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2" r:id="rId2"/>
    <p:sldId id="293" r:id="rId3"/>
    <p:sldId id="291" r:id="rId4"/>
    <p:sldId id="294" r:id="rId5"/>
    <p:sldId id="295" r:id="rId6"/>
    <p:sldId id="296" r:id="rId7"/>
    <p:sldId id="305" r:id="rId8"/>
    <p:sldId id="303" r:id="rId9"/>
    <p:sldId id="306" r:id="rId10"/>
    <p:sldId id="307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87" autoAdjust="0"/>
  </p:normalViewPr>
  <p:slideViewPr>
    <p:cSldViewPr snapToGrid="0" snapToObjects="1">
      <p:cViewPr varScale="1">
        <p:scale>
          <a:sx n="51" d="100"/>
          <a:sy n="51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Mendels</a:t>
            </a:r>
            <a:r>
              <a:rPr lang="de-DE" baseline="0" dirty="0" smtClean="0"/>
              <a:t> Laws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. Dimension! </a:t>
            </a:r>
            <a:r>
              <a:rPr lang="de-DE" sz="1200" b="1" dirty="0" smtClean="0"/>
              <a:t>10</a:t>
            </a:r>
            <a:r>
              <a:rPr lang="de-DE" sz="1200" b="1" dirty="0" smtClean="0">
                <a:sym typeface="Symbol"/>
              </a:rPr>
              <a:t>m- 100m</a:t>
            </a:r>
            <a:r>
              <a:rPr lang="de-DE" sz="1200" b="1" dirty="0" smtClean="0"/>
              <a:t> 	</a:t>
            </a:r>
            <a:r>
              <a:rPr lang="de-DE" sz="1200" b="1" dirty="0" err="1" smtClean="0"/>
              <a:t>show</a:t>
            </a:r>
            <a:r>
              <a:rPr lang="de-DE" sz="1200" b="1" dirty="0" smtClean="0"/>
              <a:t> PPT 4 </a:t>
            </a:r>
            <a:r>
              <a:rPr lang="de-DE" sz="1200" b="1" dirty="0" err="1" smtClean="0"/>
              <a:t>dimension</a:t>
            </a:r>
            <a:endParaRPr lang="de-DE" sz="1200" b="1" dirty="0" smtClean="0"/>
          </a:p>
          <a:p>
            <a:endParaRPr lang="de-DE" sz="1200" dirty="0" smtClean="0"/>
          </a:p>
          <a:p>
            <a:r>
              <a:rPr lang="de-DE" sz="1200" dirty="0" smtClean="0"/>
              <a:t>All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our</a:t>
            </a:r>
            <a:r>
              <a:rPr lang="de-DE" sz="1200" dirty="0" smtClean="0"/>
              <a:t> Body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consists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... </a:t>
            </a:r>
            <a:r>
              <a:rPr lang="de-DE" sz="1200" baseline="0" dirty="0" err="1" smtClean="0"/>
              <a:t>important</a:t>
            </a:r>
            <a:r>
              <a:rPr lang="de-DE" sz="1200" baseline="0" dirty="0" smtClean="0"/>
              <a:t>!!! </a:t>
            </a:r>
            <a:r>
              <a:rPr lang="de-DE" sz="1200" baseline="0" dirty="0" err="1" smtClean="0"/>
              <a:t>Builing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blocks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life</a:t>
            </a:r>
            <a:r>
              <a:rPr lang="de-DE" sz="1200" baseline="0" dirty="0" smtClean="0"/>
              <a:t>. 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All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commomn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features</a:t>
            </a:r>
            <a:r>
              <a:rPr lang="de-DE" sz="1200" baseline="0" dirty="0" smtClean="0"/>
              <a:t>: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Membrane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Conrol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Substances</a:t>
            </a:r>
            <a:r>
              <a:rPr lang="de-DE" sz="1200" baseline="0" dirty="0" smtClean="0"/>
              <a:t> in/out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</a:t>
            </a:r>
            <a:r>
              <a:rPr lang="de-DE" sz="1200" baseline="0" dirty="0" smtClean="0"/>
              <a:t>),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Nucleus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Contains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carrier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="1" baseline="0" dirty="0" err="1" smtClean="0"/>
              <a:t>genetic</a:t>
            </a:r>
            <a:r>
              <a:rPr lang="de-DE" sz="1200" b="1" baseline="0" dirty="0" smtClean="0"/>
              <a:t> Information= </a:t>
            </a:r>
            <a:r>
              <a:rPr lang="de-DE" sz="1200" b="1" baseline="0" dirty="0" err="1" smtClean="0"/>
              <a:t>Chromosomes</a:t>
            </a:r>
            <a:r>
              <a:rPr lang="de-DE" sz="1200" b="1" baseline="0" dirty="0" smtClean="0"/>
              <a:t>..</a:t>
            </a:r>
            <a:r>
              <a:rPr lang="de-DE" sz="1200" b="0" baseline="0" dirty="0" smtClean="0"/>
              <a:t>. </a:t>
            </a:r>
            <a:r>
              <a:rPr lang="de-DE" sz="1200" b="0" baseline="0" dirty="0" err="1" smtClean="0"/>
              <a:t>to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instruct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cell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which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substances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build</a:t>
            </a:r>
            <a:r>
              <a:rPr lang="de-DE" sz="1200" b="0" baseline="0" dirty="0" smtClean="0"/>
              <a:t>, i.e. </a:t>
            </a:r>
            <a:r>
              <a:rPr lang="de-DE" sz="1200" b="0" baseline="0" dirty="0" err="1" smtClean="0"/>
              <a:t>purple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white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petals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flowers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blue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braun </a:t>
            </a:r>
            <a:r>
              <a:rPr lang="de-DE" sz="1200" b="0" baseline="0" dirty="0" err="1" smtClean="0"/>
              <a:t>eyes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humans</a:t>
            </a:r>
            <a:r>
              <a:rPr lang="de-DE" sz="1200" baseline="0" dirty="0" smtClean="0"/>
              <a:t>).... </a:t>
            </a:r>
            <a:r>
              <a:rPr lang="de-DE" sz="1200" b="1" baseline="0" dirty="0" err="1" smtClean="0"/>
              <a:t>Mitochondria</a:t>
            </a:r>
            <a:r>
              <a:rPr lang="de-DE" sz="1200" b="1" baseline="0" dirty="0" smtClean="0"/>
              <a:t> </a:t>
            </a:r>
            <a:r>
              <a:rPr lang="de-DE" sz="1200" b="0" baseline="0" dirty="0" smtClean="0"/>
              <a:t>(Transformation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energy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contained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food</a:t>
            </a:r>
            <a:r>
              <a:rPr lang="de-DE" sz="1200" b="0" baseline="0" dirty="0" smtClean="0"/>
              <a:t> in a form </a:t>
            </a:r>
            <a:r>
              <a:rPr lang="de-DE" sz="1200" b="0" baseline="0" dirty="0" err="1" smtClean="0"/>
              <a:t>that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organism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can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use</a:t>
            </a:r>
            <a:r>
              <a:rPr lang="de-DE" sz="1200" b="0" baseline="0" dirty="0" smtClean="0"/>
              <a:t> </a:t>
            </a:r>
            <a:r>
              <a:rPr lang="de-DE" sz="1200" b="1" baseline="0" dirty="0" smtClean="0"/>
              <a:t>ATP</a:t>
            </a:r>
            <a:r>
              <a:rPr lang="de-DE" sz="1200" b="0" baseline="0" dirty="0" smtClean="0"/>
              <a:t>)...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more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7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DNA from a single (diploid) human cell if the 46 chromosomes were connected end-to-end and straightened, would have a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of ~2 m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 of ~2.4 nanometers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02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. </a:t>
            </a:r>
            <a:r>
              <a:rPr lang="de-DE" b="1" i="1" baseline="0" dirty="0" err="1" smtClean="0"/>
              <a:t>Which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one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is</a:t>
            </a:r>
            <a:r>
              <a:rPr lang="de-DE" b="1" i="1" baseline="0" dirty="0" smtClean="0"/>
              <a:t> male </a:t>
            </a:r>
            <a:r>
              <a:rPr lang="de-DE" b="1" i="1" baseline="0" dirty="0" err="1" smtClean="0"/>
              <a:t>and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which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is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female</a:t>
            </a:r>
            <a:r>
              <a:rPr lang="de-DE" b="1" i="1" baseline="0" dirty="0" smtClean="0"/>
              <a:t>? </a:t>
            </a:r>
            <a:r>
              <a:rPr lang="de-DE" i="1" baseline="0" dirty="0" smtClean="0"/>
              <a:t>.</a:t>
            </a:r>
            <a:r>
              <a:rPr lang="de-DE" i="0" baseline="0" dirty="0" smtClean="0"/>
              <a:t>.</a:t>
            </a:r>
            <a:r>
              <a:rPr lang="de-DE" i="0" baseline="0" dirty="0" err="1" smtClean="0"/>
              <a:t>only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if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preknoledge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of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genetics</a:t>
            </a:r>
            <a:r>
              <a:rPr lang="de-DE" i="0" baseline="0" dirty="0" smtClean="0"/>
              <a:t>.</a:t>
            </a: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attracts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attention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</a:t>
            </a:r>
            <a:r>
              <a:rPr lang="sv-SE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petals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flowers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but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different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(=alleles,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 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(alleles)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!) 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(=44)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(XY) /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(XX)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Males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X-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Y-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experiments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9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Except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germ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cells</a:t>
            </a:r>
            <a:r>
              <a:rPr lang="de-DE" b="1" baseline="0" dirty="0" smtClean="0"/>
              <a:t> </a:t>
            </a:r>
            <a:r>
              <a:rPr lang="de-DE" baseline="0" dirty="0" smtClean="0"/>
              <a:t>(=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reproductive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),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homologous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</a:t>
            </a:r>
            <a:r>
              <a:rPr lang="de-DE" baseline="0" dirty="0" smtClean="0"/>
              <a:t> pair (2 alleles).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male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alleles)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Starting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single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! The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nucleus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a </a:t>
            </a:r>
            <a:r>
              <a:rPr lang="de-DE" b="1" baseline="0" dirty="0" err="1" smtClean="0"/>
              <a:t>single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cell</a:t>
            </a:r>
            <a:r>
              <a:rPr lang="de-DE" b="1" baseline="0" dirty="0" smtClean="0"/>
              <a:t>!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6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mentioned</a:t>
            </a:r>
            <a:r>
              <a:rPr lang="en-US" baseline="0" dirty="0" smtClean="0"/>
              <a:t> before, all of our body consist of cells.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(or to replace old cells), cells have to divide (duplicate)!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58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an organism has to </a:t>
            </a:r>
            <a:r>
              <a:rPr lang="en-US" b="1" baseline="0" dirty="0" smtClean="0"/>
              <a:t>increase its cell number </a:t>
            </a:r>
            <a:r>
              <a:rPr lang="en-US" baseline="0" dirty="0" smtClean="0"/>
              <a:t>by cell division. In this process it has to be insured that </a:t>
            </a:r>
            <a:r>
              <a:rPr lang="en-US" b="1" baseline="0" dirty="0" smtClean="0"/>
              <a:t>both of the new cells </a:t>
            </a:r>
            <a:r>
              <a:rPr lang="en-US" baseline="0" dirty="0" smtClean="0"/>
              <a:t>get the whole genetic information.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daughter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Mitosis in somatic cells results in two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 identical cells</a:t>
            </a:r>
            <a:r>
              <a:rPr lang="de-DE" b="1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effectLst/>
              </a:rPr>
              <a:t>Explain</a:t>
            </a:r>
            <a:r>
              <a:rPr lang="de-DE" b="1" baseline="0" dirty="0" smtClean="0">
                <a:effectLst/>
              </a:rPr>
              <a:t> </a:t>
            </a:r>
            <a:r>
              <a:rPr lang="de-DE" b="1" baseline="0" dirty="0" err="1" smtClean="0">
                <a:effectLst/>
              </a:rPr>
              <a:t>phases</a:t>
            </a:r>
            <a:r>
              <a:rPr lang="de-DE" b="1" baseline="0" dirty="0" smtClean="0">
                <a:effectLst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effectLst/>
              </a:rPr>
              <a:t>Page 106/ 107 („Genes </a:t>
            </a:r>
            <a:r>
              <a:rPr lang="de-DE" b="1" baseline="0" dirty="0" err="1" smtClean="0">
                <a:effectLst/>
              </a:rPr>
              <a:t>and</a:t>
            </a:r>
            <a:r>
              <a:rPr lang="de-DE" b="1" baseline="0" dirty="0" smtClean="0">
                <a:effectLst/>
              </a:rPr>
              <a:t> Cells“): </a:t>
            </a:r>
            <a:r>
              <a:rPr lang="de-DE" b="0" baseline="0" dirty="0" smtClean="0">
                <a:effectLst/>
              </a:rPr>
              <a:t>More </a:t>
            </a:r>
            <a:r>
              <a:rPr lang="de-DE" b="0" baseline="0" dirty="0" err="1" smtClean="0">
                <a:effectLst/>
              </a:rPr>
              <a:t>detailed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pictures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explanations</a:t>
            </a: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effectLst/>
              </a:rPr>
              <a:t>Next time: Look at the special cell </a:t>
            </a:r>
            <a:r>
              <a:rPr lang="en-US" b="0" baseline="0" dirty="0" err="1" smtClean="0">
                <a:effectLst/>
              </a:rPr>
              <a:t>divison</a:t>
            </a:r>
            <a:r>
              <a:rPr lang="en-US" b="0" baseline="0" dirty="0" smtClean="0">
                <a:effectLst/>
              </a:rPr>
              <a:t> of the germ cells (=gametes)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Goal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Meiosis</a:t>
            </a:r>
            <a:r>
              <a:rPr lang="de-DE" b="1" dirty="0" smtClean="0"/>
              <a:t>: </a:t>
            </a:r>
          </a:p>
          <a:p>
            <a:endParaRPr lang="de-DE" b="1" dirty="0" smtClean="0"/>
          </a:p>
          <a:p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half.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will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gamete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When</a:t>
            </a:r>
            <a:r>
              <a:rPr lang="de-DE" baseline="0" dirty="0" smtClean="0"/>
              <a:t> male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gametes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. 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meiosis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alleles...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8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17.04.12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4000" y="248285"/>
            <a:ext cx="463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The </a:t>
            </a:r>
            <a:r>
              <a:rPr lang="de-DE" sz="2800" b="1" dirty="0" err="1" smtClean="0"/>
              <a:t>Cell</a:t>
            </a:r>
            <a:r>
              <a:rPr lang="de-DE" sz="2800" b="1" dirty="0" smtClean="0"/>
              <a:t>: </a:t>
            </a:r>
            <a:r>
              <a:rPr lang="de-DE" sz="2000" dirty="0" smtClean="0"/>
              <a:t>10</a:t>
            </a:r>
            <a:r>
              <a:rPr lang="de-DE" sz="2000" dirty="0" smtClean="0">
                <a:sym typeface="Symbol"/>
              </a:rPr>
              <a:t>m- 100</a:t>
            </a:r>
            <a:r>
              <a:rPr lang="de-DE" sz="2000" dirty="0">
                <a:sym typeface="Symbol"/>
              </a:rPr>
              <a:t>m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3" name="Bild 2" descr="animal c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5" y="1079500"/>
            <a:ext cx="6062236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2</a:t>
            </a:r>
            <a:endParaRPr lang="de-DE" sz="3200" b="1" dirty="0"/>
          </a:p>
        </p:txBody>
      </p:sp>
      <p:pic>
        <p:nvPicPr>
          <p:cNvPr id="5" name="Bild 4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mensions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2" y="123760"/>
            <a:ext cx="4736913" cy="68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5500" y="533400"/>
            <a:ext cx="233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Dimensions</a:t>
            </a:r>
            <a:r>
              <a:rPr lang="de-DE" sz="2800" b="1" dirty="0" smtClean="0"/>
              <a:t>: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25730" y="3472406"/>
            <a:ext cx="1131216" cy="733663"/>
          </a:xfrm>
          <a:prstGeom prst="rightArrow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2708496" y="3105574"/>
            <a:ext cx="1359913" cy="733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23143" y="3262477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Cell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7521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6333" y="419615"/>
            <a:ext cx="8540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						</a:t>
            </a:r>
            <a:r>
              <a:rPr lang="de-DE" sz="2800" b="1" dirty="0" err="1" smtClean="0"/>
              <a:t>Chromosomes</a:t>
            </a:r>
            <a:r>
              <a:rPr lang="de-DE" sz="2800" b="1" dirty="0" smtClean="0"/>
              <a:t>:</a:t>
            </a:r>
          </a:p>
        </p:txBody>
      </p:sp>
      <p:sp>
        <p:nvSpPr>
          <p:cNvPr id="4" name="Rechteck 3"/>
          <p:cNvSpPr/>
          <p:nvPr/>
        </p:nvSpPr>
        <p:spPr>
          <a:xfrm>
            <a:off x="1227143" y="1048652"/>
            <a:ext cx="7927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dirty="0">
                <a:solidFill>
                  <a:prstClr val="black"/>
                </a:solidFill>
              </a:rPr>
              <a:t>C</a:t>
            </a:r>
            <a:r>
              <a:rPr lang="de-DE" sz="2800" dirty="0" smtClean="0">
                <a:solidFill>
                  <a:prstClr val="black"/>
                </a:solidFill>
              </a:rPr>
              <a:t>arrier </a:t>
            </a:r>
            <a:r>
              <a:rPr lang="de-DE" sz="2800" dirty="0" err="1">
                <a:solidFill>
                  <a:prstClr val="black"/>
                </a:solidFill>
              </a:rPr>
              <a:t>of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the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Genetic</a:t>
            </a:r>
            <a:r>
              <a:rPr lang="de-DE" sz="2800" dirty="0">
                <a:solidFill>
                  <a:prstClr val="black"/>
                </a:solidFill>
              </a:rPr>
              <a:t> Information (=Genes)  </a:t>
            </a:r>
          </a:p>
        </p:txBody>
      </p:sp>
      <p:pic>
        <p:nvPicPr>
          <p:cNvPr id="5" name="Bild 4" descr="chromosom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43" y="1752233"/>
            <a:ext cx="6985000" cy="43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0422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54659" y="453571"/>
            <a:ext cx="65465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Observations</a:t>
            </a:r>
            <a:r>
              <a:rPr lang="de-DE" sz="3200" b="1" dirty="0" smtClean="0"/>
              <a:t> on </a:t>
            </a:r>
            <a:r>
              <a:rPr lang="de-DE" sz="3200" b="1" dirty="0" err="1" smtClean="0"/>
              <a:t>Chromosomes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43857" y="1560286"/>
            <a:ext cx="82934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organism</a:t>
            </a:r>
            <a:r>
              <a:rPr lang="de-DE" sz="2400" dirty="0" smtClean="0"/>
              <a:t> </a:t>
            </a:r>
            <a:r>
              <a:rPr lang="de-DE" sz="2400" dirty="0" err="1" smtClean="0"/>
              <a:t>posses</a:t>
            </a:r>
            <a:r>
              <a:rPr lang="de-DE" sz="2400" dirty="0" smtClean="0"/>
              <a:t> a </a:t>
            </a:r>
            <a:r>
              <a:rPr lang="de-DE" sz="2400" dirty="0" err="1" smtClean="0"/>
              <a:t>constant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chromosomes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/>
              <a:t>i</a:t>
            </a:r>
            <a:r>
              <a:rPr lang="de-DE" sz="2400" dirty="0" smtClean="0"/>
              <a:t>n </a:t>
            </a:r>
            <a:r>
              <a:rPr lang="de-DE" sz="2400" b="1" dirty="0" smtClean="0"/>
              <a:t>all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/>
              <a:t> </a:t>
            </a:r>
            <a:r>
              <a:rPr lang="de-DE" sz="2400" dirty="0" err="1" smtClean="0"/>
              <a:t>body</a:t>
            </a:r>
            <a:r>
              <a:rPr lang="de-DE" sz="2400" dirty="0" smtClean="0"/>
              <a:t> </a:t>
            </a:r>
            <a:r>
              <a:rPr lang="de-DE" sz="2400" dirty="0" err="1" smtClean="0"/>
              <a:t>cells</a:t>
            </a:r>
            <a:r>
              <a:rPr lang="de-DE" sz="2400" dirty="0" smtClean="0"/>
              <a:t>: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43429" y="3537857"/>
            <a:ext cx="25325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Fruitfly</a:t>
            </a:r>
            <a:r>
              <a:rPr lang="de-DE" dirty="0"/>
              <a:t>:    </a:t>
            </a:r>
            <a:r>
              <a:rPr lang="de-DE" dirty="0" smtClean="0"/>
              <a:t> 8 (4 </a:t>
            </a:r>
            <a:r>
              <a:rPr lang="de-DE" dirty="0" err="1" smtClean="0"/>
              <a:t>pairs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Human:   </a:t>
            </a:r>
            <a:r>
              <a:rPr lang="de-DE" b="1" dirty="0" smtClean="0"/>
              <a:t>46 (23 </a:t>
            </a:r>
            <a:r>
              <a:rPr lang="de-DE" b="1" dirty="0" err="1" smtClean="0"/>
              <a:t>pairs</a:t>
            </a:r>
            <a:r>
              <a:rPr lang="de-DE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Dog:        78 (</a:t>
            </a:r>
            <a:r>
              <a:rPr lang="de-DE" dirty="0" err="1" smtClean="0"/>
              <a:t>pairs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152571" y="3574143"/>
            <a:ext cx="2275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Pea</a:t>
            </a:r>
            <a:r>
              <a:rPr lang="de-DE" dirty="0" smtClean="0"/>
              <a:t>:       14 (7 </a:t>
            </a:r>
            <a:r>
              <a:rPr lang="de-DE" dirty="0" err="1" smtClean="0"/>
              <a:t>pairs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err="1" smtClean="0"/>
              <a:t>Wheat</a:t>
            </a:r>
            <a:r>
              <a:rPr lang="de-DE" dirty="0" smtClean="0"/>
              <a:t>:   42</a:t>
            </a:r>
          </a:p>
          <a:p>
            <a:endParaRPr lang="de-DE" dirty="0"/>
          </a:p>
          <a:p>
            <a:r>
              <a:rPr lang="de-DE" dirty="0" err="1" smtClean="0"/>
              <a:t>Potato</a:t>
            </a:r>
            <a:r>
              <a:rPr lang="de-DE" dirty="0" smtClean="0"/>
              <a:t>:   48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91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11521" y="557089"/>
            <a:ext cx="6546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err="1"/>
              <a:t>Observations</a:t>
            </a:r>
            <a:r>
              <a:rPr lang="de-DE" sz="3200" b="1" dirty="0"/>
              <a:t> on </a:t>
            </a:r>
            <a:r>
              <a:rPr lang="de-DE" sz="3200" b="1" dirty="0" err="1"/>
              <a:t>Chromosomes</a:t>
            </a:r>
            <a:r>
              <a:rPr lang="de-DE" sz="3200" b="1" dirty="0"/>
              <a:t>:</a:t>
            </a:r>
          </a:p>
        </p:txBody>
      </p:sp>
      <p:sp>
        <p:nvSpPr>
          <p:cNvPr id="3" name="Textfeld 2"/>
          <p:cNvSpPr txBox="1"/>
          <p:nvPr/>
        </p:nvSpPr>
        <p:spPr>
          <a:xfrm flipH="1">
            <a:off x="-49798" y="1368303"/>
            <a:ext cx="9318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The male    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female</a:t>
            </a:r>
            <a:r>
              <a:rPr lang="de-DE" sz="2800" dirty="0" smtClean="0"/>
              <a:t>     </a:t>
            </a:r>
            <a:r>
              <a:rPr lang="de-DE" sz="2800" dirty="0" err="1" smtClean="0"/>
              <a:t>germ</a:t>
            </a:r>
            <a:r>
              <a:rPr lang="de-DE" sz="2800" dirty="0" smtClean="0"/>
              <a:t> </a:t>
            </a:r>
            <a:r>
              <a:rPr lang="de-DE" sz="2800" dirty="0" err="1" smtClean="0"/>
              <a:t>cells</a:t>
            </a:r>
            <a:r>
              <a:rPr lang="de-DE" sz="2800" dirty="0" smtClean="0"/>
              <a:t> (=</a:t>
            </a:r>
            <a:r>
              <a:rPr lang="de-DE" sz="2800" dirty="0" err="1" smtClean="0"/>
              <a:t>gametes</a:t>
            </a:r>
            <a:r>
              <a:rPr lang="de-DE" sz="2800" dirty="0" smtClean="0"/>
              <a:t>) </a:t>
            </a:r>
            <a:r>
              <a:rPr lang="de-DE" sz="2800" dirty="0" err="1" smtClean="0"/>
              <a:t>contain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half </a:t>
            </a:r>
            <a:r>
              <a:rPr lang="de-DE" sz="2800" dirty="0" err="1" smtClean="0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chromosomes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body</a:t>
            </a:r>
            <a:r>
              <a:rPr lang="de-DE" sz="2800" dirty="0" smtClean="0"/>
              <a:t> </a:t>
            </a:r>
            <a:r>
              <a:rPr lang="de-DE" sz="2800" dirty="0" err="1" smtClean="0"/>
              <a:t>cells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648857" y="3828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75429" y="3628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82" y="2672628"/>
            <a:ext cx="4280875" cy="45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2" y="3997903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46" y="1341436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7394" y="1511526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18" y="3972999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17925" y="4229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2200" y="304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3600" b="1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4" y="1539825"/>
            <a:ext cx="2051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2" y="1524000"/>
            <a:ext cx="2390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67" y="1447800"/>
            <a:ext cx="18811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72088" y="914400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62282" y="350375"/>
            <a:ext cx="1800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/>
              <a:t>Growth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27288" y="469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8194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54389" y="2289175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19384" y="2362200"/>
            <a:ext cx="63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  <a:p>
            <a:endParaRPr lang="de-DE" dirty="0"/>
          </a:p>
        </p:txBody>
      </p:sp>
      <p:pic>
        <p:nvPicPr>
          <p:cNvPr id="14" name="Bild 13" descr="animal ce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2431583"/>
            <a:ext cx="758643" cy="627777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77051" y="2374373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619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738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division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b="1" dirty="0" err="1" smtClean="0"/>
              <a:t>Mitosis</a:t>
            </a:r>
            <a:r>
              <a:rPr lang="de-DE" sz="36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pic>
        <p:nvPicPr>
          <p:cNvPr id="4" name="Bild 3" descr="mitosis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1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7357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Macintosh PowerPoint</Application>
  <PresentationFormat>Bildschirmpräsentation (4:3)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119</cp:revision>
  <dcterms:created xsi:type="dcterms:W3CDTF">2012-04-05T10:10:07Z</dcterms:created>
  <dcterms:modified xsi:type="dcterms:W3CDTF">2012-04-17T06:05:02Z</dcterms:modified>
</cp:coreProperties>
</file>