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10" r:id="rId2"/>
    <p:sldId id="318" r:id="rId3"/>
    <p:sldId id="324" r:id="rId4"/>
    <p:sldId id="339" r:id="rId5"/>
    <p:sldId id="349" r:id="rId6"/>
    <p:sldId id="351" r:id="rId7"/>
    <p:sldId id="354" r:id="rId8"/>
    <p:sldId id="360" r:id="rId9"/>
    <p:sldId id="355" r:id="rId10"/>
    <p:sldId id="356" r:id="rId11"/>
    <p:sldId id="357" r:id="rId12"/>
    <p:sldId id="358" r:id="rId13"/>
    <p:sldId id="359" r:id="rId14"/>
    <p:sldId id="361" r:id="rId15"/>
    <p:sldId id="350" r:id="rId16"/>
    <p:sldId id="353" r:id="rId17"/>
    <p:sldId id="370" r:id="rId18"/>
    <p:sldId id="369" r:id="rId19"/>
    <p:sldId id="367" r:id="rId20"/>
    <p:sldId id="364" r:id="rId21"/>
    <p:sldId id="365" r:id="rId22"/>
    <p:sldId id="366" r:id="rId23"/>
    <p:sldId id="362" r:id="rId24"/>
    <p:sldId id="363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42" autoAdjust="0"/>
  </p:normalViewPr>
  <p:slideViewPr>
    <p:cSldViewPr snapToGrid="0" snapToObjects="1">
      <p:cViewPr varScale="1">
        <p:scale>
          <a:sx n="52" d="100"/>
          <a:sy n="52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BB634-358E-B943-BACC-C01A7A8CB58A}" type="datetimeFigureOut">
              <a:rPr lang="de-DE" smtClean="0"/>
              <a:t>28.04.12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7F15-8F64-1048-89AC-0A71256561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70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989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600nm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   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signalling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extent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0,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ca. 60,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ca. 100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SWF.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PPT: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signalling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100 %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perceive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see are a combinations of the activity of three cone cell types!!! 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PPT: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Pixels 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blindness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560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650nm</a:t>
            </a:r>
            <a:endParaRPr lang="de-D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75%,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100%: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b)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75%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signaling</a:t>
            </a:r>
            <a:endParaRPr lang="de-DE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lang="de-DE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defective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allele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unfunctional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lang="de-D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92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PPT: Pixels in computer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75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Sex-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heredity</a:t>
            </a:r>
            <a:r>
              <a:rPr lang="de-DE" dirty="0" smtClean="0"/>
              <a:t>: </a:t>
            </a:r>
            <a:r>
              <a:rPr lang="de-DE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on X </a:t>
            </a:r>
            <a:r>
              <a:rPr lang="de-DE" baseline="0" dirty="0" err="1" smtClean="0"/>
              <a:t>defect</a:t>
            </a:r>
            <a:r>
              <a:rPr lang="de-DE" baseline="0" dirty="0" smtClean="0"/>
              <a:t>... Male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compensate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X....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!!!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recessive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defective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534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Students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260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OR: 	N = Normal</a:t>
            </a:r>
            <a:r>
              <a:rPr lang="de-DE" baseline="0" dirty="0" smtClean="0"/>
              <a:t> </a:t>
            </a:r>
            <a:r>
              <a:rPr lang="de-DE" dirty="0" err="1" smtClean="0"/>
              <a:t>n</a:t>
            </a:r>
            <a:r>
              <a:rPr lang="de-DE" dirty="0" smtClean="0"/>
              <a:t> =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Hemophilia</a:t>
            </a:r>
            <a:r>
              <a:rPr lang="de-DE" baseline="0" dirty="0" smtClean="0"/>
              <a:t>	NN/ </a:t>
            </a:r>
            <a:r>
              <a:rPr lang="de-DE" baseline="0" dirty="0" err="1" smtClean="0"/>
              <a:t>Nn</a:t>
            </a:r>
            <a:r>
              <a:rPr lang="de-DE" baseline="0" dirty="0" smtClean="0"/>
              <a:t>/ </a:t>
            </a:r>
            <a:r>
              <a:rPr lang="de-DE" baseline="0" dirty="0" err="1" smtClean="0"/>
              <a:t>nn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         NY/ </a:t>
            </a:r>
            <a:r>
              <a:rPr lang="de-DE" baseline="0" dirty="0" err="1" smtClean="0"/>
              <a:t>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males</a:t>
            </a:r>
            <a:r>
              <a:rPr lang="de-DE" baseline="0" dirty="0" smtClean="0"/>
              <a:t>	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661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Examine the following pedigree chart of color-blindness. In humans, color blindness is caused by a recessive sex-linked allele. On the diagram, label the genotypes of the individuals 1-16.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549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the possible genotypes of the following hemophilia pedigree chart below. Remember hemophilia is a sex linked trait that is caused by a recessive allele, therefore you must denote the individuals sex chromosomes (</a:t>
            </a:r>
            <a:r>
              <a:rPr lang="en-US" dirty="0" err="1" smtClean="0"/>
              <a:t>XNXn</a:t>
            </a:r>
            <a:r>
              <a:rPr lang="en-US" dirty="0" smtClean="0"/>
              <a:t> and </a:t>
            </a:r>
            <a:r>
              <a:rPr lang="en-US" dirty="0" err="1" smtClean="0"/>
              <a:t>XnY</a:t>
            </a:r>
            <a:r>
              <a:rPr lang="en-US" dirty="0" smtClean="0"/>
              <a:t> or </a:t>
            </a:r>
            <a:r>
              <a:rPr lang="en-US" dirty="0" err="1" smtClean="0"/>
              <a:t>Nn</a:t>
            </a:r>
            <a:r>
              <a:rPr lang="en-US" dirty="0" smtClean="0"/>
              <a:t> and </a:t>
            </a:r>
            <a:r>
              <a:rPr lang="en-US" dirty="0" err="1" smtClean="0"/>
              <a:t>nY</a:t>
            </a:r>
            <a:r>
              <a:rPr lang="en-US" dirty="0" smtClean="0"/>
              <a:t>) as well as the hemophilia allele (n).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24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Skin, muscle, and nerve cells are some examples of human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somatic cells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They display a big variation in form and function, but all of them store their genetic information in the cell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nucleus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Structures, called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chromosomes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are the carriers of this information. They consist of a long, very thin „thread“ of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DNA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in which this information is encoded. </a:t>
            </a:r>
            <a:endParaRPr lang="de-DE" sz="1200" dirty="0">
              <a:effectLst/>
              <a:latin typeface="Times"/>
              <a:ea typeface="Times"/>
              <a:cs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09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64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r>
              <a:rPr lang="de-DE" dirty="0" smtClean="0"/>
              <a:t> 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...</a:t>
            </a:r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time!!!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err="1" smtClean="0"/>
              <a:t>Procedure</a:t>
            </a:r>
            <a:r>
              <a:rPr lang="de-DE" dirty="0" smtClean="0"/>
              <a:t>: 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952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Explain</a:t>
            </a:r>
            <a:r>
              <a:rPr lang="de-DE" smtClean="0"/>
              <a:t>: </a:t>
            </a:r>
            <a:r>
              <a:rPr lang="de-DE" dirty="0" smtClean="0"/>
              <a:t>male/ </a:t>
            </a:r>
            <a:r>
              <a:rPr lang="de-DE" dirty="0" err="1" smtClean="0"/>
              <a:t>female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02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8 percent of males, but only 0.5 percent of females, are color blind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normal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functioning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X-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!!!!</a:t>
            </a:r>
          </a:p>
          <a:p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live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Not a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67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Cornea / Lens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Refraction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light…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adjustable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sharp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Refraction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(Change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medium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lens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Iris /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Eyecolour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Iris.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“Experiment”: Teamwork (1+1)</a:t>
            </a: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Person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(ca. 10s.),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open…Other Person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eyes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laser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pointer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!(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damaging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retina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happened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		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Reflex (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deliberately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Sensory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retina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messure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send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diameter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light…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bigger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Retina: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	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receptors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94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Cones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(6 000 000):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sharp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night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Rods (125 000 000):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Black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night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sharp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relative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brightness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584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microscope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74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28.04.12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28.04.12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4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28.04.12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2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28.04.12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9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28.04.12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68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28.04.12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72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28.04.12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1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28.04.12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34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28.04.12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28.04.12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6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28.04.12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3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B028-EB2A-E643-B068-A0418B974000}" type="datetimeFigureOut">
              <a:rPr lang="de-DE" smtClean="0"/>
              <a:t>28.04.12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D ohne Titel:klassische Genetik:Chromosomen &amp; DNA:DNA-Fa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85280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03538" y="11113"/>
            <a:ext cx="349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DNA- „Thread“</a:t>
            </a:r>
            <a:r>
              <a:rPr 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918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#10;retina.jpg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0"/>
            <a:ext cx="5992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2743200"/>
            <a:ext cx="309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/>
              <a:t>Cone and Rod cells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1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4240183-Retina_rod#333FDF7.jpg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0"/>
            <a:ext cx="7177087" cy="71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9863" y="18288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Cones</a:t>
            </a:r>
            <a:endParaRPr lang="de-DE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0188" y="4495800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Rods</a:t>
            </a:r>
            <a:endParaRPr lang="de-DE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295400" y="2057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143000" y="4724400"/>
            <a:ext cx="3505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83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2296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09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144000" cy="60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93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9077"/>
            <a:ext cx="3233394" cy="499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057871"/>
            <a:ext cx="3229879" cy="50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42834" y="6121399"/>
            <a:ext cx="982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</a:rPr>
              <a:t>Male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14155" y="6160173"/>
            <a:ext cx="1422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 err="1">
                <a:solidFill>
                  <a:srgbClr val="000000"/>
                </a:solidFill>
              </a:rPr>
              <a:t>Female</a:t>
            </a:r>
            <a:endParaRPr lang="de-DE" sz="2800" b="1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44700" y="31750"/>
            <a:ext cx="597671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/>
              <a:t>The 46 </a:t>
            </a:r>
            <a:r>
              <a:rPr lang="de-DE" sz="3200" b="1" dirty="0" smtClean="0"/>
              <a:t>Human </a:t>
            </a:r>
            <a:r>
              <a:rPr lang="de-DE" sz="3200" b="1" dirty="0" err="1"/>
              <a:t>Chromosomes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30122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610914"/>
            <a:ext cx="4789608" cy="461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483263" y="329884"/>
            <a:ext cx="353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Sex-</a:t>
            </a:r>
            <a:r>
              <a:rPr lang="de-DE" sz="2800" b="1" dirty="0" err="1" smtClean="0"/>
              <a:t>linked</a:t>
            </a:r>
            <a:r>
              <a:rPr lang="de-DE" sz="2800" b="1" dirty="0" smtClean="0"/>
              <a:t> </a:t>
            </a:r>
            <a:r>
              <a:rPr lang="de-DE" sz="2800" b="1" dirty="0" err="1"/>
              <a:t>H</a:t>
            </a:r>
            <a:r>
              <a:rPr lang="de-DE" sz="2800" b="1" dirty="0" err="1" smtClean="0"/>
              <a:t>eredity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35441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85" y="369888"/>
            <a:ext cx="6731000" cy="64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322785" y="4572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/>
              <a:t>XY</a:t>
            </a:r>
            <a:endParaRPr lang="de-CH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03585" y="1905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37385" y="1905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408385" y="3429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142185" y="33528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922985" y="4953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765698" y="6324600"/>
            <a:ext cx="62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999185" y="63246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218385" y="63246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322785" y="1905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X</a:t>
            </a:r>
            <a:r>
              <a:rPr lang="de-CH" b="1" dirty="0" smtClean="0"/>
              <a:t>Y</a:t>
            </a:r>
            <a:endParaRPr lang="de-CH" b="1" dirty="0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541985" y="4572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X</a:t>
            </a:r>
            <a:r>
              <a:rPr lang="de-CH" b="1" dirty="0" smtClean="0"/>
              <a:t>X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922985" y="33528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Y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703785" y="4953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Y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1249510" y="4953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Y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541985" y="1905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X</a:t>
            </a:r>
            <a:r>
              <a:rPr lang="de-CH" b="1" dirty="0" smtClean="0"/>
              <a:t>X</a:t>
            </a:r>
            <a:endParaRPr lang="de-CH" b="1" dirty="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7347098" y="3352800"/>
            <a:ext cx="625475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XX</a:t>
            </a:r>
          </a:p>
          <a:p>
            <a:r>
              <a:rPr lang="de-CH" sz="2000" b="1"/>
              <a:t>  or</a:t>
            </a:r>
          </a:p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  <a:p>
            <a:endParaRPr lang="de-CH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3687910" y="3429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408385" y="4953000"/>
            <a:ext cx="6254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XX</a:t>
            </a:r>
          </a:p>
          <a:p>
            <a:r>
              <a:rPr lang="de-CH" sz="2000" b="1"/>
              <a:t>  or</a:t>
            </a:r>
          </a:p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6218385" y="4495800"/>
            <a:ext cx="6254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XX</a:t>
            </a:r>
          </a:p>
          <a:p>
            <a:r>
              <a:rPr lang="de-CH" sz="2000" b="1"/>
              <a:t>  or</a:t>
            </a:r>
          </a:p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8351985" y="5730875"/>
            <a:ext cx="6254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XX</a:t>
            </a:r>
          </a:p>
          <a:p>
            <a:r>
              <a:rPr lang="de-CH" sz="2000" b="1"/>
              <a:t>  or</a:t>
            </a:r>
          </a:p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</p:txBody>
      </p:sp>
      <p:sp>
        <p:nvSpPr>
          <p:cNvPr id="2" name="Rechteck 1"/>
          <p:cNvSpPr/>
          <p:nvPr/>
        </p:nvSpPr>
        <p:spPr>
          <a:xfrm>
            <a:off x="29182" y="23523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Sex-</a:t>
            </a:r>
            <a:r>
              <a:rPr lang="de-DE" sz="2400" b="1" dirty="0" err="1"/>
              <a:t>linked</a:t>
            </a:r>
            <a:r>
              <a:rPr lang="de-DE" sz="2400" b="1" dirty="0"/>
              <a:t> </a:t>
            </a:r>
            <a:r>
              <a:rPr lang="de-DE" sz="2400" b="1" dirty="0" err="1"/>
              <a:t>Heredity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83846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uild="p" autoUpdateAnimBg="0"/>
      <p:bldP spid="14345" grpId="0" build="p" autoUpdateAnimBg="0"/>
      <p:bldP spid="14346" grpId="0" build="p" autoUpdateAnimBg="0"/>
      <p:bldP spid="14347" grpId="0" build="p" autoUpdateAnimBg="0"/>
      <p:bldP spid="14353" grpId="0" build="p" autoUpdateAnimBg="0"/>
      <p:bldP spid="14354" grpId="0" build="p" autoUpdateAnimBg="0"/>
      <p:bldP spid="14358" grpId="0" build="p" autoUpdateAnimBg="0"/>
      <p:bldP spid="14359" grpId="0" build="p" autoUpdateAnimBg="0"/>
      <p:bldP spid="14360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Colour blind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5" y="667562"/>
            <a:ext cx="8328826" cy="601622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002824" y="75694"/>
            <a:ext cx="63302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/>
              <a:t>Exercise</a:t>
            </a:r>
            <a:r>
              <a:rPr lang="de-DE" sz="2800" b="1" dirty="0"/>
              <a:t> </a:t>
            </a:r>
            <a:r>
              <a:rPr lang="de-DE" sz="2800" b="1" dirty="0" err="1" smtClean="0"/>
              <a:t>Colourblindness</a:t>
            </a:r>
            <a:r>
              <a:rPr lang="de-DE" sz="2800" b="1" dirty="0" smtClean="0"/>
              <a:t> </a:t>
            </a:r>
            <a:r>
              <a:rPr lang="de-DE" sz="2800" b="1" dirty="0"/>
              <a:t>(X-</a:t>
            </a:r>
            <a:r>
              <a:rPr lang="de-DE" sz="2800" b="1" dirty="0" err="1"/>
              <a:t>linked</a:t>
            </a:r>
            <a:r>
              <a:rPr lang="de-DE" sz="2800" b="1" dirty="0"/>
              <a:t>)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1475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197100"/>
            <a:ext cx="5626100" cy="2451100"/>
          </a:xfrm>
          <a:prstGeom prst="rect">
            <a:avLst/>
          </a:prstGeom>
        </p:spPr>
      </p:pic>
      <p:pic>
        <p:nvPicPr>
          <p:cNvPr id="6" name="Bild 5" descr="Ohne Titel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5" y="1365534"/>
            <a:ext cx="8644123" cy="37642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45928" y="380595"/>
            <a:ext cx="543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Exercise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Hemophilia</a:t>
            </a:r>
            <a:r>
              <a:rPr lang="de-DE" sz="2800" b="1" dirty="0" smtClean="0"/>
              <a:t> (X-</a:t>
            </a:r>
            <a:r>
              <a:rPr lang="de-DE" sz="2800" b="1" dirty="0" err="1" smtClean="0"/>
              <a:t>linked</a:t>
            </a:r>
            <a:r>
              <a:rPr lang="de-DE" sz="2800" b="1" dirty="0" smtClean="0"/>
              <a:t>)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08130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38671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74163" y="304800"/>
            <a:ext cx="3942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   </a:t>
            </a:r>
            <a:r>
              <a:rPr lang="de-DE" sz="2800" b="1" dirty="0"/>
              <a:t> </a:t>
            </a:r>
            <a:r>
              <a:rPr lang="de-DE" sz="2800" b="1" dirty="0" err="1"/>
              <a:t>Muscular</a:t>
            </a:r>
            <a:r>
              <a:rPr lang="de-DE" sz="2800" b="1" dirty="0"/>
              <a:t> </a:t>
            </a:r>
            <a:r>
              <a:rPr lang="de-DE" sz="2800" b="1" dirty="0" err="1" smtClean="0"/>
              <a:t>Dystrophy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06349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cintosh HD:Users:philippwustemann:Desktop: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25390"/>
            <a:ext cx="6134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Ftreatmentves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34" y="1097396"/>
            <a:ext cx="4958773" cy="45069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55090" y="261794"/>
            <a:ext cx="5224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Human </a:t>
            </a:r>
            <a:r>
              <a:rPr lang="de-DE" sz="3200" b="1" dirty="0" err="1"/>
              <a:t>G</a:t>
            </a:r>
            <a:r>
              <a:rPr lang="de-DE" sz="3200" b="1" dirty="0" err="1" smtClean="0"/>
              <a:t>enetic</a:t>
            </a:r>
            <a:r>
              <a:rPr lang="de-DE" sz="3200" b="1" dirty="0" smtClean="0"/>
              <a:t> </a:t>
            </a:r>
            <a:r>
              <a:rPr lang="de-DE" sz="3200" b="1" dirty="0" err="1"/>
              <a:t>D</a:t>
            </a:r>
            <a:r>
              <a:rPr lang="de-DE" sz="3200" b="1" dirty="0" err="1" smtClean="0"/>
              <a:t>isorders</a:t>
            </a:r>
            <a:endParaRPr lang="de-DE" sz="3200" b="1" dirty="0"/>
          </a:p>
          <a:p>
            <a:endParaRPr lang="de-DE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689367" y="6072909"/>
            <a:ext cx="2391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Cystic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Fibrosis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270078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ChangeArrowheads="1"/>
          </p:cNvSpPr>
          <p:nvPr/>
        </p:nvSpPr>
        <p:spPr bwMode="auto">
          <a:xfrm>
            <a:off x="1701800" y="209550"/>
            <a:ext cx="3976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/>
              <a:t>Cell membrane proteins:</a:t>
            </a:r>
            <a:endParaRPr lang="de-DE"/>
          </a:p>
        </p:txBody>
      </p:sp>
      <p:sp>
        <p:nvSpPr>
          <p:cNvPr id="8195" name="Rectangle 1027"/>
          <p:cNvSpPr>
            <a:spLocks noChangeArrowheads="1"/>
          </p:cNvSpPr>
          <p:nvPr/>
        </p:nvSpPr>
        <p:spPr bwMode="auto">
          <a:xfrm>
            <a:off x="795338" y="1074738"/>
            <a:ext cx="619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ym typeface="Symbol" charset="0"/>
              </a:rPr>
              <a:t> </a:t>
            </a:r>
            <a:r>
              <a:rPr lang="de-DE" b="1"/>
              <a:t>control of transport into and out of the cell</a:t>
            </a:r>
          </a:p>
        </p:txBody>
      </p:sp>
      <p:pic>
        <p:nvPicPr>
          <p:cNvPr id="8196" name="Picture 1028" descr="cell_membrane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1938"/>
            <a:ext cx="609600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3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FTRdiagramLarge.gif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890838" y="153988"/>
            <a:ext cx="299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Chlorid channel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1942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172200" cy="48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43200" y="2514600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Carl</a:t>
            </a:r>
            <a:endParaRPr lang="de-CH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343400" y="25146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Helen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057400" y="48768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>
                <a:latin typeface="Arial" charset="0"/>
              </a:rPr>
              <a:t>cc</a:t>
            </a:r>
            <a:endParaRPr lang="de-CH" sz="2000">
              <a:latin typeface="Arial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705600" y="34290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>
                <a:latin typeface="Arial" charset="0"/>
              </a:rPr>
              <a:t>cc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762000" y="29718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362200" y="29718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641850" y="1143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172200" y="1143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548313" y="2590800"/>
            <a:ext cx="6238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  <a:p>
            <a:r>
              <a:rPr lang="de-CH" sz="1800" b="1"/>
              <a:t> or</a:t>
            </a:r>
          </a:p>
          <a:p>
            <a:r>
              <a:rPr lang="de-CH" b="1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360321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 autoUpdateAnimBg="0"/>
      <p:bldP spid="15368" grpId="0" build="p" autoUpdateAnimBg="0"/>
      <p:bldP spid="15369" grpId="0" build="p" autoUpdateAnimBg="0"/>
      <p:bldP spid="15370" grpId="0" build="p" autoUpdateAnimBg="0"/>
      <p:bldP spid="15371" grpId="0" build="p" autoUpdateAnimBg="0"/>
      <p:bldP spid="15372" grpId="0" build="p" autoUpdateAnimBg="0"/>
      <p:bldP spid="1537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44" name="Group 60"/>
          <p:cNvGraphicFramePr>
            <a:graphicFrameLocks noGrp="1"/>
          </p:cNvGraphicFramePr>
          <p:nvPr/>
        </p:nvGraphicFramePr>
        <p:xfrm>
          <a:off x="1524000" y="1397000"/>
          <a:ext cx="6096000" cy="425056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             </a:t>
                      </a: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Father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Mother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1524000" y="14478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6069013" y="4953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2971800" y="381000"/>
            <a:ext cx="415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Genotype of Helen ?</a:t>
            </a:r>
          </a:p>
        </p:txBody>
      </p:sp>
      <p:sp>
        <p:nvSpPr>
          <p:cNvPr id="16447" name="Line 63"/>
          <p:cNvSpPr>
            <a:spLocks noChangeShapeType="1"/>
          </p:cNvSpPr>
          <p:nvPr/>
        </p:nvSpPr>
        <p:spPr bwMode="auto">
          <a:xfrm>
            <a:off x="6248400" y="45720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 flipV="1">
            <a:off x="6248400" y="45720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48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927"/>
            <a:ext cx="4364182" cy="4174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34" y="685076"/>
            <a:ext cx="3810784" cy="58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35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21" y="2874427"/>
            <a:ext cx="1500595" cy="998578"/>
          </a:xfrm>
          <a:prstGeom prst="rect">
            <a:avLst/>
          </a:prstGeom>
        </p:spPr>
      </p:pic>
      <p:pic>
        <p:nvPicPr>
          <p:cNvPr id="3" name="Bild 2" descr="bl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23" y="2874427"/>
            <a:ext cx="1503479" cy="975375"/>
          </a:xfrm>
          <a:prstGeom prst="rect">
            <a:avLst/>
          </a:prstGeom>
        </p:spPr>
      </p:pic>
      <p:pic>
        <p:nvPicPr>
          <p:cNvPr id="4" name="Bild 3" descr="bl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6" y="981711"/>
            <a:ext cx="1483856" cy="962645"/>
          </a:xfrm>
          <a:prstGeom prst="rect">
            <a:avLst/>
          </a:prstGeom>
        </p:spPr>
      </p:pic>
      <p:pic>
        <p:nvPicPr>
          <p:cNvPr id="5" name="Bild 4" descr="bl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64" y="981711"/>
            <a:ext cx="1483856" cy="962645"/>
          </a:xfrm>
          <a:prstGeom prst="rect">
            <a:avLst/>
          </a:prstGeom>
        </p:spPr>
      </p:pic>
      <p:pic>
        <p:nvPicPr>
          <p:cNvPr id="6" name="Bild 5" descr="bl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77" y="981711"/>
            <a:ext cx="1521596" cy="987129"/>
          </a:xfrm>
          <a:prstGeom prst="rect">
            <a:avLst/>
          </a:prstGeom>
        </p:spPr>
      </p:pic>
      <p:pic>
        <p:nvPicPr>
          <p:cNvPr id="7" name="Bild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66" y="981711"/>
            <a:ext cx="1496998" cy="996184"/>
          </a:xfrm>
          <a:prstGeom prst="rect">
            <a:avLst/>
          </a:prstGeom>
        </p:spPr>
      </p:pic>
      <p:pic>
        <p:nvPicPr>
          <p:cNvPr id="10" name="Bild 9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03" y="4989554"/>
            <a:ext cx="1500595" cy="998578"/>
          </a:xfrm>
          <a:prstGeom prst="rect">
            <a:avLst/>
          </a:prstGeom>
        </p:spPr>
      </p:pic>
      <p:cxnSp>
        <p:nvCxnSpPr>
          <p:cNvPr id="19" name="Gewinkelte Verbindung 18"/>
          <p:cNvCxnSpPr/>
          <p:nvPr/>
        </p:nvCxnSpPr>
        <p:spPr>
          <a:xfrm rot="16200000" flipH="1">
            <a:off x="6906612" y="876384"/>
            <a:ext cx="12700" cy="2148646"/>
          </a:xfrm>
          <a:prstGeom prst="bentConnector3">
            <a:avLst>
              <a:gd name="adj1" fmla="val 43454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/>
          <p:nvPr/>
        </p:nvCxnSpPr>
        <p:spPr>
          <a:xfrm rot="16200000" flipH="1">
            <a:off x="2360943" y="882734"/>
            <a:ext cx="12700" cy="2148646"/>
          </a:xfrm>
          <a:prstGeom prst="bentConnector3">
            <a:avLst>
              <a:gd name="adj1" fmla="val 43454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2424545" y="2493818"/>
            <a:ext cx="23091" cy="380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endCxn id="3" idx="0"/>
          </p:cNvCxnSpPr>
          <p:nvPr/>
        </p:nvCxnSpPr>
        <p:spPr>
          <a:xfrm>
            <a:off x="6858000" y="2493818"/>
            <a:ext cx="37263" cy="380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>
            <a:off x="2447636" y="3873005"/>
            <a:ext cx="0" cy="652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6858000" y="3849802"/>
            <a:ext cx="0" cy="652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>
            <a:off x="2447636" y="4502615"/>
            <a:ext cx="44103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>
            <a:endCxn id="10" idx="0"/>
          </p:cNvCxnSpPr>
          <p:nvPr/>
        </p:nvCxnSpPr>
        <p:spPr>
          <a:xfrm>
            <a:off x="4909127" y="4502615"/>
            <a:ext cx="30074" cy="486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4548908" y="6080703"/>
            <a:ext cx="8917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? </a:t>
            </a:r>
            <a:r>
              <a:rPr lang="de-DE" sz="3200" dirty="0"/>
              <a:t>%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3350632" y="30885"/>
            <a:ext cx="3833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Rabbit</a:t>
            </a:r>
            <a:r>
              <a:rPr lang="de-DE" sz="3200" b="1" dirty="0" smtClean="0"/>
              <a:t> Family </a:t>
            </a:r>
            <a:r>
              <a:rPr lang="de-DE" sz="3200" b="1" dirty="0" err="1" smtClean="0"/>
              <a:t>Tree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93257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:Untitled-1.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906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</a:t>
            </a:r>
            <a:endParaRPr lang="de-CH">
              <a:cs typeface="+mn-cs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54250" y="1187450"/>
            <a:ext cx="33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3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8194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4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1722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5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4478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7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5240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2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7526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8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0668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6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77724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9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743200" y="23622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10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752600" y="35052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11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09800" y="35052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12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64008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9342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2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6962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3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82296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4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65532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6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69342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7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7620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5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72390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8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22860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9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8229600" y="23622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10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7239000" y="34290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11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7696200" y="34290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12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731117" y="175235"/>
            <a:ext cx="43751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Dominant </a:t>
            </a:r>
            <a:r>
              <a:rPr lang="de-CH" sz="2800" b="1" dirty="0" err="1"/>
              <a:t>or</a:t>
            </a:r>
            <a:r>
              <a:rPr lang="de-CH" sz="2800" b="1" dirty="0"/>
              <a:t> </a:t>
            </a:r>
            <a:r>
              <a:rPr lang="de-CH" sz="2800" b="1" dirty="0" err="1" smtClean="0"/>
              <a:t>Recessive</a:t>
            </a:r>
            <a:r>
              <a:rPr lang="de-CH" sz="2800" b="1" dirty="0"/>
              <a:t>?</a:t>
            </a:r>
            <a:endParaRPr lang="de-CH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5107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:Untitled-1.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588"/>
            <a:ext cx="9144000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906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</a:t>
            </a:r>
            <a:endParaRPr lang="de-CH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54250" y="1747838"/>
            <a:ext cx="33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3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194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4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722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 dirty="0"/>
              <a:t>5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478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 dirty="0"/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 dirty="0"/>
              <a:t>2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7526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8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8585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 dirty="0"/>
              <a:t>6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7724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9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43200" y="29225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10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752600" y="40655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209800" y="40655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12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4008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9342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2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962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3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82296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4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5532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6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9342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7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 dirty="0"/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2390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8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2860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9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8229600" y="29225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10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239000" y="39893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11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7696200" y="39893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12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1143000" y="442913"/>
            <a:ext cx="1855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dominant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6629400" y="442913"/>
            <a:ext cx="171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recessive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743200" y="2019300"/>
            <a:ext cx="534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r>
              <a:rPr lang="de-CH" sz="1400" dirty="0"/>
              <a:t> 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914400" y="1905000"/>
            <a:ext cx="566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r>
              <a:rPr lang="de-CH" dirty="0"/>
              <a:t> 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676400" y="494506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Ww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209800" y="311626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400" b="1" dirty="0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1676400" y="311626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600" b="1" dirty="0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609600" y="311626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Ww</a:t>
            </a:r>
            <a:endParaRPr lang="de-CH" sz="1600" b="1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1352550" y="3116263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ww</a:t>
            </a:r>
            <a:endParaRPr lang="de-CH" sz="1600" b="1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1028136" y="3124200"/>
            <a:ext cx="6341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CH" sz="1400" b="1" dirty="0" err="1" smtClean="0"/>
              <a:t>ww</a:t>
            </a:r>
            <a:endParaRPr lang="de-CH" sz="1600" b="1" dirty="0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2133600" y="2005013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400" b="1" dirty="0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1447800" y="2005013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600" b="1" dirty="0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2759075" y="3124200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400" b="1" dirty="0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2209800" y="4343400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400" b="1" dirty="0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1676400" y="4367213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WW</a:t>
            </a:r>
            <a:endParaRPr lang="de-CH" dirty="0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1752600" y="4640263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or</a:t>
            </a:r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654050" y="5791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W</a:t>
            </a:r>
            <a:endParaRPr lang="de-CH" dirty="0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3405188" y="57912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err="1"/>
              <a:t>w</a:t>
            </a:r>
            <a:endParaRPr lang="de-CH" b="1" dirty="0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6934200" y="1981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239000" y="3124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8229600" y="1981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6400800" y="1981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  <a:endParaRPr lang="de-CH" sz="1600" b="1" dirty="0"/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7772400" y="3124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5821363" y="3124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Ff</a:t>
            </a: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7772400" y="47244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Ff</a:t>
            </a: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7696200" y="1981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7239000" y="4267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6858000" y="3124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ff</a:t>
            </a: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6556375" y="3124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8308975" y="3124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5791200" y="2667000"/>
            <a:ext cx="40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FF</a:t>
            </a: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5791200" y="28956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or</a:t>
            </a: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7753350" y="4267200"/>
            <a:ext cx="40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7772400" y="44958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or</a:t>
            </a: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6115050" y="5764213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f</a:t>
            </a: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8551863" y="57912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64489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olor_blind_640_01.jpg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9144000" cy="45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19400" y="381000"/>
            <a:ext cx="354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Colour Blindness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976988" y="6155711"/>
            <a:ext cx="170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„normal </a:t>
            </a:r>
            <a:r>
              <a:rPr lang="de-DE" dirty="0" err="1" smtClean="0"/>
              <a:t>vision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369050" y="6228993"/>
            <a:ext cx="157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Colour</a:t>
            </a:r>
            <a:r>
              <a:rPr lang="de-DE" dirty="0" smtClean="0"/>
              <a:t> blind“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3545649"/>
      </p:ext>
    </p:extLst>
  </p:cSld>
  <p:clrMapOvr>
    <a:masterClrMapping/>
  </p:clrMapOvr>
  <p:transition xmlns:p14="http://schemas.microsoft.com/office/powerpoint/2010/main" advTm="19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450px-TCFruits.jpg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1336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27" descr="450px-RGFruits.jpg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1336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28" descr="450px-BWFruits.jpg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491816" y="1124744"/>
            <a:ext cx="217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„normal</a:t>
            </a:r>
            <a:r>
              <a:rPr lang="ja-JP" altLang="de-CH" dirty="0" smtClean="0">
                <a:latin typeface="Arial"/>
              </a:rPr>
              <a:t>“</a:t>
            </a:r>
            <a:r>
              <a:rPr lang="de-CH" dirty="0" smtClean="0"/>
              <a:t> </a:t>
            </a:r>
            <a:r>
              <a:rPr lang="de-CH" dirty="0" err="1" smtClean="0"/>
              <a:t>vision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3231472" y="576329"/>
            <a:ext cx="331236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err="1" smtClean="0"/>
              <a:t>red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green</a:t>
            </a:r>
            <a:r>
              <a:rPr lang="de-CH" dirty="0" smtClean="0"/>
              <a:t> </a:t>
            </a:r>
            <a:r>
              <a:rPr lang="de-CH" dirty="0" err="1" smtClean="0"/>
              <a:t>receptors</a:t>
            </a:r>
            <a:endParaRPr lang="de-CH" dirty="0" smtClean="0"/>
          </a:p>
          <a:p>
            <a:r>
              <a:rPr lang="de-CH" dirty="0" err="1" smtClean="0"/>
              <a:t>missing</a:t>
            </a:r>
            <a:endParaRPr lang="de-CH" dirty="0" smtClean="0"/>
          </a:p>
          <a:p>
            <a:r>
              <a:rPr lang="de-CH" dirty="0" smtClean="0">
                <a:sym typeface="Symbol" charset="0"/>
              </a:rPr>
              <a:t>„</a:t>
            </a:r>
            <a:r>
              <a:rPr lang="de-CH" dirty="0" err="1" smtClean="0">
                <a:sym typeface="Symbol" charset="0"/>
              </a:rPr>
              <a:t>Dischchromatopsia</a:t>
            </a:r>
            <a:r>
              <a:rPr lang="ja-JP" altLang="de-CH" dirty="0" smtClean="0">
                <a:latin typeface="Arial"/>
                <a:sym typeface="Symbol" charset="0"/>
              </a:rPr>
              <a:t>“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6516216" y="548680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receptors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</a:p>
          <a:p>
            <a:r>
              <a:rPr lang="de-CH" dirty="0" err="1" smtClean="0"/>
              <a:t>colours</a:t>
            </a:r>
            <a:r>
              <a:rPr lang="de-CH" dirty="0" smtClean="0"/>
              <a:t> </a:t>
            </a:r>
            <a:r>
              <a:rPr lang="de-CH" dirty="0" smtClean="0">
                <a:sym typeface="Symbol" charset="0"/>
              </a:rPr>
              <a:t> „</a:t>
            </a:r>
            <a:r>
              <a:rPr lang="de-CH" dirty="0" err="1" smtClean="0">
                <a:sym typeface="Symbol" charset="0"/>
              </a:rPr>
              <a:t>black</a:t>
            </a:r>
            <a:endParaRPr lang="de-CH" dirty="0" smtClean="0">
              <a:sym typeface="Symbol" charset="0"/>
            </a:endParaRPr>
          </a:p>
          <a:p>
            <a:r>
              <a:rPr lang="de-CH" dirty="0" err="1" smtClean="0">
                <a:sym typeface="Symbol" charset="0"/>
              </a:rPr>
              <a:t>and</a:t>
            </a:r>
            <a:r>
              <a:rPr lang="de-CH" dirty="0" smtClean="0">
                <a:sym typeface="Symbol" charset="0"/>
              </a:rPr>
              <a:t> </a:t>
            </a:r>
            <a:r>
              <a:rPr lang="de-CH" dirty="0" err="1" smtClean="0">
                <a:sym typeface="Symbol" charset="0"/>
              </a:rPr>
              <a:t>white</a:t>
            </a:r>
            <a:r>
              <a:rPr lang="ja-JP" altLang="de-CH" dirty="0" smtClean="0">
                <a:latin typeface="Arial"/>
                <a:sym typeface="Symbol" charset="0"/>
              </a:rPr>
              <a:t>“</a:t>
            </a:r>
            <a:r>
              <a:rPr lang="de-CH" dirty="0" smtClean="0">
                <a:sym typeface="Symbol" charset="0"/>
              </a:rPr>
              <a:t> </a:t>
            </a:r>
            <a:r>
              <a:rPr lang="de-CH" dirty="0" err="1" smtClean="0">
                <a:sym typeface="Symbol" charset="0"/>
              </a:rPr>
              <a:t>vision</a:t>
            </a:r>
            <a:endParaRPr lang="de-CH" dirty="0">
              <a:sym typeface="Symbo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2375" y="6165304"/>
            <a:ext cx="1543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3 </a:t>
            </a:r>
            <a:r>
              <a:rPr lang="de-CH" dirty="0" err="1" smtClean="0"/>
              <a:t>receptors</a:t>
            </a:r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3676711" y="6165304"/>
            <a:ext cx="1543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2 </a:t>
            </a:r>
            <a:r>
              <a:rPr lang="de-CH" dirty="0" err="1" smtClean="0"/>
              <a:t>receptors</a:t>
            </a:r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6804248" y="6093296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receptor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190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:Anatomy of the e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58925"/>
            <a:ext cx="579120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:eye re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75"/>
            <a:ext cx="254476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1600200" y="3228975"/>
            <a:ext cx="160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295400" y="3305175"/>
            <a:ext cx="2209800" cy="2438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7696200" y="3990975"/>
            <a:ext cx="76200" cy="2057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200400" y="5715000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Pupil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011988" y="6019800"/>
            <a:ext cx="144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Blind spot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209800" y="304800"/>
            <a:ext cx="4489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b="1"/>
              <a:t>Anatomy of the Eye</a:t>
            </a:r>
          </a:p>
        </p:txBody>
      </p:sp>
    </p:spTree>
    <p:extLst>
      <p:ext uri="{BB962C8B-B14F-4D97-AF65-F5344CB8AC3E}">
        <p14:creationId xmlns:p14="http://schemas.microsoft.com/office/powerpoint/2010/main" val="43358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Macintosh PowerPoint</Application>
  <PresentationFormat>Bildschirmpräsentation (4:3)</PresentationFormat>
  <Paragraphs>249</Paragraphs>
  <Slides>24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209</cp:revision>
  <dcterms:created xsi:type="dcterms:W3CDTF">2012-04-05T10:10:07Z</dcterms:created>
  <dcterms:modified xsi:type="dcterms:W3CDTF">2012-04-28T05:37:06Z</dcterms:modified>
</cp:coreProperties>
</file>