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10" r:id="rId2"/>
    <p:sldId id="318" r:id="rId3"/>
    <p:sldId id="324" r:id="rId4"/>
    <p:sldId id="339" r:id="rId5"/>
    <p:sldId id="349" r:id="rId6"/>
    <p:sldId id="351" r:id="rId7"/>
    <p:sldId id="354" r:id="rId8"/>
    <p:sldId id="360" r:id="rId9"/>
    <p:sldId id="355" r:id="rId10"/>
    <p:sldId id="356" r:id="rId11"/>
    <p:sldId id="357" r:id="rId12"/>
    <p:sldId id="358" r:id="rId13"/>
    <p:sldId id="359" r:id="rId14"/>
    <p:sldId id="361" r:id="rId15"/>
    <p:sldId id="372" r:id="rId16"/>
    <p:sldId id="367" r:id="rId17"/>
    <p:sldId id="350" r:id="rId18"/>
    <p:sldId id="353" r:id="rId19"/>
    <p:sldId id="370" r:id="rId20"/>
    <p:sldId id="369" r:id="rId21"/>
    <p:sldId id="364" r:id="rId22"/>
    <p:sldId id="365" r:id="rId23"/>
    <p:sldId id="366" r:id="rId24"/>
    <p:sldId id="373" r:id="rId25"/>
    <p:sldId id="362" r:id="rId26"/>
    <p:sldId id="363" r:id="rId27"/>
    <p:sldId id="371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42" autoAdjust="0"/>
  </p:normalViewPr>
  <p:slideViewPr>
    <p:cSldViewPr snapToGrid="0" snapToObjects="1">
      <p:cViewPr varScale="1">
        <p:scale>
          <a:sx n="53" d="100"/>
          <a:sy n="53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microscope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74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600nm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  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60,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100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SWF.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PPT: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see are a combinations of the activity of three cone cell types!!!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Pixels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650nm</a:t>
            </a: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100%: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b)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signaling</a:t>
            </a: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unfunctional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9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PPT: Pixels in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6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OR: 	N = Normal</a:t>
            </a:r>
            <a:r>
              <a:rPr lang="de-DE" baseline="0" dirty="0" smtClean="0"/>
              <a:t> </a:t>
            </a:r>
            <a:r>
              <a:rPr lang="de-DE" dirty="0" err="1" smtClean="0"/>
              <a:t>n</a:t>
            </a:r>
            <a:r>
              <a:rPr lang="de-DE" dirty="0" smtClean="0"/>
              <a:t> =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Hemophilia</a:t>
            </a:r>
            <a:r>
              <a:rPr lang="de-DE" baseline="0" dirty="0" smtClean="0"/>
              <a:t>	NN/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         NY/ </a:t>
            </a:r>
            <a:r>
              <a:rPr lang="de-DE" baseline="0" dirty="0" err="1" smtClean="0"/>
              <a:t>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males</a:t>
            </a:r>
            <a:r>
              <a:rPr lang="de-DE" baseline="0" dirty="0" smtClean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66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the following disorder is…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…inherited by a gene located on the X-chromosome (Sex-linked) or on an autosome? _____________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…dominantly or recessively inherited? _______________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all the possible genotypes of every individual of the family tree. Use the letters “D” and “d”.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4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all the possible genotypes of every individual of the family tree. Use red </a:t>
            </a:r>
            <a:r>
              <a:rPr lang="en-US" dirty="0" err="1" smtClean="0"/>
              <a:t>colour</a:t>
            </a:r>
            <a:r>
              <a:rPr lang="en-US" dirty="0" smtClean="0"/>
              <a:t> for the affected X.</a:t>
            </a:r>
          </a:p>
          <a:p>
            <a:endParaRPr lang="de-DE" dirty="0" smtClean="0"/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XNXn</a:t>
            </a:r>
            <a:r>
              <a:rPr lang="de-DE" dirty="0" smtClean="0"/>
              <a:t> / YXN </a:t>
            </a:r>
            <a:r>
              <a:rPr lang="de-DE" dirty="0" err="1" smtClean="0"/>
              <a:t>YXn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...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time!!!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Procedure</a:t>
            </a:r>
            <a:r>
              <a:rPr lang="de-DE" dirty="0" smtClean="0"/>
              <a:t>: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studying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="1" baseline="0" dirty="0" err="1" smtClean="0"/>
              <a:t>Widow‘s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peak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Attached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ear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lobes</a:t>
            </a:r>
            <a:r>
              <a:rPr lang="de-DE" b="1" baseline="0" dirty="0" smtClean="0"/>
              <a:t>. </a:t>
            </a:r>
            <a:r>
              <a:rPr lang="de-DE" b="0" baseline="0" dirty="0" smtClean="0"/>
              <a:t>These </a:t>
            </a:r>
            <a:r>
              <a:rPr lang="de-DE" b="0" baseline="0" dirty="0" err="1" smtClean="0"/>
              <a:t>traits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transmitted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single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</a:t>
            </a:r>
            <a:r>
              <a:rPr lang="de-DE" b="0" baseline="0" dirty="0" smtClean="0"/>
              <a:t>... </a:t>
            </a:r>
            <a:r>
              <a:rPr lang="de-DE" b="0" baseline="0" dirty="0" err="1" smtClean="0"/>
              <a:t>Monogenous</a:t>
            </a:r>
            <a:r>
              <a:rPr lang="de-DE" b="0" baseline="0" dirty="0" smtClean="0"/>
              <a:t>. Other </a:t>
            </a:r>
            <a:r>
              <a:rPr lang="de-DE" b="0" baseline="0" dirty="0" err="1" smtClean="0"/>
              <a:t>traits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body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height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skin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colour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influenced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many</a:t>
            </a:r>
            <a:r>
              <a:rPr lang="de-DE" b="0" baseline="0" dirty="0" smtClean="0"/>
              <a:t> genes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complicated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follow</a:t>
            </a:r>
            <a:r>
              <a:rPr lang="de-DE" b="0" baseline="0" dirty="0" smtClean="0"/>
              <a:t>.</a:t>
            </a:r>
          </a:p>
          <a:p>
            <a:endParaRPr lang="de-DE" b="0" baseline="0" dirty="0" smtClean="0"/>
          </a:p>
          <a:p>
            <a:r>
              <a:rPr lang="de-DE" b="0" baseline="0" dirty="0" smtClean="0"/>
              <a:t>But </a:t>
            </a:r>
            <a:r>
              <a:rPr lang="de-DE" b="0" baseline="0" dirty="0" err="1" smtClean="0"/>
              <a:t>there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severe</a:t>
            </a:r>
            <a:r>
              <a:rPr lang="de-DE" b="0" baseline="0" dirty="0" smtClean="0"/>
              <a:t> human </a:t>
            </a:r>
            <a:r>
              <a:rPr lang="de-DE" b="0" baseline="0" dirty="0" err="1" smtClean="0"/>
              <a:t>disorders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inherited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single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transmitted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same </a:t>
            </a:r>
            <a:r>
              <a:rPr lang="de-DE" b="0" baseline="0" dirty="0" err="1" smtClean="0"/>
              <a:t>way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examples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above</a:t>
            </a:r>
            <a:r>
              <a:rPr lang="de-DE" b="0" baseline="0" dirty="0" smtClean="0"/>
              <a:t>.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err="1" smtClean="0"/>
              <a:t>Explain</a:t>
            </a:r>
            <a:r>
              <a:rPr lang="de-DE" dirty="0" smtClean="0"/>
              <a:t>: male/ </a:t>
            </a:r>
            <a:r>
              <a:rPr lang="de-DE" dirty="0" err="1" smtClean="0"/>
              <a:t>female</a:t>
            </a:r>
            <a:r>
              <a:rPr lang="de-DE" dirty="0" smtClean="0"/>
              <a:t>... 1. / 2. / 3. Generation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02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parent is homozygous dominant for free earlobes, while the other has attached earlobes can they produce any children with attached earlobes? </a:t>
            </a:r>
            <a:endParaRPr lang="en-US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3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8 percent of males, but only 0.5 percent of females, are color blind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!!!!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live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67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Cornea / Lens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adjustable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(Change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Iris 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Iris.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“Experiment”: Teamwork (1+1)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(ca. 10s.),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open…Other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happened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		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Reflex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deliberately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messure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receptors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4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Rods (125 000 000):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8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01.05.12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#10;retina.jp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0"/>
            <a:ext cx="5992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743200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Cone and Rod cells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4240183-Retina_rod#333FDF7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0"/>
            <a:ext cx="7177087" cy="71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9863" y="18288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Cones</a:t>
            </a:r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0188" y="4495800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Rods</a:t>
            </a:r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295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43000" y="4724400"/>
            <a:ext cx="3505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229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9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03359" y="625231"/>
            <a:ext cx="405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3" name="Bild 2" descr="8157_S_haemophilia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14" y="1556527"/>
            <a:ext cx="4166577" cy="2792733"/>
          </a:xfrm>
          <a:prstGeom prst="rect">
            <a:avLst/>
          </a:prstGeom>
        </p:spPr>
      </p:pic>
      <p:pic>
        <p:nvPicPr>
          <p:cNvPr id="4" name="Bild 3" descr="Coagu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556527"/>
            <a:ext cx="2792733" cy="27927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09335" y="4806458"/>
            <a:ext cx="3517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ym typeface="Wingdings"/>
              </a:rPr>
              <a:t>Blood </a:t>
            </a:r>
            <a:r>
              <a:rPr lang="de-DE" b="1" dirty="0" err="1" smtClean="0">
                <a:sym typeface="Wingdings"/>
              </a:rPr>
              <a:t>Clotting</a:t>
            </a:r>
            <a:r>
              <a:rPr lang="de-DE" b="1" dirty="0" smtClean="0">
                <a:sym typeface="Wingdings"/>
              </a:rPr>
              <a:t> not </a:t>
            </a:r>
            <a:r>
              <a:rPr lang="de-DE" b="1" dirty="0" err="1" smtClean="0">
                <a:sym typeface="Wingdings"/>
              </a:rPr>
              <a:t>functioning</a:t>
            </a:r>
            <a:endParaRPr lang="de-DE" b="1" dirty="0" smtClean="0"/>
          </a:p>
          <a:p>
            <a:endParaRPr lang="de-DE" b="1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b="1" dirty="0" err="1"/>
              <a:t>Excessive</a:t>
            </a:r>
            <a:r>
              <a:rPr lang="de-DE" b="1" dirty="0"/>
              <a:t> </a:t>
            </a:r>
            <a:r>
              <a:rPr lang="de-DE" b="1" dirty="0" err="1"/>
              <a:t>bleeding</a:t>
            </a:r>
            <a:r>
              <a:rPr lang="de-DE" b="1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81513" y="4708768"/>
            <a:ext cx="177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Blood </a:t>
            </a:r>
            <a:r>
              <a:rPr lang="de-DE" b="1" dirty="0" err="1"/>
              <a:t>C</a:t>
            </a:r>
            <a:r>
              <a:rPr lang="de-DE" b="1" dirty="0" err="1" smtClean="0"/>
              <a:t>lotting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03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70" y="1223104"/>
            <a:ext cx="3867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61547" y="304800"/>
            <a:ext cx="5664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   </a:t>
            </a:r>
            <a:r>
              <a:rPr lang="de-DE" sz="2800" b="1" dirty="0"/>
              <a:t> </a:t>
            </a:r>
            <a:r>
              <a:rPr lang="de-DE" sz="2800" b="1" dirty="0" err="1"/>
              <a:t>Muscular</a:t>
            </a:r>
            <a:r>
              <a:rPr lang="de-DE" sz="2800" b="1" dirty="0"/>
              <a:t> </a:t>
            </a:r>
            <a:r>
              <a:rPr lang="de-DE" sz="2800" b="1" dirty="0" err="1" smtClean="0"/>
              <a:t>Dystrophy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6349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10914"/>
            <a:ext cx="4789608" cy="46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83263" y="329884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Sex-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eredity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544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5" y="369888"/>
            <a:ext cx="6731000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22785" y="4572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/>
              <a:t>XY</a:t>
            </a:r>
            <a:endParaRPr lang="de-CH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035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373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08385" y="3429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42185" y="3352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22985" y="4953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65698" y="63246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991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183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227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Y</a:t>
            </a:r>
            <a:endParaRPr lang="de-CH" b="1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41985" y="45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922985" y="3352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03785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249510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5419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347098" y="3352800"/>
            <a:ext cx="6254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  <a:p>
            <a:endParaRPr lang="de-CH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910" y="3429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08385" y="49530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218385" y="44958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351985" y="5730875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2" name="Rechteck 1"/>
          <p:cNvSpPr/>
          <p:nvPr/>
        </p:nvSpPr>
        <p:spPr>
          <a:xfrm>
            <a:off x="29182" y="23523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Sex-</a:t>
            </a:r>
            <a:r>
              <a:rPr lang="de-DE" sz="2400" b="1" dirty="0" err="1"/>
              <a:t>linked</a:t>
            </a:r>
            <a:r>
              <a:rPr lang="de-DE" sz="2400" b="1" dirty="0"/>
              <a:t> </a:t>
            </a:r>
            <a:r>
              <a:rPr lang="de-DE" sz="2400" b="1" dirty="0" err="1"/>
              <a:t>Heredity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53" grpId="0" build="p" autoUpdateAnimBg="0"/>
      <p:bldP spid="14354" grpId="0" build="p" autoUpdateAnimBg="0"/>
      <p:bldP spid="14358" grpId="0" build="p" autoUpdateAnimBg="0"/>
      <p:bldP spid="14359" grpId="0" build="p" autoUpdateAnimBg="0"/>
      <p:bldP spid="1436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02824" y="75694"/>
            <a:ext cx="184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dirty="0" smtClean="0"/>
          </a:p>
          <a:p>
            <a:endParaRPr lang="de-DE" sz="2800" dirty="0"/>
          </a:p>
        </p:txBody>
      </p:sp>
      <p:pic>
        <p:nvPicPr>
          <p:cNvPr id="5" name="Bild 4" descr="Macintosh HD:Users:philippwustemann:Desktop:Ohne Titel.ps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149212"/>
            <a:ext cx="9007231" cy="46306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92769" y="195385"/>
            <a:ext cx="1873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Exercise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62000" y="937848"/>
            <a:ext cx="54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On X-</a:t>
            </a:r>
            <a:r>
              <a:rPr lang="de-DE" dirty="0" err="1" smtClean="0"/>
              <a:t>chromosome</a:t>
            </a:r>
            <a:r>
              <a:rPr lang="de-DE" dirty="0" smtClean="0"/>
              <a:t> (sex-</a:t>
            </a:r>
            <a:r>
              <a:rPr lang="de-DE" dirty="0" err="1" smtClean="0"/>
              <a:t>linked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on Autosome?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93269" y="1456567"/>
            <a:ext cx="282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Dominant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Recessive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7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97100"/>
            <a:ext cx="5626100" cy="24511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45928" y="380595"/>
            <a:ext cx="563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Exercise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8" name="Bild 7" descr="Macintosh HD:Users:philippwustemann:Desktop:Ohne Titel 2.ps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133231"/>
            <a:ext cx="9280769" cy="4982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08130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4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98597" y="5842076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3200" y="25146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43400" y="25146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48768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705600" y="34290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620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622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64185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17220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548313" y="2590800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6032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Genotype of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304800"/>
            <a:ext cx="4119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Chorea Hutington patient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887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1500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27"/>
            <a:ext cx="4364182" cy="4174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685076"/>
            <a:ext cx="3810784" cy="5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21" y="2874427"/>
            <a:ext cx="1500595" cy="998578"/>
          </a:xfrm>
          <a:prstGeom prst="rect">
            <a:avLst/>
          </a:prstGeom>
        </p:spPr>
      </p:pic>
      <p:pic>
        <p:nvPicPr>
          <p:cNvPr id="3" name="Bild 2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23" y="2874427"/>
            <a:ext cx="1503479" cy="975375"/>
          </a:xfrm>
          <a:prstGeom prst="rect">
            <a:avLst/>
          </a:prstGeom>
        </p:spPr>
      </p:pic>
      <p:pic>
        <p:nvPicPr>
          <p:cNvPr id="4" name="Bild 3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6" y="981711"/>
            <a:ext cx="1483856" cy="962645"/>
          </a:xfrm>
          <a:prstGeom prst="rect">
            <a:avLst/>
          </a:prstGeom>
        </p:spPr>
      </p:pic>
      <p:pic>
        <p:nvPicPr>
          <p:cNvPr id="5" name="Bild 4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64" y="981711"/>
            <a:ext cx="1483856" cy="962645"/>
          </a:xfrm>
          <a:prstGeom prst="rect">
            <a:avLst/>
          </a:prstGeom>
        </p:spPr>
      </p:pic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7" y="981711"/>
            <a:ext cx="1521596" cy="987129"/>
          </a:xfrm>
          <a:prstGeom prst="rect">
            <a:avLst/>
          </a:prstGeom>
        </p:spPr>
      </p:pic>
      <p:pic>
        <p:nvPicPr>
          <p:cNvPr id="7" name="Bild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6" y="981711"/>
            <a:ext cx="1496998" cy="996184"/>
          </a:xfrm>
          <a:prstGeom prst="rect">
            <a:avLst/>
          </a:prstGeom>
        </p:spPr>
      </p:pic>
      <p:pic>
        <p:nvPicPr>
          <p:cNvPr id="10" name="Bild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03" y="4989554"/>
            <a:ext cx="1500595" cy="998578"/>
          </a:xfrm>
          <a:prstGeom prst="rect">
            <a:avLst/>
          </a:prstGeom>
        </p:spPr>
      </p:pic>
      <p:cxnSp>
        <p:nvCxnSpPr>
          <p:cNvPr id="19" name="Gewinkelte Verbindung 18"/>
          <p:cNvCxnSpPr/>
          <p:nvPr/>
        </p:nvCxnSpPr>
        <p:spPr>
          <a:xfrm rot="16200000" flipH="1">
            <a:off x="6906612" y="87638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/>
          <p:nvPr/>
        </p:nvCxnSpPr>
        <p:spPr>
          <a:xfrm rot="16200000" flipH="1">
            <a:off x="2360943" y="88273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24545" y="2493818"/>
            <a:ext cx="23091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endCxn id="3" idx="0"/>
          </p:cNvCxnSpPr>
          <p:nvPr/>
        </p:nvCxnSpPr>
        <p:spPr>
          <a:xfrm>
            <a:off x="6858000" y="2493818"/>
            <a:ext cx="37263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447636" y="3873005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6858000" y="3849802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2447636" y="4502615"/>
            <a:ext cx="44103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endCxn id="10" idx="0"/>
          </p:cNvCxnSpPr>
          <p:nvPr/>
        </p:nvCxnSpPr>
        <p:spPr>
          <a:xfrm>
            <a:off x="4909127" y="4502615"/>
            <a:ext cx="30074" cy="486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4548908" y="6080703"/>
            <a:ext cx="891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? </a:t>
            </a:r>
            <a:r>
              <a:rPr lang="de-DE" sz="3200" dirty="0"/>
              <a:t>%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350632" y="30885"/>
            <a:ext cx="3833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Rabbit</a:t>
            </a:r>
            <a:r>
              <a:rPr lang="de-DE" sz="3200" b="1" dirty="0" smtClean="0"/>
              <a:t> Family </a:t>
            </a:r>
            <a:r>
              <a:rPr lang="de-DE" sz="3200" b="1" dirty="0" err="1" smtClean="0"/>
              <a:t>Tree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325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:Untitled-1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  <a:endParaRPr lang="de-CH">
              <a:cs typeface="+mn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54250" y="118745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194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72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47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526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66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77724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7432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7526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098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4008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934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96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229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553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934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62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239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286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82296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2390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6962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31117" y="175235"/>
            <a:ext cx="4375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Dominant </a:t>
            </a:r>
            <a:r>
              <a:rPr lang="de-CH" sz="2800" b="1" dirty="0" err="1"/>
              <a:t>or</a:t>
            </a:r>
            <a:r>
              <a:rPr lang="de-CH" sz="2800" b="1" dirty="0"/>
              <a:t> </a:t>
            </a:r>
            <a:r>
              <a:rPr lang="de-CH" sz="2800" b="1" dirty="0" err="1" smtClean="0"/>
              <a:t>Recessive</a:t>
            </a:r>
            <a:r>
              <a:rPr lang="de-CH" sz="2800" b="1" dirty="0"/>
              <a:t>?</a:t>
            </a:r>
            <a:endParaRPr lang="de-CH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5107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:Untitled-1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54250" y="1747838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194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72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526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8585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6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7724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32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526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098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008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34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2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96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229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553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6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934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7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239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286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2296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2390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6962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43000" y="442913"/>
            <a:ext cx="207681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D</a:t>
            </a:r>
            <a:r>
              <a:rPr lang="de-CH" sz="3200" b="1" dirty="0" smtClean="0"/>
              <a:t>ominant</a:t>
            </a:r>
            <a:endParaRPr lang="de-CH" sz="3200" b="1" dirty="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629400" y="442913"/>
            <a:ext cx="21926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 err="1"/>
              <a:t>R</a:t>
            </a:r>
            <a:r>
              <a:rPr lang="de-CH" sz="3200" b="1" dirty="0" err="1" smtClean="0"/>
              <a:t>ecessive</a:t>
            </a:r>
            <a:endParaRPr lang="de-CH" sz="3200" b="1" dirty="0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743200" y="2019300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sz="1400" dirty="0"/>
              <a:t> 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914400" y="1983152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dirty="0"/>
              <a:t> 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676400" y="49450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2098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6764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096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352550" y="311626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028136" y="3124200"/>
            <a:ext cx="6341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1400" b="1" dirty="0" err="1" smtClean="0"/>
              <a:t>ww</a:t>
            </a:r>
            <a:endParaRPr lang="de-CH" sz="1600" b="1" dirty="0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1336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4478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759075" y="31242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09800" y="43434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676400" y="4367213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WW</a:t>
            </a:r>
            <a:endParaRPr lang="de-CH" dirty="0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1752600" y="4640263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54050" y="5791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W</a:t>
            </a:r>
            <a:endParaRPr lang="de-CH" dirty="0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405188" y="57912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err="1"/>
              <a:t>w</a:t>
            </a:r>
            <a:endParaRPr lang="de-CH" b="1" dirty="0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9342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2390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2296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4008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  <a:endParaRPr lang="de-CH" sz="1600" b="1" dirty="0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77724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821363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7772400" y="47244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696200" y="1981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7239000" y="4267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858000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5563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3089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791200" y="2667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791200" y="28956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7753350" y="42672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7772400" y="44958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15050" y="57642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8551863" y="57912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448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olor_blind_640_01.jpg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9400" y="381000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Colour Blindness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76988" y="6155711"/>
            <a:ext cx="170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„normal </a:t>
            </a:r>
            <a:r>
              <a:rPr lang="de-DE" dirty="0" err="1" smtClean="0"/>
              <a:t>vision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69050" y="6228993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Colour</a:t>
            </a:r>
            <a:r>
              <a:rPr lang="de-DE" dirty="0" smtClean="0"/>
              <a:t> blind“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545649"/>
      </p:ext>
    </p:extLst>
  </p:cSld>
  <p:clrMapOvr>
    <a:masterClrMapping/>
  </p:clrMapOvr>
  <p:transition xmlns:p14="http://schemas.microsoft.com/office/powerpoint/2010/main" advTm="1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450px-TC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33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27" descr="450px-RG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33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8" descr="450px-BW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1816" y="1124744"/>
            <a:ext cx="217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„normal</a:t>
            </a:r>
            <a:r>
              <a:rPr lang="ja-JP" altLang="de-CH" dirty="0" smtClean="0">
                <a:latin typeface="Arial"/>
              </a:rPr>
              <a:t>“</a:t>
            </a:r>
            <a:r>
              <a:rPr lang="de-CH" dirty="0" smtClean="0"/>
              <a:t> </a:t>
            </a:r>
            <a:r>
              <a:rPr lang="de-CH" dirty="0" err="1" smtClean="0"/>
              <a:t>vision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3231472" y="576329"/>
            <a:ext cx="331236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 smtClean="0"/>
              <a:t>red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green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endParaRPr lang="de-CH" dirty="0" smtClean="0"/>
          </a:p>
          <a:p>
            <a:r>
              <a:rPr lang="de-CH" dirty="0" err="1" smtClean="0"/>
              <a:t>missing</a:t>
            </a:r>
            <a:endParaRPr lang="de-CH" dirty="0" smtClean="0"/>
          </a:p>
          <a:p>
            <a:r>
              <a:rPr lang="de-CH" dirty="0" smtClean="0">
                <a:sym typeface="Symbol" charset="0"/>
              </a:rPr>
              <a:t>„</a:t>
            </a:r>
            <a:r>
              <a:rPr lang="de-CH" dirty="0" err="1" smtClean="0">
                <a:sym typeface="Symbol" charset="0"/>
              </a:rPr>
              <a:t>Dischchromatopsia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6516216" y="54868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colours</a:t>
            </a:r>
            <a:r>
              <a:rPr lang="de-CH" dirty="0" smtClean="0"/>
              <a:t> </a:t>
            </a:r>
            <a:r>
              <a:rPr lang="de-CH" dirty="0" smtClean="0">
                <a:sym typeface="Symbol" charset="0"/>
              </a:rPr>
              <a:t> „</a:t>
            </a:r>
            <a:r>
              <a:rPr lang="de-CH" dirty="0" err="1" smtClean="0">
                <a:sym typeface="Symbol" charset="0"/>
              </a:rPr>
              <a:t>black</a:t>
            </a:r>
            <a:endParaRPr lang="de-CH" dirty="0" smtClean="0">
              <a:sym typeface="Symbol" charset="0"/>
            </a:endParaRPr>
          </a:p>
          <a:p>
            <a:r>
              <a:rPr lang="de-CH" dirty="0" err="1" smtClean="0">
                <a:sym typeface="Symbol" charset="0"/>
              </a:rPr>
              <a:t>and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white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vision</a:t>
            </a:r>
            <a:endParaRPr lang="de-CH" dirty="0">
              <a:sym typeface="Symbo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2375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3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3676711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2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6804248" y="6093296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190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:Anatomy of the 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8925"/>
            <a:ext cx="57912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:eye 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25447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600200" y="3228975"/>
            <a:ext cx="160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95400" y="3305175"/>
            <a:ext cx="2209800" cy="2438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696200" y="3990975"/>
            <a:ext cx="76200" cy="2057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00400" y="57150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Pupil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11988" y="60198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Blind spot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09800" y="304800"/>
            <a:ext cx="448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Anatomy of the Eye</a:t>
            </a:r>
          </a:p>
        </p:txBody>
      </p:sp>
    </p:spTree>
    <p:extLst>
      <p:ext uri="{BB962C8B-B14F-4D97-AF65-F5344CB8AC3E}">
        <p14:creationId xmlns:p14="http://schemas.microsoft.com/office/powerpoint/2010/main" val="43358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Macintosh PowerPoint</Application>
  <PresentationFormat>Bildschirmpräsentation (4:3)</PresentationFormat>
  <Paragraphs>290</Paragraphs>
  <Slides>27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227</cp:revision>
  <dcterms:created xsi:type="dcterms:W3CDTF">2012-04-05T10:10:07Z</dcterms:created>
  <dcterms:modified xsi:type="dcterms:W3CDTF">2012-05-01T19:46:45Z</dcterms:modified>
</cp:coreProperties>
</file>