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75" r:id="rId2"/>
    <p:sldId id="382" r:id="rId3"/>
    <p:sldId id="383" r:id="rId4"/>
    <p:sldId id="374" r:id="rId5"/>
    <p:sldId id="376" r:id="rId6"/>
    <p:sldId id="377" r:id="rId7"/>
    <p:sldId id="378" r:id="rId8"/>
    <p:sldId id="380" r:id="rId9"/>
    <p:sldId id="381" r:id="rId10"/>
    <p:sldId id="379" r:id="rId11"/>
    <p:sldId id="310" r:id="rId12"/>
    <p:sldId id="318" r:id="rId13"/>
    <p:sldId id="361" r:id="rId14"/>
    <p:sldId id="372" r:id="rId15"/>
    <p:sldId id="367" r:id="rId16"/>
    <p:sldId id="350" r:id="rId17"/>
    <p:sldId id="353" r:id="rId18"/>
    <p:sldId id="370" r:id="rId19"/>
    <p:sldId id="369" r:id="rId20"/>
    <p:sldId id="364" r:id="rId21"/>
    <p:sldId id="384" r:id="rId22"/>
    <p:sldId id="362" r:id="rId23"/>
    <p:sldId id="365" r:id="rId24"/>
    <p:sldId id="366" r:id="rId25"/>
    <p:sldId id="373" r:id="rId26"/>
    <p:sldId id="363" r:id="rId27"/>
    <p:sldId id="371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408" autoAdjust="0"/>
  </p:normalViewPr>
  <p:slideViewPr>
    <p:cSldViewPr snapToGrid="0" snapToObjects="1">
      <p:cViewPr varScale="1">
        <p:scale>
          <a:sx n="60" d="100"/>
          <a:sy n="60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Cartilage" TargetMode="External"/><Relationship Id="rId12" Type="http://schemas.openxmlformats.org/officeDocument/2006/relationships/hyperlink" Target="http://en.wikipedia.org/wiki/Homozygou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en.wikipedia.org/wiki/Wikipedia:IPA_for_English" TargetMode="External"/><Relationship Id="rId4" Type="http://schemas.openxmlformats.org/officeDocument/2006/relationships/hyperlink" Target="http://en.wikipedia.org/wiki/Wikipedia:IPA_for_English%23Key" TargetMode="External"/><Relationship Id="rId5" Type="http://schemas.openxmlformats.org/officeDocument/2006/relationships/hyperlink" Target="http://en.wikipedia.org/wiki/Dwarfism" TargetMode="External"/><Relationship Id="rId6" Type="http://schemas.openxmlformats.org/officeDocument/2006/relationships/hyperlink" Target="http://en.wikipedia.org/wiki/Autosomal" TargetMode="External"/><Relationship Id="rId7" Type="http://schemas.openxmlformats.org/officeDocument/2006/relationships/hyperlink" Target="http://en.wikipedia.org/wiki/Dominance_(genetics)" TargetMode="External"/><Relationship Id="rId8" Type="http://schemas.openxmlformats.org/officeDocument/2006/relationships/hyperlink" Target="http://en.wikipedia.org/wiki/Genetic_disorder" TargetMode="External"/><Relationship Id="rId9" Type="http://schemas.openxmlformats.org/officeDocument/2006/relationships/hyperlink" Target="http://en.wikipedia.org/wiki/Short_stature" TargetMode="External"/><Relationship Id="rId10" Type="http://schemas.openxmlformats.org/officeDocument/2006/relationships/hyperlink" Target="http://en.wikipedia.org/wiki/FGFR3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pea plants, yellow seeds (Y) are dominant and green seeds (y) are recessive. A pea plant with yellow seeds is crossed with a pea plant with green seeds. The resulting offspring have about equal numbers of yellow and green seeded plants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genotypes of the parents?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children.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4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26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OR: 	N = Normal</a:t>
            </a:r>
            <a:r>
              <a:rPr lang="de-DE" baseline="0" dirty="0" smtClean="0"/>
              <a:t> </a:t>
            </a:r>
            <a:r>
              <a:rPr lang="de-DE" dirty="0" err="1" smtClean="0"/>
              <a:t>n</a:t>
            </a:r>
            <a:r>
              <a:rPr lang="de-DE" dirty="0" smtClean="0"/>
              <a:t> =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Hemophilia</a:t>
            </a:r>
            <a:r>
              <a:rPr lang="de-DE" baseline="0" dirty="0" smtClean="0"/>
              <a:t>	NN/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         NY/ </a:t>
            </a:r>
            <a:r>
              <a:rPr lang="de-DE" baseline="0" dirty="0" err="1" smtClean="0"/>
              <a:t>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males</a:t>
            </a:r>
            <a:r>
              <a:rPr lang="de-DE" baseline="0" dirty="0" smtClean="0"/>
              <a:t>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661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if the following disorder is…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lphaLcParenR"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…inherited by a gene located on the X-chromosome (Sex-linked) or on an autosome?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</a:t>
            </a:r>
            <a:endParaRPr lang="en-GB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lphaLcParenR"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…dominantly or recessively inherited? _______________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all the possible genotypes of every individual of the family tree. Use the letters “D” and “d”.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549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all the possible genotypes of every individual of the family tree. Use red </a:t>
            </a:r>
            <a:r>
              <a:rPr lang="en-US" dirty="0" err="1" smtClean="0"/>
              <a:t>colour</a:t>
            </a:r>
            <a:r>
              <a:rPr lang="en-US" dirty="0" smtClean="0"/>
              <a:t> for the affected X.</a:t>
            </a:r>
          </a:p>
          <a:p>
            <a:endParaRPr lang="de-DE" dirty="0" smtClean="0"/>
          </a:p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XNXn</a:t>
            </a:r>
            <a:r>
              <a:rPr lang="de-DE" dirty="0" smtClean="0"/>
              <a:t> / YXN </a:t>
            </a:r>
            <a:r>
              <a:rPr lang="de-DE" dirty="0" err="1" smtClean="0"/>
              <a:t>Yxn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Exercise</a:t>
            </a:r>
            <a:r>
              <a:rPr lang="de-DE" b="1" dirty="0" smtClean="0"/>
              <a:t> Family </a:t>
            </a:r>
            <a:r>
              <a:rPr lang="de-DE" b="1" dirty="0" err="1" smtClean="0"/>
              <a:t>Tree</a:t>
            </a:r>
            <a:r>
              <a:rPr lang="de-DE" b="1" dirty="0" smtClean="0"/>
              <a:t>:</a:t>
            </a: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Tashi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sagt, dass er eines seiner beiden Geschlechtschromosomen mit Sicherheit von einem seiner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Grossväter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das andere von einer seiner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Grossmütter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geerbt hat. Korrekt? Begründen Sie mit Hilfe eines Stammbaums.  ...nein (vom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Grossvater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oder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Grossmutter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mütterlicherseits)</a:t>
            </a:r>
          </a:p>
          <a:p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24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Colour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inerited</a:t>
            </a:r>
            <a:r>
              <a:rPr lang="de-DE" baseline="0" dirty="0" smtClean="0"/>
              <a:t>? Dominant /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incomplete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dominance</a:t>
            </a:r>
            <a:r>
              <a:rPr lang="de-DE" baseline="0" dirty="0" smtClean="0"/>
              <a:t>?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dominant?	</a:t>
            </a:r>
            <a:r>
              <a:rPr lang="de-DE" b="1" i="0" baseline="0" dirty="0" err="1" smtClean="0"/>
              <a:t>black</a:t>
            </a:r>
            <a:endParaRPr lang="de-DE" b="1" i="0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Genotypes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Rabbits</a:t>
            </a:r>
            <a:r>
              <a:rPr lang="de-DE" baseline="0" dirty="0" smtClean="0"/>
              <a:t>?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genotypes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black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rabbits</a:t>
            </a:r>
            <a:r>
              <a:rPr lang="de-DE" baseline="0" dirty="0" smtClean="0"/>
              <a:t>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36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Explain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this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result</a:t>
            </a:r>
            <a:r>
              <a:rPr lang="de-DE" b="1" baseline="0" dirty="0" smtClean="0"/>
              <a:t>: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Inheritance</a:t>
            </a:r>
            <a:r>
              <a:rPr lang="de-DE" baseline="0" dirty="0" smtClean="0"/>
              <a:t>!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Genotypes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19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Achondroplasia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 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əˌkɒndrɵˈpleɪziə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/) is a common cause of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dwarfism. It occurs as a sporadic mutation in approximately 75% of cases (associated with advanced paternal age) or may be inherited as an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autosomal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dominant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genetic disorder.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Achondroplastic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dwarfs have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short stature, with an average adult height of 131 centimeters (51.5 inches) for males and 123 centimeters (48.4 inches) for females. The disorder itself is caused by a change in the DNA for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fibroblast growth factor receptor 3 (FGFR3), which causes an abnormality of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cartilage formation. If both parents of a child have achondroplasia, and both parents pass on the mutant gene, then it is very unlikely that the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homozygous child will live past a few months of its life. The prevalence is approximately 1 in 25,000.[1]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84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Probability</a:t>
            </a:r>
            <a:r>
              <a:rPr lang="de-DE" dirty="0" smtClean="0"/>
              <a:t> (P)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event</a:t>
            </a:r>
            <a:r>
              <a:rPr lang="de-DE" baseline="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02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52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heredity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on X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... Male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X....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defective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53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475734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481302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969219" y="501134"/>
            <a:ext cx="2442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yellow seeds (Y) 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2046248" y="1251803"/>
            <a:ext cx="2323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green seeds (y) </a:t>
            </a:r>
            <a:endParaRPr lang="de-D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481302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281668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15" y="2519402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184650" y="323060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538702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2262867" y="4548882"/>
            <a:ext cx="73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27</a:t>
            </a:r>
            <a:endParaRPr lang="de-DE" sz="2800" dirty="0"/>
          </a:p>
        </p:txBody>
      </p:sp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548882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948193" y="4506436"/>
            <a:ext cx="584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29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39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34388" y="278812"/>
            <a:ext cx="38895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       </a:t>
            </a:r>
            <a:r>
              <a:rPr lang="de-DE" sz="2400" b="1" dirty="0" err="1" smtClean="0"/>
              <a:t>Probability</a:t>
            </a:r>
            <a:r>
              <a:rPr lang="de-DE" b="1" dirty="0" smtClean="0"/>
              <a:t> </a:t>
            </a:r>
          </a:p>
          <a:p>
            <a:endParaRPr lang="de-DE" b="1" dirty="0"/>
          </a:p>
          <a:p>
            <a:r>
              <a:rPr lang="de-DE" sz="2400" b="1" dirty="0" err="1" smtClean="0"/>
              <a:t>Two</a:t>
            </a:r>
            <a:r>
              <a:rPr lang="de-DE" sz="2400" b="1" dirty="0" smtClean="0"/>
              <a:t> </a:t>
            </a:r>
            <a:r>
              <a:rPr lang="de-DE" sz="2400" b="1" dirty="0" err="1"/>
              <a:t>i</a:t>
            </a:r>
            <a:r>
              <a:rPr lang="de-DE" sz="2400" b="1" dirty="0" err="1" smtClean="0"/>
              <a:t>ndependent</a:t>
            </a:r>
            <a:r>
              <a:rPr lang="de-DE" sz="2400" b="1" dirty="0" smtClean="0"/>
              <a:t> Events: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16563" y="2060111"/>
            <a:ext cx="7189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, A </a:t>
            </a:r>
            <a:r>
              <a:rPr lang="de-DE" dirty="0" err="1" smtClean="0"/>
              <a:t>and</a:t>
            </a:r>
            <a:r>
              <a:rPr lang="de-DE" dirty="0" smtClean="0"/>
              <a:t> B,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b="1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fact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A </a:t>
            </a:r>
            <a:r>
              <a:rPr lang="de-DE" dirty="0" err="1" smtClean="0"/>
              <a:t>occurs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b="1" dirty="0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 </a:t>
            </a:r>
            <a:r>
              <a:rPr lang="de-DE" dirty="0" err="1" smtClean="0"/>
              <a:t>occurring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6563" y="3206750"/>
            <a:ext cx="92801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:</a:t>
            </a:r>
          </a:p>
          <a:p>
            <a:endParaRPr lang="de-DE" dirty="0" smtClean="0"/>
          </a:p>
          <a:p>
            <a:pPr marL="342900" indent="-342900">
              <a:buAutoNum type="alphaLcParenR"/>
            </a:pPr>
            <a:r>
              <a:rPr lang="de-DE" dirty="0" err="1" smtClean="0"/>
              <a:t>Landing</a:t>
            </a:r>
            <a:r>
              <a:rPr lang="de-DE" dirty="0" smtClean="0"/>
              <a:t> „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 after </a:t>
            </a:r>
            <a:r>
              <a:rPr lang="de-DE" dirty="0" err="1" smtClean="0"/>
              <a:t>tossing</a:t>
            </a:r>
            <a:r>
              <a:rPr lang="de-DE" dirty="0" smtClean="0"/>
              <a:t> a </a:t>
            </a:r>
            <a:r>
              <a:rPr lang="de-DE" dirty="0" err="1" smtClean="0"/>
              <a:t>coin</a:t>
            </a:r>
            <a:r>
              <a:rPr lang="de-DE" dirty="0" smtClean="0"/>
              <a:t> </a:t>
            </a:r>
            <a:r>
              <a:rPr lang="de-DE" sz="2400" b="1" dirty="0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rolling</a:t>
            </a:r>
            <a:r>
              <a:rPr lang="de-DE" dirty="0" smtClean="0"/>
              <a:t> a „5“ on a </a:t>
            </a:r>
            <a:r>
              <a:rPr lang="de-DE" dirty="0" err="1" smtClean="0"/>
              <a:t>single</a:t>
            </a:r>
            <a:r>
              <a:rPr lang="de-DE" dirty="0" smtClean="0"/>
              <a:t> 6- </a:t>
            </a:r>
            <a:r>
              <a:rPr lang="de-DE" dirty="0" err="1" smtClean="0"/>
              <a:t>sided</a:t>
            </a:r>
            <a:r>
              <a:rPr lang="de-DE" dirty="0" smtClean="0"/>
              <a:t> </a:t>
            </a:r>
            <a:r>
              <a:rPr lang="de-DE" dirty="0" err="1" smtClean="0"/>
              <a:t>dice</a:t>
            </a:r>
            <a:r>
              <a:rPr lang="de-DE" dirty="0" smtClean="0"/>
              <a:t>.</a:t>
            </a:r>
          </a:p>
          <a:p>
            <a:endParaRPr lang="de-DE" b="1" dirty="0" smtClean="0"/>
          </a:p>
          <a:p>
            <a:r>
              <a:rPr lang="de-DE" dirty="0" smtClean="0"/>
              <a:t>b)   </a:t>
            </a:r>
            <a:r>
              <a:rPr lang="de-DE" dirty="0" err="1" smtClean="0"/>
              <a:t>Picking</a:t>
            </a:r>
            <a:r>
              <a:rPr lang="de-DE" dirty="0" smtClean="0"/>
              <a:t> </a:t>
            </a:r>
            <a:r>
              <a:rPr lang="de-DE" dirty="0" err="1" smtClean="0"/>
              <a:t>blindly</a:t>
            </a:r>
            <a:r>
              <a:rPr lang="de-DE" dirty="0" smtClean="0"/>
              <a:t> a </a:t>
            </a:r>
            <a:r>
              <a:rPr lang="de-DE" dirty="0" err="1" smtClean="0"/>
              <a:t>red</a:t>
            </a:r>
            <a:r>
              <a:rPr lang="de-DE" dirty="0" smtClean="0"/>
              <a:t> „</a:t>
            </a:r>
            <a:r>
              <a:rPr lang="de-DE" dirty="0" err="1" smtClean="0"/>
              <a:t>chromosome</a:t>
            </a:r>
            <a:r>
              <a:rPr lang="de-DE" dirty="0" smtClean="0"/>
              <a:t>“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coloured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de-DE" sz="2400" b="1" dirty="0"/>
              <a:t>AND </a:t>
            </a:r>
            <a:r>
              <a:rPr lang="de-DE" dirty="0" err="1"/>
              <a:t>landing</a:t>
            </a:r>
            <a:endParaRPr lang="de-DE" dirty="0"/>
          </a:p>
          <a:p>
            <a:pPr marL="342900" indent="-342900">
              <a:buAutoNum type="alphaLcParenR" startAt="2"/>
            </a:pPr>
            <a:endParaRPr lang="de-DE" dirty="0"/>
          </a:p>
          <a:p>
            <a:r>
              <a:rPr lang="de-DE" dirty="0" smtClean="0"/>
              <a:t>      „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 after </a:t>
            </a:r>
            <a:r>
              <a:rPr lang="de-DE" dirty="0" err="1" smtClean="0"/>
              <a:t>tossing</a:t>
            </a:r>
            <a:r>
              <a:rPr lang="de-DE" dirty="0" smtClean="0"/>
              <a:t> a </a:t>
            </a:r>
            <a:r>
              <a:rPr lang="de-DE" dirty="0" err="1" smtClean="0"/>
              <a:t>coin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72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3012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03359" y="625231"/>
            <a:ext cx="405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Haemophilia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  <p:pic>
        <p:nvPicPr>
          <p:cNvPr id="3" name="Bild 2" descr="8157_S_haemophilia-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14" y="1556527"/>
            <a:ext cx="4166577" cy="2792733"/>
          </a:xfrm>
          <a:prstGeom prst="rect">
            <a:avLst/>
          </a:prstGeom>
        </p:spPr>
      </p:pic>
      <p:pic>
        <p:nvPicPr>
          <p:cNvPr id="4" name="Bild 3" descr="Coagu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1556527"/>
            <a:ext cx="2792733" cy="27927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09335" y="4806458"/>
            <a:ext cx="3517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ym typeface="Wingdings"/>
              </a:rPr>
              <a:t>Blood </a:t>
            </a:r>
            <a:r>
              <a:rPr lang="de-DE" b="1" dirty="0" err="1" smtClean="0">
                <a:sym typeface="Wingdings"/>
              </a:rPr>
              <a:t>Clotting</a:t>
            </a:r>
            <a:r>
              <a:rPr lang="de-DE" b="1" dirty="0" smtClean="0">
                <a:sym typeface="Wingdings"/>
              </a:rPr>
              <a:t> not </a:t>
            </a:r>
            <a:r>
              <a:rPr lang="de-DE" b="1" dirty="0" err="1" smtClean="0">
                <a:sym typeface="Wingdings"/>
              </a:rPr>
              <a:t>functioning</a:t>
            </a:r>
            <a:endParaRPr lang="de-DE" b="1" dirty="0" smtClean="0"/>
          </a:p>
          <a:p>
            <a:endParaRPr lang="de-DE" b="1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de-DE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b="1" dirty="0" err="1"/>
              <a:t>Excessive</a:t>
            </a:r>
            <a:r>
              <a:rPr lang="de-DE" b="1" dirty="0"/>
              <a:t> </a:t>
            </a:r>
            <a:r>
              <a:rPr lang="de-DE" b="1" dirty="0" err="1"/>
              <a:t>bleeding</a:t>
            </a:r>
            <a:r>
              <a:rPr lang="de-DE" b="1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81513" y="4708768"/>
            <a:ext cx="177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Blood </a:t>
            </a:r>
            <a:r>
              <a:rPr lang="de-DE" b="1" dirty="0" err="1"/>
              <a:t>C</a:t>
            </a:r>
            <a:r>
              <a:rPr lang="de-DE" b="1" dirty="0" err="1" smtClean="0"/>
              <a:t>lotting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70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70" y="1223104"/>
            <a:ext cx="38671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61547" y="304800"/>
            <a:ext cx="5664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   </a:t>
            </a:r>
            <a:r>
              <a:rPr lang="de-DE" sz="2800" b="1" dirty="0"/>
              <a:t> </a:t>
            </a:r>
            <a:r>
              <a:rPr lang="de-DE" sz="2800" b="1" dirty="0" err="1"/>
              <a:t>Muscular</a:t>
            </a:r>
            <a:r>
              <a:rPr lang="de-DE" sz="2800" b="1" dirty="0"/>
              <a:t> </a:t>
            </a:r>
            <a:r>
              <a:rPr lang="de-DE" sz="2800" b="1" dirty="0" err="1" smtClean="0"/>
              <a:t>Dystrophy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06349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610914"/>
            <a:ext cx="4789608" cy="46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83263" y="329884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Sex-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 </a:t>
            </a:r>
            <a:r>
              <a:rPr lang="de-DE" sz="2800" b="1" dirty="0" err="1"/>
              <a:t>H</a:t>
            </a:r>
            <a:r>
              <a:rPr lang="de-DE" sz="2800" b="1" dirty="0" err="1" smtClean="0"/>
              <a:t>eredity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544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85" y="369888"/>
            <a:ext cx="6731000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22785" y="4572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/>
              <a:t>XY</a:t>
            </a:r>
            <a:endParaRPr lang="de-CH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035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373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08385" y="3429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42185" y="33528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922985" y="4953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765698" y="6324600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9991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2183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3227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Y</a:t>
            </a:r>
            <a:endParaRPr lang="de-CH" b="1" dirty="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41985" y="457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922985" y="3352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703785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249510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5419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347098" y="3352800"/>
            <a:ext cx="6254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  <a:p>
            <a:endParaRPr lang="de-CH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687910" y="3429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408385" y="4953000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218385" y="4495800"/>
            <a:ext cx="6463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XX</a:t>
            </a:r>
          </a:p>
          <a:p>
            <a:r>
              <a:rPr lang="de-CH" sz="2000" b="1" dirty="0"/>
              <a:t>  </a:t>
            </a:r>
            <a:r>
              <a:rPr lang="de-CH" sz="2000" b="1" dirty="0" err="1"/>
              <a:t>or</a:t>
            </a:r>
            <a:endParaRPr lang="de-CH" sz="2000" b="1" dirty="0"/>
          </a:p>
          <a:p>
            <a:r>
              <a:rPr lang="de-CH" b="1" dirty="0" smtClean="0">
                <a:solidFill>
                  <a:srgbClr val="FF0000"/>
                </a:solidFill>
              </a:rPr>
              <a:t>(X</a:t>
            </a:r>
            <a:r>
              <a:rPr lang="de-CH" b="1" dirty="0" smtClean="0"/>
              <a:t>X)</a:t>
            </a:r>
            <a:endParaRPr lang="de-CH" b="1" dirty="0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8351985" y="5730875"/>
            <a:ext cx="6463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XX</a:t>
            </a:r>
          </a:p>
          <a:p>
            <a:r>
              <a:rPr lang="de-CH" sz="2000" b="1" dirty="0"/>
              <a:t>  </a:t>
            </a:r>
            <a:r>
              <a:rPr lang="de-CH" sz="2000" b="1" dirty="0" err="1"/>
              <a:t>or</a:t>
            </a:r>
            <a:endParaRPr lang="de-CH" sz="2000" b="1" dirty="0"/>
          </a:p>
          <a:p>
            <a:r>
              <a:rPr lang="de-CH" b="1" dirty="0" smtClean="0">
                <a:solidFill>
                  <a:srgbClr val="FF0000"/>
                </a:solidFill>
              </a:rPr>
              <a:t>(X</a:t>
            </a:r>
            <a:r>
              <a:rPr lang="de-CH" b="1" dirty="0" smtClean="0"/>
              <a:t>X)</a:t>
            </a:r>
            <a:endParaRPr lang="de-CH" b="1" dirty="0"/>
          </a:p>
        </p:txBody>
      </p:sp>
      <p:sp>
        <p:nvSpPr>
          <p:cNvPr id="2" name="Rechteck 1"/>
          <p:cNvSpPr/>
          <p:nvPr/>
        </p:nvSpPr>
        <p:spPr>
          <a:xfrm>
            <a:off x="29182" y="23523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Sex-</a:t>
            </a:r>
            <a:r>
              <a:rPr lang="de-DE" sz="2400" b="1" dirty="0" err="1"/>
              <a:t>linked</a:t>
            </a:r>
            <a:r>
              <a:rPr lang="de-DE" sz="2400" b="1" dirty="0"/>
              <a:t> </a:t>
            </a:r>
            <a:r>
              <a:rPr lang="de-DE" sz="2400" b="1" dirty="0" err="1"/>
              <a:t>Heredity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6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 autoUpdateAnimBg="0"/>
      <p:bldP spid="14345" grpId="0" build="p" autoUpdateAnimBg="0"/>
      <p:bldP spid="14346" grpId="0" build="p" autoUpdateAnimBg="0"/>
      <p:bldP spid="14347" grpId="0" build="p" autoUpdateAnimBg="0"/>
      <p:bldP spid="14353" grpId="0" build="p" autoUpdateAnimBg="0"/>
      <p:bldP spid="14354" grpId="0" build="p" autoUpdateAnimBg="0"/>
      <p:bldP spid="14358" grpId="0" build="p" autoUpdateAnimBg="0"/>
      <p:bldP spid="14359" grpId="0" build="p" autoUpdateAnimBg="0"/>
      <p:bldP spid="1436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02824" y="75694"/>
            <a:ext cx="184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800" dirty="0" smtClean="0"/>
          </a:p>
          <a:p>
            <a:endParaRPr lang="de-DE" sz="2800" dirty="0"/>
          </a:p>
        </p:txBody>
      </p:sp>
      <p:pic>
        <p:nvPicPr>
          <p:cNvPr id="5" name="Bild 4" descr="Macintosh HD:Users:philippwustemann:Desktop:Ohne Titel.ps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149212"/>
            <a:ext cx="9007231" cy="46306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92769" y="195385"/>
            <a:ext cx="1873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Exercise</a:t>
            </a:r>
            <a:endParaRPr lang="de-DE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62000" y="937848"/>
            <a:ext cx="54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On X-</a:t>
            </a:r>
            <a:r>
              <a:rPr lang="de-DE" dirty="0" err="1" smtClean="0"/>
              <a:t>chromosome</a:t>
            </a:r>
            <a:r>
              <a:rPr lang="de-DE" dirty="0" smtClean="0"/>
              <a:t> (sex-</a:t>
            </a:r>
            <a:r>
              <a:rPr lang="de-DE" dirty="0" err="1" smtClean="0"/>
              <a:t>linked</a:t>
            </a:r>
            <a:r>
              <a:rPr lang="de-DE" dirty="0" smtClean="0"/>
              <a:t>) </a:t>
            </a:r>
            <a:r>
              <a:rPr lang="de-DE" dirty="0" err="1" smtClean="0"/>
              <a:t>or</a:t>
            </a:r>
            <a:r>
              <a:rPr lang="de-DE" dirty="0" smtClean="0"/>
              <a:t> on Autosome?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93269" y="1456567"/>
            <a:ext cx="282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Dominant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Recessive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75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97100"/>
            <a:ext cx="5626100" cy="24511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45928" y="380595"/>
            <a:ext cx="563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Exercise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Haemophilia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  <p:pic>
        <p:nvPicPr>
          <p:cNvPr id="8" name="Bild 7" descr="Macintosh HD:Users:philippwustemann:Desktop:Ohne Titel 2.ps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133231"/>
            <a:ext cx="9280769" cy="49823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08130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1" y="981711"/>
            <a:ext cx="1483856" cy="962645"/>
          </a:xfrm>
          <a:prstGeom prst="rect">
            <a:avLst/>
          </a:prstGeom>
        </p:spPr>
      </p:pic>
      <p:pic>
        <p:nvPicPr>
          <p:cNvPr id="3" name="Bild 2" descr="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39" y="981711"/>
            <a:ext cx="1483856" cy="962645"/>
          </a:xfrm>
          <a:prstGeom prst="rect">
            <a:avLst/>
          </a:prstGeom>
        </p:spPr>
      </p:pic>
      <p:pic>
        <p:nvPicPr>
          <p:cNvPr id="4" name="Bild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6" y="3608822"/>
            <a:ext cx="1496998" cy="996184"/>
          </a:xfrm>
          <a:prstGeom prst="rect">
            <a:avLst/>
          </a:prstGeom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4194175" y="231620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Bild 5" descr="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66" y="3642361"/>
            <a:ext cx="1483856" cy="96264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317750" y="498475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953125" y="497470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77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Ftreatmentv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34" y="1097396"/>
            <a:ext cx="4958773" cy="4506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5090" y="261794"/>
            <a:ext cx="5224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Human </a:t>
            </a:r>
            <a:r>
              <a:rPr lang="de-DE" sz="3200" b="1" dirty="0" err="1"/>
              <a:t>G</a:t>
            </a:r>
            <a:r>
              <a:rPr lang="de-DE" sz="3200" b="1" dirty="0" err="1" smtClean="0"/>
              <a:t>enetic</a:t>
            </a:r>
            <a:r>
              <a:rPr lang="de-DE" sz="3200" b="1" dirty="0" smtClean="0"/>
              <a:t>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isorders</a:t>
            </a:r>
            <a:endParaRPr lang="de-DE" sz="3200" b="1" dirty="0"/>
          </a:p>
          <a:p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98597" y="5842076"/>
            <a:ext cx="239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Cystic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Fibrosis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00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8608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Imagine you would be a counsellor giving advice to a couple which is thinking of having a baby. </a:t>
            </a:r>
            <a:endParaRPr lang="de-DE" dirty="0"/>
          </a:p>
          <a:p>
            <a:endParaRPr lang="en-GB" dirty="0" smtClean="0"/>
          </a:p>
          <a:p>
            <a:r>
              <a:rPr lang="en-GB" dirty="0" smtClean="0"/>
              <a:t>Carl </a:t>
            </a:r>
            <a:r>
              <a:rPr lang="en-GB" dirty="0"/>
              <a:t>was already married to another woman and they had a baby with cystic fibrosis.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Brother of his present woman Helen died of cystic fibrosis. 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sz="3200" dirty="0"/>
              <a:t>ཁྱོད་རང་སློབ་སྟོན་པ་གཞི་ཡིན་པའི་ཚོད་དཔག་བྱེད་ནས་བཟའ་ཚང་ཕྲུ་གུ་དགོས་འདོད་པ་གཞི་ལ་བསླབ་བྱ་སྤྲོད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ཀྲརལ་ནི་སྐྱེས་མ་གཞན་གཞི་མཉན་དུ་གཉེན་སྒྲིག་ཟིན་པ་དང་ཁོ་ཚོ་ལ་ཕྤུ་གུ་ </a:t>
            </a:r>
            <a:r>
              <a:rPr lang="en-GB" sz="3200" dirty="0" err="1"/>
              <a:t>གྲོད་ཁུག་གི་རྩ་རྒྱུས་སྐྲངས་ནད་པ་གཞི་ཡོད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ད་ལྟ་ཁོ་རང་གི་སྐྱེས་མ་ཧ་ལེན་གྱི་གཅེན་པོ་གྲོད་ཁུག་གི་རྩ་རྒྱུས་སྐྲངས་ནད་ནས་འདས་གྲོངས་བྱིན།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873500" y="361834"/>
            <a:ext cx="145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Exercise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0645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1" y="1883851"/>
            <a:ext cx="6172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0041" y="3636451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Carl</a:t>
            </a:r>
            <a:endParaRPr lang="de-CH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30241" y="3636451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Helen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544241" y="59986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latin typeface="Arial" charset="0"/>
              </a:rPr>
              <a:t>cc</a:t>
            </a:r>
            <a:endParaRPr lang="de-CH" sz="2000" dirty="0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92441" y="45508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488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8490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12869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65904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035154" y="3712651"/>
            <a:ext cx="623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  <a:p>
            <a:r>
              <a:rPr lang="de-CH" sz="1800" b="1"/>
              <a:t> or</a:t>
            </a:r>
          </a:p>
          <a:p>
            <a:r>
              <a:rPr lang="de-CH" b="1"/>
              <a:t>Cc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11258" y="2226526"/>
            <a:ext cx="2551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  <a:r>
              <a:rPr lang="de-DE" dirty="0" smtClean="0"/>
              <a:t> = </a:t>
            </a:r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 allele</a:t>
            </a:r>
          </a:p>
          <a:p>
            <a:endParaRPr lang="de-DE" dirty="0"/>
          </a:p>
          <a:p>
            <a:r>
              <a:rPr lang="de-DE" b="1" dirty="0" smtClean="0"/>
              <a:t>C = </a:t>
            </a:r>
            <a:r>
              <a:rPr lang="de-DE" dirty="0"/>
              <a:t>normal allele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195201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How big is the chance for them to have a baby with cystic fibrosis?	          _______________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dirty="0"/>
              <a:t>ཁོ་རང་གཉིས་ལ་གྲོད་ཁུག་གི་རྩ་རྒྱུས་སྐྲངས་ནད་ཡོད་པའི་ཕྲུ་གུ་ཉེན་ཁ་ཇི་ལྟར་ཆེན་པོ་ཡོད་དམ། </a:t>
            </a:r>
            <a:r>
              <a:rPr lang="en-GB" i="1" dirty="0"/>
              <a:t>_______________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2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701800" y="209550"/>
            <a:ext cx="3976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795338" y="107473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8196" name="Picture 1028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096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0838" y="153988"/>
            <a:ext cx="299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Chlorid channel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94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Calibri" charset="0"/>
              </a:rPr>
              <a:t>Effect on Lungs</a:t>
            </a:r>
            <a:endParaRPr lang="en-US">
              <a:latin typeface="Calibri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33575"/>
            <a:ext cx="2438400" cy="23812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91100" y="361950"/>
            <a:ext cx="41529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  <a:cs typeface="+mn-cs"/>
              </a:rPr>
              <a:t>Chloride channel</a:t>
            </a:r>
            <a:endParaRPr lang="en-US" sz="2000" b="1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transports salt through protein channel out of cell</a:t>
            </a: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Osmosis: 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CC0000"/>
                </a:solidFill>
                <a:cs typeface="+mn-cs"/>
              </a:rPr>
              <a:t>2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O follows Cl</a:t>
            </a:r>
            <a:r>
              <a:rPr lang="en-US" sz="2000" b="1" baseline="30000">
                <a:solidFill>
                  <a:srgbClr val="CC0000"/>
                </a:solidFill>
                <a:cs typeface="+mn-cs"/>
              </a:rPr>
              <a:t>–</a:t>
            </a:r>
            <a:endParaRPr lang="en-US" sz="2000" b="1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63663"/>
            <a:ext cx="2789238" cy="1671637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5725" y="13589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airway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55713" y="1663700"/>
            <a:ext cx="773112" cy="671513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  <a:endParaRPr lang="en-US" sz="22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230813"/>
            <a:ext cx="2787650" cy="1547812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68500" y="1936750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68500" y="2500313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84288" y="2328863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19475"/>
            <a:ext cx="2787650" cy="1674813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254125" y="3719513"/>
            <a:ext cx="773113" cy="671512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84288" y="4376738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841500" y="4032250"/>
            <a:ext cx="500063" cy="190500"/>
            <a:chOff x="1160" y="2480"/>
            <a:chExt cx="315" cy="120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956175"/>
            <a:ext cx="3281362" cy="18224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049463" y="6430963"/>
            <a:ext cx="368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mucus secreting glands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533900" y="4545013"/>
            <a:ext cx="3709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bacteria &amp; mucus build up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414588" y="5253038"/>
            <a:ext cx="2146300" cy="581025"/>
          </a:xfrm>
          <a:prstGeom prst="homePlate">
            <a:avLst>
              <a:gd name="adj" fmla="val 9235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thickened mucus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hard to secrete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0" y="1252538"/>
            <a:ext cx="1304925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normal lungs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3348038"/>
            <a:ext cx="1395413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cystic fibrosis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4563" y="2809875"/>
            <a:ext cx="1403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cells lining lungs</a:t>
            </a:r>
            <a:endParaRPr lang="en-US" sz="2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27550" y="1970088"/>
            <a:ext cx="142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Cl</a:t>
            </a:r>
            <a:r>
              <a:rPr lang="en-US" b="1" baseline="30000">
                <a:solidFill>
                  <a:srgbClr val="000000"/>
                </a:solidFill>
                <a:cs typeface="+mn-cs"/>
              </a:rPr>
              <a:t>–</a:t>
            </a:r>
            <a:r>
              <a:rPr lang="en-US" b="1">
                <a:solidFill>
                  <a:srgbClr val="000000"/>
                </a:solidFill>
                <a:cs typeface="+mn-cs"/>
              </a:rPr>
              <a:t> channel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841500" y="4587875"/>
            <a:ext cx="500063" cy="190500"/>
            <a:chOff x="1160" y="2480"/>
            <a:chExt cx="315" cy="12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524000" y="1397000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</a:t>
                      </a: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Father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Mother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1524000" y="1447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69013" y="49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971800" y="381000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Genotype of Helen ?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2484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62484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8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bel_html_m37bd5f4e.png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6388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304800"/>
            <a:ext cx="4119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Chorea Hutington patient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28875" y="6011863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18 years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15000" y="601980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/>
              <a:t>33 years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369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68" y="1112084"/>
            <a:ext cx="1661331" cy="1993597"/>
          </a:xfrm>
          <a:prstGeom prst="rect">
            <a:avLst/>
          </a:prstGeom>
        </p:spPr>
      </p:pic>
      <p:pic>
        <p:nvPicPr>
          <p:cNvPr id="3" name="Bild 2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7" y="5064964"/>
            <a:ext cx="410975" cy="428279"/>
          </a:xfrm>
          <a:prstGeom prst="rect">
            <a:avLst/>
          </a:prstGeom>
        </p:spPr>
      </p:pic>
      <p:pic>
        <p:nvPicPr>
          <p:cNvPr id="4" name="Bild 3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86" y="1268882"/>
            <a:ext cx="1985463" cy="1866335"/>
          </a:xfrm>
          <a:prstGeom prst="rect">
            <a:avLst/>
          </a:prstGeom>
        </p:spPr>
      </p:pic>
      <p:pic>
        <p:nvPicPr>
          <p:cNvPr id="5" name="Bild 4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36" y="4766884"/>
            <a:ext cx="410975" cy="428279"/>
          </a:xfrm>
          <a:prstGeom prst="rect">
            <a:avLst/>
          </a:prstGeom>
        </p:spPr>
      </p:pic>
      <p:pic>
        <p:nvPicPr>
          <p:cNvPr id="6" name="Bild 5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75" y="5279104"/>
            <a:ext cx="410975" cy="428279"/>
          </a:xfrm>
          <a:prstGeom prst="rect">
            <a:avLst/>
          </a:prstGeom>
        </p:spPr>
      </p:pic>
      <p:pic>
        <p:nvPicPr>
          <p:cNvPr id="7" name="Bild 6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11" y="5644952"/>
            <a:ext cx="410975" cy="428279"/>
          </a:xfrm>
          <a:prstGeom prst="rect">
            <a:avLst/>
          </a:prstGeom>
        </p:spPr>
      </p:pic>
      <p:pic>
        <p:nvPicPr>
          <p:cNvPr id="8" name="Bild 7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50" y="5189137"/>
            <a:ext cx="410975" cy="428279"/>
          </a:xfrm>
          <a:prstGeom prst="rect">
            <a:avLst/>
          </a:prstGeom>
        </p:spPr>
      </p:pic>
      <p:pic>
        <p:nvPicPr>
          <p:cNvPr id="9" name="Bild 8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75" y="5554292"/>
            <a:ext cx="410975" cy="428279"/>
          </a:xfrm>
          <a:prstGeom prst="rect">
            <a:avLst/>
          </a:prstGeom>
        </p:spPr>
      </p:pic>
      <p:pic>
        <p:nvPicPr>
          <p:cNvPr id="10" name="Bild 9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9" y="5958646"/>
            <a:ext cx="410975" cy="428279"/>
          </a:xfrm>
          <a:prstGeom prst="rect">
            <a:avLst/>
          </a:prstGeom>
        </p:spPr>
      </p:pic>
      <p:pic>
        <p:nvPicPr>
          <p:cNvPr id="11" name="Bild 10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5" y="4699244"/>
            <a:ext cx="410975" cy="428279"/>
          </a:xfrm>
          <a:prstGeom prst="rect">
            <a:avLst/>
          </a:prstGeom>
        </p:spPr>
      </p:pic>
      <p:pic>
        <p:nvPicPr>
          <p:cNvPr id="12" name="Bild 11" descr="11954416021668447871johnny_automatic_baby_chick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2" y="5530367"/>
            <a:ext cx="410975" cy="428279"/>
          </a:xfrm>
          <a:prstGeom prst="rect">
            <a:avLst/>
          </a:prstGeom>
        </p:spPr>
      </p:pic>
      <p:pic>
        <p:nvPicPr>
          <p:cNvPr id="13" name="Bild 12" descr="Unbenannt-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95" y="4341064"/>
            <a:ext cx="546100" cy="723900"/>
          </a:xfrm>
          <a:prstGeom prst="rect">
            <a:avLst/>
          </a:prstGeom>
        </p:spPr>
      </p:pic>
      <p:pic>
        <p:nvPicPr>
          <p:cNvPr id="14" name="Bild 13" descr="Unbenannt-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61" y="5349331"/>
            <a:ext cx="546100" cy="723900"/>
          </a:xfrm>
          <a:prstGeom prst="rect">
            <a:avLst/>
          </a:prstGeom>
        </p:spPr>
      </p:pic>
      <p:pic>
        <p:nvPicPr>
          <p:cNvPr id="15" name="Bild 14" descr="Unbenannt-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99" y="4783422"/>
            <a:ext cx="546100" cy="723900"/>
          </a:xfrm>
          <a:prstGeom prst="rect">
            <a:avLst/>
          </a:prstGeom>
        </p:spPr>
      </p:pic>
      <p:pic>
        <p:nvPicPr>
          <p:cNvPr id="16" name="Bild 15" descr="Unbenannt-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95" y="5283002"/>
            <a:ext cx="546100" cy="723900"/>
          </a:xfrm>
          <a:prstGeom prst="rect">
            <a:avLst/>
          </a:prstGeom>
        </p:spPr>
      </p:pic>
      <p:pic>
        <p:nvPicPr>
          <p:cNvPr id="17" name="Bild 16" descr="Unbenannt-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99" y="4575458"/>
            <a:ext cx="546100" cy="723900"/>
          </a:xfrm>
          <a:prstGeom prst="rect">
            <a:avLst/>
          </a:prstGeom>
        </p:spPr>
      </p:pic>
      <p:pic>
        <p:nvPicPr>
          <p:cNvPr id="18" name="Bild 17" descr="Unbenannt-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61" y="5970071"/>
            <a:ext cx="546100" cy="723900"/>
          </a:xfrm>
          <a:prstGeom prst="rect">
            <a:avLst/>
          </a:prstGeom>
        </p:spPr>
      </p:pic>
      <p:pic>
        <p:nvPicPr>
          <p:cNvPr id="19" name="Bild 18" descr="Unbenannt-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99" y="5493244"/>
            <a:ext cx="546100" cy="723900"/>
          </a:xfrm>
          <a:prstGeom prst="rect">
            <a:avLst/>
          </a:prstGeom>
        </p:spPr>
      </p:pic>
      <p:pic>
        <p:nvPicPr>
          <p:cNvPr id="20" name="Bild 19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57" y="5675941"/>
            <a:ext cx="543818" cy="511189"/>
          </a:xfrm>
          <a:prstGeom prst="rect">
            <a:avLst/>
          </a:prstGeom>
        </p:spPr>
      </p:pic>
      <p:pic>
        <p:nvPicPr>
          <p:cNvPr id="21" name="Bild 20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71" y="5530367"/>
            <a:ext cx="543818" cy="511189"/>
          </a:xfrm>
          <a:prstGeom prst="rect">
            <a:avLst/>
          </a:prstGeom>
        </p:spPr>
      </p:pic>
      <p:pic>
        <p:nvPicPr>
          <p:cNvPr id="22" name="Bild 21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80" y="6059898"/>
            <a:ext cx="543818" cy="511189"/>
          </a:xfrm>
          <a:prstGeom prst="rect">
            <a:avLst/>
          </a:prstGeom>
        </p:spPr>
      </p:pic>
      <p:pic>
        <p:nvPicPr>
          <p:cNvPr id="23" name="Bild 22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89" y="4645255"/>
            <a:ext cx="543818" cy="511189"/>
          </a:xfrm>
          <a:prstGeom prst="rect">
            <a:avLst/>
          </a:prstGeom>
        </p:spPr>
      </p:pic>
      <p:pic>
        <p:nvPicPr>
          <p:cNvPr id="24" name="Bild 23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71" y="6195467"/>
            <a:ext cx="543818" cy="511189"/>
          </a:xfrm>
          <a:prstGeom prst="rect">
            <a:avLst/>
          </a:prstGeom>
        </p:spPr>
      </p:pic>
      <p:pic>
        <p:nvPicPr>
          <p:cNvPr id="25" name="Bild 24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5" y="4669894"/>
            <a:ext cx="543818" cy="511189"/>
          </a:xfrm>
          <a:prstGeom prst="rect">
            <a:avLst/>
          </a:prstGeom>
        </p:spPr>
      </p:pic>
      <p:pic>
        <p:nvPicPr>
          <p:cNvPr id="26" name="Bild 25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53" y="5684278"/>
            <a:ext cx="543818" cy="511189"/>
          </a:xfrm>
          <a:prstGeom prst="rect">
            <a:avLst/>
          </a:prstGeom>
        </p:spPr>
      </p:pic>
      <p:pic>
        <p:nvPicPr>
          <p:cNvPr id="27" name="Bild 26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89" y="5254855"/>
            <a:ext cx="543818" cy="511189"/>
          </a:xfrm>
          <a:prstGeom prst="rect">
            <a:avLst/>
          </a:prstGeom>
        </p:spPr>
      </p:pic>
      <p:pic>
        <p:nvPicPr>
          <p:cNvPr id="28" name="Bild 27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98" y="5982571"/>
            <a:ext cx="543818" cy="511189"/>
          </a:xfrm>
          <a:prstGeom prst="rect">
            <a:avLst/>
          </a:prstGeom>
        </p:spPr>
      </p:pic>
      <p:pic>
        <p:nvPicPr>
          <p:cNvPr id="29" name="Bild 28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8" y="6238165"/>
            <a:ext cx="543818" cy="511189"/>
          </a:xfrm>
          <a:prstGeom prst="rect">
            <a:avLst/>
          </a:prstGeom>
        </p:spPr>
      </p:pic>
      <p:pic>
        <p:nvPicPr>
          <p:cNvPr id="30" name="Bild 29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66" y="4542060"/>
            <a:ext cx="543818" cy="511189"/>
          </a:xfrm>
          <a:prstGeom prst="rect">
            <a:avLst/>
          </a:prstGeom>
        </p:spPr>
      </p:pic>
      <p:pic>
        <p:nvPicPr>
          <p:cNvPr id="31" name="Bild 30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13" y="5064964"/>
            <a:ext cx="543818" cy="511189"/>
          </a:xfrm>
          <a:prstGeom prst="rect">
            <a:avLst/>
          </a:prstGeom>
        </p:spPr>
      </p:pic>
      <p:pic>
        <p:nvPicPr>
          <p:cNvPr id="32" name="Bild 31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89" y="5053249"/>
            <a:ext cx="543818" cy="511189"/>
          </a:xfrm>
          <a:prstGeom prst="rect">
            <a:avLst/>
          </a:prstGeom>
        </p:spPr>
      </p:pic>
      <p:pic>
        <p:nvPicPr>
          <p:cNvPr id="33" name="Bild 32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8" y="5093736"/>
            <a:ext cx="543818" cy="511189"/>
          </a:xfrm>
          <a:prstGeom prst="rect">
            <a:avLst/>
          </a:prstGeom>
        </p:spPr>
      </p:pic>
      <p:pic>
        <p:nvPicPr>
          <p:cNvPr id="34" name="Bild 33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80" y="5489216"/>
            <a:ext cx="543818" cy="511189"/>
          </a:xfrm>
          <a:prstGeom prst="rect">
            <a:avLst/>
          </a:prstGeom>
        </p:spPr>
      </p:pic>
      <p:pic>
        <p:nvPicPr>
          <p:cNvPr id="35" name="Bild 34" descr="grey-rooster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62" y="4582547"/>
            <a:ext cx="543818" cy="511189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1137001" y="3765905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9</a:t>
            </a:r>
            <a:endParaRPr lang="de-DE" sz="4000" dirty="0"/>
          </a:p>
        </p:txBody>
      </p:sp>
      <p:sp>
        <p:nvSpPr>
          <p:cNvPr id="37" name="Textfeld 36"/>
          <p:cNvSpPr txBox="1"/>
          <p:nvPr/>
        </p:nvSpPr>
        <p:spPr>
          <a:xfrm>
            <a:off x="4208383" y="3751628"/>
            <a:ext cx="84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16</a:t>
            </a:r>
            <a:endParaRPr lang="de-DE" sz="4000" dirty="0"/>
          </a:p>
        </p:txBody>
      </p:sp>
      <p:sp>
        <p:nvSpPr>
          <p:cNvPr id="38" name="Textfeld 37"/>
          <p:cNvSpPr txBox="1"/>
          <p:nvPr/>
        </p:nvSpPr>
        <p:spPr>
          <a:xfrm>
            <a:off x="7840878" y="3765907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7</a:t>
            </a:r>
            <a:endParaRPr lang="de-DE" sz="4000" dirty="0"/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84" y="1722484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466850" y="1141978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grey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6317116" y="1141978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grey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4871680" y="3950571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grey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1569143" y="3971732"/>
            <a:ext cx="73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white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8251764" y="3952690"/>
            <a:ext cx="7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black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13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warfism symptoms includes short stature  disproportionately sized body p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86" y="83521"/>
            <a:ext cx="3726014" cy="372601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7133" y="479162"/>
            <a:ext cx="4890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Achondroplasia</a:t>
            </a:r>
            <a:r>
              <a:rPr lang="de-DE" sz="2800" dirty="0" smtClean="0"/>
              <a:t> (</a:t>
            </a:r>
            <a:r>
              <a:rPr lang="de-DE" sz="2800" dirty="0" err="1" smtClean="0"/>
              <a:t>Dwarfinism</a:t>
            </a:r>
            <a:r>
              <a:rPr lang="de-DE" sz="2800" dirty="0" smtClean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5055" y="2036437"/>
            <a:ext cx="26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- Dominant (D)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2977" y="2898928"/>
            <a:ext cx="4835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- </a:t>
            </a:r>
            <a:r>
              <a:rPr lang="de-DE" sz="2400" b="1" dirty="0" err="1" smtClean="0"/>
              <a:t>Homozygous</a:t>
            </a:r>
            <a:r>
              <a:rPr lang="de-DE" sz="2400" b="1" dirty="0" smtClean="0"/>
              <a:t> (DD) </a:t>
            </a:r>
            <a:r>
              <a:rPr lang="de-DE" sz="2400" b="1" dirty="0" err="1" smtClean="0"/>
              <a:t>children</a:t>
            </a:r>
            <a:r>
              <a:rPr lang="de-DE" sz="2400" b="1" dirty="0" smtClean="0"/>
              <a:t> die</a:t>
            </a:r>
          </a:p>
          <a:p>
            <a:r>
              <a:rPr lang="de-DE" sz="2400" b="1" dirty="0"/>
              <a:t> </a:t>
            </a:r>
            <a:r>
              <a:rPr lang="de-DE" sz="2400" b="1" dirty="0" smtClean="0"/>
              <a:t> </a:t>
            </a:r>
            <a:r>
              <a:rPr lang="de-DE" sz="2400" b="1" dirty="0"/>
              <a:t> </a:t>
            </a:r>
            <a:r>
              <a:rPr lang="de-DE" sz="2400" b="1" dirty="0" err="1" smtClean="0"/>
              <a:t>shortly</a:t>
            </a:r>
            <a:r>
              <a:rPr lang="de-DE" sz="2400" b="1" dirty="0" smtClean="0"/>
              <a:t> after </a:t>
            </a:r>
            <a:r>
              <a:rPr lang="de-DE" sz="2400" b="1" dirty="0" err="1" smtClean="0"/>
              <a:t>birth</a:t>
            </a:r>
            <a:r>
              <a:rPr lang="de-DE" sz="2400" b="1" dirty="0" smtClean="0"/>
              <a:t>   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94860" y="4815574"/>
            <a:ext cx="7343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 smtClean="0"/>
              <a:t>How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big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is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chance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for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this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couple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to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have</a:t>
            </a:r>
            <a:r>
              <a:rPr lang="de-DE" sz="2400" i="1" dirty="0" smtClean="0"/>
              <a:t> a </a:t>
            </a:r>
            <a:r>
              <a:rPr lang="de-DE" sz="2400" i="1" dirty="0" err="1" smtClean="0"/>
              <a:t>child</a:t>
            </a:r>
            <a:endParaRPr lang="de-DE" sz="2400" i="1" dirty="0" smtClean="0"/>
          </a:p>
          <a:p>
            <a:r>
              <a:rPr lang="de-DE" sz="2400" i="1" dirty="0" err="1" smtClean="0"/>
              <a:t>that</a:t>
            </a:r>
            <a:r>
              <a:rPr lang="de-DE" sz="2400" i="1" dirty="0" smtClean="0"/>
              <a:t> will </a:t>
            </a:r>
            <a:r>
              <a:rPr lang="de-DE" sz="2400" i="1" dirty="0" err="1" smtClean="0"/>
              <a:t>be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normal </a:t>
            </a:r>
            <a:r>
              <a:rPr lang="de-DE" sz="2400" i="1" dirty="0" err="1" smtClean="0"/>
              <a:t>height</a:t>
            </a:r>
            <a:r>
              <a:rPr lang="de-DE" sz="2400" i="1" dirty="0" smtClean="0"/>
              <a:t>? 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56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5" y="1313583"/>
            <a:ext cx="5068661" cy="378460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39848" y="459754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Mathematics</a:t>
            </a:r>
            <a:r>
              <a:rPr lang="de-DE" sz="2400" b="1" dirty="0"/>
              <a:t>: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Probability</a:t>
            </a:r>
            <a:endParaRPr lang="de-DE" sz="2400" b="1" dirty="0"/>
          </a:p>
        </p:txBody>
      </p:sp>
      <p:pic>
        <p:nvPicPr>
          <p:cNvPr id="5" name="Bild 4" descr="rupee coin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4" y="1313583"/>
            <a:ext cx="1926993" cy="19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Ohne Tite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95"/>
            <a:ext cx="2735080" cy="325063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067661" y="981223"/>
            <a:ext cx="640892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/>
              <a:t>Example: </a:t>
            </a:r>
            <a:endParaRPr lang="en-US" sz="3600" b="1" baseline="30000" dirty="0" smtClean="0"/>
          </a:p>
          <a:p>
            <a:endParaRPr lang="en-US" sz="3600" b="1" baseline="30000" dirty="0" smtClean="0"/>
          </a:p>
          <a:p>
            <a:r>
              <a:rPr lang="en-US" sz="3600" i="1" baseline="30000" dirty="0" smtClean="0"/>
              <a:t>What </a:t>
            </a:r>
            <a:r>
              <a:rPr lang="en-US" sz="3600" i="1" baseline="30000" dirty="0"/>
              <a:t>is the probability of getting </a:t>
            </a:r>
            <a:r>
              <a:rPr lang="en-US" sz="3600" i="1" baseline="30000" dirty="0" smtClean="0"/>
              <a:t>a</a:t>
            </a:r>
            <a:r>
              <a:rPr lang="en-US" sz="3600" i="1" dirty="0" smtClean="0"/>
              <a:t> </a:t>
            </a:r>
            <a:r>
              <a:rPr lang="en-US" sz="3600" i="1" baseline="30000" dirty="0" smtClean="0"/>
              <a:t>"</a:t>
            </a:r>
            <a:r>
              <a:rPr lang="en-US" sz="3600" i="1" baseline="30000" dirty="0"/>
              <a:t>Head" when tossing a coin?</a:t>
            </a:r>
            <a:endParaRPr lang="de-DE" sz="36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2930965" y="3059668"/>
            <a:ext cx="502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Number of ways it can happen: 1 </a:t>
            </a:r>
            <a:r>
              <a:rPr lang="en-US" dirty="0"/>
              <a:t>(Head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Total </a:t>
            </a:r>
            <a:r>
              <a:rPr lang="en-US" b="1" dirty="0"/>
              <a:t>number of outcomes: 2 </a:t>
            </a:r>
            <a:r>
              <a:rPr lang="en-US" dirty="0"/>
              <a:t>(Head and Tail) </a:t>
            </a:r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105015" y="4756146"/>
            <a:ext cx="3423264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baseline="30000" dirty="0" smtClean="0"/>
              <a:t>Probability (P) </a:t>
            </a:r>
            <a:r>
              <a:rPr lang="en-US" sz="3200" baseline="30000" dirty="0"/>
              <a:t>= </a:t>
            </a:r>
            <a:r>
              <a:rPr lang="en-US" sz="3200" b="1" baseline="30000" dirty="0" smtClean="0"/>
              <a:t>1/2 </a:t>
            </a:r>
            <a:r>
              <a:rPr lang="en-US" sz="3200" baseline="30000" dirty="0"/>
              <a:t>= </a:t>
            </a:r>
            <a:r>
              <a:rPr lang="en-US" sz="3200" baseline="30000" dirty="0" smtClean="0"/>
              <a:t>0.5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5058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78155" y="909944"/>
            <a:ext cx="66658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Example: </a:t>
            </a:r>
            <a:endParaRPr lang="en-US" sz="2400" b="1" dirty="0" smtClean="0"/>
          </a:p>
          <a:p>
            <a:endParaRPr lang="en-US" b="1" dirty="0"/>
          </a:p>
          <a:p>
            <a:r>
              <a:rPr lang="en-US" dirty="0" smtClean="0"/>
              <a:t>What </a:t>
            </a:r>
            <a:r>
              <a:rPr lang="en-US" dirty="0"/>
              <a:t>is the probability of getting a "5" or "6" when rolling a </a:t>
            </a:r>
            <a:r>
              <a:rPr lang="en-US" dirty="0" smtClean="0"/>
              <a:t>dice</a:t>
            </a:r>
            <a:r>
              <a:rPr lang="en-US" dirty="0"/>
              <a:t>?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Number </a:t>
            </a:r>
            <a:r>
              <a:rPr lang="en-US" b="1" dirty="0"/>
              <a:t>of ways it can happen: 2</a:t>
            </a:r>
            <a:r>
              <a:rPr lang="en-US" dirty="0"/>
              <a:t> ("5" and "6"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/>
              <a:t>Total number of outcomes: 6</a:t>
            </a:r>
            <a:r>
              <a:rPr lang="en-US" dirty="0"/>
              <a:t> ("1", "2", "3", "4", "5" and "6")</a:t>
            </a:r>
            <a:endParaRPr lang="de-DE" dirty="0"/>
          </a:p>
        </p:txBody>
      </p:sp>
      <p:pic>
        <p:nvPicPr>
          <p:cNvPr id="3" name="Bild 2" descr="imaginative-crafts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435"/>
            <a:ext cx="1797823" cy="163152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78155" y="4662356"/>
            <a:ext cx="369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Probability (P)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b="1" dirty="0" smtClean="0"/>
              <a:t>2/6</a:t>
            </a:r>
            <a:r>
              <a:rPr lang="en-US" dirty="0" smtClean="0"/>
              <a:t> = 1/3 =</a:t>
            </a:r>
            <a:r>
              <a:rPr lang="de-DE" dirty="0" smtClean="0"/>
              <a:t> 0.33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20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Ohne Titel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" y="1589339"/>
            <a:ext cx="8929497" cy="395872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89300"/>
            <a:ext cx="2286000" cy="2794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289300"/>
            <a:ext cx="2286000" cy="2794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64020" y="404239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Ways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showing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Probability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794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8188" y="798496"/>
            <a:ext cx="7852650" cy="403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/>
              <a:t>Example: </a:t>
            </a:r>
            <a:endParaRPr lang="en-US" sz="3200" b="1" baseline="30000" dirty="0" smtClean="0"/>
          </a:p>
          <a:p>
            <a:endParaRPr lang="en-US" sz="3200" baseline="30000" dirty="0" smtClean="0"/>
          </a:p>
          <a:p>
            <a:r>
              <a:rPr lang="en-US" sz="3200" baseline="30000" dirty="0" smtClean="0"/>
              <a:t>Probability </a:t>
            </a:r>
            <a:r>
              <a:rPr lang="en-US" sz="3200" baseline="30000" dirty="0"/>
              <a:t>of getting a </a:t>
            </a:r>
            <a:r>
              <a:rPr lang="en-US" sz="3200" baseline="30000" dirty="0" smtClean="0"/>
              <a:t>”</a:t>
            </a:r>
            <a:r>
              <a:rPr lang="en-US" sz="3200" baseline="30000" dirty="0"/>
              <a:t>Number up" when tossing a coin:</a:t>
            </a:r>
          </a:p>
          <a:p>
            <a:endParaRPr lang="pt-BR" sz="3200" baseline="30000" dirty="0" smtClean="0"/>
          </a:p>
          <a:p>
            <a:endParaRPr lang="pt-BR" sz="3200" baseline="30000" dirty="0" smtClean="0"/>
          </a:p>
          <a:p>
            <a:r>
              <a:rPr lang="pt-BR" sz="3200" baseline="30000" dirty="0" smtClean="0"/>
              <a:t>As </a:t>
            </a:r>
            <a:r>
              <a:rPr lang="pt-BR" sz="3200" baseline="30000" dirty="0"/>
              <a:t>a decimal: </a:t>
            </a:r>
            <a:r>
              <a:rPr lang="pt-BR" sz="3200" b="1" baseline="30000" dirty="0"/>
              <a:t>0.5</a:t>
            </a:r>
          </a:p>
          <a:p>
            <a:endParaRPr lang="en-US" sz="3200" baseline="30000" dirty="0" smtClean="0"/>
          </a:p>
          <a:p>
            <a:endParaRPr lang="en-US" sz="3200" baseline="30000" dirty="0" smtClean="0"/>
          </a:p>
          <a:p>
            <a:r>
              <a:rPr lang="en-US" sz="3200" baseline="30000" dirty="0" smtClean="0"/>
              <a:t>As </a:t>
            </a:r>
            <a:r>
              <a:rPr lang="en-US" sz="3200" baseline="30000" dirty="0"/>
              <a:t>a fraction: </a:t>
            </a:r>
            <a:r>
              <a:rPr lang="en-US" sz="3200" b="1" baseline="30000" dirty="0"/>
              <a:t>1/2</a:t>
            </a:r>
          </a:p>
          <a:p>
            <a:endParaRPr lang="pt-BR" sz="3200" baseline="30000" dirty="0" smtClean="0"/>
          </a:p>
          <a:p>
            <a:endParaRPr lang="pt-BR" sz="3200" baseline="30000" dirty="0" smtClean="0"/>
          </a:p>
          <a:p>
            <a:r>
              <a:rPr lang="pt-BR" sz="3200" baseline="30000" dirty="0" smtClean="0"/>
              <a:t>As </a:t>
            </a:r>
            <a:r>
              <a:rPr lang="pt-BR" sz="3200" baseline="30000" dirty="0"/>
              <a:t>a </a:t>
            </a:r>
            <a:r>
              <a:rPr lang="pt-BR" sz="3200" baseline="30000" dirty="0" err="1"/>
              <a:t>percentage</a:t>
            </a:r>
            <a:r>
              <a:rPr lang="pt-BR" sz="3200" baseline="30000" dirty="0"/>
              <a:t>: </a:t>
            </a:r>
            <a:r>
              <a:rPr lang="pt-BR" sz="3200" b="1" baseline="30000" dirty="0"/>
              <a:t>50%</a:t>
            </a:r>
            <a:endParaRPr lang="de-DE" sz="3200" dirty="0"/>
          </a:p>
        </p:txBody>
      </p:sp>
      <p:pic>
        <p:nvPicPr>
          <p:cNvPr id="3" name="Bild 2" descr="rupee coin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1" y="2464057"/>
            <a:ext cx="1926993" cy="19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Macintosh PowerPoint</Application>
  <PresentationFormat>Bildschirmpräsentation (4:3)</PresentationFormat>
  <Paragraphs>228</Paragraphs>
  <Slides>27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257</cp:revision>
  <dcterms:created xsi:type="dcterms:W3CDTF">2012-04-05T10:10:07Z</dcterms:created>
  <dcterms:modified xsi:type="dcterms:W3CDTF">2012-05-04T20:16:12Z</dcterms:modified>
</cp:coreProperties>
</file>