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1.bin" ContentType="audio/unknown"/>
  <Override PartName="/ppt/media/audio2.bin" ContentType="audio/unknown"/>
  <Override PartName="/ppt/media/audio3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82" r:id="rId2"/>
    <p:sldId id="394" r:id="rId3"/>
    <p:sldId id="376" r:id="rId4"/>
    <p:sldId id="377" r:id="rId5"/>
    <p:sldId id="386" r:id="rId6"/>
    <p:sldId id="392" r:id="rId7"/>
    <p:sldId id="393" r:id="rId8"/>
    <p:sldId id="395" r:id="rId9"/>
    <p:sldId id="396" r:id="rId10"/>
    <p:sldId id="397" r:id="rId11"/>
    <p:sldId id="398" r:id="rId12"/>
    <p:sldId id="310" r:id="rId13"/>
    <p:sldId id="318" r:id="rId14"/>
    <p:sldId id="361" r:id="rId15"/>
    <p:sldId id="364" r:id="rId16"/>
    <p:sldId id="388" r:id="rId17"/>
    <p:sldId id="390" r:id="rId18"/>
    <p:sldId id="363" r:id="rId19"/>
    <p:sldId id="391" r:id="rId20"/>
    <p:sldId id="371" r:id="rId21"/>
    <p:sldId id="365" r:id="rId22"/>
    <p:sldId id="366" r:id="rId23"/>
    <p:sldId id="373" r:id="rId2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042" autoAdjust="0"/>
  </p:normalViewPr>
  <p:slideViewPr>
    <p:cSldViewPr snapToGrid="0" snapToObjects="1">
      <p:cViewPr varScale="1">
        <p:scale>
          <a:sx n="80" d="100"/>
          <a:sy n="80" d="100"/>
        </p:scale>
        <p:origin x="-4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BB634-358E-B943-BACC-C01A7A8CB58A}" type="datetimeFigureOut">
              <a:rPr lang="de-DE" smtClean="0"/>
              <a:t>11.05.12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E7F15-8F64-1048-89AC-0A71256561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70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today’s night the Full Moon will appear especially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big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bright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compared to other Full Moons.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053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Doing</a:t>
            </a:r>
            <a:r>
              <a:rPr lang="de-DE" dirty="0" smtClean="0"/>
              <a:t> </a:t>
            </a:r>
            <a:r>
              <a:rPr lang="de-DE" dirty="0" err="1" smtClean="0"/>
              <a:t>Genetics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family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trees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across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topic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probability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Mathematics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do </a:t>
            </a:r>
            <a:r>
              <a:rPr lang="de-DE" baseline="0" dirty="0" err="1" smtClean="0"/>
              <a:t>Biology</a:t>
            </a:r>
            <a:r>
              <a:rPr lang="de-DE" baseline="0" dirty="0" smtClean="0"/>
              <a:t>!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Probability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means</a:t>
            </a:r>
            <a:r>
              <a:rPr lang="de-DE" baseline="0" dirty="0" smtClean="0"/>
              <a:t> </a:t>
            </a:r>
            <a:r>
              <a:rPr lang="de-DE" b="1" baseline="0" dirty="0" err="1" smtClean="0"/>
              <a:t>how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likely</a:t>
            </a:r>
            <a:r>
              <a:rPr lang="de-DE" b="1" baseline="0" dirty="0" smtClean="0"/>
              <a:t> </a:t>
            </a:r>
            <a:r>
              <a:rPr lang="de-DE" baseline="0" dirty="0" smtClean="0"/>
              <a:t>an </a:t>
            </a:r>
            <a:r>
              <a:rPr lang="de-DE" baseline="0" dirty="0" err="1" smtClean="0"/>
              <a:t>event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happen.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example</a:t>
            </a:r>
            <a:r>
              <a:rPr lang="de-DE" baseline="0" dirty="0" smtClean="0"/>
              <a:t>: </a:t>
            </a:r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02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97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989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Skin, muscle, and nerve cells are some examples of human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somatic cells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. They display a big variation in form and function, but all of them store their genetic information in the cell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nucleus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. Structures, called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chromosomes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, are the carriers of this information. They consist of a long, very thin „thread“ of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DNA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, in which this information is encoded. </a:t>
            </a:r>
            <a:endParaRPr lang="de-DE" sz="1200" dirty="0">
              <a:effectLst/>
              <a:latin typeface="Times"/>
              <a:ea typeface="Times"/>
              <a:cs typeface="Times New Roman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090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Sex-</a:t>
            </a:r>
            <a:r>
              <a:rPr lang="de-DE" dirty="0" err="1" smtClean="0"/>
              <a:t>linked</a:t>
            </a:r>
            <a:r>
              <a:rPr lang="de-DE" dirty="0" smtClean="0"/>
              <a:t> </a:t>
            </a:r>
            <a:r>
              <a:rPr lang="de-DE" dirty="0" err="1" smtClean="0"/>
              <a:t>heredity</a:t>
            </a:r>
            <a:r>
              <a:rPr lang="de-DE" dirty="0" smtClean="0"/>
              <a:t>: </a:t>
            </a:r>
            <a:r>
              <a:rPr lang="de-DE" dirty="0" err="1" smtClean="0"/>
              <a:t>show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</a:t>
            </a:r>
            <a:r>
              <a:rPr lang="de-DE" baseline="0" dirty="0" smtClean="0"/>
              <a:t> on X </a:t>
            </a:r>
            <a:r>
              <a:rPr lang="de-DE" baseline="0" dirty="0" err="1" smtClean="0"/>
              <a:t>defect</a:t>
            </a:r>
            <a:r>
              <a:rPr lang="de-DE" baseline="0" dirty="0" smtClean="0"/>
              <a:t>... Male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compensate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second</a:t>
            </a:r>
            <a:r>
              <a:rPr lang="de-DE" baseline="0" dirty="0" smtClean="0"/>
              <a:t> X.... </a:t>
            </a:r>
            <a:r>
              <a:rPr lang="de-DE" baseline="0" dirty="0" err="1" smtClean="0"/>
              <a:t>Females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!!!</a:t>
            </a:r>
          </a:p>
          <a:p>
            <a:endParaRPr lang="de-DE" baseline="0" dirty="0" smtClean="0"/>
          </a:p>
          <a:p>
            <a:r>
              <a:rPr lang="de-DE" baseline="0" dirty="0" smtClean="0"/>
              <a:t>In </a:t>
            </a:r>
            <a:r>
              <a:rPr lang="de-DE" baseline="0" dirty="0" err="1" smtClean="0"/>
              <a:t>females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recessive</a:t>
            </a:r>
            <a:r>
              <a:rPr lang="de-DE" baseline="0" dirty="0" smtClean="0"/>
              <a:t>...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copies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defective</a:t>
            </a:r>
            <a:r>
              <a:rPr lang="de-DE" baseline="0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534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45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11.05.12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71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11.05.12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4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11.05.12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24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11.05.12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91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11.05.12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68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11.05.12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72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11.05.12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13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11.05.12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34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11.05.12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52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11.05.12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56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11.05.12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3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3B028-EB2A-E643-B068-A0418B974000}" type="datetimeFigureOut">
              <a:rPr lang="de-DE" smtClean="0"/>
              <a:t>11.05.12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8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audio" Target="../media/audio3.bin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028008" y="64565"/>
            <a:ext cx="29889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 smtClean="0"/>
              <a:t>„</a:t>
            </a:r>
            <a:r>
              <a:rPr lang="de-DE" sz="3200" b="1" dirty="0" err="1" smtClean="0"/>
              <a:t>Supermoon</a:t>
            </a:r>
            <a:r>
              <a:rPr lang="de-DE" sz="3200" b="1" dirty="0" smtClean="0"/>
              <a:t>“</a:t>
            </a:r>
            <a:endParaRPr lang="de-DE" sz="3200" b="1" dirty="0"/>
          </a:p>
        </p:txBody>
      </p:sp>
      <p:pic>
        <p:nvPicPr>
          <p:cNvPr id="4" name="Bild 3" descr="1336054131091_1336054131091_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71" y="789082"/>
            <a:ext cx="6350000" cy="47498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195853" y="5865525"/>
            <a:ext cx="5080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/>
              <a:t>Night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5th </a:t>
            </a:r>
            <a:r>
              <a:rPr lang="de-DE" sz="2400" b="1" dirty="0" err="1" smtClean="0"/>
              <a:t>to</a:t>
            </a:r>
            <a:r>
              <a:rPr lang="de-DE" sz="2400" b="1" dirty="0" smtClean="0"/>
              <a:t> 6th May 2012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76440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01542" y="679763"/>
            <a:ext cx="245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D) </a:t>
            </a:r>
            <a:r>
              <a:rPr lang="de-DE" sz="2400" b="1" dirty="0"/>
              <a:t>Family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Trees</a:t>
            </a:r>
            <a:endParaRPr lang="de-DE" sz="24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97547" y="1413195"/>
            <a:ext cx="803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following</a:t>
            </a:r>
            <a:r>
              <a:rPr lang="de-DE" dirty="0" smtClean="0"/>
              <a:t> </a:t>
            </a:r>
            <a:r>
              <a:rPr lang="de-DE" dirty="0" err="1" smtClean="0"/>
              <a:t>phenotype</a:t>
            </a:r>
            <a:r>
              <a:rPr lang="de-DE" dirty="0" smtClean="0"/>
              <a:t> </a:t>
            </a:r>
            <a:r>
              <a:rPr lang="de-DE" dirty="0" err="1" smtClean="0"/>
              <a:t>transmitted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 </a:t>
            </a:r>
            <a:r>
              <a:rPr lang="de-DE" b="1" dirty="0" smtClean="0"/>
              <a:t>dominant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b="1" dirty="0" err="1" smtClean="0"/>
              <a:t>recessive</a:t>
            </a:r>
            <a:r>
              <a:rPr lang="de-DE" b="1" dirty="0" smtClean="0"/>
              <a:t> </a:t>
            </a:r>
            <a:r>
              <a:rPr lang="de-DE" dirty="0" smtClean="0"/>
              <a:t>allele?</a:t>
            </a:r>
            <a:endParaRPr lang="de-DE" dirty="0"/>
          </a:p>
        </p:txBody>
      </p:sp>
      <p:pic>
        <p:nvPicPr>
          <p:cNvPr id="4" name="Bild 3" descr="Ohne Titel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69" y="2017685"/>
            <a:ext cx="935736" cy="12954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33309" y="2146619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a)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328331" y="2188373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b)</a:t>
            </a:r>
            <a:endParaRPr lang="de-DE" dirty="0"/>
          </a:p>
        </p:txBody>
      </p:sp>
      <p:pic>
        <p:nvPicPr>
          <p:cNvPr id="7" name="Bild 6" descr="Ohne Titel 2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31" y="2146619"/>
            <a:ext cx="920496" cy="112471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46045" y="3649251"/>
            <a:ext cx="552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probability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outcome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smtClean="0"/>
              <a:t> in 1.a)?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907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Ohne Titel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43" y="1556297"/>
            <a:ext cx="1085088" cy="117348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90224" y="643986"/>
            <a:ext cx="8087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3.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a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family</a:t>
            </a:r>
            <a:r>
              <a:rPr lang="de-DE" dirty="0" smtClean="0"/>
              <a:t> </a:t>
            </a:r>
            <a:r>
              <a:rPr lang="de-DE" dirty="0" err="1" smtClean="0"/>
              <a:t>tree</a:t>
            </a:r>
            <a:r>
              <a:rPr lang="de-DE" dirty="0" smtClean="0"/>
              <a:t> </a:t>
            </a:r>
            <a:r>
              <a:rPr lang="de-DE" dirty="0" err="1" smtClean="0"/>
              <a:t>describing</a:t>
            </a:r>
            <a:r>
              <a:rPr lang="de-DE" dirty="0" smtClean="0"/>
              <a:t> a sex-</a:t>
            </a:r>
            <a:r>
              <a:rPr lang="de-DE" dirty="0" err="1" smtClean="0"/>
              <a:t>linked</a:t>
            </a:r>
            <a:r>
              <a:rPr lang="de-DE" dirty="0" smtClean="0"/>
              <a:t> </a:t>
            </a:r>
            <a:r>
              <a:rPr lang="de-DE" dirty="0" err="1" smtClean="0"/>
              <a:t>transmitted</a:t>
            </a:r>
            <a:r>
              <a:rPr lang="de-DE" dirty="0" smtClean="0"/>
              <a:t> </a:t>
            </a:r>
            <a:r>
              <a:rPr lang="de-DE" dirty="0" err="1" smtClean="0"/>
              <a:t>trait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52667" y="1502634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a)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790150" y="152052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b)</a:t>
            </a:r>
            <a:endParaRPr lang="de-DE" dirty="0"/>
          </a:p>
        </p:txBody>
      </p:sp>
      <p:pic>
        <p:nvPicPr>
          <p:cNvPr id="7" name="Bild 6" descr="Ohne Titel 2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51" y="1428281"/>
            <a:ext cx="960120" cy="130149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65159" y="2864337"/>
            <a:ext cx="67364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4. </a:t>
            </a:r>
            <a:r>
              <a:rPr lang="de-DE" dirty="0" err="1" smtClean="0"/>
              <a:t>Why</a:t>
            </a:r>
            <a:r>
              <a:rPr lang="de-DE" dirty="0" smtClean="0"/>
              <a:t> do </a:t>
            </a:r>
            <a:r>
              <a:rPr lang="de-DE" dirty="0" err="1" smtClean="0"/>
              <a:t>males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often</a:t>
            </a:r>
            <a:r>
              <a:rPr lang="de-DE" dirty="0" smtClean="0"/>
              <a:t> </a:t>
            </a:r>
            <a:r>
              <a:rPr lang="de-DE" dirty="0" err="1" smtClean="0"/>
              <a:t>suffer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disorders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r>
              <a:rPr lang="de-DE" dirty="0" smtClean="0"/>
              <a:t> </a:t>
            </a:r>
            <a:r>
              <a:rPr lang="de-DE" dirty="0" err="1" smtClean="0"/>
              <a:t>Haemophilia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   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Muscular</a:t>
            </a:r>
            <a:r>
              <a:rPr lang="de-DE" dirty="0" smtClean="0"/>
              <a:t> </a:t>
            </a:r>
            <a:r>
              <a:rPr lang="de-DE" dirty="0" err="1" smtClean="0"/>
              <a:t>Dystrophy</a:t>
            </a:r>
            <a:r>
              <a:rPr lang="de-DE" dirty="0" smtClean="0"/>
              <a:t>. </a:t>
            </a:r>
            <a:r>
              <a:rPr lang="de-DE" dirty="0" err="1" smtClean="0"/>
              <a:t>Explain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precise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. 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28345" y="4425720"/>
            <a:ext cx="56760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5. </a:t>
            </a:r>
            <a:r>
              <a:rPr lang="de-DE" dirty="0" err="1" smtClean="0"/>
              <a:t>Fill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Genotypes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family</a:t>
            </a:r>
            <a:r>
              <a:rPr lang="de-DE" dirty="0" smtClean="0"/>
              <a:t> </a:t>
            </a:r>
            <a:r>
              <a:rPr lang="de-DE" dirty="0" err="1" smtClean="0"/>
              <a:t>tree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shows</a:t>
            </a:r>
            <a:r>
              <a:rPr lang="de-DE" dirty="0" smtClean="0"/>
              <a:t> a </a:t>
            </a:r>
          </a:p>
          <a:p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sex- </a:t>
            </a:r>
            <a:r>
              <a:rPr lang="de-DE" dirty="0" err="1" smtClean="0"/>
              <a:t>linked</a:t>
            </a:r>
            <a:r>
              <a:rPr lang="de-DE" dirty="0" smtClean="0"/>
              <a:t> </a:t>
            </a:r>
            <a:r>
              <a:rPr lang="de-DE" dirty="0" err="1" smtClean="0"/>
              <a:t>transmitted</a:t>
            </a:r>
            <a:r>
              <a:rPr lang="de-DE" dirty="0" smtClean="0"/>
              <a:t> </a:t>
            </a:r>
            <a:r>
              <a:rPr lang="de-DE" dirty="0" err="1" smtClean="0"/>
              <a:t>disorder</a:t>
            </a:r>
            <a:r>
              <a:rPr lang="de-DE" dirty="0" smtClean="0"/>
              <a:t>. </a:t>
            </a:r>
          </a:p>
          <a:p>
            <a:endParaRPr lang="de-DE" dirty="0"/>
          </a:p>
          <a:p>
            <a:r>
              <a:rPr lang="de-DE" dirty="0" smtClean="0"/>
              <a:t>    </a:t>
            </a:r>
            <a:r>
              <a:rPr lang="de-DE" dirty="0" err="1" smtClean="0"/>
              <a:t>Affected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X</a:t>
            </a:r>
            <a:r>
              <a:rPr lang="de-DE" dirty="0" smtClean="0"/>
              <a:t> in red. </a:t>
            </a:r>
            <a:endParaRPr lang="de-DE" dirty="0"/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200" y="2806700"/>
            <a:ext cx="1612900" cy="1244600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9200" y="2806700"/>
            <a:ext cx="1612900" cy="1244600"/>
          </a:xfrm>
          <a:prstGeom prst="rect">
            <a:avLst/>
          </a:prstGeom>
        </p:spPr>
      </p:pic>
      <p:pic>
        <p:nvPicPr>
          <p:cNvPr id="13" name="Bild 12" descr="Ohne Titel 3.ps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87" y="4425719"/>
            <a:ext cx="2390624" cy="184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15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D ohne Titel:klassische Genetik:Chromosomen &amp; DNA:DNA-Fa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1863"/>
            <a:ext cx="8528050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903538" y="11113"/>
            <a:ext cx="349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DNA- „Thread“</a:t>
            </a:r>
            <a:r>
              <a:rPr 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2918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cintosh HD:Users:philippwustemann:Desktop:chromos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225390"/>
            <a:ext cx="61341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0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39077"/>
            <a:ext cx="3233394" cy="499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057871"/>
            <a:ext cx="3229879" cy="50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642834" y="6121399"/>
            <a:ext cx="9829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000000"/>
                </a:solidFill>
              </a:rPr>
              <a:t>Male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914155" y="6160173"/>
            <a:ext cx="14221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 dirty="0" err="1">
                <a:solidFill>
                  <a:srgbClr val="000000"/>
                </a:solidFill>
              </a:rPr>
              <a:t>Female</a:t>
            </a:r>
            <a:endParaRPr lang="de-DE" sz="2800" b="1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044700" y="31750"/>
            <a:ext cx="597671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b="1" dirty="0"/>
              <a:t>The 46 </a:t>
            </a:r>
            <a:r>
              <a:rPr lang="de-DE" sz="3200" b="1" dirty="0" smtClean="0"/>
              <a:t>Human </a:t>
            </a:r>
            <a:r>
              <a:rPr lang="de-DE" sz="3200" b="1" dirty="0" err="1"/>
              <a:t>Chromosomes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30122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CFtreatmentves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105" y="1097396"/>
            <a:ext cx="4958773" cy="450697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055090" y="261794"/>
            <a:ext cx="52245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Human </a:t>
            </a:r>
            <a:r>
              <a:rPr lang="de-DE" sz="3200" b="1" dirty="0" err="1"/>
              <a:t>G</a:t>
            </a:r>
            <a:r>
              <a:rPr lang="de-DE" sz="3200" b="1" dirty="0" err="1" smtClean="0"/>
              <a:t>enetic</a:t>
            </a:r>
            <a:r>
              <a:rPr lang="de-DE" sz="3200" b="1" dirty="0" smtClean="0"/>
              <a:t> </a:t>
            </a:r>
            <a:r>
              <a:rPr lang="de-DE" sz="3200" b="1" dirty="0" err="1"/>
              <a:t>D</a:t>
            </a:r>
            <a:r>
              <a:rPr lang="de-DE" sz="3200" b="1" dirty="0" err="1" smtClean="0"/>
              <a:t>isorders</a:t>
            </a:r>
            <a:endParaRPr lang="de-DE" sz="3200" b="1" dirty="0"/>
          </a:p>
          <a:p>
            <a:endParaRPr lang="de-DE" sz="32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04992" y="1797079"/>
            <a:ext cx="24935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Cystic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Fibrosis</a:t>
            </a:r>
            <a:r>
              <a:rPr lang="de-DE" sz="2400" b="1" dirty="0" smtClean="0"/>
              <a:t>:</a:t>
            </a:r>
          </a:p>
          <a:p>
            <a:endParaRPr lang="de-DE" sz="2400" b="1" dirty="0"/>
          </a:p>
          <a:p>
            <a:r>
              <a:rPr lang="de-DE" sz="2400" b="1" dirty="0" smtClean="0"/>
              <a:t>-   </a:t>
            </a:r>
            <a:r>
              <a:rPr lang="de-DE" sz="2400" b="1" dirty="0" err="1" smtClean="0"/>
              <a:t>Monogenous</a:t>
            </a:r>
            <a:endParaRPr lang="de-DE" sz="2400" b="1" dirty="0" smtClean="0"/>
          </a:p>
          <a:p>
            <a:endParaRPr lang="de-DE" sz="2400" b="1" dirty="0"/>
          </a:p>
          <a:p>
            <a:pPr marL="342900" indent="-342900">
              <a:buFontTx/>
              <a:buChar char="-"/>
            </a:pPr>
            <a:r>
              <a:rPr lang="de-DE" sz="2400" b="1" dirty="0" smtClean="0"/>
              <a:t>Autosomal</a:t>
            </a:r>
          </a:p>
          <a:p>
            <a:pPr marL="342900" indent="-342900">
              <a:buFontTx/>
              <a:buChar char="-"/>
            </a:pPr>
            <a:endParaRPr lang="de-DE" sz="2400" b="1" dirty="0"/>
          </a:p>
          <a:p>
            <a:pPr marL="342900" indent="-342900">
              <a:buFontTx/>
              <a:buChar char="-"/>
            </a:pPr>
            <a:r>
              <a:rPr lang="de-DE" sz="2400" b="1" dirty="0" err="1" smtClean="0"/>
              <a:t>Recessive</a:t>
            </a:r>
            <a:endParaRPr lang="de-DE" sz="2400" b="1" dirty="0" smtClean="0"/>
          </a:p>
          <a:p>
            <a:pPr marL="342900" indent="-342900">
              <a:buFontTx/>
              <a:buChar char="-"/>
            </a:pPr>
            <a:endParaRPr lang="de-DE" sz="2400" b="1" dirty="0"/>
          </a:p>
          <a:p>
            <a:pPr marL="342900" indent="-342900">
              <a:buFontTx/>
              <a:buChar char="-"/>
            </a:pP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270078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860835"/>
            <a:ext cx="9144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Imagine you would be a counsellor giving advice to a couple which is thinking of having a baby. </a:t>
            </a:r>
            <a:endParaRPr lang="de-DE" dirty="0"/>
          </a:p>
          <a:p>
            <a:endParaRPr lang="en-GB" dirty="0" smtClean="0"/>
          </a:p>
          <a:p>
            <a:r>
              <a:rPr lang="en-GB" dirty="0" smtClean="0"/>
              <a:t>Carl </a:t>
            </a:r>
            <a:r>
              <a:rPr lang="en-GB" dirty="0"/>
              <a:t>was already married to another woman and they had a baby with cystic fibrosis.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Brother of his present woman Helen died of cystic fibrosis. </a:t>
            </a:r>
            <a:endParaRPr lang="de-DE" dirty="0"/>
          </a:p>
          <a:p>
            <a:r>
              <a:rPr lang="en-GB" dirty="0"/>
              <a:t> </a:t>
            </a:r>
            <a:endParaRPr lang="de-DE" dirty="0"/>
          </a:p>
          <a:p>
            <a:r>
              <a:rPr lang="en-GB" sz="3200" dirty="0"/>
              <a:t>ཁྱོད་རང་སློབ་སྟོན་པ་གཞི་ཡིན་པའི་ཚོད་དཔག་བྱེད་ནས་བཟའ་ཚང་ཕྲུ་གུ་དགོས་འདོད་པ་གཞི་ལ་བསླབ་བྱ་སྤྲོད</a:t>
            </a:r>
            <a:r>
              <a:rPr lang="en-GB" sz="3200" dirty="0" smtClean="0"/>
              <a:t>།</a:t>
            </a:r>
          </a:p>
          <a:p>
            <a:endParaRPr lang="de-DE" sz="3200" b="1" dirty="0"/>
          </a:p>
          <a:p>
            <a:r>
              <a:rPr lang="en-GB" sz="3200" dirty="0"/>
              <a:t>ཀྲརལ་ནི་སྐྱེས་མ་གཞན་གཞི་མཉན་དུ་གཉེན་སྒྲིག་ཟིན་པ་དང་ཁོ་ཚོ་ལ་ཕྤུ་གུ་ </a:t>
            </a:r>
            <a:r>
              <a:rPr lang="en-GB" sz="3200" dirty="0" err="1"/>
              <a:t>གྲོད་ཁུག་གི་རྩ་རྒྱུས་སྐྲངས་ནད་པ་གཞི་ཡོད</a:t>
            </a:r>
            <a:r>
              <a:rPr lang="en-GB" sz="3200" dirty="0" smtClean="0"/>
              <a:t>།</a:t>
            </a:r>
          </a:p>
          <a:p>
            <a:endParaRPr lang="de-DE" sz="3200" b="1" dirty="0"/>
          </a:p>
          <a:p>
            <a:r>
              <a:rPr lang="en-GB" sz="3200" dirty="0"/>
              <a:t>ད་ལྟ་ཁོ་རང་གི་སྐྱེས་མ་ཧ་ལེན་གྱི་གཅེན་པོ་གྲོད་ཁུག་གི་རྩ་རྒྱུས་སྐྲངས་ནད་ནས་འདས་གྲོངས་བྱིན།</a:t>
            </a:r>
            <a:endParaRPr lang="de-DE" sz="32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3873500" y="361834"/>
            <a:ext cx="1451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Exercise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62433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41" y="1883851"/>
            <a:ext cx="6172200" cy="480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230041" y="3636451"/>
            <a:ext cx="77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/>
              <a:t>Carl</a:t>
            </a:r>
            <a:endParaRPr lang="de-CH" dirty="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830241" y="3636451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/>
              <a:t>Helen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544241" y="5998651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000" b="1" dirty="0">
                <a:latin typeface="Arial" charset="0"/>
              </a:rPr>
              <a:t>cc</a:t>
            </a:r>
            <a:endParaRPr lang="de-CH" sz="2000" dirty="0">
              <a:latin typeface="Arial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7192441" y="4550851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000" b="1">
                <a:latin typeface="Arial" charset="0"/>
              </a:rPr>
              <a:t>cc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248841" y="4093651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Cc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2849041" y="4093651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/>
              <a:t>Cc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5128691" y="2264851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/>
              <a:t>Cc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6659041" y="2264851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Cc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6035154" y="3712651"/>
            <a:ext cx="62388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CC</a:t>
            </a:r>
          </a:p>
          <a:p>
            <a:r>
              <a:rPr lang="de-CH" sz="1800" b="1"/>
              <a:t> or</a:t>
            </a:r>
          </a:p>
          <a:p>
            <a:r>
              <a:rPr lang="de-CH" b="1"/>
              <a:t>Cc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111258" y="2226526"/>
            <a:ext cx="25516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c</a:t>
            </a:r>
            <a:r>
              <a:rPr lang="de-DE" dirty="0" smtClean="0"/>
              <a:t> = </a:t>
            </a:r>
            <a:r>
              <a:rPr lang="de-DE" dirty="0" err="1" smtClean="0"/>
              <a:t>cystic</a:t>
            </a:r>
            <a:r>
              <a:rPr lang="de-DE" dirty="0" smtClean="0"/>
              <a:t> </a:t>
            </a:r>
            <a:r>
              <a:rPr lang="de-DE" dirty="0" err="1" smtClean="0"/>
              <a:t>fibrosis</a:t>
            </a:r>
            <a:r>
              <a:rPr lang="de-DE" dirty="0" smtClean="0"/>
              <a:t> allele</a:t>
            </a:r>
          </a:p>
          <a:p>
            <a:endParaRPr lang="de-DE" dirty="0"/>
          </a:p>
          <a:p>
            <a:r>
              <a:rPr lang="de-DE" b="1" dirty="0" smtClean="0"/>
              <a:t>C = </a:t>
            </a:r>
            <a:r>
              <a:rPr lang="de-DE" dirty="0"/>
              <a:t>normal allele</a:t>
            </a:r>
          </a:p>
        </p:txBody>
      </p:sp>
      <p:sp>
        <p:nvSpPr>
          <p:cNvPr id="3" name="Rechteck 2"/>
          <p:cNvSpPr/>
          <p:nvPr/>
        </p:nvSpPr>
        <p:spPr>
          <a:xfrm>
            <a:off x="0" y="195201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How big is the chance for them to have a baby with cystic fibrosis?	          _______________</a:t>
            </a:r>
            <a:endParaRPr lang="de-DE" dirty="0"/>
          </a:p>
          <a:p>
            <a:r>
              <a:rPr lang="en-GB" dirty="0"/>
              <a:t> </a:t>
            </a:r>
            <a:endParaRPr lang="de-DE" dirty="0"/>
          </a:p>
          <a:p>
            <a:r>
              <a:rPr lang="en-GB" dirty="0"/>
              <a:t>ཁོ་རང་གཉིས་ལ་གྲོད་ཁུག་གི་རྩ་རྒྱུས་སྐྲངས་ནད་ཡོད་པའི་ཕྲུ་གུ་ཉེན་ཁ་ཇི་ལྟར་ཆེན་པོ་ཡོད་དམ། </a:t>
            </a:r>
            <a:r>
              <a:rPr lang="en-GB" i="1" dirty="0"/>
              <a:t>_______________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819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build="p" autoUpdateAnimBg="0"/>
      <p:bldP spid="15368" grpId="0" build="p" autoUpdateAnimBg="0"/>
      <p:bldP spid="15369" grpId="0" build="p" autoUpdateAnimBg="0"/>
      <p:bldP spid="15370" grpId="0" build="p" autoUpdateAnimBg="0"/>
      <p:bldP spid="15371" grpId="0" build="p" autoUpdateAnimBg="0"/>
      <p:bldP spid="15372" grpId="0" build="p" autoUpdateAnimBg="0"/>
      <p:bldP spid="1537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44" name="Group 60"/>
          <p:cNvGraphicFramePr>
            <a:graphicFrameLocks noGrp="1"/>
          </p:cNvGraphicFramePr>
          <p:nvPr/>
        </p:nvGraphicFramePr>
        <p:xfrm>
          <a:off x="1524000" y="1397000"/>
          <a:ext cx="6096000" cy="4250564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                      </a:t>
                      </a:r>
                      <a:r>
                        <a:rPr kumimoji="0" lang="de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Father</a:t>
                      </a:r>
                      <a:endParaRPr kumimoji="0" lang="de-CH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Mother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  <a:endParaRPr kumimoji="0" lang="de-C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34" name="Line 50"/>
          <p:cNvSpPr>
            <a:spLocks noChangeShapeType="1"/>
          </p:cNvSpPr>
          <p:nvPr/>
        </p:nvSpPr>
        <p:spPr bwMode="auto">
          <a:xfrm>
            <a:off x="1524000" y="1447800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6069013" y="4953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16446" name="Rectangle 62"/>
          <p:cNvSpPr>
            <a:spLocks noChangeArrowheads="1"/>
          </p:cNvSpPr>
          <p:nvPr/>
        </p:nvSpPr>
        <p:spPr bwMode="auto">
          <a:xfrm>
            <a:off x="2971800" y="381000"/>
            <a:ext cx="415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 dirty="0" err="1"/>
              <a:t>Genotype</a:t>
            </a:r>
            <a:r>
              <a:rPr lang="de-CH" sz="3600" b="1" dirty="0"/>
              <a:t> </a:t>
            </a:r>
            <a:r>
              <a:rPr lang="de-CH" sz="3600" b="1" dirty="0" err="1"/>
              <a:t>of</a:t>
            </a:r>
            <a:r>
              <a:rPr lang="de-CH" sz="3600" b="1" dirty="0"/>
              <a:t> Helen ?</a:t>
            </a:r>
          </a:p>
        </p:txBody>
      </p:sp>
      <p:sp>
        <p:nvSpPr>
          <p:cNvPr id="16447" name="Line 63"/>
          <p:cNvSpPr>
            <a:spLocks noChangeShapeType="1"/>
          </p:cNvSpPr>
          <p:nvPr/>
        </p:nvSpPr>
        <p:spPr bwMode="auto">
          <a:xfrm>
            <a:off x="6248400" y="457200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448" name="Line 64"/>
          <p:cNvSpPr>
            <a:spLocks noChangeShapeType="1"/>
          </p:cNvSpPr>
          <p:nvPr/>
        </p:nvSpPr>
        <p:spPr bwMode="auto">
          <a:xfrm flipV="1">
            <a:off x="6248400" y="45720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311357" y="496719"/>
            <a:ext cx="20804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DE" sz="3200" dirty="0" smtClean="0">
                <a:solidFill>
                  <a:srgbClr val="FF0000"/>
                </a:solidFill>
              </a:rPr>
              <a:t>P (</a:t>
            </a:r>
            <a:r>
              <a:rPr lang="de-CH" sz="3200" b="1" dirty="0" smtClean="0">
                <a:solidFill>
                  <a:srgbClr val="FF0000"/>
                </a:solidFill>
                <a:latin typeface="Times" charset="0"/>
                <a:ea typeface="Geneva" charset="0"/>
              </a:rPr>
              <a:t>Cc): 2/3</a:t>
            </a:r>
            <a:endParaRPr lang="de-CH" sz="3200" b="1" dirty="0">
              <a:solidFill>
                <a:srgbClr val="FF0000"/>
              </a:solidFill>
              <a:latin typeface="Times" charset="0"/>
              <a:ea typeface="Geneva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1488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47" grpId="0" animBg="1"/>
      <p:bldP spid="16448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324171"/>
              </p:ext>
            </p:extLst>
          </p:nvPr>
        </p:nvGraphicFramePr>
        <p:xfrm>
          <a:off x="1917000" y="1804586"/>
          <a:ext cx="6096000" cy="4250564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  </a:t>
                      </a: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                       </a:t>
                      </a:r>
                      <a:r>
                        <a:rPr kumimoji="0" lang="de-C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Carl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      Helen</a:t>
                      </a:r>
                      <a:endParaRPr kumimoji="0" lang="de-C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Line 50"/>
          <p:cNvSpPr>
            <a:spLocks noChangeShapeType="1"/>
          </p:cNvSpPr>
          <p:nvPr/>
        </p:nvSpPr>
        <p:spPr bwMode="auto">
          <a:xfrm>
            <a:off x="1917000" y="1804586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379520" y="773760"/>
            <a:ext cx="4573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Child </a:t>
            </a:r>
            <a:r>
              <a:rPr lang="de-DE" sz="2800" b="1" dirty="0" err="1" smtClean="0"/>
              <a:t>with</a:t>
            </a:r>
            <a:r>
              <a:rPr lang="de-DE" sz="2800" b="1" dirty="0" smtClean="0"/>
              <a:t> </a:t>
            </a:r>
            <a:r>
              <a:rPr lang="de-DE" sz="2800" b="1" dirty="0" err="1"/>
              <a:t>C</a:t>
            </a:r>
            <a:r>
              <a:rPr lang="de-DE" sz="2800" b="1" dirty="0" err="1" smtClean="0"/>
              <a:t>ystic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Fibrosis</a:t>
            </a:r>
            <a:endParaRPr lang="de-DE" sz="2800" b="1" dirty="0"/>
          </a:p>
        </p:txBody>
      </p:sp>
      <p:sp>
        <p:nvSpPr>
          <p:cNvPr id="7" name="Rechteck 6"/>
          <p:cNvSpPr/>
          <p:nvPr/>
        </p:nvSpPr>
        <p:spPr>
          <a:xfrm>
            <a:off x="282322" y="720098"/>
            <a:ext cx="196620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dirty="0">
                <a:solidFill>
                  <a:srgbClr val="FF0000"/>
                </a:solidFill>
              </a:rPr>
              <a:t>P </a:t>
            </a:r>
            <a:r>
              <a:rPr lang="de-DE" sz="3200" dirty="0" smtClean="0">
                <a:solidFill>
                  <a:srgbClr val="FF0000"/>
                </a:solidFill>
              </a:rPr>
              <a:t>(</a:t>
            </a:r>
            <a:r>
              <a:rPr lang="de-CH" sz="3200" b="1" dirty="0" smtClean="0">
                <a:solidFill>
                  <a:srgbClr val="FF0000"/>
                </a:solidFill>
                <a:latin typeface="Times" charset="0"/>
                <a:ea typeface="Geneva" charset="0"/>
              </a:rPr>
              <a:t>cc</a:t>
            </a:r>
            <a:r>
              <a:rPr lang="de-CH" sz="3200" b="1" dirty="0">
                <a:solidFill>
                  <a:srgbClr val="FF0000"/>
                </a:solidFill>
                <a:latin typeface="Times" charset="0"/>
                <a:ea typeface="Geneva" charset="0"/>
              </a:rPr>
              <a:t>): </a:t>
            </a:r>
            <a:r>
              <a:rPr lang="de-CH" sz="3200" b="1" dirty="0" smtClean="0">
                <a:solidFill>
                  <a:srgbClr val="FF0000"/>
                </a:solidFill>
                <a:latin typeface="Times" charset="0"/>
                <a:ea typeface="Geneva" charset="0"/>
              </a:rPr>
              <a:t>1/4</a:t>
            </a:r>
            <a:endParaRPr lang="de-CH" sz="3200" b="1" dirty="0">
              <a:solidFill>
                <a:srgbClr val="FF0000"/>
              </a:solidFill>
              <a:latin typeface="Times" charset="0"/>
              <a:ea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454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OetzitheIceman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84" y="1280252"/>
            <a:ext cx="7146489" cy="557774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066226" y="192495"/>
            <a:ext cx="4524496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/>
              <a:t>              Ötzi</a:t>
            </a:r>
          </a:p>
          <a:p>
            <a:endParaRPr lang="de-DE" sz="900" b="1" dirty="0" smtClean="0"/>
          </a:p>
          <a:p>
            <a:r>
              <a:rPr lang="de-DE" sz="1600" b="1" dirty="0" smtClean="0"/>
              <a:t>   </a:t>
            </a:r>
            <a:r>
              <a:rPr lang="de-DE" sz="2000" b="1" dirty="0" smtClean="0"/>
              <a:t>Age </a:t>
            </a:r>
            <a:r>
              <a:rPr lang="de-DE" sz="2000" b="1" dirty="0" err="1" smtClean="0"/>
              <a:t>determined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by</a:t>
            </a:r>
            <a:r>
              <a:rPr lang="de-DE" sz="2000" b="1" dirty="0" smtClean="0"/>
              <a:t> „C14- </a:t>
            </a:r>
            <a:r>
              <a:rPr lang="de-DE" sz="2000" b="1" dirty="0" err="1" smtClean="0"/>
              <a:t>Method</a:t>
            </a:r>
            <a:r>
              <a:rPr lang="de-DE" sz="2000" b="1" dirty="0" smtClean="0"/>
              <a:t>“ 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467020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abel_html_m37bd5f4e.png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850" y="838200"/>
            <a:ext cx="5638800" cy="51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56474" y="303016"/>
            <a:ext cx="4513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 dirty="0"/>
              <a:t>Chorea </a:t>
            </a:r>
            <a:r>
              <a:rPr lang="de-DE" sz="2800" b="1" dirty="0" err="1"/>
              <a:t>Hutington</a:t>
            </a:r>
            <a:r>
              <a:rPr lang="de-DE" sz="2800" b="1" dirty="0"/>
              <a:t> P</a:t>
            </a:r>
            <a:r>
              <a:rPr lang="de-DE" sz="2800" b="1" dirty="0" smtClean="0"/>
              <a:t>atient</a:t>
            </a:r>
            <a:endParaRPr lang="de-DE" sz="2800" b="1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523725" y="6011863"/>
            <a:ext cx="1258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18 years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09850" y="6019800"/>
            <a:ext cx="1284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1"/>
              <a:t>33 years</a:t>
            </a: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45983" y="1284734"/>
            <a:ext cx="225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- </a:t>
            </a:r>
            <a:r>
              <a:rPr lang="de-DE" sz="2400" b="1" dirty="0" err="1" smtClean="0"/>
              <a:t>monogenous</a:t>
            </a:r>
            <a:endParaRPr lang="de-DE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160582" y="1917627"/>
            <a:ext cx="1864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- </a:t>
            </a:r>
            <a:r>
              <a:rPr lang="de-DE" sz="2400" b="1" dirty="0" smtClean="0"/>
              <a:t>autosomal</a:t>
            </a:r>
            <a:endParaRPr lang="de-DE" sz="2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204377" y="2589577"/>
            <a:ext cx="1757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- dominant</a:t>
            </a:r>
          </a:p>
        </p:txBody>
      </p:sp>
    </p:spTree>
    <p:extLst>
      <p:ext uri="{BB962C8B-B14F-4D97-AF65-F5344CB8AC3E}">
        <p14:creationId xmlns:p14="http://schemas.microsoft.com/office/powerpoint/2010/main" val="9037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ChangeArrowheads="1"/>
          </p:cNvSpPr>
          <p:nvPr/>
        </p:nvSpPr>
        <p:spPr bwMode="auto">
          <a:xfrm>
            <a:off x="1701800" y="209550"/>
            <a:ext cx="3976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/>
              <a:t>Cell membrane proteins:</a:t>
            </a:r>
            <a:endParaRPr lang="de-DE"/>
          </a:p>
        </p:txBody>
      </p:sp>
      <p:sp>
        <p:nvSpPr>
          <p:cNvPr id="8195" name="Rectangle 1027"/>
          <p:cNvSpPr>
            <a:spLocks noChangeArrowheads="1"/>
          </p:cNvSpPr>
          <p:nvPr/>
        </p:nvSpPr>
        <p:spPr bwMode="auto">
          <a:xfrm>
            <a:off x="795338" y="1074738"/>
            <a:ext cx="6191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ym typeface="Symbol" charset="0"/>
              </a:rPr>
              <a:t> </a:t>
            </a:r>
            <a:r>
              <a:rPr lang="de-DE" b="1"/>
              <a:t>control of transport into and out of the cell</a:t>
            </a:r>
          </a:p>
        </p:txBody>
      </p:sp>
      <p:pic>
        <p:nvPicPr>
          <p:cNvPr id="8196" name="Picture 1028" descr="cell_membrane.jpg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31938"/>
            <a:ext cx="6096000" cy="53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9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FTRdiagramLarge.gif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5791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890838" y="153988"/>
            <a:ext cx="299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Chlorid channel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1942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>
                <a:latin typeface="Calibri" charset="0"/>
              </a:rPr>
              <a:t>Effect on Lungs</a:t>
            </a:r>
            <a:endParaRPr lang="en-US">
              <a:latin typeface="Calibri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933575"/>
            <a:ext cx="2438400" cy="2381250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991100" y="361950"/>
            <a:ext cx="4152900" cy="134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u="sng">
                <a:solidFill>
                  <a:srgbClr val="CC0000"/>
                </a:solidFill>
                <a:cs typeface="+mn-cs"/>
              </a:rPr>
              <a:t>Chloride channel</a:t>
            </a:r>
            <a:endParaRPr lang="en-US" sz="2000" b="1">
              <a:solidFill>
                <a:schemeClr val="tx2"/>
              </a:solidFill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rgbClr val="0F116A"/>
                </a:solidFill>
                <a:cs typeface="+mn-cs"/>
              </a:rPr>
              <a:t>transports salt through protein channel out of cell</a:t>
            </a:r>
          </a:p>
          <a:p>
            <a:pPr>
              <a:defRPr/>
            </a:pPr>
            <a:r>
              <a:rPr lang="en-US" sz="2000" b="1">
                <a:solidFill>
                  <a:srgbClr val="0F116A"/>
                </a:solidFill>
                <a:cs typeface="+mn-cs"/>
              </a:rPr>
              <a:t>Osmosis: </a:t>
            </a:r>
            <a:r>
              <a:rPr lang="en-US" sz="2000" b="1">
                <a:solidFill>
                  <a:srgbClr val="CC0000"/>
                </a:solidFill>
                <a:cs typeface="+mn-cs"/>
              </a:rPr>
              <a:t>H</a:t>
            </a:r>
            <a:r>
              <a:rPr lang="en-US" sz="2000" b="1" baseline="-25000">
                <a:solidFill>
                  <a:srgbClr val="CC0000"/>
                </a:solidFill>
                <a:cs typeface="+mn-cs"/>
              </a:rPr>
              <a:t>2</a:t>
            </a:r>
            <a:r>
              <a:rPr lang="en-US" sz="2000" b="1">
                <a:solidFill>
                  <a:srgbClr val="CC0000"/>
                </a:solidFill>
                <a:cs typeface="+mn-cs"/>
              </a:rPr>
              <a:t>O follows Cl</a:t>
            </a:r>
            <a:r>
              <a:rPr lang="en-US" sz="2000" b="1" baseline="30000">
                <a:solidFill>
                  <a:srgbClr val="CC0000"/>
                </a:solidFill>
                <a:cs typeface="+mn-cs"/>
              </a:rPr>
              <a:t>–</a:t>
            </a:r>
            <a:endParaRPr lang="en-US" sz="2000" b="1">
              <a:solidFill>
                <a:schemeClr val="tx2"/>
              </a:solidFill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363663"/>
            <a:ext cx="2789238" cy="1671637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625725" y="135890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cs typeface="+mn-cs"/>
              </a:rPr>
              <a:t>airway</a:t>
            </a:r>
            <a:endParaRPr lang="en-US" sz="2200" b="1">
              <a:solidFill>
                <a:srgbClr val="0F116A"/>
              </a:solidFill>
              <a:cs typeface="+mn-cs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255713" y="1663700"/>
            <a:ext cx="773112" cy="671513"/>
          </a:xfrm>
          <a:prstGeom prst="diamond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000000"/>
                </a:solidFill>
                <a:cs typeface="+mn-cs"/>
              </a:rPr>
              <a:t>Cl</a:t>
            </a:r>
            <a:r>
              <a:rPr lang="en-US" sz="2200" b="1" baseline="30000">
                <a:solidFill>
                  <a:srgbClr val="000000"/>
                </a:solidFill>
                <a:cs typeface="+mn-cs"/>
              </a:rPr>
              <a:t>–</a:t>
            </a:r>
            <a:endParaRPr lang="en-US" sz="2200" b="1">
              <a:solidFill>
                <a:srgbClr val="000000"/>
              </a:solidFill>
              <a:cs typeface="+mn-cs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5230813"/>
            <a:ext cx="2787650" cy="1547812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1968500" y="1936750"/>
            <a:ext cx="857250" cy="95250"/>
          </a:xfrm>
          <a:prstGeom prst="rightArrow">
            <a:avLst>
              <a:gd name="adj1" fmla="val 50000"/>
              <a:gd name="adj2" fmla="val 225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968500" y="2500313"/>
            <a:ext cx="857250" cy="95250"/>
          </a:xfrm>
          <a:prstGeom prst="rightArrow">
            <a:avLst>
              <a:gd name="adj1" fmla="val 50000"/>
              <a:gd name="adj2" fmla="val 2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284288" y="2328863"/>
            <a:ext cx="712787" cy="431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F116A"/>
                </a:solidFill>
                <a:cs typeface="+mn-cs"/>
              </a:rPr>
              <a:t>H</a:t>
            </a:r>
            <a:r>
              <a:rPr lang="en-US" sz="2000" b="1" baseline="-25000">
                <a:solidFill>
                  <a:srgbClr val="0F116A"/>
                </a:solidFill>
                <a:cs typeface="+mn-cs"/>
              </a:rPr>
              <a:t>2</a:t>
            </a:r>
            <a:r>
              <a:rPr lang="en-US" sz="2000" b="1">
                <a:solidFill>
                  <a:srgbClr val="0F116A"/>
                </a:solidFill>
                <a:cs typeface="+mn-cs"/>
              </a:rPr>
              <a:t>O</a:t>
            </a: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419475"/>
            <a:ext cx="2787650" cy="1674813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1254125" y="3719513"/>
            <a:ext cx="773113" cy="671512"/>
          </a:xfrm>
          <a:prstGeom prst="diamond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000000"/>
                </a:solidFill>
                <a:cs typeface="+mn-cs"/>
              </a:rPr>
              <a:t>Cl</a:t>
            </a:r>
            <a:r>
              <a:rPr lang="en-US" sz="2200" b="1" baseline="30000">
                <a:solidFill>
                  <a:srgbClr val="000000"/>
                </a:solidFill>
                <a:cs typeface="+mn-cs"/>
              </a:rPr>
              <a:t>–</a:t>
            </a: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284288" y="4376738"/>
            <a:ext cx="712787" cy="431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F116A"/>
                </a:solidFill>
                <a:cs typeface="+mn-cs"/>
              </a:rPr>
              <a:t>H</a:t>
            </a:r>
            <a:r>
              <a:rPr lang="en-US" sz="2000" b="1" baseline="-25000">
                <a:solidFill>
                  <a:srgbClr val="0F116A"/>
                </a:solidFill>
                <a:cs typeface="+mn-cs"/>
              </a:rPr>
              <a:t>2</a:t>
            </a:r>
            <a:r>
              <a:rPr lang="en-US" sz="2000" b="1">
                <a:solidFill>
                  <a:srgbClr val="0F116A"/>
                </a:solidFill>
                <a:cs typeface="+mn-cs"/>
              </a:rPr>
              <a:t>O</a:t>
            </a:r>
          </a:p>
        </p:txBody>
      </p: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1841500" y="4032250"/>
            <a:ext cx="500063" cy="190500"/>
            <a:chOff x="1160" y="2480"/>
            <a:chExt cx="315" cy="120"/>
          </a:xfrm>
        </p:grpSpPr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 rot="19718192" flipH="1">
              <a:off x="1160" y="2535"/>
              <a:ext cx="315" cy="65"/>
            </a:xfrm>
            <a:prstGeom prst="rightArrow">
              <a:avLst>
                <a:gd name="adj1" fmla="val 50000"/>
                <a:gd name="adj2" fmla="val 121154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1260" y="2480"/>
              <a:ext cx="205" cy="0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4956175"/>
            <a:ext cx="3281362" cy="1822450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049463" y="6430963"/>
            <a:ext cx="3683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000000"/>
                </a:solidFill>
                <a:cs typeface="+mn-cs"/>
              </a:rPr>
              <a:t>mucus secreting glands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4533900" y="4545013"/>
            <a:ext cx="37099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000000"/>
                </a:solidFill>
                <a:cs typeface="+mn-cs"/>
              </a:rPr>
              <a:t>bacteria &amp; mucus build up</a:t>
            </a: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2414588" y="5253038"/>
            <a:ext cx="2146300" cy="581025"/>
          </a:xfrm>
          <a:prstGeom prst="homePlate">
            <a:avLst>
              <a:gd name="adj" fmla="val 9235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</a:rPr>
              <a:t>thickened mucus 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hard to secrete</a:t>
            </a: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0" y="1252538"/>
            <a:ext cx="1304925" cy="273050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</a:rPr>
              <a:t>normal lungs</a:t>
            </a: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0" y="3348038"/>
            <a:ext cx="1395413" cy="273050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</a:rPr>
              <a:t>cystic fibrosis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944563" y="2809875"/>
            <a:ext cx="14033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cells lining lungs</a:t>
            </a:r>
            <a:endParaRPr lang="en-US" sz="20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4527550" y="1970088"/>
            <a:ext cx="1425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cs typeface="+mn-cs"/>
              </a:rPr>
              <a:t>Cl</a:t>
            </a:r>
            <a:r>
              <a:rPr lang="en-US" b="1" baseline="30000">
                <a:solidFill>
                  <a:srgbClr val="000000"/>
                </a:solidFill>
                <a:cs typeface="+mn-cs"/>
              </a:rPr>
              <a:t>–</a:t>
            </a:r>
            <a:r>
              <a:rPr lang="en-US" b="1">
                <a:solidFill>
                  <a:srgbClr val="000000"/>
                </a:solidFill>
                <a:cs typeface="+mn-cs"/>
              </a:rPr>
              <a:t> channel</a:t>
            </a:r>
            <a:endParaRPr lang="en-US" sz="2200" b="1">
              <a:solidFill>
                <a:srgbClr val="0F116A"/>
              </a:solidFill>
              <a:cs typeface="+mn-cs"/>
            </a:endParaRPr>
          </a:p>
        </p:txBody>
      </p:sp>
      <p:grpSp>
        <p:nvGrpSpPr>
          <p:cNvPr id="26" name="Group 26"/>
          <p:cNvGrpSpPr>
            <a:grpSpLocks/>
          </p:cNvGrpSpPr>
          <p:nvPr/>
        </p:nvGrpSpPr>
        <p:grpSpPr bwMode="auto">
          <a:xfrm>
            <a:off x="1841500" y="4587875"/>
            <a:ext cx="500063" cy="190500"/>
            <a:chOff x="1160" y="2480"/>
            <a:chExt cx="315" cy="120"/>
          </a:xfrm>
        </p:grpSpPr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 rot="19718192" flipH="1">
              <a:off x="1160" y="2535"/>
              <a:ext cx="315" cy="65"/>
            </a:xfrm>
            <a:prstGeom prst="rightArrow">
              <a:avLst>
                <a:gd name="adj1" fmla="val 50000"/>
                <a:gd name="adj2" fmla="val 121154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1260" y="2480"/>
              <a:ext cx="205" cy="0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46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27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93" y="4606078"/>
            <a:ext cx="2181928" cy="162917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39848" y="459754"/>
            <a:ext cx="432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Mathematics</a:t>
            </a:r>
            <a:r>
              <a:rPr lang="de-DE" sz="2400" b="1" dirty="0"/>
              <a:t>: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Probability</a:t>
            </a:r>
            <a:r>
              <a:rPr lang="de-DE" sz="2400" b="1" dirty="0" smtClean="0"/>
              <a:t> (P)</a:t>
            </a:r>
            <a:endParaRPr lang="de-DE" sz="2400" b="1" dirty="0"/>
          </a:p>
        </p:txBody>
      </p:sp>
      <p:pic>
        <p:nvPicPr>
          <p:cNvPr id="3" name="Bild 2" descr="coin_tos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670" y="1529527"/>
            <a:ext cx="2870112" cy="3314655"/>
          </a:xfrm>
          <a:prstGeom prst="rect">
            <a:avLst/>
          </a:prstGeom>
        </p:spPr>
      </p:pic>
      <p:pic>
        <p:nvPicPr>
          <p:cNvPr id="6" name="Bild 5" descr="blac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51" y="1275990"/>
            <a:ext cx="1480392" cy="960399"/>
          </a:xfrm>
          <a:prstGeom prst="rect">
            <a:avLst/>
          </a:prstGeom>
        </p:spPr>
      </p:pic>
      <p:pic>
        <p:nvPicPr>
          <p:cNvPr id="7" name="Bild 6" descr="blac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93" y="1261050"/>
            <a:ext cx="1470243" cy="953815"/>
          </a:xfrm>
          <a:prstGeom prst="rect">
            <a:avLst/>
          </a:prstGeom>
        </p:spPr>
      </p:pic>
      <p:pic>
        <p:nvPicPr>
          <p:cNvPr id="8" name="Bild 7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83" y="2989597"/>
            <a:ext cx="1316343" cy="875966"/>
          </a:xfrm>
          <a:prstGeom prst="rect">
            <a:avLst/>
          </a:prstGeom>
        </p:spPr>
      </p:pic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2405844" y="2236388"/>
            <a:ext cx="0" cy="6784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17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3896561" y="301322"/>
            <a:ext cx="520976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baseline="30000" dirty="0"/>
              <a:t>Example: </a:t>
            </a:r>
            <a:endParaRPr lang="en-US" sz="3600" b="1" baseline="30000" dirty="0" smtClean="0"/>
          </a:p>
          <a:p>
            <a:endParaRPr lang="en-US" sz="3600" b="1" baseline="30000" dirty="0" smtClean="0"/>
          </a:p>
          <a:p>
            <a:r>
              <a:rPr lang="en-US" sz="3600" i="1" baseline="30000" dirty="0" smtClean="0"/>
              <a:t>What </a:t>
            </a:r>
            <a:r>
              <a:rPr lang="en-US" sz="3600" i="1" baseline="30000" dirty="0"/>
              <a:t>is the probability of getting </a:t>
            </a:r>
            <a:r>
              <a:rPr lang="en-US" sz="3600" i="1" baseline="30000" dirty="0" smtClean="0"/>
              <a:t>a</a:t>
            </a:r>
            <a:r>
              <a:rPr lang="en-US" sz="3600" i="1" dirty="0" smtClean="0"/>
              <a:t> </a:t>
            </a:r>
            <a:r>
              <a:rPr lang="en-US" sz="3600" i="1" baseline="30000" dirty="0" smtClean="0"/>
              <a:t>"</a:t>
            </a:r>
            <a:r>
              <a:rPr lang="en-US" sz="3600" i="1" baseline="30000" dirty="0"/>
              <a:t>Head" when tossing a coin?</a:t>
            </a:r>
            <a:endParaRPr lang="de-DE" sz="3600" i="1" dirty="0"/>
          </a:p>
        </p:txBody>
      </p:sp>
      <p:sp>
        <p:nvSpPr>
          <p:cNvPr id="8" name="Textfeld 7"/>
          <p:cNvSpPr txBox="1"/>
          <p:nvPr/>
        </p:nvSpPr>
        <p:spPr>
          <a:xfrm>
            <a:off x="3854926" y="2028052"/>
            <a:ext cx="54250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sz="3200" b="1" dirty="0" smtClean="0"/>
              <a:t>			RULE</a:t>
            </a:r>
          </a:p>
          <a:p>
            <a:endParaRPr lang="en-US" b="1" dirty="0" smtClean="0"/>
          </a:p>
          <a:p>
            <a:r>
              <a:rPr lang="en-US" b="1" dirty="0" smtClean="0"/>
              <a:t>Number </a:t>
            </a:r>
            <a:r>
              <a:rPr lang="en-US" b="1" dirty="0"/>
              <a:t>of ways </a:t>
            </a:r>
            <a:r>
              <a:rPr lang="en-US" b="1" dirty="0" smtClean="0"/>
              <a:t>it </a:t>
            </a:r>
            <a:r>
              <a:rPr lang="en-US" b="1" dirty="0"/>
              <a:t>can </a:t>
            </a:r>
            <a:r>
              <a:rPr lang="en-US" b="1" dirty="0" smtClean="0"/>
              <a:t>happen</a:t>
            </a:r>
            <a:r>
              <a:rPr lang="en-US" b="1" dirty="0"/>
              <a:t>:</a:t>
            </a:r>
            <a:r>
              <a:rPr lang="en-US" b="1" dirty="0" smtClean="0"/>
              <a:t> 1   </a:t>
            </a:r>
            <a:r>
              <a:rPr lang="en-US" dirty="0" smtClean="0"/>
              <a:t>(</a:t>
            </a:r>
            <a:r>
              <a:rPr lang="en-US" dirty="0"/>
              <a:t>Head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dirty="0" smtClean="0"/>
              <a:t>Total </a:t>
            </a:r>
            <a:r>
              <a:rPr lang="en-US" b="1" dirty="0"/>
              <a:t>number of outcomes</a:t>
            </a:r>
            <a:r>
              <a:rPr lang="en-US" b="1" dirty="0" smtClean="0"/>
              <a:t>:        2    </a:t>
            </a:r>
            <a:r>
              <a:rPr lang="en-US" dirty="0"/>
              <a:t>(Head </a:t>
            </a:r>
            <a:r>
              <a:rPr lang="en-US" dirty="0" smtClean="0"/>
              <a:t>or Tail) 									 </a:t>
            </a:r>
            <a:endParaRPr lang="en-US" dirty="0"/>
          </a:p>
          <a:p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4068784" y="4568750"/>
            <a:ext cx="4025727" cy="97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baseline="30000" dirty="0" smtClean="0"/>
          </a:p>
          <a:p>
            <a:r>
              <a:rPr lang="en-US" sz="3600" b="1" baseline="30000" dirty="0" smtClean="0"/>
              <a:t>Probability (P) </a:t>
            </a:r>
            <a:r>
              <a:rPr lang="en-US" sz="3600" baseline="30000" dirty="0"/>
              <a:t>= </a:t>
            </a:r>
            <a:r>
              <a:rPr lang="en-US" sz="3600" b="1" baseline="30000" dirty="0" smtClean="0"/>
              <a:t>1/2 </a:t>
            </a:r>
            <a:r>
              <a:rPr lang="en-US" sz="3600" baseline="30000" dirty="0" smtClean="0"/>
              <a:t>=</a:t>
            </a:r>
            <a:r>
              <a:rPr lang="en-US" sz="3600" dirty="0" smtClean="0"/>
              <a:t> </a:t>
            </a:r>
            <a:r>
              <a:rPr lang="en-US" sz="3600" b="1" baseline="30000" dirty="0" smtClean="0"/>
              <a:t>0.5</a:t>
            </a:r>
            <a:endParaRPr lang="de-DE" sz="3600" b="1" dirty="0"/>
          </a:p>
        </p:txBody>
      </p:sp>
      <p:pic>
        <p:nvPicPr>
          <p:cNvPr id="2" name="Bild 1" descr="Coin Toss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4625"/>
            <a:ext cx="3810448" cy="2495843"/>
          </a:xfrm>
          <a:prstGeom prst="rect">
            <a:avLst/>
          </a:prstGeom>
        </p:spPr>
      </p:pic>
      <p:pic>
        <p:nvPicPr>
          <p:cNvPr id="3" name="Bild 2" descr="Unbenannt-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37" y="0"/>
            <a:ext cx="2222500" cy="26289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90849" y="1314172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0.5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2328608" y="1294380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0.5</a:t>
            </a:r>
            <a:endParaRPr lang="de-DE" sz="2400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3943882" y="3518791"/>
            <a:ext cx="32589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7348508" y="3518791"/>
            <a:ext cx="2289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581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74489" y="611452"/>
            <a:ext cx="2971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Probability</a:t>
            </a:r>
            <a:r>
              <a:rPr lang="de-DE" sz="2800" b="1" dirty="0" smtClean="0"/>
              <a:t> Test:</a:t>
            </a:r>
            <a:endParaRPr lang="de-DE" sz="28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37166" y="1748985"/>
            <a:ext cx="881984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1.Tossing a </a:t>
            </a:r>
            <a:r>
              <a:rPr lang="de-DE" sz="2000" dirty="0" err="1" smtClean="0"/>
              <a:t>coin</a:t>
            </a:r>
            <a:r>
              <a:rPr lang="de-DE" sz="2000" dirty="0" smtClean="0"/>
              <a:t>.					</a:t>
            </a:r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smtClean="0"/>
              <a:t>2.Picking </a:t>
            </a:r>
            <a:r>
              <a:rPr lang="de-DE" sz="2000" dirty="0" err="1" smtClean="0"/>
              <a:t>blindly</a:t>
            </a:r>
            <a:r>
              <a:rPr lang="de-DE" sz="2000" dirty="0" smtClean="0"/>
              <a:t> </a:t>
            </a:r>
            <a:r>
              <a:rPr lang="de-DE" sz="2000" dirty="0" err="1" smtClean="0"/>
              <a:t>between</a:t>
            </a:r>
            <a:r>
              <a:rPr lang="de-DE" sz="2000" dirty="0" smtClean="0"/>
              <a:t> a </a:t>
            </a:r>
            <a:r>
              <a:rPr lang="de-DE" sz="2000" b="1" dirty="0" err="1" smtClean="0"/>
              <a:t>red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a </a:t>
            </a:r>
            <a:r>
              <a:rPr lang="de-DE" sz="2000" dirty="0" err="1" smtClean="0"/>
              <a:t>differently</a:t>
            </a:r>
            <a:r>
              <a:rPr lang="de-DE" sz="2000" dirty="0" smtClean="0"/>
              <a:t> </a:t>
            </a:r>
            <a:r>
              <a:rPr lang="de-DE" sz="2000" dirty="0" err="1" smtClean="0"/>
              <a:t>coloured</a:t>
            </a:r>
            <a:r>
              <a:rPr lang="de-DE" sz="2000" dirty="0" smtClean="0"/>
              <a:t> </a:t>
            </a:r>
            <a:r>
              <a:rPr lang="de-DE" sz="2000" dirty="0" err="1" smtClean="0"/>
              <a:t>chromosome</a:t>
            </a:r>
            <a:r>
              <a:rPr lang="de-DE" sz="2000" dirty="0" smtClean="0"/>
              <a:t>.</a:t>
            </a:r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620625" y="3745896"/>
            <a:ext cx="852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probability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„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“ (A) </a:t>
            </a:r>
            <a:r>
              <a:rPr lang="de-DE" b="1" dirty="0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picking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red</a:t>
            </a:r>
            <a:r>
              <a:rPr lang="de-DE" dirty="0" smtClean="0"/>
              <a:t> </a:t>
            </a:r>
            <a:r>
              <a:rPr lang="de-DE" dirty="0" err="1" smtClean="0"/>
              <a:t>chromosome</a:t>
            </a:r>
            <a:r>
              <a:rPr lang="de-DE" dirty="0" smtClean="0"/>
              <a:t> (B)? </a:t>
            </a:r>
            <a:endParaRPr lang="de-DE" dirty="0"/>
          </a:p>
        </p:txBody>
      </p:sp>
      <p:pic>
        <p:nvPicPr>
          <p:cNvPr id="7" name="Bild 6" descr="rupee coin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38" y="1395023"/>
            <a:ext cx="1226220" cy="122622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20625" y="5788309"/>
            <a:ext cx="459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P (A+B) = 1/2 x </a:t>
            </a:r>
            <a:r>
              <a:rPr lang="de-DE" sz="2400" b="1" dirty="0"/>
              <a:t>1/2 </a:t>
            </a:r>
            <a:r>
              <a:rPr lang="de-DE" sz="2400" b="1" dirty="0" smtClean="0"/>
              <a:t>= 1/4 = 25% </a:t>
            </a:r>
            <a:endParaRPr lang="de-DE" sz="2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727325" y="4377913"/>
            <a:ext cx="7057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r>
              <a:rPr lang="de-DE" dirty="0" smtClean="0"/>
              <a:t>P(A) = 1/2 			P(B) = 1/2     												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769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131581" y="124173"/>
            <a:ext cx="3019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Repetition Pages Nr. 6 -14</a:t>
            </a:r>
          </a:p>
          <a:p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562819" y="23809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98013" y="2040528"/>
            <a:ext cx="866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1.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genetic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stored</a:t>
            </a:r>
            <a:r>
              <a:rPr lang="de-DE" dirty="0" smtClean="0"/>
              <a:t> in an </a:t>
            </a:r>
            <a:r>
              <a:rPr lang="de-DE" dirty="0" err="1" smtClean="0"/>
              <a:t>organism</a:t>
            </a:r>
            <a:r>
              <a:rPr lang="de-DE" dirty="0" smtClean="0"/>
              <a:t>?   __________________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12011" y="2718771"/>
            <a:ext cx="6934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2. In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structures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organised</a:t>
            </a:r>
            <a:r>
              <a:rPr lang="de-DE" dirty="0" smtClean="0"/>
              <a:t>?  ______________________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774846" y="1099892"/>
            <a:ext cx="46995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A) </a:t>
            </a:r>
            <a:r>
              <a:rPr lang="de-DE" sz="2400" b="1" dirty="0" err="1" smtClean="0"/>
              <a:t>Heredity</a:t>
            </a:r>
            <a:r>
              <a:rPr lang="de-DE" sz="2400" b="1" dirty="0" smtClean="0"/>
              <a:t> </a:t>
            </a:r>
            <a:r>
              <a:rPr lang="de-DE" sz="2400" b="1" dirty="0" err="1"/>
              <a:t>and</a:t>
            </a:r>
            <a:r>
              <a:rPr lang="de-DE" sz="2400" b="1" dirty="0"/>
              <a:t> </a:t>
            </a:r>
            <a:r>
              <a:rPr lang="de-DE" sz="2400" b="1" dirty="0" err="1"/>
              <a:t>Chromosomes</a:t>
            </a:r>
            <a:endParaRPr lang="de-DE" sz="2400" b="1" dirty="0"/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818139" y="3419983"/>
            <a:ext cx="3878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B) Human </a:t>
            </a:r>
            <a:r>
              <a:rPr lang="de-DE" sz="2400" b="1" dirty="0" err="1"/>
              <a:t>Chromosomes</a:t>
            </a:r>
            <a:endParaRPr lang="de-DE" sz="2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1142278" y="4256938"/>
            <a:ext cx="68788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chromosomes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in human </a:t>
            </a:r>
            <a:r>
              <a:rPr lang="de-DE" dirty="0" err="1" smtClean="0"/>
              <a:t>cells</a:t>
            </a:r>
            <a:r>
              <a:rPr lang="de-DE" dirty="0" smtClean="0"/>
              <a:t>? ________</a:t>
            </a:r>
          </a:p>
          <a:p>
            <a:pPr marL="342900" indent="-342900">
              <a:buAutoNum type="arabicPeriod"/>
            </a:pPr>
            <a:endParaRPr lang="de-DE" dirty="0"/>
          </a:p>
          <a:p>
            <a:r>
              <a:rPr lang="de-DE" dirty="0" smtClean="0"/>
              <a:t>      ...in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cell</a:t>
            </a:r>
            <a:r>
              <a:rPr lang="de-DE" dirty="0" smtClean="0"/>
              <a:t>?  ____________________________</a:t>
            </a:r>
          </a:p>
          <a:p>
            <a:endParaRPr lang="de-DE" dirty="0"/>
          </a:p>
          <a:p>
            <a:r>
              <a:rPr lang="de-DE" dirty="0"/>
              <a:t> </a:t>
            </a:r>
            <a:r>
              <a:rPr lang="de-DE" dirty="0" smtClean="0"/>
              <a:t>  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142278" y="5734266"/>
            <a:ext cx="773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parent‘s</a:t>
            </a:r>
            <a:r>
              <a:rPr lang="de-DE" dirty="0" smtClean="0"/>
              <a:t> </a:t>
            </a:r>
            <a:r>
              <a:rPr lang="de-DE" dirty="0" err="1" smtClean="0"/>
              <a:t>gamete</a:t>
            </a:r>
            <a:r>
              <a:rPr lang="de-DE" dirty="0" smtClean="0"/>
              <a:t> </a:t>
            </a:r>
            <a:r>
              <a:rPr lang="de-DE" dirty="0" err="1" smtClean="0"/>
              <a:t>determines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sex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/>
              <a:t>a</a:t>
            </a:r>
            <a:r>
              <a:rPr lang="de-DE" dirty="0" smtClean="0"/>
              <a:t> </a:t>
            </a:r>
            <a:r>
              <a:rPr lang="de-DE" dirty="0" err="1" smtClean="0"/>
              <a:t>child</a:t>
            </a:r>
            <a:r>
              <a:rPr lang="de-DE" dirty="0" smtClean="0"/>
              <a:t>? ______________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1758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2423" y="1156432"/>
            <a:ext cx="65997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3. a) A </a:t>
            </a:r>
            <a:r>
              <a:rPr lang="de-DE" dirty="0" err="1" smtClean="0"/>
              <a:t>cell</a:t>
            </a:r>
            <a:r>
              <a:rPr lang="de-DE" dirty="0" smtClean="0"/>
              <a:t> </a:t>
            </a:r>
            <a:r>
              <a:rPr lang="de-DE" dirty="0" err="1" smtClean="0"/>
              <a:t>contains</a:t>
            </a:r>
            <a:r>
              <a:rPr lang="de-DE" dirty="0" smtClean="0"/>
              <a:t> </a:t>
            </a:r>
            <a:r>
              <a:rPr lang="de-DE" b="1" dirty="0" smtClean="0"/>
              <a:t>44</a:t>
            </a:r>
            <a:r>
              <a:rPr lang="de-DE" dirty="0" smtClean="0"/>
              <a:t> </a:t>
            </a:r>
            <a:r>
              <a:rPr lang="de-DE" dirty="0" err="1" smtClean="0"/>
              <a:t>autosomes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 </a:t>
            </a:r>
            <a:r>
              <a:rPr lang="de-DE" b="1" dirty="0" err="1" smtClean="0"/>
              <a:t>two</a:t>
            </a:r>
            <a:r>
              <a:rPr lang="de-DE" b="1" dirty="0" smtClean="0"/>
              <a:t> X</a:t>
            </a:r>
            <a:r>
              <a:rPr lang="de-DE" dirty="0" smtClean="0"/>
              <a:t>-</a:t>
            </a:r>
            <a:r>
              <a:rPr lang="de-DE" dirty="0" err="1" smtClean="0"/>
              <a:t>chromosomes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  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kind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cell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? ____________________________</a:t>
            </a:r>
          </a:p>
          <a:p>
            <a:endParaRPr lang="de-DE" dirty="0"/>
          </a:p>
          <a:p>
            <a:r>
              <a:rPr lang="de-DE" dirty="0" smtClean="0"/>
              <a:t>    b) </a:t>
            </a:r>
            <a:r>
              <a:rPr lang="de-DE" dirty="0"/>
              <a:t>A </a:t>
            </a:r>
            <a:r>
              <a:rPr lang="de-DE" dirty="0" err="1"/>
              <a:t>cell</a:t>
            </a:r>
            <a:r>
              <a:rPr lang="de-DE" dirty="0"/>
              <a:t> </a:t>
            </a:r>
            <a:r>
              <a:rPr lang="de-DE" dirty="0" err="1"/>
              <a:t>contains</a:t>
            </a:r>
            <a:r>
              <a:rPr lang="de-DE" dirty="0"/>
              <a:t> </a:t>
            </a:r>
            <a:r>
              <a:rPr lang="de-DE" b="1" dirty="0" smtClean="0"/>
              <a:t>22</a:t>
            </a:r>
            <a:r>
              <a:rPr lang="de-DE" dirty="0" smtClean="0"/>
              <a:t> </a:t>
            </a:r>
            <a:r>
              <a:rPr lang="de-DE" dirty="0" err="1"/>
              <a:t>autosomes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b="1" dirty="0"/>
              <a:t>X</a:t>
            </a:r>
            <a:r>
              <a:rPr lang="de-DE" dirty="0"/>
              <a:t>-</a:t>
            </a:r>
            <a:r>
              <a:rPr lang="de-DE" dirty="0" err="1"/>
              <a:t>chromosomes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smtClean="0"/>
              <a:t>      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cell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? ____________________________</a:t>
            </a: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20336" y="3829488"/>
            <a:ext cx="77550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4.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wrong</a:t>
            </a:r>
            <a:r>
              <a:rPr lang="de-DE" dirty="0" smtClean="0"/>
              <a:t>?</a:t>
            </a:r>
          </a:p>
          <a:p>
            <a:endParaRPr lang="de-DE" dirty="0"/>
          </a:p>
          <a:p>
            <a:r>
              <a:rPr lang="de-DE" dirty="0" smtClean="0"/>
              <a:t>    a) </a:t>
            </a:r>
            <a:r>
              <a:rPr lang="de-DE" dirty="0" err="1" smtClean="0"/>
              <a:t>Homologous</a:t>
            </a:r>
            <a:r>
              <a:rPr lang="de-DE" dirty="0" smtClean="0"/>
              <a:t> </a:t>
            </a:r>
            <a:r>
              <a:rPr lang="de-DE" dirty="0" err="1" smtClean="0"/>
              <a:t>chromosomes</a:t>
            </a:r>
            <a:r>
              <a:rPr lang="de-DE" dirty="0" smtClean="0"/>
              <a:t> carry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dirty="0" smtClean="0"/>
              <a:t>same</a:t>
            </a:r>
            <a:r>
              <a:rPr lang="de-DE" dirty="0" smtClean="0"/>
              <a:t> alleles. ______________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b) A </a:t>
            </a:r>
            <a:r>
              <a:rPr lang="de-DE" dirty="0" err="1" smtClean="0"/>
              <a:t>skin</a:t>
            </a:r>
            <a:r>
              <a:rPr lang="de-DE" dirty="0" smtClean="0"/>
              <a:t>- </a:t>
            </a:r>
            <a:r>
              <a:rPr lang="de-DE" dirty="0" err="1" smtClean="0"/>
              <a:t>and</a:t>
            </a:r>
            <a:r>
              <a:rPr lang="de-DE" dirty="0" smtClean="0"/>
              <a:t> a </a:t>
            </a:r>
            <a:r>
              <a:rPr lang="de-DE" dirty="0" err="1" smtClean="0"/>
              <a:t>muscle</a:t>
            </a:r>
            <a:r>
              <a:rPr lang="de-DE" dirty="0" smtClean="0"/>
              <a:t> </a:t>
            </a:r>
            <a:r>
              <a:rPr lang="de-DE" dirty="0" err="1" smtClean="0"/>
              <a:t>cell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organism</a:t>
            </a:r>
            <a:r>
              <a:rPr lang="de-DE" dirty="0" smtClean="0"/>
              <a:t> carry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</a:p>
          <a:p>
            <a:r>
              <a:rPr lang="de-DE" dirty="0"/>
              <a:t> </a:t>
            </a:r>
            <a:r>
              <a:rPr lang="de-DE" dirty="0" smtClean="0"/>
              <a:t>       </a:t>
            </a:r>
            <a:r>
              <a:rPr lang="de-DE" dirty="0" err="1" smtClean="0"/>
              <a:t>identical</a:t>
            </a:r>
            <a:r>
              <a:rPr lang="de-DE" dirty="0" smtClean="0"/>
              <a:t> </a:t>
            </a:r>
            <a:r>
              <a:rPr lang="de-DE" dirty="0" err="1" smtClean="0"/>
              <a:t>genetic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. ___________________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651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710738" y="565396"/>
            <a:ext cx="3502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C) </a:t>
            </a:r>
            <a:r>
              <a:rPr lang="de-DE" sz="2400" b="1" dirty="0" err="1" smtClean="0"/>
              <a:t>Mitosis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Meiosis</a:t>
            </a:r>
            <a:endParaRPr lang="de-DE" sz="24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8248" y="1271545"/>
            <a:ext cx="57631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dirty="0" smtClean="0"/>
              <a:t>Name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differences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Mitosis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Meiosis</a:t>
            </a:r>
            <a:endParaRPr lang="de-DE" dirty="0" smtClean="0"/>
          </a:p>
          <a:p>
            <a:pPr marL="342900" indent="-342900">
              <a:buAutoNum type="arabicPeriod"/>
            </a:pPr>
            <a:endParaRPr lang="de-DE" dirty="0"/>
          </a:p>
          <a:p>
            <a:r>
              <a:rPr lang="de-DE" dirty="0" smtClean="0"/>
              <a:t>      _________________</a:t>
            </a:r>
          </a:p>
          <a:p>
            <a:endParaRPr lang="de-DE" dirty="0"/>
          </a:p>
          <a:p>
            <a:r>
              <a:rPr lang="de-DE" dirty="0" smtClean="0"/>
              <a:t>      _________________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34073" y="3038901"/>
            <a:ext cx="3978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 The </a:t>
            </a:r>
            <a:r>
              <a:rPr lang="de-DE" dirty="0" err="1" smtClean="0"/>
              <a:t>figure</a:t>
            </a:r>
            <a:r>
              <a:rPr lang="de-DE" dirty="0" smtClean="0"/>
              <a:t> </a:t>
            </a:r>
            <a:r>
              <a:rPr lang="de-DE" dirty="0" err="1" smtClean="0"/>
              <a:t>shows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outcome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... </a:t>
            </a:r>
          </a:p>
          <a:p>
            <a:r>
              <a:rPr lang="de-DE" dirty="0"/>
              <a:t> </a:t>
            </a:r>
            <a:r>
              <a:rPr lang="de-DE" dirty="0" smtClean="0"/>
              <a:t>   </a:t>
            </a:r>
          </a:p>
          <a:p>
            <a:r>
              <a:rPr lang="de-DE" dirty="0" smtClean="0"/>
              <a:t>a) </a:t>
            </a:r>
            <a:r>
              <a:rPr lang="de-DE" dirty="0" err="1" smtClean="0"/>
              <a:t>Mitosis</a:t>
            </a:r>
            <a:r>
              <a:rPr lang="de-DE" dirty="0" smtClean="0"/>
              <a:t>      </a:t>
            </a:r>
            <a:r>
              <a:rPr lang="de-DE" b="1" dirty="0" err="1" smtClean="0"/>
              <a:t>or</a:t>
            </a:r>
            <a:r>
              <a:rPr lang="de-DE" dirty="0" smtClean="0"/>
              <a:t>       b) </a:t>
            </a:r>
            <a:r>
              <a:rPr lang="de-DE" dirty="0" err="1" smtClean="0"/>
              <a:t>Meiosis</a:t>
            </a:r>
            <a:r>
              <a:rPr lang="de-DE" dirty="0" smtClean="0"/>
              <a:t>    ?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169" y="3038901"/>
            <a:ext cx="2747570" cy="116986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53029" y="4560768"/>
            <a:ext cx="7012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3</a:t>
            </a:r>
            <a:r>
              <a:rPr lang="de-DE" dirty="0"/>
              <a:t>. </a:t>
            </a:r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Meiosis</a:t>
            </a:r>
            <a:r>
              <a:rPr lang="de-DE" dirty="0"/>
              <a:t> </a:t>
            </a:r>
            <a:r>
              <a:rPr lang="de-DE" dirty="0" err="1"/>
              <a:t>necessary</a:t>
            </a:r>
            <a:r>
              <a:rPr lang="de-DE" dirty="0"/>
              <a:t>? _____________________________</a:t>
            </a:r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30050" y="5599097"/>
            <a:ext cx="6947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4</a:t>
            </a:r>
            <a:r>
              <a:rPr lang="de-DE" dirty="0" smtClean="0"/>
              <a:t>. </a:t>
            </a:r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 smtClean="0"/>
              <a:t>Mitosis</a:t>
            </a:r>
            <a:r>
              <a:rPr lang="de-DE" dirty="0" smtClean="0"/>
              <a:t> </a:t>
            </a:r>
            <a:r>
              <a:rPr lang="de-DE" dirty="0" err="1"/>
              <a:t>necessary</a:t>
            </a:r>
            <a:r>
              <a:rPr lang="de-DE" dirty="0"/>
              <a:t>? _____________________________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142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86965" y="1019644"/>
            <a:ext cx="76275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5</a:t>
            </a:r>
            <a:r>
              <a:rPr lang="de-DE" dirty="0" smtClean="0"/>
              <a:t>.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wrong</a:t>
            </a:r>
            <a:r>
              <a:rPr lang="de-DE" dirty="0" smtClean="0"/>
              <a:t>?</a:t>
            </a:r>
          </a:p>
          <a:p>
            <a:endParaRPr lang="de-DE" dirty="0"/>
          </a:p>
          <a:p>
            <a:r>
              <a:rPr lang="de-DE" dirty="0" smtClean="0"/>
              <a:t>a) </a:t>
            </a:r>
            <a:r>
              <a:rPr lang="de-DE" dirty="0" err="1" smtClean="0"/>
              <a:t>Somatic</a:t>
            </a:r>
            <a:r>
              <a:rPr lang="de-DE" dirty="0" smtClean="0"/>
              <a:t> </a:t>
            </a:r>
            <a:r>
              <a:rPr lang="de-DE" dirty="0" err="1" smtClean="0"/>
              <a:t>cells</a:t>
            </a:r>
            <a:r>
              <a:rPr lang="de-DE" dirty="0"/>
              <a:t> </a:t>
            </a:r>
            <a:r>
              <a:rPr lang="de-DE" dirty="0" smtClean="0"/>
              <a:t>carry </a:t>
            </a:r>
            <a:r>
              <a:rPr lang="de-DE" dirty="0" err="1" smtClean="0"/>
              <a:t>two</a:t>
            </a:r>
            <a:r>
              <a:rPr lang="de-DE" dirty="0" smtClean="0"/>
              <a:t> alleles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gene</a:t>
            </a:r>
            <a:r>
              <a:rPr lang="de-DE" dirty="0" smtClean="0"/>
              <a:t>. ____________________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58508" y="2312306"/>
            <a:ext cx="6922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6.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Meiosis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place</a:t>
            </a:r>
            <a:r>
              <a:rPr lang="de-DE" dirty="0" smtClean="0"/>
              <a:t>? ________________________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58508" y="3023154"/>
            <a:ext cx="6922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7.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 smtClean="0"/>
              <a:t>Mitosis</a:t>
            </a:r>
            <a:r>
              <a:rPr lang="de-DE" dirty="0" smtClean="0"/>
              <a:t> </a:t>
            </a:r>
            <a:r>
              <a:rPr lang="de-DE" dirty="0" err="1"/>
              <a:t>take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? ________________________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6251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878</Words>
  <Application>Microsoft Macintosh PowerPoint</Application>
  <PresentationFormat>Bildschirmpräsentation (4:3)</PresentationFormat>
  <Paragraphs>199</Paragraphs>
  <Slides>23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Wüstemann</dc:creator>
  <cp:lastModifiedBy>Philipp Wüstemann</cp:lastModifiedBy>
  <cp:revision>342</cp:revision>
  <dcterms:created xsi:type="dcterms:W3CDTF">2012-04-05T10:10:07Z</dcterms:created>
  <dcterms:modified xsi:type="dcterms:W3CDTF">2012-05-11T14:56:57Z</dcterms:modified>
</cp:coreProperties>
</file>