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8" r:id="rId2"/>
    <p:sldId id="273" r:id="rId3"/>
    <p:sldId id="280" r:id="rId4"/>
    <p:sldId id="260" r:id="rId5"/>
    <p:sldId id="261" r:id="rId6"/>
    <p:sldId id="262" r:id="rId7"/>
    <p:sldId id="278" r:id="rId8"/>
    <p:sldId id="263" r:id="rId9"/>
    <p:sldId id="284" r:id="rId10"/>
    <p:sldId id="265" r:id="rId11"/>
    <p:sldId id="266" r:id="rId12"/>
    <p:sldId id="267" r:id="rId13"/>
    <p:sldId id="283" r:id="rId14"/>
    <p:sldId id="282" r:id="rId15"/>
    <p:sldId id="289" r:id="rId16"/>
    <p:sldId id="285" r:id="rId17"/>
    <p:sldId id="286" r:id="rId18"/>
    <p:sldId id="287" r:id="rId19"/>
    <p:sldId id="288" r:id="rId20"/>
    <p:sldId id="290" r:id="rId21"/>
    <p:sldId id="269" r:id="rId22"/>
    <p:sldId id="270" r:id="rId23"/>
    <p:sldId id="271" r:id="rId24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96" autoAdjust="0"/>
  </p:normalViewPr>
  <p:slideViewPr>
    <p:cSldViewPr snapToGrid="0" snapToObjects="1">
      <p:cViewPr varScale="1">
        <p:scale>
          <a:sx n="82" d="100"/>
          <a:sy n="82" d="100"/>
        </p:scale>
        <p:origin x="-1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CE3C6-0CBC-344B-AE93-F4D3E4ABD980}" type="datetimeFigureOut">
              <a:rPr lang="de-DE" smtClean="0"/>
              <a:t>23.05.12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FD2D1-5AD8-DC4C-955D-755752B362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718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DNA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7640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 11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Overview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whole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single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!!!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</a:p>
          <a:p>
            <a:r>
              <a:rPr lang="de-D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9759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Structural proteins confer stiffness and rigidity to otherwise-fluid biological components.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Instructions to build this protein is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stored in the DNA.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4464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Photosynthesis</a:t>
            </a:r>
            <a:r>
              <a:rPr lang="de-DE" dirty="0" smtClean="0"/>
              <a:t>/ Respiration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examples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7985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Cystic</a:t>
            </a:r>
            <a:r>
              <a:rPr lang="de-DE" dirty="0" smtClean="0"/>
              <a:t> </a:t>
            </a:r>
            <a:r>
              <a:rPr lang="de-DE" dirty="0" err="1" smtClean="0"/>
              <a:t>Fibrosis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532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23.05.12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79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23.05.12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50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23.05.12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341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23.05.12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8095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23.05.12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169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23.05.12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875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23.05.12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85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23.05.12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70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23.05.12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37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23.05.12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20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23.05.12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9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208F7-066E-9148-8410-E0FC84EC323F}" type="datetimeFigureOut">
              <a:rPr lang="de-DE" smtClean="0"/>
              <a:t>23.05.12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685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philippwustemann\Desktop\Gaden%20Jangtse%202012\Genetics\Lesson%2043\Macintosh%20HD:Users:philippwustemann:Desktop:All:01%20SmD:01%20Class:00%20Me:01%20Mundgod:02%20Drepung%2005%202010:lesson%202:2%20Molecular%20Genetics.doc!OLE_LINK1" TargetMode="External"/><Relationship Id="rId4" Type="http://schemas.openxmlformats.org/officeDocument/2006/relationships/image" Target="../media/image2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.emf"/><Relationship Id="rId7" Type="http://schemas.openxmlformats.org/officeDocument/2006/relationships/oleObject" Target="../embeddings/Microsoft_Word_97-_2004-Dokument1.doc"/><Relationship Id="rId8" Type="http://schemas.openxmlformats.org/officeDocument/2006/relationships/image" Target="../media/image3.emf"/><Relationship Id="rId9" Type="http://schemas.openxmlformats.org/officeDocument/2006/relationships/oleObject" Target="../embeddings/Microsoft_Word_97-_2004-Dokument2.doc"/><Relationship Id="rId10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gif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acintosh HD:Users:philippwustemann:Desktop:chromos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0"/>
            <a:ext cx="61341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459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43000"/>
            <a:ext cx="4181475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16129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93738" y="5746750"/>
            <a:ext cx="2190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„Double Helix“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524375" y="5624513"/>
            <a:ext cx="35575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Watson and Crick 1953</a:t>
            </a:r>
          </a:p>
          <a:p>
            <a:r>
              <a:rPr lang="de-CH" b="1">
                <a:sym typeface="Symbol" charset="0"/>
              </a:rPr>
              <a:t> Nobelprice in medicine</a:t>
            </a:r>
            <a:endParaRPr lang="de-CH" b="1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429000" y="228600"/>
            <a:ext cx="117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DNA</a:t>
            </a:r>
          </a:p>
        </p:txBody>
      </p:sp>
    </p:spTree>
    <p:extLst>
      <p:ext uri="{BB962C8B-B14F-4D97-AF65-F5344CB8AC3E}">
        <p14:creationId xmlns:p14="http://schemas.microsoft.com/office/powerpoint/2010/main" val="218733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 A4dna.jpg     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30980"/>
            <a:ext cx="3065463" cy="694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73088" y="569913"/>
            <a:ext cx="117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 dirty="0"/>
              <a:t>DNA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3956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1524000"/>
            <a:ext cx="9258300" cy="5329238"/>
            <a:chOff x="900" y="7591"/>
            <a:chExt cx="9360" cy="5729"/>
          </a:xfrm>
        </p:grpSpPr>
        <p:sp>
          <p:nvSpPr>
            <p:cNvPr id="12291" name="Text Box 3"/>
            <p:cNvSpPr txBox="1">
              <a:spLocks noChangeArrowheads="1"/>
            </p:cNvSpPr>
            <p:nvPr/>
          </p:nvSpPr>
          <p:spPr bwMode="auto">
            <a:xfrm>
              <a:off x="3795" y="1189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2" name="Text Box 4"/>
            <p:cNvSpPr txBox="1">
              <a:spLocks noChangeArrowheads="1"/>
            </p:cNvSpPr>
            <p:nvPr/>
          </p:nvSpPr>
          <p:spPr bwMode="auto">
            <a:xfrm>
              <a:off x="3780" y="10914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3" name="Text Box 5"/>
            <p:cNvSpPr txBox="1">
              <a:spLocks noChangeArrowheads="1"/>
            </p:cNvSpPr>
            <p:nvPr/>
          </p:nvSpPr>
          <p:spPr bwMode="auto">
            <a:xfrm>
              <a:off x="3803" y="9931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3811" y="8934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5" name="Text Box 7"/>
            <p:cNvSpPr txBox="1">
              <a:spLocks noChangeArrowheads="1"/>
            </p:cNvSpPr>
            <p:nvPr/>
          </p:nvSpPr>
          <p:spPr bwMode="auto">
            <a:xfrm>
              <a:off x="2955" y="10914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6" name="Text Box 8"/>
            <p:cNvSpPr txBox="1">
              <a:spLocks noChangeArrowheads="1"/>
            </p:cNvSpPr>
            <p:nvPr/>
          </p:nvSpPr>
          <p:spPr bwMode="auto">
            <a:xfrm>
              <a:off x="2933" y="892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7" name="Text Box 9"/>
            <p:cNvSpPr txBox="1">
              <a:spLocks noChangeArrowheads="1"/>
            </p:cNvSpPr>
            <p:nvPr/>
          </p:nvSpPr>
          <p:spPr bwMode="auto">
            <a:xfrm>
              <a:off x="3758" y="793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>
              <a:off x="2933" y="1189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9" name="Text Box 11"/>
            <p:cNvSpPr txBox="1">
              <a:spLocks noChangeArrowheads="1"/>
            </p:cNvSpPr>
            <p:nvPr/>
          </p:nvSpPr>
          <p:spPr bwMode="auto">
            <a:xfrm>
              <a:off x="2940" y="991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00" name="Text Box 12"/>
            <p:cNvSpPr txBox="1">
              <a:spLocks noChangeArrowheads="1"/>
            </p:cNvSpPr>
            <p:nvPr/>
          </p:nvSpPr>
          <p:spPr bwMode="auto">
            <a:xfrm>
              <a:off x="2925" y="7929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grpSp>
          <p:nvGrpSpPr>
            <p:cNvPr id="12301" name="Group 13"/>
            <p:cNvGrpSpPr>
              <a:grpSpLocks/>
            </p:cNvGrpSpPr>
            <p:nvPr/>
          </p:nvGrpSpPr>
          <p:grpSpPr bwMode="auto">
            <a:xfrm>
              <a:off x="900" y="7591"/>
              <a:ext cx="9360" cy="5729"/>
              <a:chOff x="900" y="7591"/>
              <a:chExt cx="9360" cy="5729"/>
            </a:xfrm>
          </p:grpSpPr>
          <p:sp>
            <p:nvSpPr>
              <p:cNvPr id="12302" name="Rectangle 14"/>
              <p:cNvSpPr>
                <a:spLocks noChangeArrowheads="1"/>
              </p:cNvSpPr>
              <p:nvPr/>
            </p:nvSpPr>
            <p:spPr bwMode="auto">
              <a:xfrm>
                <a:off x="5190" y="9541"/>
                <a:ext cx="540" cy="10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latin typeface="Arial" charset="0"/>
                  </a:rPr>
                  <a:t>5</a:t>
                </a:r>
                <a:r>
                  <a:rPr lang="ja-JP" altLang="de-DE">
                    <a:latin typeface="Arial"/>
                  </a:rPr>
                  <a:t>’</a:t>
                </a:r>
                <a:r>
                  <a:rPr lang="de-DE">
                    <a:latin typeface="Arial" charset="0"/>
                  </a:rPr>
                  <a:t> 3</a:t>
                </a:r>
                <a:r>
                  <a:rPr lang="ja-JP" altLang="de-DE">
                    <a:latin typeface="Arial"/>
                  </a:rPr>
                  <a:t>’</a:t>
                </a:r>
                <a:endParaRPr lang="de-DE"/>
              </a:p>
            </p:txBody>
          </p:sp>
          <p:grpSp>
            <p:nvGrpSpPr>
              <p:cNvPr id="12303" name="Group 15"/>
              <p:cNvGrpSpPr>
                <a:grpSpLocks/>
              </p:cNvGrpSpPr>
              <p:nvPr/>
            </p:nvGrpSpPr>
            <p:grpSpPr bwMode="auto">
              <a:xfrm>
                <a:off x="1980" y="7591"/>
                <a:ext cx="2948" cy="4914"/>
                <a:chOff x="1597" y="1080"/>
                <a:chExt cx="2948" cy="4914"/>
              </a:xfrm>
            </p:grpSpPr>
            <p:grpSp>
              <p:nvGrpSpPr>
                <p:cNvPr id="12304" name="Group 16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3" y="2831"/>
                  <a:ext cx="4757" cy="1570"/>
                  <a:chOff x="1597" y="7132"/>
                  <a:chExt cx="9496" cy="3134"/>
                </a:xfrm>
              </p:grpSpPr>
              <p:grpSp>
                <p:nvGrpSpPr>
                  <p:cNvPr id="12305" name="Group 1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9671" y="7626"/>
                    <a:ext cx="941" cy="672"/>
                    <a:chOff x="1597" y="1417"/>
                    <a:chExt cx="1260" cy="900"/>
                  </a:xfrm>
                </p:grpSpPr>
                <p:sp>
                  <p:nvSpPr>
                    <p:cNvPr id="12306" name="Line 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07" name="Line 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08" name="Line 2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09" name="Line 2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10" name="Line 2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11" name="Group 23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7523" y="7441"/>
                    <a:ext cx="1293" cy="676"/>
                    <a:chOff x="3849" y="1059"/>
                    <a:chExt cx="1721" cy="900"/>
                  </a:xfrm>
                </p:grpSpPr>
                <p:sp>
                  <p:nvSpPr>
                    <p:cNvPr id="12312" name="Line 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13" name="Line 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14" name="Line 2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315" name="Group 2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2316" name="Bogen 2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7" name="Bogen 29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2318" name="Group 30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1759" y="7622"/>
                    <a:ext cx="941" cy="673"/>
                    <a:chOff x="1057" y="4839"/>
                    <a:chExt cx="1260" cy="901"/>
                  </a:xfrm>
                </p:grpSpPr>
                <p:grpSp>
                  <p:nvGrpSpPr>
                    <p:cNvPr id="12319" name="Group 3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320" name="Bogen 3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21" name="Bogen 3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22" name="Line 3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3" name="Line 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4" name="Line 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25" name="Group 3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551" y="7455"/>
                    <a:ext cx="1299" cy="675"/>
                    <a:chOff x="2137" y="1417"/>
                    <a:chExt cx="1823" cy="900"/>
                  </a:xfrm>
                </p:grpSpPr>
                <p:sp>
                  <p:nvSpPr>
                    <p:cNvPr id="12326" name="Line 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7" name="Line 3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8" name="Line 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9" name="Line 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30" name="Line 4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31" name="Group 4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97" y="8437"/>
                    <a:ext cx="9496" cy="1829"/>
                    <a:chOff x="1597" y="8048"/>
                    <a:chExt cx="9496" cy="1829"/>
                  </a:xfrm>
                </p:grpSpPr>
                <p:grpSp>
                  <p:nvGrpSpPr>
                    <p:cNvPr id="12332" name="Group 44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162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33" name="AutoShape 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4" name="Line 4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5" name="Oval 4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6" name="Oval 4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37" name="Group 49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60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38" name="AutoShape 5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9" name="Line 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0" name="Oval 5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1" name="Oval 5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42" name="Group 54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558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43" name="AutoShape 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4" name="Line 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5" name="Oval 5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6" name="Oval 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47" name="Group 59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756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48" name="AutoShape 6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9" name="Line 6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0" name="Oval 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1" name="Oval 6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52" name="Group 64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954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53" name="AutoShape 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4" name="Line 6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5" name="Oval 6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6" name="Oval 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57" name="Oval 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97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58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99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59" name="Line 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8725" y="9490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0" name="Line 7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933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1" name="Line 7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698" y="9489"/>
                      <a:ext cx="395" cy="2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2" name="Line 7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736" y="9486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3" name="Line 7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735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4" name="Oval 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eaVert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5" name="Oval 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3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6" name="Line 7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63" y="9488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7" name="Line 7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780" y="9490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8" name="Line 8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537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9" name="Line 8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39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0" name="Line 8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224" y="8049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1" name="Line 8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199" y="8054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2" name="Line 8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6184" y="8049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3" name="Line 8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8163" y="8048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4" name="Line 8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0140" y="8050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75" name="Group 8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5536" y="7450"/>
                    <a:ext cx="1299" cy="675"/>
                    <a:chOff x="2137" y="1417"/>
                    <a:chExt cx="1823" cy="900"/>
                  </a:xfrm>
                </p:grpSpPr>
                <p:sp>
                  <p:nvSpPr>
                    <p:cNvPr id="12376" name="Line 8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7" name="Line 8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8" name="Line 9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9" name="Line 9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0" name="Line 9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2381" name="Group 93"/>
                <p:cNvGrpSpPr>
                  <a:grpSpLocks/>
                </p:cNvGrpSpPr>
                <p:nvPr/>
              </p:nvGrpSpPr>
              <p:grpSpPr bwMode="auto">
                <a:xfrm>
                  <a:off x="2970" y="1080"/>
                  <a:ext cx="1575" cy="4757"/>
                  <a:chOff x="4898" y="1057"/>
                  <a:chExt cx="1575" cy="4757"/>
                </a:xfrm>
              </p:grpSpPr>
              <p:grpSp>
                <p:nvGrpSpPr>
                  <p:cNvPr id="12382" name="Group 94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5088" y="2358"/>
                    <a:ext cx="471" cy="337"/>
                    <a:chOff x="1597" y="1417"/>
                    <a:chExt cx="1260" cy="900"/>
                  </a:xfrm>
                </p:grpSpPr>
                <p:sp>
                  <p:nvSpPr>
                    <p:cNvPr id="12383" name="Line 9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4" name="Line 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5" name="Line 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6" name="Line 9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7" name="Line 9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88" name="Group 100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4898" y="1363"/>
                    <a:ext cx="648" cy="339"/>
                    <a:chOff x="3849" y="1059"/>
                    <a:chExt cx="1721" cy="900"/>
                  </a:xfrm>
                </p:grpSpPr>
                <p:sp>
                  <p:nvSpPr>
                    <p:cNvPr id="12389" name="Line 10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90" name="Line 10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91" name="Line 10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392" name="Group 10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2393" name="Bogen 10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94" name="Bogen 106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2395" name="Group 107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5088" y="4338"/>
                    <a:ext cx="472" cy="337"/>
                    <a:chOff x="1057" y="4839"/>
                    <a:chExt cx="1260" cy="901"/>
                  </a:xfrm>
                </p:grpSpPr>
                <p:grpSp>
                  <p:nvGrpSpPr>
                    <p:cNvPr id="12396" name="Group 10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397" name="Bogen 10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98" name="Bogen 110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99" name="Line 11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0" name="Line 11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1" name="Line 11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02" name="Group 114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4905" y="5325"/>
                    <a:ext cx="650" cy="338"/>
                    <a:chOff x="2137" y="1417"/>
                    <a:chExt cx="1823" cy="900"/>
                  </a:xfrm>
                </p:grpSpPr>
                <p:sp>
                  <p:nvSpPr>
                    <p:cNvPr id="12403" name="Line 1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4" name="Line 1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5" name="Line 1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6" name="Line 1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7" name="Line 11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08" name="Group 120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636" y="2978"/>
                    <a:ext cx="4757" cy="916"/>
                    <a:chOff x="1597" y="8048"/>
                    <a:chExt cx="9496" cy="1829"/>
                  </a:xfrm>
                </p:grpSpPr>
                <p:grpSp>
                  <p:nvGrpSpPr>
                    <p:cNvPr id="12409" name="Group 12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162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10" name="AutoShape 12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1" name="Line 1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2" name="Oval 12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3" name="Oval 12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414" name="Group 126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60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15" name="AutoShape 12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6" name="Line 12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7" name="Oval 12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8" name="Oval 13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419" name="Group 13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558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20" name="AutoShape 13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1" name="Line 13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2" name="Oval 13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3" name="Oval 13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424" name="Group 136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756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25" name="AutoShape 13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6" name="Line 13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7" name="Oval 13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8" name="Oval 14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429" name="Group 14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954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30" name="AutoShape 14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31" name="Line 1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32" name="Oval 1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33" name="Oval 1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434" name="Oval 1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97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5" name="Oval 1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99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6" name="Line 1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8725" y="9490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7" name="Line 14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933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8" name="Line 15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698" y="9489"/>
                      <a:ext cx="395" cy="2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9" name="Line 15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736" y="9486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0" name="Line 15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735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1" name="Oval 1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eaVert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2" name="Oval 1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3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3" name="Line 1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63" y="9488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4" name="Line 15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780" y="9490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5" name="Line 15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537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6" name="Line 15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39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7" name="Line 1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224" y="8049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8" name="Line 16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199" y="8054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9" name="Line 16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6184" y="8049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0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8163" y="8048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1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0140" y="8050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52" name="Group 164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5079" y="3349"/>
                    <a:ext cx="471" cy="337"/>
                    <a:chOff x="1597" y="1417"/>
                    <a:chExt cx="1260" cy="900"/>
                  </a:xfrm>
                </p:grpSpPr>
                <p:sp>
                  <p:nvSpPr>
                    <p:cNvPr id="12453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4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5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6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7" name="Line 16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sp>
            <p:nvSpPr>
              <p:cNvPr id="12458" name="Line 170"/>
              <p:cNvSpPr>
                <a:spLocks noChangeShapeType="1"/>
              </p:cNvSpPr>
              <p:nvPr/>
            </p:nvSpPr>
            <p:spPr bwMode="auto">
              <a:xfrm flipV="1">
                <a:off x="5220" y="7951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59" name="Text Box 171"/>
              <p:cNvSpPr txBox="1">
                <a:spLocks noChangeArrowheads="1"/>
              </p:cNvSpPr>
              <p:nvPr/>
            </p:nvSpPr>
            <p:spPr bwMode="auto">
              <a:xfrm>
                <a:off x="900" y="12840"/>
                <a:ext cx="9360" cy="4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de-DE" sz="1000"/>
              </a:p>
            </p:txBody>
          </p:sp>
          <p:sp>
            <p:nvSpPr>
              <p:cNvPr id="12460" name="Rectangle 172"/>
              <p:cNvSpPr>
                <a:spLocks noChangeArrowheads="1"/>
              </p:cNvSpPr>
              <p:nvPr/>
            </p:nvSpPr>
            <p:spPr bwMode="auto">
              <a:xfrm>
                <a:off x="1080" y="9751"/>
                <a:ext cx="540" cy="10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latin typeface="Arial" charset="0"/>
                  </a:rPr>
                  <a:t>5</a:t>
                </a:r>
                <a:r>
                  <a:rPr lang="ja-JP" altLang="de-DE">
                    <a:latin typeface="Arial"/>
                  </a:rPr>
                  <a:t>’</a:t>
                </a:r>
                <a:r>
                  <a:rPr lang="de-DE">
                    <a:latin typeface="Arial" charset="0"/>
                  </a:rPr>
                  <a:t> </a:t>
                </a:r>
              </a:p>
              <a:p>
                <a:endParaRPr lang="de-DE">
                  <a:latin typeface="Arial" charset="0"/>
                </a:endParaRPr>
              </a:p>
              <a:p>
                <a:endParaRPr lang="de-DE">
                  <a:latin typeface="Arial" charset="0"/>
                </a:endParaRPr>
              </a:p>
              <a:p>
                <a:endParaRPr lang="de-DE">
                  <a:latin typeface="Arial" charset="0"/>
                </a:endParaRPr>
              </a:p>
              <a:p>
                <a:endParaRPr lang="de-DE">
                  <a:latin typeface="Arial" charset="0"/>
                </a:endParaRPr>
              </a:p>
              <a:p>
                <a:r>
                  <a:rPr lang="de-DE">
                    <a:latin typeface="Arial" charset="0"/>
                  </a:rPr>
                  <a:t> 3</a:t>
                </a:r>
                <a:r>
                  <a:rPr lang="ja-JP" altLang="de-DE">
                    <a:latin typeface="Arial"/>
                  </a:rPr>
                  <a:t>’</a:t>
                </a:r>
                <a:endParaRPr lang="de-DE"/>
              </a:p>
            </p:txBody>
          </p:sp>
          <p:sp>
            <p:nvSpPr>
              <p:cNvPr id="12461" name="Line 173"/>
              <p:cNvSpPr>
                <a:spLocks noChangeShapeType="1"/>
              </p:cNvSpPr>
              <p:nvPr/>
            </p:nvSpPr>
            <p:spPr bwMode="auto">
              <a:xfrm>
                <a:off x="1620" y="7951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2476" name="Rectangle 188"/>
          <p:cNvSpPr>
            <a:spLocks noChangeArrowheads="1"/>
          </p:cNvSpPr>
          <p:nvPr/>
        </p:nvSpPr>
        <p:spPr bwMode="auto">
          <a:xfrm>
            <a:off x="2590800" y="376238"/>
            <a:ext cx="4800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 dirty="0"/>
              <a:t>DNA: The </a:t>
            </a:r>
            <a:r>
              <a:rPr lang="de-CH" sz="3200" b="1" dirty="0" err="1"/>
              <a:t>molecule</a:t>
            </a:r>
            <a:r>
              <a:rPr lang="de-CH" sz="3200" b="1" dirty="0"/>
              <a:t> </a:t>
            </a:r>
            <a:r>
              <a:rPr lang="de-CH" sz="3200" b="1" dirty="0" err="1"/>
              <a:t>of</a:t>
            </a:r>
            <a:r>
              <a:rPr lang="de-CH" sz="3200" b="1" dirty="0"/>
              <a:t> </a:t>
            </a:r>
            <a:r>
              <a:rPr lang="de-CH" sz="3200" b="1" dirty="0" err="1"/>
              <a:t>life</a:t>
            </a:r>
            <a:r>
              <a:rPr lang="de-CH" sz="3200" b="1" dirty="0"/>
              <a:t> </a:t>
            </a:r>
          </a:p>
        </p:txBody>
      </p:sp>
      <p:pic>
        <p:nvPicPr>
          <p:cNvPr id="2" name="Bild 1" descr="DN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953" y="1573953"/>
            <a:ext cx="3863929" cy="452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73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800px-Periodic_tab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965"/>
            <a:ext cx="9144000" cy="51435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89134" y="300564"/>
            <a:ext cx="2612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Periodic</a:t>
            </a:r>
            <a:r>
              <a:rPr lang="de-DE" sz="2800" b="1" dirty="0" smtClean="0"/>
              <a:t> Table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277915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775817"/>
              </p:ext>
            </p:extLst>
          </p:nvPr>
        </p:nvGraphicFramePr>
        <p:xfrm>
          <a:off x="1536700" y="342900"/>
          <a:ext cx="60706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Dokument" r:id="rId3" imgW="6070600" imgH="6172200" progId="Word.Document.12">
                  <p:link updateAutomatic="1"/>
                </p:oleObj>
              </mc:Choice>
              <mc:Fallback>
                <p:oleObj name="Dokument" r:id="rId3" imgW="6070600" imgH="61722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6700" y="342900"/>
                        <a:ext cx="6070600" cy="617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359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CellCycle_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43" y="1054063"/>
            <a:ext cx="8418032" cy="562955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955287" y="113173"/>
            <a:ext cx="1901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Cell</a:t>
            </a:r>
            <a:r>
              <a:rPr lang="de-DE" sz="2800" b="1" dirty="0" smtClean="0"/>
              <a:t> </a:t>
            </a:r>
            <a:r>
              <a:rPr lang="de-DE" sz="2800" b="1" dirty="0"/>
              <a:t>C</a:t>
            </a:r>
            <a:r>
              <a:rPr lang="de-DE" sz="2800" b="1" dirty="0" smtClean="0"/>
              <a:t>ycle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974699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903374" y="214406"/>
            <a:ext cx="3784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 smtClean="0"/>
              <a:t>DNA Replication</a:t>
            </a:r>
            <a:endParaRPr lang="de-DE" sz="3600" b="1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8235"/>
            <a:ext cx="9018633" cy="161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81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20048" y="416425"/>
            <a:ext cx="75799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The </a:t>
            </a:r>
            <a:r>
              <a:rPr lang="de-DE" sz="3200" b="1" dirty="0" err="1"/>
              <a:t>basic</a:t>
            </a:r>
            <a:r>
              <a:rPr lang="de-DE" sz="3200" b="1" dirty="0"/>
              <a:t> </a:t>
            </a:r>
            <a:r>
              <a:rPr lang="de-DE" sz="3200" b="1" dirty="0" err="1"/>
              <a:t>concept</a:t>
            </a:r>
            <a:r>
              <a:rPr lang="de-DE" sz="3200" b="1" dirty="0"/>
              <a:t> </a:t>
            </a:r>
            <a:r>
              <a:rPr lang="de-DE" sz="3200" b="1" dirty="0" err="1"/>
              <a:t>of</a:t>
            </a:r>
            <a:r>
              <a:rPr lang="de-DE" sz="3200" b="1" dirty="0"/>
              <a:t> </a:t>
            </a:r>
            <a:r>
              <a:rPr lang="de-DE" sz="3200" b="1" dirty="0" smtClean="0"/>
              <a:t>DNA </a:t>
            </a:r>
            <a:r>
              <a:rPr lang="de-DE" sz="3200" b="1" dirty="0"/>
              <a:t>R</a:t>
            </a:r>
            <a:r>
              <a:rPr lang="de-DE" sz="3200" b="1" dirty="0" smtClean="0"/>
              <a:t>eplication</a:t>
            </a:r>
            <a:endParaRPr lang="de-DE" sz="3200" b="1" dirty="0"/>
          </a:p>
          <a:p>
            <a:endParaRPr lang="de-DE" sz="3200" dirty="0"/>
          </a:p>
        </p:txBody>
      </p:sp>
      <p:pic>
        <p:nvPicPr>
          <p:cNvPr id="5" name="Bild 4" descr="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91" y="1618569"/>
            <a:ext cx="1414108" cy="4471639"/>
          </a:xfrm>
          <a:prstGeom prst="rect">
            <a:avLst/>
          </a:prstGeom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823" y="1718649"/>
            <a:ext cx="1415502" cy="449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24904" y="1728164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a)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5350047" y="1811449"/>
            <a:ext cx="402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b)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56932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61" y="1485975"/>
            <a:ext cx="1311806" cy="4148143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49808" y="562174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c)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983026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99615" y="978599"/>
            <a:ext cx="402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d)</a:t>
            </a:r>
            <a:endParaRPr lang="de-DE" b="1" dirty="0"/>
          </a:p>
        </p:txBody>
      </p:sp>
      <p:pic>
        <p:nvPicPr>
          <p:cNvPr id="3" name="Bild 2" descr="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91" y="1618569"/>
            <a:ext cx="1414108" cy="447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81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hromodomes.psd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3513"/>
            <a:ext cx="9144000" cy="46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362200" y="0"/>
            <a:ext cx="4910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4000" b="1"/>
              <a:t>From DNA to Protein</a:t>
            </a: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898791"/>
              </p:ext>
            </p:extLst>
          </p:nvPr>
        </p:nvGraphicFramePr>
        <p:xfrm>
          <a:off x="3048000" y="1524000"/>
          <a:ext cx="576103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9" name="Dokument" r:id="rId5" imgW="5760720" imgH="350520" progId="Word.Document.8">
                  <p:embed/>
                </p:oleObj>
              </mc:Choice>
              <mc:Fallback>
                <p:oleObj name="Dokument" r:id="rId5" imgW="5760720" imgH="3505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524000"/>
                        <a:ext cx="576103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5410200" y="2514600"/>
          <a:ext cx="576103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0" name="Dokument" r:id="rId7" imgW="5760720" imgH="350520" progId="Word.Document.8">
                  <p:embed/>
                </p:oleObj>
              </mc:Choice>
              <mc:Fallback>
                <p:oleObj name="Dokument" r:id="rId7" imgW="5760720" imgH="3505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514600"/>
                        <a:ext cx="576103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Line 6"/>
          <p:cNvSpPr>
            <a:spLocks noChangeShapeType="1"/>
          </p:cNvSpPr>
          <p:nvPr/>
        </p:nvSpPr>
        <p:spPr bwMode="auto">
          <a:xfrm flipV="1">
            <a:off x="2362200" y="1828800"/>
            <a:ext cx="609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V="1">
            <a:off x="3962400" y="2057400"/>
            <a:ext cx="533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V="1">
            <a:off x="6400800" y="2362200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5087938" y="8477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4495800" y="175260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 err="1"/>
              <a:t>mRNA</a:t>
            </a:r>
            <a:endParaRPr lang="de-DE" dirty="0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4572000" y="3124200"/>
            <a:ext cx="133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/>
              <a:t>Ribosom</a:t>
            </a:r>
            <a:endParaRPr lang="de-DE" dirty="0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5334000" y="3505200"/>
            <a:ext cx="1295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6858000" y="5562600"/>
            <a:ext cx="200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b="1" dirty="0" err="1"/>
              <a:t>tRNA</a:t>
            </a:r>
            <a:r>
              <a:rPr lang="de-DE" sz="1800" b="1" dirty="0"/>
              <a:t> </a:t>
            </a:r>
            <a:r>
              <a:rPr lang="de-DE" sz="1800" b="1" dirty="0" err="1"/>
              <a:t>without</a:t>
            </a:r>
            <a:r>
              <a:rPr lang="de-DE" sz="1800" b="1" dirty="0"/>
              <a:t> AA </a:t>
            </a: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V="1">
            <a:off x="7848600" y="48006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6553200" y="5029200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/>
              <a:t>Codon</a:t>
            </a:r>
            <a:endParaRPr lang="de-DE" dirty="0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3810000" y="4267200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b="1" dirty="0" err="1"/>
              <a:t>tRNA</a:t>
            </a:r>
            <a:r>
              <a:rPr lang="de-DE" sz="1800" b="1" dirty="0"/>
              <a:t> </a:t>
            </a:r>
            <a:r>
              <a:rPr lang="de-DE" sz="1800" b="1" dirty="0" err="1"/>
              <a:t>with</a:t>
            </a:r>
            <a:r>
              <a:rPr lang="de-DE" sz="1800" b="1" dirty="0"/>
              <a:t> AA</a:t>
            </a:r>
            <a:endParaRPr lang="de-DE" b="1" dirty="0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V="1">
            <a:off x="7086600" y="3200400"/>
            <a:ext cx="838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5257800" y="6400800"/>
            <a:ext cx="2312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/>
              <a:t>AA</a:t>
            </a:r>
            <a:r>
              <a:rPr lang="de-DE"/>
              <a:t>= </a:t>
            </a:r>
            <a:r>
              <a:rPr lang="de-DE" b="1"/>
              <a:t>A</a:t>
            </a:r>
            <a:r>
              <a:rPr lang="de-DE"/>
              <a:t>mino</a:t>
            </a:r>
            <a:r>
              <a:rPr lang="de-DE" b="1"/>
              <a:t>A</a:t>
            </a:r>
            <a:r>
              <a:rPr lang="de-DE"/>
              <a:t>cid</a:t>
            </a:r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flipV="1">
            <a:off x="7086600" y="3200400"/>
            <a:ext cx="838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flipV="1">
            <a:off x="4800600" y="4114800"/>
            <a:ext cx="533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7086600" y="3124200"/>
            <a:ext cx="838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7848600" y="2971800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/>
              <a:t>AAs</a:t>
            </a: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 flipV="1">
            <a:off x="460293" y="3733800"/>
            <a:ext cx="609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131164"/>
              </p:ext>
            </p:extLst>
          </p:nvPr>
        </p:nvGraphicFramePr>
        <p:xfrm>
          <a:off x="-12700" y="4051300"/>
          <a:ext cx="597058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1" name="Dokument" r:id="rId9" imgW="5969000" imgH="355600" progId="Word.Document.8">
                  <p:embed/>
                </p:oleObj>
              </mc:Choice>
              <mc:Fallback>
                <p:oleObj name="Dokument" r:id="rId9" imgW="5969000" imgH="355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700" y="4051300"/>
                        <a:ext cx="5970588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0204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  <p:bldP spid="25611" grpId="0"/>
      <p:bldP spid="25613" grpId="0"/>
      <p:bldP spid="25615" grpId="0"/>
      <p:bldP spid="25616" grpId="0"/>
      <p:bldP spid="256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800px-Hexokinase_ball_and_stick_model,_with_substrates_to_scale_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19" y="1104104"/>
            <a:ext cx="8061500" cy="575389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747114" y="331341"/>
            <a:ext cx="18501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/>
              <a:t>Helicase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3926098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29083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2725738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701800" y="1049338"/>
            <a:ext cx="77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male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867400" y="990600"/>
            <a:ext cx="101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female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044700" y="31750"/>
            <a:ext cx="52752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b="1"/>
              <a:t>The 46 human Chromosomes</a:t>
            </a:r>
          </a:p>
        </p:txBody>
      </p:sp>
    </p:spTree>
    <p:extLst>
      <p:ext uri="{BB962C8B-B14F-4D97-AF65-F5344CB8AC3E}">
        <p14:creationId xmlns:p14="http://schemas.microsoft.com/office/powerpoint/2010/main" val="3130303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048000" y="304800"/>
            <a:ext cx="3471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4000" b="1"/>
              <a:t>1 Chromosome</a:t>
            </a:r>
            <a:endParaRPr lang="de-DE"/>
          </a:p>
        </p:txBody>
      </p:sp>
      <p:pic>
        <p:nvPicPr>
          <p:cNvPr id="5123" name="Picture 3" descr="chromosome.gif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46150"/>
            <a:ext cx="6172200" cy="590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394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D ohne Titel:klassische Genetik:Chromosomen &amp; DNA:DNA-Fa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31863"/>
            <a:ext cx="8528050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903538" y="11113"/>
            <a:ext cx="273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/>
              <a:t>DNA- string</a:t>
            </a:r>
            <a:r>
              <a:rPr lang="de-DE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89568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ripening-soya-beans-in-fie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21692"/>
            <a:ext cx="5161445" cy="3438812"/>
          </a:xfrm>
          <a:prstGeom prst="rect">
            <a:avLst/>
          </a:prstGeom>
        </p:spPr>
      </p:pic>
      <p:pic>
        <p:nvPicPr>
          <p:cNvPr id="5" name="Bild 4" descr="soy_bea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587" y="1464181"/>
            <a:ext cx="2714069" cy="2319543"/>
          </a:xfrm>
          <a:prstGeom prst="rect">
            <a:avLst/>
          </a:prstGeom>
        </p:spPr>
      </p:pic>
      <p:pic>
        <p:nvPicPr>
          <p:cNvPr id="6" name="Bild 5" descr="126099-300x199-Soy-Bean-Sprout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998" y="4189123"/>
            <a:ext cx="3494002" cy="231768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-108085" y="405395"/>
            <a:ext cx="9456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Soya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beens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contain</a:t>
            </a:r>
            <a:r>
              <a:rPr lang="de-DE" sz="2800" b="1" dirty="0" smtClean="0"/>
              <a:t> all </a:t>
            </a:r>
            <a:r>
              <a:rPr lang="de-DE" sz="2800" b="1" dirty="0" err="1" smtClean="0"/>
              <a:t>the</a:t>
            </a:r>
            <a:r>
              <a:rPr lang="de-DE" sz="2800" b="1" dirty="0" smtClean="0"/>
              <a:t> essential </a:t>
            </a:r>
            <a:r>
              <a:rPr lang="de-DE" sz="2800" b="1" dirty="0" err="1" smtClean="0"/>
              <a:t>Amino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Acids</a:t>
            </a:r>
            <a:r>
              <a:rPr lang="de-DE" sz="2800" b="1" dirty="0" smtClean="0"/>
              <a:t> (AA)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951528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185988" y="465138"/>
            <a:ext cx="55551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b="1" dirty="0" err="1"/>
              <a:t>Structural</a:t>
            </a:r>
            <a:r>
              <a:rPr lang="de-DE" sz="2400" b="1" dirty="0"/>
              <a:t> </a:t>
            </a:r>
            <a:r>
              <a:rPr lang="de-DE" sz="2400" b="1" dirty="0" smtClean="0"/>
              <a:t>Proteins: </a:t>
            </a:r>
            <a:r>
              <a:rPr lang="de-DE" sz="2400" b="1" dirty="0" err="1" smtClean="0"/>
              <a:t>Example</a:t>
            </a:r>
            <a:r>
              <a:rPr lang="de-DE" sz="2400" b="1" dirty="0" smtClean="0"/>
              <a:t> Keratin</a:t>
            </a:r>
            <a:endParaRPr lang="de-DE" sz="2400" b="1" dirty="0"/>
          </a:p>
        </p:txBody>
      </p:sp>
      <p:pic>
        <p:nvPicPr>
          <p:cNvPr id="13315" name="Picture 3" descr="230px-Menschenhaar_200_fach.jpg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3" y="1445837"/>
            <a:ext cx="3004242" cy="248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010880" y="1024904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/>
              <a:t>Hair</a:t>
            </a:r>
          </a:p>
        </p:txBody>
      </p:sp>
      <p:pic>
        <p:nvPicPr>
          <p:cNvPr id="13317" name="Picture 5" descr="fingernail.jpg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0" y="4406798"/>
            <a:ext cx="2042668" cy="245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647700" y="3949598"/>
            <a:ext cx="153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 err="1"/>
              <a:t>Fingernail</a:t>
            </a:r>
            <a:endParaRPr lang="de-DE" b="1" dirty="0"/>
          </a:p>
        </p:txBody>
      </p:sp>
      <p:pic>
        <p:nvPicPr>
          <p:cNvPr id="2" name="Bild 1" descr="keratin-protei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94" y="2015081"/>
            <a:ext cx="4413655" cy="409303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258018" y="1367344"/>
            <a:ext cx="3468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Molecular</a:t>
            </a:r>
            <a:r>
              <a:rPr lang="de-DE" b="1" dirty="0" smtClean="0"/>
              <a:t> </a:t>
            </a:r>
            <a:r>
              <a:rPr lang="de-DE" b="1" dirty="0" err="1" smtClean="0"/>
              <a:t>structure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Keratin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902374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27099" y="435917"/>
            <a:ext cx="77269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b="1" dirty="0" smtClean="0"/>
              <a:t>Proteins </a:t>
            </a:r>
            <a:r>
              <a:rPr lang="de-DE" sz="2400" b="1" dirty="0" err="1" smtClean="0"/>
              <a:t>that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control</a:t>
            </a:r>
            <a:r>
              <a:rPr lang="de-DE" sz="2400" b="1" dirty="0" smtClean="0"/>
              <a:t> </a:t>
            </a:r>
            <a:r>
              <a:rPr lang="de-DE" sz="2400" b="1" dirty="0"/>
              <a:t>C</a:t>
            </a:r>
            <a:r>
              <a:rPr lang="de-DE" sz="2400" b="1" dirty="0" smtClean="0"/>
              <a:t>hemical </a:t>
            </a:r>
            <a:r>
              <a:rPr lang="de-DE" sz="2400" b="1" dirty="0" err="1"/>
              <a:t>R</a:t>
            </a:r>
            <a:r>
              <a:rPr lang="de-DE" sz="2400" b="1" dirty="0" err="1" smtClean="0"/>
              <a:t>eactions</a:t>
            </a:r>
            <a:r>
              <a:rPr lang="de-DE" sz="2400" b="1" dirty="0" smtClean="0"/>
              <a:t>: Enzymes </a:t>
            </a:r>
            <a:endParaRPr lang="de-DE" sz="24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5763080" y="1433638"/>
            <a:ext cx="26477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Example</a:t>
            </a:r>
            <a:r>
              <a:rPr lang="de-DE" sz="2400" b="1" dirty="0" smtClean="0"/>
              <a:t>: Pepsin</a:t>
            </a:r>
            <a:endParaRPr lang="de-DE" sz="2400" b="1" dirty="0"/>
          </a:p>
          <a:p>
            <a:endParaRPr lang="de-DE" dirty="0"/>
          </a:p>
        </p:txBody>
      </p:sp>
      <p:pic>
        <p:nvPicPr>
          <p:cNvPr id="8" name="Picture 1041" descr="pepsin-pepsinoge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70"/>
          <a:stretch>
            <a:fillRect/>
          </a:stretch>
        </p:blipFill>
        <p:spPr bwMode="auto">
          <a:xfrm>
            <a:off x="4695175" y="1956616"/>
            <a:ext cx="4448825" cy="337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61457" y="23902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5" name="Bild 4" descr="digestive-trac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286"/>
            <a:ext cx="4106073" cy="4916714"/>
          </a:xfrm>
          <a:prstGeom prst="rect">
            <a:avLst/>
          </a:prstGeom>
        </p:spPr>
      </p:pic>
      <p:cxnSp>
        <p:nvCxnSpPr>
          <p:cNvPr id="7" name="Gerade Verbindung 6"/>
          <p:cNvCxnSpPr/>
          <p:nvPr/>
        </p:nvCxnSpPr>
        <p:spPr>
          <a:xfrm flipH="1">
            <a:off x="2503714" y="4082143"/>
            <a:ext cx="3501572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526142" y="1525971"/>
            <a:ext cx="3840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Digestive Enzyme in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stomach</a:t>
            </a:r>
            <a:endParaRPr lang="de-DE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0992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523522" y="211138"/>
            <a:ext cx="37933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b="1" dirty="0" err="1"/>
              <a:t>Cell</a:t>
            </a:r>
            <a:r>
              <a:rPr lang="de-DE" sz="2400" b="1" dirty="0"/>
              <a:t> M</a:t>
            </a:r>
            <a:r>
              <a:rPr lang="de-DE" sz="2400" b="1" dirty="0" smtClean="0"/>
              <a:t>embrane </a:t>
            </a:r>
            <a:r>
              <a:rPr lang="de-DE" sz="2400" b="1" dirty="0"/>
              <a:t>P</a:t>
            </a:r>
            <a:r>
              <a:rPr lang="de-DE" sz="2400" b="1" dirty="0" smtClean="0"/>
              <a:t>roteins</a:t>
            </a:r>
            <a:r>
              <a:rPr lang="de-DE" sz="2400" b="1" dirty="0"/>
              <a:t>:</a:t>
            </a:r>
            <a:endParaRPr lang="de-DE" sz="2400" dirty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280914" y="964281"/>
            <a:ext cx="52917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sym typeface="Symbol" charset="0"/>
              </a:rPr>
              <a:t> </a:t>
            </a:r>
            <a:r>
              <a:rPr lang="de-DE" b="1" dirty="0" err="1">
                <a:sym typeface="Symbol" charset="0"/>
              </a:rPr>
              <a:t>C</a:t>
            </a:r>
            <a:r>
              <a:rPr lang="de-DE" b="1" dirty="0" err="1" smtClean="0"/>
              <a:t>ontrol</a:t>
            </a:r>
            <a:r>
              <a:rPr lang="de-DE" b="1" dirty="0" smtClean="0"/>
              <a:t> </a:t>
            </a:r>
            <a:r>
              <a:rPr lang="de-DE" b="1" dirty="0" err="1"/>
              <a:t>of</a:t>
            </a:r>
            <a:r>
              <a:rPr lang="de-DE" b="1" dirty="0"/>
              <a:t> T</a:t>
            </a:r>
            <a:r>
              <a:rPr lang="de-DE" b="1" dirty="0" smtClean="0"/>
              <a:t>ransport </a:t>
            </a:r>
            <a:r>
              <a:rPr lang="de-DE" b="1" dirty="0" err="1"/>
              <a:t>into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out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cell</a:t>
            </a:r>
            <a:endParaRPr lang="de-DE" b="1" dirty="0"/>
          </a:p>
        </p:txBody>
      </p:sp>
      <p:pic>
        <p:nvPicPr>
          <p:cNvPr id="15364" name="Picture 4" descr="cell_membrane.jpg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33525"/>
            <a:ext cx="6096000" cy="53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689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FTRdiagramLarge.gif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57912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890838" y="153988"/>
            <a:ext cx="4015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2400" b="1" dirty="0" err="1" smtClean="0"/>
              <a:t>Example</a:t>
            </a:r>
            <a:r>
              <a:rPr lang="de-CH" sz="2400" b="1" dirty="0" smtClean="0"/>
              <a:t>: Chlorid </a:t>
            </a:r>
            <a:r>
              <a:rPr lang="de-CH" sz="2400" b="1" dirty="0"/>
              <a:t>C</a:t>
            </a:r>
            <a:r>
              <a:rPr lang="de-CH" sz="2400" b="1" dirty="0" smtClean="0"/>
              <a:t>hannel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3431473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371600" y="1066800"/>
            <a:ext cx="3429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1" dirty="0" err="1"/>
              <a:t>Example</a:t>
            </a:r>
            <a:r>
              <a:rPr lang="de-DE" b="1" dirty="0" smtClean="0"/>
              <a:t>: </a:t>
            </a:r>
            <a:r>
              <a:rPr lang="de-DE" b="1" dirty="0" err="1" smtClean="0"/>
              <a:t>Haemoglobine</a:t>
            </a:r>
            <a:endParaRPr lang="de-DE" b="1" dirty="0"/>
          </a:p>
          <a:p>
            <a:r>
              <a:rPr lang="de-DE" b="1" dirty="0" smtClean="0"/>
              <a:t> </a:t>
            </a:r>
            <a:endParaRPr lang="de-DE" b="1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758395" y="327670"/>
            <a:ext cx="3023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b="1" dirty="0" smtClean="0"/>
              <a:t>Transport </a:t>
            </a:r>
            <a:r>
              <a:rPr lang="de-DE" sz="2400" b="1" dirty="0"/>
              <a:t>P</a:t>
            </a:r>
            <a:r>
              <a:rPr lang="de-DE" sz="2400" b="1" dirty="0" smtClean="0"/>
              <a:t>roteins</a:t>
            </a:r>
            <a:r>
              <a:rPr lang="de-DE" sz="2400" b="1" dirty="0"/>
              <a:t>:</a:t>
            </a:r>
            <a:endParaRPr lang="de-DE" sz="2400" dirty="0"/>
          </a:p>
        </p:txBody>
      </p:sp>
      <p:pic>
        <p:nvPicPr>
          <p:cNvPr id="16388" name="Picture 4" descr="haemoglobin.jpg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14600"/>
            <a:ext cx="32385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524000" y="1828800"/>
            <a:ext cx="213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/>
              <a:t>Red blood cell:</a:t>
            </a:r>
          </a:p>
        </p:txBody>
      </p:sp>
      <p:pic>
        <p:nvPicPr>
          <p:cNvPr id="16391" name="Picture 7" descr="Redbloodcells.jpg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2743200"/>
            <a:ext cx="22479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194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olysom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25" y="1425575"/>
            <a:ext cx="3810000" cy="48006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18685" y="362543"/>
            <a:ext cx="8725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Many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ribosomes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translate</a:t>
            </a:r>
            <a:r>
              <a:rPr lang="de-DE" sz="2400" b="1" dirty="0" smtClean="0"/>
              <a:t> a </a:t>
            </a:r>
            <a:r>
              <a:rPr lang="de-DE" sz="2400" b="1" dirty="0" err="1" smtClean="0"/>
              <a:t>single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mRNA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same time</a:t>
            </a:r>
            <a:endParaRPr lang="de-DE" sz="2400" b="1" dirty="0"/>
          </a:p>
        </p:txBody>
      </p:sp>
      <p:pic>
        <p:nvPicPr>
          <p:cNvPr id="4" name="Picture 2" descr="Chromodomes.psd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94" y="1425575"/>
            <a:ext cx="4408206" cy="224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670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Macintosh PowerPoint</Application>
  <PresentationFormat>Bildschirmpräsentation (4:3)</PresentationFormat>
  <Paragraphs>66</Paragraphs>
  <Slides>23</Slides>
  <Notes>5</Notes>
  <HiddenSlides>0</HiddenSlides>
  <MMClips>0</MMClips>
  <ScaleCrop>false</ScaleCrop>
  <HeadingPairs>
    <vt:vector size="8" baseType="variant">
      <vt:variant>
        <vt:lpstr>Design</vt:lpstr>
      </vt:variant>
      <vt:variant>
        <vt:i4>1</vt:i4>
      </vt:variant>
      <vt:variant>
        <vt:lpstr>Verknüpfungen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6" baseType="lpstr">
      <vt:lpstr>Office-Design</vt:lpstr>
      <vt:lpstr>\\localhost\Users\philippwustemann\Desktop\Gaden Jangtse 2012\Genetics\Lesson 43\Macintosh HD:Users:philippwustemann:Desktop:All:01 SmD:01 Class:00 Me:01 Mundgod:02 Drepung 05 2010:lesson 2:2 Molecular Genetics.doc!OLE_LINK1</vt:lpstr>
      <vt:lpstr>Dokument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Philipp Wüstemann</dc:creator>
  <cp:lastModifiedBy>Philipp Wüstemann</cp:lastModifiedBy>
  <cp:revision>48</cp:revision>
  <dcterms:created xsi:type="dcterms:W3CDTF">2012-05-17T05:09:08Z</dcterms:created>
  <dcterms:modified xsi:type="dcterms:W3CDTF">2012-05-23T20:21:52Z</dcterms:modified>
</cp:coreProperties>
</file>