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73" r:id="rId2"/>
    <p:sldId id="311" r:id="rId3"/>
    <p:sldId id="312" r:id="rId4"/>
    <p:sldId id="313" r:id="rId5"/>
    <p:sldId id="315" r:id="rId6"/>
    <p:sldId id="314" r:id="rId7"/>
    <p:sldId id="316" r:id="rId8"/>
    <p:sldId id="260" r:id="rId9"/>
    <p:sldId id="261" r:id="rId10"/>
    <p:sldId id="262" r:id="rId11"/>
    <p:sldId id="278" r:id="rId12"/>
    <p:sldId id="263" r:id="rId13"/>
    <p:sldId id="265" r:id="rId14"/>
    <p:sldId id="266" r:id="rId15"/>
    <p:sldId id="267" r:id="rId16"/>
    <p:sldId id="283" r:id="rId17"/>
    <p:sldId id="282" r:id="rId18"/>
    <p:sldId id="308" r:id="rId19"/>
    <p:sldId id="289" r:id="rId20"/>
    <p:sldId id="285" r:id="rId21"/>
    <p:sldId id="286" r:id="rId22"/>
    <p:sldId id="287" r:id="rId23"/>
    <p:sldId id="288" r:id="rId24"/>
    <p:sldId id="294" r:id="rId25"/>
    <p:sldId id="295" r:id="rId26"/>
    <p:sldId id="296" r:id="rId27"/>
    <p:sldId id="290" r:id="rId28"/>
    <p:sldId id="310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0" autoAdjust="0"/>
  </p:normalViewPr>
  <p:slideViewPr>
    <p:cSldViewPr snapToGrid="0" snapToObjects="1">
      <p:cViewPr varScale="1">
        <p:scale>
          <a:sx n="59" d="100"/>
          <a:sy n="59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proteins confer stiffness and rigidity to otherwise-fluid biological components.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to build this protein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stored in the DNA.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46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Photosynthesis</a:t>
            </a:r>
            <a:r>
              <a:rPr lang="de-DE" dirty="0" smtClean="0"/>
              <a:t>/ Respiration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8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53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26.05.12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2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23522" y="211138"/>
            <a:ext cx="3793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Cell</a:t>
            </a:r>
            <a:r>
              <a:rPr lang="de-DE" sz="2400" b="1" dirty="0"/>
              <a:t> M</a:t>
            </a:r>
            <a:r>
              <a:rPr lang="de-DE" sz="2400" b="1" dirty="0" smtClean="0"/>
              <a:t>embrane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80914" y="964281"/>
            <a:ext cx="529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ym typeface="Symbol" charset="0"/>
              </a:rPr>
              <a:t> </a:t>
            </a:r>
            <a:r>
              <a:rPr lang="de-DE" b="1" dirty="0" err="1">
                <a:sym typeface="Symbol" charset="0"/>
              </a:rPr>
              <a:t>C</a:t>
            </a:r>
            <a:r>
              <a:rPr lang="de-DE" b="1" dirty="0" err="1" smtClean="0"/>
              <a:t>ontrol</a:t>
            </a:r>
            <a:r>
              <a:rPr lang="de-DE" b="1" dirty="0" smtClean="0"/>
              <a:t> </a:t>
            </a:r>
            <a:r>
              <a:rPr lang="de-DE" b="1" dirty="0" err="1"/>
              <a:t>of</a:t>
            </a:r>
            <a:r>
              <a:rPr lang="de-DE" b="1" dirty="0"/>
              <a:t> T</a:t>
            </a:r>
            <a:r>
              <a:rPr lang="de-DE" b="1" dirty="0" smtClean="0"/>
              <a:t>ransport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out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endParaRPr lang="de-DE" b="1" dirty="0"/>
          </a:p>
        </p:txBody>
      </p:sp>
      <p:pic>
        <p:nvPicPr>
          <p:cNvPr id="15364" name="Picture 4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09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0838" y="153988"/>
            <a:ext cx="4015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400" b="1" dirty="0" err="1" smtClean="0"/>
              <a:t>Example</a:t>
            </a:r>
            <a:r>
              <a:rPr lang="de-CH" sz="2400" b="1" dirty="0" smtClean="0"/>
              <a:t>: Chlorid </a:t>
            </a:r>
            <a:r>
              <a:rPr lang="de-CH" sz="2400" b="1" dirty="0"/>
              <a:t>C</a:t>
            </a:r>
            <a:r>
              <a:rPr lang="de-CH" sz="2400" b="1" dirty="0" smtClean="0"/>
              <a:t>hannel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3147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71600" y="10668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Haemoglobine</a:t>
            </a:r>
            <a:endParaRPr lang="de-DE" b="1" dirty="0"/>
          </a:p>
          <a:p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58395" y="327670"/>
            <a:ext cx="3023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Transport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pic>
        <p:nvPicPr>
          <p:cNvPr id="16388" name="Picture 4" descr="haemoglobin.jpg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Red blood cell:</a:t>
            </a:r>
          </a:p>
        </p:txBody>
      </p:sp>
      <p:pic>
        <p:nvPicPr>
          <p:cNvPr id="16391" name="Picture 7" descr="Redbloodcells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32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hamaeleo_chamaeleon_Frightened_thus_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35146"/>
            <a:ext cx="2666999" cy="2310000"/>
          </a:xfrm>
          <a:prstGeom prst="rect">
            <a:avLst/>
          </a:prstGeom>
        </p:spPr>
      </p:pic>
      <p:pic>
        <p:nvPicPr>
          <p:cNvPr id="3" name="Bild 2" descr="Panther chameleon 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589"/>
            <a:ext cx="6349789" cy="4246422"/>
          </a:xfrm>
          <a:prstGeom prst="rect">
            <a:avLst/>
          </a:prstGeom>
        </p:spPr>
      </p:pic>
      <p:pic>
        <p:nvPicPr>
          <p:cNvPr id="4" name="Bild 3" descr="DwarfPantherChameleonFurcifercephalolep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95589"/>
            <a:ext cx="2666999" cy="180555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69167" y="396501"/>
            <a:ext cx="292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Chameleons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4256574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4860" y="1800"/>
              <a:ext cx="360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Leading strand</a:t>
              </a: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6300" y="11340"/>
              <a:ext cx="360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Lagging strand</a:t>
              </a: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69160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</a:t>
            </a:r>
            <a:r>
              <a:rPr lang="de-CH" sz="3200" b="1" dirty="0" err="1"/>
              <a:t>replication</a:t>
            </a:r>
            <a:r>
              <a:rPr lang="de-CH" sz="3200" b="1" dirty="0"/>
              <a:t>: </a:t>
            </a:r>
            <a:r>
              <a:rPr lang="de-CH" sz="3200" b="1" dirty="0" err="1"/>
              <a:t>eukaryotes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454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From gene to protein: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89px-Illu_conducting_pass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41" y="979715"/>
            <a:ext cx="5842000" cy="59852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10101" y="889000"/>
            <a:ext cx="560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„Common </a:t>
            </a:r>
            <a:r>
              <a:rPr lang="de-DE" sz="2800" b="1" dirty="0" err="1" smtClean="0"/>
              <a:t>Cold</a:t>
            </a:r>
            <a:r>
              <a:rPr lang="de-DE" sz="2800" b="1" dirty="0" smtClean="0"/>
              <a:t>“: </a:t>
            </a:r>
            <a:r>
              <a:rPr lang="de-DE" sz="2800" b="1" dirty="0" err="1" smtClean="0"/>
              <a:t>Virusinfection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778000" y="232833"/>
            <a:ext cx="638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Viral </a:t>
            </a:r>
            <a:r>
              <a:rPr lang="de-DE" sz="2400" b="1" i="1" dirty="0" err="1"/>
              <a:t>Infections</a:t>
            </a:r>
            <a:r>
              <a:rPr lang="de-DE" sz="2400" b="1" i="1" dirty="0"/>
              <a:t>: </a:t>
            </a:r>
            <a:r>
              <a:rPr lang="de-DE" sz="2400" b="1" i="1" dirty="0" err="1"/>
              <a:t>Which</a:t>
            </a:r>
            <a:r>
              <a:rPr lang="de-DE" sz="2400" b="1" i="1" dirty="0"/>
              <a:t> </a:t>
            </a:r>
            <a:r>
              <a:rPr lang="de-DE" sz="2400" b="1" i="1" dirty="0" err="1"/>
              <a:t>cells</a:t>
            </a:r>
            <a:r>
              <a:rPr lang="de-DE" sz="2400" b="1" i="1" dirty="0"/>
              <a:t> </a:t>
            </a:r>
            <a:r>
              <a:rPr lang="de-DE" sz="2400" b="1" i="1" dirty="0" err="1"/>
              <a:t>affected</a:t>
            </a:r>
            <a:r>
              <a:rPr lang="de-DE" sz="2400" b="1" i="1" dirty="0"/>
              <a:t>? All?</a:t>
            </a:r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3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74571" y="246390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Hair</a:t>
            </a:r>
            <a:endParaRPr lang="de-DE" sz="2800" b="1" dirty="0"/>
          </a:p>
        </p:txBody>
      </p:sp>
      <p:pic>
        <p:nvPicPr>
          <p:cNvPr id="5" name="Bild 4" descr="anatomyh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" y="1124856"/>
            <a:ext cx="3854042" cy="5188857"/>
          </a:xfrm>
          <a:prstGeom prst="rect">
            <a:avLst/>
          </a:prstGeom>
        </p:spPr>
      </p:pic>
      <p:pic>
        <p:nvPicPr>
          <p:cNvPr id="6" name="Bild 5" descr="Sk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32" y="1102431"/>
            <a:ext cx="4646778" cy="4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1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407px-Eumelan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98" y="1226853"/>
            <a:ext cx="4174639" cy="56311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70231" y="47352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Melanine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41879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hat_org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50" y="18142"/>
            <a:ext cx="41148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5143" y="308429"/>
            <a:ext cx="37074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What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organs</a:t>
            </a:r>
            <a:r>
              <a:rPr lang="de-DE" sz="2400" b="1" dirty="0" smtClean="0"/>
              <a:t> (</a:t>
            </a:r>
            <a:r>
              <a:rPr lang="de-DE" sz="2400" b="1" dirty="0" err="1" smtClean="0"/>
              <a:t>parts</a:t>
            </a:r>
            <a:r>
              <a:rPr lang="de-DE" sz="2400" b="1" dirty="0" smtClean="0"/>
              <a:t>) </a:t>
            </a:r>
            <a:r>
              <a:rPr lang="de-DE" sz="2400" b="1" dirty="0" err="1" smtClean="0"/>
              <a:t>can</a:t>
            </a:r>
            <a:endParaRPr lang="de-DE" sz="2400" b="1" dirty="0" smtClean="0"/>
          </a:p>
          <a:p>
            <a:endParaRPr lang="de-DE" sz="2400" b="1" dirty="0"/>
          </a:p>
          <a:p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transplanted</a:t>
            </a:r>
            <a:r>
              <a:rPr lang="de-DE" sz="2400" b="1" dirty="0" smtClean="0"/>
              <a:t>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6579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Reverse-Aging-Telomeras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3" y="1811516"/>
            <a:ext cx="4403010" cy="4021416"/>
          </a:xfrm>
          <a:prstGeom prst="rect">
            <a:avLst/>
          </a:prstGeom>
        </p:spPr>
      </p:pic>
      <p:pic>
        <p:nvPicPr>
          <p:cNvPr id="3" name="Bild 2" descr="telomerase_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33" y="1811516"/>
            <a:ext cx="4156543" cy="281572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38225" y="353324"/>
            <a:ext cx="2435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Telomerase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7213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85988" y="465138"/>
            <a:ext cx="5555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Structural</a:t>
            </a:r>
            <a:r>
              <a:rPr lang="de-DE" sz="2400" b="1" dirty="0"/>
              <a:t> </a:t>
            </a:r>
            <a:r>
              <a:rPr lang="de-DE" sz="2400" b="1" dirty="0" smtClean="0"/>
              <a:t>Proteins: </a:t>
            </a:r>
            <a:r>
              <a:rPr lang="de-DE" sz="2400" b="1" dirty="0" err="1" smtClean="0"/>
              <a:t>Example</a:t>
            </a:r>
            <a:r>
              <a:rPr lang="de-DE" sz="2400" b="1" dirty="0" smtClean="0"/>
              <a:t> Keratin</a:t>
            </a:r>
            <a:endParaRPr lang="de-DE" sz="2400" b="1" dirty="0"/>
          </a:p>
        </p:txBody>
      </p:sp>
      <p:pic>
        <p:nvPicPr>
          <p:cNvPr id="13315" name="Picture 3" descr="230px-Menschenhaar_200_fach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" y="1445837"/>
            <a:ext cx="3004242" cy="24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10880" y="1024904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Hair</a:t>
            </a:r>
          </a:p>
        </p:txBody>
      </p:sp>
      <p:pic>
        <p:nvPicPr>
          <p:cNvPr id="13317" name="Picture 5" descr="fingernail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" y="4406798"/>
            <a:ext cx="2042668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7700" y="394959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Fingernail</a:t>
            </a:r>
            <a:endParaRPr lang="de-DE" b="1" dirty="0"/>
          </a:p>
        </p:txBody>
      </p:sp>
      <p:pic>
        <p:nvPicPr>
          <p:cNvPr id="2" name="Bild 1" descr="keratin-prote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4" y="2015081"/>
            <a:ext cx="4413655" cy="40930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58018" y="1367344"/>
            <a:ext cx="346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Molecular</a:t>
            </a:r>
            <a:r>
              <a:rPr lang="de-DE" b="1" dirty="0" smtClean="0"/>
              <a:t> </a:t>
            </a:r>
            <a:r>
              <a:rPr lang="de-DE" b="1" dirty="0" err="1" smtClean="0"/>
              <a:t>structure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Keratin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023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27099" y="435917"/>
            <a:ext cx="810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Proteins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ontrol</a:t>
            </a:r>
            <a:r>
              <a:rPr lang="de-DE" sz="2400" b="1" dirty="0" smtClean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C</a:t>
            </a:r>
            <a:r>
              <a:rPr lang="de-DE" sz="2400" b="1" dirty="0" smtClean="0"/>
              <a:t>hemical </a:t>
            </a:r>
            <a:r>
              <a:rPr lang="de-DE" sz="2400" b="1" dirty="0" err="1"/>
              <a:t>R</a:t>
            </a:r>
            <a:r>
              <a:rPr lang="de-DE" sz="2400" b="1" dirty="0" err="1" smtClean="0"/>
              <a:t>eactions</a:t>
            </a:r>
            <a:r>
              <a:rPr lang="de-DE" sz="2400" b="1" dirty="0" smtClean="0"/>
              <a:t>: Enzymes 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763080" y="1433638"/>
            <a:ext cx="2647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Example</a:t>
            </a:r>
            <a:r>
              <a:rPr lang="de-DE" sz="2400" b="1" dirty="0" smtClean="0"/>
              <a:t>: Pepsin</a:t>
            </a:r>
            <a:endParaRPr lang="de-DE" sz="2400" b="1" dirty="0"/>
          </a:p>
          <a:p>
            <a:endParaRPr lang="de-DE" dirty="0"/>
          </a:p>
        </p:txBody>
      </p:sp>
      <p:pic>
        <p:nvPicPr>
          <p:cNvPr id="8" name="Picture 1041" descr="pepsin-pepsinog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4695175" y="1956616"/>
            <a:ext cx="4448825" cy="33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457" y="2390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Bild 4" descr="digestive-tra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286"/>
            <a:ext cx="4106073" cy="491671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 flipH="1">
            <a:off x="2503714" y="4082143"/>
            <a:ext cx="35015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26142" y="1525971"/>
            <a:ext cx="384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Digestive Enzyme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stomach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99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Macintosh PowerPoint</Application>
  <PresentationFormat>Bildschirmpräsentation (4:3)</PresentationFormat>
  <Paragraphs>275</Paragraphs>
  <Slides>39</Slides>
  <Notes>5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2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74</cp:revision>
  <dcterms:created xsi:type="dcterms:W3CDTF">2012-05-17T05:09:08Z</dcterms:created>
  <dcterms:modified xsi:type="dcterms:W3CDTF">2012-05-26T06:01:47Z</dcterms:modified>
</cp:coreProperties>
</file>