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29" r:id="rId2"/>
    <p:sldId id="330" r:id="rId3"/>
    <p:sldId id="331" r:id="rId4"/>
    <p:sldId id="273" r:id="rId5"/>
    <p:sldId id="265" r:id="rId6"/>
    <p:sldId id="266" r:id="rId7"/>
    <p:sldId id="267" r:id="rId8"/>
    <p:sldId id="283" r:id="rId9"/>
    <p:sldId id="282" r:id="rId10"/>
    <p:sldId id="308" r:id="rId11"/>
    <p:sldId id="320" r:id="rId12"/>
    <p:sldId id="289" r:id="rId13"/>
    <p:sldId id="285" r:id="rId14"/>
    <p:sldId id="286" r:id="rId15"/>
    <p:sldId id="287" r:id="rId16"/>
    <p:sldId id="288" r:id="rId17"/>
    <p:sldId id="294" r:id="rId18"/>
    <p:sldId id="295" r:id="rId19"/>
    <p:sldId id="296" r:id="rId20"/>
    <p:sldId id="290" r:id="rId21"/>
    <p:sldId id="322" r:id="rId22"/>
    <p:sldId id="321" r:id="rId23"/>
    <p:sldId id="310" r:id="rId24"/>
    <p:sldId id="297" r:id="rId25"/>
    <p:sldId id="298" r:id="rId26"/>
    <p:sldId id="324" r:id="rId27"/>
    <p:sldId id="326" r:id="rId28"/>
    <p:sldId id="299" r:id="rId29"/>
    <p:sldId id="327" r:id="rId30"/>
    <p:sldId id="328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265" autoAdjust="0"/>
  </p:normalViewPr>
  <p:slideViewPr>
    <p:cSldViewPr snapToGrid="0" snapToObjects="1">
      <p:cViewPr varScale="1">
        <p:scale>
          <a:sx n="30" d="100"/>
          <a:sy n="30" d="100"/>
        </p:scale>
        <p:origin x="-2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ascomycete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endoparasitoids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arthropods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entomopathogenic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sinensis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,[1]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yartsa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gunbu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Tibet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15th Century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.[2]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yarsha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gumba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Nepal.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etymology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club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sinensis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Chinese.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sinensis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English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caterpillar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mushroom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traditional Chinese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[3][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unreliable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?]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Tibetan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fungus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mycelium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invades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elongated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ascocarp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cylindrical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ascocarp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flask-shaped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perithecia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These in turn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thread-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ascospores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presumably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unilateralis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climb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plant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die. This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parasite's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optimal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humidity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maximal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fruiting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sprouts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achieved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08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97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interphase—during which the cell grows, accumulating nutrients needed for mitosis and duplicating its DNA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mitosis (M) phase, during which the cell splits itself into two distinct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cytokinesis, where the new cell is completely divided.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2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02.06.12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Relationship Id="rId3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5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450px-Cordyceps_ophioglossoides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80" y="897466"/>
            <a:ext cx="4470400" cy="596053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33080" y="141700"/>
            <a:ext cx="522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 smtClean="0"/>
              <a:t>Yartsa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Gunbu</a:t>
            </a:r>
            <a:r>
              <a:rPr lang="de-DE" sz="2400" b="1" dirty="0" smtClean="0"/>
              <a:t>“ </a:t>
            </a:r>
            <a:r>
              <a:rPr lang="de-DE" sz="2000" b="1" dirty="0" smtClean="0"/>
              <a:t>(</a:t>
            </a:r>
            <a:r>
              <a:rPr lang="de-DE" sz="2000" b="1" dirty="0" err="1" smtClean="0"/>
              <a:t>Cordyceps</a:t>
            </a:r>
            <a:r>
              <a:rPr lang="de-DE" sz="2000" b="1" dirty="0"/>
              <a:t>=</a:t>
            </a:r>
            <a:r>
              <a:rPr lang="de-DE" sz="2000" b="1" dirty="0" smtClean="0"/>
              <a:t> Fungus)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62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5" y="1729552"/>
            <a:ext cx="4160095" cy="385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5448" y="678685"/>
            <a:ext cx="401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Replication </a:t>
            </a:r>
            <a:r>
              <a:rPr lang="de-DE" sz="2400" b="1" dirty="0" err="1" smtClean="0"/>
              <a:t>before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2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396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2800" b="1" dirty="0" err="1" smtClean="0"/>
              <a:t>Mitosis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23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12729" y="21440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DNA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235"/>
            <a:ext cx="9018633" cy="1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0048" y="416425"/>
            <a:ext cx="757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basic</a:t>
            </a:r>
            <a:r>
              <a:rPr lang="de-DE" sz="3200" b="1" dirty="0"/>
              <a:t> </a:t>
            </a:r>
            <a:r>
              <a:rPr lang="de-DE" sz="3200" b="1" dirty="0" err="1"/>
              <a:t>concept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smtClean="0"/>
              <a:t>DNA </a:t>
            </a:r>
            <a:r>
              <a:rPr lang="de-DE" sz="3200" b="1" dirty="0"/>
              <a:t>R</a:t>
            </a:r>
            <a:r>
              <a:rPr lang="de-DE" sz="3200" b="1" dirty="0" smtClean="0"/>
              <a:t>eplication</a:t>
            </a:r>
            <a:endParaRPr lang="de-DE" sz="3200" b="1" dirty="0"/>
          </a:p>
          <a:p>
            <a:endParaRPr lang="de-DE" sz="3200" dirty="0"/>
          </a:p>
        </p:txBody>
      </p:sp>
      <p:pic>
        <p:nvPicPr>
          <p:cNvPr id="5" name="Bild 4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3" y="1718649"/>
            <a:ext cx="1415502" cy="4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904" y="172816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11247" y="181144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3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" y="1485975"/>
            <a:ext cx="1311806" cy="41481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9808" y="56217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30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9615" y="97859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d)</a:t>
            </a:r>
            <a:endParaRPr lang="de-DE" b="1" dirty="0"/>
          </a:p>
        </p:txBody>
      </p:sp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15116" y="-61958"/>
            <a:ext cx="54437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2800" b="1" dirty="0" smtClean="0"/>
          </a:p>
          <a:p>
            <a:r>
              <a:rPr lang="de-CH" sz="3600" b="1" dirty="0" err="1" smtClean="0"/>
              <a:t>Which</a:t>
            </a:r>
            <a:r>
              <a:rPr lang="de-CH" sz="3600" b="1" dirty="0" smtClean="0"/>
              <a:t> </a:t>
            </a:r>
            <a:r>
              <a:rPr lang="de-CH" sz="3600" b="1" dirty="0" err="1"/>
              <a:t>result</a:t>
            </a:r>
            <a:r>
              <a:rPr lang="de-CH" sz="3600" b="1" dirty="0"/>
              <a:t> </a:t>
            </a:r>
            <a:r>
              <a:rPr lang="de-CH" sz="3600" b="1" dirty="0" err="1"/>
              <a:t>is</a:t>
            </a:r>
            <a:r>
              <a:rPr lang="de-CH" sz="3600" b="1" dirty="0"/>
              <a:t> </a:t>
            </a:r>
            <a:r>
              <a:rPr lang="de-CH" sz="3600" b="1" dirty="0" err="1" smtClean="0"/>
              <a:t>correct</a:t>
            </a:r>
            <a:r>
              <a:rPr lang="de-CH" sz="3600" b="1" dirty="0" smtClean="0"/>
              <a:t>?</a:t>
            </a:r>
            <a:endParaRPr lang="de-CH" sz="3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54050" y="1665288"/>
            <a:ext cx="168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lphaLcParenR"/>
            </a:pPr>
            <a:r>
              <a:rPr lang="de-CH" sz="3200" b="1"/>
              <a:t>A = 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5638" y="2632075"/>
            <a:ext cx="312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b) A + G = C + 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90563" y="3567113"/>
            <a:ext cx="305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c) A + T = G + 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93738" y="4405313"/>
            <a:ext cx="1668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d) A = C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35013" y="5413375"/>
            <a:ext cx="1624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e) G = T</a:t>
            </a:r>
          </a:p>
        </p:txBody>
      </p:sp>
    </p:spTree>
    <p:extLst>
      <p:ext uri="{BB962C8B-B14F-4D97-AF65-F5344CB8AC3E}">
        <p14:creationId xmlns:p14="http://schemas.microsoft.com/office/powerpoint/2010/main" val="277355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352800" y="0"/>
            <a:ext cx="5486400" cy="7086600"/>
            <a:chOff x="5580" y="5404"/>
            <a:chExt cx="5400" cy="665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580" y="5404"/>
              <a:ext cx="4626" cy="5939"/>
              <a:chOff x="2280" y="6660"/>
              <a:chExt cx="4626" cy="593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877" y="6695"/>
                <a:ext cx="4029" cy="5729"/>
                <a:chOff x="2317" y="6265"/>
                <a:chExt cx="4029" cy="5729"/>
              </a:xfrm>
            </p:grpSpPr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453" y="8847"/>
                  <a:ext cx="123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054" name="Group 6"/>
                <p:cNvGrpSpPr>
                  <a:grpSpLocks/>
                </p:cNvGrpSpPr>
                <p:nvPr/>
              </p:nvGrpSpPr>
              <p:grpSpPr bwMode="auto">
                <a:xfrm>
                  <a:off x="2317" y="6265"/>
                  <a:ext cx="4029" cy="5729"/>
                  <a:chOff x="2317" y="6265"/>
                  <a:chExt cx="4029" cy="5729"/>
                </a:xfrm>
              </p:grpSpPr>
              <p:sp>
                <p:nvSpPr>
                  <p:cNvPr id="20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57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057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2058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9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2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64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5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17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07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1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73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074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5" name="Bogen 2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76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53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77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78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9" name="Bogen 3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8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64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8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681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1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2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4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717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96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97" name="Bogen 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98" name="Bogen 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99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1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53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4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06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07" name="Bogen 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08" name="Bogen 6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3" y="6265"/>
                    <a:ext cx="2" cy="2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10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89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111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112" name="Bogen 6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13" name="Bogen 6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14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5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6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2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118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24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28" name="Bogen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9" name="Bogen 8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30" name="Group 82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585" y="8745"/>
                    <a:ext cx="644" cy="3060"/>
                    <a:chOff x="3392" y="9157"/>
                    <a:chExt cx="644" cy="3060"/>
                  </a:xfrm>
                </p:grpSpPr>
                <p:grpSp>
                  <p:nvGrpSpPr>
                    <p:cNvPr id="2131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33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32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3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4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35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36" name="Bogen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37" name="Bogen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38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6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39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0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1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2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3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44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05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4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8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50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4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5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54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55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5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57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77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5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1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2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3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13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64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5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6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7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8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49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0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2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73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74" name="Bogen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75" name="Bogen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76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85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7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8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9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80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81" name="Bogen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82" name="Bogen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2183" name="Line 135"/>
                    <p:cNvSpPr>
                      <a:spLocks noChangeShapeType="1"/>
                    </p:cNvSpPr>
                    <p:nvPr/>
                  </p:nvSpPr>
                  <p:spPr bwMode="auto">
                    <a:xfrm rot="21600000">
                      <a:off x="3577" y="9337"/>
                      <a:ext cx="0" cy="2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4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92" y="9157"/>
                      <a:ext cx="5" cy="30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86" name="Group 138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678" y="10373"/>
                    <a:ext cx="616" cy="1621"/>
                    <a:chOff x="3645" y="10265"/>
                    <a:chExt cx="616" cy="1621"/>
                  </a:xfrm>
                </p:grpSpPr>
                <p:sp>
                  <p:nvSpPr>
                    <p:cNvPr id="2187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88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49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89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0" name="Bogen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1" name="Bogen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2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95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13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96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7" name="Bogen 1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8" name="Bogen 1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0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1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2" name="Group 15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645" y="10775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203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4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5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6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7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041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209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0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2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5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1" y="10266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16" name="Group 16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89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21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20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221" name="Bogen 1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22" name="Bogen 1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223" name="Group 17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825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24" name="Line 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29" name="Group 1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861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0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31" name="Bogen 1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32" name="Bogen 1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33" name="Line 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4" name="Line 1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5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36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6265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6275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38" name="Group 19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256" y="911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9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40" name="Bogen 19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41" name="Bogen 19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42" name="Line 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3" name="Line 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4" name="Line 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5" name="Line 197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5154" y="8636"/>
                    <a:ext cx="2" cy="31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46" name="Group 198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436" y="9422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47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8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2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2" name="Group 204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506" y="976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53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4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" name="Line 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8" name="Group 21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796" y="10046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59" name="Group 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60" name="Bogen 21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61" name="Bogen 21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62" name="Line 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3" name="Line 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4" name="Line 2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5" name="Group 217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976" y="103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66" name="Line 2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7" name="Line 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8" name="Line 2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9" name="Line 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0" name="Line 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1" name="Group 223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049" y="107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72" name="Line 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3" name="Line 2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4" name="Line 2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5" name="Line 2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6" name="Line 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7" name="Group 229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516" y="11293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78" name="Group 2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79" name="Bogen 2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0" name="Bogen 2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1" name="Line 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2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3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84" name="Group 236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336" y="10981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85" name="Group 2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86" name="Bogen 2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7" name="Bogen 2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8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9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1" name="Line 243"/>
                  <p:cNvSpPr>
                    <a:spLocks noChangeShapeType="1"/>
                  </p:cNvSpPr>
                  <p:nvPr/>
                </p:nvSpPr>
                <p:spPr bwMode="auto">
                  <a:xfrm rot="19800000">
                    <a:off x="5326" y="859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92" name="Group 244"/>
                  <p:cNvGrpSpPr>
                    <a:grpSpLocks/>
                  </p:cNvGrpSpPr>
                  <p:nvPr/>
                </p:nvGrpSpPr>
                <p:grpSpPr bwMode="auto">
                  <a:xfrm rot="19800000">
                    <a:off x="4665" y="10360"/>
                    <a:ext cx="639" cy="1620"/>
                    <a:chOff x="4117" y="10417"/>
                    <a:chExt cx="639" cy="1620"/>
                  </a:xfrm>
                </p:grpSpPr>
                <p:sp>
                  <p:nvSpPr>
                    <p:cNvPr id="229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5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6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67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297" name="Line 2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8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9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0" name="Group 2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1" name="Bogen 2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2" name="Bogen 2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03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3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04" name="Line 2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5" name="Line 2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6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7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8" name="Bogen 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9" name="Bogen 2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10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95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11" name="Line 2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2" name="Line 2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3" name="Line 2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4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5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16" name="Group 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5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317" name="Line 2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8" name="Line 2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9" name="Line 2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0" name="Line 2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1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22" name="Group 274"/>
                  <p:cNvGrpSpPr>
                    <a:grpSpLocks/>
                  </p:cNvGrpSpPr>
                  <p:nvPr/>
                </p:nvGrpSpPr>
                <p:grpSpPr bwMode="auto">
                  <a:xfrm rot="2700000">
                    <a:off x="4837" y="861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23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24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25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6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7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8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9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0" name="Group 282"/>
                  <p:cNvGrpSpPr>
                    <a:grpSpLocks/>
                  </p:cNvGrpSpPr>
                  <p:nvPr/>
                </p:nvGrpSpPr>
                <p:grpSpPr bwMode="auto">
                  <a:xfrm rot="18900000">
                    <a:off x="35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31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32" name="Group 28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33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4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5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6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7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397" y="1005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39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41" name="Group 29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42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43" name="Bogen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44" name="Line 2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5" name="Line 2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6" name="Line 2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47" name="Group 299"/>
                  <p:cNvGrpSpPr>
                    <a:grpSpLocks/>
                  </p:cNvGrpSpPr>
                  <p:nvPr/>
                </p:nvGrpSpPr>
                <p:grpSpPr bwMode="auto">
                  <a:xfrm rot="900000">
                    <a:off x="2317" y="8797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4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9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50" name="Line 3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1" name="Line 3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2" name="Line 3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53" name="Group 3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54" name="Bogen 3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55" name="Bogen 3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2356" name="Group 308"/>
                  <p:cNvGrpSpPr>
                    <a:grpSpLocks/>
                  </p:cNvGrpSpPr>
                  <p:nvPr/>
                </p:nvGrpSpPr>
                <p:grpSpPr bwMode="auto">
                  <a:xfrm rot="12600000">
                    <a:off x="2677" y="825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5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58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59" name="Line 3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0" name="Line 3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1" name="Line 3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2" name="Line 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3" name="Line 3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4" name="Group 316"/>
                  <p:cNvGrpSpPr>
                    <a:grpSpLocks/>
                  </p:cNvGrpSpPr>
                  <p:nvPr/>
                </p:nvGrpSpPr>
                <p:grpSpPr bwMode="auto">
                  <a:xfrm rot="9600000">
                    <a:off x="53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65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66" name="Group 318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67" name="Line 3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8" name="Line 3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9" name="Line 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0" name="Line 3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1" name="Line 3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72" name="Group 324"/>
                  <p:cNvGrpSpPr>
                    <a:grpSpLocks/>
                  </p:cNvGrpSpPr>
                  <p:nvPr/>
                </p:nvGrpSpPr>
                <p:grpSpPr bwMode="auto">
                  <a:xfrm rot="18000000">
                    <a:off x="5917" y="861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74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75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76" name="Bogen 3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77" name="Bogen 3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78" name="Line 3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9" name="Line 3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0" name="Line 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81" name="Group 333"/>
                  <p:cNvGrpSpPr>
                    <a:grpSpLocks/>
                  </p:cNvGrpSpPr>
                  <p:nvPr/>
                </p:nvGrpSpPr>
                <p:grpSpPr bwMode="auto">
                  <a:xfrm rot="12000000">
                    <a:off x="4117" y="10060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82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3" name="Group 335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84" name="Line 3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5" name="Line 3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6" name="Line 3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87" name="Group 3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88" name="Bogen 3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89" name="Bogen 3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90" name="Text Box 342"/>
              <p:cNvSpPr txBox="1">
                <a:spLocks noChangeArrowheads="1"/>
              </p:cNvSpPr>
              <p:nvPr/>
            </p:nvSpPr>
            <p:spPr bwMode="auto">
              <a:xfrm>
                <a:off x="4440" y="9344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endParaRPr lang="de-DE"/>
              </a:p>
            </p:txBody>
          </p:sp>
          <p:sp>
            <p:nvSpPr>
              <p:cNvPr id="2391" name="Text Box 343"/>
              <p:cNvSpPr txBox="1">
                <a:spLocks noChangeArrowheads="1"/>
              </p:cNvSpPr>
              <p:nvPr/>
            </p:nvSpPr>
            <p:spPr bwMode="auto">
              <a:xfrm>
                <a:off x="3945" y="10299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endParaRPr lang="de-DE"/>
              </a:p>
            </p:txBody>
          </p:sp>
          <p:sp>
            <p:nvSpPr>
              <p:cNvPr id="2392" name="Text Box 344"/>
              <p:cNvSpPr txBox="1">
                <a:spLocks noChangeArrowheads="1"/>
              </p:cNvSpPr>
              <p:nvPr/>
            </p:nvSpPr>
            <p:spPr bwMode="auto">
              <a:xfrm>
                <a:off x="5640" y="9203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endParaRPr lang="de-DE"/>
              </a:p>
            </p:txBody>
          </p:sp>
          <p:sp>
            <p:nvSpPr>
              <p:cNvPr id="2393" name="Text Box 345"/>
              <p:cNvSpPr txBox="1">
                <a:spLocks noChangeArrowheads="1"/>
              </p:cNvSpPr>
              <p:nvPr/>
            </p:nvSpPr>
            <p:spPr bwMode="auto">
              <a:xfrm>
                <a:off x="3957" y="11712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</a:t>
                </a:r>
                <a:endParaRPr lang="de-DE"/>
              </a:p>
            </p:txBody>
          </p:sp>
          <p:sp>
            <p:nvSpPr>
              <p:cNvPr id="2394" name="Text Box 346"/>
              <p:cNvSpPr txBox="1">
                <a:spLocks noChangeArrowheads="1"/>
              </p:cNvSpPr>
              <p:nvPr/>
            </p:nvSpPr>
            <p:spPr bwMode="auto">
              <a:xfrm>
                <a:off x="611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5" name="Text Box 347"/>
              <p:cNvSpPr txBox="1">
                <a:spLocks noChangeArrowheads="1"/>
              </p:cNvSpPr>
              <p:nvPr/>
            </p:nvSpPr>
            <p:spPr bwMode="auto">
              <a:xfrm>
                <a:off x="5217" y="666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6" name="Text Box 348"/>
              <p:cNvSpPr txBox="1">
                <a:spLocks noChangeArrowheads="1"/>
              </p:cNvSpPr>
              <p:nvPr/>
            </p:nvSpPr>
            <p:spPr bwMode="auto">
              <a:xfrm>
                <a:off x="6708" y="11745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397" name="Text Box 349"/>
              <p:cNvSpPr txBox="1">
                <a:spLocks noChangeArrowheads="1"/>
              </p:cNvSpPr>
              <p:nvPr/>
            </p:nvSpPr>
            <p:spPr bwMode="auto">
              <a:xfrm>
                <a:off x="269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8" name="Text Box 350"/>
              <p:cNvSpPr txBox="1">
                <a:spLocks noChangeArrowheads="1"/>
              </p:cNvSpPr>
              <p:nvPr/>
            </p:nvSpPr>
            <p:spPr bwMode="auto">
              <a:xfrm>
                <a:off x="2280" y="1173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9" name="Text Box 351"/>
              <p:cNvSpPr txBox="1">
                <a:spLocks noChangeArrowheads="1"/>
              </p:cNvSpPr>
              <p:nvPr/>
            </p:nvSpPr>
            <p:spPr bwMode="auto">
              <a:xfrm>
                <a:off x="4308" y="10995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0" name="Text Box 352"/>
              <p:cNvSpPr txBox="1">
                <a:spLocks noChangeArrowheads="1"/>
              </p:cNvSpPr>
              <p:nvPr/>
            </p:nvSpPr>
            <p:spPr bwMode="auto">
              <a:xfrm>
                <a:off x="5397" y="1242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1" name="Text Box 353"/>
              <p:cNvSpPr txBox="1">
                <a:spLocks noChangeArrowheads="1"/>
              </p:cNvSpPr>
              <p:nvPr/>
            </p:nvSpPr>
            <p:spPr bwMode="auto">
              <a:xfrm>
                <a:off x="3480" y="12403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2" name="Text Box 354"/>
              <p:cNvSpPr txBox="1">
                <a:spLocks noChangeArrowheads="1"/>
              </p:cNvSpPr>
              <p:nvPr/>
            </p:nvSpPr>
            <p:spPr bwMode="auto">
              <a:xfrm>
                <a:off x="4689" y="10978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3" name="Text Box 355"/>
              <p:cNvSpPr txBox="1">
                <a:spLocks noChangeArrowheads="1"/>
              </p:cNvSpPr>
              <p:nvPr/>
            </p:nvSpPr>
            <p:spPr bwMode="auto">
              <a:xfrm>
                <a:off x="3777" y="6660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</p:grpSp>
        <p:sp>
          <p:nvSpPr>
            <p:cNvPr id="2404" name="Text Box 356"/>
            <p:cNvSpPr txBox="1">
              <a:spLocks noChangeArrowheads="1"/>
            </p:cNvSpPr>
            <p:nvPr/>
          </p:nvSpPr>
          <p:spPr bwMode="auto">
            <a:xfrm>
              <a:off x="5580" y="11524"/>
              <a:ext cx="5400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05" name="Rectangle 357"/>
          <p:cNvSpPr>
            <a:spLocks noChangeArrowheads="1"/>
          </p:cNvSpPr>
          <p:nvPr/>
        </p:nvSpPr>
        <p:spPr bwMode="auto">
          <a:xfrm>
            <a:off x="331788" y="146050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(simple scheme)</a:t>
            </a:r>
          </a:p>
        </p:txBody>
      </p:sp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78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07" name="Rectangle 35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roup 357"/>
          <p:cNvGrpSpPr>
            <a:grpSpLocks/>
          </p:cNvGrpSpPr>
          <p:nvPr/>
        </p:nvGrpSpPr>
        <p:grpSpPr bwMode="auto">
          <a:xfrm>
            <a:off x="850900" y="0"/>
            <a:ext cx="5168900" cy="6858000"/>
            <a:chOff x="1260" y="1800"/>
            <a:chExt cx="9350" cy="12150"/>
          </a:xfrm>
        </p:grpSpPr>
        <p:sp>
          <p:nvSpPr>
            <p:cNvPr id="3430" name="Text Box 358"/>
            <p:cNvSpPr txBox="1">
              <a:spLocks noChangeArrowheads="1"/>
            </p:cNvSpPr>
            <p:nvPr/>
          </p:nvSpPr>
          <p:spPr bwMode="auto">
            <a:xfrm>
              <a:off x="3795" y="78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</a:t>
              </a:r>
              <a:endParaRPr lang="de-DE"/>
            </a:p>
          </p:txBody>
        </p:sp>
        <p:sp>
          <p:nvSpPr>
            <p:cNvPr id="3431" name="Text Box 359"/>
            <p:cNvSpPr txBox="1">
              <a:spLocks noChangeArrowheads="1"/>
            </p:cNvSpPr>
            <p:nvPr/>
          </p:nvSpPr>
          <p:spPr bwMode="auto">
            <a:xfrm>
              <a:off x="6750" y="69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</a:t>
              </a:r>
              <a:endParaRPr lang="de-DE"/>
            </a:p>
          </p:txBody>
        </p:sp>
        <p:sp>
          <p:nvSpPr>
            <p:cNvPr id="3432" name="Text Box 360"/>
            <p:cNvSpPr txBox="1">
              <a:spLocks noChangeArrowheads="1"/>
            </p:cNvSpPr>
            <p:nvPr/>
          </p:nvSpPr>
          <p:spPr bwMode="auto">
            <a:xfrm>
              <a:off x="5700" y="865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3" name="Text Box 361"/>
            <p:cNvSpPr txBox="1">
              <a:spLocks noChangeArrowheads="1"/>
            </p:cNvSpPr>
            <p:nvPr/>
          </p:nvSpPr>
          <p:spPr bwMode="auto">
            <a:xfrm>
              <a:off x="6450" y="45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4" name="Text Box 362"/>
            <p:cNvSpPr txBox="1">
              <a:spLocks noChangeArrowheads="1"/>
            </p:cNvSpPr>
            <p:nvPr/>
          </p:nvSpPr>
          <p:spPr bwMode="auto">
            <a:xfrm>
              <a:off x="1260" y="70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3435" name="Text Box 363"/>
            <p:cNvSpPr txBox="1">
              <a:spLocks noChangeArrowheads="1"/>
            </p:cNvSpPr>
            <p:nvPr/>
          </p:nvSpPr>
          <p:spPr bwMode="auto">
            <a:xfrm>
              <a:off x="3945" y="513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</a:t>
              </a:r>
              <a:endParaRPr lang="de-DE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H="1" flipV="1">
              <a:off x="1260" y="68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Text Box 365"/>
            <p:cNvSpPr txBox="1">
              <a:spLocks noChangeArrowheads="1"/>
            </p:cNvSpPr>
            <p:nvPr/>
          </p:nvSpPr>
          <p:spPr bwMode="auto">
            <a:xfrm>
              <a:off x="1485" y="6495"/>
              <a:ext cx="19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Direction of helicase</a:t>
              </a:r>
            </a:p>
          </p:txBody>
        </p:sp>
        <p:sp>
          <p:nvSpPr>
            <p:cNvPr id="3438" name="Text Box 366"/>
            <p:cNvSpPr txBox="1">
              <a:spLocks noChangeArrowheads="1"/>
            </p:cNvSpPr>
            <p:nvPr/>
          </p:nvSpPr>
          <p:spPr bwMode="auto">
            <a:xfrm>
              <a:off x="5400" y="1080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</a:t>
              </a:r>
              <a:endParaRPr lang="de-CH">
                <a:latin typeface="Arial" charset="0"/>
              </a:endParaRPr>
            </a:p>
          </p:txBody>
        </p:sp>
        <p:sp>
          <p:nvSpPr>
            <p:cNvPr id="3439" name="Text Box 367"/>
            <p:cNvSpPr txBox="1">
              <a:spLocks noChangeArrowheads="1"/>
            </p:cNvSpPr>
            <p:nvPr/>
          </p:nvSpPr>
          <p:spPr bwMode="auto">
            <a:xfrm>
              <a:off x="1260" y="84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3440" name="Text Box 368"/>
            <p:cNvSpPr txBox="1">
              <a:spLocks noChangeArrowheads="1"/>
            </p:cNvSpPr>
            <p:nvPr/>
          </p:nvSpPr>
          <p:spPr bwMode="auto">
            <a:xfrm>
              <a:off x="9195" y="1101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</a:t>
              </a:r>
              <a:endParaRPr lang="de-CH">
                <a:latin typeface="Arial" charset="0"/>
              </a:endParaRPr>
            </a:p>
          </p:txBody>
        </p:sp>
        <p:sp>
          <p:nvSpPr>
            <p:cNvPr id="3441" name="Text Box 369"/>
            <p:cNvSpPr txBox="1">
              <a:spLocks noChangeArrowheads="1"/>
            </p:cNvSpPr>
            <p:nvPr/>
          </p:nvSpPr>
          <p:spPr bwMode="auto">
            <a:xfrm>
              <a:off x="3267" y="1800"/>
              <a:ext cx="2782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400" dirty="0" smtClean="0">
                <a:latin typeface="Arial" charset="0"/>
              </a:endParaRPr>
            </a:p>
            <a:p>
              <a:endParaRPr lang="de-DE" sz="1400" dirty="0">
                <a:latin typeface="Arial" charset="0"/>
              </a:endParaRPr>
            </a:p>
            <a:p>
              <a:r>
                <a:rPr lang="de-DE" sz="1400" dirty="0" err="1" smtClean="0">
                  <a:latin typeface="Arial" charset="0"/>
                </a:rPr>
                <a:t>Leading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2" name="Text Box 370"/>
            <p:cNvSpPr txBox="1">
              <a:spLocks noChangeArrowheads="1"/>
            </p:cNvSpPr>
            <p:nvPr/>
          </p:nvSpPr>
          <p:spPr bwMode="auto">
            <a:xfrm>
              <a:off x="3936" y="11340"/>
              <a:ext cx="2572" cy="2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r>
                <a:rPr lang="de-DE" sz="1400" dirty="0" smtClean="0">
                  <a:latin typeface="Arial" charset="0"/>
                </a:rPr>
                <a:t>    </a:t>
              </a:r>
              <a:r>
                <a:rPr lang="de-DE" sz="1400" dirty="0" err="1" smtClean="0">
                  <a:latin typeface="Arial" charset="0"/>
                </a:rPr>
                <a:t>Lagging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5115" y="10320"/>
              <a:ext cx="113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>
              <a:off x="5101" y="3016"/>
              <a:ext cx="472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3"/>
            <p:cNvSpPr>
              <a:spLocks noChangeShapeType="1"/>
            </p:cNvSpPr>
            <p:nvPr/>
          </p:nvSpPr>
          <p:spPr bwMode="auto">
            <a:xfrm flipH="1">
              <a:off x="3796" y="4635"/>
              <a:ext cx="869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H="1">
              <a:off x="6548" y="11963"/>
              <a:ext cx="120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47" name="Group 375"/>
            <p:cNvGrpSpPr>
              <a:grpSpLocks/>
            </p:cNvGrpSpPr>
            <p:nvPr/>
          </p:nvGrpSpPr>
          <p:grpSpPr bwMode="auto">
            <a:xfrm rot="5400000" flipV="1">
              <a:off x="715" y="3425"/>
              <a:ext cx="10440" cy="9350"/>
              <a:chOff x="-203" y="877"/>
              <a:chExt cx="11543" cy="10338"/>
            </a:xfrm>
          </p:grpSpPr>
          <p:sp>
            <p:nvSpPr>
              <p:cNvPr id="3448" name="AutoShape 376"/>
              <p:cNvSpPr>
                <a:spLocks noChangeArrowheads="1"/>
              </p:cNvSpPr>
              <p:nvPr/>
            </p:nvSpPr>
            <p:spPr bwMode="auto">
              <a:xfrm rot="-2491988">
                <a:off x="9824" y="9157"/>
                <a:ext cx="1440" cy="108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9" name="Oval 377"/>
              <p:cNvSpPr>
                <a:spLocks noChangeArrowheads="1"/>
              </p:cNvSpPr>
              <p:nvPr/>
            </p:nvSpPr>
            <p:spPr bwMode="auto">
              <a:xfrm rot="-2419938">
                <a:off x="5311" y="3899"/>
                <a:ext cx="1800" cy="112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0" name="AutoShape 378"/>
              <p:cNvSpPr>
                <a:spLocks noChangeArrowheads="1"/>
              </p:cNvSpPr>
              <p:nvPr/>
            </p:nvSpPr>
            <p:spPr bwMode="auto">
              <a:xfrm rot="8520446">
                <a:off x="6450" y="5363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1" name="AutoShape 379"/>
              <p:cNvSpPr>
                <a:spLocks noChangeArrowheads="1"/>
              </p:cNvSpPr>
              <p:nvPr/>
            </p:nvSpPr>
            <p:spPr bwMode="auto">
              <a:xfrm rot="3644994">
                <a:off x="1381" y="5106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2" name="AutoShape 380"/>
              <p:cNvSpPr>
                <a:spLocks noChangeArrowheads="1"/>
              </p:cNvSpPr>
              <p:nvPr/>
            </p:nvSpPr>
            <p:spPr bwMode="auto">
              <a:xfrm>
                <a:off x="4597" y="2268"/>
                <a:ext cx="1478" cy="900"/>
              </a:xfrm>
              <a:prstGeom prst="flowChartAlternateProcess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53" name="Group 381"/>
              <p:cNvGrpSpPr>
                <a:grpSpLocks/>
              </p:cNvGrpSpPr>
              <p:nvPr/>
            </p:nvGrpSpPr>
            <p:grpSpPr bwMode="auto">
              <a:xfrm>
                <a:off x="4784" y="877"/>
                <a:ext cx="3946" cy="10174"/>
                <a:chOff x="4837" y="877"/>
                <a:chExt cx="3946" cy="10174"/>
              </a:xfrm>
            </p:grpSpPr>
            <p:sp>
              <p:nvSpPr>
                <p:cNvPr id="3454" name="Line 382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55" name="Line 383"/>
                <p:cNvSpPr>
                  <a:spLocks noChangeShapeType="1"/>
                </p:cNvSpPr>
                <p:nvPr/>
              </p:nvSpPr>
              <p:spPr bwMode="auto">
                <a:xfrm>
                  <a:off x="501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56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5017" y="1069"/>
                  <a:ext cx="459" cy="227"/>
                  <a:chOff x="2137" y="1417"/>
                  <a:chExt cx="1823" cy="900"/>
                </a:xfrm>
              </p:grpSpPr>
              <p:sp>
                <p:nvSpPr>
                  <p:cNvPr id="3457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8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9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0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1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2" name="Group 390"/>
                <p:cNvGrpSpPr>
                  <a:grpSpLocks noChangeAspect="1"/>
                </p:cNvGrpSpPr>
                <p:nvPr/>
              </p:nvGrpSpPr>
              <p:grpSpPr bwMode="auto">
                <a:xfrm>
                  <a:off x="5017" y="1429"/>
                  <a:ext cx="318" cy="227"/>
                  <a:chOff x="1597" y="1417"/>
                  <a:chExt cx="1260" cy="900"/>
                </a:xfrm>
              </p:grpSpPr>
              <p:sp>
                <p:nvSpPr>
                  <p:cNvPr id="3463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4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5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6" name="Line 3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7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8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5017" y="1789"/>
                  <a:ext cx="431" cy="225"/>
                  <a:chOff x="3849" y="1059"/>
                  <a:chExt cx="1721" cy="900"/>
                </a:xfrm>
              </p:grpSpPr>
              <p:sp>
                <p:nvSpPr>
                  <p:cNvPr id="3469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0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1" name="Line 3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7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473" name="Bogen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4" name="Bogen 40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75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5017" y="214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76" name="Group 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77" name="Bogen 40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8" name="Bogen 40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79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0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1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2" name="Group 410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072"/>
                  <a:ext cx="318" cy="227"/>
                  <a:chOff x="1597" y="1417"/>
                  <a:chExt cx="1260" cy="900"/>
                </a:xfrm>
              </p:grpSpPr>
              <p:sp>
                <p:nvSpPr>
                  <p:cNvPr id="3483" name="Line 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4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5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6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7" name="Line 4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8" name="Group 41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1429"/>
                  <a:ext cx="436" cy="227"/>
                  <a:chOff x="2137" y="1417"/>
                  <a:chExt cx="1823" cy="900"/>
                </a:xfrm>
              </p:grpSpPr>
              <p:sp>
                <p:nvSpPr>
                  <p:cNvPr id="3489" name="Line 4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0" name="Line 4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1" name="Line 4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2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3" name="Line 4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94" name="Group 4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78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95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96" name="Bogen 424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7" name="Bogen 425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98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9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0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01" name="Group 42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149"/>
                  <a:ext cx="431" cy="225"/>
                  <a:chOff x="3849" y="1059"/>
                  <a:chExt cx="1721" cy="900"/>
                </a:xfrm>
              </p:grpSpPr>
              <p:sp>
                <p:nvSpPr>
                  <p:cNvPr id="3502" name="Line 4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3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4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05" name="Group 4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06" name="Bogen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7" name="Bogen 43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08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5813" y="877"/>
                  <a:ext cx="2" cy="25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09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5017" y="250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10" name="Group 4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11" name="Bogen 4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2" name="Bogen 4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13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5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16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5017" y="2869"/>
                  <a:ext cx="318" cy="227"/>
                  <a:chOff x="1597" y="1417"/>
                  <a:chExt cx="1260" cy="900"/>
                </a:xfrm>
              </p:grpSpPr>
              <p:sp>
                <p:nvSpPr>
                  <p:cNvPr id="3517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8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9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0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1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22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017" y="3229"/>
                  <a:ext cx="431" cy="225"/>
                  <a:chOff x="3849" y="1059"/>
                  <a:chExt cx="1721" cy="900"/>
                </a:xfrm>
              </p:grpSpPr>
              <p:sp>
                <p:nvSpPr>
                  <p:cNvPr id="3523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4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5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26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27" name="Bogen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8" name="Bogen 45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29" name="Line 457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30" name="Group 45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509"/>
                  <a:ext cx="431" cy="225"/>
                  <a:chOff x="3849" y="1059"/>
                  <a:chExt cx="1721" cy="900"/>
                </a:xfrm>
              </p:grpSpPr>
              <p:sp>
                <p:nvSpPr>
                  <p:cNvPr id="3531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2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3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34" name="Group 4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35" name="Bogen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6" name="Bogen 464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37" name="Group 46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869"/>
                  <a:ext cx="436" cy="227"/>
                  <a:chOff x="2137" y="1417"/>
                  <a:chExt cx="1823" cy="900"/>
                </a:xfrm>
              </p:grpSpPr>
              <p:sp>
                <p:nvSpPr>
                  <p:cNvPr id="3538" name="Line 4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9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0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1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2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43" name="Group 4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322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44" name="Group 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45" name="Bogen 473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6" name="Bogen 474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7" name="Line 4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8" name="Line 4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9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0" name="Line 478"/>
                <p:cNvSpPr>
                  <a:spLocks noChangeShapeType="1"/>
                </p:cNvSpPr>
                <p:nvPr/>
              </p:nvSpPr>
              <p:spPr bwMode="auto">
                <a:xfrm>
                  <a:off x="5820" y="87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1" name="Line 479"/>
                <p:cNvSpPr>
                  <a:spLocks noChangeShapeType="1"/>
                </p:cNvSpPr>
                <p:nvPr/>
              </p:nvSpPr>
              <p:spPr bwMode="auto">
                <a:xfrm>
                  <a:off x="6000" y="887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2" name="Line 480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8782" y="2403"/>
                  <a:ext cx="1" cy="8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53" name="Group 481"/>
              <p:cNvGrpSpPr>
                <a:grpSpLocks/>
              </p:cNvGrpSpPr>
              <p:nvPr/>
            </p:nvGrpSpPr>
            <p:grpSpPr bwMode="auto">
              <a:xfrm>
                <a:off x="-203" y="3496"/>
                <a:ext cx="5337" cy="3239"/>
                <a:chOff x="-150" y="3496"/>
                <a:chExt cx="5337" cy="3239"/>
              </a:xfrm>
            </p:grpSpPr>
            <p:grpSp>
              <p:nvGrpSpPr>
                <p:cNvPr id="3554" name="Group 48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561" y="3775"/>
                  <a:ext cx="431" cy="225"/>
                  <a:chOff x="3849" y="1059"/>
                  <a:chExt cx="1721" cy="900"/>
                </a:xfrm>
              </p:grpSpPr>
              <p:sp>
                <p:nvSpPr>
                  <p:cNvPr id="3555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6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7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58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59" name="Bogen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0" name="Bogen 488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61" name="Group 489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242" y="3967"/>
                  <a:ext cx="459" cy="227"/>
                  <a:chOff x="2137" y="1417"/>
                  <a:chExt cx="1823" cy="900"/>
                </a:xfrm>
              </p:grpSpPr>
              <p:sp>
                <p:nvSpPr>
                  <p:cNvPr id="3562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3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4" name="Line 4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5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6" name="Line 4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67" name="Group 495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965" y="4086"/>
                  <a:ext cx="319" cy="227"/>
                  <a:chOff x="1597" y="1417"/>
                  <a:chExt cx="1260" cy="900"/>
                </a:xfrm>
              </p:grpSpPr>
              <p:sp>
                <p:nvSpPr>
                  <p:cNvPr id="3568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9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0" name="Line 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1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2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73" name="Group 501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626" y="4315"/>
                  <a:ext cx="431" cy="225"/>
                  <a:chOff x="3849" y="1059"/>
                  <a:chExt cx="1721" cy="900"/>
                </a:xfrm>
              </p:grpSpPr>
              <p:sp>
                <p:nvSpPr>
                  <p:cNvPr id="3574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5" name="Line 5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6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77" name="Group 5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78" name="Bogen 5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9" name="Bogen 50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80" name="Group 50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306" y="4507"/>
                  <a:ext cx="459" cy="227"/>
                  <a:chOff x="2137" y="1417"/>
                  <a:chExt cx="1823" cy="900"/>
                </a:xfrm>
              </p:grpSpPr>
              <p:sp>
                <p:nvSpPr>
                  <p:cNvPr id="3581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2" name="Line 5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3" name="Line 5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4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5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86" name="Group 514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030" y="4626"/>
                  <a:ext cx="319" cy="227"/>
                  <a:chOff x="1597" y="1417"/>
                  <a:chExt cx="1260" cy="900"/>
                </a:xfrm>
              </p:grpSpPr>
              <p:sp>
                <p:nvSpPr>
                  <p:cNvPr id="3587" name="Line 5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8" name="Line 5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9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0" name="Line 5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1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92" name="Group 52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691" y="4855"/>
                  <a:ext cx="431" cy="225"/>
                  <a:chOff x="3849" y="1059"/>
                  <a:chExt cx="1721" cy="900"/>
                </a:xfrm>
              </p:grpSpPr>
              <p:sp>
                <p:nvSpPr>
                  <p:cNvPr id="3593" name="Line 5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4" name="Line 5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5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96" name="Group 5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97" name="Bogen 5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8" name="Bogen 52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99" name="Group 527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379" y="5035"/>
                  <a:ext cx="431" cy="225"/>
                  <a:chOff x="3849" y="1059"/>
                  <a:chExt cx="1721" cy="900"/>
                </a:xfrm>
              </p:grpSpPr>
              <p:sp>
                <p:nvSpPr>
                  <p:cNvPr id="3600" name="Line 5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1" name="Line 5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2" name="Line 5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03" name="Group 5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04" name="Bogen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5" name="Bogen 53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06" name="Line 534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2517" y="2344"/>
                  <a:ext cx="13" cy="5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7" name="Line 535"/>
                <p:cNvSpPr>
                  <a:spLocks noChangeShapeType="1"/>
                </p:cNvSpPr>
                <p:nvPr/>
              </p:nvSpPr>
              <p:spPr bwMode="auto">
                <a:xfrm rot="3600000" flipH="1">
                  <a:off x="2514" y="2059"/>
                  <a:ext cx="9" cy="5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8" name="Line 536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1540" y="5375"/>
                  <a:ext cx="10" cy="20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9" name="Group 53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012" y="629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0" name="Group 5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1" name="Bogen 5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2" name="Bogen 5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13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4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5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6" name="Group 54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323" y="611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7" name="Group 5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8" name="Bogen 546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9" name="Bogen 547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20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1" name="Line 5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2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3" name="Group 551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551" y="5892"/>
                  <a:ext cx="436" cy="227"/>
                  <a:chOff x="2137" y="1417"/>
                  <a:chExt cx="1823" cy="900"/>
                </a:xfrm>
              </p:grpSpPr>
              <p:sp>
                <p:nvSpPr>
                  <p:cNvPr id="3624" name="Line 5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5" name="Line 5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6" name="Line 5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7" name="Line 5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8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9" name="Group 55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947" y="5759"/>
                  <a:ext cx="318" cy="227"/>
                  <a:chOff x="1597" y="1417"/>
                  <a:chExt cx="1260" cy="900"/>
                </a:xfrm>
              </p:grpSpPr>
              <p:sp>
                <p:nvSpPr>
                  <p:cNvPr id="3630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1" name="Line 5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2" name="Line 5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3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4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5" name="Line 563"/>
                <p:cNvSpPr>
                  <a:spLocks noChangeShapeType="1"/>
                </p:cNvSpPr>
                <p:nvPr/>
              </p:nvSpPr>
              <p:spPr bwMode="auto">
                <a:xfrm rot="3600000">
                  <a:off x="2373" y="596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6" name="Line 564"/>
                <p:cNvSpPr>
                  <a:spLocks noChangeShapeType="1"/>
                </p:cNvSpPr>
                <p:nvPr/>
              </p:nvSpPr>
              <p:spPr bwMode="auto">
                <a:xfrm rot="3600000">
                  <a:off x="1673" y="5564"/>
                  <a:ext cx="13" cy="19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658" y="3496"/>
                  <a:ext cx="348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38" name="Group 56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765" y="5961"/>
                  <a:ext cx="431" cy="225"/>
                  <a:chOff x="3849" y="1059"/>
                  <a:chExt cx="1721" cy="900"/>
                </a:xfrm>
              </p:grpSpPr>
              <p:sp>
                <p:nvSpPr>
                  <p:cNvPr id="3639" name="Line 5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0" name="Line 5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1" name="Line 5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2" name="Group 5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43" name="Bogen 5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4" name="Bogen 57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45" name="Group 573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072" y="5778"/>
                  <a:ext cx="431" cy="225"/>
                  <a:chOff x="3849" y="1059"/>
                  <a:chExt cx="1721" cy="900"/>
                </a:xfrm>
              </p:grpSpPr>
              <p:sp>
                <p:nvSpPr>
                  <p:cNvPr id="3646" name="Line 5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7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8" name="Line 5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9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50" name="Bogen 5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1" name="Bogen 579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2" name="Group 58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409" y="555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3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4" name="Line 5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5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6" name="Line 5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7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8" name="Group 58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054" y="518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9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0" name="Line 5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1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2" name="Line 5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3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64" name="Group 59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689" y="5431"/>
                  <a:ext cx="459" cy="227"/>
                  <a:chOff x="2137" y="1417"/>
                  <a:chExt cx="1823" cy="900"/>
                </a:xfrm>
              </p:grpSpPr>
              <p:sp>
                <p:nvSpPr>
                  <p:cNvPr id="3665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6" name="Line 5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7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8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9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0" name="Group 59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70" y="6127"/>
                  <a:ext cx="459" cy="227"/>
                  <a:chOff x="2137" y="1417"/>
                  <a:chExt cx="1823" cy="900"/>
                </a:xfrm>
              </p:grpSpPr>
              <p:sp>
                <p:nvSpPr>
                  <p:cNvPr id="3671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2" name="Line 6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3" name="Line 6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4" name="Line 6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5" name="Line 6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6" name="Group 60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720" y="6462"/>
                  <a:ext cx="318" cy="227"/>
                  <a:chOff x="1597" y="1417"/>
                  <a:chExt cx="1260" cy="900"/>
                </a:xfrm>
              </p:grpSpPr>
              <p:sp>
                <p:nvSpPr>
                  <p:cNvPr id="3677" name="Line 6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8" name="Line 6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9" name="Line 6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0" name="Line 6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1" name="Line 6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82" name="Group 610"/>
              <p:cNvGrpSpPr>
                <a:grpSpLocks/>
              </p:cNvGrpSpPr>
              <p:nvPr/>
            </p:nvGrpSpPr>
            <p:grpSpPr bwMode="auto">
              <a:xfrm>
                <a:off x="2497" y="5197"/>
                <a:ext cx="5167" cy="2520"/>
                <a:chOff x="2550" y="5197"/>
                <a:chExt cx="5167" cy="2520"/>
              </a:xfrm>
            </p:grpSpPr>
            <p:grpSp>
              <p:nvGrpSpPr>
                <p:cNvPr id="3683" name="Group 611"/>
                <p:cNvGrpSpPr>
                  <a:grpSpLocks/>
                </p:cNvGrpSpPr>
                <p:nvPr/>
              </p:nvGrpSpPr>
              <p:grpSpPr bwMode="auto">
                <a:xfrm rot="2700000">
                  <a:off x="5128" y="5266"/>
                  <a:ext cx="498" cy="360"/>
                  <a:chOff x="5197" y="6930"/>
                  <a:chExt cx="498" cy="360"/>
                </a:xfrm>
              </p:grpSpPr>
              <p:sp>
                <p:nvSpPr>
                  <p:cNvPr id="3684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693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85" name="Group 61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699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686" name="Line 6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7" name="Line 6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8" name="Line 6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" name="Line 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" name="Line 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1" name="Group 619"/>
                <p:cNvGrpSpPr>
                  <a:grpSpLocks/>
                </p:cNvGrpSpPr>
                <p:nvPr/>
              </p:nvGrpSpPr>
              <p:grpSpPr bwMode="auto">
                <a:xfrm rot="18900000">
                  <a:off x="6637" y="7357"/>
                  <a:ext cx="613" cy="360"/>
                  <a:chOff x="5017" y="7465"/>
                  <a:chExt cx="613" cy="360"/>
                </a:xfrm>
              </p:grpSpPr>
              <p:sp>
                <p:nvSpPr>
                  <p:cNvPr id="3692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93" name="Group 62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694" name="Line 6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5" name="Line 6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6" name="Line 6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7" name="Line 6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8" name="Line 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9" name="Group 627"/>
                <p:cNvGrpSpPr>
                  <a:grpSpLocks/>
                </p:cNvGrpSpPr>
                <p:nvPr/>
              </p:nvGrpSpPr>
              <p:grpSpPr bwMode="auto">
                <a:xfrm>
                  <a:off x="5917" y="6817"/>
                  <a:ext cx="498" cy="360"/>
                  <a:chOff x="5197" y="8005"/>
                  <a:chExt cx="498" cy="360"/>
                </a:xfrm>
              </p:grpSpPr>
              <p:sp>
                <p:nvSpPr>
                  <p:cNvPr id="3700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01" name="Group 629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02" name="Group 6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03" name="Bogen 6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04" name="Bogen 6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05" name="Line 6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6" name="Line 6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7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8" name="Group 636"/>
                <p:cNvGrpSpPr>
                  <a:grpSpLocks/>
                </p:cNvGrpSpPr>
                <p:nvPr/>
              </p:nvGrpSpPr>
              <p:grpSpPr bwMode="auto">
                <a:xfrm rot="900000">
                  <a:off x="4117" y="5737"/>
                  <a:ext cx="613" cy="360"/>
                  <a:chOff x="5017" y="8550"/>
                  <a:chExt cx="613" cy="360"/>
                </a:xfrm>
              </p:grpSpPr>
              <p:sp>
                <p:nvSpPr>
                  <p:cNvPr id="370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0" name="Group 63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11" name="Line 6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2" name="Line 6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3" name="Line 6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14" name="Group 6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15" name="Bogen 6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6" name="Bogen 64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17" name="Group 645"/>
                <p:cNvGrpSpPr>
                  <a:grpSpLocks/>
                </p:cNvGrpSpPr>
                <p:nvPr/>
              </p:nvGrpSpPr>
              <p:grpSpPr bwMode="auto">
                <a:xfrm rot="9600000">
                  <a:off x="4477" y="6277"/>
                  <a:ext cx="613" cy="360"/>
                  <a:chOff x="5017" y="7465"/>
                  <a:chExt cx="613" cy="360"/>
                </a:xfrm>
              </p:grpSpPr>
              <p:sp>
                <p:nvSpPr>
                  <p:cNvPr id="3718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9" name="Group 6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20" name="Line 6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1" name="Line 6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2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3" name="Line 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4" name="Line 6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25" name="Group 653"/>
                <p:cNvGrpSpPr>
                  <a:grpSpLocks/>
                </p:cNvGrpSpPr>
                <p:nvPr/>
              </p:nvGrpSpPr>
              <p:grpSpPr bwMode="auto">
                <a:xfrm rot="5535170">
                  <a:off x="7288" y="6526"/>
                  <a:ext cx="498" cy="360"/>
                  <a:chOff x="5197" y="8005"/>
                  <a:chExt cx="498" cy="360"/>
                </a:xfrm>
              </p:grpSpPr>
              <p:sp>
                <p:nvSpPr>
                  <p:cNvPr id="3726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27" name="Group 65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28" name="Group 6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29" name="Bogen 65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0" name="Bogen 65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31" name="Line 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2" name="Line 6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3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34" name="Group 662"/>
                <p:cNvGrpSpPr>
                  <a:grpSpLocks/>
                </p:cNvGrpSpPr>
                <p:nvPr/>
              </p:nvGrpSpPr>
              <p:grpSpPr bwMode="auto">
                <a:xfrm rot="12000000">
                  <a:off x="4837" y="6997"/>
                  <a:ext cx="613" cy="360"/>
                  <a:chOff x="5017" y="8550"/>
                  <a:chExt cx="613" cy="360"/>
                </a:xfrm>
              </p:grpSpPr>
              <p:sp>
                <p:nvSpPr>
                  <p:cNvPr id="3735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36" name="Group 66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37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8" name="Line 6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9" name="Line 6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40" name="Group 6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41" name="Bogen 6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2" name="Bogen 67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43" name="Group 671"/>
                <p:cNvGrpSpPr>
                  <a:grpSpLocks/>
                </p:cNvGrpSpPr>
                <p:nvPr/>
              </p:nvGrpSpPr>
              <p:grpSpPr bwMode="auto">
                <a:xfrm rot="1935829">
                  <a:off x="2550" y="5684"/>
                  <a:ext cx="613" cy="360"/>
                  <a:chOff x="5017" y="7465"/>
                  <a:chExt cx="613" cy="360"/>
                </a:xfrm>
              </p:grpSpPr>
              <p:sp>
                <p:nvSpPr>
                  <p:cNvPr id="3744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45" name="Group 67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46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7" name="Line 6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8" name="Line 6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9" name="Line 6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0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51" name="Group 679"/>
                <p:cNvGrpSpPr>
                  <a:grpSpLocks/>
                </p:cNvGrpSpPr>
                <p:nvPr/>
              </p:nvGrpSpPr>
              <p:grpSpPr bwMode="auto">
                <a:xfrm rot="5027370">
                  <a:off x="3148" y="5266"/>
                  <a:ext cx="498" cy="360"/>
                  <a:chOff x="5197" y="8005"/>
                  <a:chExt cx="498" cy="360"/>
                </a:xfrm>
              </p:grpSpPr>
              <p:sp>
                <p:nvSpPr>
                  <p:cNvPr id="3752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53" name="Group 6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54" name="Group 6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55" name="Bogen 6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56" name="Bogen 6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57" name="Line 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8" name="Line 6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9" name="Line 6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3760" name="Group 688"/>
              <p:cNvGrpSpPr>
                <a:grpSpLocks/>
              </p:cNvGrpSpPr>
              <p:nvPr/>
            </p:nvGrpSpPr>
            <p:grpSpPr bwMode="auto">
              <a:xfrm>
                <a:off x="5377" y="2428"/>
                <a:ext cx="5963" cy="8787"/>
                <a:chOff x="5377" y="2428"/>
                <a:chExt cx="5963" cy="8787"/>
              </a:xfrm>
            </p:grpSpPr>
            <p:sp>
              <p:nvSpPr>
                <p:cNvPr id="3761" name="Line 689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9592" y="8378"/>
                  <a:ext cx="6" cy="16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62" name="Group 690"/>
                <p:cNvGrpSpPr>
                  <a:grpSpLocks/>
                </p:cNvGrpSpPr>
                <p:nvPr/>
              </p:nvGrpSpPr>
              <p:grpSpPr bwMode="auto">
                <a:xfrm>
                  <a:off x="5377" y="2428"/>
                  <a:ext cx="5963" cy="8787"/>
                  <a:chOff x="5377" y="2428"/>
                  <a:chExt cx="5963" cy="8787"/>
                </a:xfrm>
              </p:grpSpPr>
              <p:grpSp>
                <p:nvGrpSpPr>
                  <p:cNvPr id="3763" name="Group 69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702" y="371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64" name="Group 6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65" name="Bogen 69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Bogen 69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67" name="Line 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8" name="Line 6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9" name="Line 6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70" name="Line 69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8582" y="2428"/>
                    <a:ext cx="7" cy="87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71" name="Group 69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934" y="39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72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3" name="Line 7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4" name="Line 7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5" name="Line 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6" name="Line 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7" name="Group 70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061" y="430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78" name="Line 7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9" name="Line 7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0" name="Line 7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1" name="Line 7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2" name="Line 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83" name="Group 71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397" y="454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84" name="Group 7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85" name="Bogen 71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86" name="Bogen 71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87" name="Line 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8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0" name="Group 718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628" y="4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9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6" name="Group 724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759" y="513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9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8" name="Line 7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9" name="Line 7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1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2" name="Group 73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322" y="56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03" name="Group 7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04" name="Bogen 7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5" name="Bogen 7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0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8" name="Line 7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9" name="Group 73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091" y="5369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10" name="Group 7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11" name="Bogen 73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2" name="Bogen 74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13" name="Line 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4" name="Line 7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5" name="Line 7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16" name="Group 744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5377" y="4120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17" name="Line 745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8" name="Line 74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9" name="Line 747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0" name="Line 74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1" name="Line 7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7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23" name="Group 751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24" name="Bogen 7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5" name="Bogen 7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26" name="Group 754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2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32" name="Group 760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3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38" name="Line 76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39" name="Line 767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6717" y="5136"/>
                    <a:ext cx="4" cy="13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40" name="Line 768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6574" y="5256"/>
                    <a:ext cx="3" cy="12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41" name="Group 769"/>
                  <p:cNvGrpSpPr>
                    <a:grpSpLocks noChangeAspect="1"/>
                  </p:cNvGrpSpPr>
                  <p:nvPr/>
                </p:nvGrpSpPr>
                <p:grpSpPr bwMode="auto">
                  <a:xfrm rot="19137795">
                    <a:off x="6271" y="507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42" name="Line 7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3" name="Line 7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4" name="Line 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5" name="Line 7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6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47" name="Group 775"/>
                  <p:cNvGrpSpPr>
                    <a:grpSpLocks noChangeAspect="1"/>
                  </p:cNvGrpSpPr>
                  <p:nvPr/>
                </p:nvGrpSpPr>
                <p:grpSpPr bwMode="auto">
                  <a:xfrm rot="19070175">
                    <a:off x="6522" y="53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848" name="Line 7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9" name="Line 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0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1" name="Line 7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2" name="Line 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53" name="Group 78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6967" y="5901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54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5" name="Line 7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6" name="Line 7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57" name="Group 7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58" name="Bogen 7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9" name="Bogen 78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0" name="Group 788"/>
                  <p:cNvGrpSpPr>
                    <a:grpSpLocks noChangeAspect="1"/>
                  </p:cNvGrpSpPr>
                  <p:nvPr/>
                </p:nvGrpSpPr>
                <p:grpSpPr bwMode="auto">
                  <a:xfrm rot="19102599">
                    <a:off x="6739" y="563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1" name="Line 7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2" name="Line 7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3" name="Line 7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64" name="Group 7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65" name="Bogen 7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66" name="Bogen 79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7" name="Group 795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9994" y="898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8" name="Line 7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9" name="Line 7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0" name="Line 7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71" name="Group 7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72" name="Bogen 8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73" name="Bogen 80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74" name="Group 802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8137" y="7405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75" name="Line 803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6" name="Line 80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7" name="Line 805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8" name="Line 80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80" name="Line 8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81" name="Group 809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82" name="Bogen 8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Bogen 81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84" name="Group 812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85" name="Line 8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6" name="Line 8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7" name="Line 8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8" name="Line 8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9" name="Line 8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90" name="Group 818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91" name="Line 8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2" name="Line 8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3" name="Line 8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4" name="Line 8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5" name="Line 8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96" name="Line 82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02" y="6308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2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422" y="5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99" name="Line 8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1" name="Line 8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2" name="Line 8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3" name="Line 8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04" name="Group 832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770" y="617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05" name="Group 8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06" name="Bogen 8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7" name="Bogen 83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08" name="Line 8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9" name="Line 8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0" name="Line 8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1" name="Group 8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702" y="728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2" name="Line 8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3" name="Line 8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4" name="Line 8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5" name="Line 8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6" name="Line 8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7" name="Group 8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007" y="64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8" name="Line 8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9" name="Line 8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0" name="Line 8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1" name="Line 8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2" name="Line 8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3" name="Group 8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367" y="70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24" name="Line 8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5" name="Line 8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6" name="Line 8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8" name="Line 8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9" name="Group 85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237" y="673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30" name="Line 8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2" name="Line 8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3" name="Line 8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4" name="Line 8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35" name="Group 86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832" y="759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3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7" name="Line 8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8" name="Line 8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9" name="Line 8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1" name="Group 86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162" y="784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2" name="Group 8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43" name="Bogen 87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44" name="Bogen 87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45" name="Line 8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6" name="Line 8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7" name="Line 8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8" name="Group 87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402" y="812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9" name="Group 8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0" name="Bogen 87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1" name="Bogen 87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2" name="Line 8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3" name="Line 8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4" name="Line 8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55" name="Group 88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632" y="839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56" name="Group 8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7" name="Bogen 88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8" name="Bogen 88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9" name="Line 8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0" name="Line 8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1" name="Line 8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2" name="Group 89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867" y="867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63" name="Line 8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4" name="Line 8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5" name="Line 8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6" name="Line 8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7" name="Line 8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8" name="Group 896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10222" y="925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69" name="Line 8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0" name="Line 8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1" name="Line 8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72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73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4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75" name="Line 903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9460" y="8492"/>
                    <a:ext cx="1" cy="1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976" name="Group 904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262" y="864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77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8" name="Line 9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9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0" name="Group 9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1" name="Bogen 9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2" name="Bogen 91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3" name="Group 91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037" y="837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84" name="Line 9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5" name="Line 9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6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7" name="Group 9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8" name="Bogen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9" name="Bogen 91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90" name="Group 918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9517" y="8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91" name="Line 9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2" name="Line 9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3" name="Line 9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9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5" name="Line 9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96" name="Group 924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752" y="92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97" name="Group 9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98" name="Bogen 92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9" name="Bogen 92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0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1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2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3" name="Group 931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981" y="952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004" name="Group 9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005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06" name="Bogen 93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7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8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9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10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04" y="9877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11" name="Group 9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462" y="95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12" name="Line 9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3" name="Line 9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4" name="Line 9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5" name="Line 9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6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17" name="Group 9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1022" y="100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18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9" name="Line 9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0" name="Line 9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1" name="Line 9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2" name="Line 9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23" name="Group 9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787" y="977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24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5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6" name="Line 9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7" name="Line 9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8" name="Line 9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29" name="Line 957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10627" y="10053"/>
                    <a:ext cx="5" cy="8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0" name="Line 95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10500" y="10149"/>
                    <a:ext cx="0" cy="8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1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22" y="10150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32" name="Group 960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670" y="1031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3" name="Line 9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4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5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6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7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38" name="Group 966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425" y="10028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9" name="Line 9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0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1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2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3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044" name="Text Box 972"/>
            <p:cNvSpPr txBox="1">
              <a:spLocks noChangeArrowheads="1"/>
            </p:cNvSpPr>
            <p:nvPr/>
          </p:nvSpPr>
          <p:spPr bwMode="auto">
            <a:xfrm>
              <a:off x="5940" y="288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5" name="Text Box 973"/>
            <p:cNvSpPr txBox="1">
              <a:spLocks noChangeArrowheads="1"/>
            </p:cNvSpPr>
            <p:nvPr/>
          </p:nvSpPr>
          <p:spPr bwMode="auto">
            <a:xfrm>
              <a:off x="6840" y="34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6" name="Text Box 974"/>
            <p:cNvSpPr txBox="1">
              <a:spLocks noChangeArrowheads="1"/>
            </p:cNvSpPr>
            <p:nvPr/>
          </p:nvSpPr>
          <p:spPr bwMode="auto">
            <a:xfrm>
              <a:off x="9570" y="134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7" name="Text Box 975"/>
            <p:cNvSpPr txBox="1">
              <a:spLocks noChangeArrowheads="1"/>
            </p:cNvSpPr>
            <p:nvPr/>
          </p:nvSpPr>
          <p:spPr bwMode="auto">
            <a:xfrm>
              <a:off x="7050" y="101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8" name="Text Box 976"/>
            <p:cNvSpPr txBox="1">
              <a:spLocks noChangeArrowheads="1"/>
            </p:cNvSpPr>
            <p:nvPr/>
          </p:nvSpPr>
          <p:spPr bwMode="auto">
            <a:xfrm>
              <a:off x="10275" y="1288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9" name="AutoShape 977"/>
            <p:cNvSpPr>
              <a:spLocks/>
            </p:cNvSpPr>
            <p:nvPr/>
          </p:nvSpPr>
          <p:spPr bwMode="auto">
            <a:xfrm rot="-2967585">
              <a:off x="8979" y="10560"/>
              <a:ext cx="300" cy="1560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50" name="Rectangle 978"/>
          <p:cNvSpPr>
            <a:spLocks noChangeArrowheads="1"/>
          </p:cNvSpPr>
          <p:nvPr/>
        </p:nvSpPr>
        <p:spPr bwMode="auto">
          <a:xfrm>
            <a:off x="5615380" y="0"/>
            <a:ext cx="3397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/>
              <a:t>DNA </a:t>
            </a:r>
            <a:r>
              <a:rPr lang="de-CH" sz="3600" b="1" dirty="0" err="1"/>
              <a:t>replication</a:t>
            </a:r>
            <a:endParaRPr lang="de-CH" sz="3600" b="1" dirty="0"/>
          </a:p>
          <a:p>
            <a:r>
              <a:rPr lang="de-CH" dirty="0"/>
              <a:t>(</a:t>
            </a:r>
            <a:r>
              <a:rPr lang="de-CH" dirty="0" err="1"/>
              <a:t>involved</a:t>
            </a:r>
            <a:r>
              <a:rPr lang="de-CH" dirty="0"/>
              <a:t> </a:t>
            </a:r>
            <a:r>
              <a:rPr lang="de-CH" dirty="0" err="1"/>
              <a:t>enzymes</a:t>
            </a:r>
            <a:r>
              <a:rPr lang="de-CH" dirty="0"/>
              <a:t>)</a:t>
            </a:r>
          </a:p>
          <a:p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357986" y="4288947"/>
            <a:ext cx="122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Helicase</a:t>
            </a:r>
            <a:endParaRPr lang="de-DE" sz="2000" b="1" dirty="0"/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1182886" y="3725103"/>
            <a:ext cx="484060" cy="5401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78482" y="4898067"/>
            <a:ext cx="11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Primase</a:t>
            </a:r>
            <a:endParaRPr lang="de-DE" sz="2000" b="1" dirty="0"/>
          </a:p>
        </p:txBody>
      </p:sp>
      <p:cxnSp>
        <p:nvCxnSpPr>
          <p:cNvPr id="629" name="Gerade Verbindung 628"/>
          <p:cNvCxnSpPr>
            <a:endCxn id="3449" idx="6"/>
          </p:cNvCxnSpPr>
          <p:nvPr/>
        </p:nvCxnSpPr>
        <p:spPr>
          <a:xfrm flipV="1">
            <a:off x="1918344" y="4234248"/>
            <a:ext cx="426652" cy="599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642258" y="2831690"/>
            <a:ext cx="19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Free Nucleotides</a:t>
            </a:r>
            <a:endParaRPr lang="de-DE" dirty="0"/>
          </a:p>
        </p:txBody>
      </p:sp>
      <p:cxnSp>
        <p:nvCxnSpPr>
          <p:cNvPr id="632" name="Gerade Verbindung 631"/>
          <p:cNvCxnSpPr>
            <a:stCxn id="3739" idx="0"/>
          </p:cNvCxnSpPr>
          <p:nvPr/>
        </p:nvCxnSpPr>
        <p:spPr>
          <a:xfrm flipV="1">
            <a:off x="4032192" y="3033375"/>
            <a:ext cx="568380" cy="199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4" name="Gerade Verbindung 633"/>
          <p:cNvCxnSpPr>
            <a:stCxn id="3697" idx="1"/>
            <a:endCxn id="8" idx="1"/>
          </p:cNvCxnSpPr>
          <p:nvPr/>
        </p:nvCxnSpPr>
        <p:spPr>
          <a:xfrm flipV="1">
            <a:off x="4204688" y="3016356"/>
            <a:ext cx="437570" cy="111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42258" y="1957198"/>
            <a:ext cx="226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DNA-</a:t>
            </a:r>
            <a:r>
              <a:rPr lang="de-DE" sz="2000" b="1" dirty="0" err="1" smtClean="0"/>
              <a:t>Polymerase</a:t>
            </a:r>
            <a:endParaRPr lang="de-DE" sz="2000" b="1" dirty="0"/>
          </a:p>
        </p:txBody>
      </p:sp>
      <p:cxnSp>
        <p:nvCxnSpPr>
          <p:cNvPr id="640" name="Gerade Verbindung 639"/>
          <p:cNvCxnSpPr>
            <a:stCxn id="3451" idx="3"/>
          </p:cNvCxnSpPr>
          <p:nvPr/>
        </p:nvCxnSpPr>
        <p:spPr>
          <a:xfrm>
            <a:off x="3539564" y="2022476"/>
            <a:ext cx="1108343" cy="16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333774" y="5766282"/>
            <a:ext cx="997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Ligase</a:t>
            </a:r>
            <a:endParaRPr lang="de-DE" sz="2000" b="1" dirty="0"/>
          </a:p>
        </p:txBody>
      </p:sp>
      <p:cxnSp>
        <p:nvCxnSpPr>
          <p:cNvPr id="643" name="Gerade Verbindung 642"/>
          <p:cNvCxnSpPr>
            <a:endCxn id="16" idx="1"/>
          </p:cNvCxnSpPr>
          <p:nvPr/>
        </p:nvCxnSpPr>
        <p:spPr>
          <a:xfrm>
            <a:off x="5651372" y="5886682"/>
            <a:ext cx="682402" cy="79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74950" y="4934637"/>
            <a:ext cx="207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Okazaki</a:t>
            </a:r>
            <a:r>
              <a:rPr lang="de-DE" dirty="0" smtClean="0"/>
              <a:t> Fragment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Cordyce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70" y="1076791"/>
            <a:ext cx="7315200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Hexokinase_ball_and_stick_model,_with_substrates_to_scale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" y="1104104"/>
            <a:ext cx="8061500" cy="57538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47114" y="331341"/>
            <a:ext cx="185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Helicase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2609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RNbefo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4" y="1288274"/>
            <a:ext cx="3162300" cy="4876800"/>
          </a:xfrm>
          <a:prstGeom prst="rect">
            <a:avLst/>
          </a:prstGeom>
        </p:spPr>
      </p:pic>
      <p:pic>
        <p:nvPicPr>
          <p:cNvPr id="3" name="Bild 2" descr="WRNaf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53" y="1288274"/>
            <a:ext cx="3149600" cy="48006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8364" y="354071"/>
            <a:ext cx="783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Defective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Helicase</a:t>
            </a:r>
            <a:r>
              <a:rPr lang="de-DE" sz="2400" b="1" dirty="0" smtClean="0"/>
              <a:t> Gene: </a:t>
            </a:r>
            <a:r>
              <a:rPr lang="de-DE" sz="2400" b="1" dirty="0" err="1" smtClean="0"/>
              <a:t>Aging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process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accelerated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0473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1624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381000"/>
            <a:ext cx="716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1 Origin of replication: prokaryotes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18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0845" y="304800"/>
            <a:ext cx="882825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100- 1000 Origins </a:t>
            </a:r>
            <a:r>
              <a:rPr lang="de-CH" sz="3200" b="1" dirty="0" err="1"/>
              <a:t>of</a:t>
            </a:r>
            <a:r>
              <a:rPr lang="de-CH" sz="3200" b="1" dirty="0"/>
              <a:t> R</a:t>
            </a:r>
            <a:r>
              <a:rPr lang="de-CH" sz="3200" b="1" dirty="0" smtClean="0"/>
              <a:t>eplication</a:t>
            </a:r>
            <a:r>
              <a:rPr lang="de-CH" sz="3200" b="1" dirty="0"/>
              <a:t>: </a:t>
            </a:r>
            <a:r>
              <a:rPr lang="de-CH" sz="3200" b="1" dirty="0" err="1"/>
              <a:t>E</a:t>
            </a:r>
            <a:r>
              <a:rPr lang="de-CH" sz="3200" b="1" dirty="0" err="1" smtClean="0"/>
              <a:t>ukaryotes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036829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990600"/>
            <a:ext cx="8229600" cy="5862638"/>
            <a:chOff x="900" y="1800"/>
            <a:chExt cx="9180" cy="630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620" y="2520"/>
              <a:ext cx="8460" cy="4414"/>
              <a:chOff x="1620" y="2520"/>
              <a:chExt cx="8460" cy="4414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1620" y="2520"/>
                <a:ext cx="8460" cy="4414"/>
                <a:chOff x="1620" y="2520"/>
                <a:chExt cx="8460" cy="4414"/>
              </a:xfrm>
            </p:grpSpPr>
            <p:sp>
              <p:nvSpPr>
                <p:cNvPr id="30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" y="2520"/>
                  <a:ext cx="8460" cy="4414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" y="2704"/>
                  <a:ext cx="3592" cy="29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7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172" y="2888"/>
                  <a:ext cx="2094" cy="707"/>
                  <a:chOff x="1237" y="697"/>
                  <a:chExt cx="3420" cy="1153"/>
                </a:xfrm>
              </p:grpSpPr>
              <p:grpSp>
                <p:nvGrpSpPr>
                  <p:cNvPr id="3080" name="Group 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7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08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4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5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86" name="Group 1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31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087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8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9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0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046" y="968"/>
                    <a:ext cx="381" cy="199"/>
                    <a:chOff x="3849" y="1059"/>
                    <a:chExt cx="1721" cy="900"/>
                  </a:xfrm>
                </p:grpSpPr>
                <p:sp>
                  <p:nvSpPr>
                    <p:cNvPr id="3093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96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097" name="Bogen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8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99" name="Group 2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45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0" name="Group 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1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2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0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06" name="Group 3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81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8" name="Bogen 3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9" name="Bogen 3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10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83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11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6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7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17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0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1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2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3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4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5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6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7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8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9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0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1153"/>
                    <a:chOff x="1237" y="697"/>
                    <a:chExt cx="3420" cy="1153"/>
                  </a:xfrm>
                </p:grpSpPr>
                <p:grpSp>
                  <p:nvGrpSpPr>
                    <p:cNvPr id="313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grpSp>
                    <p:nvGrpSpPr>
                      <p:cNvPr id="3133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37" y="1237"/>
                        <a:ext cx="3420" cy="613"/>
                        <a:chOff x="1237" y="1237"/>
                        <a:chExt cx="3420" cy="613"/>
                      </a:xfrm>
                    </p:grpSpPr>
                    <p:sp>
                      <p:nvSpPr>
                        <p:cNvPr id="3134" name="Rectangle 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37" y="1671"/>
                          <a:ext cx="3420" cy="1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135" name="Group 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6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36" name="Line 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7" name="Line 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8" name="Line 6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9" name="Line 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0" name="Line 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1" name="Group 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381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42" name="Line 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3" name="Line 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4" name="Line 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5" name="Line 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6" name="Line 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7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109" y="1398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3148" name="Group 7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3149" name="Bogen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50" name="Bogen 7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151" name="Line 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2" name="Line 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3" name="Line 8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54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40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55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6" name="Line 8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7" name="Line 8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58" name="Group 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59" name="Bogen 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0" name="Bogen 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1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76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62" name="Line 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3" name="Line 9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4" name="Line 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65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66" name="Bogen 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7" name="Bogen 9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8" name="Group 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4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69" name="Line 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0" name="Line 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1" name="Line 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2" name="Line 1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3" name="Line 1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74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12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75" name="Line 1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6" name="Line 1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7" name="Line 1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8" name="Line 1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9" name="Line 1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80" name="Group 1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906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81" name="Line 1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2" name="Line 1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3" name="Line 1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4" name="Line 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5" name="Line 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3186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130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357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>
                        <a:off x="4277" y="1367"/>
                        <a:ext cx="138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9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390" y="1367"/>
                        <a:ext cx="138" cy="11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0" name="Group 1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697"/>
                      <a:ext cx="3420" cy="584"/>
                      <a:chOff x="1237" y="697"/>
                      <a:chExt cx="3420" cy="584"/>
                    </a:xfrm>
                  </p:grpSpPr>
                  <p:sp>
                    <p:nvSpPr>
                      <p:cNvPr id="3191" name="Rectangle 1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697"/>
                        <a:ext cx="342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2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82" y="1168"/>
                        <a:ext cx="125" cy="10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1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5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 flipV="1">
                        <a:off x="4283" y="1169"/>
                        <a:ext cx="125" cy="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19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172" y="4913"/>
                  <a:ext cx="2111" cy="380"/>
                  <a:chOff x="6277" y="2497"/>
                  <a:chExt cx="3420" cy="613"/>
                </a:xfrm>
              </p:grpSpPr>
              <p:sp>
                <p:nvSpPr>
                  <p:cNvPr id="319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9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199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00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0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5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0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3207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3208" name="Bogen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09" name="Bogen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13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1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1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18" name="Bogen 1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9" name="Bogen 1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0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21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24" name="Group 1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25" name="Bogen 1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26" name="Bogen 1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7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28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9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1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2" name="Line 1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3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34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6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7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8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9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240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1" name="Line 1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2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4" name="Line 1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5" name="AutoShape 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6" name="AutoShape 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47" name="Group 175"/>
                <p:cNvGrpSpPr>
                  <a:grpSpLocks/>
                </p:cNvGrpSpPr>
                <p:nvPr/>
              </p:nvGrpSpPr>
              <p:grpSpPr bwMode="auto">
                <a:xfrm>
                  <a:off x="6402" y="3624"/>
                  <a:ext cx="3365" cy="2623"/>
                  <a:chOff x="6402" y="3624"/>
                  <a:chExt cx="3365" cy="2623"/>
                </a:xfrm>
              </p:grpSpPr>
              <p:sp>
                <p:nvSpPr>
                  <p:cNvPr id="3248" name="Oval 17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992"/>
                    <a:ext cx="1104" cy="73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249" name="Group 177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6496" y="3992"/>
                    <a:ext cx="2111" cy="380"/>
                    <a:chOff x="6277" y="2497"/>
                    <a:chExt cx="3420" cy="613"/>
                  </a:xfrm>
                </p:grpSpPr>
                <p:sp>
                  <p:nvSpPr>
                    <p:cNvPr id="3250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8870" y="273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51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77" y="2497"/>
                      <a:ext cx="3420" cy="613"/>
                      <a:chOff x="1237" y="2497"/>
                      <a:chExt cx="3420" cy="613"/>
                    </a:xfrm>
                  </p:grpSpPr>
                  <p:sp>
                    <p:nvSpPr>
                      <p:cNvPr id="3252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2925"/>
                        <a:ext cx="3420" cy="18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53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54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5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59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265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3260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3261" name="Bogen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62" name="Bogen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26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4" name="Line 1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5" name="Line 1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66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67" name="Line 1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9" name="Line 1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0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1" name="Bogen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2" name="Bogen 2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73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74" name="Line 2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5" name="Line 2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6" name="Line 2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7" name="Group 2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8" name="Bogen 2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9" name="Bogen 2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80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1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2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3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4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5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86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7" name="Line 2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8" name="Line 2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9" name="Line 2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0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1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92" name="Group 2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266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3293" name="Line 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4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5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6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7" name="Line 2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98" name="AutoShape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300" y="2720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9" name="AutoShape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174" y="2714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300" name="Oval 2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624"/>
                    <a:ext cx="1104" cy="3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1000"/>
                  </a:p>
                </p:txBody>
              </p:sp>
              <p:grpSp>
                <p:nvGrpSpPr>
                  <p:cNvPr id="3301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402" y="4521"/>
                    <a:ext cx="3365" cy="1726"/>
                    <a:chOff x="6402" y="4521"/>
                    <a:chExt cx="3365" cy="1726"/>
                  </a:xfrm>
                </p:grpSpPr>
                <p:sp>
                  <p:nvSpPr>
                    <p:cNvPr id="3302" name="Freeform 2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137" y="4742"/>
                      <a:ext cx="1630" cy="1409"/>
                    </a:xfrm>
                    <a:custGeom>
                      <a:avLst/>
                      <a:gdLst>
                        <a:gd name="T0" fmla="*/ 420 w 780"/>
                        <a:gd name="T1" fmla="*/ 0 h 720"/>
                        <a:gd name="T2" fmla="*/ 60 w 780"/>
                        <a:gd name="T3" fmla="*/ 360 h 720"/>
                        <a:gd name="T4" fmla="*/ 780 w 780"/>
                        <a:gd name="T5" fmla="*/ 720 h 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80" h="720">
                          <a:moveTo>
                            <a:pt x="420" y="0"/>
                          </a:moveTo>
                          <a:cubicBezTo>
                            <a:pt x="210" y="120"/>
                            <a:pt x="0" y="240"/>
                            <a:pt x="60" y="360"/>
                          </a:cubicBezTo>
                          <a:cubicBezTo>
                            <a:pt x="120" y="480"/>
                            <a:pt x="450" y="600"/>
                            <a:pt x="780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03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8" y="4521"/>
                      <a:ext cx="1162" cy="396"/>
                      <a:chOff x="8008" y="4521"/>
                      <a:chExt cx="1162" cy="396"/>
                    </a:xfrm>
                  </p:grpSpPr>
                  <p:sp>
                    <p:nvSpPr>
                      <p:cNvPr id="3304" name="Line 2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8008" y="4670"/>
                        <a:ext cx="90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5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847" y="47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700"/>
                          <a:t>Ser</a:t>
                        </a:r>
                      </a:p>
                    </p:txBody>
                  </p:sp>
                  <p:sp>
                    <p:nvSpPr>
                      <p:cNvPr id="3306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476" y="4621"/>
                        <a:ext cx="322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600"/>
                          <a:t>Trp</a:t>
                        </a:r>
                      </a:p>
                    </p:txBody>
                  </p:sp>
                  <p:sp>
                    <p:nvSpPr>
                      <p:cNvPr id="3307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100" y="45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0800" bIns="0"/>
                      <a:lstStyle/>
                      <a:p>
                        <a:r>
                          <a:rPr lang="de-DE" sz="600"/>
                          <a:t>Ala</a:t>
                        </a:r>
                      </a:p>
                    </p:txBody>
                  </p:sp>
                </p:grpSp>
                <p:sp>
                  <p:nvSpPr>
                    <p:cNvPr id="3308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402" y="6082"/>
                      <a:ext cx="156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9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875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Val</a:t>
                      </a:r>
                    </a:p>
                  </p:txBody>
                </p:sp>
                <p:sp>
                  <p:nvSpPr>
                    <p:cNvPr id="3310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213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Leu</a:t>
                      </a:r>
                    </a:p>
                  </p:txBody>
                </p:sp>
                <p:sp>
                  <p:nvSpPr>
                    <p:cNvPr id="3311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549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Ala</a:t>
                      </a:r>
                    </a:p>
                  </p:txBody>
                </p:sp>
                <p:sp>
                  <p:nvSpPr>
                    <p:cNvPr id="3312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515944" flipH="1">
                      <a:off x="8584" y="5753"/>
                      <a:ext cx="533" cy="3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400"/>
                        <a:t>  </a:t>
                      </a:r>
                      <a:r>
                        <a:rPr lang="de-DE" sz="1100"/>
                        <a:t>Ser</a:t>
                      </a:r>
                    </a:p>
                  </p:txBody>
                </p:sp>
                <p:sp>
                  <p:nvSpPr>
                    <p:cNvPr id="3313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678105" flipH="1">
                      <a:off x="9170" y="5464"/>
                      <a:ext cx="499" cy="30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1000"/>
                        <a:t>Ala</a:t>
                      </a:r>
                      <a:endParaRPr lang="de-DE"/>
                    </a:p>
                  </p:txBody>
                </p:sp>
                <p:sp>
                  <p:nvSpPr>
                    <p:cNvPr id="3314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77747" flipH="1">
                      <a:off x="9211" y="4975"/>
                      <a:ext cx="440" cy="2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25200" bIns="0"/>
                    <a:lstStyle/>
                    <a:p>
                      <a:r>
                        <a:rPr lang="de-DE" sz="800"/>
                        <a:t>Glu</a:t>
                      </a:r>
                      <a:endParaRPr lang="de-DE"/>
                    </a:p>
                  </p:txBody>
                </p:sp>
              </p:grpSp>
            </p:grpSp>
            <p:sp>
              <p:nvSpPr>
                <p:cNvPr id="3315" name="Text Box 2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/>
                    <a:t>Transcription </a:t>
                  </a:r>
                  <a:r>
                    <a:rPr lang="de-CH" sz="1200">
                      <a:latin typeface="Arial" charset="0"/>
                      <a:sym typeface="Wingdings" charset="0"/>
                    </a:rPr>
                    <a:t></a:t>
                  </a:r>
                  <a:endParaRPr lang="de-CH" sz="1200"/>
                </a:p>
              </p:txBody>
            </p:sp>
            <p:sp>
              <p:nvSpPr>
                <p:cNvPr id="3316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8" y="3746"/>
                  <a:ext cx="8" cy="9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7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60" y="4061"/>
                  <a:ext cx="1374" cy="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8" name="Text Box 2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57" y="5019"/>
                  <a:ext cx="1428" cy="5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>
                      <a:latin typeface="Arial" charset="0"/>
                      <a:sym typeface="Wingdings" charset="0"/>
                    </a:rPr>
                    <a:t></a:t>
                  </a:r>
                  <a:r>
                    <a:rPr lang="de-CH" sz="1200"/>
                    <a:t> Translation</a:t>
                  </a:r>
                </a:p>
              </p:txBody>
            </p:sp>
            <p:sp>
              <p:nvSpPr>
                <p:cNvPr id="3319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818" y="4850"/>
                  <a:ext cx="2" cy="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0" name="Text Box 248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1" name="Text Box 249"/>
              <p:cNvSpPr txBox="1">
                <a:spLocks noChangeArrowheads="1"/>
              </p:cNvSpPr>
              <p:nvPr/>
            </p:nvSpPr>
            <p:spPr bwMode="auto">
              <a:xfrm>
                <a:off x="4320" y="5040"/>
                <a:ext cx="114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r>
                  <a:rPr lang="de-DE"/>
                  <a:t>m-RNA</a:t>
                </a:r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>
                <a:off x="8640" y="3960"/>
                <a:ext cx="12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3" name="Text Box 251"/>
              <p:cNvSpPr txBox="1">
                <a:spLocks noChangeArrowheads="1"/>
              </p:cNvSpPr>
              <p:nvPr/>
            </p:nvSpPr>
            <p:spPr bwMode="auto">
              <a:xfrm>
                <a:off x="5340" y="5940"/>
                <a:ext cx="1035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</p:grp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900" y="7740"/>
              <a:ext cx="79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b="1"/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8460" y="7200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2340" y="1800"/>
              <a:ext cx="25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7" name="Text Box 255"/>
            <p:cNvSpPr txBox="1">
              <a:spLocks noChangeArrowheads="1"/>
            </p:cNvSpPr>
            <p:nvPr/>
          </p:nvSpPr>
          <p:spPr bwMode="auto">
            <a:xfrm>
              <a:off x="8460" y="1800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 flipV="1">
              <a:off x="8280" y="6840"/>
              <a:ext cx="82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Line 257"/>
            <p:cNvSpPr>
              <a:spLocks noChangeShapeType="1"/>
            </p:cNvSpPr>
            <p:nvPr/>
          </p:nvSpPr>
          <p:spPr bwMode="auto">
            <a:xfrm>
              <a:off x="3420" y="21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H="1">
              <a:off x="8460" y="216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2133600" y="152400"/>
            <a:ext cx="5058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 err="1"/>
              <a:t>From</a:t>
            </a:r>
            <a:r>
              <a:rPr lang="de-CH" sz="3600" b="1" dirty="0"/>
              <a:t> G</a:t>
            </a:r>
            <a:r>
              <a:rPr lang="de-CH" sz="3600" b="1" dirty="0" smtClean="0"/>
              <a:t>ene </a:t>
            </a:r>
            <a:r>
              <a:rPr lang="de-CH" sz="3600" b="1" dirty="0" err="1"/>
              <a:t>to</a:t>
            </a:r>
            <a:r>
              <a:rPr lang="de-CH" sz="3600" b="1" dirty="0"/>
              <a:t> P</a:t>
            </a:r>
            <a:r>
              <a:rPr lang="de-CH" sz="3600" b="1" dirty="0" smtClean="0"/>
              <a:t>rotein</a:t>
            </a:r>
            <a:r>
              <a:rPr lang="de-CH" sz="3600" b="1" dirty="0"/>
              <a:t>: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02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71600" y="1181100"/>
            <a:ext cx="6400800" cy="5067300"/>
            <a:chOff x="6663" y="1260"/>
            <a:chExt cx="4140" cy="216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663" y="1260"/>
              <a:ext cx="4140" cy="2160"/>
              <a:chOff x="4857" y="1440"/>
              <a:chExt cx="4140" cy="2160"/>
            </a:xfrm>
          </p:grpSpPr>
          <p:sp>
            <p:nvSpPr>
              <p:cNvPr id="41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857" y="144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5037" y="1530"/>
                <a:ext cx="1261" cy="144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02" name="Group 6"/>
              <p:cNvGrpSpPr>
                <a:grpSpLocks noChangeAspect="1"/>
              </p:cNvGrpSpPr>
              <p:nvPr/>
            </p:nvGrpSpPr>
            <p:grpSpPr bwMode="auto">
              <a:xfrm>
                <a:off x="5127" y="1620"/>
                <a:ext cx="1025" cy="346"/>
                <a:chOff x="1237" y="697"/>
                <a:chExt cx="3420" cy="1153"/>
              </a:xfrm>
            </p:grpSpPr>
            <p:grpSp>
              <p:nvGrpSpPr>
                <p:cNvPr id="410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0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09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1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3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4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1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4116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11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4120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1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122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2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24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5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2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8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29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3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31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2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33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4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5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36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3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9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1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2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6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7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8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9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0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2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3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54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415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4156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4157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58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59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0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1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2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3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64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165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6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7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8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9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0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4171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4172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73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4174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5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6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7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9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0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1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2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83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84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85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6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7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8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9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90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91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2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3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4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5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6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97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203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204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5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6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7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8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4209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0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1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2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1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421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4219" name="Group 123"/>
              <p:cNvGrpSpPr>
                <a:grpSpLocks noChangeAspect="1"/>
              </p:cNvGrpSpPr>
              <p:nvPr/>
            </p:nvGrpSpPr>
            <p:grpSpPr bwMode="auto">
              <a:xfrm>
                <a:off x="5127" y="2611"/>
                <a:ext cx="1033" cy="186"/>
                <a:chOff x="6277" y="2497"/>
                <a:chExt cx="3420" cy="613"/>
              </a:xfrm>
            </p:grpSpPr>
            <p:sp>
              <p:nvSpPr>
                <p:cNvPr id="4220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21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4222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23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24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5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6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7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8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29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230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231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32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23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36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37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8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9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0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1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2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43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44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5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6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7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8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9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5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1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2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3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4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5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56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7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8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9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0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1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6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263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4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268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69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270" name="Group 174"/>
              <p:cNvGrpSpPr>
                <a:grpSpLocks/>
              </p:cNvGrpSpPr>
              <p:nvPr/>
            </p:nvGrpSpPr>
            <p:grpSpPr bwMode="auto">
              <a:xfrm flipH="1">
                <a:off x="7197" y="1980"/>
                <a:ext cx="1647" cy="1284"/>
                <a:chOff x="3337" y="6958"/>
                <a:chExt cx="1647" cy="1284"/>
              </a:xfrm>
            </p:grpSpPr>
            <p:sp>
              <p:nvSpPr>
                <p:cNvPr id="4271" name="Oval 175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72" name="Group 176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4273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74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4275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76" name="Group 18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277" name="Line 1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8" name="Line 1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9" name="Line 1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0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1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4283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4284" name="Bogen 1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85" name="Bogen 1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286" name="Line 1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7" name="Line 1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8" name="Line 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0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1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2" name="Line 1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293" name="Group 1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294" name="Bogen 1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95" name="Bogen 1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296" name="Group 20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7" name="Line 2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8" name="Line 2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9" name="Line 2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300" name="Group 2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301" name="Bogen 2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302" name="Bogen 2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303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04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5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6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7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8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09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10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1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2" name="Line 2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3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4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15" name="Group 21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316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7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8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9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20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21" name="AutoShape 2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2" name="AutoShape 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23" name="Oval 227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324" name="Group 228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4325" name="Freeform 229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326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4327" name="Line 23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3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331" name="Line 2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2" name="Oval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3" name="Oval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4" name="Oval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5" name="Oval 239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6" name="Oval 240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7" name="Oval 241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338" name="Text Box 242"/>
              <p:cNvSpPr txBox="1">
                <a:spLocks noChangeArrowheads="1"/>
              </p:cNvSpPr>
              <p:nvPr/>
            </p:nvSpPr>
            <p:spPr bwMode="auto">
              <a:xfrm>
                <a:off x="5256" y="205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600"/>
                  <a:t>Transcription</a:t>
                </a:r>
                <a:endParaRPr lang="de-CH" sz="800"/>
              </a:p>
            </p:txBody>
          </p:sp>
          <p:sp>
            <p:nvSpPr>
              <p:cNvPr id="4339" name="Line 243"/>
              <p:cNvSpPr>
                <a:spLocks noChangeShapeType="1"/>
              </p:cNvSpPr>
              <p:nvPr/>
            </p:nvSpPr>
            <p:spPr bwMode="auto">
              <a:xfrm flipH="1">
                <a:off x="5218" y="204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0" name="Line 244"/>
              <p:cNvSpPr>
                <a:spLocks noChangeShapeType="1"/>
              </p:cNvSpPr>
              <p:nvPr/>
            </p:nvSpPr>
            <p:spPr bwMode="auto">
              <a:xfrm flipV="1">
                <a:off x="6219" y="219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1" name="Text Box 245"/>
              <p:cNvSpPr txBox="1">
                <a:spLocks noChangeArrowheads="1"/>
              </p:cNvSpPr>
              <p:nvPr/>
            </p:nvSpPr>
            <p:spPr bwMode="auto">
              <a:xfrm>
                <a:off x="7109" y="258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4342" name="Line 246"/>
              <p:cNvSpPr>
                <a:spLocks noChangeShapeType="1"/>
              </p:cNvSpPr>
              <p:nvPr/>
            </p:nvSpPr>
            <p:spPr bwMode="auto">
              <a:xfrm flipH="1">
                <a:off x="7890" y="258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43" name="Text Box 247"/>
            <p:cNvSpPr txBox="1">
              <a:spLocks noChangeArrowheads="1"/>
            </p:cNvSpPr>
            <p:nvPr/>
          </p:nvSpPr>
          <p:spPr bwMode="auto">
            <a:xfrm>
              <a:off x="6840" y="3060"/>
              <a:ext cx="198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4344" name="Rectangle 248"/>
          <p:cNvSpPr>
            <a:spLocks noChangeArrowheads="1"/>
          </p:cNvSpPr>
          <p:nvPr/>
        </p:nvSpPr>
        <p:spPr bwMode="auto">
          <a:xfrm>
            <a:off x="1371600" y="228600"/>
            <a:ext cx="636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Transcription: DNA </a:t>
            </a:r>
            <a:r>
              <a:rPr lang="de-CH" sz="3600" b="1">
                <a:sym typeface="Symbol" charset="0"/>
              </a:rPr>
              <a:t> m-RNA</a:t>
            </a:r>
            <a:endParaRPr lang="de-CH" sz="3600" b="1"/>
          </a:p>
        </p:txBody>
      </p:sp>
    </p:spTree>
    <p:extLst>
      <p:ext uri="{BB962C8B-B14F-4D97-AF65-F5344CB8AC3E}">
        <p14:creationId xmlns:p14="http://schemas.microsoft.com/office/powerpoint/2010/main" val="2692245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57200" y="2616200"/>
            <a:ext cx="2209800" cy="2108200"/>
            <a:chOff x="8097" y="3240"/>
            <a:chExt cx="540" cy="495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 rot="5400000">
              <a:off x="8123" y="3377"/>
              <a:ext cx="490" cy="215"/>
            </a:xfrm>
            <a:prstGeom prst="chevron">
              <a:avLst>
                <a:gd name="adj" fmla="val 5697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8097" y="3555"/>
              <a:ext cx="54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73" name="Picture 5" descr="..\..\Bilder\Uraci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1558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6"/>
          <p:cNvGrpSpPr>
            <a:grpSpLocks noChangeAspect="1"/>
          </p:cNvGrpSpPr>
          <p:nvPr/>
        </p:nvGrpSpPr>
        <p:grpSpPr bwMode="auto">
          <a:xfrm rot="16200000">
            <a:off x="5312569" y="2797969"/>
            <a:ext cx="1270000" cy="906462"/>
            <a:chOff x="1597" y="1417"/>
            <a:chExt cx="1260" cy="900"/>
          </a:xfrm>
        </p:grpSpPr>
        <p:sp>
          <p:nvSpPr>
            <p:cNvPr id="7175" name="Line 7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Line 8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Line 9"/>
            <p:cNvSpPr>
              <a:spLocks noChangeAspect="1" noChangeShapeType="1"/>
            </p:cNvSpPr>
            <p:nvPr/>
          </p:nvSpPr>
          <p:spPr bwMode="auto">
            <a:xfrm>
              <a:off x="1597" y="23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Line 10"/>
            <p:cNvSpPr>
              <a:spLocks noChangeAspect="1" noChangeShapeType="1"/>
            </p:cNvSpPr>
            <p:nvPr/>
          </p:nvSpPr>
          <p:spPr bwMode="auto">
            <a:xfrm flipH="1">
              <a:off x="2310" y="1417"/>
              <a:ext cx="547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Line 11"/>
            <p:cNvSpPr>
              <a:spLocks noChangeAspect="1" noChangeShapeType="1"/>
            </p:cNvSpPr>
            <p:nvPr/>
          </p:nvSpPr>
          <p:spPr bwMode="auto">
            <a:xfrm flipH="1" flipV="1">
              <a:off x="2310" y="1866"/>
              <a:ext cx="547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80" name="Picture 12" descr="..\..\Bilder\Thymi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286000"/>
            <a:ext cx="17256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85800" y="4572000"/>
            <a:ext cx="781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/>
              <a:t>Uracil (RNA)</a:t>
            </a:r>
            <a:r>
              <a:rPr lang="en-GB" sz="3600"/>
              <a:t>			Thymine (DNA)</a:t>
            </a:r>
          </a:p>
          <a:p>
            <a:pPr algn="ctr"/>
            <a:endParaRPr lang="de-CH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13100" y="769938"/>
            <a:ext cx="294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Organic bases</a:t>
            </a:r>
          </a:p>
        </p:txBody>
      </p:sp>
    </p:spTree>
    <p:extLst>
      <p:ext uri="{BB962C8B-B14F-4D97-AF65-F5344CB8AC3E}">
        <p14:creationId xmlns:p14="http://schemas.microsoft.com/office/powerpoint/2010/main" val="422528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33400" y="2438400"/>
            <a:ext cx="3140075" cy="2017713"/>
            <a:chOff x="3960" y="5580"/>
            <a:chExt cx="2880" cy="2160"/>
          </a:xfrm>
        </p:grpSpPr>
        <p:pic>
          <p:nvPicPr>
            <p:cNvPr id="8195" name="Picture 3" descr="..\Bilder\Ribose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5580"/>
              <a:ext cx="2700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960" y="7380"/>
              <a:ext cx="28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898006"/>
              </p:ext>
            </p:extLst>
          </p:nvPr>
        </p:nvGraphicFramePr>
        <p:xfrm>
          <a:off x="5302601" y="2514600"/>
          <a:ext cx="27432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Bild" r:id="rId4" imgW="1706880" imgH="1143000" progId="Word.Picture.8">
                  <p:embed/>
                </p:oleObj>
              </mc:Choice>
              <mc:Fallback>
                <p:oleObj name="Bild" r:id="rId4" imgW="1706880" imgH="1143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601" y="2514600"/>
                        <a:ext cx="27432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0" y="7620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Sugars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87311" y="4419600"/>
            <a:ext cx="829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  Ribose (RNA)</a:t>
            </a:r>
            <a:r>
              <a:rPr lang="en-GB" sz="3600"/>
              <a:t>	</a:t>
            </a:r>
            <a:r>
              <a:rPr lang="en-GB" sz="3600" b="1"/>
              <a:t>      </a:t>
            </a:r>
            <a:r>
              <a:rPr lang="en-GB" sz="3600"/>
              <a:t>Desoxyribose (DNA</a:t>
            </a:r>
            <a:endParaRPr lang="de-CH" sz="3600"/>
          </a:p>
        </p:txBody>
      </p:sp>
    </p:spTree>
    <p:extLst>
      <p:ext uri="{BB962C8B-B14F-4D97-AF65-F5344CB8AC3E}">
        <p14:creationId xmlns:p14="http://schemas.microsoft.com/office/powerpoint/2010/main" val="423450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1579563"/>
            <a:ext cx="8153400" cy="4821237"/>
            <a:chOff x="1440" y="9804"/>
            <a:chExt cx="9011" cy="396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00" y="9804"/>
              <a:ext cx="8651" cy="3587"/>
              <a:chOff x="1425" y="10039"/>
              <a:chExt cx="8651" cy="3587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957" y="13256"/>
                <a:ext cx="228" cy="370"/>
                <a:chOff x="1957" y="8484"/>
                <a:chExt cx="228" cy="370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983" y="8599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6" name="Line 6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2093" y="8722"/>
                  <a:ext cx="10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7" name="Line 7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842" y="8680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8" name="Line 8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2023" y="8762"/>
                  <a:ext cx="102" cy="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1425" y="10039"/>
                <a:ext cx="8651" cy="3564"/>
                <a:chOff x="1425" y="10039"/>
                <a:chExt cx="8651" cy="3564"/>
              </a:xfrm>
            </p:grpSpPr>
            <p:grpSp>
              <p:nvGrpSpPr>
                <p:cNvPr id="5130" name="Group 10"/>
                <p:cNvGrpSpPr>
                  <a:grpSpLocks/>
                </p:cNvGrpSpPr>
                <p:nvPr/>
              </p:nvGrpSpPr>
              <p:grpSpPr bwMode="auto">
                <a:xfrm>
                  <a:off x="1617" y="10104"/>
                  <a:ext cx="8186" cy="3499"/>
                  <a:chOff x="1617" y="5332"/>
                  <a:chExt cx="8186" cy="3499"/>
                </a:xfrm>
              </p:grpSpPr>
              <p:grpSp>
                <p:nvGrpSpPr>
                  <p:cNvPr id="51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17" y="5332"/>
                    <a:ext cx="8186" cy="3499"/>
                    <a:chOff x="1617" y="5332"/>
                    <a:chExt cx="8186" cy="3499"/>
                  </a:xfrm>
                </p:grpSpPr>
                <p:grpSp>
                  <p:nvGrpSpPr>
                    <p:cNvPr id="51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5332"/>
                      <a:ext cx="8175" cy="2981"/>
                      <a:chOff x="1628" y="5332"/>
                      <a:chExt cx="8175" cy="2981"/>
                    </a:xfrm>
                  </p:grpSpPr>
                  <p:sp>
                    <p:nvSpPr>
                      <p:cNvPr id="5133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3" y="6758"/>
                        <a:ext cx="2851" cy="1555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134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994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35" name="Line 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9" name="Line 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0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685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41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2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3" name="Line 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4" name="Line 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5" name="Line 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6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772" y="640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147" name="Group 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148" name="Bogen 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49" name="Bogen 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150" name="Line 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1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2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3" name="Group 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31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54" name="Line 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5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6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7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8" name="Line 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290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60" name="Line 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3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4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6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38" y="5332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166" name="Line 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7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8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9" name="Line 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0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1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2" name="Line 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5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76" name="Group 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733" y="6748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177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0" name="Line 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1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2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952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83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6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7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8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28" y="6707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18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1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192" name="Group 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193" name="Bogen 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94" name="Bogen 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195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248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96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7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8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9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0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1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989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02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3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4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5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6" name="Line 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7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628" y="6947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208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9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0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1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2" name="Line 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3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4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5" name="Line 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6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7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18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627" y="687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19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0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1" name="Line 1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2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3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24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821" y="706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25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6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7" name="Line 1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8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9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30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997" y="722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31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2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3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34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35" name="Bogen 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36" name="Bogen 1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3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178" y="7404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38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9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0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1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2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3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358" y="7584"/>
                        <a:ext cx="313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44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5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6" name="Line 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7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8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9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269" y="7657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0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1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2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3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4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55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233" y="7660"/>
                        <a:ext cx="228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6" name="Line 1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7" name="Line 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8" name="Line 1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9" name="Line 1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0" name="Line 1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61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451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62" name="Line 1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3" name="Line 1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4" name="Line 1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65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66" name="Bogen 1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67" name="Bogen 1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68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936" y="761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69" name="Line 1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0" name="Line 1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1" name="Line 1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2" name="Line 1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3" name="Line 1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74" name="Group 1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968" y="7616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75" name="Line 1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6" name="Line 1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7" name="Line 1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8" name="Line 1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9" name="Line 1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0" name="Group 1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752" y="7660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81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82" name="Bogen 1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83" name="Bogen 1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84" name="Line 1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5" name="Line 1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6" name="Line 1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7" name="Group 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488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88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9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0" name="Line 1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91" name="Group 1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92" name="Bogen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3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94" name="Group 1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716" y="7657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95" name="Group 1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96" name="Bogen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7" name="Bogen 1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98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9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0" name="Line 1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1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381" y="6926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302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3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4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5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6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7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129" y="708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08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9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0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11" name="Group 1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12" name="Bogen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3" name="Bogen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14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6833" y="7476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15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16" name="Bogen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7" name="Bogen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18" name="Line 1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9" name="Line 1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0" name="Line 2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1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021" y="7287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22" name="Group 2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23" name="Bogen 2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24" name="Bogen 2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25" name="Line 2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6" name="Line 2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7" name="Line 2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8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684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29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0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1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2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3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34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990" y="6748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35" name="Group 2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36" name="Bogen 2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37" name="Bogen 2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38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9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0" name="Line 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41" name="Group 2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202" y="671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2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3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4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45" name="Group 2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46" name="Bogen 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47" name="Bogen 2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48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461" y="670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9" name="Line 2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0" name="Line 2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1" name="Line 2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52" name="Group 2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53" name="Bogen 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54" name="Bogen 2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55" name="Group 2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980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56" name="Line 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7" name="Line 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8" name="Line 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9" name="Line 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0" name="Line 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1" name="Group 2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721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62" name="Line 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3" name="Line 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4" name="Line 2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5" name="Line 2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6" name="Line 2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7" name="Group 2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252" y="6752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68" name="Line 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9" name="Line 2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0" name="Line 2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1" name="Line 2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2" name="Line 2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3" name="Group 2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509" y="6753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74" name="Line 2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5" name="Line 2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6" name="Line 2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7" name="Line 2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8" name="Line 2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9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80" name="Line 2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1" name="Line 2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2" name="Line 2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3" name="Line 2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4" name="Line 2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85" name="Group 2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5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86" name="Line 2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7" name="Line 2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8" name="Line 2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89" name="Group 2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90" name="Bogen 27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1" name="Bogen 2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92" name="Group 2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5494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93" name="Group 2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94" name="Bogen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5" name="Bogen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96" name="Line 2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7" name="Line 2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8" name="Line 2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99" name="Group 2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221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00" name="Line 2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1" name="Line 2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2" name="Line 2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3" name="Line 2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4" name="Line 2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05" name="Group 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5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06" name="Line 2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7" name="Line 2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8" name="Line 2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9" name="Line 2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0" name="Line 2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1" name="Group 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012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12" name="Line 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3" name="Line 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4" name="Line 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5" name="Line 2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6" name="Line 2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7" name="Group 2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711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18" name="Line 2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9" name="Line 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20" name="Line 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21" name="Group 3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22" name="Bogen 30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3" name="Bogen 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24" name="Group 3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555" y="5863"/>
                        <a:ext cx="1201" cy="331"/>
                        <a:chOff x="697" y="1597"/>
                        <a:chExt cx="1667" cy="459"/>
                      </a:xfrm>
                    </p:grpSpPr>
                    <p:grpSp>
                      <p:nvGrpSpPr>
                        <p:cNvPr id="5425" name="Group 3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73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26" name="Line 3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7" name="Line 3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8" name="Line 30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9" name="Line 3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0" name="Line 3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1" name="Group 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9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2" name="Line 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3" name="Line 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4" name="Line 3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5" name="Line 3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6" name="Line 3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7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58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8" name="Line 3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9" name="Line 3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0" name="Line 3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1" name="Line 3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2" name="Line 3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3" name="Group 3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09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44" name="Line 3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5" name="Line 3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6" name="Line 3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7" name="Line 3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8" name="Line 3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9" name="Group 3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37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450" name="Group 3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451" name="Bogen 3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452" name="Bogen 3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453" name="Line 3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4" name="Line 3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5" name="Line 3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5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727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57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8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9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0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1" name="Line 3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2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246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63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64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65" name="Bogen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66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7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8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9" name="Group 3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505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70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71" name="Bogen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72" name="Bogen 3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73" name="Line 3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4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5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76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945" y="6442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77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8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9" name="Line 3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80" name="Group 3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81" name="Bogen 3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82" name="Bogen 3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83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23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84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5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6" name="Line 3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7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8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8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764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90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1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2" name="Line 3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3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4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95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461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96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7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8" name="Line 3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9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0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1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02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02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3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4" name="Line 3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5" name="Line 3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6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7" name="Group 3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531" y="5494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08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09" name="Bogen 3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0" name="Bogen 3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11" name="Line 3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2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3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1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700000">
                        <a:off x="6724" y="5910"/>
                        <a:ext cx="941" cy="330"/>
                        <a:chOff x="6277" y="1597"/>
                        <a:chExt cx="1307" cy="459"/>
                      </a:xfrm>
                    </p:grpSpPr>
                    <p:grpSp>
                      <p:nvGrpSpPr>
                        <p:cNvPr id="5515" name="Group 3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72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516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7" name="Line 3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8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9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0" name="Line 4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521" name="Group 4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17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2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3" name="Line 4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4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25" name="Group 4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26" name="Bogen 40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27" name="Bogen 4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28" name="Group 4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53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9" name="Line 4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0" name="Line 4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1" name="Line 4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32" name="Group 4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33" name="Bogen 41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4" name="Bogen 41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35" name="Group 4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95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536" name="Group 4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537" name="Bogen 41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8" name="Bogen 41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539" name="Line 4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0" name="Line 4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1" name="Line 4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42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5408"/>
                      <a:ext cx="6549" cy="3423"/>
                      <a:chOff x="1617" y="5408"/>
                      <a:chExt cx="6549" cy="3423"/>
                    </a:xfrm>
                  </p:grpSpPr>
                  <p:grpSp>
                    <p:nvGrpSpPr>
                      <p:cNvPr id="5543" name="Group 4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7359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44" name="Line 4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5" name="Line 4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6" name="Line 4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7" name="Line 4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8" name="Line 4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49" name="Group 4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4" y="735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550" name="Line 4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1" name="Line 4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2" name="Line 4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53" name="Group 4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554" name="Bogen 4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5" name="Bogen 4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556" name="Group 4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7308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57" name="Group 4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58" name="Bogen 4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9" name="Bogen 4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60" name="Line 4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1" name="Line 4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2" name="Line 4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3" name="Group 4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4" y="7309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564" name="Line 4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5" name="Line 4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6" name="Line 4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7" name="Line 4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8" name="Line 4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9" name="Group 4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197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0" name="Line 4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1" name="Line 4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2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3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4" name="Line 4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75" name="Group 4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456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6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7" name="Line 4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8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9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0" name="Line 4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81" name="Group 4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8" y="7317"/>
                        <a:ext cx="2277" cy="1348"/>
                        <a:chOff x="1888" y="7317"/>
                        <a:chExt cx="2277" cy="1348"/>
                      </a:xfrm>
                    </p:grpSpPr>
                    <p:sp>
                      <p:nvSpPr>
                        <p:cNvPr id="5582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66" y="7421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3" name="Line 4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79" y="75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4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90" y="7684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5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37" y="764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6" name="Line 4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819" y="7725"/>
                          <a:ext cx="102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7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41" y="755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8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55" y="769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9" name="Line 4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65" y="7813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0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413" y="777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1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594" y="7855"/>
                          <a:ext cx="102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92" name="Group 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4043" y="7454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93" name="Bogen 4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94" name="Bogen 4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95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4004" y="74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6" name="Line 4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990" y="7292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7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63" y="751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8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194" y="8329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9" name="Line 4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208" y="8469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0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067" y="85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1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270" y="8505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2" name="Line 4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2200" y="8546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3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1970" y="8458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4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418" y="8201"/>
                          <a:ext cx="0" cy="1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5" name="Line 4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644" y="8069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06" name="Group 4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2920" y="8102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07" name="Bogen 4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08" name="Bogen 4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09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881" y="8080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0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868" y="794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1" name="Line 4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740" y="81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2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092" y="781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3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06" y="79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4" name="Line 4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965" y="80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5" name="Line 4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168" y="7987"/>
                          <a:ext cx="99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6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098" y="802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7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17" y="768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8" name="Line 4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30" y="782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9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89" y="790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0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392" y="785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1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322" y="7898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22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4" y="7146"/>
                        <a:ext cx="1661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3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9800000">
                        <a:off x="1617" y="7816"/>
                        <a:ext cx="2722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4" name="Rectangle 5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5412" y="6499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25" name="Group 5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3500000">
                        <a:off x="5234" y="6421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626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7" name="Line 5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8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9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0" name="Line 5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900000">
                        <a:off x="5662" y="8462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2" name="Group 5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9700000">
                        <a:off x="5418" y="8668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33" name="Line 5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4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5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6" name="Line 5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7" name="Line 5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8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44" y="6109"/>
                        <a:ext cx="129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9" name="Group 5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5915" y="616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40" name="Group 5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41" name="Bogen 5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42" name="Bogen 5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43" name="Line 5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4" name="Line 5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5" name="Line 5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4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57598">
                        <a:off x="6182" y="6908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47" name="Group 5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8142402">
                        <a:off x="5933" y="711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48" name="Line 5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9" name="Line 5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0" name="Line 5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51" name="Group 53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52" name="Bogen 5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53" name="Bogen 5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5654" name="Rectangle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600000">
                        <a:off x="6578" y="6570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55" name="Group 5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3400000">
                        <a:off x="6684" y="670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656" name="Line 5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7" name="Line 5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8" name="Line 5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9" name="Line 5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0" name="Line 5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1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600000">
                        <a:off x="6313" y="8236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2" name="Group 5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0400000">
                        <a:off x="6426" y="8204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63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4" name="Line 5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5" name="Line 5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6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7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8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000000">
                        <a:off x="4481" y="6189"/>
                        <a:ext cx="130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9" name="Group 5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8800000">
                        <a:off x="4345" y="6394"/>
                        <a:ext cx="229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70" name="Group 5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71" name="Bogen 5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72" name="Bogen 5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73" name="Line 5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4" name="Line 5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5" name="Line 5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76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00">
                        <a:off x="7739" y="5408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77" name="Group 5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2800000">
                        <a:off x="7856" y="5532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78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9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80" name="Line 5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81" name="Group 5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82" name="Bogen 5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83" name="Bogen 5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684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 rot="12705319">
                    <a:off x="6584" y="6666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5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924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6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402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7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143" y="7249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8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955" y="7854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9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3178" y="7728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0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058" y="8376"/>
                    <a:ext cx="337" cy="172"/>
                  </a:xfrm>
                  <a:prstGeom prst="chevron">
                    <a:avLst>
                      <a:gd name="adj" fmla="val 4898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1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 rot="24313055">
                    <a:off x="5224" y="6457"/>
                    <a:ext cx="336" cy="171"/>
                  </a:xfrm>
                  <a:prstGeom prst="chevron">
                    <a:avLst>
                      <a:gd name="adj" fmla="val 4912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92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2760" y="13172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</a:t>
                  </a:r>
                  <a:endParaRPr lang="de-DE"/>
                </a:p>
              </p:txBody>
            </p:sp>
            <p:sp>
              <p:nvSpPr>
                <p:cNvPr id="5693" name="Text Box 573"/>
                <p:cNvSpPr txBox="1">
                  <a:spLocks noChangeArrowheads="1"/>
                </p:cNvSpPr>
                <p:nvPr/>
              </p:nvSpPr>
              <p:spPr bwMode="auto">
                <a:xfrm>
                  <a:off x="7953" y="10039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694" name="Text Box 574"/>
                <p:cNvSpPr txBox="1">
                  <a:spLocks noChangeArrowheads="1"/>
                </p:cNvSpPr>
                <p:nvPr/>
              </p:nvSpPr>
              <p:spPr bwMode="auto">
                <a:xfrm>
                  <a:off x="2127" y="12184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</a:t>
                  </a:r>
                  <a:endParaRPr lang="de-DE"/>
                </a:p>
              </p:txBody>
            </p:sp>
            <p:sp>
              <p:nvSpPr>
                <p:cNvPr id="5695" name="AutoShape 575"/>
                <p:cNvSpPr>
                  <a:spLocks/>
                </p:cNvSpPr>
                <p:nvPr/>
              </p:nvSpPr>
              <p:spPr bwMode="auto">
                <a:xfrm rot="5400000">
                  <a:off x="2100" y="11477"/>
                  <a:ext cx="270" cy="1080"/>
                </a:xfrm>
                <a:prstGeom prst="rightBrace">
                  <a:avLst>
                    <a:gd name="adj1" fmla="val 3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96" name="Group 576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246" y="11515"/>
                  <a:ext cx="229" cy="164"/>
                  <a:chOff x="1597" y="1417"/>
                  <a:chExt cx="1260" cy="900"/>
                </a:xfrm>
              </p:grpSpPr>
              <p:sp>
                <p:nvSpPr>
                  <p:cNvPr id="5697" name="Line 5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8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9" name="Line 5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0" name="Line 5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1" name="Line 5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2" name="Group 5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460" y="11472"/>
                  <a:ext cx="314" cy="163"/>
                  <a:chOff x="2137" y="1417"/>
                  <a:chExt cx="1823" cy="900"/>
                </a:xfrm>
              </p:grpSpPr>
              <p:sp>
                <p:nvSpPr>
                  <p:cNvPr id="5703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4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5" name="Line 5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6" name="Line 5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7" name="Line 5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8" name="Group 5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98" y="11229"/>
                  <a:ext cx="330" cy="163"/>
                  <a:chOff x="2137" y="1417"/>
                  <a:chExt cx="1823" cy="900"/>
                </a:xfrm>
              </p:grpSpPr>
              <p:sp>
                <p:nvSpPr>
                  <p:cNvPr id="5709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0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1" name="Line 5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2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3" name="Line 5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14" name="Group 5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502" y="11179"/>
                  <a:ext cx="229" cy="163"/>
                  <a:chOff x="1597" y="1417"/>
                  <a:chExt cx="1260" cy="900"/>
                </a:xfrm>
              </p:grpSpPr>
              <p:sp>
                <p:nvSpPr>
                  <p:cNvPr id="5715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6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7" name="Line 5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8" name="Line 5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9" name="Line 5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0" name="AutoShape 600"/>
                <p:cNvSpPr>
                  <a:spLocks noChangeAspect="1" noChangeArrowheads="1"/>
                </p:cNvSpPr>
                <p:nvPr/>
              </p:nvSpPr>
              <p:spPr bwMode="auto">
                <a:xfrm rot="14400000">
                  <a:off x="2511" y="12903"/>
                  <a:ext cx="337" cy="172"/>
                </a:xfrm>
                <a:prstGeom prst="chevron">
                  <a:avLst>
                    <a:gd name="adj" fmla="val 4898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721" name="Group 601"/>
                <p:cNvGrpSpPr>
                  <a:grpSpLocks/>
                </p:cNvGrpSpPr>
                <p:nvPr/>
              </p:nvGrpSpPr>
              <p:grpSpPr bwMode="auto">
                <a:xfrm>
                  <a:off x="2410" y="13006"/>
                  <a:ext cx="228" cy="370"/>
                  <a:chOff x="1957" y="8484"/>
                  <a:chExt cx="228" cy="370"/>
                </a:xfrm>
              </p:grpSpPr>
              <p:sp>
                <p:nvSpPr>
                  <p:cNvPr id="5722" name="Line 602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983" y="8599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3" name="Line 603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2093" y="8722"/>
                    <a:ext cx="101" cy="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4" name="Line 604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842" y="8680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5" name="Line 605"/>
                  <p:cNvSpPr>
                    <a:spLocks noChangeAspect="1" noChangeShapeType="1"/>
                  </p:cNvSpPr>
                  <p:nvPr/>
                </p:nvSpPr>
                <p:spPr bwMode="auto">
                  <a:xfrm rot="3600000" flipV="1">
                    <a:off x="2023" y="8762"/>
                    <a:ext cx="102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6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6105" y="11411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72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1425" y="1098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989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617" y="1326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3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5820" y="1185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1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9897" y="1092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43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</p:grpSp>
        </p:grpSp>
        <p:sp>
          <p:nvSpPr>
            <p:cNvPr id="5733" name="Text Box 613"/>
            <p:cNvSpPr txBox="1">
              <a:spLocks noChangeArrowheads="1"/>
            </p:cNvSpPr>
            <p:nvPr/>
          </p:nvSpPr>
          <p:spPr bwMode="auto">
            <a:xfrm>
              <a:off x="1440" y="13500"/>
              <a:ext cx="396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2327275" y="14605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Transcription of DNA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38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P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0" y="895825"/>
            <a:ext cx="9000610" cy="56551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458763" y="132510"/>
            <a:ext cx="287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5‘ </a:t>
            </a:r>
            <a:r>
              <a:rPr lang="de-DE" sz="3600" dirty="0" err="1" smtClean="0"/>
              <a:t>and</a:t>
            </a:r>
            <a:r>
              <a:rPr lang="de-DE" sz="3600" dirty="0" smtClean="0"/>
              <a:t> 3‘ End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4061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675px-Cordyceps_Sinen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202270"/>
            <a:ext cx="5799666" cy="5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23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066800"/>
            <a:ext cx="6248400" cy="5410200"/>
            <a:chOff x="6120" y="1440"/>
            <a:chExt cx="4140" cy="21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120" y="1440"/>
              <a:ext cx="4140" cy="2160"/>
              <a:chOff x="4677" y="7920"/>
              <a:chExt cx="4140" cy="2160"/>
            </a:xfrm>
          </p:grpSpPr>
          <p:sp>
            <p:nvSpPr>
              <p:cNvPr id="5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677" y="792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857" y="8010"/>
                <a:ext cx="1261" cy="144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6"/>
              <p:cNvGrpSpPr>
                <a:grpSpLocks noChangeAspect="1"/>
              </p:cNvGrpSpPr>
              <p:nvPr/>
            </p:nvGrpSpPr>
            <p:grpSpPr bwMode="auto">
              <a:xfrm>
                <a:off x="4947" y="8100"/>
                <a:ext cx="1025" cy="346"/>
                <a:chOff x="1237" y="697"/>
                <a:chExt cx="3420" cy="1153"/>
              </a:xfrm>
            </p:grpSpPr>
            <p:grpSp>
              <p:nvGrpSpPr>
                <p:cNvPr id="13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4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4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239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0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1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2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3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233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4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6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237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8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36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227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231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8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9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7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22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225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4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8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216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7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9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9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11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2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3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4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0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06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9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0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1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142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149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154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55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20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2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3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6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196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7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8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9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0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7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90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94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95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91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2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3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8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184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5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6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87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88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89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59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178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9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0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81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82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83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60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173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4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5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6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7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61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16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62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163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4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5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6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7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50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1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3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4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14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8" name="Group 123"/>
              <p:cNvGrpSpPr>
                <a:grpSpLocks noChangeAspect="1"/>
              </p:cNvGrpSpPr>
              <p:nvPr/>
            </p:nvGrpSpPr>
            <p:grpSpPr bwMode="auto">
              <a:xfrm>
                <a:off x="4947" y="9091"/>
                <a:ext cx="1033" cy="186"/>
                <a:chOff x="6277" y="2497"/>
                <a:chExt cx="3420" cy="613"/>
              </a:xfrm>
            </p:grpSpPr>
            <p:sp>
              <p:nvSpPr>
                <p:cNvPr id="83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4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85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86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28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2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7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2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6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7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8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116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9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0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1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9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110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1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3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14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5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05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7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9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1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00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9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3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4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" name="Text Box 174"/>
              <p:cNvSpPr txBox="1">
                <a:spLocks noChangeArrowheads="1"/>
              </p:cNvSpPr>
              <p:nvPr/>
            </p:nvSpPr>
            <p:spPr bwMode="auto">
              <a:xfrm>
                <a:off x="5076" y="853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Transcription</a:t>
                </a:r>
                <a:endParaRPr lang="de-CH" sz="800"/>
              </a:p>
            </p:txBody>
          </p:sp>
          <p:sp>
            <p:nvSpPr>
              <p:cNvPr id="10" name="Line 175"/>
              <p:cNvSpPr>
                <a:spLocks noChangeShapeType="1"/>
              </p:cNvSpPr>
              <p:nvPr/>
            </p:nvSpPr>
            <p:spPr bwMode="auto">
              <a:xfrm flipH="1">
                <a:off x="5038" y="852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AutoShape 176"/>
              <p:cNvSpPr>
                <a:spLocks noChangeArrowheads="1"/>
              </p:cNvSpPr>
              <p:nvPr/>
            </p:nvSpPr>
            <p:spPr bwMode="auto">
              <a:xfrm>
                <a:off x="6890" y="8390"/>
                <a:ext cx="1760" cy="1405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" name="Group 177"/>
              <p:cNvGrpSpPr>
                <a:grpSpLocks/>
              </p:cNvGrpSpPr>
              <p:nvPr/>
            </p:nvGrpSpPr>
            <p:grpSpPr bwMode="auto">
              <a:xfrm flipH="1">
                <a:off x="7017" y="8460"/>
                <a:ext cx="1647" cy="1284"/>
                <a:chOff x="3337" y="6958"/>
                <a:chExt cx="1647" cy="1284"/>
              </a:xfrm>
            </p:grpSpPr>
            <p:sp>
              <p:nvSpPr>
                <p:cNvPr id="16" name="Oval 178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7" name="Group 179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33" name="AutoShape 18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" name="Group 1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5" name="Rectangle 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6" name="Group 18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78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0" name="Line 1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1" name="Line 1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" name="Line 1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7" name="Group 18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" name="Group 19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6" name="Bogen 1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7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3" name="Line 1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5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" name="Group 19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66" name="Line 1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" name="Line 1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" name="Line 1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69" name="Group 2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70" name="Bogen 2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" name="Bogen 20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9" name="Group 20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60" name="Line 2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" name="Line 2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" name="Line 2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63" name="Group 2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64" name="Bogen 2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5" name="Bogen 2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0" name="Group 21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55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" name="Line 2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9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1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50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1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2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" name="Group 222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" name="Line 2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" name="Line 2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" name="Line 2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" name="AutoShape 22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" name="AutoShape 22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8" name="Oval 230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9" name="Group 231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20" name="Freeform 232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29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" name="Oval 23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" name="Oval 23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" name="Line 2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Oval 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" name="Oval 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Oval 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" name="Oval 242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" name="Oval 243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" name="Oval 244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3" name="Text Box 245"/>
              <p:cNvSpPr txBox="1">
                <a:spLocks noChangeArrowheads="1"/>
              </p:cNvSpPr>
              <p:nvPr/>
            </p:nvSpPr>
            <p:spPr bwMode="auto">
              <a:xfrm>
                <a:off x="6929" y="906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14" name="Line 246"/>
              <p:cNvSpPr>
                <a:spLocks noChangeShapeType="1"/>
              </p:cNvSpPr>
              <p:nvPr/>
            </p:nvSpPr>
            <p:spPr bwMode="auto">
              <a:xfrm flipV="1">
                <a:off x="6039" y="867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247"/>
              <p:cNvSpPr>
                <a:spLocks noChangeShapeType="1"/>
              </p:cNvSpPr>
              <p:nvPr/>
            </p:nvSpPr>
            <p:spPr bwMode="auto">
              <a:xfrm flipH="1">
                <a:off x="7710" y="906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" name="Text Box 248"/>
            <p:cNvSpPr txBox="1">
              <a:spLocks noChangeArrowheads="1"/>
            </p:cNvSpPr>
            <p:nvPr/>
          </p:nvSpPr>
          <p:spPr bwMode="auto">
            <a:xfrm>
              <a:off x="6300" y="3240"/>
              <a:ext cx="1290" cy="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9" name="Rectangle 249"/>
          <p:cNvSpPr>
            <a:spLocks noChangeArrowheads="1"/>
          </p:cNvSpPr>
          <p:nvPr/>
        </p:nvSpPr>
        <p:spPr bwMode="auto">
          <a:xfrm>
            <a:off x="304800" y="304800"/>
            <a:ext cx="786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Overview: From DNA (gene) to protein</a:t>
            </a:r>
          </a:p>
        </p:txBody>
      </p:sp>
    </p:spTree>
    <p:extLst>
      <p:ext uri="{BB962C8B-B14F-4D97-AF65-F5344CB8AC3E}">
        <p14:creationId xmlns:p14="http://schemas.microsoft.com/office/powerpoint/2010/main" val="1751547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sonne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3438"/>
            <a:ext cx="58261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3000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The Codon- Sun</a:t>
            </a:r>
          </a:p>
        </p:txBody>
      </p:sp>
    </p:spTree>
    <p:extLst>
      <p:ext uri="{BB962C8B-B14F-4D97-AF65-F5344CB8AC3E}">
        <p14:creationId xmlns:p14="http://schemas.microsoft.com/office/powerpoint/2010/main" val="2769722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cintosh HD:Users:philippwustemann:Desktop:amino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0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49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..\Bilder\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762000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437535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1219200"/>
            <a:ext cx="6858000" cy="5791200"/>
            <a:chOff x="4140" y="7920"/>
            <a:chExt cx="4320" cy="396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140" y="7920"/>
              <a:ext cx="4320" cy="3960"/>
              <a:chOff x="4140" y="7920"/>
              <a:chExt cx="4320" cy="3960"/>
            </a:xfrm>
          </p:grpSpPr>
          <p:sp>
            <p:nvSpPr>
              <p:cNvPr id="7172" name="Text Box 4"/>
              <p:cNvSpPr txBox="1">
                <a:spLocks noChangeArrowheads="1"/>
              </p:cNvSpPr>
              <p:nvPr/>
            </p:nvSpPr>
            <p:spPr bwMode="auto">
              <a:xfrm>
                <a:off x="4140" y="8193"/>
                <a:ext cx="1631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400">
                    <a:latin typeface="Arial" charset="0"/>
                    <a:sym typeface="Wingdings" charset="0"/>
                  </a:rPr>
                  <a:t></a:t>
                </a:r>
                <a:endParaRPr lang="de-DE" sz="140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5642" y="11243"/>
                <a:ext cx="1639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400">
                    <a:latin typeface="Courier New" charset="0"/>
                    <a:cs typeface="Courier New" charset="0"/>
                    <a:sym typeface="Wingdings" charset="0"/>
                  </a:rPr>
                  <a:t></a:t>
                </a:r>
                <a:r>
                  <a:rPr lang="de-CH" sz="1000">
                    <a:latin typeface="Courier New" charset="0"/>
                    <a:cs typeface="Courier New" charset="0"/>
                  </a:rPr>
                  <a:t> </a:t>
                </a:r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734" y="10241"/>
                <a:ext cx="1726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lvl="1"/>
                <a:endParaRPr lang="de-DE" sz="1400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 flipV="1">
                <a:off x="6594" y="9403"/>
                <a:ext cx="512" cy="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 flipV="1">
                <a:off x="6116" y="10040"/>
                <a:ext cx="986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7" name="AutoShape 9"/>
              <p:cNvSpPr>
                <a:spLocks/>
              </p:cNvSpPr>
              <p:nvPr/>
            </p:nvSpPr>
            <p:spPr bwMode="auto">
              <a:xfrm rot="5400000">
                <a:off x="6042" y="10927"/>
                <a:ext cx="135" cy="442"/>
              </a:xfrm>
              <a:prstGeom prst="rightBrace">
                <a:avLst>
                  <a:gd name="adj1" fmla="val 2728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4140" y="11607"/>
                <a:ext cx="2458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6116" y="8220"/>
                <a:ext cx="136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A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124" y="8360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6124" y="8508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866" y="10886"/>
                <a:ext cx="54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GA     A</a:t>
                </a:r>
              </a:p>
            </p:txBody>
          </p: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5096" y="7920"/>
                <a:ext cx="2289" cy="3141"/>
                <a:chOff x="5096" y="7920"/>
                <a:chExt cx="2289" cy="3141"/>
              </a:xfrm>
            </p:grpSpPr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>
                  <a:off x="5096" y="7920"/>
                  <a:ext cx="2289" cy="3141"/>
                  <a:chOff x="5096" y="7920"/>
                  <a:chExt cx="2289" cy="3141"/>
                </a:xfrm>
              </p:grpSpPr>
              <p:sp>
                <p:nvSpPr>
                  <p:cNvPr id="7185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317" y="7711"/>
                    <a:ext cx="409" cy="82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 lIns="28800" tIns="0" rIns="0" bIns="0"/>
                  <a:lstStyle/>
                  <a:p>
                    <a:endParaRPr lang="de-DE" sz="900">
                      <a:latin typeface="Courier New" charset="0"/>
                      <a:cs typeface="Courier New" charset="0"/>
                    </a:endParaRPr>
                  </a:p>
                </p:txBody>
              </p: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096" y="8196"/>
                    <a:ext cx="2289" cy="2865"/>
                    <a:chOff x="5096" y="8196"/>
                    <a:chExt cx="2289" cy="2865"/>
                  </a:xfrm>
                </p:grpSpPr>
                <p:grpSp>
                  <p:nvGrpSpPr>
                    <p:cNvPr id="718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96" y="8196"/>
                      <a:ext cx="2289" cy="2671"/>
                      <a:chOff x="3397" y="7177"/>
                      <a:chExt cx="4478" cy="5225"/>
                    </a:xfrm>
                  </p:grpSpPr>
                  <p:grpSp>
                    <p:nvGrpSpPr>
                      <p:cNvPr id="7188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7189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90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19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7192" name="Bogen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3" name="Bogen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4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7195" name="Group 2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7196" name="Bogen 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7" name="Bogen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8" name="Line 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9" name="Line 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00" name="Line 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7201" name="Group 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2" name="Line 3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3" name="Line 3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4" name="Bogen 3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5" name="Bogen 3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6" name="Line 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7" name="Line 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7208" name="Group 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9" name="Line 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0" name="Line 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1" name="Bogen 4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2" name="Bogen 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3" name="Line 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4" name="Line 4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7215" name="Line 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6" name="Line 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7" name="Line 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8" name="Line 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9" name="Line 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0" name="Line 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1" name="Line 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2" name="Line 5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3" name="Bogen 5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4" name="Bogen 5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5" name="Bogen 5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6" name="Bogen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7" name="Line 5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8" name="Bogen 6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2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7230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2" name="Bogen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3" name="Bogen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6" name="Bogen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7" name="Bogen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8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9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7240" name="Group 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905" y="10864"/>
                      <a:ext cx="406" cy="197"/>
                      <a:chOff x="8437" y="6637"/>
                      <a:chExt cx="947" cy="459"/>
                    </a:xfrm>
                  </p:grpSpPr>
                  <p:grpSp>
                    <p:nvGrpSpPr>
                      <p:cNvPr id="7241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42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3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4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5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6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7247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7248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9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0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251" name="Group 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7252" name="Bogen 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253" name="Bogen 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7254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55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6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7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8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9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7260" name="Group 9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5905" y="8316"/>
                    <a:ext cx="388" cy="189"/>
                    <a:chOff x="9337" y="6457"/>
                    <a:chExt cx="947" cy="459"/>
                  </a:xfrm>
                </p:grpSpPr>
                <p:grpSp>
                  <p:nvGrpSpPr>
                    <p:cNvPr id="7261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62" name="Group 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63" name="Bogen 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64" name="Bogen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6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6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726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0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74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75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7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77" name="Bogen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7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8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7281" name="Line 113"/>
                <p:cNvSpPr>
                  <a:spLocks noChangeShapeType="1"/>
                </p:cNvSpPr>
                <p:nvPr/>
              </p:nvSpPr>
              <p:spPr bwMode="auto">
                <a:xfrm>
                  <a:off x="5634" y="949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2" name="Line 114"/>
                <p:cNvSpPr>
                  <a:spLocks noChangeShapeType="1"/>
                </p:cNvSpPr>
                <p:nvPr/>
              </p:nvSpPr>
              <p:spPr bwMode="auto">
                <a:xfrm>
                  <a:off x="5698" y="948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3" name="Line 115"/>
                <p:cNvSpPr>
                  <a:spLocks noChangeShapeType="1"/>
                </p:cNvSpPr>
                <p:nvPr/>
              </p:nvSpPr>
              <p:spPr bwMode="auto">
                <a:xfrm>
                  <a:off x="5841" y="9494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4" name="Line 116"/>
                <p:cNvSpPr>
                  <a:spLocks noChangeShapeType="1"/>
                </p:cNvSpPr>
                <p:nvPr/>
              </p:nvSpPr>
              <p:spPr bwMode="auto">
                <a:xfrm>
                  <a:off x="6317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5" name="Line 117"/>
                <p:cNvSpPr>
                  <a:spLocks noChangeShapeType="1"/>
                </p:cNvSpPr>
                <p:nvPr/>
              </p:nvSpPr>
              <p:spPr bwMode="auto">
                <a:xfrm>
                  <a:off x="6409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6" name="Line 118"/>
                <p:cNvSpPr>
                  <a:spLocks noChangeShapeType="1"/>
                </p:cNvSpPr>
                <p:nvPr/>
              </p:nvSpPr>
              <p:spPr bwMode="auto">
                <a:xfrm>
                  <a:off x="6858" y="9308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7" name="Line 119"/>
                <p:cNvSpPr>
                  <a:spLocks noChangeShapeType="1"/>
                </p:cNvSpPr>
                <p:nvPr/>
              </p:nvSpPr>
              <p:spPr bwMode="auto">
                <a:xfrm>
                  <a:off x="6500" y="9305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8" name="Line 120"/>
                <p:cNvSpPr>
                  <a:spLocks noChangeShapeType="1"/>
                </p:cNvSpPr>
                <p:nvPr/>
              </p:nvSpPr>
              <p:spPr bwMode="auto">
                <a:xfrm>
                  <a:off x="6756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9" name="Line 121"/>
                <p:cNvSpPr>
                  <a:spLocks noChangeShapeType="1"/>
                </p:cNvSpPr>
                <p:nvPr/>
              </p:nvSpPr>
              <p:spPr bwMode="auto">
                <a:xfrm>
                  <a:off x="6593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0" name="Line 122"/>
                <p:cNvSpPr>
                  <a:spLocks noChangeShapeType="1"/>
                </p:cNvSpPr>
                <p:nvPr/>
              </p:nvSpPr>
              <p:spPr bwMode="auto">
                <a:xfrm>
                  <a:off x="6016" y="8840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1" name="Line 123"/>
                <p:cNvSpPr>
                  <a:spLocks noChangeShapeType="1"/>
                </p:cNvSpPr>
                <p:nvPr/>
              </p:nvSpPr>
              <p:spPr bwMode="auto">
                <a:xfrm>
                  <a:off x="6016" y="902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2" name="Line 124"/>
                <p:cNvSpPr>
                  <a:spLocks noChangeShapeType="1"/>
                </p:cNvSpPr>
                <p:nvPr/>
              </p:nvSpPr>
              <p:spPr bwMode="auto">
                <a:xfrm>
                  <a:off x="6025" y="8932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3" name="Line 125"/>
                <p:cNvSpPr>
                  <a:spLocks noChangeShapeType="1"/>
                </p:cNvSpPr>
                <p:nvPr/>
              </p:nvSpPr>
              <p:spPr bwMode="auto">
                <a:xfrm>
                  <a:off x="6025" y="9214"/>
                  <a:ext cx="1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4" name="Line 126"/>
                <p:cNvSpPr>
                  <a:spLocks noChangeShapeType="1"/>
                </p:cNvSpPr>
                <p:nvPr/>
              </p:nvSpPr>
              <p:spPr bwMode="auto">
                <a:xfrm>
                  <a:off x="6016" y="994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5" name="Line 127"/>
                <p:cNvSpPr>
                  <a:spLocks noChangeShapeType="1"/>
                </p:cNvSpPr>
                <p:nvPr/>
              </p:nvSpPr>
              <p:spPr bwMode="auto">
                <a:xfrm>
                  <a:off x="6017" y="10041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6" name="Line 128"/>
                <p:cNvSpPr>
                  <a:spLocks noChangeShapeType="1"/>
                </p:cNvSpPr>
                <p:nvPr/>
              </p:nvSpPr>
              <p:spPr bwMode="auto">
                <a:xfrm>
                  <a:off x="6016" y="10129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7" name="Line 129"/>
                <p:cNvSpPr>
                  <a:spLocks noChangeShapeType="1"/>
                </p:cNvSpPr>
                <p:nvPr/>
              </p:nvSpPr>
              <p:spPr bwMode="auto">
                <a:xfrm>
                  <a:off x="6016" y="10497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8" name="Line 130"/>
                <p:cNvSpPr>
                  <a:spLocks noChangeShapeType="1"/>
                </p:cNvSpPr>
                <p:nvPr/>
              </p:nvSpPr>
              <p:spPr bwMode="auto">
                <a:xfrm>
                  <a:off x="6016" y="10313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</p:grpSp>
        </p:grpSp>
        <p:sp>
          <p:nvSpPr>
            <p:cNvPr id="7299" name="AutoShape 131"/>
            <p:cNvSpPr>
              <a:spLocks/>
            </p:cNvSpPr>
            <p:nvPr/>
          </p:nvSpPr>
          <p:spPr bwMode="auto">
            <a:xfrm>
              <a:off x="5779" y="8193"/>
              <a:ext cx="136" cy="436"/>
            </a:xfrm>
            <a:prstGeom prst="leftBrace">
              <a:avLst>
                <a:gd name="adj1" fmla="val 267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00" name="Rectangle 132"/>
          <p:cNvSpPr>
            <a:spLocks noChangeArrowheads="1"/>
          </p:cNvSpPr>
          <p:nvPr/>
        </p:nvSpPr>
        <p:spPr bwMode="auto">
          <a:xfrm>
            <a:off x="3276600" y="3048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t- RNA</a:t>
            </a:r>
          </a:p>
        </p:txBody>
      </p:sp>
    </p:spTree>
    <p:extLst>
      <p:ext uri="{BB962C8B-B14F-4D97-AF65-F5344CB8AC3E}">
        <p14:creationId xmlns:p14="http://schemas.microsoft.com/office/powerpoint/2010/main" val="2100869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14400" y="1295400"/>
            <a:ext cx="7620000" cy="5562600"/>
            <a:chOff x="1800" y="1260"/>
            <a:chExt cx="8028" cy="4372"/>
          </a:xfrm>
        </p:grpSpPr>
        <p:sp>
          <p:nvSpPr>
            <p:cNvPr id="8195" name="Text Box 3"/>
            <p:cNvSpPr txBox="1">
              <a:spLocks noChangeAspect="1" noChangeArrowheads="1"/>
            </p:cNvSpPr>
            <p:nvPr/>
          </p:nvSpPr>
          <p:spPr bwMode="auto">
            <a:xfrm>
              <a:off x="3991" y="2258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500"/>
                <a:t>  </a:t>
              </a:r>
              <a:r>
                <a:rPr lang="de-DE" sz="400"/>
                <a:t>A    C</a:t>
              </a:r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800" y="1260"/>
              <a:ext cx="8028" cy="4372"/>
              <a:chOff x="1800" y="1260"/>
              <a:chExt cx="8028" cy="4372"/>
            </a:xfrm>
          </p:grpSpPr>
          <p:sp>
            <p:nvSpPr>
              <p:cNvPr id="8197" name="Oval 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552" y="4039"/>
                <a:ext cx="585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>
                    <a:latin typeface="Times New Roman" charset="0"/>
                  </a:rPr>
                  <a:t>Met</a:t>
                </a:r>
                <a:r>
                  <a:rPr lang="de-CH" sz="1000" b="1">
                    <a:latin typeface="Times New Roman" charset="0"/>
                  </a:rPr>
                  <a:t>Met</a:t>
                </a:r>
              </a:p>
            </p:txBody>
          </p:sp>
          <p:grpSp>
            <p:nvGrpSpPr>
              <p:cNvPr id="8198" name="Group 6"/>
              <p:cNvGrpSpPr>
                <a:grpSpLocks noChangeAspect="1"/>
              </p:cNvGrpSpPr>
              <p:nvPr/>
            </p:nvGrpSpPr>
            <p:grpSpPr bwMode="auto">
              <a:xfrm>
                <a:off x="3826" y="3762"/>
                <a:ext cx="120" cy="246"/>
                <a:chOff x="2234" y="5324"/>
                <a:chExt cx="134" cy="274"/>
              </a:xfrm>
            </p:grpSpPr>
            <p:grpSp>
              <p:nvGrpSpPr>
                <p:cNvPr id="8199" name="Group 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428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0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01" name="Bogen 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02" name="Bogen 1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03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4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5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06" name="Group 14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34" y="5324"/>
                  <a:ext cx="134" cy="66"/>
                  <a:chOff x="2137" y="1417"/>
                  <a:chExt cx="1823" cy="900"/>
                </a:xfrm>
              </p:grpSpPr>
              <p:sp>
                <p:nvSpPr>
                  <p:cNvPr id="8207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8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9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0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1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12" name="Group 2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532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1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14" name="Bogen 2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15" name="Bogen 2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1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8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219" name="Group 27"/>
              <p:cNvGrpSpPr>
                <a:grpSpLocks noChangeAspect="1"/>
              </p:cNvGrpSpPr>
              <p:nvPr/>
            </p:nvGrpSpPr>
            <p:grpSpPr bwMode="auto">
              <a:xfrm>
                <a:off x="3820" y="2155"/>
                <a:ext cx="458" cy="363"/>
                <a:chOff x="3863" y="12347"/>
                <a:chExt cx="509" cy="403"/>
              </a:xfrm>
            </p:grpSpPr>
            <p:grpSp>
              <p:nvGrpSpPr>
                <p:cNvPr id="8220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903" y="12347"/>
                  <a:ext cx="469" cy="266"/>
                  <a:chOff x="2876" y="1872"/>
                  <a:chExt cx="469" cy="266"/>
                </a:xfrm>
              </p:grpSpPr>
              <p:grpSp>
                <p:nvGrpSpPr>
                  <p:cNvPr id="8221" name="Group 29"/>
                  <p:cNvGrpSpPr>
                    <a:grpSpLocks noChangeAspect="1"/>
                  </p:cNvGrpSpPr>
                  <p:nvPr/>
                </p:nvGrpSpPr>
                <p:grpSpPr bwMode="auto">
                  <a:xfrm rot="5400000" flipH="1" flipV="1">
                    <a:off x="3001" y="1928"/>
                    <a:ext cx="221" cy="110"/>
                    <a:chOff x="2137" y="1417"/>
                    <a:chExt cx="1823" cy="900"/>
                  </a:xfrm>
                </p:grpSpPr>
                <p:sp>
                  <p:nvSpPr>
                    <p:cNvPr id="8222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6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23" y="1976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28800" tIns="0" rIns="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8228" name="Group 3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214" y="1959"/>
                    <a:ext cx="153" cy="109"/>
                    <a:chOff x="1057" y="4839"/>
                    <a:chExt cx="1260" cy="901"/>
                  </a:xfrm>
                </p:grpSpPr>
                <p:grpSp>
                  <p:nvGrpSpPr>
                    <p:cNvPr id="8229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8230" name="Bogen 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31" name="Bogen 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23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3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235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12570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236" name="Group 44"/>
              <p:cNvGrpSpPr>
                <a:grpSpLocks/>
              </p:cNvGrpSpPr>
              <p:nvPr/>
            </p:nvGrpSpPr>
            <p:grpSpPr bwMode="auto">
              <a:xfrm>
                <a:off x="1800" y="1260"/>
                <a:ext cx="8028" cy="4372"/>
                <a:chOff x="1800" y="1260"/>
                <a:chExt cx="8028" cy="4372"/>
              </a:xfrm>
            </p:grpSpPr>
            <p:sp>
              <p:nvSpPr>
                <p:cNvPr id="823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5308"/>
                  <a:ext cx="7773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823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23" y="1862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3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3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02" y="1605"/>
                  <a:ext cx="971" cy="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m-RNA</a:t>
                  </a:r>
                </a:p>
              </p:txBody>
            </p:sp>
            <p:sp>
              <p:nvSpPr>
                <p:cNvPr id="824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5" y="3100"/>
                  <a:ext cx="1260" cy="6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Starter </a:t>
                  </a:r>
                </a:p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t-RNA</a:t>
                  </a:r>
                  <a:endParaRPr lang="de-CH" sz="14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41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27" y="1841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5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grpSp>
              <p:nvGrpSpPr>
                <p:cNvPr id="8242" name="Group 50"/>
                <p:cNvGrpSpPr>
                  <a:grpSpLocks noChangeAspect="1"/>
                </p:cNvGrpSpPr>
                <p:nvPr/>
              </p:nvGrpSpPr>
              <p:grpSpPr bwMode="auto">
                <a:xfrm rot="-2245105">
                  <a:off x="4973" y="3038"/>
                  <a:ext cx="2591" cy="1945"/>
                  <a:chOff x="2317" y="5374"/>
                  <a:chExt cx="2880" cy="2163"/>
                </a:xfrm>
              </p:grpSpPr>
              <p:sp>
                <p:nvSpPr>
                  <p:cNvPr id="82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5377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          </a:t>
                    </a:r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</a:t>
                    </a:r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8244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82" y="5468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5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41" y="5374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66" y="5460"/>
                    <a:ext cx="1" cy="17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7" name="Bogen 55"/>
                  <p:cNvSpPr>
                    <a:spLocks noChangeAspect="1"/>
                  </p:cNvSpPr>
                  <p:nvPr/>
                </p:nvSpPr>
                <p:spPr bwMode="auto">
                  <a:xfrm>
                    <a:off x="3181" y="7103"/>
                    <a:ext cx="561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8" name="Bogen 56"/>
                  <p:cNvSpPr>
                    <a:spLocks noChangeAspect="1"/>
                  </p:cNvSpPr>
                  <p:nvPr/>
                </p:nvSpPr>
                <p:spPr bwMode="auto">
                  <a:xfrm>
                    <a:off x="3741" y="7115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5" y="126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/>
                <a:lstStyle/>
                <a:p>
                  <a:r>
                    <a:rPr lang="de-DE" sz="1400"/>
                    <a:t>Small subunit </a:t>
                  </a:r>
                </a:p>
              </p:txBody>
            </p:sp>
            <p:sp>
              <p:nvSpPr>
                <p:cNvPr id="8250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649" y="2431"/>
                  <a:ext cx="945" cy="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251" name="Group 59"/>
                <p:cNvGrpSpPr>
                  <a:grpSpLocks noChangeAspect="1"/>
                </p:cNvGrpSpPr>
                <p:nvPr/>
              </p:nvGrpSpPr>
              <p:grpSpPr bwMode="auto">
                <a:xfrm rot="12134764">
                  <a:off x="7888" y="2717"/>
                  <a:ext cx="1514" cy="2079"/>
                  <a:chOff x="3757" y="5917"/>
                  <a:chExt cx="4478" cy="6144"/>
                </a:xfrm>
              </p:grpSpPr>
              <p:sp>
                <p:nvSpPr>
                  <p:cNvPr id="8252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825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8254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8255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256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5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258" name="Group 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8259" name="Bogen 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0" name="Bogen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1" name="Line 6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8262" name="Group 7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8263" name="Bogen 7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4" name="Bogen 7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5" name="Line 7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6" name="Line 7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7" name="Line 7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8268" name="Group 7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69" name="Line 7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0" name="Line 7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1" name="Bogen 7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2" name="Bogen 8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3" name="Line 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4" name="Line 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8275" name="Group 8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76" name="Line 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7" name="Line 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8" name="Bogen 8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9" name="Bogen 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0" name="Line 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1" name="Line 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8282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3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4" name="Line 9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5" name="Line 9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6" name="Line 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7" name="Line 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8" name="Line 9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9" name="Line 9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0" name="Bogen 9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1" name="Bogen 9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2" name="Bogen 10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3" name="Bogen 1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4" name="Line 10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5" name="Bogen 10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296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829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9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0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3" name="Bogen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4" name="Bogen 1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6" name="Line 1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307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8308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09" name="Line 1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2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314" name="Group 1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8315" name="Line 1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18" name="Group 1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319" name="Bogen 1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20" name="Bogen 1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321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22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3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4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5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6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27" name="Group 135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8328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29" name="Group 1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30" name="Bogen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31" name="Bogen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3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3" name="Line 1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35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83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9" name="Line 1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0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4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42" name="Group 1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43" name="Bogen 1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44" name="Bogen 1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6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7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348" name="Group 156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3253" y="2350"/>
                  <a:ext cx="1454" cy="1696"/>
                  <a:chOff x="3397" y="7177"/>
                  <a:chExt cx="4478" cy="5225"/>
                </a:xfrm>
              </p:grpSpPr>
              <p:grpSp>
                <p:nvGrpSpPr>
                  <p:cNvPr id="8349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8350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51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5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8353" name="Bogen 161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4" name="Bogen 16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356" name="Group 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357" name="Bogen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8" name="Bogen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9" name="Line 1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0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1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63" name="Line 1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4" name="Line 1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5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6" name="Bogen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7" name="Line 17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8" name="Line 1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8369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70" name="Line 17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1" name="Line 1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2" name="Bogen 18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3" name="Bogen 18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4" name="Line 1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5" name="Line 1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37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9" name="Line 1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0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1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2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4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5" name="Bogen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6" name="Bogen 1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7" name="Bogen 1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9" name="Bogen 1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90" name="Group 1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8391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2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3" name="Bogen 201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4" name="Bogen 202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5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6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7" name="Bogen 205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8" name="Bogen 206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9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0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401" name="Group 209"/>
                <p:cNvGrpSpPr>
                  <a:grpSpLocks/>
                </p:cNvGrpSpPr>
                <p:nvPr/>
              </p:nvGrpSpPr>
              <p:grpSpPr bwMode="auto">
                <a:xfrm>
                  <a:off x="2382" y="1904"/>
                  <a:ext cx="7134" cy="274"/>
                  <a:chOff x="2382" y="1904"/>
                  <a:chExt cx="7134" cy="274"/>
                </a:xfrm>
              </p:grpSpPr>
              <p:sp>
                <p:nvSpPr>
                  <p:cNvPr id="8402" name="Text Box 2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339" y="1990"/>
                    <a:ext cx="431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400"/>
                      <a:t>GGC </a:t>
                    </a:r>
                    <a:endParaRPr lang="de-DE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403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382" y="1904"/>
                    <a:ext cx="7134" cy="274"/>
                    <a:chOff x="2382" y="1904"/>
                    <a:chExt cx="7134" cy="274"/>
                  </a:xfrm>
                </p:grpSpPr>
                <p:sp>
                  <p:nvSpPr>
                    <p:cNvPr id="8404" name="Text Box 21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4" y="1999"/>
                      <a:ext cx="162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05" name="Text Box 21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915" y="1990"/>
                      <a:ext cx="1260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400"/>
                        <a:t>CGACCC     A     A</a:t>
                      </a:r>
                      <a:r>
                        <a:rPr lang="en-GB" sz="500"/>
                        <a:t>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8406" name="Group 2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610" y="200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07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08" name="Bogen 2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09" name="Bogen 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10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1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2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13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25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14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17" name="Group 2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18" name="Bogen 2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19" name="Bogen 2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0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69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21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2" name="Line 2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3" name="Line 2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24" name="Group 2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25" name="Bogen 2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26" name="Bogen 2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7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920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28" name="Group 2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29" name="Bogen 2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30" name="Bogen 2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31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2" name="Line 2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3" name="Line 2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34" name="Group 24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47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35" name="Line 2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6" name="Line 2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7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38" name="Group 2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39" name="Bogen 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40" name="Bogen 2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41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03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42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3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4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5" name="Line 2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6" name="Line 2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47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98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48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49" name="Bogen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0" name="Bogen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1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2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3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54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542" y="2002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55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56" name="Bogen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7" name="Bogen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8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9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0" name="Line 2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1" name="Group 2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387" y="200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62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63" name="Bogen 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64" name="Bogen 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65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6" name="Line 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7" name="Line 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8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87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69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0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1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2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3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74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830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75" name="Line 2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6" name="Line 2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7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8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9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80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300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81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2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3" name="Line 2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84" name="Group 2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85" name="Bogen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86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8487" name="AutoShape 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739" y="198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8488" name="AutoShape 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42" y="199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8489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904"/>
                      <a:ext cx="7120" cy="274"/>
                      <a:chOff x="2382" y="1904"/>
                      <a:chExt cx="7120" cy="274"/>
                    </a:xfrm>
                  </p:grpSpPr>
                  <p:sp>
                    <p:nvSpPr>
                      <p:cNvPr id="8490" name="Text Box 29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17" y="1984"/>
                        <a:ext cx="179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C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1" name="Text Box 29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19" y="1990"/>
                        <a:ext cx="161" cy="1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G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2" name="Text Box 30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36" y="1989"/>
                        <a:ext cx="886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ACGGAA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3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5195" y="1907"/>
                        <a:ext cx="4307" cy="7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94" name="Group 3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390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495" name="Line 3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6" name="Line 3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7" name="Line 3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8" name="Line 3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9" name="Line 3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0" name="Group 3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575" y="2004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01" name="Group 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02" name="Bogen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03" name="Bogen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04" name="Line 3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5" name="Line 3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6" name="Line 3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7" name="Group 3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704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08" name="Line 3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9" name="Line 3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0" name="Line 3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1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2" name="Bogen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13" name="Bogen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14" name="Group 3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60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15" name="Line 3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6" name="Line 3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7" name="Line 3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8" name="Group 3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9" name="Bogen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20" name="Bogen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21" name="Group 3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173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522" name="Line 3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3" name="Line 3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4" name="Line 3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5" name="Line 3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6" name="Line 3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27" name="Group 3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016" y="2030"/>
                        <a:ext cx="190" cy="98"/>
                        <a:chOff x="2137" y="1417"/>
                        <a:chExt cx="1823" cy="900"/>
                      </a:xfrm>
                    </p:grpSpPr>
                    <p:sp>
                      <p:nvSpPr>
                        <p:cNvPr id="8528" name="Line 3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9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0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1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2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33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71" y="2005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34" name="Group 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35" name="Bogen 3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36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3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9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40" name="Group 3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956" y="2031"/>
                        <a:ext cx="188" cy="98"/>
                        <a:chOff x="3849" y="1059"/>
                        <a:chExt cx="1721" cy="900"/>
                      </a:xfrm>
                    </p:grpSpPr>
                    <p:sp>
                      <p:nvSpPr>
                        <p:cNvPr id="854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2" name="Line 3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44" name="Group 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45" name="Bogen 3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46" name="Bogen 3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8547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226" y="1989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8" name="AutoShape 3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318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9" name="AutoShape 3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475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50" name="AutoShape 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7113" y="1988"/>
                        <a:ext cx="199" cy="101"/>
                      </a:xfrm>
                      <a:prstGeom prst="chevron">
                        <a:avLst>
                          <a:gd name="adj" fmla="val 49257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8551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2" y="1904"/>
                        <a:ext cx="2879" cy="274"/>
                        <a:chOff x="2382" y="1904"/>
                        <a:chExt cx="2879" cy="274"/>
                      </a:xfrm>
                    </p:grpSpPr>
                    <p:grpSp>
                      <p:nvGrpSpPr>
                        <p:cNvPr id="85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82" y="1904"/>
                          <a:ext cx="2879" cy="274"/>
                          <a:chOff x="2382" y="1904"/>
                          <a:chExt cx="2879" cy="274"/>
                        </a:xfrm>
                      </p:grpSpPr>
                      <p:sp>
                        <p:nvSpPr>
                          <p:cNvPr id="8553" name="Text Box 361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7" y="1990"/>
                            <a:ext cx="2800" cy="1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400"/>
                              <a:t> AACCCA     GCAAGACCCAA  </a:t>
                            </a:r>
                            <a:endParaRPr lang="it-IT" sz="4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554" name="Group 3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826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555" name="Group 36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556" name="Rectangle 36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557" name="Group 3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58" name="Group 36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59" name="Bogen 36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60" name="Bogen 3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61" name="Line 3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2" name="Line 3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3" name="Line 3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64" name="Group 37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565" name="Line 3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6" name="Line 3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7" name="Line 3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568" name="Group 37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569" name="Bogen 37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70" name="Bogen 3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571" name="Group 37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72" name="Line 3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3" name="Line 3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4" name="Line 3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5" name="Line 38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6" name="Line 38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77" name="Group 3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78" name="Group 38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79" name="Bogen 38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0" name="Bogen 38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1" name="Line 3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2" name="Line 39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3" name="Line 39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84" name="Group 39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85" name="Group 39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86" name="Bogen 39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7" name="Bogen 39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8" name="Line 3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9" name="Line 39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0" name="Line 3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1" name="Group 39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92" name="Group 40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93" name="Bogen 40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94" name="Bogen 40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95" name="Line 40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6" name="Line 4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7" name="Line 4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8" name="Group 40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99" name="Line 4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0" name="Line 4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1" name="Line 40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2" name="Line 41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3" name="Line 41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04" name="Group 41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05" name="Line 41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6" name="Line 41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7" name="Line 41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8" name="Line 41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9" name="Line 41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10" name="Group 4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11" name="Line 4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3" name="Line 4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4" name="Line 4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5" name="Line 4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616" name="Group 42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2382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617" name="Group 42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618" name="Rectangle 42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619" name="Group 42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20" name="Group 42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21" name="Bogen 42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22" name="Bogen 4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23" name="Line 43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4" name="Line 4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5" name="Line 4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26" name="Group 43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627" name="Line 4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8" name="Line 4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9" name="Line 4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630" name="Group 43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631" name="Bogen 43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32" name="Bogen 4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633" name="Group 44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34" name="Line 4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5" name="Line 4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6" name="Line 4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7" name="Line 44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8" name="Line 44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39" name="Group 4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0" name="Group 44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1" name="Bogen 44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2" name="Bogen 45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43" name="Line 4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4" name="Line 45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5" name="Line 45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46" name="Group 45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7" name="Group 455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8" name="Bogen 45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9" name="Bogen 45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0" name="Line 4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1" name="Line 4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2" name="Line 4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53" name="Group 4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54" name="Group 462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55" name="Bogen 46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56" name="Bogen 4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7" name="Line 4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8" name="Line 4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9" name="Line 4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0" name="Group 46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1" name="Line 4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2" name="Line 4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3" name="Line 4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4" name="Line 4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5" name="Line 4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6" name="Group 47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7" name="Line 4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8" name="Line 4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9" name="Line 4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0" name="Line 4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1" name="Line 4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72" name="Group 4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73" name="Line 4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4" name="Line 4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5" name="Line 4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6" name="Line 4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7" name="Line 4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678" name="AutoShape 4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977" y="1990"/>
                          <a:ext cx="198" cy="101"/>
                        </a:xfrm>
                        <a:prstGeom prst="chevron">
                          <a:avLst>
                            <a:gd name="adj" fmla="val 4901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4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  <p:sp>
                    <p:nvSpPr>
                      <p:cNvPr id="8679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799" y="1983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8680" name="Rectangle 488"/>
          <p:cNvSpPr>
            <a:spLocks noChangeArrowheads="1"/>
          </p:cNvSpPr>
          <p:nvPr/>
        </p:nvSpPr>
        <p:spPr bwMode="auto">
          <a:xfrm>
            <a:off x="2590800" y="2286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8681" name="Rectangle 489"/>
          <p:cNvSpPr>
            <a:spLocks noChangeArrowheads="1"/>
          </p:cNvSpPr>
          <p:nvPr/>
        </p:nvSpPr>
        <p:spPr bwMode="auto">
          <a:xfrm>
            <a:off x="654050" y="6302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58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4" name="Rectangle 488"/>
          <p:cNvSpPr>
            <a:spLocks noChangeArrowheads="1"/>
          </p:cNvSpPr>
          <p:nvPr/>
        </p:nvSpPr>
        <p:spPr bwMode="auto">
          <a:xfrm>
            <a:off x="2590800" y="2238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9705" name="Rectangle 489"/>
          <p:cNvSpPr>
            <a:spLocks noChangeArrowheads="1"/>
          </p:cNvSpPr>
          <p:nvPr/>
        </p:nvSpPr>
        <p:spPr bwMode="auto">
          <a:xfrm>
            <a:off x="654050" y="6254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</a:t>
            </a:r>
            <a:endParaRPr lang="de-CH"/>
          </a:p>
        </p:txBody>
      </p:sp>
      <p:grpSp>
        <p:nvGrpSpPr>
          <p:cNvPr id="9706" name="Group 490"/>
          <p:cNvGrpSpPr>
            <a:grpSpLocks/>
          </p:cNvGrpSpPr>
          <p:nvPr/>
        </p:nvGrpSpPr>
        <p:grpSpPr bwMode="auto">
          <a:xfrm>
            <a:off x="609600" y="1071563"/>
            <a:ext cx="7950200" cy="5786437"/>
            <a:chOff x="1800" y="5940"/>
            <a:chExt cx="8073" cy="4210"/>
          </a:xfrm>
        </p:grpSpPr>
        <p:sp>
          <p:nvSpPr>
            <p:cNvPr id="9707" name="Text Box 491"/>
            <p:cNvSpPr txBox="1">
              <a:spLocks noChangeAspect="1" noChangeArrowheads="1"/>
            </p:cNvSpPr>
            <p:nvPr/>
          </p:nvSpPr>
          <p:spPr bwMode="auto">
            <a:xfrm>
              <a:off x="7365" y="6675"/>
              <a:ext cx="43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400"/>
                <a:t>  GGC </a:t>
              </a:r>
              <a:endParaRPr lang="de-DE" sz="400">
                <a:solidFill>
                  <a:srgbClr val="000000"/>
                </a:solidFill>
              </a:endParaRPr>
            </a:p>
          </p:txBody>
        </p:sp>
        <p:grpSp>
          <p:nvGrpSpPr>
            <p:cNvPr id="9708" name="Group 492"/>
            <p:cNvGrpSpPr>
              <a:grpSpLocks/>
            </p:cNvGrpSpPr>
            <p:nvPr/>
          </p:nvGrpSpPr>
          <p:grpSpPr bwMode="auto">
            <a:xfrm>
              <a:off x="1800" y="5940"/>
              <a:ext cx="8073" cy="4210"/>
              <a:chOff x="1800" y="5940"/>
              <a:chExt cx="8073" cy="4210"/>
            </a:xfrm>
          </p:grpSpPr>
          <p:sp>
            <p:nvSpPr>
              <p:cNvPr id="9709" name="Text Box 493"/>
              <p:cNvSpPr txBox="1">
                <a:spLocks noChangeAspect="1" noChangeArrowheads="1"/>
              </p:cNvSpPr>
              <p:nvPr/>
            </p:nvSpPr>
            <p:spPr bwMode="auto">
              <a:xfrm>
                <a:off x="2205" y="6534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9710" name="Text Box 494"/>
              <p:cNvSpPr txBox="1">
                <a:spLocks noChangeAspect="1" noChangeArrowheads="1"/>
              </p:cNvSpPr>
              <p:nvPr/>
            </p:nvSpPr>
            <p:spPr bwMode="auto">
              <a:xfrm>
                <a:off x="9668" y="6520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grpSp>
            <p:nvGrpSpPr>
              <p:cNvPr id="9711" name="Group 495"/>
              <p:cNvGrpSpPr>
                <a:grpSpLocks/>
              </p:cNvGrpSpPr>
              <p:nvPr/>
            </p:nvGrpSpPr>
            <p:grpSpPr bwMode="auto">
              <a:xfrm>
                <a:off x="1800" y="5940"/>
                <a:ext cx="7782" cy="4210"/>
                <a:chOff x="1800" y="5940"/>
                <a:chExt cx="7782" cy="4210"/>
              </a:xfrm>
            </p:grpSpPr>
            <p:grpSp>
              <p:nvGrpSpPr>
                <p:cNvPr id="9712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6334" y="7235"/>
                  <a:ext cx="1454" cy="2009"/>
                  <a:chOff x="8639" y="10110"/>
                  <a:chExt cx="3232" cy="4466"/>
                </a:xfrm>
              </p:grpSpPr>
              <p:grpSp>
                <p:nvGrpSpPr>
                  <p:cNvPr id="9713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39" y="10401"/>
                    <a:ext cx="3232" cy="4175"/>
                    <a:chOff x="8639" y="10401"/>
                    <a:chExt cx="3232" cy="4175"/>
                  </a:xfrm>
                </p:grpSpPr>
                <p:sp>
                  <p:nvSpPr>
                    <p:cNvPr id="971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5800000" flipH="1" flipV="1">
                      <a:off x="10272" y="13703"/>
                      <a:ext cx="577" cy="117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 tIns="0" bIns="0"/>
                    <a:lstStyle/>
                    <a:p>
                      <a:endParaRPr lang="de-DE" sz="1600" b="1">
                        <a:latin typeface="Arial" charset="0"/>
                      </a:endParaRPr>
                    </a:p>
                  </p:txBody>
                </p:sp>
                <p:grpSp>
                  <p:nvGrpSpPr>
                    <p:cNvPr id="9715" name="Group 499"/>
                    <p:cNvGrpSpPr>
                      <a:grpSpLocks noChangeAspect="1"/>
                    </p:cNvGrpSpPr>
                    <p:nvPr/>
                  </p:nvGrpSpPr>
                  <p:grpSpPr bwMode="auto">
                    <a:xfrm rot="20400000" flipH="1" flipV="1">
                      <a:off x="8639" y="10401"/>
                      <a:ext cx="3232" cy="3769"/>
                      <a:chOff x="3397" y="7177"/>
                      <a:chExt cx="4478" cy="5225"/>
                    </a:xfrm>
                  </p:grpSpPr>
                  <p:grpSp>
                    <p:nvGrpSpPr>
                      <p:cNvPr id="9716" name="Group 5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717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18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719" name="Group 5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720" name="Bogen 5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1" name="Bogen 5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2" name="Line 5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723" name="Group 5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724" name="Bogen 5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5" name="Bogen 5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6" name="Line 5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7" name="Line 5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8" name="Line 5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729" name="Group 51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0" name="Line 5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1" name="Line 51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2" name="Bogen 5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3" name="Bogen 51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4" name="Line 5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5" name="Line 5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736" name="Group 5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7" name="Line 5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8" name="Line 5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9" name="Bogen 5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0" name="Bogen 5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1" name="Line 5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2" name="Line 52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743" name="Line 5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4" name="Line 5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5" name="Line 5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6" name="Line 5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7" name="Line 5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8" name="Line 5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9" name="Line 5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0" name="Line 5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1" name="Bogen 5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2" name="Bogen 5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3" name="Bogen 5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4" name="Bogen 5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5" name="Line 5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6" name="Bogen 5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57" name="Group 5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758" name="Line 5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59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0" name="Bogen 5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1" name="Bogen 5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2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3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4" name="Bogen 5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5" name="Bogen 5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6" name="Line 5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7" name="Line 5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68" name="Group 552"/>
                    <p:cNvGrpSpPr>
                      <a:grpSpLocks noChangeAspect="1"/>
                    </p:cNvGrpSpPr>
                    <p:nvPr/>
                  </p:nvGrpSpPr>
                  <p:grpSpPr bwMode="auto">
                    <a:xfrm rot="36600000" flipH="1" flipV="1">
                      <a:off x="10338" y="13737"/>
                      <a:ext cx="549" cy="266"/>
                      <a:chOff x="9337" y="6457"/>
                      <a:chExt cx="947" cy="459"/>
                    </a:xfrm>
                  </p:grpSpPr>
                  <p:grpSp>
                    <p:nvGrpSpPr>
                      <p:cNvPr id="9769" name="Group 5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65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70" name="Group 5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71" name="Bogen 5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72" name="Bogen 5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73" name="Line 5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4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5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76" name="Group 5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21" y="657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777" name="Line 5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8" name="Line 5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9" name="Line 5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0" name="Line 5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1" name="Line 5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82" name="Group 5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001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83" name="Group 5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84" name="Bogen 5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85" name="Bogen 5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86" name="Line 5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7" name="Line 5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8" name="Line 5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789" name="Group 5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75" y="10110"/>
                    <a:ext cx="526" cy="426"/>
                    <a:chOff x="9475" y="10110"/>
                    <a:chExt cx="526" cy="426"/>
                  </a:xfrm>
                </p:grpSpPr>
                <p:grpSp>
                  <p:nvGrpSpPr>
                    <p:cNvPr id="9790" name="Group 574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789" y="10186"/>
                      <a:ext cx="287" cy="136"/>
                      <a:chOff x="3849" y="1059"/>
                      <a:chExt cx="1721" cy="900"/>
                    </a:xfrm>
                  </p:grpSpPr>
                  <p:sp>
                    <p:nvSpPr>
                      <p:cNvPr id="9791" name="Line 5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2" name="Line 5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3" name="Line 5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9794" name="Group 5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9795" name="Bogen 5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96" name="Bogen 5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97" name="Group 581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644" y="10288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798" name="Group 5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799" name="Bogen 5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0" name="Bogen 5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1" name="Line 5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2" name="Line 5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3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04" name="Group 588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438" y="10362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805" name="Group 5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06" name="Bogen 5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7" name="Bogen 5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8" name="Line 5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9" name="Line 5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10" name="Line 5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811" name="Group 595"/>
                <p:cNvGrpSpPr>
                  <a:grpSpLocks noChangeAspect="1"/>
                </p:cNvGrpSpPr>
                <p:nvPr/>
              </p:nvGrpSpPr>
              <p:grpSpPr bwMode="auto">
                <a:xfrm rot="11355560">
                  <a:off x="7954" y="7721"/>
                  <a:ext cx="1515" cy="2079"/>
                  <a:chOff x="3757" y="5917"/>
                  <a:chExt cx="4478" cy="6144"/>
                </a:xfrm>
              </p:grpSpPr>
              <p:sp>
                <p:nvSpPr>
                  <p:cNvPr id="9812" name="Oval 59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9813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9814" name="Group 5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9815" name="Group 59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816" name="Line 6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17" name="Line 6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18" name="Group 6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819" name="Bogen 6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0" name="Bogen 6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1" name="Line 6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822" name="Group 60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823" name="Bogen 6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4" name="Bogen 6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5" name="Line 6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6" name="Line 6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7" name="Line 6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828" name="Group 6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29" name="Line 6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0" name="Line 6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1" name="Bogen 6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2" name="Bogen 6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3" name="Line 6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4" name="Line 6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835" name="Group 6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36" name="Line 6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7" name="Line 6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8" name="Bogen 6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9" name="Bogen 6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0" name="Line 62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1" name="Line 6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842" name="Line 62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3" name="Line 6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4" name="Line 6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5" name="Line 6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6" name="Line 6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7" name="Line 6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8" name="Line 6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9" name="Line 6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0" name="Bogen 63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1" name="Bogen 6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2" name="Bogen 6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3" name="Bogen 6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4" name="Line 6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5" name="Bogen 6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56" name="Group 6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857" name="Line 6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8" name="Line 6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9" name="Bogen 6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0" name="Bogen 6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1" name="Line 6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2" name="Line 6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3" name="Bogen 6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4" name="Bogen 6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5" name="Line 6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6" name="Line 6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867" name="Group 6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9868" name="Group 6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69" name="Line 6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0" name="Line 6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1" name="Line 6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2" name="Line 6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3" name="Line 6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874" name="Group 6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9875" name="Line 6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6" name="Line 6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7" name="Line 6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78" name="Group 6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9879" name="Bogen 6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80" name="Bogen 6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9881" name="Group 6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82" name="Line 6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3" name="Line 6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4" name="Line 6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5" name="Line 6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6" name="Line 6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887" name="Group 671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9888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889" name="Group 6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90" name="Bogen 6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91" name="Bogen 6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92" name="Line 6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3" name="Line 6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4" name="Line 6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95" name="Group 67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9896" name="Line 6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7" name="Line 6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8" name="Line 6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9" name="Line 6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0" name="Line 6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901" name="Group 68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902" name="Group 6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903" name="Bogen 6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904" name="Bogen 6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905" name="Line 6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6" name="Line 6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7" name="Line 6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9908" name="Text Box 6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81" y="9340"/>
                  <a:ext cx="1620" cy="4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 sz="1400">
                      <a:latin typeface="Courier New" charset="0"/>
                      <a:cs typeface="Courier New" charset="0"/>
                    </a:rPr>
                    <a:t>Peptide bond</a:t>
                  </a:r>
                </a:p>
              </p:txBody>
            </p:sp>
            <p:sp>
              <p:nvSpPr>
                <p:cNvPr id="9909" name="Text Box 6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9826"/>
                  <a:ext cx="5992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sz="1000"/>
                </a:p>
              </p:txBody>
            </p:sp>
            <p:sp>
              <p:nvSpPr>
                <p:cNvPr id="9910" name="Oval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21" y="594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9911" name="Group 695"/>
                <p:cNvGrpSpPr>
                  <a:grpSpLocks/>
                </p:cNvGrpSpPr>
                <p:nvPr/>
              </p:nvGrpSpPr>
              <p:grpSpPr bwMode="auto">
                <a:xfrm>
                  <a:off x="3098" y="6572"/>
                  <a:ext cx="2591" cy="2584"/>
                  <a:chOff x="3098" y="6572"/>
                  <a:chExt cx="2591" cy="2584"/>
                </a:xfrm>
              </p:grpSpPr>
              <p:grpSp>
                <p:nvGrpSpPr>
                  <p:cNvPr id="9912" name="Group 6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98" y="6572"/>
                    <a:ext cx="2591" cy="1946"/>
                    <a:chOff x="2317" y="5374"/>
                    <a:chExt cx="2880" cy="2163"/>
                  </a:xfrm>
                </p:grpSpPr>
                <p:sp>
                  <p:nvSpPr>
                    <p:cNvPr id="991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5377"/>
                      <a:ext cx="2880" cy="21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</p:txBody>
                </p:sp>
                <p:sp>
                  <p:nvSpPr>
                    <p:cNvPr id="9914" name="Line 6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82" y="5468"/>
                      <a:ext cx="1" cy="17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5" name="Line 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41" y="5374"/>
                      <a:ext cx="1" cy="18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6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66" y="5460"/>
                      <a:ext cx="1" cy="17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7" name="Bogen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1" y="7103"/>
                      <a:ext cx="561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8" name="Bogen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1" y="7115"/>
                      <a:ext cx="526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9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3325" y="6813"/>
                    <a:ext cx="1931" cy="2343"/>
                    <a:chOff x="3325" y="6813"/>
                    <a:chExt cx="1931" cy="2343"/>
                  </a:xfrm>
                </p:grpSpPr>
                <p:grpSp>
                  <p:nvGrpSpPr>
                    <p:cNvPr id="9920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2" y="6817"/>
                      <a:ext cx="1454" cy="2325"/>
                      <a:chOff x="3802" y="6817"/>
                      <a:chExt cx="1454" cy="2325"/>
                    </a:xfrm>
                  </p:grpSpPr>
                  <p:grpSp>
                    <p:nvGrpSpPr>
                      <p:cNvPr id="9921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396" y="6844"/>
                        <a:ext cx="162" cy="319"/>
                        <a:chOff x="5880" y="2550"/>
                        <a:chExt cx="180" cy="355"/>
                      </a:xfrm>
                    </p:grpSpPr>
                    <p:sp>
                      <p:nvSpPr>
                        <p:cNvPr id="9922" name="AutoShape 7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5838" y="260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9923" name="Rectangle 7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80" y="272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924" name="Group 7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02" y="6817"/>
                        <a:ext cx="1454" cy="2325"/>
                        <a:chOff x="5040" y="2520"/>
                        <a:chExt cx="1616" cy="2584"/>
                      </a:xfrm>
                    </p:grpSpPr>
                    <p:grpSp>
                      <p:nvGrpSpPr>
                        <p:cNvPr id="9925" name="Group 7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6" y="2520"/>
                          <a:ext cx="288" cy="208"/>
                          <a:chOff x="1237" y="2003"/>
                          <a:chExt cx="288" cy="208"/>
                        </a:xfrm>
                      </p:grpSpPr>
                      <p:grpSp>
                        <p:nvGrpSpPr>
                          <p:cNvPr id="9926" name="Group 7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1367" y="2053"/>
                            <a:ext cx="208" cy="108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27" name="Line 7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8" name="Line 7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9" name="Line 71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0" name="Group 7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1" name="Bogen 7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2" name="Bogen 7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933" name="Group 71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1188" y="2052"/>
                            <a:ext cx="204" cy="106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34" name="Line 7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5" name="Line 7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6" name="Line 7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7" name="Group 72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8" name="Bogen 7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9" name="Bogen 7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940" name="Oval 7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592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Thr</a:t>
                          </a:r>
                        </a:p>
                      </p:txBody>
                    </p:sp>
                    <p:grpSp>
                      <p:nvGrpSpPr>
                        <p:cNvPr id="9941" name="Group 7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285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9942" name="Group 7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43" name="Group 7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44" name="Bogen 72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45" name="Bogen 72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46" name="Line 7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7" name="Line 7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8" name="Line 7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49" name="Group 7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9950" name="Line 7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1" name="Line 7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2" name="Line 7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3" name="Line 7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4" name="Line 7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55" name="Group 7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56" name="Group 7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57" name="Bogen 74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58" name="Bogen 74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59" name="Line 7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0" name="Line 7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1" name="Line 7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sp>
                      <p:nvSpPr>
                        <p:cNvPr id="9962" name="Text Box 7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61" y="2613"/>
                          <a:ext cx="54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DE" sz="500"/>
                            <a:t>  </a:t>
                          </a:r>
                          <a:r>
                            <a:rPr lang="de-DE" sz="400"/>
                            <a:t>G    G</a:t>
                          </a:r>
                        </a:p>
                      </p:txBody>
                    </p:sp>
                    <p:grpSp>
                      <p:nvGrpSpPr>
                        <p:cNvPr id="9963" name="Group 7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 flipV="1">
                          <a:off x="5040" y="2716"/>
                          <a:ext cx="1616" cy="1885"/>
                          <a:chOff x="3397" y="7177"/>
                          <a:chExt cx="4478" cy="5225"/>
                        </a:xfrm>
                      </p:grpSpPr>
                      <p:grpSp>
                        <p:nvGrpSpPr>
                          <p:cNvPr id="9964" name="Group 7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397" y="717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965" name="Line 7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937" y="4117"/>
                              <a:ext cx="0" cy="36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6" name="Line 7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0" y="4253"/>
                              <a:ext cx="7" cy="224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67" name="Group 75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9968" name="Bogen 7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21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69" name="Bogen 75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3397" y="30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70" name="Line 7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927"/>
                                <a:ext cx="147" cy="1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9971" name="Group 75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9972" name="Bogen 75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5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3" name="Bogen 75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7" y="26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4" name="Line 7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5" name="Line 7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5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6" name="Line 7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9977" name="Group 76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2857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78" name="Line 76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79" name="Line 76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0" name="Bogen 7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1" name="Bogen 76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2" name="Line 76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3" name="Line 76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984" name="Group 76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 rot="10800000">
                                  <a:off x="4635" y="2490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85" name="Line 769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6" name="Line 7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7" name="Bogen 77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8" name="Bogen 77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9" name="Line 7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90" name="Line 7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991" name="Line 7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2" name="Line 7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3" name="Line 7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4" name="Line 7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85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5" name="Line 7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67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6" name="Line 7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757"/>
                                  <a:ext cx="0" cy="7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7" name="Line 7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375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8" name="Line 7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21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9" name="Bogen 78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5" y="3396"/>
                                  <a:ext cx="203" cy="180"/>
                                </a:xfrm>
                                <a:custGeom>
                                  <a:avLst/>
                                  <a:gdLst>
                                    <a:gd name="G0" fmla="+- 2753 0 0"/>
                                    <a:gd name="G1" fmla="+- 21600 0 0"/>
                                    <a:gd name="G2" fmla="+- 21600 0 0"/>
                                    <a:gd name="T0" fmla="*/ 0 w 24353"/>
                                    <a:gd name="T1" fmla="*/ 176 h 21600"/>
                                    <a:gd name="T2" fmla="*/ 24353 w 24353"/>
                                    <a:gd name="T3" fmla="*/ 21600 h 21600"/>
                                    <a:gd name="T4" fmla="*/ 2753 w 24353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4353" h="21600" fill="none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</a:path>
                                    <a:path w="24353" h="21600" stroke="0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  <a:lnTo>
                                        <a:pt x="2753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0" name="Bogen 78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45" y="3578"/>
                                  <a:ext cx="242" cy="358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311 0 0"/>
                                    <a:gd name="G2" fmla="+- 21600 0 0"/>
                                    <a:gd name="T0" fmla="*/ 29136 w 29136"/>
                                    <a:gd name="T1" fmla="*/ 41554 h 42911"/>
                                    <a:gd name="T2" fmla="*/ 18081 w 29136"/>
                                    <a:gd name="T3" fmla="*/ 0 h 42911"/>
                                    <a:gd name="T4" fmla="*/ 21600 w 29136"/>
                                    <a:gd name="T5" fmla="*/ 21311 h 4291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9136" h="42911" fill="none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</a:path>
                                    <a:path w="29136" h="42911" stroke="0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  <a:lnTo>
                                        <a:pt x="21600" y="21311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1" name="Bogen 78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9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2" name="Bogen 7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4118" y="4080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3" name="Line 7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4117" y="339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4" name="Bogen 78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79" y="3397"/>
                                  <a:ext cx="382" cy="68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003 0 0"/>
                                    <a:gd name="G2" fmla="+- 21600 0 0"/>
                                    <a:gd name="T0" fmla="*/ 25127 w 25127"/>
                                    <a:gd name="T1" fmla="*/ 42313 h 42603"/>
                                    <a:gd name="T2" fmla="*/ 16557 w 25127"/>
                                    <a:gd name="T3" fmla="*/ 0 h 42603"/>
                                    <a:gd name="T4" fmla="*/ 21600 w 25127"/>
                                    <a:gd name="T5" fmla="*/ 21003 h 4260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5127" h="42603" fill="none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</a:path>
                                    <a:path w="25127" h="42603" stroke="0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  <a:lnTo>
                                        <a:pt x="21600" y="21003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05" name="Group 7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4838" y="10955"/>
                            <a:ext cx="1084" cy="1447"/>
                            <a:chOff x="4838" y="10955"/>
                            <a:chExt cx="1084" cy="1447"/>
                          </a:xfrm>
                        </p:grpSpPr>
                        <p:sp>
                          <p:nvSpPr>
                            <p:cNvPr id="10006" name="Line 7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816" y="11333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7" name="Line 7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671" y="11301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8" name="Bogen 79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4725" y="11746"/>
                              <a:ext cx="769" cy="544"/>
                            </a:xfrm>
                            <a:custGeom>
                              <a:avLst/>
                              <a:gdLst>
                                <a:gd name="G0" fmla="+- 16140 0 0"/>
                                <a:gd name="G1" fmla="+- 21600 0 0"/>
                                <a:gd name="G2" fmla="+- 21600 0 0"/>
                                <a:gd name="T0" fmla="*/ 0 w 30767"/>
                                <a:gd name="T1" fmla="*/ 7245 h 21600"/>
                                <a:gd name="T2" fmla="*/ 30767 w 30767"/>
                                <a:gd name="T3" fmla="*/ 5707 h 21600"/>
                                <a:gd name="T4" fmla="*/ 16140 w 30767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0767" h="21600" fill="none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</a:path>
                                <a:path w="30767" h="21600" stroke="0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  <a:lnTo>
                                    <a:pt x="1614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9" name="Bogen 7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4950" y="11794"/>
                              <a:ext cx="495" cy="360"/>
                            </a:xfrm>
                            <a:custGeom>
                              <a:avLst/>
                              <a:gdLst>
                                <a:gd name="G0" fmla="+- 11007 0 0"/>
                                <a:gd name="G1" fmla="+- 0 0 0"/>
                                <a:gd name="G2" fmla="+- 21600 0 0"/>
                                <a:gd name="T0" fmla="*/ 29707 w 29707"/>
                                <a:gd name="T1" fmla="*/ 10811 h 21600"/>
                                <a:gd name="T2" fmla="*/ 0 w 29707"/>
                                <a:gd name="T3" fmla="*/ 18585 h 21600"/>
                                <a:gd name="T4" fmla="*/ 11007 w 29707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707" h="21600" fill="none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</a:path>
                                <a:path w="29707" h="21600" stroke="0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  <a:lnTo>
                                    <a:pt x="11007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0" name="Line 7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171" y="11338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1" name="Line 7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406" y="11286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2" name="Bogen 79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5305" y="11787"/>
                              <a:ext cx="491" cy="360"/>
                            </a:xfrm>
                            <a:custGeom>
                              <a:avLst/>
                              <a:gdLst>
                                <a:gd name="G0" fmla="+- 10547 0 0"/>
                                <a:gd name="G1" fmla="+- 21600 0 0"/>
                                <a:gd name="G2" fmla="+- 21600 0 0"/>
                                <a:gd name="T0" fmla="*/ 0 w 29459"/>
                                <a:gd name="T1" fmla="*/ 2750 h 21600"/>
                                <a:gd name="T2" fmla="*/ 29459 w 29459"/>
                                <a:gd name="T3" fmla="*/ 11164 h 21600"/>
                                <a:gd name="T4" fmla="*/ 10547 w 29459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459" h="21600" fill="none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</a:path>
                                <a:path w="29459" h="21600" stroke="0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  <a:lnTo>
                                    <a:pt x="10547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3" name="Bogen 79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5262" y="11734"/>
                              <a:ext cx="776" cy="544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0 0 0"/>
                                <a:gd name="G2" fmla="+- 21600 0 0"/>
                                <a:gd name="T0" fmla="*/ 31045 w 31045"/>
                                <a:gd name="T1" fmla="*/ 15776 h 21600"/>
                                <a:gd name="T2" fmla="*/ 0 w 31045"/>
                                <a:gd name="T3" fmla="*/ 14183 h 21600"/>
                                <a:gd name="T4" fmla="*/ 16291 w 31045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1045" h="21600" fill="none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</a:path>
                                <a:path w="31045" h="21600" stroke="0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  <a:lnTo>
                                    <a:pt x="16291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4" name="Line 79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70" y="12215"/>
                              <a:ext cx="615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5" name="Line 7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70" y="12393"/>
                              <a:ext cx="808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016" name="Group 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5" y="6813"/>
                      <a:ext cx="1454" cy="2343"/>
                      <a:chOff x="3325" y="6813"/>
                      <a:chExt cx="1454" cy="2343"/>
                    </a:xfrm>
                  </p:grpSpPr>
                  <p:sp>
                    <p:nvSpPr>
                      <p:cNvPr id="10017" name="Text Box 801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6916"/>
                        <a:ext cx="486" cy="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de-DE" sz="500"/>
                          <a:t>  </a:t>
                        </a:r>
                        <a:r>
                          <a:rPr lang="de-DE" sz="400"/>
                          <a:t>A    C</a:t>
                        </a:r>
                      </a:p>
                    </p:txBody>
                  </p:sp>
                  <p:grpSp>
                    <p:nvGrpSpPr>
                      <p:cNvPr id="10018" name="Group 8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25" y="6813"/>
                        <a:ext cx="1454" cy="2343"/>
                        <a:chOff x="5040" y="2520"/>
                        <a:chExt cx="1616" cy="2605"/>
                      </a:xfrm>
                    </p:grpSpPr>
                    <p:sp>
                      <p:nvSpPr>
                        <p:cNvPr id="10019" name="Oval 8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613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Met</a:t>
                          </a:r>
                        </a:p>
                      </p:txBody>
                    </p:sp>
                    <p:grpSp>
                      <p:nvGrpSpPr>
                        <p:cNvPr id="10020" name="Group 8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2" y="2520"/>
                          <a:ext cx="288" cy="221"/>
                          <a:chOff x="5892" y="2520"/>
                          <a:chExt cx="288" cy="221"/>
                        </a:xfrm>
                      </p:grpSpPr>
                      <p:grpSp>
                        <p:nvGrpSpPr>
                          <p:cNvPr id="10021" name="Group 8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5836" y="2576"/>
                            <a:ext cx="221" cy="110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22" name="Line 8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3" name="Line 8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4" name="Line 8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5" name="Line 8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6" name="Line 8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27" name="Group 81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6049" y="2607"/>
                            <a:ext cx="153" cy="109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28" name="Group 8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29" name="Bogen 8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0" name="Bogen 81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1" name="Line 81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2" name="Line 8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3" name="Line 8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34" name="Group 8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306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10035" name="Group 8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36" name="Group 8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37" name="Bogen 8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8" name="Bogen 8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9" name="Line 82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0" name="Line 82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1" name="Line 82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2" name="Group 8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43" name="Line 8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4" name="Line 8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5" name="Line 8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6" name="Line 8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7" name="Line 8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8" name="Group 83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49" name="Group 8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50" name="Bogen 83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51" name="Bogen 83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52" name="Line 8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3" name="Line 8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4" name="Line 8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55" name="Group 8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40" y="2571"/>
                          <a:ext cx="1616" cy="2051"/>
                          <a:chOff x="5040" y="2571"/>
                          <a:chExt cx="1616" cy="2051"/>
                        </a:xfrm>
                      </p:grpSpPr>
                      <p:sp>
                        <p:nvSpPr>
                          <p:cNvPr id="10056" name="AutoShape 8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5658" y="2624"/>
                            <a:ext cx="215" cy="110"/>
                          </a:xfrm>
                          <a:prstGeom prst="chevron">
                            <a:avLst>
                              <a:gd name="adj" fmla="val 48864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28800" tIns="0" rIns="0" bIns="10800"/>
                          <a:lstStyle/>
                          <a:p>
                            <a:r>
                              <a:rPr lang="de-DE" sz="400">
                                <a:solidFill>
                                  <a:srgbClr val="FFFFFF"/>
                                </a:solidFill>
                              </a:rPr>
                              <a:t>U</a:t>
                            </a:r>
                          </a:p>
                        </p:txBody>
                      </p:sp>
                      <p:sp>
                        <p:nvSpPr>
                          <p:cNvPr id="10057" name="Rectangle 84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5690" y="2740"/>
                            <a:ext cx="180" cy="1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0058" name="Group 8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 flipV="1">
                            <a:off x="5040" y="2737"/>
                            <a:ext cx="1616" cy="1885"/>
                            <a:chOff x="3397" y="7177"/>
                            <a:chExt cx="4478" cy="5225"/>
                          </a:xfrm>
                        </p:grpSpPr>
                        <p:grpSp>
                          <p:nvGrpSpPr>
                            <p:cNvPr id="10059" name="Group 8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3397" y="717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0060" name="Line 8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37" y="4117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61" name="Line 8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0" y="4253"/>
                                <a:ext cx="7" cy="224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062" name="Group 84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10063" name="Bogen 84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21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4" name="Bogen 8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3397" y="30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5" name="Line 8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927"/>
                                  <a:ext cx="147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0066" name="Group 85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697"/>
                                  <a:ext cx="4478" cy="3960"/>
                                  <a:chOff x="1777" y="697"/>
                                  <a:chExt cx="4478" cy="3960"/>
                                </a:xfrm>
                              </p:grpSpPr>
                              <p:sp>
                                <p:nvSpPr>
                                  <p:cNvPr id="10067" name="Bogen 85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5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8" name="Bogen 85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7" y="26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9" name="Line 85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39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0" name="Line 85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15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1" name="Line 85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grpSp>
                                <p:nvGrpSpPr>
                                  <p:cNvPr id="10072" name="Group 856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7" y="2857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73" name="Line 857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4" name="Line 85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5" name="Bogen 859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6" name="Bogen 860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7" name="Line 861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8" name="Line 862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079" name="Group 863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 rot="10800000">
                                    <a:off x="4635" y="2490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80" name="Line 864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1" name="Line 865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2" name="Bogen 866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3" name="Bogen 867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4" name="Line 86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5" name="Line 869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086" name="Line 8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7" name="Line 871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8" name="Line 87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9" name="Line 8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85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0" name="Line 8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67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1" name="Line 87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757"/>
                                    <a:ext cx="0" cy="72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2" name="Line 87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3757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3" name="Line 87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117" y="321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4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5" y="3396"/>
                                    <a:ext cx="203" cy="180"/>
                                  </a:xfrm>
                                  <a:custGeom>
                                    <a:avLst/>
                                    <a:gdLst>
                                      <a:gd name="G0" fmla="+- 2753 0 0"/>
                                      <a:gd name="G1" fmla="+- 21600 0 0"/>
                                      <a:gd name="G2" fmla="+- 21600 0 0"/>
                                      <a:gd name="T0" fmla="*/ 0 w 24353"/>
                                      <a:gd name="T1" fmla="*/ 176 h 21600"/>
                                      <a:gd name="T2" fmla="*/ 24353 w 24353"/>
                                      <a:gd name="T3" fmla="*/ 21600 h 21600"/>
                                      <a:gd name="T4" fmla="*/ 2753 w 24353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4353" h="21600" fill="none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</a:path>
                                      <a:path w="24353" h="21600" stroke="0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  <a:lnTo>
                                          <a:pt x="2753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5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45" y="3578"/>
                                    <a:ext cx="242" cy="358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311 0 0"/>
                                      <a:gd name="G2" fmla="+- 21600 0 0"/>
                                      <a:gd name="T0" fmla="*/ 29136 w 29136"/>
                                      <a:gd name="T1" fmla="*/ 41554 h 42911"/>
                                      <a:gd name="T2" fmla="*/ 18081 w 29136"/>
                                      <a:gd name="T3" fmla="*/ 0 h 42911"/>
                                      <a:gd name="T4" fmla="*/ 21600 w 29136"/>
                                      <a:gd name="T5" fmla="*/ 21311 h 4291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9136" h="42911" fill="none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</a:path>
                                      <a:path w="29136" h="42911" stroke="0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  <a:lnTo>
                                          <a:pt x="21600" y="213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6" name="Bogen 88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3937" y="393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7" name="Bogen 88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4118" y="4080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8" name="Line 88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4117" y="339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9" name="Bogen 88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79" y="3397"/>
                                    <a:ext cx="382" cy="68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003 0 0"/>
                                      <a:gd name="G2" fmla="+- 21600 0 0"/>
                                      <a:gd name="T0" fmla="*/ 25127 w 25127"/>
                                      <a:gd name="T1" fmla="*/ 42313 h 42603"/>
                                      <a:gd name="T2" fmla="*/ 16557 w 25127"/>
                                      <a:gd name="T3" fmla="*/ 0 h 42603"/>
                                      <a:gd name="T4" fmla="*/ 21600 w 25127"/>
                                      <a:gd name="T5" fmla="*/ 21003 h 4260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5127" h="42603" fill="none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</a:path>
                                      <a:path w="25127" h="42603" stroke="0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  <a:lnTo>
                                          <a:pt x="21600" y="2100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0100" name="Group 8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4838" y="10955"/>
                              <a:ext cx="1084" cy="1447"/>
                              <a:chOff x="4838" y="10955"/>
                              <a:chExt cx="1084" cy="1447"/>
                            </a:xfrm>
                          </p:grpSpPr>
                          <p:sp>
                            <p:nvSpPr>
                              <p:cNvPr id="10101" name="Line 8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816" y="11333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2" name="Line 88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671" y="11301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3" name="Bogen 8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4725" y="11746"/>
                                <a:ext cx="769" cy="544"/>
                              </a:xfrm>
                              <a:custGeom>
                                <a:avLst/>
                                <a:gdLst>
                                  <a:gd name="G0" fmla="+- 16140 0 0"/>
                                  <a:gd name="G1" fmla="+- 21600 0 0"/>
                                  <a:gd name="G2" fmla="+- 21600 0 0"/>
                                  <a:gd name="T0" fmla="*/ 0 w 30767"/>
                                  <a:gd name="T1" fmla="*/ 7245 h 21600"/>
                                  <a:gd name="T2" fmla="*/ 30767 w 30767"/>
                                  <a:gd name="T3" fmla="*/ 5707 h 21600"/>
                                  <a:gd name="T4" fmla="*/ 16140 w 30767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767" h="21600" fill="none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</a:path>
                                  <a:path w="30767" h="21600" stroke="0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  <a:lnTo>
                                      <a:pt x="1614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4" name="Bogen 88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4950" y="11794"/>
                                <a:ext cx="495" cy="360"/>
                              </a:xfrm>
                              <a:custGeom>
                                <a:avLst/>
                                <a:gdLst>
                                  <a:gd name="G0" fmla="+- 11007 0 0"/>
                                  <a:gd name="G1" fmla="+- 0 0 0"/>
                                  <a:gd name="G2" fmla="+- 21600 0 0"/>
                                  <a:gd name="T0" fmla="*/ 29707 w 29707"/>
                                  <a:gd name="T1" fmla="*/ 10811 h 21600"/>
                                  <a:gd name="T2" fmla="*/ 0 w 29707"/>
                                  <a:gd name="T3" fmla="*/ 18585 h 21600"/>
                                  <a:gd name="T4" fmla="*/ 11007 w 29707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707" h="21600" fill="none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</a:path>
                                  <a:path w="29707" h="21600" stroke="0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  <a:lnTo>
                                      <a:pt x="11007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5" name="Line 8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171" y="11338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6" name="Line 8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406" y="11286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7" name="Bogen 89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5305" y="11787"/>
                                <a:ext cx="491" cy="360"/>
                              </a:xfrm>
                              <a:custGeom>
                                <a:avLst/>
                                <a:gdLst>
                                  <a:gd name="G0" fmla="+- 10547 0 0"/>
                                  <a:gd name="G1" fmla="+- 21600 0 0"/>
                                  <a:gd name="G2" fmla="+- 21600 0 0"/>
                                  <a:gd name="T0" fmla="*/ 0 w 29459"/>
                                  <a:gd name="T1" fmla="*/ 2750 h 21600"/>
                                  <a:gd name="T2" fmla="*/ 29459 w 29459"/>
                                  <a:gd name="T3" fmla="*/ 11164 h 21600"/>
                                  <a:gd name="T4" fmla="*/ 10547 w 29459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459" h="21600" fill="none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</a:path>
                                  <a:path w="29459" h="21600" stroke="0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  <a:lnTo>
                                      <a:pt x="10547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8" name="Bogen 89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5262" y="11734"/>
                                <a:ext cx="776" cy="544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0 0 0"/>
                                  <a:gd name="G2" fmla="+- 21600 0 0"/>
                                  <a:gd name="T0" fmla="*/ 31045 w 31045"/>
                                  <a:gd name="T1" fmla="*/ 15776 h 21600"/>
                                  <a:gd name="T2" fmla="*/ 0 w 31045"/>
                                  <a:gd name="T3" fmla="*/ 14183 h 21600"/>
                                  <a:gd name="T4" fmla="*/ 16291 w 31045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045" h="21600" fill="none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</a:path>
                                  <a:path w="31045" h="21600" stroke="0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  <a:lnTo>
                                      <a:pt x="16291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9" name="Line 8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70" y="12215"/>
                                <a:ext cx="615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10" name="Line 8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393"/>
                                <a:ext cx="808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111" name="Bogen 895"/>
                <p:cNvSpPr>
                  <a:spLocks noChangeAspect="1"/>
                </p:cNvSpPr>
                <p:nvPr/>
              </p:nvSpPr>
              <p:spPr bwMode="auto">
                <a:xfrm>
                  <a:off x="3914" y="9142"/>
                  <a:ext cx="486" cy="207"/>
                </a:xfrm>
                <a:custGeom>
                  <a:avLst/>
                  <a:gdLst>
                    <a:gd name="G0" fmla="+- 21600 0 0"/>
                    <a:gd name="G1" fmla="+- 9299 0 0"/>
                    <a:gd name="G2" fmla="+- 21600 0 0"/>
                    <a:gd name="T0" fmla="*/ 41096 w 43200"/>
                    <a:gd name="T1" fmla="*/ 0 h 30899"/>
                    <a:gd name="T2" fmla="*/ 1387 w 43200"/>
                    <a:gd name="T3" fmla="*/ 1683 h 30899"/>
                    <a:gd name="T4" fmla="*/ 21600 w 43200"/>
                    <a:gd name="T5" fmla="*/ 9299 h 30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0899" fill="none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</a:path>
                    <a:path w="43200" h="30899" stroke="0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  <a:lnTo>
                        <a:pt x="21600" y="92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112" name="Group 896"/>
                <p:cNvGrpSpPr>
                  <a:grpSpLocks/>
                </p:cNvGrpSpPr>
                <p:nvPr/>
              </p:nvGrpSpPr>
              <p:grpSpPr bwMode="auto">
                <a:xfrm>
                  <a:off x="2448" y="6584"/>
                  <a:ext cx="7134" cy="274"/>
                  <a:chOff x="2448" y="6584"/>
                  <a:chExt cx="7134" cy="274"/>
                </a:xfrm>
              </p:grpSpPr>
              <p:sp>
                <p:nvSpPr>
                  <p:cNvPr id="10113" name="Text Box 8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420" y="6679"/>
                    <a:ext cx="162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it-IT" sz="400"/>
                      <a:t>G </a:t>
                    </a:r>
                    <a:endParaRPr lang="it-IT" sz="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14" name="Text Box 8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020" y="6667"/>
                    <a:ext cx="1185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GB" sz="400"/>
                      <a:t>CGACCCAA </a:t>
                    </a:r>
                    <a:endParaRPr lang="en-GB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115" name="Group 899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676" y="6685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16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17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18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19" name="Line 9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0" name="Line 9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1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22" name="Group 906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491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23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4" name="Line 9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5" name="Line 9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26" name="Group 9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27" name="Bogen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8" name="Bogen 91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29" name="Group 91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335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30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1" name="Line 9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2" name="Line 9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33" name="Group 9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34" name="Bogen 9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5" name="Bogen 91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36" name="Group 92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986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37" name="Group 9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38" name="Bogen 92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9" name="Bogen 92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40" name="Line 9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1" name="Line 9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2" name="Line 9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43" name="Group 92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113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44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5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6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47" name="Group 9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48" name="Bogen 9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49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50" name="Group 93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269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51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2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3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4" name="Line 9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5" name="Line 9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56" name="Group 94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764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57" name="Group 9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58" name="Bogen 94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59" name="Bogen 94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0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1" name="Line 9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2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63" name="Group 94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608" y="6682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64" name="Group 9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65" name="Bogen 9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66" name="Bogen 9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7" name="Line 9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8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9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0" name="Group 95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453" y="6684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71" name="Group 9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72" name="Bogen 95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73" name="Bogen 95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74" name="Line 9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5" name="Line 9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6" name="Line 9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7" name="Group 96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053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78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9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0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1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2" name="Line 9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3" name="Group 96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896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84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5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6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7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8" name="Line 9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9" name="Group 97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366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90" name="Line 9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1" name="Line 9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2" name="Line 9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93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94" name="Bogen 9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95" name="Bogen 9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0196" name="AutoShape 98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7805" y="6663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0197" name="AutoShape 98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9208" y="6672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10198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2448" y="6584"/>
                    <a:ext cx="7120" cy="274"/>
                    <a:chOff x="2448" y="6584"/>
                    <a:chExt cx="7120" cy="274"/>
                  </a:xfrm>
                </p:grpSpPr>
                <p:sp>
                  <p:nvSpPr>
                    <p:cNvPr id="10199" name="Text Box 9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080" y="6680"/>
                      <a:ext cx="161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0" name="Text Box 98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778" y="6669"/>
                      <a:ext cx="162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C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1" name="Text Box 98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507" y="6669"/>
                      <a:ext cx="886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ACGGAA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2" name="Rectangle 9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261" y="6587"/>
                      <a:ext cx="4307" cy="7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203" name="Group 98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456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04" name="Line 9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5" name="Line 9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6" name="Line 9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7" name="Line 9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8" name="Line 9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09" name="Group 9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641" y="668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10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11" name="Bogen 9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12" name="Bogen 9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13" name="Line 9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4" name="Line 9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5" name="Line 9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16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770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17" name="Line 10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8" name="Line 10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9" name="Line 10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0" name="Group 10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1" name="Bogen 10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2" name="Bogen 10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23" name="Group 10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926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24" name="Line 10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5" name="Line 10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6" name="Line 10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7" name="Group 10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8" name="Bogen 10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9" name="Bogen 10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30" name="Group 10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239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31" name="Line 10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2" name="Line 10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3" name="Line 10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4" name="Line 10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5" name="Line 10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36" name="Group 102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082" y="6710"/>
                      <a:ext cx="190" cy="98"/>
                      <a:chOff x="2137" y="1417"/>
                      <a:chExt cx="1823" cy="900"/>
                    </a:xfrm>
                  </p:grpSpPr>
                  <p:sp>
                    <p:nvSpPr>
                      <p:cNvPr id="10237" name="Line 10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8" name="Line 10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9" name="Line 10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0" name="Line 10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1" name="Line 10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2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737" y="668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43" name="Group 10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44" name="Bogen 10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45" name="Bogen 10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46" name="Line 10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7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8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9" name="Group 103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2" y="671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10250" name="Line 10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1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2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53" name="Group 10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54" name="Bogen 10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55" name="Bogen 10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0256" name="AutoShape 10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5292" y="6669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7" name="AutoShape 10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384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8" name="AutoShape 10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541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9" name="AutoShape 10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179" y="6668"/>
                      <a:ext cx="199" cy="101"/>
                    </a:xfrm>
                    <a:prstGeom prst="chevron">
                      <a:avLst>
                        <a:gd name="adj" fmla="val 49257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0260" name="Group 10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6584"/>
                      <a:ext cx="2879" cy="274"/>
                      <a:chOff x="2448" y="6584"/>
                      <a:chExt cx="2879" cy="274"/>
                    </a:xfrm>
                  </p:grpSpPr>
                  <p:grpSp>
                    <p:nvGrpSpPr>
                      <p:cNvPr id="10261" name="Group 10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6584"/>
                        <a:ext cx="2879" cy="274"/>
                        <a:chOff x="2448" y="6584"/>
                        <a:chExt cx="2879" cy="274"/>
                      </a:xfrm>
                    </p:grpSpPr>
                    <p:sp>
                      <p:nvSpPr>
                        <p:cNvPr id="10262" name="Text Box 10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98" y="6670"/>
                          <a:ext cx="2800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it-IT" sz="400"/>
                            <a:t>AACCCAGCAACGACCCAA  </a:t>
                          </a:r>
                          <a:endParaRPr lang="it-IT" sz="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263" name="Group 10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892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264" name="Group 10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265" name="Rectangle 10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266" name="Group 105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67" name="Group 105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68" name="Bogen 10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69" name="Bogen 105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10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1" name="Line 10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2" name="Line 10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73" name="Group 105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274" name="Line 10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5" name="Line 105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6" name="Line 10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277" name="Group 10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278" name="Bogen 106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79" name="Bogen 106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80" name="Group 10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281" name="Line 106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2" name="Line 106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3" name="Line 106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4" name="Line 106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5" name="Line 106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86" name="Group 107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87" name="Group 107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88" name="Bogen 107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89" name="Bogen 107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0" name="Line 10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1" name="Line 10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2" name="Line 10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93" name="Group 107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94" name="Group 107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95" name="Bogen 107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96" name="Bogen 1080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7" name="Line 10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8" name="Line 10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9" name="Line 10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0" name="Group 10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01" name="Group 10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02" name="Bogen 10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03" name="Bogen 108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04" name="Line 10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5" name="Line 10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6" name="Line 10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7" name="Group 10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08" name="Line 109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9" name="Line 10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0" name="Line 10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1" name="Line 109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2" name="Line 109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13" name="Group 109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14" name="Line 109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5" name="Line 109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6" name="Line 110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7" name="Line 110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8" name="Line 110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19" name="Group 11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20" name="Line 11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1" name="Line 110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2" name="Line 11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3" name="Line 11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4" name="Line 11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325" name="Group 11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2448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326" name="Group 11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327" name="Rectangle 1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328" name="Group 11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29" name="Group 111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30" name="Bogen 111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31" name="Bogen 111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32" name="Line 111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3" name="Line 11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4" name="Line 11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35" name="Group 11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336" name="Line 11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7" name="Line 11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8" name="Line 11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339" name="Group 112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340" name="Bogen 112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41" name="Bogen 112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42" name="Group 112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43" name="Line 112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4" name="Line 112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5" name="Line 112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6" name="Line 113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7" name="Line 113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48" name="Group 113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49" name="Group 113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0" name="Bogen 11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1" name="Bogen 11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2" name="Line 113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3" name="Line 113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4" name="Line 11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55" name="Group 113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56" name="Group 114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7" name="Bogen 11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8" name="Bogen 114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9" name="Line 11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0" name="Line 11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1" name="Line 11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2" name="Group 114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63" name="Group 11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64" name="Bogen 11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65" name="Bogen 114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66" name="Line 11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7" name="Line 115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8" name="Line 115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9" name="Group 11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0" name="Line 11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1" name="Line 11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2" name="Line 11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3" name="Line 115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4" name="Line 11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75" name="Group 115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6" name="Line 11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7" name="Line 116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8" name="Line 116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9" name="Line 116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80" name="Line 116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81" name="Group 116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82" name="Line 116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3" name="Line 116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4" name="Line 116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5" name="Line 116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6" name="Line 117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387" name="AutoShape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043" y="6670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  <p:sp>
                  <p:nvSpPr>
                    <p:cNvPr id="10388" name="AutoShape 1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865" y="666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042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0800" y="2190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4050" y="62071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C</a:t>
            </a:r>
            <a:endParaRPr lang="de-CH"/>
          </a:p>
        </p:txBody>
      </p:sp>
      <p:grpSp>
        <p:nvGrpSpPr>
          <p:cNvPr id="11951" name="Group 687"/>
          <p:cNvGrpSpPr>
            <a:grpSpLocks/>
          </p:cNvGrpSpPr>
          <p:nvPr/>
        </p:nvGrpSpPr>
        <p:grpSpPr bwMode="auto">
          <a:xfrm>
            <a:off x="508000" y="1219200"/>
            <a:ext cx="8636000" cy="5638800"/>
            <a:chOff x="1260" y="10080"/>
            <a:chExt cx="9156" cy="5583"/>
          </a:xfrm>
        </p:grpSpPr>
        <p:sp>
          <p:nvSpPr>
            <p:cNvPr id="11952" name="Text Box 688"/>
            <p:cNvSpPr txBox="1">
              <a:spLocks noChangeAspect="1" noChangeArrowheads="1"/>
            </p:cNvSpPr>
            <p:nvPr/>
          </p:nvSpPr>
          <p:spPr bwMode="auto">
            <a:xfrm>
              <a:off x="2340" y="10080"/>
              <a:ext cx="252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600"/>
                <a:t>The ribosome moves to the next base triplet</a:t>
              </a:r>
              <a:endParaRPr lang="de-DE" sz="1000"/>
            </a:p>
            <a:p>
              <a:endParaRPr lang="de-DE" sz="1000"/>
            </a:p>
          </p:txBody>
        </p:sp>
        <p:grpSp>
          <p:nvGrpSpPr>
            <p:cNvPr id="11953" name="Group 689"/>
            <p:cNvGrpSpPr>
              <a:grpSpLocks/>
            </p:cNvGrpSpPr>
            <p:nvPr/>
          </p:nvGrpSpPr>
          <p:grpSpPr bwMode="auto">
            <a:xfrm>
              <a:off x="1260" y="10620"/>
              <a:ext cx="9156" cy="5043"/>
              <a:chOff x="1260" y="10620"/>
              <a:chExt cx="9156" cy="5043"/>
            </a:xfrm>
          </p:grpSpPr>
          <p:grpSp>
            <p:nvGrpSpPr>
              <p:cNvPr id="11954" name="Group 690"/>
              <p:cNvGrpSpPr>
                <a:grpSpLocks noChangeAspect="1"/>
              </p:cNvGrpSpPr>
              <p:nvPr/>
            </p:nvGrpSpPr>
            <p:grpSpPr bwMode="auto">
              <a:xfrm>
                <a:off x="2160" y="10620"/>
                <a:ext cx="7933" cy="2908"/>
                <a:chOff x="1980" y="9720"/>
                <a:chExt cx="7930" cy="2906"/>
              </a:xfrm>
            </p:grpSpPr>
            <p:grpSp>
              <p:nvGrpSpPr>
                <p:cNvPr id="11955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3256" y="10446"/>
                  <a:ext cx="2880" cy="2180"/>
                  <a:chOff x="2513" y="11316"/>
                  <a:chExt cx="2880" cy="2180"/>
                </a:xfrm>
              </p:grpSpPr>
              <p:sp>
                <p:nvSpPr>
                  <p:cNvPr id="11956" name="Oval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3" y="11336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  <a:p>
                    <a:endParaRPr lang="it-IT" sz="800">
                      <a:latin typeface="Courier New" charset="0"/>
                      <a:cs typeface="Courier New" charset="0"/>
                    </a:endParaRPr>
                  </a:p>
                  <a:p>
                    <a:endParaRPr lang="it-IT" sz="400">
                      <a:latin typeface="Courier New" charset="0"/>
                      <a:cs typeface="Courier New" charset="0"/>
                    </a:endParaRPr>
                  </a:p>
                  <a:p>
                    <a:r>
                      <a:rPr lang="it-IT" sz="1000">
                        <a:latin typeface="Courier New" charset="0"/>
                        <a:cs typeface="Courier New" charset="0"/>
                      </a:rPr>
                      <a:t>              </a:t>
                    </a: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11957" name="Line 6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78" y="11427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8" name="Line 6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5" y="11316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9" name="Line 69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0" y="11322"/>
                    <a:ext cx="0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0" name="Bogen 696"/>
                  <p:cNvSpPr>
                    <a:spLocks noChangeAspect="1"/>
                  </p:cNvSpPr>
                  <p:nvPr/>
                </p:nvSpPr>
                <p:spPr bwMode="auto">
                  <a:xfrm>
                    <a:off x="3380" y="13040"/>
                    <a:ext cx="519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1" name="Bogen 697"/>
                  <p:cNvSpPr>
                    <a:spLocks noChangeAspect="1"/>
                  </p:cNvSpPr>
                  <p:nvPr/>
                </p:nvSpPr>
                <p:spPr bwMode="auto">
                  <a:xfrm>
                    <a:off x="3900" y="13042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62" name="Oval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" y="9720"/>
                  <a:ext cx="2924" cy="79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11963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1980" y="10443"/>
                  <a:ext cx="7930" cy="305"/>
                  <a:chOff x="1597" y="1911"/>
                  <a:chExt cx="7930" cy="305"/>
                </a:xfrm>
              </p:grpSpPr>
              <p:sp>
                <p:nvSpPr>
                  <p:cNvPr id="11964" name="Text Box 7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090" y="1996"/>
                    <a:ext cx="479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500"/>
                      <a:t>GGC </a:t>
                    </a:r>
                    <a:endParaRPr lang="de-DE" sz="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65" name="Group 7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1911"/>
                    <a:ext cx="7930" cy="305"/>
                    <a:chOff x="1597" y="1911"/>
                    <a:chExt cx="7930" cy="305"/>
                  </a:xfrm>
                </p:grpSpPr>
                <p:sp>
                  <p:nvSpPr>
                    <p:cNvPr id="11966" name="Text Box 70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47" y="1994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500"/>
                        <a:t>G </a:t>
                      </a:r>
                      <a:endParaRPr lang="it-IT" sz="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7" name="Text Box 70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785" y="1992"/>
                      <a:ext cx="1317" cy="1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500"/>
                        <a:t>CGACCCAA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68" name="Group 70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07" y="2024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1969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70" name="Bogen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71" name="Bogen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72" name="Line 7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3" name="Line 7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4" name="Line 7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75" name="Group 71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03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76" name="Line 7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7" name="Line 7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8" name="Line 7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79" name="Group 7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0" name="Bogen 7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1" name="Bogen 7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2" name="Group 71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9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83" name="Line 7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4" name="Line 7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5" name="Line 7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86" name="Group 7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7" name="Bogen 7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8" name="Bogen 7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9" name="Group 72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753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1990" name="Group 7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91" name="Bogen 7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92" name="Bogen 7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93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4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5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96" name="Group 7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894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97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8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9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00" name="Group 7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01" name="Bogen 7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02" name="Bogen 7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003" name="Group 73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67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04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5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6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7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8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09" name="Group 7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18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2010" name="Group 7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1" name="Bogen 7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2" name="Bogen 7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13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4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5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16" name="Group 75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444" y="2020"/>
                      <a:ext cx="153" cy="109"/>
                      <a:chOff x="1057" y="4839"/>
                      <a:chExt cx="1260" cy="901"/>
                    </a:xfrm>
                  </p:grpSpPr>
                  <p:grpSp>
                    <p:nvGrpSpPr>
                      <p:cNvPr id="12017" name="Group 7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8" name="Bogen 7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9" name="Bogen 7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0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1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2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23" name="Group 75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71" y="2023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2024" name="Group 7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25" name="Bogen 7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26" name="Bogen 7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7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8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9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0" name="Group 76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38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31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2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3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4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5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6" name="Group 7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764" y="2051"/>
                      <a:ext cx="211" cy="109"/>
                      <a:chOff x="2137" y="1417"/>
                      <a:chExt cx="1823" cy="900"/>
                    </a:xfrm>
                  </p:grpSpPr>
                  <p:sp>
                    <p:nvSpPr>
                      <p:cNvPr id="12037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8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9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0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1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42" name="Group 77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287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2043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4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5" name="Line 7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46" name="Group 7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47" name="Bogen 7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48" name="Bogen 7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2049" name="AutoShape 7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550" y="200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2050" name="AutoShape 7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10" y="201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2051" name="Group 7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7" y="1911"/>
                      <a:ext cx="7914" cy="305"/>
                      <a:chOff x="1597" y="1911"/>
                      <a:chExt cx="7914" cy="305"/>
                    </a:xfrm>
                  </p:grpSpPr>
                  <p:sp>
                    <p:nvSpPr>
                      <p:cNvPr id="12052" name="Text Box 78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5" y="1996"/>
                        <a:ext cx="179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G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3" name="Text Box 78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99" y="1995"/>
                        <a:ext cx="18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C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4" name="Text Box 79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03" y="1994"/>
                        <a:ext cx="984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ACGGAA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5" name="Rectangle 7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724" y="1914"/>
                        <a:ext cx="4787" cy="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56" name="Group 7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4939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57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8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9" name="Line 7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0" name="Line 7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1" name="Line 7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145" y="2023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63" name="Group 79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64" name="Bogen 8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65" name="Bogen 8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66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7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8" name="Line 8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9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288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0" name="Line 8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1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2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73" name="Group 8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74" name="Bogen 8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75" name="Bogen 8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76" name="Group 8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462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7" name="Line 8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8" name="Line 8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9" name="Line 8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80" name="Group 8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81" name="Bogen 8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82" name="Bogen 8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83" name="Group 8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10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84" name="Line 8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5" name="Line 8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6" name="Line 8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7" name="Line 8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8" name="Line 8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89" name="Group 8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636" y="2051"/>
                        <a:ext cx="211" cy="109"/>
                        <a:chOff x="2137" y="1417"/>
                        <a:chExt cx="1823" cy="900"/>
                      </a:xfrm>
                    </p:grpSpPr>
                    <p:sp>
                      <p:nvSpPr>
                        <p:cNvPr id="12090" name="Line 8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1" name="Line 8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2" name="Line 8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3" name="Line 8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4" name="Line 8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95" name="Group 8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363" y="2024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96" name="Group 8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97" name="Bogen 8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98" name="Bogen 8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99" name="Line 8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0" name="Line 8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1" name="Line 8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102" name="Group 8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81" y="2052"/>
                        <a:ext cx="209" cy="109"/>
                        <a:chOff x="3849" y="1059"/>
                        <a:chExt cx="1721" cy="900"/>
                      </a:xfrm>
                    </p:grpSpPr>
                    <p:sp>
                      <p:nvSpPr>
                        <p:cNvPr id="12103" name="Line 8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4" name="Line 8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5" name="Line 8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106" name="Group 8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107" name="Bogen 8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108" name="Bogen 8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12109" name="AutoShape 8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757" y="2007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0" name="AutoShape 8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970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1" name="AutoShape 8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505" y="200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2" name="AutoShape 8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145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3" name="AutoShape 8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855" y="2005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12114" name="Group 8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97" y="1911"/>
                        <a:ext cx="3200" cy="305"/>
                        <a:chOff x="1597" y="1911"/>
                        <a:chExt cx="3200" cy="305"/>
                      </a:xfrm>
                    </p:grpSpPr>
                    <p:grpSp>
                      <p:nvGrpSpPr>
                        <p:cNvPr id="12115" name="Group 8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97" y="1911"/>
                          <a:ext cx="3200" cy="305"/>
                          <a:chOff x="1597" y="1911"/>
                          <a:chExt cx="3200" cy="305"/>
                        </a:xfrm>
                      </p:grpSpPr>
                      <p:sp>
                        <p:nvSpPr>
                          <p:cNvPr id="12116" name="Text Box 852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8" y="1990"/>
                            <a:ext cx="3112" cy="17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500"/>
                              <a:t>AACCCAGCAACGACCCAA  </a:t>
                            </a:r>
                            <a:endParaRPr lang="it-IT" sz="5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117" name="Group 85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202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18" name="Group 85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19" name="Rectangle 8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20" name="Group 85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21" name="Group 85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22" name="Bogen 85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23" name="Bogen 85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24" name="Line 8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5" name="Line 8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6" name="Line 8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27" name="Group 86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28" name="Line 8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9" name="Line 8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0" name="Line 8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31" name="Group 86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32" name="Bogen 8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33" name="Bogen 86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34" name="Group 87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35" name="Line 8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6" name="Line 8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7" name="Line 8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8" name="Line 8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9" name="Line 8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0" name="Group 87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1" name="Group 87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2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43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44" name="Line 8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5" name="Line 8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6" name="Line 8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7" name="Group 88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8" name="Group 884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9" name="Bogen 88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0" name="Bogen 88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1" name="Line 8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2" name="Line 88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3" name="Line 8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54" name="Group 89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55" name="Group 89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56" name="Bogen 89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7" name="Bogen 8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8" name="Line 89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9" name="Line 89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0" name="Line 8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1" name="Group 89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2" name="Line 8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3" name="Line 89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4" name="Line 90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5" name="Line 90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6" name="Line 90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7" name="Group 90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8" name="Line 9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9" name="Line 9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0" name="Line 90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1" name="Line 9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2" name="Line 9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173" name="Group 90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174" name="Line 91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5" name="Line 91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6" name="Line 91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7" name="Line 9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8" name="Line 9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179" name="Group 91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1597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80" name="Group 91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81" name="Rectangle 91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82" name="Group 91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83" name="Group 91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84" name="Bogen 92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85" name="Bogen 92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86" name="Line 92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7" name="Line 92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8" name="Line 92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89" name="Group 92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90" name="Line 9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1" name="Line 92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2" name="Line 92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93" name="Group 92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94" name="Bogen 9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95" name="Bogen 93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96" name="Group 93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97" name="Line 9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8" name="Line 93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9" name="Line 9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0" name="Line 9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1" name="Line 9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2" name="Group 93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03" name="Group 93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04" name="Bogen 9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05" name="Bogen 94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06" name="Line 9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7" name="Line 9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8" name="Line 9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9" name="Group 94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0" name="Group 94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1" name="Bogen 94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2" name="Bogen 94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13" name="Line 9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4" name="Line 95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5" name="Line 9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16" name="Group 95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7" name="Group 95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8" name="Bogen 95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9" name="Bogen 95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20" name="Line 95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1" name="Line 95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2" name="Line 9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3" name="Group 95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24" name="Line 9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5" name="Line 9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6" name="Line 9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7" name="Line 96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8" name="Line 9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9" name="Group 9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30" name="Line 9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1" name="Line 9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2" name="Line 96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3" name="Line 9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4" name="Line 9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235" name="Group 97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236" name="Line 97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7" name="Line 97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8" name="Line 9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9" name="Line 9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40" name="Line 9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241" name="AutoShape 9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368" y="2008"/>
                          <a:ext cx="221" cy="112"/>
                        </a:xfrm>
                        <a:prstGeom prst="chevron">
                          <a:avLst>
                            <a:gd name="adj" fmla="val 4933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2242" name="Line 978"/>
              <p:cNvSpPr>
                <a:spLocks noChangeAspect="1" noChangeShapeType="1"/>
              </p:cNvSpPr>
              <p:nvPr/>
            </p:nvSpPr>
            <p:spPr bwMode="auto">
              <a:xfrm flipH="1">
                <a:off x="1440" y="13329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Oval 979"/>
              <p:cNvSpPr>
                <a:spLocks noChangeAspect="1" noChangeArrowheads="1"/>
              </p:cNvSpPr>
              <p:nvPr/>
            </p:nvSpPr>
            <p:spPr bwMode="auto">
              <a:xfrm rot="8449824" flipH="1" flipV="1">
                <a:off x="3601" y="14409"/>
                <a:ext cx="650" cy="37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 b="1">
                    <a:latin typeface="Times New Roman" charset="0"/>
                  </a:rPr>
                  <a:t> Met</a:t>
                </a:r>
              </a:p>
            </p:txBody>
          </p:sp>
          <p:sp>
            <p:nvSpPr>
              <p:cNvPr id="12244" name="Freeform 980"/>
              <p:cNvSpPr>
                <a:spLocks noChangeAspect="1"/>
              </p:cNvSpPr>
              <p:nvPr/>
            </p:nvSpPr>
            <p:spPr bwMode="auto">
              <a:xfrm>
                <a:off x="4199" y="14177"/>
                <a:ext cx="270" cy="268"/>
              </a:xfrm>
              <a:custGeom>
                <a:avLst/>
                <a:gdLst>
                  <a:gd name="T0" fmla="*/ 0 w 390"/>
                  <a:gd name="T1" fmla="*/ 180 h 210"/>
                  <a:gd name="T2" fmla="*/ 360 w 390"/>
                  <a:gd name="T3" fmla="*/ 180 h 210"/>
                  <a:gd name="T4" fmla="*/ 180 w 390"/>
                  <a:gd name="T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210">
                    <a:moveTo>
                      <a:pt x="0" y="180"/>
                    </a:moveTo>
                    <a:cubicBezTo>
                      <a:pt x="165" y="195"/>
                      <a:pt x="330" y="210"/>
                      <a:pt x="360" y="180"/>
                    </a:cubicBezTo>
                    <a:cubicBezTo>
                      <a:pt x="390" y="150"/>
                      <a:pt x="285" y="75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45" name="Group 981"/>
              <p:cNvGrpSpPr>
                <a:grpSpLocks noChangeAspect="1"/>
              </p:cNvGrpSpPr>
              <p:nvPr/>
            </p:nvGrpSpPr>
            <p:grpSpPr bwMode="auto">
              <a:xfrm rot="11355560">
                <a:off x="8282" y="12608"/>
                <a:ext cx="1685" cy="2313"/>
                <a:chOff x="3757" y="5917"/>
                <a:chExt cx="4478" cy="6144"/>
              </a:xfrm>
            </p:grpSpPr>
            <p:sp>
              <p:nvSpPr>
                <p:cNvPr id="12246" name="Oval 9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147" y="5507"/>
                  <a:ext cx="800" cy="162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tIns="0" bIns="0"/>
                <a:lstStyle/>
                <a:p>
                  <a:endParaRPr lang="de-DE" sz="1600" b="1">
                    <a:latin typeface="Arial" charset="0"/>
                  </a:endParaRPr>
                </a:p>
              </p:txBody>
            </p:sp>
            <p:grpSp>
              <p:nvGrpSpPr>
                <p:cNvPr id="12247" name="Group 983"/>
                <p:cNvGrpSpPr>
                  <a:grpSpLocks noChangeAspect="1"/>
                </p:cNvGrpSpPr>
                <p:nvPr/>
              </p:nvGrpSpPr>
              <p:grpSpPr bwMode="auto">
                <a:xfrm>
                  <a:off x="3757" y="6457"/>
                  <a:ext cx="4478" cy="5604"/>
                  <a:chOff x="3577" y="6457"/>
                  <a:chExt cx="4478" cy="5604"/>
                </a:xfrm>
              </p:grpSpPr>
              <p:grpSp>
                <p:nvGrpSpPr>
                  <p:cNvPr id="12248" name="Group 9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478" cy="5225"/>
                    <a:chOff x="3397" y="7177"/>
                    <a:chExt cx="4478" cy="5225"/>
                  </a:xfrm>
                </p:grpSpPr>
                <p:grpSp>
                  <p:nvGrpSpPr>
                    <p:cNvPr id="12249" name="Group 9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7" y="717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250" name="Line 9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37" y="4117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51" name="Line 9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110" y="4253"/>
                        <a:ext cx="7" cy="2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252" name="Group 9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253" name="Bogen 9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21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4" name="Bogen 9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3397" y="30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5" name="Line 9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927"/>
                          <a:ext cx="147" cy="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256" name="Group 9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257" name="Bogen 9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97" y="35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8" name="Bogen 9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7" y="26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9" name="Line 9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0" name="Line 9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1" name="Line 9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262" name="Group 99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2857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63" name="Line 9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4" name="Line 100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5" name="Bogen 10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6" name="Bogen 100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7" name="Line 100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8" name="Line 10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2269" name="Group 10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0800000">
                            <a:off x="4635" y="2490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70" name="Line 10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1" name="Line 10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2" name="Bogen 10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3" name="Bogen 10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4" name="Line 10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5" name="Line 10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2276" name="Line 10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7" name="Line 10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8" name="Line 10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9" name="Line 10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85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0" name="Line 10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67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1" name="Line 10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3757"/>
                            <a:ext cx="0" cy="7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2" name="Line 10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375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3" name="Line 10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21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4" name="Bogen 10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5" y="3396"/>
                            <a:ext cx="203" cy="180"/>
                          </a:xfrm>
                          <a:custGeom>
                            <a:avLst/>
                            <a:gdLst>
                              <a:gd name="G0" fmla="+- 2753 0 0"/>
                              <a:gd name="G1" fmla="+- 21600 0 0"/>
                              <a:gd name="G2" fmla="+- 21600 0 0"/>
                              <a:gd name="T0" fmla="*/ 0 w 24353"/>
                              <a:gd name="T1" fmla="*/ 176 h 21600"/>
                              <a:gd name="T2" fmla="*/ 24353 w 24353"/>
                              <a:gd name="T3" fmla="*/ 21600 h 21600"/>
                              <a:gd name="T4" fmla="*/ 2753 w 2435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4353" h="21600" fill="none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</a:path>
                              <a:path w="24353" h="21600" stroke="0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  <a:lnTo>
                                  <a:pt x="2753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5" name="Bogen 10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45" y="3578"/>
                            <a:ext cx="242" cy="358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311 0 0"/>
                              <a:gd name="G2" fmla="+- 21600 0 0"/>
                              <a:gd name="T0" fmla="*/ 29136 w 29136"/>
                              <a:gd name="T1" fmla="*/ 41554 h 42911"/>
                              <a:gd name="T2" fmla="*/ 18081 w 29136"/>
                              <a:gd name="T3" fmla="*/ 0 h 42911"/>
                              <a:gd name="T4" fmla="*/ 21600 w 29136"/>
                              <a:gd name="T5" fmla="*/ 21311 h 429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136" h="42911" fill="none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</a:path>
                              <a:path w="29136" h="42911" stroke="0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  <a:lnTo>
                                  <a:pt x="21600" y="2131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6" name="Bogen 10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9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7" name="Bogen 10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4118" y="4080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8" name="Line 10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7" y="339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9" name="Bogen 10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79" y="3397"/>
                            <a:ext cx="382" cy="68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003 0 0"/>
                              <a:gd name="G2" fmla="+- 21600 0 0"/>
                              <a:gd name="T0" fmla="*/ 25127 w 25127"/>
                              <a:gd name="T1" fmla="*/ 42313 h 42603"/>
                              <a:gd name="T2" fmla="*/ 16557 w 25127"/>
                              <a:gd name="T3" fmla="*/ 0 h 42603"/>
                              <a:gd name="T4" fmla="*/ 21600 w 25127"/>
                              <a:gd name="T5" fmla="*/ 21003 h 4260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127" h="42603" fill="none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</a:path>
                              <a:path w="25127" h="42603" stroke="0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  <a:lnTo>
                                  <a:pt x="21600" y="2100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290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38" y="10955"/>
                      <a:ext cx="1084" cy="1447"/>
                      <a:chOff x="4838" y="10955"/>
                      <a:chExt cx="1084" cy="1447"/>
                    </a:xfrm>
                  </p:grpSpPr>
                  <p:sp>
                    <p:nvSpPr>
                      <p:cNvPr id="12291" name="Line 10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816" y="11333"/>
                        <a:ext cx="75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2" name="Line 10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671" y="11301"/>
                        <a:ext cx="6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3" name="Bogen 10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4725" y="11746"/>
                        <a:ext cx="769" cy="544"/>
                      </a:xfrm>
                      <a:custGeom>
                        <a:avLst/>
                        <a:gdLst>
                          <a:gd name="G0" fmla="+- 16140 0 0"/>
                          <a:gd name="G1" fmla="+- 21600 0 0"/>
                          <a:gd name="G2" fmla="+- 21600 0 0"/>
                          <a:gd name="T0" fmla="*/ 0 w 30767"/>
                          <a:gd name="T1" fmla="*/ 7245 h 21600"/>
                          <a:gd name="T2" fmla="*/ 30767 w 30767"/>
                          <a:gd name="T3" fmla="*/ 5707 h 21600"/>
                          <a:gd name="T4" fmla="*/ 16140 w 3076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767" h="21600" fill="none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</a:path>
                          <a:path w="30767" h="21600" stroke="0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  <a:lnTo>
                              <a:pt x="1614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4" name="Bogen 10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4950" y="11794"/>
                        <a:ext cx="495" cy="360"/>
                      </a:xfrm>
                      <a:custGeom>
                        <a:avLst/>
                        <a:gdLst>
                          <a:gd name="G0" fmla="+- 11007 0 0"/>
                          <a:gd name="G1" fmla="+- 0 0 0"/>
                          <a:gd name="G2" fmla="+- 21600 0 0"/>
                          <a:gd name="T0" fmla="*/ 29707 w 29707"/>
                          <a:gd name="T1" fmla="*/ 10811 h 21600"/>
                          <a:gd name="T2" fmla="*/ 0 w 29707"/>
                          <a:gd name="T3" fmla="*/ 18585 h 21600"/>
                          <a:gd name="T4" fmla="*/ 11007 w 29707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707" h="21600" fill="none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</a:path>
                          <a:path w="29707" h="21600" stroke="0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  <a:lnTo>
                              <a:pt x="11007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5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171" y="11338"/>
                        <a:ext cx="76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6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406" y="11286"/>
                        <a:ext cx="6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7" name="Bogen 10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5305" y="11787"/>
                        <a:ext cx="491" cy="360"/>
                      </a:xfrm>
                      <a:custGeom>
                        <a:avLst/>
                        <a:gdLst>
                          <a:gd name="G0" fmla="+- 10547 0 0"/>
                          <a:gd name="G1" fmla="+- 21600 0 0"/>
                          <a:gd name="G2" fmla="+- 21600 0 0"/>
                          <a:gd name="T0" fmla="*/ 0 w 29459"/>
                          <a:gd name="T1" fmla="*/ 2750 h 21600"/>
                          <a:gd name="T2" fmla="*/ 29459 w 29459"/>
                          <a:gd name="T3" fmla="*/ 11164 h 21600"/>
                          <a:gd name="T4" fmla="*/ 10547 w 2945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459" h="21600" fill="none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</a:path>
                          <a:path w="29459" h="21600" stroke="0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  <a:lnTo>
                              <a:pt x="1054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8" name="Bogen 10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5262" y="11734"/>
                        <a:ext cx="776" cy="544"/>
                      </a:xfrm>
                      <a:custGeom>
                        <a:avLst/>
                        <a:gdLst>
                          <a:gd name="G0" fmla="+- 16291 0 0"/>
                          <a:gd name="G1" fmla="+- 0 0 0"/>
                          <a:gd name="G2" fmla="+- 21600 0 0"/>
                          <a:gd name="T0" fmla="*/ 31045 w 31045"/>
                          <a:gd name="T1" fmla="*/ 15776 h 21600"/>
                          <a:gd name="T2" fmla="*/ 0 w 31045"/>
                          <a:gd name="T3" fmla="*/ 14183 h 21600"/>
                          <a:gd name="T4" fmla="*/ 16291 w 3104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1045" h="21600" fill="none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</a:path>
                          <a:path w="31045" h="21600" stroke="0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  <a:lnTo>
                              <a:pt x="16291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9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70" y="12215"/>
                        <a:ext cx="6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0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970" y="12393"/>
                        <a:ext cx="808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01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60" y="11675"/>
                    <a:ext cx="794" cy="386"/>
                    <a:chOff x="8437" y="6637"/>
                    <a:chExt cx="947" cy="459"/>
                  </a:xfrm>
                </p:grpSpPr>
                <p:grpSp>
                  <p:nvGrpSpPr>
                    <p:cNvPr id="12302" name="Group 103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68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03" name="Line 10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4" name="Line 10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5" name="Line 10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6" name="Line 10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7" name="Line 10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08" name="Group 104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334" y="674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12309" name="Line 10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0" name="Line 10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1" name="Line 10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12" name="Group 10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313" name="Bogen 10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14" name="Bogen 10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315" name="Group 10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04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16" name="Line 10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Line 10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8" name="Line 10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9" name="Line 10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0" name="Line 10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2321" name="Group 105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5902" y="6652"/>
                  <a:ext cx="760" cy="369"/>
                  <a:chOff x="9337" y="6457"/>
                  <a:chExt cx="947" cy="459"/>
                </a:xfrm>
              </p:grpSpPr>
              <p:grpSp>
                <p:nvGrpSpPr>
                  <p:cNvPr id="12322" name="Group 105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5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23" name="Group 10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4" name="Bogen 106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5" name="Bogen 106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6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9" name="Group 106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221" y="6573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12330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1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2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3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4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5" name="Group 107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001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36" name="Group 10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37" name="Bogen 107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8" name="Bogen 107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39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0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1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342" name="Text Box 1078"/>
              <p:cNvSpPr txBox="1">
                <a:spLocks noChangeAspect="1" noChangeArrowheads="1"/>
              </p:cNvSpPr>
              <p:nvPr/>
            </p:nvSpPr>
            <p:spPr bwMode="auto">
              <a:xfrm>
                <a:off x="1905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3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10188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4" name="Oval 1080"/>
              <p:cNvSpPr>
                <a:spLocks noChangeAspect="1" noChangeArrowheads="1"/>
              </p:cNvSpPr>
              <p:nvPr/>
            </p:nvSpPr>
            <p:spPr bwMode="auto">
              <a:xfrm>
                <a:off x="2881" y="10620"/>
                <a:ext cx="2924" cy="7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345" name="Text Box 1081"/>
              <p:cNvSpPr txBox="1">
                <a:spLocks noChangeAspect="1" noChangeArrowheads="1"/>
              </p:cNvSpPr>
              <p:nvPr/>
            </p:nvSpPr>
            <p:spPr bwMode="auto">
              <a:xfrm>
                <a:off x="1260" y="15303"/>
                <a:ext cx="8823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34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1800" y="14042"/>
                <a:ext cx="1981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/>
                  <a:t>unloaded </a:t>
                </a:r>
              </a:p>
              <a:p>
                <a:r>
                  <a:rPr lang="de-DE"/>
                  <a:t>t-RNA</a:t>
                </a:r>
              </a:p>
            </p:txBody>
          </p:sp>
          <p:grpSp>
            <p:nvGrpSpPr>
              <p:cNvPr id="12347" name="Group 1083"/>
              <p:cNvGrpSpPr>
                <a:grpSpLocks noChangeAspect="1"/>
              </p:cNvGrpSpPr>
              <p:nvPr/>
            </p:nvGrpSpPr>
            <p:grpSpPr bwMode="auto">
              <a:xfrm>
                <a:off x="5319" y="11784"/>
                <a:ext cx="578" cy="322"/>
                <a:chOff x="5138" y="10883"/>
                <a:chExt cx="577" cy="322"/>
              </a:xfrm>
            </p:grpSpPr>
            <p:grpSp>
              <p:nvGrpSpPr>
                <p:cNvPr id="12348" name="Group 1084"/>
                <p:cNvGrpSpPr>
                  <a:grpSpLocks noChangeAspect="1"/>
                </p:cNvGrpSpPr>
                <p:nvPr/>
              </p:nvGrpSpPr>
              <p:grpSpPr bwMode="auto">
                <a:xfrm rot="-1525243">
                  <a:off x="5138" y="10883"/>
                  <a:ext cx="469" cy="257"/>
                  <a:chOff x="3577" y="1237"/>
                  <a:chExt cx="469" cy="257"/>
                </a:xfrm>
              </p:grpSpPr>
              <p:sp>
                <p:nvSpPr>
                  <p:cNvPr id="12349" name="AutoShape 10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83" y="132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2350" name="Group 108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28" y="1286"/>
                    <a:ext cx="204" cy="106"/>
                    <a:chOff x="3849" y="1059"/>
                    <a:chExt cx="1721" cy="900"/>
                  </a:xfrm>
                </p:grpSpPr>
                <p:sp>
                  <p:nvSpPr>
                    <p:cNvPr id="12351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2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3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54" name="Group 10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55" name="Bogen 10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Bogen 109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2357" name="AutoShape 109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698" y="1332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58" name="Rectangle 1094"/>
                <p:cNvSpPr>
                  <a:spLocks noChangeAspect="1" noChangeArrowheads="1"/>
                </p:cNvSpPr>
                <p:nvPr/>
              </p:nvSpPr>
              <p:spPr bwMode="auto">
                <a:xfrm rot="-1621020">
                  <a:off x="5355" y="11025"/>
                  <a:ext cx="360" cy="1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359" name="Group 1095"/>
              <p:cNvGrpSpPr>
                <a:grpSpLocks noChangeAspect="1"/>
              </p:cNvGrpSpPr>
              <p:nvPr/>
            </p:nvGrpSpPr>
            <p:grpSpPr bwMode="auto">
              <a:xfrm rot="-1609663">
                <a:off x="5221" y="11888"/>
                <a:ext cx="1617" cy="2389"/>
                <a:chOff x="6097" y="12773"/>
                <a:chExt cx="1616" cy="2388"/>
              </a:xfrm>
            </p:grpSpPr>
            <p:sp>
              <p:nvSpPr>
                <p:cNvPr id="12360" name="Oval 1096"/>
                <p:cNvSpPr>
                  <a:spLocks noChangeAspect="1" noChangeArrowheads="1"/>
                </p:cNvSpPr>
                <p:nvPr/>
              </p:nvSpPr>
              <p:spPr bwMode="auto">
                <a:xfrm rot="5400000" flipH="1" flipV="1">
                  <a:off x="6431" y="14649"/>
                  <a:ext cx="650" cy="37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CH" sz="400" b="1">
                      <a:latin typeface="Times New Roman" charset="0"/>
                    </a:rPr>
                    <a:t>  </a:t>
                  </a:r>
                  <a:r>
                    <a:rPr lang="de-CH" sz="1000" b="1">
                      <a:latin typeface="Times New Roman" charset="0"/>
                    </a:rPr>
                    <a:t>Gln</a:t>
                  </a:r>
                </a:p>
              </p:txBody>
            </p:sp>
            <p:grpSp>
              <p:nvGrpSpPr>
                <p:cNvPr id="12361" name="Group 1097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6097" y="12773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362" name="Group 10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363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65" name="Group 1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366" name="Bogen 1102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7" name="Bogen 110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8" name="Line 1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69" name="Group 1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370" name="Bogen 1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1" name="Bogen 1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2" name="Line 1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3" name="Line 1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4" name="Line 1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375" name="Group 1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76" name="Line 1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7" name="Line 1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8" name="Bogen 11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9" name="Bogen 1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0" name="Line 11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1" name="Line 11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382" name="Group 11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83" name="Line 11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4" name="Line 11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5" name="Bogen 11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6" name="Bogen 11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7" name="Line 11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8" name="Line 11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389" name="Line 1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0" name="Line 1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1" name="Line 1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2" name="Line 1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3" name="Line 11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4" name="Line 1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5" name="Line 1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6" name="Line 1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7" name="Bogen 1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8" name="Bogen 1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9" name="Bogen 1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0" name="Bogen 1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1" name="Line 1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2" name="Bogen 1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403" name="Group 11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404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Bogen 1142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Bogen 1143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8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9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0" name="Bogen 1146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1" name="Bogen 1147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2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3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14" name="Group 115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446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15" name="Group 1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16" name="Bogen 115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7" name="Bogen 115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18" name="Line 11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19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0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1" name="Group 115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34" y="14342"/>
                  <a:ext cx="134" cy="66"/>
                  <a:chOff x="2137" y="1417"/>
                  <a:chExt cx="1823" cy="900"/>
                </a:xfrm>
              </p:grpSpPr>
              <p:sp>
                <p:nvSpPr>
                  <p:cNvPr id="12422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3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4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5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6" name="Line 11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7" name="Group 1163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550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28" name="Group 1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29" name="Bogen 116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0" name="Bogen 116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31" name="Line 11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2" name="Line 1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3" name="Line 1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2434" name="Group 1170"/>
              <p:cNvGrpSpPr>
                <a:grpSpLocks noChangeAspect="1"/>
              </p:cNvGrpSpPr>
              <p:nvPr/>
            </p:nvGrpSpPr>
            <p:grpSpPr bwMode="auto">
              <a:xfrm>
                <a:off x="1793" y="11993"/>
                <a:ext cx="1617" cy="1996"/>
                <a:chOff x="1613" y="11092"/>
                <a:chExt cx="1616" cy="1995"/>
              </a:xfrm>
            </p:grpSpPr>
            <p:grpSp>
              <p:nvGrpSpPr>
                <p:cNvPr id="12435" name="Group 1171"/>
                <p:cNvGrpSpPr>
                  <a:grpSpLocks noChangeAspect="1"/>
                </p:cNvGrpSpPr>
                <p:nvPr/>
              </p:nvGrpSpPr>
              <p:grpSpPr bwMode="auto">
                <a:xfrm rot="6865189" flipH="1" flipV="1">
                  <a:off x="2834" y="11176"/>
                  <a:ext cx="221" cy="110"/>
                  <a:chOff x="2137" y="1417"/>
                  <a:chExt cx="1823" cy="900"/>
                </a:xfrm>
              </p:grpSpPr>
              <p:sp>
                <p:nvSpPr>
                  <p:cNvPr id="12436" name="Line 1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7" name="Line 1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8" name="Line 1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9" name="Line 1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0" name="Line 11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1" name="Group 1177"/>
                <p:cNvGrpSpPr>
                  <a:grpSpLocks noChangeAspect="1"/>
                </p:cNvGrpSpPr>
                <p:nvPr/>
              </p:nvGrpSpPr>
              <p:grpSpPr bwMode="auto">
                <a:xfrm rot="17665188">
                  <a:off x="3018" y="11278"/>
                  <a:ext cx="153" cy="109"/>
                  <a:chOff x="1057" y="4839"/>
                  <a:chExt cx="1260" cy="901"/>
                </a:xfrm>
              </p:grpSpPr>
              <p:grpSp>
                <p:nvGrpSpPr>
                  <p:cNvPr id="12442" name="Group 1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43" name="Bogen 117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Bogen 118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45" name="Line 1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6" name="Line 1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7" name="Line 1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8" name="Group 1184"/>
                <p:cNvGrpSpPr>
                  <a:grpSpLocks noChangeAspect="1"/>
                </p:cNvGrpSpPr>
                <p:nvPr/>
              </p:nvGrpSpPr>
              <p:grpSpPr bwMode="auto">
                <a:xfrm rot="1465189">
                  <a:off x="1925" y="12702"/>
                  <a:ext cx="134" cy="274"/>
                  <a:chOff x="2234" y="5324"/>
                  <a:chExt cx="134" cy="274"/>
                </a:xfrm>
              </p:grpSpPr>
              <p:grpSp>
                <p:nvGrpSpPr>
                  <p:cNvPr id="12449" name="Group 1185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428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50" name="Group 11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51" name="Bogen 118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52" name="Bogen 118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53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6" name="Group 1192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34" y="5324"/>
                    <a:ext cx="134" cy="66"/>
                    <a:chOff x="2137" y="1417"/>
                    <a:chExt cx="1823" cy="900"/>
                  </a:xfrm>
                </p:grpSpPr>
                <p:sp>
                  <p:nvSpPr>
                    <p:cNvPr id="12457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8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9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0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1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62" name="Group 1198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532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63" name="Group 11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64" name="Bogen 120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65" name="Bogen 120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66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7" name="Line 1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8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69" name="Group 1205"/>
                <p:cNvGrpSpPr>
                  <a:grpSpLocks noChangeAspect="1"/>
                </p:cNvGrpSpPr>
                <p:nvPr/>
              </p:nvGrpSpPr>
              <p:grpSpPr bwMode="auto">
                <a:xfrm>
                  <a:off x="2610" y="11092"/>
                  <a:ext cx="205" cy="343"/>
                  <a:chOff x="2610" y="11092"/>
                  <a:chExt cx="205" cy="343"/>
                </a:xfrm>
              </p:grpSpPr>
              <p:sp>
                <p:nvSpPr>
                  <p:cNvPr id="12470" name="AutoShape 1206"/>
                  <p:cNvSpPr>
                    <a:spLocks noChangeAspect="1" noChangeArrowheads="1"/>
                  </p:cNvSpPr>
                  <p:nvPr/>
                </p:nvSpPr>
                <p:spPr bwMode="auto">
                  <a:xfrm rot="6865189">
                    <a:off x="2652" y="1114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71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 rot="1406884">
                    <a:off x="2610" y="11255"/>
                    <a:ext cx="18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72" name="Group 1208"/>
                <p:cNvGrpSpPr>
                  <a:grpSpLocks noChangeAspect="1"/>
                </p:cNvGrpSpPr>
                <p:nvPr/>
              </p:nvGrpSpPr>
              <p:grpSpPr bwMode="auto">
                <a:xfrm rot="1465189" flipH="1" flipV="1">
                  <a:off x="1613" y="11202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473" name="Group 1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474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75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476" name="Group 1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477" name="Bogen 1213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8" name="Bogen 121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9" name="Line 1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480" name="Group 12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481" name="Bogen 1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2" name="Bogen 12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3" name="Line 1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4" name="Line 1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5" name="Line 1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486" name="Group 1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87" name="Line 12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8" name="Line 12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9" name="Bogen 12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0" name="Bogen 1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1" name="Line 12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2" name="Line 12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493" name="Group 12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94" name="Line 12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5" name="Line 12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6" name="Bogen 12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7" name="Bogen 1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8" name="Line 12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9" name="Line 12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500" name="Line 1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1" name="Line 1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2" name="Line 1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3" name="Line 1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4" name="Line 1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5" name="Line 12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6" name="Line 1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7" name="Line 1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8" name="Bogen 12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9" name="Bogen 12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0" name="Bogen 12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1" name="Bogen 1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2" name="Line 1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3" name="Bogen 12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514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515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6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7" name="Bogen 1253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8" name="Bogen 1254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9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0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1" name="Bogen 1257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2" name="Bogen 1258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3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4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525" name="Oval 1261"/>
              <p:cNvSpPr>
                <a:spLocks noChangeAspect="1" noChangeArrowheads="1"/>
              </p:cNvSpPr>
              <p:nvPr/>
            </p:nvSpPr>
            <p:spPr bwMode="auto">
              <a:xfrm>
                <a:off x="2881" y="11341"/>
                <a:ext cx="2880" cy="21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  <a:p>
                <a:endParaRPr lang="it-IT" sz="800">
                  <a:latin typeface="Courier New" charset="0"/>
                  <a:cs typeface="Courier New" charset="0"/>
                </a:endParaRPr>
              </a:p>
              <a:p>
                <a:endParaRPr lang="it-IT" sz="400">
                  <a:latin typeface="Courier New" charset="0"/>
                  <a:cs typeface="Courier New" charset="0"/>
                </a:endParaRPr>
              </a:p>
              <a:p>
                <a:r>
                  <a:rPr lang="it-IT" sz="1000">
                    <a:latin typeface="Courier New" charset="0"/>
                    <a:cs typeface="Courier New" charset="0"/>
                  </a:rPr>
                  <a:t>           </a:t>
                </a: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526" name="Line 1262"/>
              <p:cNvSpPr>
                <a:spLocks noChangeAspect="1" noChangeShapeType="1"/>
              </p:cNvSpPr>
              <p:nvPr/>
            </p:nvSpPr>
            <p:spPr bwMode="auto">
              <a:xfrm>
                <a:off x="2881" y="10620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Line 1263"/>
              <p:cNvSpPr>
                <a:spLocks noChangeAspect="1" noChangeShapeType="1"/>
              </p:cNvSpPr>
              <p:nvPr/>
            </p:nvSpPr>
            <p:spPr bwMode="auto">
              <a:xfrm>
                <a:off x="3446" y="10620"/>
                <a:ext cx="0" cy="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264"/>
              <p:cNvSpPr>
                <a:spLocks noChangeAspect="1" noChangeShapeType="1"/>
              </p:cNvSpPr>
              <p:nvPr/>
            </p:nvSpPr>
            <p:spPr bwMode="auto">
              <a:xfrm>
                <a:off x="2891" y="110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529" name="Group 1265"/>
              <p:cNvGrpSpPr>
                <a:grpSpLocks noChangeAspect="1"/>
              </p:cNvGrpSpPr>
              <p:nvPr/>
            </p:nvGrpSpPr>
            <p:grpSpPr bwMode="auto">
              <a:xfrm>
                <a:off x="3661" y="11601"/>
                <a:ext cx="1616" cy="2585"/>
                <a:chOff x="3480" y="10700"/>
                <a:chExt cx="1616" cy="2584"/>
              </a:xfrm>
            </p:grpSpPr>
            <p:grpSp>
              <p:nvGrpSpPr>
                <p:cNvPr id="12530" name="Group 1266"/>
                <p:cNvGrpSpPr>
                  <a:grpSpLocks noChangeAspect="1"/>
                </p:cNvGrpSpPr>
                <p:nvPr/>
              </p:nvGrpSpPr>
              <p:grpSpPr bwMode="auto">
                <a:xfrm>
                  <a:off x="3480" y="10700"/>
                  <a:ext cx="1616" cy="2584"/>
                  <a:chOff x="6300" y="10980"/>
                  <a:chExt cx="1616" cy="2584"/>
                </a:xfrm>
              </p:grpSpPr>
              <p:sp>
                <p:nvSpPr>
                  <p:cNvPr id="12531" name="Oval 12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 flipV="1">
                    <a:off x="6634" y="13052"/>
                    <a:ext cx="650" cy="37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de-CH" sz="1000" b="1">
                        <a:latin typeface="Times New Roman" charset="0"/>
                      </a:rPr>
                      <a:t>Thr</a:t>
                    </a:r>
                  </a:p>
                </p:txBody>
              </p:sp>
              <p:grpSp>
                <p:nvGrpSpPr>
                  <p:cNvPr id="12532" name="Group 1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37" y="12745"/>
                    <a:ext cx="134" cy="274"/>
                    <a:chOff x="2234" y="5324"/>
                    <a:chExt cx="134" cy="274"/>
                  </a:xfrm>
                </p:grpSpPr>
                <p:grpSp>
                  <p:nvGrpSpPr>
                    <p:cNvPr id="12533" name="Group 126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428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34" name="Group 1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35" name="Bogen 1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36" name="Bogen 1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37" name="Line 1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8" name="Line 1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9" name="Line 1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0" name="Group 127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34" y="5324"/>
                      <a:ext cx="134" cy="66"/>
                      <a:chOff x="2137" y="1417"/>
                      <a:chExt cx="1823" cy="900"/>
                    </a:xfrm>
                  </p:grpSpPr>
                  <p:sp>
                    <p:nvSpPr>
                      <p:cNvPr id="12541" name="Line 1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2" name="Line 1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3" name="Line 1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4" name="Line 1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5" name="Line 1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6" name="Group 128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532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47" name="Group 1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48" name="Bogen 12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49" name="Bogen 12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50" name="Line 1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1" name="Line 1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2" name="Line 1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553" name="Group 1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00" y="10980"/>
                    <a:ext cx="1616" cy="2081"/>
                    <a:chOff x="6300" y="10980"/>
                    <a:chExt cx="1616" cy="2081"/>
                  </a:xfrm>
                </p:grpSpPr>
                <p:grpSp>
                  <p:nvGrpSpPr>
                    <p:cNvPr id="12554" name="Group 12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56" y="10980"/>
                      <a:ext cx="288" cy="208"/>
                      <a:chOff x="1237" y="2003"/>
                      <a:chExt cx="288" cy="208"/>
                    </a:xfrm>
                  </p:grpSpPr>
                  <p:grpSp>
                    <p:nvGrpSpPr>
                      <p:cNvPr id="12555" name="Group 1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H="1" flipV="1">
                        <a:off x="1367" y="2053"/>
                        <a:ext cx="208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556" name="Line 1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7" name="Line 1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8" name="Line 1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59" name="Group 12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0" name="Bogen 12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1" name="Bogen 12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562" name="Group 12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188" y="2052"/>
                        <a:ext cx="204" cy="106"/>
                        <a:chOff x="3849" y="1059"/>
                        <a:chExt cx="1721" cy="900"/>
                      </a:xfrm>
                    </p:grpSpPr>
                    <p:sp>
                      <p:nvSpPr>
                        <p:cNvPr id="12563" name="Line 1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4" name="Line 1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5" name="Line 13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66" name="Group 1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7" name="Bogen 1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8" name="Bogen 13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12569" name="Text Box 130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121" y="11073"/>
                      <a:ext cx="540" cy="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de-DE" sz="500"/>
                        <a:t>  G    G</a:t>
                      </a:r>
                    </a:p>
                  </p:txBody>
                </p:sp>
                <p:grpSp>
                  <p:nvGrpSpPr>
                    <p:cNvPr id="12570" name="Group 1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00" y="11010"/>
                      <a:ext cx="1616" cy="2051"/>
                      <a:chOff x="6300" y="11010"/>
                      <a:chExt cx="1616" cy="2051"/>
                    </a:xfrm>
                  </p:grpSpPr>
                  <p:grpSp>
                    <p:nvGrpSpPr>
                      <p:cNvPr id="12571" name="Group 13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5" y="11010"/>
                        <a:ext cx="180" cy="355"/>
                        <a:chOff x="6925" y="11010"/>
                        <a:chExt cx="180" cy="355"/>
                      </a:xfrm>
                    </p:grpSpPr>
                    <p:sp>
                      <p:nvSpPr>
                        <p:cNvPr id="12572" name="AutoShape 13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6918" y="1106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2573" name="Rectangle 13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925" y="1118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574" name="Group 13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 flipV="1">
                        <a:off x="6300" y="11176"/>
                        <a:ext cx="1616" cy="1885"/>
                        <a:chOff x="3397" y="7177"/>
                        <a:chExt cx="4478" cy="5225"/>
                      </a:xfrm>
                    </p:grpSpPr>
                    <p:grpSp>
                      <p:nvGrpSpPr>
                        <p:cNvPr id="12575" name="Group 1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97" y="717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576" name="Line 1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937" y="4117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77" name="Line 1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0" y="4253"/>
                            <a:ext cx="7" cy="2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578" name="Group 13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12579" name="Bogen 13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21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0" name="Bogen 131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3397" y="30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1" name="Line 13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927"/>
                              <a:ext cx="147" cy="1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2582" name="Group 13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2583" name="Bogen 13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3397" y="35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4" name="Bogen 132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7" y="26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5" name="Line 13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6" name="Line 13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5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7" name="Line 13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588" name="Group 132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2857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89" name="Line 132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0" name="Line 13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1" name="Bogen 132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2" name="Bogen 132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3" name="Line 132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4" name="Line 133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595" name="Group 133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10800000">
                                <a:off x="4635" y="2490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96" name="Line 13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7" name="Line 13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8" name="Bogen 13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9" name="Bogen 13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0" name="Line 13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1" name="Line 13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2602" name="Line 13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3" name="Line 13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4" name="Line 134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5" name="Line 13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85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6" name="Line 13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67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7" name="Line 13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3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8" name="Line 13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375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9" name="Line 13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21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0" name="Bogen 13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5" y="3396"/>
                                <a:ext cx="203" cy="180"/>
                              </a:xfrm>
                              <a:custGeom>
                                <a:avLst/>
                                <a:gdLst>
                                  <a:gd name="G0" fmla="+- 2753 0 0"/>
                                  <a:gd name="G1" fmla="+- 21600 0 0"/>
                                  <a:gd name="G2" fmla="+- 21600 0 0"/>
                                  <a:gd name="T0" fmla="*/ 0 w 24353"/>
                                  <a:gd name="T1" fmla="*/ 176 h 21600"/>
                                  <a:gd name="T2" fmla="*/ 24353 w 24353"/>
                                  <a:gd name="T3" fmla="*/ 21600 h 21600"/>
                                  <a:gd name="T4" fmla="*/ 2753 w 24353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353" h="21600" fill="none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</a:path>
                                  <a:path w="24353" h="21600" stroke="0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  <a:lnTo>
                                      <a:pt x="2753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1" name="Bogen 13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45" y="3578"/>
                                <a:ext cx="242" cy="358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311 0 0"/>
                                  <a:gd name="G2" fmla="+- 21600 0 0"/>
                                  <a:gd name="T0" fmla="*/ 29136 w 29136"/>
                                  <a:gd name="T1" fmla="*/ 41554 h 42911"/>
                                  <a:gd name="T2" fmla="*/ 18081 w 29136"/>
                                  <a:gd name="T3" fmla="*/ 0 h 42911"/>
                                  <a:gd name="T4" fmla="*/ 21600 w 29136"/>
                                  <a:gd name="T5" fmla="*/ 21311 h 429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136" h="42911" fill="none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</a:path>
                                  <a:path w="29136" h="42911" stroke="0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  <a:lnTo>
                                      <a:pt x="21600" y="21311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2" name="Bogen 134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9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3" name="Bogen 13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4080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4" name="Line 13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7" y="339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5" name="Bogen 13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79" y="3397"/>
                                <a:ext cx="382" cy="68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003 0 0"/>
                                  <a:gd name="G2" fmla="+- 21600 0 0"/>
                                  <a:gd name="T0" fmla="*/ 25127 w 25127"/>
                                  <a:gd name="T1" fmla="*/ 42313 h 42603"/>
                                  <a:gd name="T2" fmla="*/ 16557 w 25127"/>
                                  <a:gd name="T3" fmla="*/ 0 h 42603"/>
                                  <a:gd name="T4" fmla="*/ 21600 w 25127"/>
                                  <a:gd name="T5" fmla="*/ 21003 h 426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127" h="42603" fill="none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</a:path>
                                  <a:path w="25127" h="42603" stroke="0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  <a:lnTo>
                                      <a:pt x="21600" y="21003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616" name="Group 1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838" y="10955"/>
                          <a:ext cx="1084" cy="1447"/>
                          <a:chOff x="4838" y="10955"/>
                          <a:chExt cx="1084" cy="1447"/>
                        </a:xfrm>
                      </p:grpSpPr>
                      <p:sp>
                        <p:nvSpPr>
                          <p:cNvPr id="12617" name="Line 135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816" y="11333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8" name="Line 1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671" y="11301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9" name="Bogen 13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4725" y="11746"/>
                            <a:ext cx="769" cy="544"/>
                          </a:xfrm>
                          <a:custGeom>
                            <a:avLst/>
                            <a:gdLst>
                              <a:gd name="G0" fmla="+- 16140 0 0"/>
                              <a:gd name="G1" fmla="+- 21600 0 0"/>
                              <a:gd name="G2" fmla="+- 21600 0 0"/>
                              <a:gd name="T0" fmla="*/ 0 w 30767"/>
                              <a:gd name="T1" fmla="*/ 7245 h 21600"/>
                              <a:gd name="T2" fmla="*/ 30767 w 30767"/>
                              <a:gd name="T3" fmla="*/ 5707 h 21600"/>
                              <a:gd name="T4" fmla="*/ 16140 w 30767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0767" h="21600" fill="none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</a:path>
                              <a:path w="30767" h="21600" stroke="0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  <a:lnTo>
                                  <a:pt x="1614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0" name="Bogen 13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4950" y="11794"/>
                            <a:ext cx="495" cy="360"/>
                          </a:xfrm>
                          <a:custGeom>
                            <a:avLst/>
                            <a:gdLst>
                              <a:gd name="G0" fmla="+- 11007 0 0"/>
                              <a:gd name="G1" fmla="+- 0 0 0"/>
                              <a:gd name="G2" fmla="+- 21600 0 0"/>
                              <a:gd name="T0" fmla="*/ 29707 w 29707"/>
                              <a:gd name="T1" fmla="*/ 10811 h 21600"/>
                              <a:gd name="T2" fmla="*/ 0 w 29707"/>
                              <a:gd name="T3" fmla="*/ 18585 h 21600"/>
                              <a:gd name="T4" fmla="*/ 11007 w 29707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707" h="21600" fill="none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</a:path>
                              <a:path w="29707" h="21600" stroke="0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  <a:lnTo>
                                  <a:pt x="1100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1" name="Line 1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171" y="11338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2" name="Line 1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406" y="11286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3" name="Bogen 13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5305" y="11787"/>
                            <a:ext cx="491" cy="360"/>
                          </a:xfrm>
                          <a:custGeom>
                            <a:avLst/>
                            <a:gdLst>
                              <a:gd name="G0" fmla="+- 10547 0 0"/>
                              <a:gd name="G1" fmla="+- 21600 0 0"/>
                              <a:gd name="G2" fmla="+- 21600 0 0"/>
                              <a:gd name="T0" fmla="*/ 0 w 29459"/>
                              <a:gd name="T1" fmla="*/ 2750 h 21600"/>
                              <a:gd name="T2" fmla="*/ 29459 w 29459"/>
                              <a:gd name="T3" fmla="*/ 11164 h 21600"/>
                              <a:gd name="T4" fmla="*/ 10547 w 29459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459" h="21600" fill="none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</a:path>
                              <a:path w="29459" h="21600" stroke="0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  <a:lnTo>
                                  <a:pt x="10547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4" name="Bogen 13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5262" y="11734"/>
                            <a:ext cx="776" cy="544"/>
                          </a:xfrm>
                          <a:custGeom>
                            <a:avLst/>
                            <a:gdLst>
                              <a:gd name="G0" fmla="+- 16291 0 0"/>
                              <a:gd name="G1" fmla="+- 0 0 0"/>
                              <a:gd name="G2" fmla="+- 21600 0 0"/>
                              <a:gd name="T0" fmla="*/ 31045 w 31045"/>
                              <a:gd name="T1" fmla="*/ 15776 h 21600"/>
                              <a:gd name="T2" fmla="*/ 0 w 31045"/>
                              <a:gd name="T3" fmla="*/ 14183 h 21600"/>
                              <a:gd name="T4" fmla="*/ 16291 w 31045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1045" h="21600" fill="none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</a:path>
                              <a:path w="31045" h="21600" stroke="0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  <a:lnTo>
                                  <a:pt x="1629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5" name="Line 1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70" y="12215"/>
                            <a:ext cx="615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6" name="Line 136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4970" y="12393"/>
                            <a:ext cx="808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627" name="Line 1363"/>
                <p:cNvSpPr>
                  <a:spLocks noChangeAspect="1" noChangeShapeType="1"/>
                </p:cNvSpPr>
                <p:nvPr/>
              </p:nvSpPr>
              <p:spPr bwMode="auto">
                <a:xfrm>
                  <a:off x="4120" y="10845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018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6868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36525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Translation: Overview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9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Macintosh PowerPoint</Application>
  <PresentationFormat>Bildschirmpräsentation (4:3)</PresentationFormat>
  <Paragraphs>287</Paragraphs>
  <Slides>38</Slides>
  <Notes>4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2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Dokument</vt:lpstr>
      <vt:lpstr>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93</cp:revision>
  <dcterms:created xsi:type="dcterms:W3CDTF">2012-05-17T05:09:08Z</dcterms:created>
  <dcterms:modified xsi:type="dcterms:W3CDTF">2012-06-02T06:22:20Z</dcterms:modified>
</cp:coreProperties>
</file>