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5" r:id="rId2"/>
    <p:sldId id="280" r:id="rId3"/>
    <p:sldId id="295" r:id="rId4"/>
    <p:sldId id="297" r:id="rId5"/>
    <p:sldId id="296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07" r:id="rId15"/>
    <p:sldId id="304" r:id="rId16"/>
    <p:sldId id="305" r:id="rId17"/>
    <p:sldId id="306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10" autoAdjust="0"/>
  </p:normalViewPr>
  <p:slideViewPr>
    <p:cSldViewPr snapToGrid="0" snapToObjects="1">
      <p:cViewPr>
        <p:scale>
          <a:sx n="66" d="100"/>
          <a:sy n="6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2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A3C6-D615-174F-8EFF-48A7C989D7D1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E740-28EE-8F4C-A3C5-8B2E204513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18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Latin" TargetMode="External"/><Relationship Id="rId12" Type="http://schemas.openxmlformats.org/officeDocument/2006/relationships/hyperlink" Target="http://en.wikipedia.org/wiki/Cork_(material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en.wikipedia.org/wiki/Unicellular" TargetMode="External"/><Relationship Id="rId4" Type="http://schemas.openxmlformats.org/officeDocument/2006/relationships/hyperlink" Target="http://en.wikipedia.org/wiki/Bacteria" TargetMode="External"/><Relationship Id="rId5" Type="http://schemas.openxmlformats.org/officeDocument/2006/relationships/hyperlink" Target="http://en.wikipedia.org/wiki/Multicellular" TargetMode="External"/><Relationship Id="rId6" Type="http://schemas.openxmlformats.org/officeDocument/2006/relationships/hyperlink" Target="http://en.wikipedia.org/wiki/Plants" TargetMode="External"/><Relationship Id="rId7" Type="http://schemas.openxmlformats.org/officeDocument/2006/relationships/hyperlink" Target="http://en.wikipedia.org/wiki/Animals" TargetMode="External"/><Relationship Id="rId8" Type="http://schemas.openxmlformats.org/officeDocument/2006/relationships/hyperlink" Target="http://en.wikipedia.org/wiki/Orders_of_magnitude_(numbers)%231012" TargetMode="External"/><Relationship Id="rId9" Type="http://schemas.openxmlformats.org/officeDocument/2006/relationships/hyperlink" Target="http://en.wikipedia.org/wiki/Robert_Hooke" TargetMode="External"/><Relationship Id="rId10" Type="http://schemas.openxmlformats.org/officeDocument/2006/relationships/hyperlink" Target="http://en.wikipedia.org/wiki/Cell_theory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: 						</a:t>
            </a:r>
            <a:r>
              <a:rPr lang="de-DE" baseline="0" dirty="0" err="1" smtClean="0"/>
              <a:t>Fill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Microscopes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„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?“</a:t>
            </a:r>
          </a:p>
          <a:p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smtClean="0"/>
              <a:t>The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ten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times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smaller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!!!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bigger</a:t>
            </a:r>
            <a:r>
              <a:rPr lang="de-DE" baseline="0" dirty="0" smtClean="0"/>
              <a:t>: A </a:t>
            </a:r>
            <a:r>
              <a:rPr lang="de-DE" baseline="0" dirty="0" err="1" smtClean="0"/>
              <a:t>watermolecule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?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? 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100 000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!!!  ...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10</a:t>
            </a:r>
            <a:r>
              <a:rPr lang="de-DE" baseline="30000" dirty="0" smtClean="0"/>
              <a:t>5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square</a:t>
            </a:r>
            <a:r>
              <a:rPr lang="de-DE" baseline="0" dirty="0" smtClean="0"/>
              <a:t> </a:t>
            </a:r>
            <a:r>
              <a:rPr lang="de-DE" baseline="0" dirty="0" smtClean="0"/>
              <a:t>10</a:t>
            </a:r>
            <a:r>
              <a:rPr lang="de-DE" baseline="30000" dirty="0" smtClean="0"/>
              <a:t>10</a:t>
            </a:r>
            <a:r>
              <a:rPr lang="de-DE" baseline="0" dirty="0" smtClean="0"/>
              <a:t>, cube</a:t>
            </a:r>
            <a:r>
              <a:rPr lang="de-DE" baseline="0" dirty="0" smtClean="0"/>
              <a:t>10</a:t>
            </a:r>
            <a:r>
              <a:rPr lang="de-DE" baseline="30000" dirty="0" smtClean="0"/>
              <a:t>15</a:t>
            </a: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/>
            </a:endParaRP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err="1" smtClean="0"/>
              <a:t>From</a:t>
            </a:r>
            <a:r>
              <a:rPr lang="de-DE" baseline="0" dirty="0" smtClean="0"/>
              <a:t> „Down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Top“: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do Atoms </a:t>
            </a:r>
            <a:r>
              <a:rPr lang="de-DE" baseline="0" dirty="0" err="1" smtClean="0"/>
              <a:t>consist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? Protons; Neutrons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Electrons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Molecules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, large) </a:t>
            </a:r>
            <a:r>
              <a:rPr lang="de-DE" baseline="0" dirty="0" err="1" smtClean="0"/>
              <a:t>consist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? Atoms</a:t>
            </a:r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</a:t>
            </a:r>
            <a:r>
              <a:rPr lang="de-DE" baseline="0" dirty="0" err="1" smtClean="0"/>
              <a:t>Ribosomes</a:t>
            </a:r>
            <a:r>
              <a:rPr lang="de-DE" baseline="0" dirty="0" smtClean="0"/>
              <a:t>, Virus?: different </a:t>
            </a:r>
            <a:r>
              <a:rPr lang="de-DE" baseline="0" dirty="0" err="1" smtClean="0"/>
              <a:t>kind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</a:t>
            </a:r>
            <a:r>
              <a:rPr lang="de-DE" baseline="0" dirty="0" err="1" smtClean="0"/>
              <a:t>Mitochondria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organell</a:t>
            </a:r>
            <a:r>
              <a:rPr lang="de-DE" baseline="0" dirty="0" smtClean="0"/>
              <a:t>): different </a:t>
            </a:r>
            <a:r>
              <a:rPr lang="de-DE" baseline="0" dirty="0" err="1" smtClean="0"/>
              <a:t>kind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Cells: Different </a:t>
            </a:r>
            <a:r>
              <a:rPr lang="de-DE" baseline="0" dirty="0" err="1" smtClean="0"/>
              <a:t>kind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cellorganells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</a:t>
            </a:r>
            <a:r>
              <a:rPr lang="de-DE" baseline="0" dirty="0" err="1" smtClean="0"/>
              <a:t>Tissue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Organs</a:t>
            </a:r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 </a:t>
            </a:r>
            <a:r>
              <a:rPr lang="de-DE" baseline="0" dirty="0" err="1" smtClean="0"/>
              <a:t>Organism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1 mm (</a:t>
            </a:r>
            <a:r>
              <a:rPr lang="de-DE" baseline="0" dirty="0" err="1" smtClean="0"/>
              <a:t>thickness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grain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ice</a:t>
            </a:r>
            <a:r>
              <a:rPr lang="de-DE" baseline="0" dirty="0" smtClean="0"/>
              <a:t>):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1000 000 in </a:t>
            </a:r>
            <a:r>
              <a:rPr lang="de-DE" baseline="0" dirty="0" err="1" smtClean="0"/>
              <a:t>length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watermolecule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grain</a:t>
            </a:r>
            <a:r>
              <a:rPr lang="de-DE" baseline="0" dirty="0" smtClean="0"/>
              <a:t>? </a:t>
            </a:r>
          </a:p>
          <a:p>
            <a:pPr marL="0" indent="0">
              <a:buFont typeface="Symbol" charset="0"/>
              <a:buNone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Delhi</a:t>
            </a:r>
            <a:r>
              <a:rPr lang="de-DE" baseline="0" dirty="0" smtClean="0"/>
              <a:t>!!!</a:t>
            </a:r>
            <a:endParaRPr lang="de-DE" baseline="0" dirty="0" smtClean="0"/>
          </a:p>
          <a:p>
            <a:pPr marL="0" indent="0">
              <a:buFont typeface="Symbol" charset="0"/>
              <a:buNone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r>
              <a:rPr lang="de-DE" baseline="0" dirty="0" smtClean="0"/>
              <a:t>			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0" indent="0">
              <a:buFont typeface="Symbol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759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</a:t>
            </a:r>
            <a:r>
              <a:rPr lang="de-DE" dirty="0" smtClean="0">
                <a:effectLst/>
              </a:rPr>
              <a:t>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ex. same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 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Dalai Lama.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....“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H The Dalai Lama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06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Gregor</a:t>
            </a:r>
            <a:r>
              <a:rPr lang="en-US" b="1" dirty="0" smtClean="0"/>
              <a:t> Johann Mendel (1822 –</a:t>
            </a:r>
            <a:r>
              <a:rPr lang="en-US" b="1" baseline="0" dirty="0" smtClean="0"/>
              <a:t> </a:t>
            </a:r>
            <a:r>
              <a:rPr lang="en-US" b="1" dirty="0" smtClean="0"/>
              <a:t>1884) </a:t>
            </a:r>
            <a:r>
              <a:rPr lang="en-US" dirty="0" smtClean="0"/>
              <a:t>was an Austrian</a:t>
            </a:r>
            <a:r>
              <a:rPr lang="en-US" baseline="0" dirty="0" smtClean="0"/>
              <a:t> </a:t>
            </a:r>
            <a:r>
              <a:rPr lang="en-US" dirty="0" smtClean="0"/>
              <a:t>scientist and monk.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Posthumous fame as the </a:t>
            </a:r>
            <a:r>
              <a:rPr lang="en-US" b="1" dirty="0" smtClean="0"/>
              <a:t>founder of the new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demonstrated that the </a:t>
            </a:r>
            <a:r>
              <a:rPr lang="en-US" b="1" dirty="0" smtClean="0"/>
              <a:t>inheritance of certain traits in pea plants </a:t>
            </a:r>
            <a:r>
              <a:rPr lang="en-US" dirty="0" smtClean="0"/>
              <a:t>follows particular patterns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significance of Mendel's work was not recognized until the turn of the 20th century, the independent rediscovery of these </a:t>
            </a:r>
            <a:r>
              <a:rPr lang="en-US" b="1" dirty="0" smtClean="0"/>
              <a:t>laws formed the foundation of the modern science of genetics.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93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“Why took it so long to detect the cells?” Microscope (compare sheet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(Dimensions)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structural and functional unit of all known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living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organisms.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unicellular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bacteria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multicellular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plants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animals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trillion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(1013)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Blood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Skin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plant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 µm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.[2]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Robert Hooke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1665.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cell theory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preexisting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Latin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Robert Hooke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1665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cork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Hooke  1635 –1703) was an English </a:t>
            </a:r>
            <a:r>
              <a:rPr lang="en-US" dirty="0" smtClean="0"/>
              <a:t>scientist</a:t>
            </a:r>
            <a:r>
              <a:rPr lang="en-US" baseline="0" dirty="0" smtClean="0"/>
              <a:t> and</a:t>
            </a:r>
            <a:r>
              <a:rPr lang="en-US" dirty="0" smtClean="0"/>
              <a:t> architect.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Hooke invented the term cell for describing biological organisms, the term being suggested by the resemblance of plant cells to monks' cells.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5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5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01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light </a:t>
            </a:r>
            <a:r>
              <a:rPr lang="de-DE" baseline="0" dirty="0" err="1" smtClean="0"/>
              <a:t>microscope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light </a:t>
            </a:r>
            <a:r>
              <a:rPr lang="de-DE" baseline="0" dirty="0" err="1" smtClean="0"/>
              <a:t>microscope</a:t>
            </a:r>
            <a:r>
              <a:rPr lang="de-DE" baseline="0" dirty="0" smtClean="0"/>
              <a:t>)?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prefixes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milli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?  ....</a:t>
            </a:r>
            <a:r>
              <a:rPr lang="de-DE" baseline="0" dirty="0" err="1" smtClean="0"/>
              <a:t>parts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meter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36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13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simple </a:t>
            </a:r>
            <a:r>
              <a:rPr lang="de-DE" dirty="0" err="1" smtClean="0"/>
              <a:t>structure</a:t>
            </a:r>
            <a:r>
              <a:rPr lang="de-DE" dirty="0" smtClean="0"/>
              <a:t>: </a:t>
            </a:r>
            <a:r>
              <a:rPr lang="de-DE" dirty="0" err="1" smtClean="0"/>
              <a:t>envelope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proteins</a:t>
            </a:r>
            <a:r>
              <a:rPr lang="de-DE" dirty="0" smtClean="0"/>
              <a:t>... Inside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</a:t>
            </a:r>
            <a:r>
              <a:rPr lang="de-DE" baseline="0" dirty="0" smtClean="0"/>
              <a:t> material.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46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88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8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8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30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4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8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1E10-C2AA-F24F-A26B-E0FE816EF75E}" type="datetimeFigureOut">
              <a:rPr lang="de-DE" smtClean="0"/>
              <a:t>27.03.12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gif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gi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image" Target="../media/image39.emf"/><Relationship Id="rId13" Type="http://schemas.openxmlformats.org/officeDocument/2006/relationships/image" Target="../media/image40.emf"/><Relationship Id="rId14" Type="http://schemas.openxmlformats.org/officeDocument/2006/relationships/image" Target="../media/image41.emf"/><Relationship Id="rId15" Type="http://schemas.openxmlformats.org/officeDocument/2006/relationships/image" Target="../media/image42.emf"/><Relationship Id="rId16" Type="http://schemas.openxmlformats.org/officeDocument/2006/relationships/image" Target="../media/image43.emf"/><Relationship Id="rId17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imensions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2" y="123760"/>
            <a:ext cx="4736913" cy="68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531" y="123760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Dimensions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1295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26" y="1270000"/>
            <a:ext cx="5696855" cy="40639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5329" y="2209800"/>
            <a:ext cx="26342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10 </a:t>
            </a:r>
            <a:r>
              <a:rPr lang="de-DE" sz="2400" b="1" baseline="30000" dirty="0"/>
              <a:t>-2</a:t>
            </a:r>
            <a:r>
              <a:rPr lang="de-DE" sz="2400" b="1" dirty="0"/>
              <a:t> m </a:t>
            </a:r>
            <a:r>
              <a:rPr lang="de-DE" sz="2400" b="1" dirty="0" smtClean="0"/>
              <a:t>= 1/100 m</a:t>
            </a:r>
          </a:p>
          <a:p>
            <a:endParaRPr lang="de-DE" sz="2400" b="1" dirty="0"/>
          </a:p>
          <a:p>
            <a:r>
              <a:rPr lang="de-DE" sz="2400" b="1" dirty="0" smtClean="0"/>
              <a:t>= 1 cm 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610100" y="400734"/>
            <a:ext cx="2248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Bee </a:t>
            </a:r>
            <a:r>
              <a:rPr lang="de-DE" sz="3600" dirty="0" err="1"/>
              <a:t>སྦྲང་བུ</a:t>
            </a:r>
            <a:r>
              <a:rPr lang="de-DE" sz="3600" dirty="0"/>
              <a:t>།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2277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587500"/>
            <a:ext cx="4330700" cy="43307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21100" y="635000"/>
            <a:ext cx="39292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White Blood </a:t>
            </a:r>
            <a:r>
              <a:rPr lang="de-DE" sz="2400" b="1" dirty="0" err="1" smtClean="0"/>
              <a:t>Cell</a:t>
            </a:r>
            <a:endParaRPr lang="de-DE" sz="2400" b="1" dirty="0" smtClean="0"/>
          </a:p>
          <a:p>
            <a:endParaRPr lang="de-DE" sz="2400" b="1" dirty="0"/>
          </a:p>
          <a:p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92100" y="2501900"/>
            <a:ext cx="33187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10 </a:t>
            </a:r>
            <a:r>
              <a:rPr lang="de-DE" sz="2400" b="1" baseline="30000" dirty="0"/>
              <a:t>-5</a:t>
            </a:r>
            <a:r>
              <a:rPr lang="de-DE" sz="2400" b="1" dirty="0"/>
              <a:t> m   = 1/</a:t>
            </a:r>
            <a:r>
              <a:rPr lang="de-DE" sz="2400" b="1" dirty="0" smtClean="0"/>
              <a:t>100000 m</a:t>
            </a:r>
          </a:p>
          <a:p>
            <a:endParaRPr lang="de-DE" sz="2400" b="1" dirty="0"/>
          </a:p>
          <a:p>
            <a:r>
              <a:rPr lang="de-DE" sz="2400" b="1" dirty="0" smtClean="0"/>
              <a:t>= 1/100 mm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6305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699" y="1298664"/>
            <a:ext cx="6233805" cy="38672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78200" y="34835"/>
            <a:ext cx="4306187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Water</a:t>
            </a:r>
            <a:r>
              <a:rPr lang="de-CH" sz="2400" b="1" dirty="0"/>
              <a:t> </a:t>
            </a:r>
            <a:r>
              <a:rPr lang="de-CH" sz="2400" b="1" dirty="0" err="1"/>
              <a:t>molecule</a:t>
            </a:r>
            <a:r>
              <a:rPr lang="de-CH" sz="2400" b="1" dirty="0"/>
              <a:t> H</a:t>
            </a:r>
            <a:r>
              <a:rPr lang="de-CH" sz="2400" b="1" baseline="-25000" dirty="0"/>
              <a:t>2</a:t>
            </a:r>
            <a:r>
              <a:rPr lang="de-CH" sz="2400" b="1" dirty="0"/>
              <a:t>O (</a:t>
            </a:r>
            <a:r>
              <a:rPr lang="de-CH" sz="2400" b="1" dirty="0" err="1"/>
              <a:t>model</a:t>
            </a:r>
            <a:r>
              <a:rPr lang="de-CH" sz="2400" b="1" dirty="0" smtClean="0"/>
              <a:t>)</a:t>
            </a:r>
          </a:p>
          <a:p>
            <a:endParaRPr lang="de-CH" sz="2400" b="1" dirty="0" smtClean="0"/>
          </a:p>
          <a:p>
            <a:pPr algn="ctr"/>
            <a:r>
              <a:rPr lang="de-DE" sz="2400" b="1" dirty="0" smtClean="0"/>
              <a:t>         </a:t>
            </a:r>
            <a:r>
              <a:rPr lang="de-DE" sz="2400" b="1" dirty="0" err="1" smtClean="0"/>
              <a:t>ཆུའི</a:t>
            </a:r>
            <a:r>
              <a:rPr lang="de-DE" sz="2400" b="1" dirty="0" err="1"/>
              <a:t>་འདུས</a:t>
            </a:r>
            <a:r>
              <a:rPr lang="de-DE" sz="2400" b="1" dirty="0" smtClean="0"/>
              <a:t>་༼</a:t>
            </a:r>
            <a:r>
              <a:rPr lang="de-DE" sz="2400" b="1" dirty="0" err="1"/>
              <a:t>དཔེ</a:t>
            </a:r>
            <a:r>
              <a:rPr lang="de-DE" sz="2400" b="1" dirty="0"/>
              <a:t>།༽ 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6200" y="2222500"/>
            <a:ext cx="25592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10 </a:t>
            </a:r>
            <a:r>
              <a:rPr lang="de-DE" sz="2000" b="1" baseline="30000" dirty="0"/>
              <a:t>-10</a:t>
            </a:r>
            <a:r>
              <a:rPr lang="de-DE" sz="2000" b="1" dirty="0"/>
              <a:t> m  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=  1</a:t>
            </a:r>
            <a:r>
              <a:rPr lang="de-DE" sz="2000" b="1" dirty="0"/>
              <a:t>/</a:t>
            </a:r>
            <a:r>
              <a:rPr lang="de-DE" sz="2000" b="1" dirty="0" smtClean="0"/>
              <a:t>10000000000 m</a:t>
            </a:r>
          </a:p>
          <a:p>
            <a:endParaRPr lang="de-DE" sz="2000" b="1" dirty="0"/>
          </a:p>
          <a:p>
            <a:r>
              <a:rPr lang="de-DE" sz="2000" b="1" dirty="0" smtClean="0"/>
              <a:t>= 1/10 </a:t>
            </a:r>
            <a:r>
              <a:rPr lang="de-DE" sz="2000" b="1" dirty="0" err="1" smtClean="0"/>
              <a:t>nm</a:t>
            </a:r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0811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1871917"/>
            <a:ext cx="5136493" cy="36779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11500" y="381000"/>
            <a:ext cx="4249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Influenza-</a:t>
            </a:r>
            <a:r>
              <a:rPr lang="de-CH" sz="2400" dirty="0" err="1"/>
              <a:t>viruses</a:t>
            </a:r>
            <a:endParaRPr lang="de-DE" sz="2400" dirty="0"/>
          </a:p>
          <a:p>
            <a:endParaRPr lang="de-DE" b="1" dirty="0" smtClean="0"/>
          </a:p>
          <a:p>
            <a:r>
              <a:rPr lang="de-DE" sz="2400" b="1" dirty="0" err="1" smtClean="0"/>
              <a:t>ཚད</a:t>
            </a:r>
            <a:r>
              <a:rPr lang="de-DE" sz="2400" b="1" dirty="0" err="1"/>
              <a:t>་རིམས་ཤིག</a:t>
            </a:r>
            <a:r>
              <a:rPr lang="de-DE" sz="2400" b="1" dirty="0"/>
              <a:t>་-</a:t>
            </a:r>
            <a:r>
              <a:rPr lang="de-DE" sz="2400" b="1" dirty="0" err="1"/>
              <a:t>གཉན་ཕྲིན་ནམ་དུག་ཕྲིའུ</a:t>
            </a:r>
            <a:r>
              <a:rPr lang="de-DE" sz="2400" b="1" dirty="0"/>
              <a:t>་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6693" y="2552700"/>
            <a:ext cx="28224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10 </a:t>
            </a:r>
            <a:r>
              <a:rPr lang="de-DE" sz="2400" b="1" baseline="30000" dirty="0"/>
              <a:t>-7</a:t>
            </a:r>
            <a:r>
              <a:rPr lang="de-DE" sz="2400" b="1" dirty="0"/>
              <a:t> m   = 1/10 </a:t>
            </a:r>
            <a:r>
              <a:rPr lang="de-DE" sz="2400" b="1" dirty="0" err="1"/>
              <a:t>μm</a:t>
            </a:r>
            <a:r>
              <a:rPr lang="de-DE" sz="2400" b="1" dirty="0"/>
              <a:t> </a:t>
            </a:r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smtClean="0"/>
              <a:t>= 1/10 </a:t>
            </a:r>
            <a:r>
              <a:rPr lang="de-DE" sz="2400" b="1" dirty="0" err="1"/>
              <a:t>μm</a:t>
            </a:r>
            <a:r>
              <a:rPr lang="de-D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56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58913" y="2101365"/>
            <a:ext cx="56025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/>
              <a:t>6820 mm 		=  </a:t>
            </a:r>
            <a:r>
              <a:rPr lang="de-DE" sz="4400" dirty="0"/>
              <a:t> </a:t>
            </a:r>
            <a:r>
              <a:rPr lang="de-DE" sz="4400" dirty="0" smtClean="0"/>
              <a:t>      m</a:t>
            </a:r>
            <a:endParaRPr lang="de-DE" sz="4400" dirty="0"/>
          </a:p>
          <a:p>
            <a:r>
              <a:rPr lang="de-DE" sz="4400" dirty="0"/>
              <a:t> </a:t>
            </a:r>
          </a:p>
          <a:p>
            <a:r>
              <a:rPr lang="de-DE" sz="4400" dirty="0"/>
              <a:t>  1.044 km		= </a:t>
            </a:r>
            <a:r>
              <a:rPr lang="de-DE" sz="4400" dirty="0" smtClean="0"/>
              <a:t>        m</a:t>
            </a:r>
            <a:endParaRPr lang="de-DE" sz="4400" dirty="0"/>
          </a:p>
        </p:txBody>
      </p:sp>
      <p:sp>
        <p:nvSpPr>
          <p:cNvPr id="3" name="Textfeld 2"/>
          <p:cNvSpPr txBox="1"/>
          <p:nvPr/>
        </p:nvSpPr>
        <p:spPr>
          <a:xfrm>
            <a:off x="3782779" y="596557"/>
            <a:ext cx="166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err="1" smtClean="0"/>
              <a:t>Exercise</a:t>
            </a:r>
            <a:endParaRPr lang="de-DE" sz="28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37" y="4554671"/>
            <a:ext cx="2125085" cy="7244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flipV="1">
            <a:off x="3386310" y="4503588"/>
            <a:ext cx="2308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/>
              <a:t>=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83" y="5617409"/>
            <a:ext cx="2306992" cy="7522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304538" y="5696311"/>
            <a:ext cx="819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=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56280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35935" y="3429719"/>
            <a:ext cx="3724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GENETICS</a:t>
            </a:r>
            <a:endParaRPr lang="de-DE" sz="5400" b="1" dirty="0"/>
          </a:p>
        </p:txBody>
      </p:sp>
      <p:pic>
        <p:nvPicPr>
          <p:cNvPr id="3" name="Bild 2" descr="tw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" y="3378944"/>
            <a:ext cx="2115416" cy="1201074"/>
          </a:xfrm>
          <a:prstGeom prst="rect">
            <a:avLst/>
          </a:prstGeom>
        </p:spPr>
      </p:pic>
      <p:pic>
        <p:nvPicPr>
          <p:cNvPr id="4" name="Bild 3" descr="Image2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76" y="3292225"/>
            <a:ext cx="2583024" cy="3568520"/>
          </a:xfrm>
          <a:prstGeom prst="rect">
            <a:avLst/>
          </a:prstGeom>
        </p:spPr>
      </p:pic>
      <p:pic>
        <p:nvPicPr>
          <p:cNvPr id="5" name="Bild 4" descr="chromosome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810"/>
            <a:ext cx="3116945" cy="2125190"/>
          </a:xfrm>
          <a:prstGeom prst="rect">
            <a:avLst/>
          </a:prstGeom>
        </p:spPr>
      </p:pic>
      <p:pic>
        <p:nvPicPr>
          <p:cNvPr id="6" name="Bild 5" descr="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587" cy="2886566"/>
          </a:xfrm>
          <a:prstGeom prst="rect">
            <a:avLst/>
          </a:prstGeom>
        </p:spPr>
      </p:pic>
      <p:pic>
        <p:nvPicPr>
          <p:cNvPr id="7" name="Bild 6" descr="linkage-analysi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8" y="4732810"/>
            <a:ext cx="3070412" cy="2120215"/>
          </a:xfrm>
          <a:prstGeom prst="rect">
            <a:avLst/>
          </a:prstGeom>
        </p:spPr>
      </p:pic>
      <p:pic>
        <p:nvPicPr>
          <p:cNvPr id="8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56" y="0"/>
            <a:ext cx="4545544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787" y="2809590"/>
            <a:ext cx="530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</p:txBody>
      </p:sp>
      <p:pic>
        <p:nvPicPr>
          <p:cNvPr id="4" name="Bild 3" descr="tw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25042" cy="2512027"/>
          </a:xfrm>
          <a:prstGeom prst="rect">
            <a:avLst/>
          </a:prstGeom>
        </p:spPr>
      </p:pic>
      <p:pic>
        <p:nvPicPr>
          <p:cNvPr id="5" name="Bild 4" descr="Image2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7" y="2512026"/>
            <a:ext cx="3775953" cy="4345974"/>
          </a:xfrm>
          <a:prstGeom prst="rect">
            <a:avLst/>
          </a:prstGeom>
        </p:spPr>
      </p:pic>
      <p:pic>
        <p:nvPicPr>
          <p:cNvPr id="6" name="Bild 5" descr="linkage-analysi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348"/>
            <a:ext cx="5291139" cy="3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8232" y="3082520"/>
            <a:ext cx="562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MOLECULAR </a:t>
            </a:r>
            <a:r>
              <a:rPr lang="de-DE" sz="3600" b="1" dirty="0"/>
              <a:t>GENETICS</a:t>
            </a:r>
          </a:p>
        </p:txBody>
      </p:sp>
      <p:pic>
        <p:nvPicPr>
          <p:cNvPr id="3" name="Bild 2" descr="chromosom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434"/>
            <a:ext cx="4641746" cy="2886566"/>
          </a:xfrm>
          <a:prstGeom prst="rect">
            <a:avLst/>
          </a:prstGeom>
        </p:spPr>
      </p:pic>
      <p:pic>
        <p:nvPicPr>
          <p:cNvPr id="4" name="Bild 3" descr="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3971434"/>
            <a:ext cx="4065587" cy="2886566"/>
          </a:xfrm>
          <a:prstGeom prst="rect">
            <a:avLst/>
          </a:prstGeom>
        </p:spPr>
      </p:pic>
      <p:pic>
        <p:nvPicPr>
          <p:cNvPr id="5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2" y="-69294"/>
            <a:ext cx="5374769" cy="3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egor_Mendel.pn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25" y="2697212"/>
            <a:ext cx="3349264" cy="4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70026" y="1682802"/>
            <a:ext cx="4957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Gregor Mendel: 1822- 1884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0242" y="500524"/>
            <a:ext cx="5306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1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mendel.pn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0" y="1146104"/>
            <a:ext cx="45862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6888" y="314980"/>
            <a:ext cx="7068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smtClean="0"/>
              <a:t>Mendel </a:t>
            </a:r>
            <a:r>
              <a:rPr lang="de-DE" sz="2800" b="1" dirty="0" err="1" smtClean="0"/>
              <a:t>did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experiments</a:t>
            </a:r>
            <a:r>
              <a:rPr lang="de-DE" sz="2800" b="1" dirty="0" smtClean="0"/>
              <a:t> </a:t>
            </a:r>
            <a:r>
              <a:rPr lang="de-DE" sz="2800" b="1" dirty="0" err="1"/>
              <a:t>with</a:t>
            </a:r>
            <a:r>
              <a:rPr lang="de-DE" sz="2800" b="1" dirty="0"/>
              <a:t>  </a:t>
            </a:r>
            <a:r>
              <a:rPr lang="de-DE" sz="2800" b="1" dirty="0" err="1"/>
              <a:t>pea</a:t>
            </a:r>
            <a:r>
              <a:rPr lang="de-DE" sz="2800" b="1" dirty="0"/>
              <a:t> </a:t>
            </a:r>
            <a:r>
              <a:rPr lang="de-DE" sz="2800" b="1" dirty="0" err="1"/>
              <a:t>plants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40357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85086" y="392622"/>
            <a:ext cx="138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The </a:t>
            </a:r>
            <a:r>
              <a:rPr lang="de-DE" sz="2400" b="1" dirty="0" err="1" smtClean="0"/>
              <a:t>Cell</a:t>
            </a:r>
            <a:endParaRPr lang="de-DE" sz="2400" b="1" dirty="0"/>
          </a:p>
        </p:txBody>
      </p:sp>
      <p:pic>
        <p:nvPicPr>
          <p:cNvPr id="3" name="Bild 2" descr="animal c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214523"/>
            <a:ext cx="6624580" cy="54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9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00200"/>
            <a:ext cx="2559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09863" y="22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7412" name="Picture 4" descr="Untitled-3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4198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3" y="707372"/>
            <a:ext cx="5540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62880" y="54864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971800" y="226275"/>
            <a:ext cx="34221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 err="1"/>
              <a:t>Crosspollination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511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944563"/>
            <a:ext cx="911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/>
              <a:t>P: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2544763"/>
            <a:ext cx="996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  <a:endParaRPr lang="de-DE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436" y="300395"/>
            <a:ext cx="8257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/>
              <a:t>Transmission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 smtClean="0"/>
              <a:t>trait</a:t>
            </a:r>
            <a:r>
              <a:rPr lang="de-DE" sz="2400" b="1" dirty="0" smtClean="0"/>
              <a:t> </a:t>
            </a:r>
            <a:r>
              <a:rPr lang="de-DE" sz="2400" b="1" dirty="0"/>
              <a:t>„</a:t>
            </a:r>
            <a:r>
              <a:rPr lang="de-DE" sz="2400" b="1" dirty="0" err="1"/>
              <a:t>seed</a:t>
            </a:r>
            <a:r>
              <a:rPr lang="de-DE" sz="2400" b="1" dirty="0"/>
              <a:t> </a:t>
            </a:r>
            <a:r>
              <a:rPr lang="de-DE" sz="2400" b="1" dirty="0" err="1"/>
              <a:t>color</a:t>
            </a:r>
            <a:r>
              <a:rPr lang="ja-JP" altLang="de-DE" sz="2400" b="1" dirty="0">
                <a:latin typeface="Arial"/>
              </a:rPr>
              <a:t>“</a:t>
            </a:r>
            <a:r>
              <a:rPr lang="de-DE" sz="2400" b="1" dirty="0"/>
              <a:t> </a:t>
            </a:r>
            <a:r>
              <a:rPr lang="de-DE" sz="2400" b="1" dirty="0" err="1"/>
              <a:t>over</a:t>
            </a:r>
            <a:r>
              <a:rPr lang="de-DE" sz="2400" b="1" dirty="0"/>
              <a:t> </a:t>
            </a:r>
            <a:r>
              <a:rPr lang="de-DE" sz="2400" b="1" dirty="0" err="1"/>
              <a:t>generations</a:t>
            </a:r>
            <a:endParaRPr lang="de-DE" sz="2400" b="1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0480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219200" y="38100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219200" y="51054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F2: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76488" y="4940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0480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5867400" y="1066800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P</a:t>
            </a:r>
            <a:r>
              <a:rPr lang="de-DE" sz="4000"/>
              <a:t>arents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794375" y="2471738"/>
            <a:ext cx="271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F1</a:t>
            </a:r>
            <a:r>
              <a:rPr lang="de-DE"/>
              <a:t>: First generation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834063" y="5192713"/>
            <a:ext cx="30638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F2:</a:t>
            </a:r>
            <a:r>
              <a:rPr lang="de-DE"/>
              <a:t> Second generation</a:t>
            </a:r>
          </a:p>
          <a:p>
            <a:endParaRPr lang="de-DE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79388" y="6400800"/>
            <a:ext cx="903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...the same happened with other features (color of petals, shape of seeds)</a:t>
            </a:r>
          </a:p>
        </p:txBody>
      </p:sp>
    </p:spTree>
    <p:extLst>
      <p:ext uri="{BB962C8B-B14F-4D97-AF65-F5344CB8AC3E}">
        <p14:creationId xmlns:p14="http://schemas.microsoft.com/office/powerpoint/2010/main" val="3394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97px-Korkeiche_And#27577DA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688975"/>
            <a:ext cx="4087813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0188" y="-98425"/>
            <a:ext cx="502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Bark of a tree (cork oak)</a:t>
            </a:r>
          </a:p>
        </p:txBody>
      </p:sp>
    </p:spTree>
    <p:extLst>
      <p:ext uri="{BB962C8B-B14F-4D97-AF65-F5344CB8AC3E}">
        <p14:creationId xmlns:p14="http://schemas.microsoft.com/office/powerpoint/2010/main" val="16464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robert hooke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75" y="330200"/>
            <a:ext cx="4218826" cy="44812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2600" y="368300"/>
            <a:ext cx="220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Robert Hooke</a:t>
            </a:r>
          </a:p>
          <a:p>
            <a:r>
              <a:rPr lang="de-DE" sz="2400" b="1" dirty="0" smtClean="0"/>
              <a:t>(</a:t>
            </a:r>
            <a:r>
              <a:rPr lang="en-US" sz="2400" b="1" dirty="0" smtClean="0"/>
              <a:t>1635</a:t>
            </a:r>
            <a:r>
              <a:rPr lang="en-US" sz="2400" b="1" dirty="0"/>
              <a:t> –</a:t>
            </a:r>
            <a:r>
              <a:rPr lang="en-US" sz="2400" b="1" dirty="0" smtClean="0"/>
              <a:t>1703)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2600" y="2192923"/>
            <a:ext cx="234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„Cells“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0840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837882"/>
            <a:ext cx="6400800" cy="37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49203" y="247418"/>
            <a:ext cx="370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Light </a:t>
            </a:r>
            <a:r>
              <a:rPr lang="de-DE" sz="2400" b="1" dirty="0" err="1" smtClean="0"/>
              <a:t>Microscope</a:t>
            </a:r>
            <a:r>
              <a:rPr lang="de-DE" sz="2400" b="1" dirty="0" smtClean="0"/>
              <a:t> (1665)  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48100" y="1746766"/>
            <a:ext cx="85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„Cells“</a:t>
            </a:r>
          </a:p>
        </p:txBody>
      </p:sp>
    </p:spTree>
    <p:extLst>
      <p:ext uri="{BB962C8B-B14F-4D97-AF65-F5344CB8AC3E}">
        <p14:creationId xmlns:p14="http://schemas.microsoft.com/office/powerpoint/2010/main" val="26993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27200" y="474131"/>
            <a:ext cx="581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Resolution </a:t>
            </a:r>
            <a:r>
              <a:rPr lang="de-DE" sz="2800" b="1" dirty="0" err="1" smtClean="0"/>
              <a:t>Capacity</a:t>
            </a:r>
            <a:r>
              <a:rPr lang="de-DE" sz="2800" b="1" dirty="0" smtClean="0"/>
              <a:t>: Human Eye</a:t>
            </a:r>
            <a:endParaRPr lang="de-DE" sz="28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32" y="1852665"/>
            <a:ext cx="5136519" cy="31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07653" y="5291035"/>
            <a:ext cx="21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ym typeface="Symbol"/>
              </a:rPr>
              <a:t> 0,2 mm</a:t>
            </a:r>
            <a:r>
              <a:rPr lang="de-DE" sz="3600" dirty="0" smtClean="0"/>
              <a:t>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1607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4" y="1431666"/>
            <a:ext cx="2906784" cy="34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73200" y="318813"/>
            <a:ext cx="6828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Resolution </a:t>
            </a:r>
            <a:r>
              <a:rPr lang="de-DE" sz="2800" b="1" dirty="0" err="1"/>
              <a:t>Capacity</a:t>
            </a:r>
            <a:r>
              <a:rPr lang="de-DE" sz="2800" b="1" dirty="0" smtClean="0"/>
              <a:t>: Light </a:t>
            </a:r>
            <a:r>
              <a:rPr lang="de-DE" sz="2800" b="1" dirty="0" err="1" smtClean="0"/>
              <a:t>Microscope</a:t>
            </a:r>
            <a:endParaRPr lang="de-DE" sz="2800" b="1" dirty="0"/>
          </a:p>
          <a:p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3522134" y="5298701"/>
            <a:ext cx="20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ym typeface="Symbol"/>
              </a:rPr>
              <a:t> </a:t>
            </a:r>
            <a:r>
              <a:rPr lang="de-DE" sz="3600" b="1" dirty="0" smtClean="0">
                <a:sym typeface="Symbol"/>
              </a:rPr>
              <a:t>0,1 m</a:t>
            </a:r>
            <a:r>
              <a:rPr lang="de-DE" sz="3600" dirty="0" smtClean="0"/>
              <a:t> </a:t>
            </a:r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92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17333" y="5928098"/>
            <a:ext cx="202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ym typeface="Symbol"/>
              </a:rPr>
              <a:t> </a:t>
            </a:r>
            <a:r>
              <a:rPr lang="en-GB" sz="3600" b="1" dirty="0" smtClean="0">
                <a:sym typeface="Symbol"/>
              </a:rPr>
              <a:t>0,2 m</a:t>
            </a:r>
            <a:r>
              <a:rPr lang="de-DE" sz="3600" b="1" dirty="0" smtClean="0"/>
              <a:t> </a:t>
            </a:r>
            <a:endParaRPr lang="de-DE" sz="36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8" y="1110764"/>
            <a:ext cx="3454399" cy="45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7466" y="310545"/>
            <a:ext cx="7387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Resolution </a:t>
            </a:r>
            <a:r>
              <a:rPr lang="de-DE" sz="2800" b="1" dirty="0" err="1"/>
              <a:t>Capacity</a:t>
            </a:r>
            <a:r>
              <a:rPr lang="de-DE" sz="2800" b="1" dirty="0"/>
              <a:t>: </a:t>
            </a:r>
            <a:r>
              <a:rPr lang="de-DE" sz="2800" b="1" dirty="0" err="1" smtClean="0"/>
              <a:t>Electron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Microscope</a:t>
            </a:r>
            <a:endParaRPr lang="de-DE" sz="28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34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4384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273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524000"/>
            <a:ext cx="2359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52588" y="319088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Resolution capacity: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35075" y="4778375"/>
            <a:ext cx="74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4953000"/>
            <a:ext cx="199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>
                <a:sym typeface="Symbol" charset="0"/>
              </a:rPr>
              <a:t></a:t>
            </a:r>
            <a:r>
              <a:rPr lang="de-DE" sz="3600" b="1"/>
              <a:t> 0,1 mm</a:t>
            </a:r>
            <a:endParaRPr lang="de-DE" sz="36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52800" y="4953000"/>
            <a:ext cx="187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>
                <a:sym typeface="Symbol" charset="0"/>
              </a:rPr>
              <a:t></a:t>
            </a:r>
            <a:r>
              <a:rPr lang="de-DE" sz="3600" b="1"/>
              <a:t> 0,2 </a:t>
            </a:r>
            <a:r>
              <a:rPr lang="de-DE" sz="3600" b="1">
                <a:sym typeface="Symbol" charset="0"/>
              </a:rPr>
              <a:t></a:t>
            </a:r>
            <a:r>
              <a:rPr lang="de-DE" sz="3600" b="1"/>
              <a:t>m</a:t>
            </a:r>
            <a:endParaRPr lang="de-DE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00799" y="5029200"/>
            <a:ext cx="20997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3600" b="1" dirty="0">
                <a:sym typeface="Symbol" charset="0"/>
              </a:rPr>
              <a:t></a:t>
            </a:r>
            <a:r>
              <a:rPr lang="de-DE" sz="3600" b="1" dirty="0"/>
              <a:t> </a:t>
            </a:r>
            <a:r>
              <a:rPr lang="de-DE" sz="3600" b="1" dirty="0" smtClean="0"/>
              <a:t>0,1 </a:t>
            </a:r>
            <a:r>
              <a:rPr lang="de-DE" sz="3600" b="1" dirty="0" err="1" smtClean="0"/>
              <a:t>nm</a:t>
            </a:r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3853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Bildschirmpräsentation (4:3)</PresentationFormat>
  <Paragraphs>155</Paragraphs>
  <Slides>22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60</cp:revision>
  <dcterms:created xsi:type="dcterms:W3CDTF">2012-03-20T11:34:30Z</dcterms:created>
  <dcterms:modified xsi:type="dcterms:W3CDTF">2012-03-27T05:52:00Z</dcterms:modified>
</cp:coreProperties>
</file>