
<file path=[Content_Types].xml><?xml version="1.0" encoding="utf-8"?>
<Types xmlns="http://schemas.openxmlformats.org/package/2006/content-types">
  <Default Extension="xml" ContentType="application/xml"/>
  <Default Extension="avi" ContentType="video/unknown"/>
  <Default Extension="jpeg" ContentType="image/jpeg"/>
  <Default Extension="tiff" ContentType="image/tiff"/>
  <Default Extension="mp4" ContentType="video/unknown"/>
  <Default Extension="rels" ContentType="application/vnd.openxmlformats-package.relationships+xml"/>
  <Default Extension="mov" ContentType="video/unknown"/>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32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6" r:id="rId65"/>
    <p:sldId id="320" r:id="rId66"/>
    <p:sldId id="321" r:id="rId67"/>
    <p:sldId id="322" r:id="rId68"/>
    <p:sldId id="323" r:id="rId69"/>
    <p:sldId id="324" r:id="rId70"/>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xmlns="">
        <p15:guide id="1" orient="horz" pos="24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784" y="-112"/>
      </p:cViewPr>
      <p:guideLst>
        <p:guide orient="horz" pos="24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1143000" y="685800"/>
            <a:ext cx="4572000" cy="3429000"/>
          </a:xfrm>
          <a:prstGeom prst="rect">
            <a:avLst/>
          </a:prstGeom>
        </p:spPr>
        <p:txBody>
          <a:bodyPr/>
          <a:lstStyle/>
          <a:p>
            <a:endParaRPr/>
          </a:p>
        </p:txBody>
      </p:sp>
      <p:sp>
        <p:nvSpPr>
          <p:cNvPr id="202" name="Shape 20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94371154"/>
      </p:ext>
    </p:extLst>
  </p:cSld>
  <p:clrMap bg1="lt1" tx1="dk1" bg2="lt2" tx2="dk2" accent1="accent1" accent2="accent2" accent3="accent3" accent4="accent4" accent5="accent5" accent6="accent6" hlink="hlink" folHlink="folHlink"/>
  <p:notesStyle>
    <a:lvl1pPr defTabSz="457200" latinLnBrk="0">
      <a:defRPr sz="1400">
        <a:latin typeface="Lucida Grande"/>
        <a:ea typeface="Lucida Grande"/>
        <a:cs typeface="Lucida Grande"/>
        <a:sym typeface="Lucida Grande"/>
      </a:defRPr>
    </a:lvl1pPr>
    <a:lvl2pPr indent="228600" defTabSz="457200" latinLnBrk="0">
      <a:defRPr sz="1400">
        <a:latin typeface="Lucida Grande"/>
        <a:ea typeface="Lucida Grande"/>
        <a:cs typeface="Lucida Grande"/>
        <a:sym typeface="Lucida Grande"/>
      </a:defRPr>
    </a:lvl2pPr>
    <a:lvl3pPr indent="457200" defTabSz="457200" latinLnBrk="0">
      <a:defRPr sz="1400">
        <a:latin typeface="Lucida Grande"/>
        <a:ea typeface="Lucida Grande"/>
        <a:cs typeface="Lucida Grande"/>
        <a:sym typeface="Lucida Grande"/>
      </a:defRPr>
    </a:lvl3pPr>
    <a:lvl4pPr indent="685800" defTabSz="457200" latinLnBrk="0">
      <a:defRPr sz="1400">
        <a:latin typeface="Lucida Grande"/>
        <a:ea typeface="Lucida Grande"/>
        <a:cs typeface="Lucida Grande"/>
        <a:sym typeface="Lucida Grande"/>
      </a:defRPr>
    </a:lvl4pPr>
    <a:lvl5pPr indent="914400" defTabSz="457200" latinLnBrk="0">
      <a:defRPr sz="1400">
        <a:latin typeface="Lucida Grande"/>
        <a:ea typeface="Lucida Grande"/>
        <a:cs typeface="Lucida Grande"/>
        <a:sym typeface="Lucida Grande"/>
      </a:defRPr>
    </a:lvl5pPr>
    <a:lvl6pPr indent="1143000" defTabSz="457200" latinLnBrk="0">
      <a:defRPr sz="1400">
        <a:latin typeface="Lucida Grande"/>
        <a:ea typeface="Lucida Grande"/>
        <a:cs typeface="Lucida Grande"/>
        <a:sym typeface="Lucida Grande"/>
      </a:defRPr>
    </a:lvl6pPr>
    <a:lvl7pPr indent="1371600" defTabSz="457200" latinLnBrk="0">
      <a:defRPr sz="1400">
        <a:latin typeface="Lucida Grande"/>
        <a:ea typeface="Lucida Grande"/>
        <a:cs typeface="Lucida Grande"/>
        <a:sym typeface="Lucida Grande"/>
      </a:defRPr>
    </a:lvl7pPr>
    <a:lvl8pPr indent="1600200" defTabSz="457200" latinLnBrk="0">
      <a:defRPr sz="1400">
        <a:latin typeface="Lucida Grande"/>
        <a:ea typeface="Lucida Grande"/>
        <a:cs typeface="Lucida Grande"/>
        <a:sym typeface="Lucida Grande"/>
      </a:defRPr>
    </a:lvl8pPr>
    <a:lvl9pPr indent="1828800" defTabSz="457200" latinLnBrk="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en.wikipedia.org/wiki/Music" TargetMode="External"/><Relationship Id="rId12" Type="http://schemas.openxmlformats.org/officeDocument/2006/relationships/hyperlink" Target="http://en.wikipedia.org/wiki/Theatre" TargetMode="External"/><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en.wikipedia.org/wiki/Field_of_study" TargetMode="External"/><Relationship Id="rId4" Type="http://schemas.openxmlformats.org/officeDocument/2006/relationships/hyperlink" Target="http://en.wikipedia.org/wiki/Languages" TargetMode="External"/><Relationship Id="rId5" Type="http://schemas.openxmlformats.org/officeDocument/2006/relationships/hyperlink" Target="http://en.wikipedia.org/wiki/Literature" TargetMode="External"/><Relationship Id="rId6" Type="http://schemas.openxmlformats.org/officeDocument/2006/relationships/hyperlink" Target="http://en.wikipedia.org/wiki/History" TargetMode="External"/><Relationship Id="rId7" Type="http://schemas.openxmlformats.org/officeDocument/2006/relationships/hyperlink" Target="http://en.wikipedia.org/wiki/Philosophy" TargetMode="External"/><Relationship Id="rId8" Type="http://schemas.openxmlformats.org/officeDocument/2006/relationships/hyperlink" Target="http://en.wikipedia.org/wiki/Religion" TargetMode="External"/><Relationship Id="rId9" Type="http://schemas.openxmlformats.org/officeDocument/2006/relationships/hyperlink" Target="http://en.wikipedia.org/wiki/Visual_arts" TargetMode="External"/><Relationship Id="rId10" Type="http://schemas.openxmlformats.org/officeDocument/2006/relationships/hyperlink" Target="http://en.wikipedia.org/wiki/Performing_arts" TargetMode="External"/></Relationships>
</file>

<file path=ppt/notesSlides/_rels/notesSlide11.xml.rels><?xml version="1.0" encoding="UTF-8" standalone="yes"?>
<Relationships xmlns="http://schemas.openxmlformats.org/package/2006/relationships"><Relationship Id="rId11" Type="http://schemas.openxmlformats.org/officeDocument/2006/relationships/hyperlink" Target="http://en.wikipedia.org/wiki/Music" TargetMode="External"/><Relationship Id="rId12" Type="http://schemas.openxmlformats.org/officeDocument/2006/relationships/hyperlink" Target="http://en.wikipedia.org/wiki/Theatre" TargetMode="External"/><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en.wikipedia.org/wiki/Field_of_study" TargetMode="External"/><Relationship Id="rId4" Type="http://schemas.openxmlformats.org/officeDocument/2006/relationships/hyperlink" Target="http://en.wikipedia.org/wiki/Languages" TargetMode="External"/><Relationship Id="rId5" Type="http://schemas.openxmlformats.org/officeDocument/2006/relationships/hyperlink" Target="http://en.wikipedia.org/wiki/Literature" TargetMode="External"/><Relationship Id="rId6" Type="http://schemas.openxmlformats.org/officeDocument/2006/relationships/hyperlink" Target="http://en.wikipedia.org/wiki/History" TargetMode="External"/><Relationship Id="rId7" Type="http://schemas.openxmlformats.org/officeDocument/2006/relationships/hyperlink" Target="http://en.wikipedia.org/wiki/Philosophy" TargetMode="External"/><Relationship Id="rId8" Type="http://schemas.openxmlformats.org/officeDocument/2006/relationships/hyperlink" Target="http://en.wikipedia.org/wiki/Religion" TargetMode="External"/><Relationship Id="rId9" Type="http://schemas.openxmlformats.org/officeDocument/2006/relationships/hyperlink" Target="http://en.wikipedia.org/wiki/Visual_arts" TargetMode="External"/><Relationship Id="rId10" Type="http://schemas.openxmlformats.org/officeDocument/2006/relationships/hyperlink" Target="http://en.wikipedia.org/wiki/Performing_ar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Western_philosophy" TargetMode="External"/><Relationship Id="rId4" Type="http://schemas.openxmlformats.org/officeDocument/2006/relationships/hyperlink" Target="http://en.wikipedia.org/wiki/Analytical_geometry" TargetMode="External"/><Relationship Id="rId5" Type="http://schemas.openxmlformats.org/officeDocument/2006/relationships/hyperlink" Target="http://en.wikipedia.org/wiki/Infinitesimal_calculus" TargetMode="External"/><Relationship Id="rId6" Type="http://schemas.openxmlformats.org/officeDocument/2006/relationships/hyperlink" Target="http://en.wikipedia.org/wiki/Mathematical_analysis"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members.lycos.nl/amazingar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commons.wikimedia.org/wiki/File:2_Pramana_Epistemology_Buddhism.sv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sz="2200">
                <a:solidFill>
                  <a:srgbClr val="FF2600"/>
                </a:solidFill>
              </a:defRPr>
            </a:lvl1pPr>
          </a:lstStyle>
          <a:p>
            <a:r>
              <a:t>Exp: 1. Falling sheet of paper - ball  2. Incline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Phys - Chem: Paper, through, tear, crumble etc,  &lt;-&gt; burn</a:t>
            </a:r>
            <a:br/>
            <a:r>
              <a:t>Bio refer to plant in room</a:t>
            </a:r>
          </a:p>
          <a:p>
            <a:pPr>
              <a:defRPr sz="1800">
                <a:latin typeface="Times"/>
                <a:ea typeface="Times"/>
                <a:cs typeface="Times"/>
                <a:sym typeface="Times"/>
              </a:defRPr>
            </a:pPr>
            <a:r>
              <a:t>Earth Science: Earthquake, Landslides, Minerals</a:t>
            </a:r>
          </a:p>
          <a:p>
            <a:pPr>
              <a:defRPr sz="1800">
                <a:latin typeface="Times"/>
                <a:ea typeface="Times"/>
                <a:cs typeface="Times"/>
                <a:sym typeface="Times"/>
              </a:defRPr>
            </a:pPr>
            <a:r>
              <a:rPr b="1"/>
              <a:t>Social science</a:t>
            </a:r>
            <a:r>
              <a:t> is the </a:t>
            </a:r>
            <a:r>
              <a:rPr u="sng">
                <a:solidFill>
                  <a:srgbClr val="0000EE"/>
                </a:solidFill>
                <a:hlinkClick r:id="rId3"/>
              </a:rPr>
              <a:t>field of study</a:t>
            </a:r>
            <a:r>
              <a:t> concerned with society and human behaviours.</a:t>
            </a:r>
          </a:p>
          <a:p>
            <a:pPr>
              <a:defRPr sz="1800" u="sng">
                <a:solidFill>
                  <a:srgbClr val="0000EE"/>
                </a:solidFill>
                <a:latin typeface="Times"/>
                <a:ea typeface="Times"/>
                <a:cs typeface="Times"/>
                <a:sym typeface="Times"/>
              </a:defRPr>
            </a:pPr>
            <a:r>
              <a:rPr u="none">
                <a:solidFill>
                  <a:srgbClr val="000000"/>
                </a:solidFill>
              </a:rPr>
              <a:t>The humanities include </a:t>
            </a:r>
            <a:r>
              <a:rPr>
                <a:hlinkClick r:id="rId4"/>
              </a:rPr>
              <a:t>ancient and modern languages</a:t>
            </a:r>
            <a:r>
              <a:rPr u="none">
                <a:solidFill>
                  <a:srgbClr val="000000"/>
                </a:solidFill>
              </a:rPr>
              <a:t>, </a:t>
            </a:r>
            <a:r>
              <a:rPr>
                <a:hlinkClick r:id="rId5"/>
              </a:rPr>
              <a:t>literature</a:t>
            </a:r>
            <a:r>
              <a:rPr u="none">
                <a:solidFill>
                  <a:srgbClr val="000000"/>
                </a:solidFill>
              </a:rPr>
              <a:t>, </a:t>
            </a:r>
            <a:r>
              <a:rPr>
                <a:hlinkClick r:id="rId6"/>
              </a:rPr>
              <a:t>history</a:t>
            </a:r>
            <a:r>
              <a:rPr u="none">
                <a:solidFill>
                  <a:srgbClr val="000000"/>
                </a:solidFill>
              </a:rPr>
              <a:t>, </a:t>
            </a:r>
            <a:r>
              <a:rPr>
                <a:hlinkClick r:id="rId7"/>
              </a:rPr>
              <a:t>philosophy</a:t>
            </a:r>
            <a:r>
              <a:rPr u="none">
                <a:solidFill>
                  <a:srgbClr val="000000"/>
                </a:solidFill>
              </a:rPr>
              <a:t>, </a:t>
            </a:r>
            <a:r>
              <a:rPr>
                <a:hlinkClick r:id="rId8"/>
              </a:rPr>
              <a:t>religion</a:t>
            </a:r>
            <a:r>
              <a:rPr u="none">
                <a:solidFill>
                  <a:srgbClr val="000000"/>
                </a:solidFill>
              </a:rPr>
              <a:t>, and </a:t>
            </a:r>
            <a:r>
              <a:rPr>
                <a:hlinkClick r:id="rId9"/>
              </a:rPr>
              <a:t>visual</a:t>
            </a:r>
            <a:r>
              <a:rPr u="none">
                <a:solidFill>
                  <a:srgbClr val="000000"/>
                </a:solidFill>
              </a:rPr>
              <a:t> and </a:t>
            </a:r>
            <a:r>
              <a:rPr>
                <a:hlinkClick r:id="rId10"/>
              </a:rPr>
              <a:t>performing arts</a:t>
            </a:r>
            <a:r>
              <a:rPr u="none">
                <a:solidFill>
                  <a:srgbClr val="000000"/>
                </a:solidFill>
              </a:rPr>
              <a:t> such as </a:t>
            </a:r>
            <a:r>
              <a:rPr>
                <a:hlinkClick r:id="rId11"/>
              </a:rPr>
              <a:t>music</a:t>
            </a:r>
            <a:r>
              <a:rPr u="none">
                <a:solidFill>
                  <a:srgbClr val="000000"/>
                </a:solidFill>
              </a:rPr>
              <a:t> and </a:t>
            </a:r>
            <a:r>
              <a:rPr>
                <a:hlinkClick r:id="rId12"/>
              </a:rPr>
              <a:t>theatre</a:t>
            </a:r>
            <a:r>
              <a:rPr u="none">
                <a:solidFill>
                  <a:srgbClr val="000000"/>
                </a:solidFill>
              </a:rPr>
              <a:t>.</a:t>
            </a:r>
          </a:p>
          <a:p>
            <a:pPr>
              <a:defRPr sz="1800" u="sng">
                <a:solidFill>
                  <a:srgbClr val="0000EE"/>
                </a:solidFill>
                <a:latin typeface="Times"/>
                <a:ea typeface="Times"/>
                <a:cs typeface="Times"/>
                <a:sym typeface="Times"/>
              </a:defRPr>
            </a:pPr>
            <a:r>
              <a:rPr u="none">
                <a:solidFill>
                  <a:srgbClr val="000000"/>
                </a:solidFill>
              </a:rPr>
              <a:t>Def Phys, Chemie, Bio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prstGeom prst="rect">
            <a:avLst/>
          </a:prstGeom>
        </p:spPr>
        <p:txBody>
          <a:bodyPr/>
          <a:lstStyle/>
          <a:p>
            <a:endParaRPr/>
          </a:p>
        </p:txBody>
      </p:sp>
      <p:sp>
        <p:nvSpPr>
          <p:cNvPr id="629" name="Shape 629"/>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Phys - Chem: Paper, through, tear, crumble etc,  &lt;-&gt; burn</a:t>
            </a:r>
            <a:br/>
            <a:r>
              <a:t>Bio refer to plant in room</a:t>
            </a:r>
          </a:p>
          <a:p>
            <a:pPr>
              <a:defRPr sz="1800">
                <a:latin typeface="Times"/>
                <a:ea typeface="Times"/>
                <a:cs typeface="Times"/>
                <a:sym typeface="Times"/>
              </a:defRPr>
            </a:pPr>
            <a:r>
              <a:t>Earth Science: Earthquake, Landslides, Minerals</a:t>
            </a:r>
          </a:p>
          <a:p>
            <a:pPr>
              <a:defRPr sz="1800">
                <a:latin typeface="Times"/>
                <a:ea typeface="Times"/>
                <a:cs typeface="Times"/>
                <a:sym typeface="Times"/>
              </a:defRPr>
            </a:pPr>
            <a:r>
              <a:rPr b="1"/>
              <a:t>Social science</a:t>
            </a:r>
            <a:r>
              <a:t> is the </a:t>
            </a:r>
            <a:r>
              <a:rPr u="sng">
                <a:solidFill>
                  <a:srgbClr val="0000EE"/>
                </a:solidFill>
                <a:hlinkClick r:id="rId3"/>
              </a:rPr>
              <a:t>field of study</a:t>
            </a:r>
            <a:r>
              <a:t> concerned with society and human behaviours.</a:t>
            </a:r>
          </a:p>
          <a:p>
            <a:pPr>
              <a:defRPr sz="1800" u="sng">
                <a:solidFill>
                  <a:srgbClr val="0000EE"/>
                </a:solidFill>
                <a:latin typeface="Times"/>
                <a:ea typeface="Times"/>
                <a:cs typeface="Times"/>
                <a:sym typeface="Times"/>
              </a:defRPr>
            </a:pPr>
            <a:r>
              <a:rPr u="none">
                <a:solidFill>
                  <a:srgbClr val="000000"/>
                </a:solidFill>
              </a:rPr>
              <a:t>The humanities include </a:t>
            </a:r>
            <a:r>
              <a:rPr>
                <a:hlinkClick r:id="rId4"/>
              </a:rPr>
              <a:t>ancient and modern languages</a:t>
            </a:r>
            <a:r>
              <a:rPr u="none">
                <a:solidFill>
                  <a:srgbClr val="000000"/>
                </a:solidFill>
              </a:rPr>
              <a:t>, </a:t>
            </a:r>
            <a:r>
              <a:rPr>
                <a:hlinkClick r:id="rId5"/>
              </a:rPr>
              <a:t>literature</a:t>
            </a:r>
            <a:r>
              <a:rPr u="none">
                <a:solidFill>
                  <a:srgbClr val="000000"/>
                </a:solidFill>
              </a:rPr>
              <a:t>, </a:t>
            </a:r>
            <a:r>
              <a:rPr>
                <a:hlinkClick r:id="rId6"/>
              </a:rPr>
              <a:t>history</a:t>
            </a:r>
            <a:r>
              <a:rPr u="none">
                <a:solidFill>
                  <a:srgbClr val="000000"/>
                </a:solidFill>
              </a:rPr>
              <a:t>, </a:t>
            </a:r>
            <a:r>
              <a:rPr>
                <a:hlinkClick r:id="rId7"/>
              </a:rPr>
              <a:t>philosophy</a:t>
            </a:r>
            <a:r>
              <a:rPr u="none">
                <a:solidFill>
                  <a:srgbClr val="000000"/>
                </a:solidFill>
              </a:rPr>
              <a:t>, </a:t>
            </a:r>
            <a:r>
              <a:rPr>
                <a:hlinkClick r:id="rId8"/>
              </a:rPr>
              <a:t>religion</a:t>
            </a:r>
            <a:r>
              <a:rPr u="none">
                <a:solidFill>
                  <a:srgbClr val="000000"/>
                </a:solidFill>
              </a:rPr>
              <a:t>, and </a:t>
            </a:r>
            <a:r>
              <a:rPr>
                <a:hlinkClick r:id="rId9"/>
              </a:rPr>
              <a:t>visual</a:t>
            </a:r>
            <a:r>
              <a:rPr u="none">
                <a:solidFill>
                  <a:srgbClr val="000000"/>
                </a:solidFill>
              </a:rPr>
              <a:t> and </a:t>
            </a:r>
            <a:r>
              <a:rPr>
                <a:hlinkClick r:id="rId10"/>
              </a:rPr>
              <a:t>performing arts</a:t>
            </a:r>
            <a:r>
              <a:rPr u="none">
                <a:solidFill>
                  <a:srgbClr val="000000"/>
                </a:solidFill>
              </a:rPr>
              <a:t> such as </a:t>
            </a:r>
            <a:r>
              <a:rPr>
                <a:hlinkClick r:id="rId11"/>
              </a:rPr>
              <a:t>music</a:t>
            </a:r>
            <a:r>
              <a:rPr u="none">
                <a:solidFill>
                  <a:srgbClr val="000000"/>
                </a:solidFill>
              </a:rPr>
              <a:t> and </a:t>
            </a:r>
            <a:r>
              <a:rPr>
                <a:hlinkClick r:id="rId12"/>
              </a:rPr>
              <a:t>theatre</a:t>
            </a:r>
            <a:r>
              <a:rPr u="none">
                <a:solidFill>
                  <a:srgbClr val="000000"/>
                </a:solidFill>
              </a:rPr>
              <a:t>.</a:t>
            </a:r>
          </a:p>
          <a:p>
            <a:pPr>
              <a:defRPr sz="1800" u="sng">
                <a:solidFill>
                  <a:srgbClr val="0000EE"/>
                </a:solidFill>
                <a:latin typeface="Times"/>
                <a:ea typeface="Times"/>
                <a:cs typeface="Times"/>
                <a:sym typeface="Times"/>
              </a:defRPr>
            </a:pPr>
            <a:r>
              <a:rPr u="none">
                <a:solidFill>
                  <a:srgbClr val="000000"/>
                </a:solidFill>
              </a:rPr>
              <a:t>Def Phys, Chemie, Bio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pPr>
              <a:lnSpc>
                <a:spcPts val="2600"/>
              </a:lnSpc>
              <a:tabLst>
                <a:tab pos="838200" algn="l"/>
              </a:tabLst>
              <a:defRPr sz="2200">
                <a:latin typeface="Helvetica"/>
                <a:ea typeface="Helvetica"/>
                <a:cs typeface="Helvetica"/>
                <a:sym typeface="Helvetica"/>
              </a:defRPr>
            </a:pPr>
            <a:r>
              <a:t>Motivation: To make prediction e.g. weather forecast or where is a falling stone after 2 seconds. To understand the behaving of nature. Search of the origin of life, the universe, the truth</a:t>
            </a:r>
            <a:br/>
            <a:r>
              <a:t>1. phenomenon -&gt; 2. problem identification + hypothesis -&gt; 3. experiment by observation -&gt; 4. measurement -&gt; 5. mathematical model -&gt; 6. prediction</a:t>
            </a:r>
          </a:p>
          <a:p>
            <a:pPr>
              <a:lnSpc>
                <a:spcPts val="2600"/>
              </a:lnSpc>
              <a:tabLst>
                <a:tab pos="838200" algn="l"/>
              </a:tabLst>
              <a:defRPr sz="2200">
                <a:latin typeface="Helvetica"/>
                <a:ea typeface="Helvetica"/>
                <a:cs typeface="Helvetica"/>
                <a:sym typeface="Helvetica"/>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pPr>
              <a:defRPr sz="2200">
                <a:solidFill>
                  <a:srgbClr val="FF2600"/>
                </a:solidFill>
              </a:defRPr>
            </a:pPr>
            <a:r>
              <a:t>Exp: </a:t>
            </a:r>
          </a:p>
          <a:p>
            <a:pPr marL="388055" indent="-388055">
              <a:buSzPct val="100000"/>
              <a:buAutoNum type="arabicPeriod"/>
              <a:defRPr sz="2200">
                <a:solidFill>
                  <a:srgbClr val="FF2600"/>
                </a:solidFill>
              </a:defRPr>
            </a:pPr>
            <a:r>
              <a:t>Falling two sheets =&gt; same</a:t>
            </a:r>
          </a:p>
          <a:p>
            <a:pPr marL="388055" indent="-388055">
              <a:buSzPct val="100000"/>
              <a:buAutoNum type="arabicPeriod"/>
              <a:defRPr sz="2200">
                <a:solidFill>
                  <a:srgbClr val="FF2600"/>
                </a:solidFill>
              </a:defRPr>
            </a:pPr>
            <a:r>
              <a:t>Falling sheet of paper and stone  Why different?</a:t>
            </a:r>
          </a:p>
          <a:p>
            <a:pPr marL="388055" indent="-388055">
              <a:buSzPct val="100000"/>
              <a:buAutoNum type="arabicPeriod"/>
              <a:defRPr sz="2200">
                <a:solidFill>
                  <a:srgbClr val="FF2600"/>
                </a:solidFill>
              </a:defRPr>
            </a:pPr>
            <a:r>
              <a:t>Falling sheet of paper and crumbled sheet =&gt; same</a:t>
            </a:r>
            <a:br/>
            <a:r>
              <a:rPr>
                <a:solidFill>
                  <a:srgbClr val="000000"/>
                </a:solidFill>
              </a:rPr>
              <a:t>Remember Descartes</a:t>
            </a:r>
          </a:p>
          <a:p>
            <a:pPr marL="388055" indent="-388055">
              <a:buSzPct val="100000"/>
              <a:buAutoNum type="arabicPeriod"/>
              <a:defRPr sz="2200">
                <a:solidFill>
                  <a:srgbClr val="F62402"/>
                </a:solidFill>
              </a:defRPr>
            </a:pPr>
            <a:r>
              <a:t>Incline Free Fall, go less and less steeper and steeper</a:t>
            </a:r>
          </a:p>
          <a:p>
            <a:pPr>
              <a:defRPr>
                <a:solidFill>
                  <a:srgbClr val="FF2600"/>
                </a:solidFill>
              </a:defRPr>
            </a:pPr>
            <a:r>
              <a:rPr>
                <a:solidFill>
                  <a:srgbClr val="000000"/>
                </a:solidFill>
              </a:rPr>
              <a:t/>
            </a:r>
            <a:br>
              <a:rPr>
                <a:solidFill>
                  <a:srgbClr val="000000"/>
                </a:solidFill>
              </a:rPr>
            </a:br>
            <a:r>
              <a:t/>
            </a:r>
            <a:b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Shape 813"/>
          <p:cNvSpPr>
            <a:spLocks noGrp="1" noRot="1" noChangeAspect="1"/>
          </p:cNvSpPr>
          <p:nvPr>
            <p:ph type="sldImg"/>
          </p:nvPr>
        </p:nvSpPr>
        <p:spPr>
          <a:prstGeom prst="rect">
            <a:avLst/>
          </a:prstGeom>
        </p:spPr>
        <p:txBody>
          <a:bodyPr/>
          <a:lstStyle/>
          <a:p>
            <a:endParaRPr/>
          </a:p>
        </p:txBody>
      </p:sp>
      <p:sp>
        <p:nvSpPr>
          <p:cNvPr id="814" name="Shape 814"/>
          <p:cNvSpPr>
            <a:spLocks noGrp="1"/>
          </p:cNvSpPr>
          <p:nvPr>
            <p:ph type="body" sz="quarter" idx="1"/>
          </p:nvPr>
        </p:nvSpPr>
        <p:spPr>
          <a:prstGeom prst="rect">
            <a:avLst/>
          </a:prstGeom>
        </p:spPr>
        <p:txBody>
          <a:bodyPr/>
          <a:lstStyle>
            <a:lvl1pPr>
              <a:defRPr sz="2400"/>
            </a:lvl1pPr>
          </a:lstStyle>
          <a:p>
            <a:r>
              <a:rPr dirty="0"/>
              <a:t>If time permits: Let write down the Tibetan sentences in the Script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noRot="1" noChangeAspect="1"/>
          </p:cNvSpPr>
          <p:nvPr>
            <p:ph type="sldImg"/>
          </p:nvPr>
        </p:nvSpPr>
        <p:spPr>
          <a:prstGeom prst="rect">
            <a:avLst/>
          </a:prstGeom>
        </p:spPr>
        <p:txBody>
          <a:bodyPr/>
          <a:lstStyle/>
          <a:p>
            <a:endParaRPr/>
          </a:p>
        </p:txBody>
      </p:sp>
      <p:sp>
        <p:nvSpPr>
          <p:cNvPr id="819" name="Shape 819"/>
          <p:cNvSpPr>
            <a:spLocks noGrp="1"/>
          </p:cNvSpPr>
          <p:nvPr>
            <p:ph type="body" sz="quarter" idx="1"/>
          </p:nvPr>
        </p:nvSpPr>
        <p:spPr>
          <a:prstGeom prst="rect">
            <a:avLst/>
          </a:prstGeom>
        </p:spPr>
        <p:txBody>
          <a:bodyPr/>
          <a:lstStyle>
            <a:lvl1pPr>
              <a:defRPr sz="2400">
                <a:solidFill>
                  <a:srgbClr val="F62402"/>
                </a:solidFill>
              </a:defRPr>
            </a:lvl1pPr>
          </a:lstStyle>
          <a:p>
            <a:r>
              <a:t>Exp: Instal loudspeaker via bluetooth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Shape 851"/>
          <p:cNvSpPr>
            <a:spLocks noGrp="1" noRot="1" noChangeAspect="1"/>
          </p:cNvSpPr>
          <p:nvPr>
            <p:ph type="sldImg"/>
          </p:nvPr>
        </p:nvSpPr>
        <p:spPr>
          <a:prstGeom prst="rect">
            <a:avLst/>
          </a:prstGeom>
        </p:spPr>
        <p:txBody>
          <a:bodyPr/>
          <a:lstStyle/>
          <a:p>
            <a:endParaRPr/>
          </a:p>
        </p:txBody>
      </p:sp>
      <p:sp>
        <p:nvSpPr>
          <p:cNvPr id="852" name="Shape 852"/>
          <p:cNvSpPr>
            <a:spLocks noGrp="1"/>
          </p:cNvSpPr>
          <p:nvPr>
            <p:ph type="body" sz="quarter" idx="1"/>
          </p:nvPr>
        </p:nvSpPr>
        <p:spPr>
          <a:prstGeom prst="rect">
            <a:avLst/>
          </a:prstGeom>
        </p:spPr>
        <p:txBody>
          <a:bodyPr/>
          <a:lstStyle/>
          <a:p>
            <a:pPr>
              <a:lnSpc>
                <a:spcPts val="2600"/>
              </a:lnSpc>
              <a:tabLst>
                <a:tab pos="838200" algn="l"/>
              </a:tabLst>
              <a:defRPr sz="2200">
                <a:latin typeface="Helvetica"/>
                <a:ea typeface="Helvetica"/>
                <a:cs typeface="Helvetica"/>
                <a:sym typeface="Helvetica"/>
              </a:defRPr>
            </a:pPr>
            <a:r>
              <a:t>Motivation: To make prediction e.g. weather forecast or where is a falling stone after 2 seconds. To understand the behaving of nature. Search of the origin of life, the universe, the truth</a:t>
            </a:r>
            <a:br/>
            <a:r>
              <a:t>1. phenomenon -&gt; 2. problem identification + hypothesis -&gt; 3. experiment by observation -&gt; 4. measurement -&gt; 5. mathematical model -&gt; 6. prediction</a:t>
            </a:r>
          </a:p>
          <a:p>
            <a:pPr>
              <a:lnSpc>
                <a:spcPts val="2600"/>
              </a:lnSpc>
              <a:tabLst>
                <a:tab pos="838200" algn="l"/>
              </a:tabLst>
              <a:defRPr sz="2200">
                <a:latin typeface="Helvetica"/>
                <a:ea typeface="Helvetica"/>
                <a:cs typeface="Helvetica"/>
                <a:sym typeface="Helvetica"/>
              </a:defRPr>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p>
            <a:pPr>
              <a:defRPr sz="2200"/>
            </a:pPr>
            <a:r>
              <a:t>Examples of Model: </a:t>
            </a:r>
          </a:p>
          <a:p>
            <a:pPr>
              <a:defRPr sz="2200"/>
            </a:pPr>
            <a:r>
              <a:t>Model House, Model-Airplane in a Windtunnel, Movement of Particles while heating etc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p>
            <a:pPr>
              <a:defRPr sz="2200">
                <a:solidFill>
                  <a:srgbClr val="FF2600"/>
                </a:solidFill>
              </a:defRPr>
            </a:pPr>
            <a:r>
              <a:t>Exp: </a:t>
            </a:r>
          </a:p>
          <a:p>
            <a:pPr>
              <a:defRPr sz="2200">
                <a:solidFill>
                  <a:srgbClr val="FF2600"/>
                </a:solidFill>
              </a:defRPr>
            </a:pPr>
            <a:r>
              <a:t>Blow out a Ping-Pong Ball of a funnel</a:t>
            </a:r>
            <a:br/>
            <a:r>
              <a:t>Attention maybe if time, the next 3 slides not skip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Worksheet with the two tables</a:t>
            </a:r>
            <a:br/>
            <a:r>
              <a:t>Question: are the two table the same size in length and width?</a:t>
            </a:r>
          </a:p>
          <a:p>
            <a:pPr>
              <a:defRPr sz="2400">
                <a:solidFill>
                  <a:srgbClr val="FF2600"/>
                </a:solidFill>
                <a:latin typeface="Helvetica"/>
                <a:ea typeface="Helvetica"/>
                <a:cs typeface="Helvetica"/>
                <a:sym typeface="Helvetica"/>
              </a:defRPr>
            </a:pPr>
            <a:r>
              <a:t>To prove: Tear apart the sheet so the two tables a separated</a:t>
            </a:r>
          </a:p>
          <a:p>
            <a:pPr>
              <a:defRPr sz="2400">
                <a:solidFill>
                  <a:srgbClr val="FF2600"/>
                </a:solidFill>
                <a:latin typeface="Helvetica"/>
                <a:ea typeface="Helvetica"/>
                <a:cs typeface="Helvetica"/>
                <a:sym typeface="Helvetica"/>
              </a:defRPr>
            </a:pPr>
            <a:r>
              <a:t>Hold the 2 tables one above the other against bright lamp, sun or window and try to match.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a:defRPr sz="2100">
                <a:solidFill>
                  <a:srgbClr val="FF2600"/>
                </a:solidFill>
                <a:latin typeface="Helvetica"/>
                <a:ea typeface="Helvetica"/>
                <a:cs typeface="Helvetica"/>
                <a:sym typeface="Helvetica"/>
              </a:defRPr>
            </a:pPr>
            <a:r>
              <a:t>Kontext: Before the church dictated the thinking through the text of the bible</a:t>
            </a:r>
          </a:p>
          <a:p>
            <a:pPr>
              <a:defRPr sz="2100">
                <a:solidFill>
                  <a:srgbClr val="FF2600"/>
                </a:solidFill>
                <a:latin typeface="Helvetica"/>
                <a:ea typeface="Helvetica"/>
                <a:cs typeface="Helvetica"/>
                <a:sym typeface="Helvetica"/>
              </a:defRPr>
            </a:pPr>
            <a:r>
              <a:t>Exp: Papierflieger</a:t>
            </a:r>
          </a:p>
          <a:p>
            <a:pPr>
              <a:defRPr sz="1200">
                <a:latin typeface="Helvetica"/>
                <a:ea typeface="Helvetica"/>
                <a:cs typeface="Helvetica"/>
                <a:sym typeface="Helvetica"/>
              </a:defRPr>
            </a:pPr>
            <a:r>
              <a:t>'Father of Modern Philosophy', and much subsequent </a:t>
            </a:r>
            <a:r>
              <a:rPr u="sng">
                <a:solidFill>
                  <a:srgbClr val="0000EE"/>
                </a:solidFill>
                <a:hlinkClick r:id="rId3"/>
              </a:rPr>
              <a:t>Western philosoph</a:t>
            </a:r>
          </a:p>
          <a:p>
            <a:pPr>
              <a:defRPr sz="1200">
                <a:latin typeface="Helvetica"/>
                <a:ea typeface="Helvetica"/>
                <a:cs typeface="Helvetica"/>
                <a:sym typeface="Helvetica"/>
              </a:defRPr>
            </a:pPr>
            <a:r>
              <a:t>He is credited as the father of </a:t>
            </a:r>
            <a:r>
              <a:rPr u="sng">
                <a:solidFill>
                  <a:srgbClr val="0000EE"/>
                </a:solidFill>
                <a:hlinkClick r:id="rId4"/>
              </a:rPr>
              <a:t>analytical geometry</a:t>
            </a:r>
          </a:p>
          <a:p>
            <a:pPr>
              <a:defRPr sz="1200">
                <a:latin typeface="Helvetica"/>
                <a:ea typeface="Helvetica"/>
                <a:cs typeface="Helvetica"/>
                <a:sym typeface="Helvetica"/>
              </a:defRPr>
            </a:pPr>
            <a:r>
              <a:t>the bridge between algebra and geometry, crucial to the discovery of </a:t>
            </a:r>
            <a:r>
              <a:rPr u="sng">
                <a:solidFill>
                  <a:srgbClr val="0000EE"/>
                </a:solidFill>
                <a:hlinkClick r:id="rId5"/>
              </a:rPr>
              <a:t>infinitesimal calculus</a:t>
            </a:r>
            <a:r>
              <a:t> and </a:t>
            </a:r>
            <a:r>
              <a:rPr u="sng">
                <a:solidFill>
                  <a:srgbClr val="0000EE"/>
                </a:solidFill>
                <a:hlinkClick r:id="rId6"/>
              </a:rPr>
              <a:t>analysis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noRot="1" noChangeAspect="1"/>
          </p:cNvSpPr>
          <p:nvPr>
            <p:ph type="sldImg"/>
          </p:nvPr>
        </p:nvSpPr>
        <p:spPr>
          <a:prstGeom prst="rect">
            <a:avLst/>
          </a:prstGeom>
        </p:spPr>
        <p:txBody>
          <a:bodyPr/>
          <a:lstStyle/>
          <a:p>
            <a:endParaRPr/>
          </a:p>
        </p:txBody>
      </p:sp>
      <p:sp>
        <p:nvSpPr>
          <p:cNvPr id="922" name="Shape 922"/>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With scale or stick compare on the projection</a:t>
            </a:r>
            <a:br/>
            <a:r>
              <a:t>Students do it on their worksheet.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With scale or stick compare on the projection</a:t>
            </a:r>
            <a:br/>
            <a:r>
              <a:t>Students do it on their worksheet.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noRot="1" noChangeAspect="1"/>
          </p:cNvSpPr>
          <p:nvPr>
            <p:ph type="sldImg"/>
          </p:nvPr>
        </p:nvSpPr>
        <p:spPr>
          <a:prstGeom prst="rect">
            <a:avLst/>
          </a:prstGeom>
        </p:spPr>
        <p:txBody>
          <a:bodyPr/>
          <a:lstStyle/>
          <a:p>
            <a:endParaRPr/>
          </a:p>
        </p:txBody>
      </p:sp>
      <p:sp>
        <p:nvSpPr>
          <p:cNvPr id="935" name="Shape 935"/>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With scale or stick compare on the projection</a:t>
            </a:r>
            <a:br/>
            <a:r>
              <a:t>Students do it on their worksheet.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noRot="1" noChangeAspect="1"/>
          </p:cNvSpPr>
          <p:nvPr>
            <p:ph type="sldImg"/>
          </p:nvPr>
        </p:nvSpPr>
        <p:spPr>
          <a:prstGeom prst="rect">
            <a:avLst/>
          </a:prstGeom>
        </p:spPr>
        <p:txBody>
          <a:bodyPr/>
          <a:lstStyle/>
          <a:p>
            <a:endParaRPr/>
          </a:p>
        </p:txBody>
      </p:sp>
      <p:sp>
        <p:nvSpPr>
          <p:cNvPr id="941" name="Shape 941"/>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With scale or stick compare on the projection</a:t>
            </a:r>
            <a:br/>
            <a:r>
              <a:t>Students do it on their worksheet.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a:spLocks noGrp="1" noRot="1" noChangeAspect="1"/>
          </p:cNvSpPr>
          <p:nvPr>
            <p:ph type="sldImg"/>
          </p:nvPr>
        </p:nvSpPr>
        <p:spPr>
          <a:prstGeom prst="rect">
            <a:avLst/>
          </a:prstGeom>
        </p:spPr>
        <p:txBody>
          <a:bodyPr/>
          <a:lstStyle/>
          <a:p>
            <a:endParaRPr/>
          </a:p>
        </p:txBody>
      </p:sp>
      <p:sp>
        <p:nvSpPr>
          <p:cNvPr id="946" name="Shape 946"/>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 With scale or stick compare on the projection</a:t>
            </a:r>
            <a:br/>
            <a:r>
              <a:t>Students do it on their worksheet.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lvl1pPr>
              <a:defRPr sz="2400"/>
            </a:lvl1pPr>
          </a:lstStyle>
          <a:p>
            <a:r>
              <a:t>Give first proper instruction: If the movie starts they have to focus with their eyes the tiny yellow cross in the center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Shape 964"/>
          <p:cNvSpPr>
            <a:spLocks noGrp="1" noRot="1" noChangeAspect="1"/>
          </p:cNvSpPr>
          <p:nvPr>
            <p:ph type="sldImg"/>
          </p:nvPr>
        </p:nvSpPr>
        <p:spPr>
          <a:prstGeom prst="rect">
            <a:avLst/>
          </a:prstGeom>
        </p:spPr>
        <p:txBody>
          <a:bodyPr/>
          <a:lstStyle/>
          <a:p>
            <a:endParaRPr/>
          </a:p>
        </p:txBody>
      </p:sp>
      <p:sp>
        <p:nvSpPr>
          <p:cNvPr id="965" name="Shape 965"/>
          <p:cNvSpPr>
            <a:spLocks noGrp="1"/>
          </p:cNvSpPr>
          <p:nvPr>
            <p:ph type="body" sz="quarter" idx="1"/>
          </p:nvPr>
        </p:nvSpPr>
        <p:spPr>
          <a:prstGeom prst="rect">
            <a:avLst/>
          </a:prstGeom>
        </p:spPr>
        <p:txBody>
          <a:bodyPr/>
          <a:lstStyle/>
          <a:p>
            <a:pPr>
              <a:defRPr sz="1800">
                <a:latin typeface="Times"/>
                <a:ea typeface="Times"/>
                <a:cs typeface="Times"/>
                <a:sym typeface="Times"/>
              </a:defRPr>
            </a:pPr>
            <a:r>
              <a:t>The picture on the right (from </a:t>
            </a:r>
            <a:r>
              <a:rPr u="sng">
                <a:solidFill>
                  <a:srgbClr val="0000EE"/>
                </a:solidFill>
                <a:hlinkClick r:id="rId3"/>
              </a:rPr>
              <a:t>Amazingart</a:t>
            </a:r>
            <a:r>
              <a:t>) demonstrates the perspective explanation (Gregory 1968): When you place the mouse pointer over the picture, the blue lines indicate that the two red arrows are of equal length. The arrow configuration “angles in” (near the ticket counter) is always the front side of an object, the “angles out” configuration occurs at the far end of a room, for instance (here next to the door). So, given no further information (as in the Müller-Lyer arrangement at top), the brain assumes the “angles in” configuration to be closer, computes size constancy on it, and –given identical retinal size of the two angle arrangements– concludes that the “angle in”-line is shorter.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Shape 973"/>
          <p:cNvSpPr>
            <a:spLocks noGrp="1" noRot="1" noChangeAspect="1"/>
          </p:cNvSpPr>
          <p:nvPr>
            <p:ph type="sldImg"/>
          </p:nvPr>
        </p:nvSpPr>
        <p:spPr>
          <a:prstGeom prst="rect">
            <a:avLst/>
          </a:prstGeom>
        </p:spPr>
        <p:txBody>
          <a:bodyPr/>
          <a:lstStyle/>
          <a:p>
            <a:endParaRPr/>
          </a:p>
        </p:txBody>
      </p:sp>
      <p:sp>
        <p:nvSpPr>
          <p:cNvPr id="974" name="Shape 974"/>
          <p:cNvSpPr>
            <a:spLocks noGrp="1"/>
          </p:cNvSpPr>
          <p:nvPr>
            <p:ph type="body" sz="quarter" idx="1"/>
          </p:nvPr>
        </p:nvSpPr>
        <p:spPr>
          <a:prstGeom prst="rect">
            <a:avLst/>
          </a:prstGeom>
        </p:spPr>
        <p:txBody>
          <a:bodyPr/>
          <a:lstStyle/>
          <a:p>
            <a:pPr>
              <a:defRPr sz="2400">
                <a:solidFill>
                  <a:srgbClr val="FF2600"/>
                </a:solidFill>
              </a:defRPr>
            </a:pPr>
            <a:r>
              <a:t>Exp: 1. Both eyes open bring forefinger pointing together</a:t>
            </a:r>
            <a:br/>
            <a:r>
              <a:t>	2. Dito one eye closed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hape 1010"/>
          <p:cNvSpPr>
            <a:spLocks noGrp="1" noRot="1" noChangeAspect="1"/>
          </p:cNvSpPr>
          <p:nvPr>
            <p:ph type="sldImg"/>
          </p:nvPr>
        </p:nvSpPr>
        <p:spPr>
          <a:prstGeom prst="rect">
            <a:avLst/>
          </a:prstGeom>
        </p:spPr>
        <p:txBody>
          <a:bodyPr/>
          <a:lstStyle/>
          <a:p>
            <a:endParaRPr/>
          </a:p>
        </p:txBody>
      </p:sp>
      <p:sp>
        <p:nvSpPr>
          <p:cNvPr id="1011" name="Shape 1011"/>
          <p:cNvSpPr>
            <a:spLocks noGrp="1"/>
          </p:cNvSpPr>
          <p:nvPr>
            <p:ph type="body" sz="quarter" idx="1"/>
          </p:nvPr>
        </p:nvSpPr>
        <p:spPr>
          <a:prstGeom prst="rect">
            <a:avLst/>
          </a:prstGeom>
        </p:spPr>
        <p:txBody>
          <a:bodyPr/>
          <a:lstStyle>
            <a:lvl1pPr>
              <a:defRPr sz="2400"/>
            </a:lvl1pPr>
          </a:lstStyle>
          <a:p>
            <a:r>
              <a:t>1. phenomenon -&gt; 2. problem identification + hypothesis -&gt; 3. experiment by observation -&gt; 4. measurement -&gt; 5. mathematical model -&gt; 6. prediction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lvl1pPr>
              <a:defRPr sz="2400"/>
            </a:lvl1pPr>
          </a:lstStyle>
          <a:p>
            <a:r>
              <a:t>Hätte auch umgekehrt sein können, Wir lernen buddhistische Denkweise. Aber 1. Welt ist westlich globalisiert und 2. riesiger Lernaufwand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sz="2200">
                <a:solidFill>
                  <a:srgbClr val="FF2600"/>
                </a:solidFill>
              </a:defRPr>
            </a:pPr>
            <a:r>
              <a:rPr>
                <a:solidFill>
                  <a:srgbClr val="000000"/>
                </a:solidFill>
              </a:rPr>
              <a:t>Misconnect made by our brain. We have another expectation!</a:t>
            </a:r>
            <a:br>
              <a:rPr>
                <a:solidFill>
                  <a:srgbClr val="000000"/>
                </a:solidFill>
              </a:rPr>
            </a:br>
            <a:r>
              <a:t>Exp: Blow out a Ping-Pong Ball of a funnel</a:t>
            </a:r>
            <a:b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800">
                <a:uFill>
                  <a:solidFill>
                    <a:srgbClr val="000000"/>
                  </a:solidFill>
                </a:uFill>
                <a:latin typeface="Arial"/>
                <a:ea typeface="Arial"/>
                <a:cs typeface="Arial"/>
                <a:sym typeface="Arial"/>
              </a:defRPr>
            </a:pPr>
            <a:r>
              <a:t>Teaching to learn western thinking</a:t>
            </a:r>
          </a:p>
          <a:p>
            <a:pPr marL="40639" marR="40639" defTabSz="914400">
              <a:spcBef>
                <a:spcPts val="400"/>
              </a:spcBef>
              <a:buClr>
                <a:srgbClr val="000000"/>
              </a:buClr>
              <a:buFont typeface="Arial"/>
              <a:defRPr sz="1800">
                <a:uFill>
                  <a:solidFill>
                    <a:srgbClr val="000000"/>
                  </a:solidFill>
                </a:uFill>
                <a:latin typeface="Arial"/>
                <a:ea typeface="Arial"/>
                <a:cs typeface="Arial"/>
                <a:sym typeface="Arial"/>
              </a:defRPr>
            </a:pPr>
            <a:r>
              <a:t>No collection of knowlege</a:t>
            </a:r>
          </a:p>
          <a:p>
            <a:pPr marL="40639" marR="40639" defTabSz="914400">
              <a:spcBef>
                <a:spcPts val="400"/>
              </a:spcBef>
              <a:buClr>
                <a:srgbClr val="000000"/>
              </a:buClr>
              <a:buFont typeface="Arial"/>
              <a:defRPr sz="1800">
                <a:uFill>
                  <a:solidFill>
                    <a:srgbClr val="000000"/>
                  </a:solidFill>
                </a:uFill>
                <a:latin typeface="Arial"/>
                <a:ea typeface="Arial"/>
                <a:cs typeface="Arial"/>
                <a:sym typeface="Arial"/>
              </a:defRPr>
            </a:pPr>
            <a:r>
              <a:t>Learn from the basics (daily life experience)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a:spLocks noGrp="1" noRot="1" noChangeAspect="1"/>
          </p:cNvSpPr>
          <p:nvPr>
            <p:ph type="sldImg"/>
          </p:nvPr>
        </p:nvSpPr>
        <p:spPr>
          <a:prstGeom prst="rect">
            <a:avLst/>
          </a:prstGeom>
        </p:spPr>
        <p:txBody>
          <a:bodyPr/>
          <a:lstStyle/>
          <a:p>
            <a:endParaRPr/>
          </a:p>
        </p:txBody>
      </p:sp>
      <p:sp>
        <p:nvSpPr>
          <p:cNvPr id="1072" name="Shape 107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Only few examples</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Daily life realities</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Simple experiments</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Interdisciplinary approach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defRPr sz="1600"/>
            </a:pPr>
            <a:r>
              <a:rPr sz="2400"/>
              <a:t>Descartes:</a:t>
            </a:r>
            <a:r>
              <a:t> </a:t>
            </a:r>
            <a:r>
              <a:rPr sz="2400">
                <a:latin typeface="Helvetica"/>
                <a:ea typeface="Helvetica"/>
                <a:cs typeface="Helvetica"/>
                <a:sym typeface="Helvetica"/>
              </a:rPr>
              <a:t>I think, therefore I am</a:t>
            </a:r>
          </a:p>
          <a:p>
            <a:pPr>
              <a:defRPr sz="1600"/>
            </a:pPr>
            <a:r>
              <a:rPr sz="2400">
                <a:latin typeface="Helvetica"/>
                <a:ea typeface="Helvetica"/>
                <a:cs typeface="Helvetica"/>
                <a:sym typeface="Helvetica"/>
              </a:rPr>
              <a:t>1. Skepticism	   2. Analysis    3. Construction     4. Recursion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prstGeom prst="rect">
            <a:avLst/>
          </a:prstGeom>
        </p:spPr>
        <p:txBody>
          <a:bodyPr/>
          <a:lstStyle/>
          <a:p>
            <a:endParaRPr/>
          </a:p>
        </p:txBody>
      </p:sp>
      <p:sp>
        <p:nvSpPr>
          <p:cNvPr id="481" name="Shape 481"/>
          <p:cNvSpPr>
            <a:spLocks noGrp="1"/>
          </p:cNvSpPr>
          <p:nvPr>
            <p:ph type="body" sz="quarter" idx="1"/>
          </p:nvPr>
        </p:nvSpPr>
        <p:spPr>
          <a:prstGeom prst="rect">
            <a:avLst/>
          </a:prstGeom>
        </p:spPr>
        <p:txBody>
          <a:bodyPr/>
          <a:lstStyle/>
          <a:p>
            <a:r>
              <a:rPr b="1"/>
              <a:t>Nargajuna: </a:t>
            </a:r>
            <a:r>
              <a:t>Im buddhistischen Kontext sind verborgene Schätze aber nicht etwas völlig Neuartiges. So wurden schon in Indien Termas gefunden. Nagarjuna zum Beispiel soll das letzte Kapitel des „Prajnaparamita-Sutras in einhunderttausend Versen“ als Terma im Reich der Nagas entdeckt haben.</a:t>
            </a:r>
          </a:p>
          <a:p>
            <a:r>
              <a:rPr b="1"/>
              <a:t>Vasubandhu</a:t>
            </a:r>
            <a:r>
              <a:t> (tib.: dbyig gnyen; 4. Jahrhundert) war der buddhistischen Mahayana-Tradition zufolge zusammen mit seinem älteren Halbbruder Asanga einer der Gründer der Yogachara-Schule buddhistischer Philosophie. Vasubandhu gilt als einer der einflussreichsten Persönlichkeiten des Mahayana überhaupt. </a:t>
            </a:r>
          </a:p>
          <a:p>
            <a:r>
              <a:rPr b="1"/>
              <a:t>Shantideva</a:t>
            </a:r>
            <a:r>
              <a:t> (von Shanti: innerer Friede und Deva; Sanskrit: Śāntideva;; 7./8. Jahrhundert) war nach buddhistischer Überlieferung ein Königssohn aus Südindien, und Mönch im Großkloster Nalanda wurde. Shantideva gilt u.a. als Verfasser der beiden Werke „Bodhicharyavatara“ (Eintritt in den Weg der Erleuchtung) und des „Shikshasamuccaya“ (Sammlung der Regeln), die die Lebensführung und Ethik eines Bodhisattva thematisieren. Besonders das Bodhicharyavatara zählt zu den „Klassikern“ des Mahayana-Buddhismus.</a:t>
            </a:r>
          </a:p>
          <a:p>
            <a:r>
              <a:rPr b="1"/>
              <a:t>Dharmakirti</a:t>
            </a:r>
            <a:r>
              <a:t> war ein buddhistischer Philosoph und Logiker, der im 7. Jahrhundert in Indien lebte.Das von ihm in sieben Traktaten verfasste System der Logik umfasst vier Abschnitte:1. die Wahrnehmung 2. die Schlussfolgerung für sich 3. die Schlussfolgerung für andere 4. die logischen Fehler. Bedeutsam sind seine Untersuchungen zu Schlüssen mit negierenden Prämissen. Er entwickelte eine Begriffstheorie, die alle Begriffe durch Negationen (apoha) bestimmt.</a:t>
            </a:r>
          </a:p>
          <a:p>
            <a:r>
              <a:rPr b="1"/>
              <a:t>Asanga</a:t>
            </a:r>
            <a:r>
              <a:t>; 4. Jahrhundert) war ein Vertreter der Yogacara-Schule buddhistischer Philosophie. Asanga sowie sein Halbbruder Vasubandhu werden traditionell als Gründer der Yogacara angesehen.[</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lvl1pPr>
              <a:defRPr sz="2400"/>
            </a:lvl1pPr>
          </a:lstStyle>
          <a:p>
            <a:r>
              <a:t>Hätte auch umgekehrt sein können, Wir lernen buddhistische Denkweise. Aber 1. Welt ist westlich globalisiert und 2. riesiger Lernaufwand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rPr u="sng">
                <a:hlinkClick r:id="rId3"/>
              </a:rPr>
              <a:t>https://commons.wikimedia.org/wiki/File:2_Pramana_Epistemology_Buddhism.svg</a:t>
            </a:r>
          </a:p>
          <a:p>
            <a:pPr>
              <a:defRPr sz="1800">
                <a:solidFill>
                  <a:schemeClr val="accent5">
                    <a:hueOff val="-176146"/>
                    <a:satOff val="3665"/>
                    <a:lumOff val="-13986"/>
                  </a:schemeClr>
                </a:solidFill>
              </a:defRPr>
            </a:pPr>
            <a:r>
              <a:t>sieben Traktaten (tract) verfasste System der Logik umfasst vier Abschnitte:1. die Wahrnehmung 2. die Schlussfolgerung für sich 3. die Schlussfolgerung für andere 4. die logischen Fehler. Bedeutsam sind seine Untersuchungen zu Schlüssen mit negierenden Prämissen. Er entwickelte eine Begriffstheorie, die alle Begriffe durch Negationen (apoha) bestimmt.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lvl1pPr>
              <a:defRPr sz="2400"/>
            </a:lvl1pPr>
          </a:lstStyle>
          <a:p>
            <a:r>
              <a:t>Other examples: Globe, Map, Toy-car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p>
            <a:pPr>
              <a:defRPr sz="3000"/>
            </a:pPr>
            <a:r>
              <a:t>Blütenblätter = Petals</a:t>
            </a:r>
          </a:p>
          <a:p>
            <a:pPr>
              <a:defRPr sz="3000"/>
            </a:pPr>
            <a:r>
              <a:t>Staubblätter = Stamen</a:t>
            </a:r>
          </a:p>
          <a:p>
            <a:pPr>
              <a:defRPr sz="3000"/>
            </a:pPr>
            <a:r>
              <a:t>abperlen =  fell from</a:t>
            </a:r>
          </a:p>
          <a:p>
            <a:endParaRPr/>
          </a:p>
          <a:p>
            <a:r>
              <a:t>Ruminant = wiederkäuend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Plain wight">
    <p:bg>
      <p:bgPr>
        <a:solidFill>
          <a:srgbClr val="FFFFFF"/>
        </a:solidFill>
        <a:effectLst/>
      </p:bgPr>
    </p:bg>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4940300" y="7251700"/>
            <a:ext cx="266700" cy="279400"/>
          </a:xfrm>
          <a:prstGeom prst="rect">
            <a:avLst/>
          </a:prstGeom>
        </p:spPr>
        <p:txBody>
          <a:bodyPr lIns="38100" tIns="38100" rIns="38100" bIns="38100" anchor="ctr"/>
          <a:lstStyle>
            <a:lvl1pPr defTabSz="457200">
              <a:lnSpc>
                <a:spcPts val="1600"/>
              </a:lnSpc>
              <a:tabLst>
                <a:tab pos="838200" algn="l"/>
              </a:tabLst>
              <a:defRPr>
                <a:uFillTx/>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optical Illusion Script weiss normal">
    <p:bg>
      <p:bgPr>
        <a:solidFill>
          <a:srgbClr val="FFFFFF"/>
        </a:solidFill>
        <a:effectLst/>
      </p:bgPr>
    </p:bg>
    <p:spTree>
      <p:nvGrpSpPr>
        <p:cNvPr id="1" name=""/>
        <p:cNvGrpSpPr/>
        <p:nvPr/>
      </p:nvGrpSpPr>
      <p:grpSpPr>
        <a:xfrm>
          <a:off x="0" y="0"/>
          <a:ext cx="0" cy="0"/>
          <a:chOff x="0" y="0"/>
          <a:chExt cx="0" cy="0"/>
        </a:xfrm>
      </p:grpSpPr>
      <p:sp>
        <p:nvSpPr>
          <p:cNvPr id="90" name="Shape 90"/>
          <p:cNvSpPr/>
          <p:nvPr/>
        </p:nvSpPr>
        <p:spPr>
          <a:xfrm>
            <a:off x="38100" y="-63500"/>
            <a:ext cx="19812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Science meets Dharma</a:t>
            </a:r>
          </a:p>
        </p:txBody>
      </p:sp>
      <p:pic>
        <p:nvPicPr>
          <p:cNvPr id="91" name="pasted.pdf"/>
          <p:cNvPicPr>
            <a:picLocks noChangeAspect="1"/>
          </p:cNvPicPr>
          <p:nvPr/>
        </p:nvPicPr>
        <p:blipFill>
          <a:blip r:embed="rId2"/>
          <a:stretch>
            <a:fillRect/>
          </a:stretch>
        </p:blipFill>
        <p:spPr>
          <a:xfrm>
            <a:off x="-12700" y="215900"/>
            <a:ext cx="10228219" cy="50339"/>
          </a:xfrm>
          <a:prstGeom prst="rect">
            <a:avLst/>
          </a:prstGeom>
          <a:ln w="12700">
            <a:miter lim="400000"/>
          </a:ln>
        </p:spPr>
      </p:pic>
      <p:sp>
        <p:nvSpPr>
          <p:cNvPr id="92" name="Shape 92"/>
          <p:cNvSpPr/>
          <p:nvPr/>
        </p:nvSpPr>
        <p:spPr>
          <a:xfrm>
            <a:off x="8559800" y="-63500"/>
            <a:ext cx="15621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Illusions and Brain</a:t>
            </a:r>
          </a:p>
        </p:txBody>
      </p:sp>
      <p:pic>
        <p:nvPicPr>
          <p:cNvPr id="93" name="pasted.pdf"/>
          <p:cNvPicPr>
            <a:picLocks noChangeAspect="1"/>
          </p:cNvPicPr>
          <p:nvPr/>
        </p:nvPicPr>
        <p:blipFill>
          <a:blip r:embed="rId2"/>
          <a:stretch>
            <a:fillRect/>
          </a:stretch>
        </p:blipFill>
        <p:spPr>
          <a:xfrm>
            <a:off x="-63500" y="7378700"/>
            <a:ext cx="10228219" cy="50339"/>
          </a:xfrm>
          <a:prstGeom prst="rect">
            <a:avLst/>
          </a:prstGeom>
          <a:ln w="12700">
            <a:miter lim="400000"/>
          </a:ln>
        </p:spPr>
      </p:pic>
      <p:sp>
        <p:nvSpPr>
          <p:cNvPr id="94" name="Shape 94"/>
          <p:cNvSpPr/>
          <p:nvPr/>
        </p:nvSpPr>
        <p:spPr>
          <a:xfrm>
            <a:off x="0" y="7353300"/>
            <a:ext cx="25400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Study Week Bylakuppe 2011</a:t>
            </a:r>
          </a:p>
        </p:txBody>
      </p:sp>
      <p:sp>
        <p:nvSpPr>
          <p:cNvPr id="95" name="Shape 95"/>
          <p:cNvSpPr>
            <a:spLocks noGrp="1"/>
          </p:cNvSpPr>
          <p:nvPr>
            <p:ph type="sldNum" sz="quarter" idx="2"/>
          </p:nvPr>
        </p:nvSpPr>
        <p:spPr>
          <a:xfrm>
            <a:off x="9819816" y="7366000"/>
            <a:ext cx="286668" cy="292100"/>
          </a:xfrm>
          <a:prstGeom prst="rect">
            <a:avLst/>
          </a:prstGeom>
        </p:spPr>
        <p:txBody>
          <a:bodyPr lIns="38100" tIns="38100" rIns="38100" bIns="38100" anchor="ctr"/>
          <a:lstStyle>
            <a:lvl1pPr defTabSz="457200">
              <a:lnSpc>
                <a:spcPts val="1600"/>
              </a:lnSpc>
              <a:tabLst>
                <a:tab pos="838200" algn="l"/>
              </a:tabLst>
              <a:defRPr>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orlage #2">
    <p:bg>
      <p:bgPr>
        <a:solidFill>
          <a:srgbClr val="FFFFFF"/>
        </a:solidFill>
        <a:effectLst/>
      </p:bgPr>
    </p:bg>
    <p:spTree>
      <p:nvGrpSpPr>
        <p:cNvPr id="1" name=""/>
        <p:cNvGrpSpPr/>
        <p:nvPr/>
      </p:nvGrpSpPr>
      <p:grpSpPr>
        <a:xfrm>
          <a:off x="0" y="0"/>
          <a:ext cx="0" cy="0"/>
          <a:chOff x="0" y="0"/>
          <a:chExt cx="0" cy="0"/>
        </a:xfrm>
      </p:grpSpPr>
      <p:sp>
        <p:nvSpPr>
          <p:cNvPr id="102" name="Shape 102"/>
          <p:cNvSpPr>
            <a:spLocks noGrp="1"/>
          </p:cNvSpPr>
          <p:nvPr>
            <p:ph type="sldNum" sz="quarter" idx="2"/>
          </p:nvPr>
        </p:nvSpPr>
        <p:spPr>
          <a:xfrm>
            <a:off x="9833942" y="7404100"/>
            <a:ext cx="258416" cy="254000"/>
          </a:xfrm>
          <a:prstGeom prst="rect">
            <a:avLst/>
          </a:prstGeom>
        </p:spPr>
        <p:txBody>
          <a:bodyPr lIns="38100" tIns="38100" rIns="38100" bIns="38100" anchor="ctr"/>
          <a:lstStyle>
            <a:lvl1pPr defTabSz="457200">
              <a:lnSpc>
                <a:spcPts val="1400"/>
              </a:lnSpc>
              <a:tabLst>
                <a:tab pos="8382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mD blue Kopie 1">
    <p:bg>
      <p:bgPr>
        <a:solidFill>
          <a:srgbClr val="FFFFFF"/>
        </a:solidFill>
        <a:effectLst/>
      </p:bgPr>
    </p:bg>
    <p:spTree>
      <p:nvGrpSpPr>
        <p:cNvPr id="1" name=""/>
        <p:cNvGrpSpPr/>
        <p:nvPr/>
      </p:nvGrpSpPr>
      <p:grpSpPr>
        <a:xfrm>
          <a:off x="0" y="0"/>
          <a:ext cx="0" cy="0"/>
          <a:chOff x="0" y="0"/>
          <a:chExt cx="0" cy="0"/>
        </a:xfrm>
      </p:grpSpPr>
      <p:sp>
        <p:nvSpPr>
          <p:cNvPr id="109" name="Shape 109"/>
          <p:cNvSpPr/>
          <p:nvPr/>
        </p:nvSpPr>
        <p:spPr>
          <a:xfrm>
            <a:off x="-50800" y="-88900"/>
            <a:ext cx="10198100" cy="7708900"/>
          </a:xfrm>
          <a:prstGeom prst="rect">
            <a:avLst/>
          </a:prstGeom>
          <a:solidFill>
            <a:srgbClr val="DCEDFF"/>
          </a:solidFill>
          <a:ln w="25400">
            <a:solidFill>
              <a:srgbClr val="DCEDFF"/>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110" name="Shape 110"/>
          <p:cNvSpPr/>
          <p:nvPr/>
        </p:nvSpPr>
        <p:spPr>
          <a:xfrm>
            <a:off x="0" y="7366000"/>
            <a:ext cx="33147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400"/>
              </a:lnSpc>
              <a:tabLst>
                <a:tab pos="838200" algn="l"/>
                <a:tab pos="2108200" algn="l"/>
              </a:tabLst>
              <a:defRPr i="1">
                <a:solidFill>
                  <a:srgbClr val="011A9A"/>
                </a:solidFill>
              </a:defRPr>
            </a:lvl1pPr>
          </a:lstStyle>
          <a:p>
            <a:pPr>
              <a:defRPr i="0"/>
            </a:pPr>
            <a:r>
              <a:rPr i="1"/>
              <a:t>Science meets Dharma</a:t>
            </a:r>
          </a:p>
        </p:txBody>
      </p:sp>
      <p:sp>
        <p:nvSpPr>
          <p:cNvPr id="111" name="Shape 111"/>
          <p:cNvSpPr/>
          <p:nvPr/>
        </p:nvSpPr>
        <p:spPr>
          <a:xfrm flipV="1">
            <a:off x="0" y="7404807"/>
            <a:ext cx="10213634" cy="3528"/>
          </a:xfrm>
          <a:prstGeom prst="line">
            <a:avLst/>
          </a:prstGeom>
          <a:ln w="38100">
            <a:solidFill>
              <a:srgbClr val="15248C"/>
            </a:solidFill>
            <a:miter lim="400000"/>
          </a:ln>
        </p:spPr>
        <p:txBody>
          <a:bodyPr lIns="50800" tIns="50800" rIns="50800" bIns="50800" anchor="ctr"/>
          <a:lstStyle/>
          <a:p>
            <a:endParaRPr/>
          </a:p>
        </p:txBody>
      </p:sp>
      <p:sp>
        <p:nvSpPr>
          <p:cNvPr id="112" name="Shape 112"/>
          <p:cNvSpPr/>
          <p:nvPr/>
        </p:nvSpPr>
        <p:spPr>
          <a:xfrm>
            <a:off x="9017000" y="7366000"/>
            <a:ext cx="1181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400"/>
              </a:lnSpc>
              <a:tabLst>
                <a:tab pos="838200" algn="l"/>
                <a:tab pos="2108200" algn="l"/>
              </a:tabLst>
              <a:defRPr>
                <a:solidFill>
                  <a:srgbClr val="011A9A"/>
                </a:solidFill>
              </a:defRPr>
            </a:lvl1pPr>
          </a:lstStyle>
          <a:p>
            <a:r>
              <a:t>Werner Nater</a:t>
            </a:r>
          </a:p>
        </p:txBody>
      </p:sp>
      <p:sp>
        <p:nvSpPr>
          <p:cNvPr id="113" name="Shape 113"/>
          <p:cNvSpPr>
            <a:spLocks noGrp="1"/>
          </p:cNvSpPr>
          <p:nvPr>
            <p:ph type="sldNum" sz="quarter" idx="2"/>
          </p:nvPr>
        </p:nvSpPr>
        <p:spPr>
          <a:xfrm>
            <a:off x="4951498" y="7404100"/>
            <a:ext cx="258416" cy="254000"/>
          </a:xfrm>
          <a:prstGeom prst="rect">
            <a:avLst/>
          </a:prstGeom>
        </p:spPr>
        <p:txBody>
          <a:bodyPr lIns="38100" tIns="38100" rIns="38100" bIns="38100" anchor="ctr"/>
          <a:lstStyle>
            <a:lvl1pPr defTabSz="457200">
              <a:lnSpc>
                <a:spcPts val="1400"/>
              </a:lnSpc>
              <a:tabLst>
                <a:tab pos="8382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orlage 5">
    <p:bg>
      <p:bgPr>
        <a:solidFill>
          <a:srgbClr val="FFFFFF"/>
        </a:solidFill>
        <a:effectLst/>
      </p:bgPr>
    </p:bg>
    <p:spTree>
      <p:nvGrpSpPr>
        <p:cNvPr id="1" name=""/>
        <p:cNvGrpSpPr/>
        <p:nvPr/>
      </p:nvGrpSpPr>
      <p:grpSpPr>
        <a:xfrm>
          <a:off x="0" y="0"/>
          <a:ext cx="0" cy="0"/>
          <a:chOff x="0" y="0"/>
          <a:chExt cx="0" cy="0"/>
        </a:xfrm>
      </p:grpSpPr>
      <p:sp>
        <p:nvSpPr>
          <p:cNvPr id="120" name="Shape 120"/>
          <p:cNvSpPr/>
          <p:nvPr/>
        </p:nvSpPr>
        <p:spPr>
          <a:xfrm>
            <a:off x="-101600" y="-12700"/>
            <a:ext cx="10312400" cy="7620000"/>
          </a:xfrm>
          <a:prstGeom prst="rect">
            <a:avLst/>
          </a:prstGeom>
          <a:solidFill>
            <a:srgbClr val="FFFFFF"/>
          </a:solidFill>
          <a:ln w="254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1" name="Shape 121"/>
          <p:cNvSpPr/>
          <p:nvPr/>
        </p:nvSpPr>
        <p:spPr>
          <a:xfrm>
            <a:off x="-165100" y="-38101"/>
            <a:ext cx="10490200" cy="7670801"/>
          </a:xfrm>
          <a:prstGeom prst="rect">
            <a:avLst/>
          </a:prstGeom>
          <a:solidFill>
            <a:srgbClr val="470702"/>
          </a:solidFill>
          <a:ln w="254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2" name="Shape 122"/>
          <p:cNvSpPr>
            <a:spLocks noGrp="1"/>
          </p:cNvSpPr>
          <p:nvPr>
            <p:ph type="sldNum" sz="quarter" idx="2"/>
          </p:nvPr>
        </p:nvSpPr>
        <p:spPr>
          <a:xfrm>
            <a:off x="4946650" y="7251700"/>
            <a:ext cx="254000" cy="266700"/>
          </a:xfrm>
          <a:prstGeom prst="rect">
            <a:avLst/>
          </a:prstGeom>
        </p:spPr>
        <p:txBody>
          <a:bodyPr lIns="50800" tIns="50800" rIns="50800" bIns="50800"/>
          <a:lstStyle>
            <a:lvl1pPr defTabSz="457200">
              <a:defRPr sz="1100">
                <a:uFillTx/>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optical Illusion Script weiss normal Kopie">
    <p:bg>
      <p:bgPr>
        <a:solidFill>
          <a:srgbClr val="FFFFFF"/>
        </a:solidFill>
        <a:effectLst/>
      </p:bgPr>
    </p:bg>
    <p:spTree>
      <p:nvGrpSpPr>
        <p:cNvPr id="1" name=""/>
        <p:cNvGrpSpPr/>
        <p:nvPr/>
      </p:nvGrpSpPr>
      <p:grpSpPr>
        <a:xfrm>
          <a:off x="0" y="0"/>
          <a:ext cx="0" cy="0"/>
          <a:chOff x="0" y="0"/>
          <a:chExt cx="0" cy="0"/>
        </a:xfrm>
      </p:grpSpPr>
      <p:sp>
        <p:nvSpPr>
          <p:cNvPr id="129" name="Shape 129"/>
          <p:cNvSpPr/>
          <p:nvPr/>
        </p:nvSpPr>
        <p:spPr>
          <a:xfrm>
            <a:off x="38100" y="-63500"/>
            <a:ext cx="19812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Science meets Dharma</a:t>
            </a:r>
          </a:p>
        </p:txBody>
      </p:sp>
      <p:pic>
        <p:nvPicPr>
          <p:cNvPr id="130" name="pasted.pdf"/>
          <p:cNvPicPr>
            <a:picLocks noChangeAspect="1"/>
          </p:cNvPicPr>
          <p:nvPr/>
        </p:nvPicPr>
        <p:blipFill>
          <a:blip r:embed="rId2"/>
          <a:stretch>
            <a:fillRect/>
          </a:stretch>
        </p:blipFill>
        <p:spPr>
          <a:xfrm>
            <a:off x="-12700" y="215900"/>
            <a:ext cx="10228219" cy="50339"/>
          </a:xfrm>
          <a:prstGeom prst="rect">
            <a:avLst/>
          </a:prstGeom>
          <a:ln w="12700">
            <a:miter lim="400000"/>
          </a:ln>
        </p:spPr>
      </p:pic>
      <p:sp>
        <p:nvSpPr>
          <p:cNvPr id="131" name="Shape 131"/>
          <p:cNvSpPr/>
          <p:nvPr/>
        </p:nvSpPr>
        <p:spPr>
          <a:xfrm>
            <a:off x="8559800" y="-63500"/>
            <a:ext cx="15621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Illusions and Brain</a:t>
            </a:r>
          </a:p>
        </p:txBody>
      </p:sp>
      <p:pic>
        <p:nvPicPr>
          <p:cNvPr id="132" name="pasted.pdf"/>
          <p:cNvPicPr>
            <a:picLocks noChangeAspect="1"/>
          </p:cNvPicPr>
          <p:nvPr/>
        </p:nvPicPr>
        <p:blipFill>
          <a:blip r:embed="rId2"/>
          <a:stretch>
            <a:fillRect/>
          </a:stretch>
        </p:blipFill>
        <p:spPr>
          <a:xfrm>
            <a:off x="-63500" y="7378700"/>
            <a:ext cx="10228219" cy="50339"/>
          </a:xfrm>
          <a:prstGeom prst="rect">
            <a:avLst/>
          </a:prstGeom>
          <a:ln w="12700">
            <a:miter lim="400000"/>
          </a:ln>
        </p:spPr>
      </p:pic>
      <p:sp>
        <p:nvSpPr>
          <p:cNvPr id="133" name="Shape 133"/>
          <p:cNvSpPr/>
          <p:nvPr/>
        </p:nvSpPr>
        <p:spPr>
          <a:xfrm>
            <a:off x="25400" y="7353300"/>
            <a:ext cx="11303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DLIHE  2015</a:t>
            </a:r>
          </a:p>
        </p:txBody>
      </p:sp>
      <p:sp>
        <p:nvSpPr>
          <p:cNvPr id="134" name="Shape 134"/>
          <p:cNvSpPr>
            <a:spLocks noGrp="1"/>
          </p:cNvSpPr>
          <p:nvPr>
            <p:ph type="sldNum" sz="quarter" idx="2"/>
          </p:nvPr>
        </p:nvSpPr>
        <p:spPr>
          <a:xfrm>
            <a:off x="9819816" y="7366000"/>
            <a:ext cx="286668" cy="292100"/>
          </a:xfrm>
          <a:prstGeom prst="rect">
            <a:avLst/>
          </a:prstGeom>
        </p:spPr>
        <p:txBody>
          <a:bodyPr lIns="38100" tIns="38100" rIns="38100" bIns="38100" anchor="ctr"/>
          <a:lstStyle>
            <a:lvl1pPr defTabSz="457200">
              <a:lnSpc>
                <a:spcPts val="1600"/>
              </a:lnSpc>
              <a:tabLst>
                <a:tab pos="838200" algn="l"/>
              </a:tabLst>
              <a:defRPr>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141" name="Shape 141"/>
          <p:cNvSpPr/>
          <p:nvPr/>
        </p:nvSpPr>
        <p:spPr>
          <a:xfrm>
            <a:off x="-56445" y="-84667"/>
            <a:ext cx="10202335" cy="7704668"/>
          </a:xfrm>
          <a:prstGeom prst="rect">
            <a:avLst/>
          </a:prstGeom>
          <a:solidFill>
            <a:srgbClr val="DCEDFF"/>
          </a:solidFill>
          <a:ln w="25400">
            <a:solidFill>
              <a:srgbClr val="DCEDFF"/>
            </a:solidFill>
            <a:miter lim="400000"/>
          </a:ln>
        </p:spPr>
        <p:txBody>
          <a:bodyPr lIns="42333" tIns="42333" rIns="42333" bIns="42333" anchor="ctr"/>
          <a:lstStyle/>
          <a:p>
            <a:pPr algn="ctr" defTabSz="451555">
              <a:lnSpc>
                <a:spcPts val="3600"/>
              </a:lnSpc>
              <a:tabLst>
                <a:tab pos="8255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142" name="Shape 142"/>
          <p:cNvSpPr/>
          <p:nvPr/>
        </p:nvSpPr>
        <p:spPr>
          <a:xfrm>
            <a:off x="-1" y="7366000"/>
            <a:ext cx="3316112" cy="31044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defTabSz="451555">
              <a:lnSpc>
                <a:spcPts val="1400"/>
              </a:lnSpc>
              <a:tabLst>
                <a:tab pos="825500" algn="l"/>
                <a:tab pos="2095500" algn="l"/>
              </a:tabLst>
              <a:defRPr i="1">
                <a:solidFill>
                  <a:srgbClr val="011A9A"/>
                </a:solidFill>
              </a:defRPr>
            </a:lvl1pPr>
          </a:lstStyle>
          <a:p>
            <a:pPr>
              <a:defRPr i="0"/>
            </a:pPr>
            <a:r>
              <a:rPr i="1"/>
              <a:t>Science meets Dharma</a:t>
            </a:r>
          </a:p>
        </p:txBody>
      </p:sp>
      <p:sp>
        <p:nvSpPr>
          <p:cNvPr id="143" name="Shape 143"/>
          <p:cNvSpPr/>
          <p:nvPr/>
        </p:nvSpPr>
        <p:spPr>
          <a:xfrm flipV="1">
            <a:off x="-1" y="7404807"/>
            <a:ext cx="10213635" cy="3528"/>
          </a:xfrm>
          <a:prstGeom prst="line">
            <a:avLst/>
          </a:prstGeom>
          <a:ln w="38100">
            <a:solidFill>
              <a:srgbClr val="15248C"/>
            </a:solidFill>
            <a:miter lim="400000"/>
          </a:ln>
        </p:spPr>
        <p:txBody>
          <a:bodyPr lIns="56444" tIns="56444" rIns="56444" bIns="56444" anchor="ctr"/>
          <a:lstStyle/>
          <a:p>
            <a:pPr defTabSz="508000"/>
            <a:endParaRPr/>
          </a:p>
        </p:txBody>
      </p:sp>
      <p:sp>
        <p:nvSpPr>
          <p:cNvPr id="144" name="Shape 144"/>
          <p:cNvSpPr/>
          <p:nvPr/>
        </p:nvSpPr>
        <p:spPr>
          <a:xfrm>
            <a:off x="9017000" y="7366000"/>
            <a:ext cx="1185334" cy="31044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algn="ctr" defTabSz="451555">
              <a:lnSpc>
                <a:spcPts val="1400"/>
              </a:lnSpc>
              <a:tabLst>
                <a:tab pos="825500" algn="l"/>
                <a:tab pos="2095500" algn="l"/>
              </a:tabLst>
              <a:defRPr>
                <a:solidFill>
                  <a:srgbClr val="011A9A"/>
                </a:solidFill>
              </a:defRPr>
            </a:lvl1pPr>
          </a:lstStyle>
          <a:p>
            <a:r>
              <a:t>Werner Nater</a:t>
            </a:r>
          </a:p>
        </p:txBody>
      </p:sp>
      <p:sp>
        <p:nvSpPr>
          <p:cNvPr id="145" name="Shape 145"/>
          <p:cNvSpPr>
            <a:spLocks noGrp="1"/>
          </p:cNvSpPr>
          <p:nvPr>
            <p:ph type="sldNum" sz="quarter" idx="2"/>
          </p:nvPr>
        </p:nvSpPr>
        <p:spPr>
          <a:xfrm>
            <a:off x="4947264" y="7389988"/>
            <a:ext cx="266883" cy="262468"/>
          </a:xfrm>
          <a:prstGeom prst="rect">
            <a:avLst/>
          </a:prstGeom>
        </p:spPr>
        <p:txBody>
          <a:bodyPr lIns="42333" tIns="42333" rIns="42333" bIns="42333" anchor="ctr"/>
          <a:lstStyle>
            <a:lvl1pPr defTabSz="451555">
              <a:lnSpc>
                <a:spcPts val="1400"/>
              </a:lnSpc>
              <a:tabLst>
                <a:tab pos="8255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r>
              <a:t>Titeltext</a:t>
            </a:r>
          </a:p>
        </p:txBody>
      </p:sp>
      <p:sp>
        <p:nvSpPr>
          <p:cNvPr id="153" name="Shape 153"/>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54" name="Shape 15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orlage 5">
    <p:bg>
      <p:bgPr>
        <a:solidFill>
          <a:srgbClr val="FFFFFF"/>
        </a:solidFill>
        <a:effectLst/>
      </p:bgPr>
    </p:bg>
    <p:spTree>
      <p:nvGrpSpPr>
        <p:cNvPr id="1" name=""/>
        <p:cNvGrpSpPr/>
        <p:nvPr/>
      </p:nvGrpSpPr>
      <p:grpSpPr>
        <a:xfrm>
          <a:off x="0" y="0"/>
          <a:ext cx="0" cy="0"/>
          <a:chOff x="0" y="0"/>
          <a:chExt cx="0" cy="0"/>
        </a:xfrm>
      </p:grpSpPr>
      <p:sp>
        <p:nvSpPr>
          <p:cNvPr id="161" name="Shape 161"/>
          <p:cNvSpPr/>
          <p:nvPr/>
        </p:nvSpPr>
        <p:spPr>
          <a:xfrm>
            <a:off x="-101600" y="-12700"/>
            <a:ext cx="10312400" cy="7620000"/>
          </a:xfrm>
          <a:prstGeom prst="rect">
            <a:avLst/>
          </a:prstGeom>
          <a:solidFill>
            <a:srgbClr val="FFFFFF"/>
          </a:solidFill>
          <a:ln w="254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62" name="Shape 162"/>
          <p:cNvSpPr/>
          <p:nvPr/>
        </p:nvSpPr>
        <p:spPr>
          <a:xfrm>
            <a:off x="12700" y="12700"/>
            <a:ext cx="10312400" cy="7620000"/>
          </a:xfrm>
          <a:prstGeom prst="rect">
            <a:avLst/>
          </a:prstGeom>
          <a:solidFill>
            <a:srgbClr val="470702"/>
          </a:solidFill>
          <a:ln w="254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63" name="Shape 163"/>
          <p:cNvSpPr>
            <a:spLocks noGrp="1"/>
          </p:cNvSpPr>
          <p:nvPr>
            <p:ph type="sldNum" sz="quarter" idx="2"/>
          </p:nvPr>
        </p:nvSpPr>
        <p:spPr>
          <a:xfrm>
            <a:off x="4946650" y="7251700"/>
            <a:ext cx="254000" cy="266700"/>
          </a:xfrm>
          <a:prstGeom prst="rect">
            <a:avLst/>
          </a:prstGeom>
        </p:spPr>
        <p:txBody>
          <a:bodyPr lIns="50800" tIns="50800" rIns="50800" bIns="50800"/>
          <a:lstStyle>
            <a:lvl1pPr defTabSz="457200">
              <a:defRPr sz="1100">
                <a:uFillTx/>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170" name="Shape 170"/>
          <p:cNvSpPr/>
          <p:nvPr/>
        </p:nvSpPr>
        <p:spPr>
          <a:xfrm>
            <a:off x="-56445" y="-84667"/>
            <a:ext cx="10272890" cy="7789334"/>
          </a:xfrm>
          <a:prstGeom prst="rect">
            <a:avLst/>
          </a:prstGeom>
          <a:solidFill>
            <a:srgbClr val="DCEDFF"/>
          </a:solidFill>
          <a:ln w="12700">
            <a:solidFill>
              <a:srgbClr val="DCEDFF"/>
            </a:solidFill>
            <a:miter lim="400000"/>
          </a:ln>
        </p:spPr>
        <p:txBody>
          <a:bodyPr lIns="42333" tIns="42333" rIns="42333" bIns="42333" anchor="ctr"/>
          <a:lstStyle/>
          <a:p>
            <a:pPr algn="ctr" defTabSz="451555">
              <a:lnSpc>
                <a:spcPts val="3300"/>
              </a:lnSpc>
              <a:tabLst>
                <a:tab pos="825500" algn="l"/>
              </a:tabLst>
              <a:defRPr sz="2800">
                <a:effectLst>
                  <a:outerShdw blurRad="38100" dist="12700" dir="5400000" rotWithShape="0">
                    <a:srgbClr val="000000">
                      <a:alpha val="50000"/>
                    </a:srgbClr>
                  </a:outerShdw>
                </a:effectLst>
                <a:latin typeface="+mn-lt"/>
                <a:ea typeface="+mn-ea"/>
                <a:cs typeface="+mn-cs"/>
                <a:sym typeface="Gill Sans"/>
              </a:defRPr>
            </a:pPr>
            <a:endParaRPr/>
          </a:p>
        </p:txBody>
      </p:sp>
      <p:sp>
        <p:nvSpPr>
          <p:cNvPr id="171" name="Shape 171"/>
          <p:cNvSpPr/>
          <p:nvPr/>
        </p:nvSpPr>
        <p:spPr>
          <a:xfrm>
            <a:off x="-36601" y="7366000"/>
            <a:ext cx="4503338" cy="290689"/>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defTabSz="451555">
              <a:lnSpc>
                <a:spcPts val="1400"/>
              </a:lnSpc>
              <a:tabLst>
                <a:tab pos="825500" algn="l"/>
                <a:tab pos="2095500" algn="l"/>
              </a:tabLst>
              <a:defRPr>
                <a:solidFill>
                  <a:srgbClr val="011A9A"/>
                </a:solidFill>
              </a:defRPr>
            </a:pPr>
            <a:r>
              <a:t>“</a:t>
            </a:r>
            <a:r>
              <a:rPr i="1"/>
              <a:t>Science meets Dharma“   </a:t>
            </a:r>
            <a:r>
              <a:t>Tibet Institut Rikon   21. April 2018</a:t>
            </a:r>
          </a:p>
        </p:txBody>
      </p:sp>
      <p:sp>
        <p:nvSpPr>
          <p:cNvPr id="172" name="Shape 172"/>
          <p:cNvSpPr/>
          <p:nvPr/>
        </p:nvSpPr>
        <p:spPr>
          <a:xfrm flipV="1">
            <a:off x="-29766" y="7404806"/>
            <a:ext cx="10213634" cy="3528"/>
          </a:xfrm>
          <a:prstGeom prst="line">
            <a:avLst/>
          </a:prstGeom>
          <a:ln w="38100">
            <a:solidFill>
              <a:srgbClr val="15248C"/>
            </a:solidFill>
            <a:miter lim="400000"/>
          </a:ln>
        </p:spPr>
        <p:txBody>
          <a:bodyPr lIns="56444" tIns="56444" rIns="56444" bIns="56444" anchor="ctr"/>
          <a:lstStyle/>
          <a:p>
            <a:pPr defTabSz="508000"/>
            <a:endParaRPr/>
          </a:p>
        </p:txBody>
      </p:sp>
      <p:sp>
        <p:nvSpPr>
          <p:cNvPr id="173" name="Shape 173"/>
          <p:cNvSpPr/>
          <p:nvPr/>
        </p:nvSpPr>
        <p:spPr>
          <a:xfrm>
            <a:off x="9059585" y="7366000"/>
            <a:ext cx="1114527" cy="290689"/>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algn="r" defTabSz="451555">
              <a:lnSpc>
                <a:spcPts val="1400"/>
              </a:lnSpc>
              <a:tabLst>
                <a:tab pos="825500" algn="l"/>
                <a:tab pos="2095500" algn="l"/>
              </a:tabLst>
              <a:defRPr>
                <a:solidFill>
                  <a:srgbClr val="011A9A"/>
                </a:solidFill>
              </a:defRPr>
            </a:lvl1pPr>
          </a:lstStyle>
          <a:p>
            <a:r>
              <a:t>Werner Nater</a:t>
            </a:r>
          </a:p>
        </p:txBody>
      </p:sp>
      <p:sp>
        <p:nvSpPr>
          <p:cNvPr id="174" name="Shape 174"/>
          <p:cNvSpPr>
            <a:spLocks noGrp="1"/>
          </p:cNvSpPr>
          <p:nvPr>
            <p:ph type="sldNum" sz="quarter" idx="2"/>
          </p:nvPr>
        </p:nvSpPr>
        <p:spPr>
          <a:xfrm>
            <a:off x="6792733" y="7389988"/>
            <a:ext cx="266883" cy="262468"/>
          </a:xfrm>
          <a:prstGeom prst="rect">
            <a:avLst/>
          </a:prstGeom>
        </p:spPr>
        <p:txBody>
          <a:bodyPr lIns="42333" tIns="42333" rIns="42333" bIns="42333" anchor="ctr"/>
          <a:lstStyle>
            <a:lvl1pPr defTabSz="451555">
              <a:lnSpc>
                <a:spcPts val="1400"/>
              </a:lnSpc>
              <a:tabLst>
                <a:tab pos="8255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mDnormal red">
    <p:bg>
      <p:bgPr>
        <a:solidFill>
          <a:srgbClr val="FFFFFF"/>
        </a:solidFill>
        <a:effectLst/>
      </p:bgPr>
    </p:bg>
    <p:spTree>
      <p:nvGrpSpPr>
        <p:cNvPr id="1" name=""/>
        <p:cNvGrpSpPr/>
        <p:nvPr/>
      </p:nvGrpSpPr>
      <p:grpSpPr>
        <a:xfrm>
          <a:off x="0" y="0"/>
          <a:ext cx="0" cy="0"/>
          <a:chOff x="0" y="0"/>
          <a:chExt cx="0" cy="0"/>
        </a:xfrm>
      </p:grpSpPr>
      <p:sp>
        <p:nvSpPr>
          <p:cNvPr id="181" name="Shape 181"/>
          <p:cNvSpPr/>
          <p:nvPr/>
        </p:nvSpPr>
        <p:spPr>
          <a:xfrm>
            <a:off x="-70556" y="-42334"/>
            <a:ext cx="10272890" cy="7436557"/>
          </a:xfrm>
          <a:prstGeom prst="rect">
            <a:avLst/>
          </a:prstGeom>
          <a:solidFill>
            <a:srgbClr val="470702"/>
          </a:solidFill>
          <a:ln w="25400">
            <a:solidFill>
              <a:srgbClr val="000000"/>
            </a:solidFill>
            <a:miter lim="400000"/>
          </a:ln>
        </p:spPr>
        <p:txBody>
          <a:bodyPr lIns="56444" tIns="56444" rIns="56444" bIns="56444" anchor="ctr"/>
          <a:lstStyle/>
          <a:p>
            <a:pPr algn="ctr" defTabSz="451555">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185" name="Group 185"/>
          <p:cNvGrpSpPr/>
          <p:nvPr/>
        </p:nvGrpSpPr>
        <p:grpSpPr>
          <a:xfrm>
            <a:off x="-1" y="7351889"/>
            <a:ext cx="10213635" cy="290690"/>
            <a:chOff x="0" y="0"/>
            <a:chExt cx="10213633" cy="290688"/>
          </a:xfrm>
        </p:grpSpPr>
        <p:sp>
          <p:nvSpPr>
            <p:cNvPr id="182" name="Shape 182"/>
            <p:cNvSpPr/>
            <p:nvPr/>
          </p:nvSpPr>
          <p:spPr>
            <a:xfrm>
              <a:off x="0" y="0"/>
              <a:ext cx="1890890" cy="290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spAutoFit/>
            </a:bodyPr>
            <a:lstStyle>
              <a:lvl1pPr algn="ctr" defTabSz="451555">
                <a:lnSpc>
                  <a:spcPts val="1400"/>
                </a:lnSpc>
                <a:tabLst>
                  <a:tab pos="825500" algn="l"/>
                  <a:tab pos="2095500" algn="l"/>
                </a:tabLst>
                <a:defRPr i="1">
                  <a:solidFill>
                    <a:srgbClr val="011A9A"/>
                  </a:solidFill>
                </a:defRPr>
              </a:lvl1pPr>
            </a:lstStyle>
            <a:p>
              <a:pPr>
                <a:defRPr i="0"/>
              </a:pPr>
              <a:r>
                <a:rPr i="1"/>
                <a:t>Science meets Dharma</a:t>
              </a:r>
            </a:p>
          </p:txBody>
        </p:sp>
        <p:sp>
          <p:nvSpPr>
            <p:cNvPr id="183" name="Shape 183"/>
            <p:cNvSpPr/>
            <p:nvPr/>
          </p:nvSpPr>
          <p:spPr>
            <a:xfrm flipV="1">
              <a:off x="0" y="38807"/>
              <a:ext cx="10213634" cy="3527"/>
            </a:xfrm>
            <a:prstGeom prst="line">
              <a:avLst/>
            </a:prstGeom>
            <a:noFill/>
            <a:ln w="38100" cap="flat">
              <a:solidFill>
                <a:srgbClr val="15248C"/>
              </a:solidFill>
              <a:prstDash val="solid"/>
              <a:miter lim="400000"/>
            </a:ln>
            <a:effectLst/>
          </p:spPr>
          <p:txBody>
            <a:bodyPr wrap="square" lIns="56444" tIns="56444" rIns="56444" bIns="56444" numCol="1" anchor="ctr">
              <a:noAutofit/>
            </a:bodyPr>
            <a:lstStyle/>
            <a:p>
              <a:pPr defTabSz="508000"/>
              <a:endParaRPr/>
            </a:p>
          </p:txBody>
        </p:sp>
        <p:sp>
          <p:nvSpPr>
            <p:cNvPr id="184" name="Shape 184"/>
            <p:cNvSpPr/>
            <p:nvPr/>
          </p:nvSpPr>
          <p:spPr>
            <a:xfrm>
              <a:off x="9017000" y="0"/>
              <a:ext cx="1185335" cy="290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spAutoFit/>
            </a:bodyPr>
            <a:lstStyle>
              <a:lvl1pPr algn="ctr" defTabSz="451555">
                <a:lnSpc>
                  <a:spcPts val="1400"/>
                </a:lnSpc>
                <a:tabLst>
                  <a:tab pos="825500" algn="l"/>
                  <a:tab pos="2095500" algn="l"/>
                </a:tabLst>
                <a:defRPr>
                  <a:solidFill>
                    <a:srgbClr val="011A9A"/>
                  </a:solidFill>
                </a:defRPr>
              </a:lvl1pPr>
            </a:lstStyle>
            <a:p>
              <a:r>
                <a:t>Werner Nater</a:t>
              </a:r>
            </a:p>
          </p:txBody>
        </p:sp>
      </p:grpSp>
      <p:sp>
        <p:nvSpPr>
          <p:cNvPr id="186" name="Shape 186"/>
          <p:cNvSpPr>
            <a:spLocks noGrp="1"/>
          </p:cNvSpPr>
          <p:nvPr>
            <p:ph type="sldNum" sz="quarter" idx="2"/>
          </p:nvPr>
        </p:nvSpPr>
        <p:spPr>
          <a:xfrm>
            <a:off x="4940209" y="7389988"/>
            <a:ext cx="266882" cy="262468"/>
          </a:xfrm>
          <a:prstGeom prst="rect">
            <a:avLst/>
          </a:prstGeom>
        </p:spPr>
        <p:txBody>
          <a:bodyPr lIns="42333" tIns="42333" rIns="42333" bIns="42333" anchor="ctr"/>
          <a:lstStyle>
            <a:lvl1pPr defTabSz="451555">
              <a:lnSpc>
                <a:spcPts val="1400"/>
              </a:lnSpc>
              <a:tabLst>
                <a:tab pos="8255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18" name="Shape 18"/>
          <p:cNvSpPr/>
          <p:nvPr/>
        </p:nvSpPr>
        <p:spPr>
          <a:xfrm>
            <a:off x="-50800" y="-88900"/>
            <a:ext cx="10198100" cy="7708900"/>
          </a:xfrm>
          <a:prstGeom prst="rect">
            <a:avLst/>
          </a:prstGeom>
          <a:solidFill>
            <a:srgbClr val="DCEDFF"/>
          </a:solidFill>
          <a:ln w="25400">
            <a:solidFill>
              <a:srgbClr val="DCEDFF"/>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19" name="Shape 19"/>
          <p:cNvSpPr>
            <a:spLocks noGrp="1"/>
          </p:cNvSpPr>
          <p:nvPr>
            <p:ph type="sldNum" sz="quarter" idx="2"/>
          </p:nvPr>
        </p:nvSpPr>
        <p:spPr>
          <a:xfrm>
            <a:off x="4951498" y="7404100"/>
            <a:ext cx="258416" cy="254000"/>
          </a:xfrm>
          <a:prstGeom prst="rect">
            <a:avLst/>
          </a:prstGeom>
        </p:spPr>
        <p:txBody>
          <a:bodyPr lIns="38100" tIns="38100" rIns="38100" bIns="38100" anchor="ctr"/>
          <a:lstStyle>
            <a:lvl1pPr defTabSz="457200">
              <a:lnSpc>
                <a:spcPts val="1400"/>
              </a:lnSpc>
              <a:tabLst>
                <a:tab pos="8382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orlage #14 Kopie 1">
    <p:bg>
      <p:bgPr>
        <a:solidFill>
          <a:srgbClr val="FFFFFF"/>
        </a:solidFill>
        <a:effectLst/>
      </p:bgPr>
    </p:bg>
    <p:spTree>
      <p:nvGrpSpPr>
        <p:cNvPr id="1" name=""/>
        <p:cNvGrpSpPr/>
        <p:nvPr/>
      </p:nvGrpSpPr>
      <p:grpSpPr>
        <a:xfrm>
          <a:off x="0" y="0"/>
          <a:ext cx="0" cy="0"/>
          <a:chOff x="0" y="0"/>
          <a:chExt cx="0" cy="0"/>
        </a:xfrm>
      </p:grpSpPr>
      <p:sp>
        <p:nvSpPr>
          <p:cNvPr id="193" name="Shape 193"/>
          <p:cNvSpPr/>
          <p:nvPr/>
        </p:nvSpPr>
        <p:spPr>
          <a:xfrm>
            <a:off x="-101601" y="-12701"/>
            <a:ext cx="10312401" cy="7620001"/>
          </a:xfrm>
          <a:prstGeom prst="rect">
            <a:avLst/>
          </a:prstGeom>
          <a:solidFill>
            <a:srgbClr val="FFFFFF"/>
          </a:solidFill>
          <a:ln w="127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4" name="Shape 194"/>
          <p:cNvSpPr/>
          <p:nvPr/>
        </p:nvSpPr>
        <p:spPr>
          <a:xfrm>
            <a:off x="12699" y="12699"/>
            <a:ext cx="10250339" cy="7620001"/>
          </a:xfrm>
          <a:prstGeom prst="rect">
            <a:avLst/>
          </a:prstGeom>
          <a:solidFill>
            <a:srgbClr val="470702"/>
          </a:solidFill>
          <a:ln w="127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5" name="Shape 195"/>
          <p:cNvSpPr>
            <a:spLocks noGrp="1"/>
          </p:cNvSpPr>
          <p:nvPr>
            <p:ph type="sldNum" sz="quarter" idx="2"/>
          </p:nvPr>
        </p:nvSpPr>
        <p:spPr>
          <a:xfrm>
            <a:off x="4946649" y="7239000"/>
            <a:ext cx="254001" cy="266700"/>
          </a:xfrm>
          <a:prstGeom prst="rect">
            <a:avLst/>
          </a:prstGeom>
        </p:spPr>
        <p:txBody>
          <a:bodyPr lIns="50800" tIns="50800" rIns="50800" bIns="50800"/>
          <a:lstStyle>
            <a:lvl1pPr defTabSz="457200">
              <a:defRPr sz="1100">
                <a:uFillTx/>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mD experience weiss normal">
    <p:bg>
      <p:bgPr>
        <a:solidFill>
          <a:srgbClr val="FFFFFF"/>
        </a:solidFill>
        <a:effectLst/>
      </p:bgPr>
    </p:bg>
    <p:spTree>
      <p:nvGrpSpPr>
        <p:cNvPr id="1" name=""/>
        <p:cNvGrpSpPr/>
        <p:nvPr/>
      </p:nvGrpSpPr>
      <p:grpSpPr>
        <a:xfrm>
          <a:off x="0" y="0"/>
          <a:ext cx="0" cy="0"/>
          <a:chOff x="0" y="0"/>
          <a:chExt cx="0" cy="0"/>
        </a:xfrm>
      </p:grpSpPr>
      <p:sp>
        <p:nvSpPr>
          <p:cNvPr id="26" name="Shape 26"/>
          <p:cNvSpPr/>
          <p:nvPr/>
        </p:nvSpPr>
        <p:spPr>
          <a:xfrm>
            <a:off x="0" y="7353300"/>
            <a:ext cx="35687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Science meets Dharma,  Dharamsala 2013</a:t>
            </a:r>
          </a:p>
        </p:txBody>
      </p:sp>
      <p:sp>
        <p:nvSpPr>
          <p:cNvPr id="27" name="Shape 27"/>
          <p:cNvSpPr/>
          <p:nvPr/>
        </p:nvSpPr>
        <p:spPr>
          <a:xfrm>
            <a:off x="0" y="7404100"/>
            <a:ext cx="10147300" cy="0"/>
          </a:xfrm>
          <a:prstGeom prst="line">
            <a:avLst/>
          </a:prstGeom>
          <a:ln w="38100">
            <a:solidFill>
              <a:srgbClr val="15248C"/>
            </a:solidFill>
            <a:miter lim="400000"/>
          </a:ln>
        </p:spPr>
        <p:txBody>
          <a:bodyPr lIns="50800" tIns="50800" rIns="50800" bIns="50800" anchor="ctr"/>
          <a:lstStyle/>
          <a:p>
            <a:endParaRPr/>
          </a:p>
        </p:txBody>
      </p:sp>
      <p:sp>
        <p:nvSpPr>
          <p:cNvPr id="28" name="Shape 28"/>
          <p:cNvSpPr/>
          <p:nvPr/>
        </p:nvSpPr>
        <p:spPr>
          <a:xfrm>
            <a:off x="8966200" y="7353300"/>
            <a:ext cx="11811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Werner Nater</a:t>
            </a:r>
          </a:p>
        </p:txBody>
      </p:sp>
      <p:sp>
        <p:nvSpPr>
          <p:cNvPr id="29" name="Shape 29"/>
          <p:cNvSpPr>
            <a:spLocks noGrp="1"/>
          </p:cNvSpPr>
          <p:nvPr>
            <p:ph type="sldNum" sz="quarter" idx="2"/>
          </p:nvPr>
        </p:nvSpPr>
        <p:spPr>
          <a:xfrm>
            <a:off x="4930316" y="7366000"/>
            <a:ext cx="286668" cy="292100"/>
          </a:xfrm>
          <a:prstGeom prst="rect">
            <a:avLst/>
          </a:prstGeom>
        </p:spPr>
        <p:txBody>
          <a:bodyPr lIns="38100" tIns="38100" rIns="38100" bIns="38100" anchor="ctr"/>
          <a:lstStyle>
            <a:lvl1pPr defTabSz="457200">
              <a:lnSpc>
                <a:spcPts val="1600"/>
              </a:lnSpc>
              <a:tabLst>
                <a:tab pos="838200" algn="l"/>
              </a:tabLst>
              <a:defRPr>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mD experience Script weiss first">
    <p:bg>
      <p:bgPr>
        <a:solidFill>
          <a:srgbClr val="FFFFFF"/>
        </a:solidFill>
        <a:effectLst/>
      </p:bgPr>
    </p:bg>
    <p:spTree>
      <p:nvGrpSpPr>
        <p:cNvPr id="1" name=""/>
        <p:cNvGrpSpPr/>
        <p:nvPr/>
      </p:nvGrpSpPr>
      <p:grpSpPr>
        <a:xfrm>
          <a:off x="0" y="0"/>
          <a:ext cx="0" cy="0"/>
          <a:chOff x="0" y="0"/>
          <a:chExt cx="0" cy="0"/>
        </a:xfrm>
      </p:grpSpPr>
      <p:sp>
        <p:nvSpPr>
          <p:cNvPr id="36" name="Shape 36"/>
          <p:cNvSpPr>
            <a:spLocks noGrp="1"/>
          </p:cNvSpPr>
          <p:nvPr>
            <p:ph type="sldNum" sz="quarter" idx="2"/>
          </p:nvPr>
        </p:nvSpPr>
        <p:spPr>
          <a:xfrm>
            <a:off x="9807116" y="7353300"/>
            <a:ext cx="286668" cy="292100"/>
          </a:xfrm>
          <a:prstGeom prst="rect">
            <a:avLst/>
          </a:prstGeom>
        </p:spPr>
        <p:txBody>
          <a:bodyPr lIns="38100" tIns="38100" rIns="38100" bIns="38100" anchor="ctr"/>
          <a:lstStyle>
            <a:lvl1pPr defTabSz="457200">
              <a:lnSpc>
                <a:spcPts val="1600"/>
              </a:lnSpc>
              <a:tabLst>
                <a:tab pos="838200" algn="l"/>
              </a:tabLst>
              <a:defRPr>
                <a:solidFill>
                  <a:srgbClr val="011A9A"/>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orlage #14 Kopie 1">
    <p:bg>
      <p:bgPr>
        <a:solidFill>
          <a:srgbClr val="FFFFFF"/>
        </a:solidFill>
        <a:effectLst/>
      </p:bgPr>
    </p:bg>
    <p:spTree>
      <p:nvGrpSpPr>
        <p:cNvPr id="1" name=""/>
        <p:cNvGrpSpPr/>
        <p:nvPr/>
      </p:nvGrpSpPr>
      <p:grpSpPr>
        <a:xfrm>
          <a:off x="0" y="0"/>
          <a:ext cx="0" cy="0"/>
          <a:chOff x="0" y="0"/>
          <a:chExt cx="0" cy="0"/>
        </a:xfrm>
      </p:grpSpPr>
      <p:sp>
        <p:nvSpPr>
          <p:cNvPr id="43" name="Shape 43"/>
          <p:cNvSpPr/>
          <p:nvPr/>
        </p:nvSpPr>
        <p:spPr>
          <a:xfrm>
            <a:off x="-101600" y="-12700"/>
            <a:ext cx="10312400" cy="7620000"/>
          </a:xfrm>
          <a:prstGeom prst="rect">
            <a:avLst/>
          </a:prstGeom>
          <a:solidFill>
            <a:srgbClr val="FFFFFF"/>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 name="Shape 44"/>
          <p:cNvSpPr/>
          <p:nvPr/>
        </p:nvSpPr>
        <p:spPr>
          <a:xfrm>
            <a:off x="12700" y="12700"/>
            <a:ext cx="10250338" cy="7620000"/>
          </a:xfrm>
          <a:prstGeom prst="rect">
            <a:avLst/>
          </a:prstGeom>
          <a:solidFill>
            <a:srgbClr val="470702"/>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5" name="Shape 45"/>
          <p:cNvSpPr>
            <a:spLocks noGrp="1"/>
          </p:cNvSpPr>
          <p:nvPr>
            <p:ph type="sldNum" sz="quarter" idx="2"/>
          </p:nvPr>
        </p:nvSpPr>
        <p:spPr>
          <a:xfrm>
            <a:off x="4940300" y="7239000"/>
            <a:ext cx="266700" cy="279400"/>
          </a:xfrm>
          <a:prstGeom prst="rect">
            <a:avLst/>
          </a:prstGeom>
        </p:spPr>
        <p:txBody>
          <a:bodyPr lIns="50800" tIns="50800" rIns="50800" bIns="50800"/>
          <a:lstStyle>
            <a:lvl1pPr defTabSz="457200">
              <a:defRPr sz="1200">
                <a:uFillTx/>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 Oben">
    <p:bg>
      <p:bgPr>
        <a:solidFill>
          <a:srgbClr val="FFFFFF"/>
        </a:solidFill>
        <a:effectLst/>
      </p:bgPr>
    </p:bg>
    <p:spTree>
      <p:nvGrpSpPr>
        <p:cNvPr id="1" name=""/>
        <p:cNvGrpSpPr/>
        <p:nvPr/>
      </p:nvGrpSpPr>
      <p:grpSpPr>
        <a:xfrm>
          <a:off x="0" y="0"/>
          <a:ext cx="0" cy="0"/>
          <a:chOff x="0" y="0"/>
          <a:chExt cx="0" cy="0"/>
        </a:xfrm>
      </p:grpSpPr>
      <p:sp>
        <p:nvSpPr>
          <p:cNvPr id="52" name="Shape 52"/>
          <p:cNvSpPr/>
          <p:nvPr/>
        </p:nvSpPr>
        <p:spPr>
          <a:xfrm>
            <a:off x="-25400" y="-317500"/>
            <a:ext cx="10210800" cy="7962900"/>
          </a:xfrm>
          <a:prstGeom prst="rect">
            <a:avLst/>
          </a:prstGeom>
          <a:solidFill>
            <a:srgbClr val="8F1506"/>
          </a:solidFill>
          <a:ln w="25400">
            <a:solidFill>
              <a:srgbClr val="8F1506"/>
            </a:solidFill>
            <a:miter lim="400000"/>
          </a:ln>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53" name="Shape 53"/>
          <p:cNvSpPr>
            <a:spLocks noGrp="1"/>
          </p:cNvSpPr>
          <p:nvPr>
            <p:ph type="sldNum" sz="quarter" idx="2"/>
          </p:nvPr>
        </p:nvSpPr>
        <p:spPr>
          <a:xfrm>
            <a:off x="4940300" y="7251700"/>
            <a:ext cx="266700" cy="279400"/>
          </a:xfrm>
          <a:prstGeom prst="rect">
            <a:avLst/>
          </a:prstGeom>
        </p:spPr>
        <p:txBody>
          <a:bodyPr lIns="38100" tIns="38100" rIns="38100" bIns="38100" anchor="ctr"/>
          <a:lstStyle>
            <a:lvl1pPr defTabSz="457200">
              <a:lnSpc>
                <a:spcPts val="1600"/>
              </a:lnSpc>
              <a:tabLst>
                <a:tab pos="838200" algn="l"/>
              </a:tabLst>
              <a:defRPr>
                <a:uFillTx/>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orlage #14 Kopie 5">
    <p:bg>
      <p:bgPr>
        <a:solidFill>
          <a:srgbClr val="FFFFFF"/>
        </a:solidFill>
        <a:effectLst/>
      </p:bgPr>
    </p:bg>
    <p:spTree>
      <p:nvGrpSpPr>
        <p:cNvPr id="1" name=""/>
        <p:cNvGrpSpPr/>
        <p:nvPr/>
      </p:nvGrpSpPr>
      <p:grpSpPr>
        <a:xfrm>
          <a:off x="0" y="0"/>
          <a:ext cx="0" cy="0"/>
          <a:chOff x="0" y="0"/>
          <a:chExt cx="0" cy="0"/>
        </a:xfrm>
      </p:grpSpPr>
      <p:sp>
        <p:nvSpPr>
          <p:cNvPr id="60" name="Shape 60"/>
          <p:cNvSpPr/>
          <p:nvPr/>
        </p:nvSpPr>
        <p:spPr>
          <a:xfrm>
            <a:off x="-101600" y="-12700"/>
            <a:ext cx="10312400" cy="7620000"/>
          </a:xfrm>
          <a:prstGeom prst="rect">
            <a:avLst/>
          </a:prstGeom>
          <a:solidFill>
            <a:srgbClr val="FFFFFF"/>
          </a:solidFill>
          <a:ln w="254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1" name="Shape 61"/>
          <p:cNvSpPr/>
          <p:nvPr/>
        </p:nvSpPr>
        <p:spPr>
          <a:xfrm>
            <a:off x="12700" y="12700"/>
            <a:ext cx="10134600" cy="7620000"/>
          </a:xfrm>
          <a:prstGeom prst="rect">
            <a:avLst/>
          </a:prstGeom>
          <a:solidFill>
            <a:srgbClr val="470702"/>
          </a:solidFill>
          <a:ln w="25400">
            <a:solidFill>
              <a:srgbClr val="000000"/>
            </a:solidFill>
            <a:miter lim="400000"/>
          </a:ln>
        </p:spPr>
        <p:txBody>
          <a:bodyPr lIns="50800" tIns="50800" rIns="50800" bIns="50800" anchor="ct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2" name="Shape 62"/>
          <p:cNvSpPr>
            <a:spLocks noGrp="1"/>
          </p:cNvSpPr>
          <p:nvPr>
            <p:ph type="sldNum" sz="quarter" idx="2"/>
          </p:nvPr>
        </p:nvSpPr>
        <p:spPr>
          <a:xfrm>
            <a:off x="4946650" y="7251700"/>
            <a:ext cx="254000" cy="266700"/>
          </a:xfrm>
          <a:prstGeom prst="rect">
            <a:avLst/>
          </a:prstGeom>
        </p:spPr>
        <p:txBody>
          <a:bodyPr lIns="50800" tIns="50800" rIns="50800" bIns="50800"/>
          <a:lstStyle>
            <a:lvl1pPr defTabSz="457200">
              <a:defRPr sz="1100">
                <a:uFillTx/>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mD Dharamsala weiss normal">
    <p:bg>
      <p:bgPr>
        <a:solidFill>
          <a:srgbClr val="FFFFFF"/>
        </a:solidFill>
        <a:effectLst/>
      </p:bgPr>
    </p:bg>
    <p:spTree>
      <p:nvGrpSpPr>
        <p:cNvPr id="1" name=""/>
        <p:cNvGrpSpPr/>
        <p:nvPr/>
      </p:nvGrpSpPr>
      <p:grpSpPr>
        <a:xfrm>
          <a:off x="0" y="0"/>
          <a:ext cx="0" cy="0"/>
          <a:chOff x="0" y="0"/>
          <a:chExt cx="0" cy="0"/>
        </a:xfrm>
      </p:grpSpPr>
      <p:sp>
        <p:nvSpPr>
          <p:cNvPr id="69" name="Shape 69"/>
          <p:cNvSpPr/>
          <p:nvPr/>
        </p:nvSpPr>
        <p:spPr>
          <a:xfrm>
            <a:off x="0" y="7353300"/>
            <a:ext cx="35687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 pos="2095500" algn="l"/>
              </a:tabLst>
              <a:defRPr sz="1400" i="1">
                <a:solidFill>
                  <a:srgbClr val="011A9A"/>
                </a:solidFill>
              </a:defRPr>
            </a:lvl1pPr>
          </a:lstStyle>
          <a:p>
            <a:r>
              <a:t>Science meets Dharma</a:t>
            </a:r>
          </a:p>
        </p:txBody>
      </p:sp>
      <p:sp>
        <p:nvSpPr>
          <p:cNvPr id="70" name="Shape 70"/>
          <p:cNvSpPr/>
          <p:nvPr/>
        </p:nvSpPr>
        <p:spPr>
          <a:xfrm>
            <a:off x="0" y="7404100"/>
            <a:ext cx="10147300" cy="0"/>
          </a:xfrm>
          <a:prstGeom prst="line">
            <a:avLst/>
          </a:prstGeom>
          <a:ln w="38100">
            <a:solidFill>
              <a:srgbClr val="15248C"/>
            </a:solidFill>
            <a:miter lim="400000"/>
          </a:ln>
        </p:spPr>
        <p:txBody>
          <a:bodyPr lIns="50800" tIns="50800" rIns="50800" bIns="50800" anchor="ctr"/>
          <a:lstStyle/>
          <a:p>
            <a:endParaRPr/>
          </a:p>
        </p:txBody>
      </p:sp>
      <p:sp>
        <p:nvSpPr>
          <p:cNvPr id="71" name="Shape 71"/>
          <p:cNvSpPr/>
          <p:nvPr/>
        </p:nvSpPr>
        <p:spPr>
          <a:xfrm>
            <a:off x="8966200" y="7353300"/>
            <a:ext cx="11811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600"/>
              </a:lnSpc>
              <a:tabLst>
                <a:tab pos="838200" algn="l"/>
                <a:tab pos="2095500" algn="l"/>
              </a:tabLst>
              <a:defRPr sz="1400">
                <a:solidFill>
                  <a:srgbClr val="011A9A"/>
                </a:solidFill>
              </a:defRPr>
            </a:lvl1pPr>
          </a:lstStyle>
          <a:p>
            <a:r>
              <a:t>Werner Nater</a:t>
            </a:r>
          </a:p>
        </p:txBody>
      </p:sp>
      <p:sp>
        <p:nvSpPr>
          <p:cNvPr id="72" name="Shape 72"/>
          <p:cNvSpPr>
            <a:spLocks noGrp="1"/>
          </p:cNvSpPr>
          <p:nvPr>
            <p:ph type="sldNum" sz="quarter" idx="2"/>
          </p:nvPr>
        </p:nvSpPr>
        <p:spPr>
          <a:xfrm>
            <a:off x="4930316" y="7366000"/>
            <a:ext cx="286668" cy="292100"/>
          </a:xfrm>
          <a:prstGeom prst="rect">
            <a:avLst/>
          </a:prstGeom>
        </p:spPr>
        <p:txBody>
          <a:bodyPr lIns="38100" tIns="38100" rIns="38100" bIns="38100" anchor="ctr"/>
          <a:lstStyle>
            <a:lvl1pPr defTabSz="457200">
              <a:lnSpc>
                <a:spcPts val="1600"/>
              </a:lnSpc>
              <a:tabLst>
                <a:tab pos="838200" algn="l"/>
              </a:tabLst>
              <a:defRPr>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mD blue Kopie">
    <p:bg>
      <p:bgPr>
        <a:solidFill>
          <a:srgbClr val="FFFFFF"/>
        </a:solidFill>
        <a:effectLst/>
      </p:bgPr>
    </p:bg>
    <p:spTree>
      <p:nvGrpSpPr>
        <p:cNvPr id="1" name=""/>
        <p:cNvGrpSpPr/>
        <p:nvPr/>
      </p:nvGrpSpPr>
      <p:grpSpPr>
        <a:xfrm>
          <a:off x="0" y="0"/>
          <a:ext cx="0" cy="0"/>
          <a:chOff x="0" y="0"/>
          <a:chExt cx="0" cy="0"/>
        </a:xfrm>
      </p:grpSpPr>
      <p:sp>
        <p:nvSpPr>
          <p:cNvPr id="79" name="Shape 79"/>
          <p:cNvSpPr/>
          <p:nvPr/>
        </p:nvSpPr>
        <p:spPr>
          <a:xfrm>
            <a:off x="-50800" y="-88900"/>
            <a:ext cx="10198100" cy="7708900"/>
          </a:xfrm>
          <a:prstGeom prst="rect">
            <a:avLst/>
          </a:prstGeom>
          <a:solidFill>
            <a:srgbClr val="DCEDFF"/>
          </a:solidFill>
          <a:ln w="25400">
            <a:solidFill>
              <a:srgbClr val="DCEDFF"/>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0" name="Shape 80"/>
          <p:cNvSpPr/>
          <p:nvPr/>
        </p:nvSpPr>
        <p:spPr>
          <a:xfrm>
            <a:off x="0" y="7366000"/>
            <a:ext cx="33147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400"/>
              </a:lnSpc>
              <a:tabLst>
                <a:tab pos="838200" algn="l"/>
                <a:tab pos="2108200" algn="l"/>
              </a:tabLst>
              <a:defRPr i="1">
                <a:solidFill>
                  <a:srgbClr val="011A9A"/>
                </a:solidFill>
              </a:defRPr>
            </a:lvl1pPr>
          </a:lstStyle>
          <a:p>
            <a:pPr>
              <a:defRPr i="0"/>
            </a:pPr>
            <a:r>
              <a:rPr i="1"/>
              <a:t>Science meets Dharma</a:t>
            </a:r>
          </a:p>
        </p:txBody>
      </p:sp>
      <p:sp>
        <p:nvSpPr>
          <p:cNvPr id="81" name="Shape 81"/>
          <p:cNvSpPr/>
          <p:nvPr/>
        </p:nvSpPr>
        <p:spPr>
          <a:xfrm flipV="1">
            <a:off x="0" y="7404807"/>
            <a:ext cx="10213634" cy="3528"/>
          </a:xfrm>
          <a:prstGeom prst="line">
            <a:avLst/>
          </a:prstGeom>
          <a:ln w="38100">
            <a:solidFill>
              <a:srgbClr val="15248C"/>
            </a:solidFill>
            <a:miter lim="400000"/>
          </a:ln>
        </p:spPr>
        <p:txBody>
          <a:bodyPr lIns="50800" tIns="50800" rIns="50800" bIns="50800" anchor="ctr"/>
          <a:lstStyle/>
          <a:p>
            <a:endParaRPr/>
          </a:p>
        </p:txBody>
      </p:sp>
      <p:sp>
        <p:nvSpPr>
          <p:cNvPr id="82" name="Shape 82"/>
          <p:cNvSpPr/>
          <p:nvPr/>
        </p:nvSpPr>
        <p:spPr>
          <a:xfrm>
            <a:off x="9017000" y="7366000"/>
            <a:ext cx="1181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400"/>
              </a:lnSpc>
              <a:tabLst>
                <a:tab pos="838200" algn="l"/>
                <a:tab pos="2108200" algn="l"/>
              </a:tabLst>
              <a:defRPr>
                <a:solidFill>
                  <a:srgbClr val="011A9A"/>
                </a:solidFill>
              </a:defRPr>
            </a:lvl1pPr>
          </a:lstStyle>
          <a:p>
            <a:r>
              <a:t>Werner Nater</a:t>
            </a:r>
          </a:p>
        </p:txBody>
      </p:sp>
      <p:sp>
        <p:nvSpPr>
          <p:cNvPr id="83" name="Shape 83"/>
          <p:cNvSpPr>
            <a:spLocks noGrp="1"/>
          </p:cNvSpPr>
          <p:nvPr>
            <p:ph type="sldNum" sz="quarter" idx="2"/>
          </p:nvPr>
        </p:nvSpPr>
        <p:spPr>
          <a:xfrm>
            <a:off x="4951498" y="7404100"/>
            <a:ext cx="258416" cy="254000"/>
          </a:xfrm>
          <a:prstGeom prst="rect">
            <a:avLst/>
          </a:prstGeom>
        </p:spPr>
        <p:txBody>
          <a:bodyPr lIns="38100" tIns="38100" rIns="38100" bIns="38100" anchor="ctr"/>
          <a:lstStyle>
            <a:lvl1pPr defTabSz="457200">
              <a:lnSpc>
                <a:spcPts val="1400"/>
              </a:lnSpc>
              <a:tabLst>
                <a:tab pos="8382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108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07999" y="102305"/>
            <a:ext cx="9144002" cy="167569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r>
              <a:t>Titeltext</a:t>
            </a:r>
          </a:p>
        </p:txBody>
      </p:sp>
      <p:sp>
        <p:nvSpPr>
          <p:cNvPr id="3" name="Shape 3"/>
          <p:cNvSpPr>
            <a:spLocks noGrp="1"/>
          </p:cNvSpPr>
          <p:nvPr>
            <p:ph type="body" idx="1"/>
          </p:nvPr>
        </p:nvSpPr>
        <p:spPr>
          <a:xfrm>
            <a:off x="507999" y="1778000"/>
            <a:ext cx="9144002" cy="5842001"/>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lstStyle>
            <a:lvl2pPr marL="804000" indent="-306160">
              <a:spcBef>
                <a:spcPts val="700"/>
              </a:spcBef>
              <a:buChar char="–"/>
              <a:defRPr sz="3000"/>
            </a:lvl2pPr>
            <a:lvl3pPr marL="1202689" indent="-247650">
              <a:spcBef>
                <a:spcPts val="600"/>
              </a:spcBef>
              <a:defRPr sz="2600"/>
            </a:lvl3pPr>
            <a:lvl4pPr marL="1663700" indent="-251460">
              <a:spcBef>
                <a:spcPts val="500"/>
              </a:spcBef>
              <a:buChar char="–"/>
              <a:defRPr sz="2200"/>
            </a:lvl4pPr>
            <a:lvl5pPr marL="2120900" indent="-251460">
              <a:spcBef>
                <a:spcPts val="500"/>
              </a:spcBef>
              <a:buChar char="»"/>
              <a:defRPr sz="2200"/>
            </a:lvl5pPr>
          </a:lstStyle>
          <a:p>
            <a:r>
              <a:t>Textebene 1</a:t>
            </a:r>
          </a:p>
          <a:p>
            <a:pPr lvl="1"/>
            <a:r>
              <a:t>Textebene 2</a:t>
            </a:r>
          </a:p>
          <a:p>
            <a:pPr lvl="2"/>
            <a:r>
              <a:t>Textebene 3</a:t>
            </a:r>
          </a:p>
          <a:p>
            <a:pPr lvl="3"/>
            <a:r>
              <a:t>Textebene 4</a:t>
            </a:r>
          </a:p>
          <a:p>
            <a:pPr lvl="4"/>
            <a:r>
              <a:t>Textebene 5</a:t>
            </a:r>
          </a:p>
        </p:txBody>
      </p:sp>
      <p:sp>
        <p:nvSpPr>
          <p:cNvPr id="4" name="Shape 4"/>
          <p:cNvSpPr>
            <a:spLocks noGrp="1"/>
          </p:cNvSpPr>
          <p:nvPr>
            <p:ph type="sldNum" sz="quarter" idx="2"/>
          </p:nvPr>
        </p:nvSpPr>
        <p:spPr>
          <a:xfrm>
            <a:off x="8304988" y="6939139"/>
            <a:ext cx="323358" cy="310273"/>
          </a:xfrm>
          <a:prstGeom prst="rect">
            <a:avLst/>
          </a:prstGeom>
          <a:ln w="12700">
            <a:miter lim="400000"/>
          </a:ln>
        </p:spPr>
        <p:txBody>
          <a:bodyPr wrap="none" lIns="56444" tIns="56444" rIns="56444" bIns="56444">
            <a:spAutoFit/>
          </a:bodyPr>
          <a:lstStyle>
            <a:lvl1pPr algn="ctr" defTabSz="508000">
              <a:defRPr sz="1400">
                <a:uFill>
                  <a:solidFill>
                    <a:srgbClr val="000000"/>
                  </a:solidFill>
                </a:uFill>
                <a:latin typeface="Arial"/>
                <a:ea typeface="Arial"/>
                <a:cs typeface="Arial"/>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xmlns:p14="http://schemas.microsoft.com/office/powerpoint/2010/main" spd="med"/>
  <p:txStyles>
    <p:titleStyle>
      <a:lvl1pPr marL="45155" marR="45155" indent="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1pPr>
      <a:lvl2pPr marL="45155" marR="45155" indent="2286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2pPr>
      <a:lvl3pPr marL="45155" marR="45155" indent="4572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3pPr>
      <a:lvl4pPr marL="45155" marR="45155" indent="6858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4pPr>
      <a:lvl5pPr marL="45155" marR="45155" indent="9144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5pPr>
      <a:lvl6pPr marL="45155" marR="45155" indent="11430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6pPr>
      <a:lvl7pPr marL="45155" marR="45155" indent="13716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7pPr>
      <a:lvl8pPr marL="45155" marR="45155" indent="16002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8pPr>
      <a:lvl9pPr marL="45155" marR="45155" indent="1828800" algn="ctr" defTabSz="1016000" rtl="0" latinLnBrk="0">
        <a:lnSpc>
          <a:spcPct val="100000"/>
        </a:lnSpc>
        <a:spcBef>
          <a:spcPts val="0"/>
        </a:spcBef>
        <a:spcAft>
          <a:spcPts val="0"/>
        </a:spcAft>
        <a:buClrTx/>
        <a:buSzTx/>
        <a:buFontTx/>
        <a:buNone/>
        <a:tabLst/>
        <a:defRPr sz="4800" b="0" i="0" u="none" strike="noStrike" cap="none" spc="0" baseline="0">
          <a:ln>
            <a:noFill/>
          </a:ln>
          <a:solidFill>
            <a:srgbClr val="000000"/>
          </a:solidFill>
          <a:uFill>
            <a:solidFill>
              <a:srgbClr val="000000"/>
            </a:solidFill>
          </a:uFill>
          <a:latin typeface="Arial"/>
          <a:ea typeface="Arial"/>
          <a:cs typeface="Arial"/>
          <a:sym typeface="Arial"/>
        </a:defRPr>
      </a:lvl9pPr>
    </p:titleStyle>
    <p:bodyStyle>
      <a:lvl1pPr marL="404971" marR="45155" indent="-364331"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1pPr>
      <a:lvl2pPr marL="844822" marR="45155" indent="-346982"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2pPr>
      <a:lvl3pPr marL="1278889" marR="45155" indent="-323850"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3pPr>
      <a:lvl4pPr marL="1800859" marR="45155" indent="-388619"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4pPr>
      <a:lvl5pPr marL="2258059" marR="45155" indent="-388619"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5pPr>
      <a:lvl6pPr marL="2258059" marR="45155" indent="-388619"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6pPr>
      <a:lvl7pPr marL="2258059" marR="45155" indent="-388619"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7pPr>
      <a:lvl8pPr marL="2258059" marR="45155" indent="-388619"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8pPr>
      <a:lvl9pPr marL="2258059" marR="45155" indent="-388619" algn="l" defTabSz="1016000" rtl="0" latinLnBrk="0">
        <a:lnSpc>
          <a:spcPct val="100000"/>
        </a:lnSpc>
        <a:spcBef>
          <a:spcPts val="800"/>
        </a:spcBef>
        <a:spcAft>
          <a:spcPts val="0"/>
        </a:spcAft>
        <a:buClrTx/>
        <a:buSzPct val="100000"/>
        <a:buFontTx/>
        <a:buChar char="•"/>
        <a:tabLst/>
        <a:defRPr sz="3400" b="0" i="0" u="none" strike="noStrike" cap="none" spc="0" baseline="0">
          <a:ln>
            <a:noFill/>
          </a:ln>
          <a:solidFill>
            <a:srgbClr val="000000"/>
          </a:solidFill>
          <a:uFill>
            <a:solidFill>
              <a:srgbClr val="000000"/>
            </a:solidFill>
          </a:uFill>
          <a:latin typeface="Arial"/>
          <a:ea typeface="Arial"/>
          <a:cs typeface="Arial"/>
          <a:sym typeface="Arial"/>
        </a:defRPr>
      </a:lvl9pPr>
    </p:bodyStyle>
    <p:otherStyle>
      <a:lvl1pPr marL="0" marR="0" indent="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2286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4572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6858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9144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11430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13716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16002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18288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0" Type="http://schemas.openxmlformats.org/officeDocument/2006/relationships/hyperlink" Target="http://en.wikipedia.org/wiki/Geochemistry" TargetMode="External"/><Relationship Id="rId11" Type="http://schemas.openxmlformats.org/officeDocument/2006/relationships/hyperlink" Target="http://en.wikipedia.org/wiki/Green_chemistry" TargetMode="External"/><Relationship Id="rId12" Type="http://schemas.openxmlformats.org/officeDocument/2006/relationships/hyperlink" Target="http://en.wikipedia.org/wiki/Inorganic_chemistry" TargetMode="External"/><Relationship Id="rId13" Type="http://schemas.openxmlformats.org/officeDocument/2006/relationships/hyperlink" Target="http://en.wikipedia.org/wiki/Materials_science" TargetMode="External"/><Relationship Id="rId14" Type="http://schemas.openxmlformats.org/officeDocument/2006/relationships/hyperlink" Target="http://en.wikipedia.org/wiki/Molecular_physics" TargetMode="External"/><Relationship Id="rId15" Type="http://schemas.openxmlformats.org/officeDocument/2006/relationships/hyperlink" Target="http://en.wikipedia.org/wiki/Nuclear_chemistry" TargetMode="External"/><Relationship Id="rId16" Type="http://schemas.openxmlformats.org/officeDocument/2006/relationships/hyperlink" Target="http://en.wikipedia.org/wiki/Organic_chemistry" TargetMode="External"/><Relationship Id="rId17" Type="http://schemas.openxmlformats.org/officeDocument/2006/relationships/hyperlink" Target="http://en.wikipedia.org/wiki/Photochemistry" TargetMode="External"/><Relationship Id="rId18" Type="http://schemas.openxmlformats.org/officeDocument/2006/relationships/hyperlink" Target="http://en.wikipedia.org/wiki/Physical_chemistry" TargetMode="External"/><Relationship Id="rId19" Type="http://schemas.openxmlformats.org/officeDocument/2006/relationships/hyperlink" Target="http://en.wikipedia.org/wiki/Radiochemistry" TargetMode="External"/><Relationship Id="rId60" Type="http://schemas.openxmlformats.org/officeDocument/2006/relationships/hyperlink" Target="http://en.wikipedia.org/wiki/Oceanography" TargetMode="External"/><Relationship Id="rId61" Type="http://schemas.openxmlformats.org/officeDocument/2006/relationships/hyperlink" Target="http://en.wikipedia.org/wiki/Paleoclimatology" TargetMode="External"/><Relationship Id="rId62" Type="http://schemas.openxmlformats.org/officeDocument/2006/relationships/hyperlink" Target="http://en.wikipedia.org/wiki/Palynology" TargetMode="External"/><Relationship Id="rId63" Type="http://schemas.openxmlformats.org/officeDocument/2006/relationships/hyperlink" Target="http://en.wikipedia.org/wiki/Physical_geography" TargetMode="External"/><Relationship Id="rId64" Type="http://schemas.openxmlformats.org/officeDocument/2006/relationships/hyperlink" Target="http://en.wikipedia.org/wiki/Soil_science" TargetMode="External"/><Relationship Id="rId65" Type="http://schemas.openxmlformats.org/officeDocument/2006/relationships/hyperlink" Target="http://en.wikipedia.org/wiki/Space_science" TargetMode="External"/><Relationship Id="rId66" Type="http://schemas.openxmlformats.org/officeDocument/2006/relationships/hyperlink" Target="http://en.wikipedia.org/wiki/Anatomy" TargetMode="External"/><Relationship Id="rId67" Type="http://schemas.openxmlformats.org/officeDocument/2006/relationships/hyperlink" Target="http://en.wikipedia.org/wiki/Astrobiology" TargetMode="External"/><Relationship Id="rId68" Type="http://schemas.openxmlformats.org/officeDocument/2006/relationships/hyperlink" Target="http://en.wikipedia.org/wiki/Biogeography" TargetMode="External"/><Relationship Id="rId69" Type="http://schemas.openxmlformats.org/officeDocument/2006/relationships/hyperlink" Target="http://en.wikipedia.org/wiki/Biological_engineering" TargetMode="External"/><Relationship Id="rId120" Type="http://schemas.openxmlformats.org/officeDocument/2006/relationships/hyperlink" Target="http://en.wikipedia.org/wiki/Pharmacy" TargetMode="External"/><Relationship Id="rId121" Type="http://schemas.openxmlformats.org/officeDocument/2006/relationships/hyperlink" Target="http://en.wikipedia.org/wiki/Social_work" TargetMode="External"/><Relationship Id="rId122" Type="http://schemas.openxmlformats.org/officeDocument/2006/relationships/hyperlink" Target="http://en.wikipedia.org/wiki/Veterinary_medicine" TargetMode="External"/><Relationship Id="rId123" Type="http://schemas.openxmlformats.org/officeDocument/2006/relationships/hyperlink" Target="http://en.wikipedia.org/wiki/Artificial_intelligence" TargetMode="External"/><Relationship Id="rId124" Type="http://schemas.openxmlformats.org/officeDocument/2006/relationships/hyperlink" Target="http://en.wikipedia.org/wiki/Bioethics" TargetMode="External"/><Relationship Id="rId125" Type="http://schemas.openxmlformats.org/officeDocument/2006/relationships/hyperlink" Target="http://en.wikipedia.org/wiki/Bioinformatics" TargetMode="External"/><Relationship Id="rId126" Type="http://schemas.openxmlformats.org/officeDocument/2006/relationships/hyperlink" Target="http://en.wikipedia.org/wiki/Biostatistics" TargetMode="External"/><Relationship Id="rId127" Type="http://schemas.openxmlformats.org/officeDocument/2006/relationships/hyperlink" Target="http://en.wikipedia.org/wiki/Cognitive_science" TargetMode="External"/><Relationship Id="rId128" Type="http://schemas.openxmlformats.org/officeDocument/2006/relationships/hyperlink" Target="http://en.wikipedia.org/wiki/Computational_linguistics" TargetMode="External"/><Relationship Id="rId129" Type="http://schemas.openxmlformats.org/officeDocument/2006/relationships/hyperlink" Target="http://en.wikipedia.org/wiki/Cultural_studies" TargetMode="External"/><Relationship Id="rId40" Type="http://schemas.openxmlformats.org/officeDocument/2006/relationships/hyperlink" Target="http://en.wikipedia.org/wiki/Introduction_to_general_relativity" TargetMode="External"/><Relationship Id="rId41" Type="http://schemas.openxmlformats.org/officeDocument/2006/relationships/hyperlink" Target="http://en.wikipedia.org/wiki/Introduction_to_M-theory" TargetMode="External"/><Relationship Id="rId42" Type="http://schemas.openxmlformats.org/officeDocument/2006/relationships/hyperlink" Target="http://en.wikipedia.org/wiki/Introduction_to_special_relativity" TargetMode="External"/><Relationship Id="rId90" Type="http://schemas.openxmlformats.org/officeDocument/2006/relationships/hyperlink" Target="http://en.wikipedia.org/wiki/Parasitology" TargetMode="External"/><Relationship Id="rId91" Type="http://schemas.openxmlformats.org/officeDocument/2006/relationships/hyperlink" Target="http://en.wikipedia.org/wiki/Physiology" TargetMode="External"/><Relationship Id="rId92" Type="http://schemas.openxmlformats.org/officeDocument/2006/relationships/hyperlink" Target="http://en.wikipedia.org/wiki/Radiobiology" TargetMode="External"/><Relationship Id="rId93" Type="http://schemas.openxmlformats.org/officeDocument/2006/relationships/hyperlink" Target="http://en.wikipedia.org/wiki/Soil_biology" TargetMode="External"/><Relationship Id="rId94" Type="http://schemas.openxmlformats.org/officeDocument/2006/relationships/hyperlink" Target="http://en.wikipedia.org/wiki/Systematics" TargetMode="External"/><Relationship Id="rId95" Type="http://schemas.openxmlformats.org/officeDocument/2006/relationships/hyperlink" Target="http://en.wikipedia.org/wiki/Theoretical_biology" TargetMode="External"/><Relationship Id="rId96" Type="http://schemas.openxmlformats.org/officeDocument/2006/relationships/hyperlink" Target="http://en.wikipedia.org/wiki/Toxicology" TargetMode="External"/><Relationship Id="rId101" Type="http://schemas.openxmlformats.org/officeDocument/2006/relationships/hyperlink" Target="http://en.wikipedia.org/wiki/Chemical_engineering" TargetMode="External"/><Relationship Id="rId102" Type="http://schemas.openxmlformats.org/officeDocument/2006/relationships/hyperlink" Target="http://en.wikipedia.org/wiki/Civil_engineering" TargetMode="External"/><Relationship Id="rId103" Type="http://schemas.openxmlformats.org/officeDocument/2006/relationships/hyperlink" Target="http://en.wikipedia.org/wiki/Computer_science" TargetMode="External"/><Relationship Id="rId104" Type="http://schemas.openxmlformats.org/officeDocument/2006/relationships/hyperlink" Target="http://en.wikipedia.org/wiki/Electrical_engineering" TargetMode="External"/><Relationship Id="rId105" Type="http://schemas.openxmlformats.org/officeDocument/2006/relationships/hyperlink" Target="http://en.wikipedia.org/wiki/Fire_protection_engineering" TargetMode="External"/><Relationship Id="rId106" Type="http://schemas.openxmlformats.org/officeDocument/2006/relationships/hyperlink" Target="http://en.wikipedia.org/wiki/Genetic_engineering" TargetMode="External"/><Relationship Id="rId107" Type="http://schemas.openxmlformats.org/officeDocument/2006/relationships/hyperlink" Target="http://en.wikipedia.org/wiki/Industrial_engineering" TargetMode="External"/><Relationship Id="rId108" Type="http://schemas.openxmlformats.org/officeDocument/2006/relationships/hyperlink" Target="http://en.wikipedia.org/wiki/Mechanical_engineering" TargetMode="External"/><Relationship Id="rId109" Type="http://schemas.openxmlformats.org/officeDocument/2006/relationships/hyperlink" Target="http://en.wikipedia.org/wiki/Military_engineer" TargetMode="External"/><Relationship Id="rId97" Type="http://schemas.openxmlformats.org/officeDocument/2006/relationships/hyperlink" Target="http://en.wikipedia.org/wiki/Zoology" TargetMode="External"/><Relationship Id="rId98" Type="http://schemas.openxmlformats.org/officeDocument/2006/relationships/hyperlink" Target="http://en.wikipedia.org/wiki/Agricultural_engineering" TargetMode="External"/><Relationship Id="rId99" Type="http://schemas.openxmlformats.org/officeDocument/2006/relationships/hyperlink" Target="http://en.wikipedia.org/wiki/Aerospace_engineering" TargetMode="External"/><Relationship Id="rId43" Type="http://schemas.openxmlformats.org/officeDocument/2006/relationships/hyperlink" Target="http://en.wikipedia.org/wiki/Astrophysics" TargetMode="External"/><Relationship Id="rId44" Type="http://schemas.openxmlformats.org/officeDocument/2006/relationships/hyperlink" Target="http://en.wikipedia.org/wiki/Cosmology" TargetMode="External"/><Relationship Id="rId45" Type="http://schemas.openxmlformats.org/officeDocument/2006/relationships/hyperlink" Target="http://en.wikipedia.org/wiki/Galactic_astronomy" TargetMode="External"/><Relationship Id="rId46" Type="http://schemas.openxmlformats.org/officeDocument/2006/relationships/hyperlink" Target="http://en.wikipedia.org/wiki/Planetary_geology" TargetMode="External"/><Relationship Id="rId47" Type="http://schemas.openxmlformats.org/officeDocument/2006/relationships/hyperlink" Target="http://en.wikipedia.org/wiki/Planetary_science" TargetMode="External"/><Relationship Id="rId48" Type="http://schemas.openxmlformats.org/officeDocument/2006/relationships/hyperlink" Target="http://en.wikipedia.org/wiki/Star" TargetMode="External"/><Relationship Id="rId49" Type="http://schemas.openxmlformats.org/officeDocument/2006/relationships/hyperlink" Target="http://en.wikipedia.org/wiki/Atmospheric_sciences" TargetMode="External"/><Relationship Id="rId100" Type="http://schemas.openxmlformats.org/officeDocument/2006/relationships/hyperlink" Target="http://en.wikipedia.org/wiki/Biomedical_engineering" TargetMode="External"/><Relationship Id="rId20" Type="http://schemas.openxmlformats.org/officeDocument/2006/relationships/hyperlink" Target="http://en.wikipedia.org/wiki/Solid-state_chemistry" TargetMode="External"/><Relationship Id="rId21" Type="http://schemas.openxmlformats.org/officeDocument/2006/relationships/hyperlink" Target="http://en.wikipedia.org/wiki/Stereochemistry" TargetMode="External"/><Relationship Id="rId22" Type="http://schemas.openxmlformats.org/officeDocument/2006/relationships/hyperlink" Target="http://en.wikipedia.org/wiki/Supramolecular_chemistry" TargetMode="External"/><Relationship Id="rId70" Type="http://schemas.openxmlformats.org/officeDocument/2006/relationships/hyperlink" Target="http://en.wikipedia.org/wiki/Biophysics" TargetMode="External"/><Relationship Id="rId71" Type="http://schemas.openxmlformats.org/officeDocument/2006/relationships/hyperlink" Target="http://en.wikipedia.org/wiki/Behavioral_neuroscience" TargetMode="External"/><Relationship Id="rId72" Type="http://schemas.openxmlformats.org/officeDocument/2006/relationships/hyperlink" Target="http://en.wikipedia.org/wiki/Biotechnology" TargetMode="External"/><Relationship Id="rId73" Type="http://schemas.openxmlformats.org/officeDocument/2006/relationships/hyperlink" Target="http://en.wikipedia.org/wiki/Botany" TargetMode="External"/><Relationship Id="rId74" Type="http://schemas.openxmlformats.org/officeDocument/2006/relationships/hyperlink" Target="http://en.wikipedia.org/wiki/Cell_biology" TargetMode="External"/><Relationship Id="rId75" Type="http://schemas.openxmlformats.org/officeDocument/2006/relationships/hyperlink" Target="http://en.wikipedia.org/wiki/Conservation_biology" TargetMode="External"/><Relationship Id="rId76" Type="http://schemas.openxmlformats.org/officeDocument/2006/relationships/hyperlink" Target="http://en.wikipedia.org/wiki/Cryobiology" TargetMode="External"/><Relationship Id="rId77" Type="http://schemas.openxmlformats.org/officeDocument/2006/relationships/hyperlink" Target="http://en.wikipedia.org/wiki/Developmental_biology" TargetMode="External"/><Relationship Id="rId78" Type="http://schemas.openxmlformats.org/officeDocument/2006/relationships/hyperlink" Target="http://en.wikipedia.org/wiki/Ethnobiology" TargetMode="External"/><Relationship Id="rId79" Type="http://schemas.openxmlformats.org/officeDocument/2006/relationships/hyperlink" Target="http://en.wikipedia.org/wiki/Evolutionary_biology" TargetMode="External"/><Relationship Id="rId23" Type="http://schemas.openxmlformats.org/officeDocument/2006/relationships/hyperlink" Target="http://en.wikipedia.org/wiki/Surface_science" TargetMode="External"/><Relationship Id="rId24" Type="http://schemas.openxmlformats.org/officeDocument/2006/relationships/hyperlink" Target="http://en.wikipedia.org/wiki/Theoretical_chemistry" TargetMode="External"/><Relationship Id="rId25" Type="http://schemas.openxmlformats.org/officeDocument/2006/relationships/hyperlink" Target="http://en.wikipedia.org/wiki/Applied_physics" TargetMode="External"/><Relationship Id="rId26" Type="http://schemas.openxmlformats.org/officeDocument/2006/relationships/hyperlink" Target="http://en.wikipedia.org/wiki/Atomic_physics" TargetMode="External"/><Relationship Id="rId27" Type="http://schemas.openxmlformats.org/officeDocument/2006/relationships/hyperlink" Target="http://en.wikipedia.org/wiki/Computational_physics" TargetMode="External"/><Relationship Id="rId28" Type="http://schemas.openxmlformats.org/officeDocument/2006/relationships/hyperlink" Target="http://en.wikipedia.org/wiki/Condensed_matter_physics" TargetMode="External"/><Relationship Id="rId29" Type="http://schemas.openxmlformats.org/officeDocument/2006/relationships/hyperlink" Target="http://en.wikipedia.org/wiki/Experimental_physics" TargetMode="External"/><Relationship Id="rId130" Type="http://schemas.openxmlformats.org/officeDocument/2006/relationships/hyperlink" Target="http://en.wikipedia.org/wiki/Cybernetics" TargetMode="External"/><Relationship Id="rId131" Type="http://schemas.openxmlformats.org/officeDocument/2006/relationships/hyperlink" Target="http://en.wikipedia.org/wiki/Environmental_studies" TargetMode="External"/><Relationship Id="rId132" Type="http://schemas.openxmlformats.org/officeDocument/2006/relationships/hyperlink" Target="http://en.wikipedia.org/wiki/Ethnic_studies" TargetMode="External"/><Relationship Id="rId133" Type="http://schemas.openxmlformats.org/officeDocument/2006/relationships/hyperlink" Target="http://en.wikipedia.org/wiki/Evolutionary_psychology" TargetMode="External"/><Relationship Id="rId134" Type="http://schemas.openxmlformats.org/officeDocument/2006/relationships/hyperlink" Target="http://en.wikipedia.org/wiki/Forestry" TargetMode="External"/><Relationship Id="rId135" Type="http://schemas.openxmlformats.org/officeDocument/2006/relationships/hyperlink" Target="http://en.wikipedia.org/wiki/Health" TargetMode="External"/><Relationship Id="rId136" Type="http://schemas.openxmlformats.org/officeDocument/2006/relationships/hyperlink" Target="http://en.wikipedia.org/wiki/Library_science" TargetMode="External"/><Relationship Id="rId137" Type="http://schemas.openxmlformats.org/officeDocument/2006/relationships/hyperlink" Target="http://en.wikipedia.org/wiki/Logic" TargetMode="External"/><Relationship Id="rId138" Type="http://schemas.openxmlformats.org/officeDocument/2006/relationships/hyperlink" Target="http://en.wikipedia.org/wiki/Mathematical_biology" TargetMode="External"/><Relationship Id="rId139" Type="http://schemas.openxmlformats.org/officeDocument/2006/relationships/hyperlink" Target="http://en.wikipedia.org/wiki/Mathematical_physics" TargetMode="External"/><Relationship Id="rId1" Type="http://schemas.openxmlformats.org/officeDocument/2006/relationships/slideLayout" Target="../slideLayouts/slideLayout9.xml"/><Relationship Id="rId2" Type="http://schemas.openxmlformats.org/officeDocument/2006/relationships/hyperlink" Target="http://en.wikipedia.org/wiki/Acid%E2%80%93base_reaction" TargetMode="External"/><Relationship Id="rId3" Type="http://schemas.openxmlformats.org/officeDocument/2006/relationships/hyperlink" Target="http://en.wikipedia.org/wiki/Alchemy" TargetMode="External"/><Relationship Id="rId4" Type="http://schemas.openxmlformats.org/officeDocument/2006/relationships/hyperlink" Target="http://en.wikipedia.org/wiki/Analytical_chemistry" TargetMode="External"/><Relationship Id="rId5" Type="http://schemas.openxmlformats.org/officeDocument/2006/relationships/hyperlink" Target="http://en.wikipedia.org/wiki/Astrochemistry" TargetMode="External"/><Relationship Id="rId6" Type="http://schemas.openxmlformats.org/officeDocument/2006/relationships/hyperlink" Target="http://en.wikipedia.org/wiki/Biochemistry" TargetMode="External"/><Relationship Id="rId7" Type="http://schemas.openxmlformats.org/officeDocument/2006/relationships/hyperlink" Target="http://en.wikipedia.org/wiki/Crystallography" TargetMode="External"/><Relationship Id="rId8" Type="http://schemas.openxmlformats.org/officeDocument/2006/relationships/hyperlink" Target="http://en.wikipedia.org/wiki/Environmental_chemistry" TargetMode="External"/><Relationship Id="rId9" Type="http://schemas.openxmlformats.org/officeDocument/2006/relationships/hyperlink" Target="http://en.wikipedia.org/wiki/Food_science" TargetMode="External"/><Relationship Id="rId50" Type="http://schemas.openxmlformats.org/officeDocument/2006/relationships/hyperlink" Target="http://en.wikipedia.org/wiki/Ecology" TargetMode="External"/><Relationship Id="rId51" Type="http://schemas.openxmlformats.org/officeDocument/2006/relationships/hyperlink" Target="http://en.wikipedia.org/wiki/Environmental_science" TargetMode="External"/><Relationship Id="rId52" Type="http://schemas.openxmlformats.org/officeDocument/2006/relationships/hyperlink" Target="http://en.wikipedia.org/wiki/Geodesy" TargetMode="External"/><Relationship Id="rId53" Type="http://schemas.openxmlformats.org/officeDocument/2006/relationships/hyperlink" Target="http://en.wikipedia.org/wiki/Geology" TargetMode="External"/><Relationship Id="rId54" Type="http://schemas.openxmlformats.org/officeDocument/2006/relationships/hyperlink" Target="http://en.wikipedia.org/wiki/Geomorphology" TargetMode="External"/><Relationship Id="rId55" Type="http://schemas.openxmlformats.org/officeDocument/2006/relationships/hyperlink" Target="http://en.wikipedia.org/wiki/Geophysics" TargetMode="External"/><Relationship Id="rId56" Type="http://schemas.openxmlformats.org/officeDocument/2006/relationships/hyperlink" Target="http://en.wikipedia.org/wiki/Glaciology" TargetMode="External"/><Relationship Id="rId57" Type="http://schemas.openxmlformats.org/officeDocument/2006/relationships/hyperlink" Target="http://en.wikipedia.org/wiki/Hydrology" TargetMode="External"/><Relationship Id="rId58" Type="http://schemas.openxmlformats.org/officeDocument/2006/relationships/hyperlink" Target="http://en.wikipedia.org/wiki/Limnology" TargetMode="External"/><Relationship Id="rId59" Type="http://schemas.openxmlformats.org/officeDocument/2006/relationships/hyperlink" Target="http://en.wikipedia.org/wiki/Mineralogy" TargetMode="External"/><Relationship Id="rId110" Type="http://schemas.openxmlformats.org/officeDocument/2006/relationships/hyperlink" Target="http://en.wikipedia.org/wiki/Mining_engineering" TargetMode="External"/><Relationship Id="rId111" Type="http://schemas.openxmlformats.org/officeDocument/2006/relationships/hyperlink" Target="http://en.wikipedia.org/wiki/Nuclear_engineering" TargetMode="External"/><Relationship Id="rId112" Type="http://schemas.openxmlformats.org/officeDocument/2006/relationships/hyperlink" Target="http://en.wikipedia.org/wiki/Operations_research" TargetMode="External"/><Relationship Id="rId113" Type="http://schemas.openxmlformats.org/officeDocument/2006/relationships/hyperlink" Target="http://en.wikipedia.org/wiki/Robotics" TargetMode="External"/><Relationship Id="rId114" Type="http://schemas.openxmlformats.org/officeDocument/2006/relationships/hyperlink" Target="http://en.wikipedia.org/wiki/Software_engineering" TargetMode="External"/><Relationship Id="rId115" Type="http://schemas.openxmlformats.org/officeDocument/2006/relationships/hyperlink" Target="http://en.wikipedia.org/wiki/Dentistry" TargetMode="External"/><Relationship Id="rId116" Type="http://schemas.openxmlformats.org/officeDocument/2006/relationships/hyperlink" Target="http://en.wikipedia.org/wiki/Epidemiology" TargetMode="External"/><Relationship Id="rId117" Type="http://schemas.openxmlformats.org/officeDocument/2006/relationships/hyperlink" Target="http://en.wikipedia.org/wiki/Health_care" TargetMode="External"/><Relationship Id="rId118" Type="http://schemas.openxmlformats.org/officeDocument/2006/relationships/hyperlink" Target="http://en.wikipedia.org/wiki/Medicine" TargetMode="External"/><Relationship Id="rId119" Type="http://schemas.openxmlformats.org/officeDocument/2006/relationships/hyperlink" Target="http://en.wikipedia.org/wiki/Nursing" TargetMode="External"/><Relationship Id="rId30" Type="http://schemas.openxmlformats.org/officeDocument/2006/relationships/hyperlink" Target="http://en.wikipedia.org/wiki/Mechanics" TargetMode="External"/><Relationship Id="rId31" Type="http://schemas.openxmlformats.org/officeDocument/2006/relationships/hyperlink" Target="http://en.wikipedia.org/wiki/Nuclear_physics" TargetMode="External"/><Relationship Id="rId32" Type="http://schemas.openxmlformats.org/officeDocument/2006/relationships/hyperlink" Target="http://en.wikipedia.org/wiki/Particle_physics" TargetMode="External"/><Relationship Id="rId33" Type="http://schemas.openxmlformats.org/officeDocument/2006/relationships/hyperlink" Target="http://en.wikipedia.org/wiki/Plasma_(physics)" TargetMode="External"/><Relationship Id="rId34" Type="http://schemas.openxmlformats.org/officeDocument/2006/relationships/hyperlink" Target="http://en.wikipedia.org/wiki/Quantum_mechanics" TargetMode="External"/><Relationship Id="rId35" Type="http://schemas.openxmlformats.org/officeDocument/2006/relationships/hyperlink" Target="http://en.wikipedia.org/wiki/Introduction_to_quantum_mechanics" TargetMode="External"/><Relationship Id="rId36" Type="http://schemas.openxmlformats.org/officeDocument/2006/relationships/hyperlink" Target="http://en.wikipedia.org/wiki/Solid_mechanics" TargetMode="External"/><Relationship Id="rId37" Type="http://schemas.openxmlformats.org/officeDocument/2006/relationships/hyperlink" Target="http://en.wikipedia.org/wiki/Theoretical_physics" TargetMode="External"/><Relationship Id="rId38" Type="http://schemas.openxmlformats.org/officeDocument/2006/relationships/hyperlink" Target="http://en.wikipedia.org/wiki/Thermodynamics" TargetMode="External"/><Relationship Id="rId39" Type="http://schemas.openxmlformats.org/officeDocument/2006/relationships/hyperlink" Target="http://en.wikipedia.org/wiki/Introduction_to_entropy" TargetMode="External"/><Relationship Id="rId80" Type="http://schemas.openxmlformats.org/officeDocument/2006/relationships/hyperlink" Target="http://en.wikipedia.org/wiki/Introduction_to_evolution" TargetMode="External"/><Relationship Id="rId81" Type="http://schemas.openxmlformats.org/officeDocument/2006/relationships/hyperlink" Target="http://en.wikipedia.org/wiki/Genetics" TargetMode="External"/><Relationship Id="rId82" Type="http://schemas.openxmlformats.org/officeDocument/2006/relationships/hyperlink" Target="http://en.wikipedia.org/wiki/Introduction_to_genetics" TargetMode="External"/><Relationship Id="rId83" Type="http://schemas.openxmlformats.org/officeDocument/2006/relationships/hyperlink" Target="http://en.wikipedia.org/wiki/Gerontology" TargetMode="External"/><Relationship Id="rId84" Type="http://schemas.openxmlformats.org/officeDocument/2006/relationships/hyperlink" Target="http://en.wikipedia.org/wiki/Immunology" TargetMode="External"/><Relationship Id="rId85" Type="http://schemas.openxmlformats.org/officeDocument/2006/relationships/hyperlink" Target="http://en.wikipedia.org/wiki/Marine_biology" TargetMode="External"/><Relationship Id="rId86" Type="http://schemas.openxmlformats.org/officeDocument/2006/relationships/hyperlink" Target="http://en.wikipedia.org/wiki/Microbiology" TargetMode="External"/><Relationship Id="rId87" Type="http://schemas.openxmlformats.org/officeDocument/2006/relationships/hyperlink" Target="http://en.wikipedia.org/wiki/Molecular_biology" TargetMode="External"/><Relationship Id="rId88" Type="http://schemas.openxmlformats.org/officeDocument/2006/relationships/hyperlink" Target="http://en.wikipedia.org/wiki/Neuroscience" TargetMode="External"/><Relationship Id="rId89" Type="http://schemas.openxmlformats.org/officeDocument/2006/relationships/hyperlink" Target="http://en.wikipedia.org/wiki/Paleontology" TargetMode="External"/><Relationship Id="rId140" Type="http://schemas.openxmlformats.org/officeDocument/2006/relationships/hyperlink" Target="http://en.wikipedia.org/wiki/Scientific_modelling" TargetMode="External"/><Relationship Id="rId141" Type="http://schemas.openxmlformats.org/officeDocument/2006/relationships/hyperlink" Target="http://en.wikipedia.org/wiki/Neural_engineering" TargetMode="External"/><Relationship Id="rId142" Type="http://schemas.openxmlformats.org/officeDocument/2006/relationships/hyperlink" Target="http://en.wikipedia.org/wiki/Science_and_technology_studies" TargetMode="External"/><Relationship Id="rId143" Type="http://schemas.openxmlformats.org/officeDocument/2006/relationships/hyperlink" Target="http://en.wikipedia.org/wiki/Science_studies" TargetMode="External"/><Relationship Id="rId144" Type="http://schemas.openxmlformats.org/officeDocument/2006/relationships/hyperlink" Target="http://en.wikipedia.org/wiki/Semiotics" TargetMode="External"/><Relationship Id="rId145" Type="http://schemas.openxmlformats.org/officeDocument/2006/relationships/hyperlink" Target="http://en.wikipedia.org/wiki/Sociobiology" TargetMode="External"/><Relationship Id="rId146" Type="http://schemas.openxmlformats.org/officeDocument/2006/relationships/hyperlink" Target="http://en.wikipedia.org/wiki/Systems_theory" TargetMode="External"/><Relationship Id="rId147" Type="http://schemas.openxmlformats.org/officeDocument/2006/relationships/hyperlink" Target="http://en.wikipedia.org/wiki/Transdisciplinarity" TargetMode="External"/><Relationship Id="rId148" Type="http://schemas.openxmlformats.org/officeDocument/2006/relationships/hyperlink" Target="http://en.wikipedia.org/wiki/Urban_plann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5.xml"/><Relationship Id="rId5"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30.png"/><Relationship Id="rId1" Type="http://schemas.microsoft.com/office/2007/relationships/media" Target="../media/media2.mov"/><Relationship Id="rId2" Type="http://schemas.openxmlformats.org/officeDocument/2006/relationships/video" Target="../media/media2.mo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t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9.xml"/><Relationship Id="rId6" Type="http://schemas.openxmlformats.org/officeDocument/2006/relationships/notesSlide" Target="../notesSlides/notesSlide25.xml"/><Relationship Id="rId7" Type="http://schemas.openxmlformats.org/officeDocument/2006/relationships/image" Target="../media/image34.png"/><Relationship Id="rId8" Type="http://schemas.openxmlformats.org/officeDocument/2006/relationships/image" Target="../media/image35.png"/><Relationship Id="rId1" Type="http://schemas.microsoft.com/office/2007/relationships/media" Target="../media/media3.avi"/><Relationship Id="rId2" Type="http://schemas.openxmlformats.org/officeDocument/2006/relationships/video" Target="../media/media3.avi"/></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40.png"/><Relationship Id="rId1" Type="http://schemas.microsoft.com/office/2007/relationships/media" Target="../media/media5.mov"/><Relationship Id="rId2" Type="http://schemas.openxmlformats.org/officeDocument/2006/relationships/video" Target="../media/media5.mo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41.png"/><Relationship Id="rId1" Type="http://schemas.microsoft.com/office/2007/relationships/media" Target="../media/media6.mov"/><Relationship Id="rId2" Type="http://schemas.openxmlformats.org/officeDocument/2006/relationships/video" Target="../media/media6.mov"/></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tiff"/><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12700" y="0"/>
            <a:ext cx="10134600" cy="7607300"/>
          </a:xfrm>
          <a:prstGeom prst="rect">
            <a:avLst/>
          </a:prstGeom>
          <a:solidFill>
            <a:srgbClr val="000000"/>
          </a:solidFill>
          <a:ln w="25400">
            <a:solidFill>
              <a:srgbClr val="000000"/>
            </a:solidFill>
            <a:miter lim="400000"/>
          </a:ln>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205" name="Shape 205"/>
          <p:cNvSpPr/>
          <p:nvPr/>
        </p:nvSpPr>
        <p:spPr>
          <a:xfrm>
            <a:off x="4089400" y="2819400"/>
            <a:ext cx="1981200" cy="1981200"/>
          </a:xfrm>
          <a:prstGeom prst="ellipse">
            <a:avLst/>
          </a:prstGeom>
          <a:solidFill>
            <a:srgbClr val="011A9A"/>
          </a:solidFill>
          <a:ln w="254000">
            <a:solidFill>
              <a:srgbClr val="FF2600"/>
            </a:solidFill>
            <a:miter lim="400000"/>
          </a:ln>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206" name="Shape 206"/>
          <p:cNvSpPr/>
          <p:nvPr/>
        </p:nvSpPr>
        <p:spPr>
          <a:xfrm flipV="1">
            <a:off x="0" y="3873252"/>
            <a:ext cx="718287" cy="248"/>
          </a:xfrm>
          <a:prstGeom prst="line">
            <a:avLst/>
          </a:prstGeom>
          <a:ln w="127000">
            <a:solidFill>
              <a:srgbClr val="FF2600"/>
            </a:solidFill>
            <a:miter lim="400000"/>
          </a:ln>
        </p:spPr>
        <p:txBody>
          <a:bodyPr lIns="50800" tIns="50800" rIns="50800" bIns="50800" anchor="ctr"/>
          <a:lstStyle/>
          <a:p>
            <a:endParaRPr/>
          </a:p>
        </p:txBody>
      </p:sp>
      <p:sp>
        <p:nvSpPr>
          <p:cNvPr id="207" name="Shape 207"/>
          <p:cNvSpPr/>
          <p:nvPr/>
        </p:nvSpPr>
        <p:spPr>
          <a:xfrm>
            <a:off x="9448800" y="3810000"/>
            <a:ext cx="711201" cy="1"/>
          </a:xfrm>
          <a:prstGeom prst="line">
            <a:avLst/>
          </a:prstGeom>
          <a:ln w="127000">
            <a:solidFill>
              <a:srgbClr val="FF2600"/>
            </a:solidFill>
            <a:miter lim="400000"/>
          </a:ln>
        </p:spPr>
        <p:txBody>
          <a:bodyPr lIns="50800" tIns="50800" rIns="50800" bIns="50800" anchor="ctr"/>
          <a:lstStyle/>
          <a:p>
            <a:endParaRPr/>
          </a:p>
        </p:txBody>
      </p:sp>
      <p:grpSp>
        <p:nvGrpSpPr>
          <p:cNvPr id="210" name="Group 210"/>
          <p:cNvGrpSpPr/>
          <p:nvPr/>
        </p:nvGrpSpPr>
        <p:grpSpPr>
          <a:xfrm rot="10800000">
            <a:off x="-1" y="6172200"/>
            <a:ext cx="1435101" cy="1435100"/>
            <a:chOff x="0" y="0"/>
            <a:chExt cx="1435100" cy="1435100"/>
          </a:xfrm>
        </p:grpSpPr>
        <p:sp>
          <p:nvSpPr>
            <p:cNvPr id="208" name="Shape 208"/>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209" name="Shape 209"/>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213" name="Group 213"/>
          <p:cNvGrpSpPr/>
          <p:nvPr/>
        </p:nvGrpSpPr>
        <p:grpSpPr>
          <a:xfrm rot="10800000" flipH="1">
            <a:off x="8724900" y="6172200"/>
            <a:ext cx="1435100" cy="1435100"/>
            <a:chOff x="0" y="0"/>
            <a:chExt cx="1435100" cy="1435100"/>
          </a:xfrm>
        </p:grpSpPr>
        <p:sp>
          <p:nvSpPr>
            <p:cNvPr id="211" name="Shape 211"/>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212" name="Shape 212"/>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216" name="Group 216"/>
          <p:cNvGrpSpPr/>
          <p:nvPr/>
        </p:nvGrpSpPr>
        <p:grpSpPr>
          <a:xfrm>
            <a:off x="8724900" y="12700"/>
            <a:ext cx="1435100" cy="1435100"/>
            <a:chOff x="0" y="0"/>
            <a:chExt cx="1435100" cy="1435100"/>
          </a:xfrm>
        </p:grpSpPr>
        <p:sp>
          <p:nvSpPr>
            <p:cNvPr id="214" name="Shape 214"/>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215" name="Shape 215"/>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219" name="Group 219"/>
          <p:cNvGrpSpPr/>
          <p:nvPr/>
        </p:nvGrpSpPr>
        <p:grpSpPr>
          <a:xfrm flipH="1">
            <a:off x="0" y="12700"/>
            <a:ext cx="1435100" cy="1435100"/>
            <a:chOff x="0" y="0"/>
            <a:chExt cx="1435100" cy="1435100"/>
          </a:xfrm>
        </p:grpSpPr>
        <p:sp>
          <p:nvSpPr>
            <p:cNvPr id="217" name="Shape 217"/>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218" name="Shape 218"/>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sp>
        <p:nvSpPr>
          <p:cNvPr id="220" name="Shape 220"/>
          <p:cNvSpPr/>
          <p:nvPr/>
        </p:nvSpPr>
        <p:spPr>
          <a:xfrm>
            <a:off x="5067300" y="247"/>
            <a:ext cx="12700" cy="723653"/>
          </a:xfrm>
          <a:prstGeom prst="line">
            <a:avLst/>
          </a:prstGeom>
          <a:ln w="127000">
            <a:solidFill>
              <a:srgbClr val="FF2600"/>
            </a:solidFill>
            <a:miter lim="400000"/>
          </a:ln>
        </p:spPr>
        <p:txBody>
          <a:bodyPr lIns="50800" tIns="50800" rIns="50800" bIns="50800" anchor="ctr"/>
          <a:lstStyle/>
          <a:p>
            <a:endParaRPr/>
          </a:p>
        </p:txBody>
      </p:sp>
      <p:sp>
        <p:nvSpPr>
          <p:cNvPr id="221" name="Shape 221"/>
          <p:cNvSpPr/>
          <p:nvPr/>
        </p:nvSpPr>
        <p:spPr>
          <a:xfrm>
            <a:off x="5067300" y="6896100"/>
            <a:ext cx="12700" cy="723653"/>
          </a:xfrm>
          <a:prstGeom prst="line">
            <a:avLst/>
          </a:prstGeom>
          <a:ln w="127000">
            <a:solidFill>
              <a:srgbClr val="FF2600"/>
            </a:solidFill>
            <a:miter lim="400000"/>
          </a:ln>
        </p:spPr>
        <p:txBody>
          <a:bodyPr lIns="50800" tIns="50800" rIns="50800" bIns="50800" anchor="ctr"/>
          <a:lstStyle/>
          <a:p>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p:cNvSpPr>
          <p:nvPr>
            <p:ph type="sldNum" sz="quarter" idx="2"/>
          </p:nvPr>
        </p:nvSpPr>
        <p:spPr>
          <a:xfrm>
            <a:off x="4993876" y="7404100"/>
            <a:ext cx="173659"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10</a:t>
            </a:fld>
            <a:endParaRPr/>
          </a:p>
        </p:txBody>
      </p:sp>
      <p:sp>
        <p:nvSpPr>
          <p:cNvPr id="451" name="Shape 451"/>
          <p:cNvSpPr/>
          <p:nvPr/>
        </p:nvSpPr>
        <p:spPr>
          <a:xfrm>
            <a:off x="2681607" y="-13066"/>
            <a:ext cx="4796786"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buClr>
                <a:srgbClr val="FFFDA9"/>
              </a:buClr>
              <a:buFont typeface="Arial Narrow"/>
              <a:tabLst>
                <a:tab pos="3390900" algn="l"/>
              </a:tabLst>
              <a:defRPr sz="36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Masters of Buddhism</a:t>
            </a:r>
          </a:p>
          <a:p>
            <a:pPr algn="ctr" defTabSz="508000">
              <a:defRPr sz="4000">
                <a:solidFill>
                  <a:srgbClr val="011A9A"/>
                </a:solidFill>
                <a:latin typeface="Arial"/>
                <a:ea typeface="Arial"/>
                <a:cs typeface="Arial"/>
                <a:sym typeface="Arial"/>
              </a:defRPr>
            </a:pPr>
            <a:r>
              <a:rPr b="1" dirty="0" err="1"/>
              <a:t>ནང་པའི་སློབ་དཔོན</a:t>
            </a:r>
            <a:r>
              <a:rPr b="1" dirty="0"/>
              <a:t>།</a:t>
            </a:r>
          </a:p>
        </p:txBody>
      </p:sp>
      <p:sp>
        <p:nvSpPr>
          <p:cNvPr id="452" name="Shape 452"/>
          <p:cNvSpPr/>
          <p:nvPr/>
        </p:nvSpPr>
        <p:spPr>
          <a:xfrm>
            <a:off x="3314700" y="2413000"/>
            <a:ext cx="3632200" cy="3632200"/>
          </a:xfrm>
          <a:prstGeom prst="ellipse">
            <a:avLst/>
          </a:prstGeom>
          <a:ln w="50800">
            <a:solidFill>
              <a:srgbClr val="FF2600"/>
            </a:solidFill>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463" name="Group 463"/>
          <p:cNvGrpSpPr/>
          <p:nvPr/>
        </p:nvGrpSpPr>
        <p:grpSpPr>
          <a:xfrm>
            <a:off x="3390900" y="2374900"/>
            <a:ext cx="3467101" cy="3289300"/>
            <a:chOff x="0" y="0"/>
            <a:chExt cx="3467100" cy="3289300"/>
          </a:xfrm>
        </p:grpSpPr>
        <p:sp>
          <p:nvSpPr>
            <p:cNvPr id="453" name="Shape 453"/>
            <p:cNvSpPr/>
            <p:nvPr/>
          </p:nvSpPr>
          <p:spPr>
            <a:xfrm>
              <a:off x="12700" y="1282700"/>
              <a:ext cx="622300" cy="19812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54" name="Shape 454"/>
            <p:cNvSpPr/>
            <p:nvPr/>
          </p:nvSpPr>
          <p:spPr>
            <a:xfrm flipH="1">
              <a:off x="635000" y="3263900"/>
              <a:ext cx="2197100" cy="127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55" name="Shape 455"/>
            <p:cNvSpPr/>
            <p:nvPr/>
          </p:nvSpPr>
          <p:spPr>
            <a:xfrm flipV="1">
              <a:off x="2844800" y="1282700"/>
              <a:ext cx="622301" cy="19812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56" name="Shape 456"/>
            <p:cNvSpPr/>
            <p:nvPr/>
          </p:nvSpPr>
          <p:spPr>
            <a:xfrm>
              <a:off x="1701800" y="0"/>
              <a:ext cx="1765300" cy="12700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57" name="Shape 457"/>
            <p:cNvSpPr/>
            <p:nvPr/>
          </p:nvSpPr>
          <p:spPr>
            <a:xfrm flipV="1">
              <a:off x="0" y="0"/>
              <a:ext cx="1689100" cy="12700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58" name="Shape 458"/>
            <p:cNvSpPr/>
            <p:nvPr/>
          </p:nvSpPr>
          <p:spPr>
            <a:xfrm>
              <a:off x="0" y="1270000"/>
              <a:ext cx="3454400" cy="254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59" name="Shape 459"/>
            <p:cNvSpPr/>
            <p:nvPr/>
          </p:nvSpPr>
          <p:spPr>
            <a:xfrm>
              <a:off x="1701800" y="0"/>
              <a:ext cx="1143000" cy="32639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60" name="Shape 460"/>
            <p:cNvSpPr/>
            <p:nvPr/>
          </p:nvSpPr>
          <p:spPr>
            <a:xfrm flipH="1">
              <a:off x="635000" y="12700"/>
              <a:ext cx="1054100" cy="32766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61" name="Shape 461"/>
            <p:cNvSpPr/>
            <p:nvPr/>
          </p:nvSpPr>
          <p:spPr>
            <a:xfrm>
              <a:off x="0" y="1270000"/>
              <a:ext cx="2832101" cy="20066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462" name="Shape 462"/>
            <p:cNvSpPr/>
            <p:nvPr/>
          </p:nvSpPr>
          <p:spPr>
            <a:xfrm flipH="1">
              <a:off x="635000" y="1308100"/>
              <a:ext cx="2819400" cy="19812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grpSp>
      <p:grpSp>
        <p:nvGrpSpPr>
          <p:cNvPr id="469" name="Group 469"/>
          <p:cNvGrpSpPr/>
          <p:nvPr/>
        </p:nvGrpSpPr>
        <p:grpSpPr>
          <a:xfrm>
            <a:off x="3111500" y="2095500"/>
            <a:ext cx="4025900" cy="3848100"/>
            <a:chOff x="0" y="0"/>
            <a:chExt cx="4025900" cy="3848100"/>
          </a:xfrm>
        </p:grpSpPr>
        <p:sp>
          <p:nvSpPr>
            <p:cNvPr id="464" name="Shape 464"/>
            <p:cNvSpPr/>
            <p:nvPr/>
          </p:nvSpPr>
          <p:spPr>
            <a:xfrm>
              <a:off x="609600" y="3251200"/>
              <a:ext cx="596900" cy="596900"/>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65" name="Shape 465"/>
            <p:cNvSpPr/>
            <p:nvPr/>
          </p:nvSpPr>
          <p:spPr>
            <a:xfrm>
              <a:off x="0" y="1270000"/>
              <a:ext cx="596900" cy="596900"/>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66" name="Shape 466"/>
            <p:cNvSpPr/>
            <p:nvPr/>
          </p:nvSpPr>
          <p:spPr>
            <a:xfrm>
              <a:off x="2857500" y="3251200"/>
              <a:ext cx="596900" cy="596900"/>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67" name="Shape 467"/>
            <p:cNvSpPr/>
            <p:nvPr/>
          </p:nvSpPr>
          <p:spPr>
            <a:xfrm>
              <a:off x="3429000" y="1270000"/>
              <a:ext cx="596900" cy="596900"/>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68" name="Shape 468"/>
            <p:cNvSpPr/>
            <p:nvPr/>
          </p:nvSpPr>
          <p:spPr>
            <a:xfrm>
              <a:off x="1676400" y="0"/>
              <a:ext cx="596900" cy="596900"/>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475" name="Group 475"/>
          <p:cNvGrpSpPr/>
          <p:nvPr/>
        </p:nvGrpSpPr>
        <p:grpSpPr>
          <a:xfrm>
            <a:off x="841931" y="1221331"/>
            <a:ext cx="9381570" cy="4910635"/>
            <a:chOff x="-5451" y="46582"/>
            <a:chExt cx="9381569" cy="4910634"/>
          </a:xfrm>
        </p:grpSpPr>
        <p:sp>
          <p:nvSpPr>
            <p:cNvPr id="470" name="Shape 470"/>
            <p:cNvSpPr/>
            <p:nvPr/>
          </p:nvSpPr>
          <p:spPr>
            <a:xfrm>
              <a:off x="3020016" y="46582"/>
              <a:ext cx="2521524" cy="872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2600"/>
              </a:pPr>
              <a:r>
                <a:rPr sz="2200" dirty="0"/>
                <a:t>Nagarjuna (2. cent)</a:t>
              </a:r>
              <a:r>
                <a:rPr dirty="0"/>
                <a:t/>
              </a:r>
              <a:br>
                <a:rPr dirty="0"/>
              </a:br>
              <a:r>
                <a:rPr lang="bo-CN" sz="2800" dirty="0"/>
                <a:t>སློབ་དཔོན་</a:t>
              </a:r>
              <a:r>
                <a:rPr sz="2800" dirty="0" err="1"/>
                <a:t>ཀླུ་སྒྲུབ</a:t>
              </a:r>
              <a:r>
                <a:rPr sz="2800" dirty="0"/>
                <a:t>།</a:t>
              </a:r>
            </a:p>
          </p:txBody>
        </p:sp>
        <p:sp>
          <p:nvSpPr>
            <p:cNvPr id="471" name="Shape 471"/>
            <p:cNvSpPr/>
            <p:nvPr/>
          </p:nvSpPr>
          <p:spPr>
            <a:xfrm>
              <a:off x="-5451" y="1761082"/>
              <a:ext cx="2175274" cy="872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2600"/>
              </a:pPr>
              <a:r>
                <a:rPr sz="2200" dirty="0" err="1"/>
                <a:t>Asanga</a:t>
              </a:r>
              <a:r>
                <a:rPr sz="2200" dirty="0"/>
                <a:t> (4. cent)</a:t>
              </a:r>
              <a:r>
                <a:rPr dirty="0"/>
                <a:t/>
              </a:r>
              <a:br>
                <a:rPr dirty="0"/>
              </a:br>
              <a:r>
                <a:rPr lang="bo-CN" sz="2800" dirty="0"/>
                <a:t>སློབ་དཔོན་</a:t>
              </a:r>
              <a:r>
                <a:rPr sz="2800" dirty="0" err="1"/>
                <a:t>ཐོག</a:t>
              </a:r>
              <a:r>
                <a:rPr lang="bo-CN" sz="2800" dirty="0"/>
                <a:t>ས</a:t>
              </a:r>
              <a:r>
                <a:rPr sz="2800" dirty="0"/>
                <a:t>་</a:t>
              </a:r>
              <a:r>
                <a:rPr sz="2800" dirty="0" err="1"/>
                <a:t>མེད</a:t>
              </a:r>
              <a:r>
                <a:rPr sz="2800" dirty="0"/>
                <a:t>།</a:t>
              </a:r>
            </a:p>
          </p:txBody>
        </p:sp>
        <p:sp>
          <p:nvSpPr>
            <p:cNvPr id="472" name="Shape 472"/>
            <p:cNvSpPr/>
            <p:nvPr/>
          </p:nvSpPr>
          <p:spPr>
            <a:xfrm>
              <a:off x="6048717" y="1761082"/>
              <a:ext cx="3327401" cy="872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2600"/>
              </a:pPr>
              <a:r>
                <a:rPr sz="2200" dirty="0" err="1"/>
                <a:t>Vasubandhu</a:t>
              </a:r>
              <a:r>
                <a:rPr sz="2200" dirty="0"/>
                <a:t> (5. cent)</a:t>
              </a:r>
              <a:r>
                <a:rPr dirty="0"/>
                <a:t/>
              </a:r>
              <a:br>
                <a:rPr dirty="0"/>
              </a:br>
              <a:r>
                <a:rPr lang="bo-CN" sz="2800" dirty="0">
                  <a:solidFill>
                    <a:schemeClr val="tx1"/>
                  </a:solidFill>
                </a:rPr>
                <a:t>སློབ་དཔོན་</a:t>
              </a:r>
              <a:r>
                <a:rPr lang="bo-CN" sz="2800" b="0" i="0" u="none" strike="noStrike" dirty="0">
                  <a:solidFill>
                    <a:schemeClr val="tx1"/>
                  </a:solidFill>
                  <a:effectLst/>
                  <a:latin typeface="Arial" panose="020B0604020202020204" pitchFamily="34" charset="0"/>
                </a:rPr>
                <a:t>དབྱིག་</a:t>
              </a:r>
              <a:r>
                <a:rPr sz="2800" dirty="0" err="1">
                  <a:solidFill>
                    <a:schemeClr val="tx1"/>
                  </a:solidFill>
                </a:rPr>
                <a:t>གཉེན</a:t>
              </a:r>
              <a:r>
                <a:rPr sz="2800" dirty="0">
                  <a:solidFill>
                    <a:schemeClr val="tx1"/>
                  </a:solidFill>
                </a:rPr>
                <a:t>།</a:t>
              </a:r>
            </a:p>
          </p:txBody>
        </p:sp>
        <p:sp>
          <p:nvSpPr>
            <p:cNvPr id="473" name="Shape 473"/>
            <p:cNvSpPr/>
            <p:nvPr/>
          </p:nvSpPr>
          <p:spPr>
            <a:xfrm>
              <a:off x="5792558" y="4085182"/>
              <a:ext cx="2630527" cy="872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2600"/>
              </a:pPr>
              <a:r>
                <a:rPr sz="2200" dirty="0" err="1"/>
                <a:t>Shantideva</a:t>
              </a:r>
              <a:r>
                <a:rPr sz="2200" dirty="0"/>
                <a:t> (7. cent)</a:t>
              </a:r>
              <a:r>
                <a:rPr dirty="0"/>
                <a:t/>
              </a:r>
              <a:br>
                <a:rPr dirty="0"/>
              </a:br>
              <a:r>
                <a:rPr lang="bo-CN" sz="2800" dirty="0"/>
                <a:t>སློབ་དཔོན་</a:t>
              </a:r>
              <a:r>
                <a:rPr sz="2800" dirty="0" err="1"/>
                <a:t>ཞི་བ་ལྷ</a:t>
              </a:r>
              <a:r>
                <a:rPr sz="2800" dirty="0"/>
                <a:t>།</a:t>
              </a:r>
            </a:p>
          </p:txBody>
        </p:sp>
        <p:sp>
          <p:nvSpPr>
            <p:cNvPr id="474" name="Shape 474"/>
            <p:cNvSpPr/>
            <p:nvPr/>
          </p:nvSpPr>
          <p:spPr>
            <a:xfrm>
              <a:off x="84514" y="4085182"/>
              <a:ext cx="2662588" cy="872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2600"/>
              </a:pPr>
              <a:r>
                <a:rPr sz="2200" dirty="0" err="1"/>
                <a:t>Dharmakirti</a:t>
              </a:r>
              <a:r>
                <a:rPr sz="2200" dirty="0"/>
                <a:t> (7. cent)</a:t>
              </a:r>
              <a:r>
                <a:rPr dirty="0"/>
                <a:t/>
              </a:r>
              <a:br>
                <a:rPr dirty="0"/>
              </a:br>
              <a:r>
                <a:rPr lang="bo-CN" sz="2800" dirty="0"/>
                <a:t>སློབ་དཔོན་</a:t>
              </a:r>
              <a:r>
                <a:rPr sz="2800" dirty="0" err="1"/>
                <a:t>ཆོས་གྲགས</a:t>
              </a:r>
              <a:r>
                <a:rPr sz="2800" dirty="0"/>
                <a:t>།</a:t>
              </a:r>
            </a:p>
          </p:txBody>
        </p:sp>
      </p:grpSp>
      <p:grpSp>
        <p:nvGrpSpPr>
          <p:cNvPr id="479" name="Group 479"/>
          <p:cNvGrpSpPr/>
          <p:nvPr/>
        </p:nvGrpSpPr>
        <p:grpSpPr>
          <a:xfrm>
            <a:off x="2006962" y="6315619"/>
            <a:ext cx="6217883" cy="1005180"/>
            <a:chOff x="0" y="83562"/>
            <a:chExt cx="6217881" cy="1005179"/>
          </a:xfrm>
        </p:grpSpPr>
        <p:sp>
          <p:nvSpPr>
            <p:cNvPr id="476" name="Shape 476"/>
            <p:cNvSpPr/>
            <p:nvPr/>
          </p:nvSpPr>
          <p:spPr>
            <a:xfrm>
              <a:off x="121566" y="83562"/>
              <a:ext cx="5974749" cy="4356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marL="45347" marR="45347" defTabSz="508000">
                <a:lnSpc>
                  <a:spcPct val="80000"/>
                </a:lnSpc>
                <a:buClr>
                  <a:srgbClr val="021EAA"/>
                </a:buClr>
                <a:buFont typeface="Arial Narrow"/>
                <a:defRPr sz="2400" b="1" i="1">
                  <a:solidFill>
                    <a:srgbClr val="021EAA"/>
                  </a:solidFill>
                  <a:uFill>
                    <a:solidFill>
                      <a:srgbClr val="021EAA"/>
                    </a:solidFill>
                  </a:uFill>
                  <a:latin typeface="Arial Narrow"/>
                  <a:ea typeface="Arial Narrow"/>
                  <a:cs typeface="Arial Narrow"/>
                  <a:sym typeface="Arial Narrow"/>
                </a:defRPr>
              </a:lvl1pPr>
            </a:lstStyle>
            <a:p>
              <a:r>
                <a:t>Quest for truth by inside meditation and debating</a:t>
              </a:r>
            </a:p>
          </p:txBody>
        </p:sp>
        <p:sp>
          <p:nvSpPr>
            <p:cNvPr id="477" name="Shape 477"/>
            <p:cNvSpPr/>
            <p:nvPr/>
          </p:nvSpPr>
          <p:spPr>
            <a:xfrm>
              <a:off x="276230" y="441936"/>
              <a:ext cx="5593614" cy="473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011993"/>
                  </a:solidFill>
                  <a:latin typeface="Monlam Uni OuChan2"/>
                  <a:ea typeface="Monlam Uni OuChan2"/>
                  <a:cs typeface="Monlam Uni OuChan2"/>
                  <a:sym typeface="Monlam Uni OuChan2"/>
                </a:defRPr>
              </a:lvl1pPr>
            </a:lstStyle>
            <a:p>
              <a:r>
                <a:rPr sz="3000" dirty="0"/>
                <a:t>སྒོམ་དང་རིགས་ལམ་གྱི་ལམ་ནས་བདེན་པ་འཚོལ་བ།</a:t>
              </a:r>
            </a:p>
          </p:txBody>
        </p:sp>
        <p:sp>
          <p:nvSpPr>
            <p:cNvPr id="478" name="Shape 478"/>
            <p:cNvSpPr/>
            <p:nvPr/>
          </p:nvSpPr>
          <p:spPr>
            <a:xfrm>
              <a:off x="0" y="89384"/>
              <a:ext cx="6217881" cy="999357"/>
            </a:xfrm>
            <a:prstGeom prst="roundRect">
              <a:avLst>
                <a:gd name="adj" fmla="val 19062"/>
              </a:avLst>
            </a:prstGeom>
            <a:noFill/>
            <a:ln w="63500" cap="flat">
              <a:solidFill>
                <a:srgbClr val="0433FF"/>
              </a:solidFill>
              <a:prstDash val="solid"/>
              <a:roun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3" animBg="1" advAuto="0"/>
      <p:bldP spid="463" grpId="4" animBg="1" advAuto="0"/>
      <p:bldP spid="469" grpId="1" animBg="1" advAuto="0"/>
      <p:bldP spid="475" grpId="2" animBg="1" advAuto="0"/>
      <p:bldP spid="479"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p:cNvSpPr>
          <p:nvPr>
            <p:ph type="sldNum" sz="quarter" idx="2"/>
          </p:nvPr>
        </p:nvSpPr>
        <p:spPr>
          <a:xfrm>
            <a:off x="5004505" y="7423149"/>
            <a:ext cx="152401" cy="215901"/>
          </a:xfrm>
          <a:prstGeom prst="rect">
            <a:avLst/>
          </a:prstGeom>
          <a:extLst>
            <a:ext uri="{C572A759-6A51-4108-AA02-DFA0A04FC94B}">
              <ma14:wrappingTextBoxFlag xmlns:ma14="http://schemas.microsoft.com/office/mac/drawingml/2011/main" val="1"/>
            </a:ext>
          </a:extLst>
        </p:spPr>
        <p:txBody>
          <a:bodyPr/>
          <a:lstStyle>
            <a:lvl1pPr>
              <a:lnSpc>
                <a:spcPct val="100000"/>
              </a:lnSpc>
              <a:tabLst/>
              <a:defRPr sz="1000">
                <a:latin typeface="+mn-lt"/>
                <a:ea typeface="+mn-ea"/>
                <a:cs typeface="+mn-cs"/>
                <a:sym typeface="Gill Sans"/>
              </a:defRPr>
            </a:lvl1pPr>
          </a:lstStyle>
          <a:p>
            <a:fld id="{86CB4B4D-7CA3-9044-876B-883B54F8677D}" type="slidenum">
              <a:t>11</a:t>
            </a:fld>
            <a:endParaRPr/>
          </a:p>
        </p:txBody>
      </p:sp>
      <p:pic>
        <p:nvPicPr>
          <p:cNvPr id="484"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2144785"/>
            <a:ext cx="5778501" cy="2071615"/>
          </a:xfrm>
          <a:prstGeom prst="rect">
            <a:avLst/>
          </a:prstGeom>
          <a:ln w="12700">
            <a:miter lim="400000"/>
          </a:ln>
        </p:spPr>
      </p:pic>
      <p:pic>
        <p:nvPicPr>
          <p:cNvPr id="485" name="dropped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1709810"/>
            <a:ext cx="2997200" cy="2951090"/>
          </a:xfrm>
          <a:prstGeom prst="rect">
            <a:avLst/>
          </a:prstGeom>
          <a:ln w="12700">
            <a:miter lim="400000"/>
          </a:ln>
        </p:spPr>
      </p:pic>
      <p:grpSp>
        <p:nvGrpSpPr>
          <p:cNvPr id="491" name="Group 491"/>
          <p:cNvGrpSpPr/>
          <p:nvPr/>
        </p:nvGrpSpPr>
        <p:grpSpPr>
          <a:xfrm>
            <a:off x="5487079" y="5225306"/>
            <a:ext cx="4243087" cy="868609"/>
            <a:chOff x="0" y="0"/>
            <a:chExt cx="4243086" cy="868607"/>
          </a:xfrm>
        </p:grpSpPr>
        <p:sp>
          <p:nvSpPr>
            <p:cNvPr id="489" name="Shape 489"/>
            <p:cNvSpPr/>
            <p:nvPr/>
          </p:nvSpPr>
          <p:spPr>
            <a:xfrm>
              <a:off x="0" y="6875"/>
              <a:ext cx="4243086" cy="861732"/>
            </a:xfrm>
            <a:prstGeom prst="roundRect">
              <a:avLst>
                <a:gd name="adj" fmla="val 18320"/>
              </a:avLst>
            </a:prstGeom>
            <a:solidFill>
              <a:srgbClr val="DDECFE"/>
            </a:solidFill>
            <a:ln w="38100" cap="flat">
              <a:solidFill>
                <a:srgbClr val="011993"/>
              </a:solidFill>
              <a:prstDash val="solid"/>
              <a:miter lim="400000"/>
            </a:ln>
            <a:effectLst/>
          </p:spPr>
          <p:txBody>
            <a:bodyPr wrap="square" lIns="39687" tIns="39687" rIns="39687" bIns="39687" numCol="1" anchor="ctr">
              <a:noAutofit/>
            </a:bodyPr>
            <a:lstStyle/>
            <a:p>
              <a:pPr algn="ctr" defTabSz="456406">
                <a:defRPr sz="1800">
                  <a:solidFill>
                    <a:srgbClr val="DDECFE"/>
                  </a:solidFill>
                  <a:latin typeface="Helvetica Light"/>
                  <a:ea typeface="Helvetica Light"/>
                  <a:cs typeface="Helvetica Light"/>
                  <a:sym typeface="Helvetica Light"/>
                </a:defRPr>
              </a:pPr>
              <a:endParaRPr/>
            </a:p>
          </p:txBody>
        </p:sp>
        <p:sp>
          <p:nvSpPr>
            <p:cNvPr id="490" name="Shape 490"/>
            <p:cNvSpPr/>
            <p:nvPr/>
          </p:nvSpPr>
          <p:spPr>
            <a:xfrm>
              <a:off x="83773" y="0"/>
              <a:ext cx="4050140" cy="8652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687" tIns="39687" rIns="39687" bIns="39687" numCol="1" anchor="ctr">
              <a:noAutofit/>
            </a:bodyPr>
            <a:lstStyle/>
            <a:p>
              <a:pPr marL="45347" marR="45347" algn="ctr" defTabSz="508000">
                <a:lnSpc>
                  <a:spcPct val="80000"/>
                </a:lnSpc>
                <a:buClr>
                  <a:srgbClr val="021EAA"/>
                </a:buClr>
                <a:buFont typeface="Arial Narrow"/>
                <a:defRPr sz="2400" b="1" i="1">
                  <a:solidFill>
                    <a:srgbClr val="021EAA"/>
                  </a:solidFill>
                  <a:uFill>
                    <a:solidFill>
                      <a:srgbClr val="021EAA"/>
                    </a:solidFill>
                  </a:uFill>
                  <a:latin typeface="Arial Narrow"/>
                  <a:ea typeface="Arial Narrow"/>
                  <a:cs typeface="Arial Narrow"/>
                  <a:sym typeface="Arial Narrow"/>
                </a:defRPr>
              </a:pPr>
              <a:r>
                <a:rPr dirty="0"/>
                <a:t>Thinking in abstract models</a:t>
              </a:r>
            </a:p>
            <a:p>
              <a:pPr algn="ctr">
                <a:spcBef>
                  <a:spcPts val="800"/>
                </a:spcBef>
                <a:defRPr sz="2400" b="1">
                  <a:solidFill>
                    <a:srgbClr val="011993"/>
                  </a:solidFill>
                  <a:latin typeface="Arial"/>
                  <a:ea typeface="Arial"/>
                  <a:cs typeface="Arial"/>
                  <a:sym typeface="Arial"/>
                </a:defRPr>
              </a:pPr>
              <a:r>
                <a:rPr dirty="0" err="1"/>
                <a:t>སྤྱི་མཚན་གྱི་འདྲ་གཟུགས་ཐོག་ལ་བསམ་ལོ་གཏོང་བ</a:t>
              </a:r>
              <a:r>
                <a:rPr dirty="0"/>
                <a:t>།</a:t>
              </a:r>
            </a:p>
          </p:txBody>
        </p:sp>
      </p:grpSp>
      <p:sp>
        <p:nvSpPr>
          <p:cNvPr id="493" name="Shape 493"/>
          <p:cNvSpPr/>
          <p:nvPr/>
        </p:nvSpPr>
        <p:spPr>
          <a:xfrm>
            <a:off x="4355029" y="4479276"/>
            <a:ext cx="635040" cy="2642811"/>
          </a:xfrm>
          <a:prstGeom prst="rect">
            <a:avLst/>
          </a:prstGeom>
          <a:solidFill>
            <a:srgbClr val="F62402"/>
          </a:solidFill>
          <a:ln w="12700">
            <a:miter lim="400000"/>
          </a:ln>
        </p:spPr>
        <p:txBody>
          <a:bodyPr lIns="39687" tIns="39687" rIns="39687" bIns="39687" anchor="ctr"/>
          <a:lstStyle/>
          <a:p>
            <a:pPr algn="ctr" defTabSz="456406">
              <a:defRPr sz="1800">
                <a:solidFill>
                  <a:srgbClr val="F62402"/>
                </a:solidFill>
                <a:latin typeface="Helvetica Light"/>
                <a:ea typeface="Helvetica Light"/>
                <a:cs typeface="Helvetica Light"/>
                <a:sym typeface="Helvetica Light"/>
              </a:defRPr>
            </a:pPr>
            <a:endParaRPr/>
          </a:p>
        </p:txBody>
      </p:sp>
      <p:sp>
        <p:nvSpPr>
          <p:cNvPr id="494" name="Shape 494"/>
          <p:cNvSpPr/>
          <p:nvPr/>
        </p:nvSpPr>
        <p:spPr>
          <a:xfrm>
            <a:off x="510274" y="184300"/>
            <a:ext cx="3298181"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buClr>
                <a:srgbClr val="FFFDA9"/>
              </a:buClr>
              <a:buFont typeface="Arial Narrow"/>
              <a:tabLst>
                <a:tab pos="3390900" algn="l"/>
              </a:tabLst>
              <a:defRPr sz="24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Masters of Buddhism</a:t>
            </a:r>
          </a:p>
          <a:p>
            <a:pPr algn="ctr" defTabSz="508000">
              <a:defRPr sz="2800">
                <a:solidFill>
                  <a:srgbClr val="011A9A"/>
                </a:solidFill>
                <a:latin typeface="Arial"/>
                <a:ea typeface="Arial"/>
                <a:cs typeface="Arial"/>
                <a:sym typeface="Arial"/>
              </a:defRPr>
            </a:pPr>
            <a:r>
              <a:rPr b="1" dirty="0" err="1"/>
              <a:t>ནང་པའི་སློབ་དཔོན</a:t>
            </a:r>
            <a:r>
              <a:rPr b="1" dirty="0"/>
              <a:t>།</a:t>
            </a:r>
          </a:p>
        </p:txBody>
      </p:sp>
      <p:sp>
        <p:nvSpPr>
          <p:cNvPr id="495" name="Shape 495"/>
          <p:cNvSpPr/>
          <p:nvPr/>
        </p:nvSpPr>
        <p:spPr>
          <a:xfrm>
            <a:off x="5601188" y="197000"/>
            <a:ext cx="2920753"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buClr>
                <a:srgbClr val="FFFDA9"/>
              </a:buClr>
              <a:buFont typeface="Arial Narrow"/>
              <a:tabLst>
                <a:tab pos="3390900" algn="l"/>
              </a:tabLst>
              <a:defRPr sz="24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Western Scientists</a:t>
            </a:r>
          </a:p>
          <a:p>
            <a:pPr algn="ctr" defTabSz="508000">
              <a:defRPr sz="2800">
                <a:solidFill>
                  <a:srgbClr val="011A9A"/>
                </a:solidFill>
                <a:latin typeface="Monlam Uni OuChan2"/>
                <a:ea typeface="Monlam Uni OuChan2"/>
                <a:cs typeface="Monlam Uni OuChan2"/>
                <a:sym typeface="Monlam Uni OuChan2"/>
              </a:defRPr>
            </a:pPr>
            <a:r>
              <a:rPr b="1" dirty="0" err="1"/>
              <a:t>ནུབ་ཕྱོགས་ཀྱི་ཚན་རིག་པ</a:t>
            </a:r>
            <a:r>
              <a:rPr b="1" dirty="0"/>
              <a:t>།</a:t>
            </a:r>
          </a:p>
        </p:txBody>
      </p:sp>
      <p:sp>
        <p:nvSpPr>
          <p:cNvPr id="496" name="Shape 496"/>
          <p:cNvSpPr/>
          <p:nvPr/>
        </p:nvSpPr>
        <p:spPr>
          <a:xfrm>
            <a:off x="3911600" y="647700"/>
            <a:ext cx="1574800" cy="0"/>
          </a:xfrm>
          <a:prstGeom prst="line">
            <a:avLst/>
          </a:prstGeom>
          <a:ln w="88900">
            <a:solidFill>
              <a:srgbClr val="011A9A"/>
            </a:solidFill>
            <a:miter lim="400000"/>
            <a:headEnd type="stealth"/>
            <a:tailEnd type="stealth"/>
          </a:ln>
        </p:spPr>
        <p:txBody>
          <a:bodyPr lIns="50800" tIns="50800" rIns="50800" bIns="50800" anchor="ctr"/>
          <a:lstStyle/>
          <a:p>
            <a:endParaRPr/>
          </a:p>
        </p:txBody>
      </p:sp>
      <p:grpSp>
        <p:nvGrpSpPr>
          <p:cNvPr id="6" name="Gruppierung 5"/>
          <p:cNvGrpSpPr/>
          <p:nvPr/>
        </p:nvGrpSpPr>
        <p:grpSpPr>
          <a:xfrm>
            <a:off x="121230" y="5179971"/>
            <a:ext cx="4050141" cy="884158"/>
            <a:chOff x="121230" y="5179971"/>
            <a:chExt cx="4050141" cy="884158"/>
          </a:xfrm>
        </p:grpSpPr>
        <p:sp>
          <p:nvSpPr>
            <p:cNvPr id="486" name="Shape 486"/>
            <p:cNvSpPr/>
            <p:nvPr/>
          </p:nvSpPr>
          <p:spPr>
            <a:xfrm>
              <a:off x="121230" y="5251749"/>
              <a:ext cx="4050141" cy="812380"/>
            </a:xfrm>
            <a:prstGeom prst="roundRect">
              <a:avLst>
                <a:gd name="adj" fmla="val 18320"/>
              </a:avLst>
            </a:prstGeom>
            <a:solidFill>
              <a:srgbClr val="DDECFE"/>
            </a:solidFill>
            <a:ln w="38100" cap="flat">
              <a:solidFill>
                <a:srgbClr val="011993"/>
              </a:solidFill>
              <a:prstDash val="solid"/>
              <a:miter lim="400000"/>
            </a:ln>
            <a:effectLst/>
          </p:spPr>
          <p:txBody>
            <a:bodyPr wrap="square" lIns="39687" tIns="39687" rIns="39687" bIns="39687" numCol="1" anchor="ctr">
              <a:noAutofit/>
            </a:bodyPr>
            <a:lstStyle/>
            <a:p>
              <a:pPr algn="ctr" defTabSz="456406">
                <a:defRPr sz="1800">
                  <a:solidFill>
                    <a:srgbClr val="DDECFE"/>
                  </a:solidFill>
                  <a:latin typeface="Helvetica Light"/>
                  <a:ea typeface="Helvetica Light"/>
                  <a:cs typeface="Helvetica Light"/>
                  <a:sym typeface="Helvetica Light"/>
                </a:defRPr>
              </a:pPr>
              <a:endParaRPr/>
            </a:p>
          </p:txBody>
        </p:sp>
        <p:sp>
          <p:nvSpPr>
            <p:cNvPr id="3" name="Textfeld 2"/>
            <p:cNvSpPr txBox="1"/>
            <p:nvPr/>
          </p:nvSpPr>
          <p:spPr>
            <a:xfrm>
              <a:off x="191913" y="5179971"/>
              <a:ext cx="39091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Thinking</a:t>
              </a:r>
              <a:r>
                <a:rPr kumimoji="0" lang="de-DE" sz="2400" b="1" i="1" u="none" strike="noStrike" cap="none" spc="0" normalizeH="0" baseline="0" dirty="0">
                  <a:ln>
                    <a:noFill/>
                  </a:ln>
                  <a:solidFill>
                    <a:srgbClr val="000080"/>
                  </a:solidFill>
                  <a:effectLst/>
                  <a:uFillTx/>
                  <a:latin typeface="Arial Narrow"/>
                  <a:ea typeface="Helvetica"/>
                  <a:cs typeface="Arial Narrow"/>
                  <a:sym typeface="Helvetica"/>
                </a:rPr>
                <a:t> </a:t>
              </a: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with</a:t>
              </a:r>
              <a:r>
                <a:rPr kumimoji="0" lang="de-DE" sz="2400" b="1" i="1" u="none" strike="noStrike" cap="none" spc="0" normalizeH="0" baseline="0" dirty="0">
                  <a:ln>
                    <a:noFill/>
                  </a:ln>
                  <a:solidFill>
                    <a:srgbClr val="000080"/>
                  </a:solidFill>
                  <a:effectLst/>
                  <a:uFillTx/>
                  <a:latin typeface="Arial Narrow"/>
                  <a:ea typeface="Helvetica"/>
                  <a:cs typeface="Arial Narrow"/>
                  <a:sym typeface="Helvetica"/>
                </a:rPr>
                <a:t> </a:t>
              </a: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inner</a:t>
              </a:r>
              <a:r>
                <a:rPr kumimoji="0" lang="de-DE" sz="2400" b="1" i="1" u="none" strike="noStrike" cap="none" spc="0" normalizeH="0" baseline="0" dirty="0">
                  <a:ln>
                    <a:noFill/>
                  </a:ln>
                  <a:solidFill>
                    <a:srgbClr val="000080"/>
                  </a:solidFill>
                  <a:effectLst/>
                  <a:uFillTx/>
                  <a:latin typeface="Arial Narrow"/>
                  <a:ea typeface="Helvetica"/>
                  <a:cs typeface="Arial Narrow"/>
                  <a:sym typeface="Helvetica"/>
                </a:rPr>
                <a:t> </a:t>
              </a: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images</a:t>
              </a:r>
              <a:endParaRPr kumimoji="0" lang="de-DE" sz="2400" b="1" i="1" u="none" strike="noStrike" cap="none" spc="0" normalizeH="0" baseline="0" dirty="0">
                <a:ln>
                  <a:noFill/>
                </a:ln>
                <a:solidFill>
                  <a:srgbClr val="000080"/>
                </a:solidFill>
                <a:effectLst/>
                <a:uFillTx/>
                <a:latin typeface="Arial Narrow"/>
                <a:ea typeface="Helvetica"/>
                <a:cs typeface="Arial Narrow"/>
                <a:sym typeface="Helvetica"/>
              </a:endParaRPr>
            </a:p>
            <a:p>
              <a:pPr algn="ctr"/>
              <a:r>
                <a:rPr lang="de-DE" sz="2400" b="1" dirty="0" err="1">
                  <a:solidFill>
                    <a:srgbClr val="000080"/>
                  </a:solidFill>
                </a:rPr>
                <a:t>ནང་གི་གཟུགས་བརྙན་ཐོག་ལ་བསམ་ལོ་གཏོང་བ</a:t>
              </a:r>
              <a:r>
                <a:rPr lang="de-DE" sz="2400" b="1" dirty="0">
                  <a:solidFill>
                    <a:srgbClr val="000080"/>
                  </a:solidFill>
                </a:rPr>
                <a:t>།</a:t>
              </a:r>
              <a:endParaRPr kumimoji="0" lang="de-DE" sz="2400" b="1" u="none" strike="noStrike" cap="none" spc="0" normalizeH="0" baseline="0" dirty="0">
                <a:ln>
                  <a:noFill/>
                </a:ln>
                <a:solidFill>
                  <a:srgbClr val="000080"/>
                </a:solidFill>
                <a:effectLst/>
                <a:uFillTx/>
                <a:latin typeface="Arial Narrow"/>
                <a:cs typeface="Arial Narrow"/>
                <a:sym typeface="Helvetica"/>
              </a:endParaRPr>
            </a:p>
          </p:txBody>
        </p:sp>
      </p:grpSp>
      <p:sp>
        <p:nvSpPr>
          <p:cNvPr id="4" name="Textfeld 3"/>
          <p:cNvSpPr txBox="1"/>
          <p:nvPr/>
        </p:nvSpPr>
        <p:spPr>
          <a:xfrm>
            <a:off x="874888" y="6280831"/>
            <a:ext cx="256480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de-DE" sz="2400" b="1" i="1" dirty="0">
                <a:solidFill>
                  <a:srgbClr val="000080"/>
                </a:solidFill>
                <a:latin typeface="Arial Narrow"/>
                <a:cs typeface="Arial Narrow"/>
              </a:rPr>
              <a:t>i</a:t>
            </a:r>
            <a:r>
              <a:rPr kumimoji="0" lang="de-DE" sz="2400" b="1" i="1" u="none" strike="noStrike" cap="none" spc="0" normalizeH="0" baseline="0" dirty="0">
                <a:ln>
                  <a:noFill/>
                </a:ln>
                <a:solidFill>
                  <a:srgbClr val="000080"/>
                </a:solidFill>
                <a:effectLst/>
                <a:uFillTx/>
                <a:latin typeface="Arial Narrow"/>
                <a:cs typeface="Arial Narrow"/>
                <a:sym typeface="Helvetica"/>
              </a:rPr>
              <a:t>ntegral</a:t>
            </a:r>
          </a:p>
          <a:p>
            <a:r>
              <a:rPr lang="de-DE" sz="2400" b="1" dirty="0" err="1">
                <a:solidFill>
                  <a:srgbClr val="000080"/>
                </a:solidFill>
              </a:rPr>
              <a:t>ནང་དོན་ཐོག་ལ་དགོངས་བཞེས</a:t>
            </a:r>
            <a:r>
              <a:rPr lang="de-DE" sz="2400" b="1" dirty="0">
                <a:solidFill>
                  <a:srgbClr val="000080"/>
                </a:solidFill>
              </a:rPr>
              <a:t>།</a:t>
            </a:r>
            <a:endParaRPr kumimoji="0" lang="de-DE" sz="2400" b="1" i="0" u="none" strike="noStrike" cap="none" spc="0" normalizeH="0" baseline="0" dirty="0">
              <a:ln>
                <a:noFill/>
              </a:ln>
              <a:solidFill>
                <a:srgbClr val="000080"/>
              </a:solidFill>
              <a:effectLst/>
              <a:uFillTx/>
              <a:latin typeface="Arial Narrow"/>
              <a:cs typeface="Arial Narrow"/>
              <a:sym typeface="Helvetica"/>
            </a:endParaRPr>
          </a:p>
        </p:txBody>
      </p:sp>
      <p:sp>
        <p:nvSpPr>
          <p:cNvPr id="5" name="Textfeld 4"/>
          <p:cNvSpPr txBox="1"/>
          <p:nvPr/>
        </p:nvSpPr>
        <p:spPr>
          <a:xfrm>
            <a:off x="6575778" y="6280831"/>
            <a:ext cx="20743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de-DE" sz="2400" b="1" i="1" dirty="0" err="1">
                <a:solidFill>
                  <a:srgbClr val="000080"/>
                </a:solidFill>
                <a:latin typeface="Arial Narrow"/>
                <a:cs typeface="Arial Narrow"/>
              </a:rPr>
              <a:t>a</a:t>
            </a:r>
            <a:r>
              <a:rPr kumimoji="0" lang="de-DE" sz="2400" b="1" i="1" u="none" strike="noStrike" cap="none" spc="0" normalizeH="0" baseline="0" dirty="0" err="1">
                <a:ln>
                  <a:noFill/>
                </a:ln>
                <a:solidFill>
                  <a:srgbClr val="000080"/>
                </a:solidFill>
                <a:effectLst/>
                <a:uFillTx/>
                <a:latin typeface="Arial Narrow"/>
                <a:cs typeface="Arial Narrow"/>
                <a:sym typeface="Helvetica"/>
              </a:rPr>
              <a:t>nalytical</a:t>
            </a:r>
            <a:endParaRPr kumimoji="0" lang="de-DE" sz="2400" b="1" i="1" u="none" strike="noStrike" cap="none" spc="0" normalizeH="0" baseline="0" dirty="0">
              <a:ln>
                <a:noFill/>
              </a:ln>
              <a:solidFill>
                <a:srgbClr val="000080"/>
              </a:solidFill>
              <a:effectLst/>
              <a:uFillTx/>
              <a:latin typeface="Arial Narrow"/>
              <a:cs typeface="Arial Narrow"/>
              <a:sym typeface="Helvetica"/>
            </a:endParaRPr>
          </a:p>
          <a:p>
            <a:pPr algn="ctr"/>
            <a:r>
              <a:rPr lang="de-DE" sz="2400" b="1" dirty="0" err="1">
                <a:solidFill>
                  <a:srgbClr val="000080"/>
                </a:solidFill>
              </a:rPr>
              <a:t>དཔྱད་ཞིབ་ཀྱི་ལམ</a:t>
            </a:r>
            <a:r>
              <a:rPr lang="de-DE" sz="2400" b="1" dirty="0">
                <a:solidFill>
                  <a:srgbClr val="000080"/>
                </a:solidFill>
              </a:rPr>
              <a:t>།</a:t>
            </a:r>
            <a:endParaRPr kumimoji="0" lang="de-DE" sz="2400" b="0" i="0" u="none" strike="noStrike" cap="none" spc="0" normalizeH="0" baseline="0" dirty="0">
              <a:ln>
                <a:noFill/>
              </a:ln>
              <a:solidFill>
                <a:srgbClr val="000080"/>
              </a:solidFill>
              <a:effectLst/>
              <a:uFillTx/>
              <a:sym typeface="Helvetica"/>
            </a:endParaRPr>
          </a:p>
        </p:txBody>
      </p:sp>
    </p:spTree>
    <p:extLst>
      <p:ext uri="{BB962C8B-B14F-4D97-AF65-F5344CB8AC3E}">
        <p14:creationId xmlns:p14="http://schemas.microsoft.com/office/powerpoint/2010/main" val="65027120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93"/>
                                        </p:tgtEl>
                                        <p:attrNameLst>
                                          <p:attrName>style.visibility</p:attrName>
                                        </p:attrNameLst>
                                      </p:cBhvr>
                                      <p:to>
                                        <p:strVal val="visible"/>
                                      </p:to>
                                    </p:set>
                                    <p:anim calcmode="lin" valueType="num">
                                      <p:cBhvr>
                                        <p:cTn id="7" dur="1000" fill="hold"/>
                                        <p:tgtEl>
                                          <p:spTgt spid="493"/>
                                        </p:tgtEl>
                                        <p:attrNameLst>
                                          <p:attrName>ppt_w</p:attrName>
                                        </p:attrNameLst>
                                      </p:cBhvr>
                                      <p:tavLst>
                                        <p:tav tm="0">
                                          <p:val>
                                            <p:fltVal val="0"/>
                                          </p:val>
                                        </p:tav>
                                        <p:tav tm="100000">
                                          <p:val>
                                            <p:strVal val="#ppt_w"/>
                                          </p:val>
                                        </p:tav>
                                      </p:tavLst>
                                    </p:anim>
                                    <p:anim calcmode="lin" valueType="num">
                                      <p:cBhvr>
                                        <p:cTn id="8" dur="1000" fill="hold"/>
                                        <p:tgtEl>
                                          <p:spTgt spid="49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advAuto="0"/>
      <p:bldP spid="493" grpId="0" animBg="1" advAuto="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p:cNvSpPr>
          <p:nvPr>
            <p:ph type="sldNum" sz="quarter" idx="2"/>
          </p:nvPr>
        </p:nvSpPr>
        <p:spPr>
          <a:xfrm>
            <a:off x="4993876" y="7404100"/>
            <a:ext cx="173659"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12</a:t>
            </a:fld>
            <a:endParaRPr/>
          </a:p>
        </p:txBody>
      </p:sp>
      <p:sp>
        <p:nvSpPr>
          <p:cNvPr id="502" name="Shape 502"/>
          <p:cNvSpPr/>
          <p:nvPr/>
        </p:nvSpPr>
        <p:spPr>
          <a:xfrm>
            <a:off x="524107" y="184300"/>
            <a:ext cx="3284348"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buClr>
                <a:srgbClr val="FFFDA9"/>
              </a:buClr>
              <a:buFont typeface="Arial Narrow"/>
              <a:tabLst>
                <a:tab pos="3390900" algn="l"/>
              </a:tabLst>
              <a:defRPr sz="24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Masters of Buddhism</a:t>
            </a:r>
          </a:p>
          <a:p>
            <a:pPr algn="ctr" defTabSz="508000">
              <a:defRPr sz="2800">
                <a:solidFill>
                  <a:srgbClr val="011A9A"/>
                </a:solidFill>
                <a:latin typeface="Arial"/>
                <a:ea typeface="Arial"/>
                <a:cs typeface="Arial"/>
                <a:sym typeface="Arial"/>
              </a:defRPr>
            </a:pPr>
            <a:r>
              <a:rPr b="1" dirty="0" err="1"/>
              <a:t>ནང་པའི་སློབ་དཔོན</a:t>
            </a:r>
            <a:r>
              <a:rPr b="1" dirty="0"/>
              <a:t>།</a:t>
            </a:r>
          </a:p>
        </p:txBody>
      </p:sp>
      <p:sp>
        <p:nvSpPr>
          <p:cNvPr id="503" name="Shape 503"/>
          <p:cNvSpPr/>
          <p:nvPr/>
        </p:nvSpPr>
        <p:spPr>
          <a:xfrm>
            <a:off x="5601188" y="197000"/>
            <a:ext cx="2951797"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buClr>
                <a:srgbClr val="FFFDA9"/>
              </a:buClr>
              <a:buFont typeface="Arial Narrow"/>
              <a:tabLst>
                <a:tab pos="3390900" algn="l"/>
              </a:tabLst>
              <a:defRPr sz="24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Western Scientists</a:t>
            </a:r>
          </a:p>
          <a:p>
            <a:pPr algn="ctr" defTabSz="508000">
              <a:defRPr sz="2800">
                <a:solidFill>
                  <a:srgbClr val="011A9A"/>
                </a:solidFill>
                <a:latin typeface="Monlam Uni OuChan2"/>
                <a:ea typeface="Monlam Uni OuChan2"/>
                <a:cs typeface="Monlam Uni OuChan2"/>
                <a:sym typeface="Monlam Uni OuChan2"/>
              </a:defRPr>
            </a:pPr>
            <a:r>
              <a:rPr b="1" dirty="0" err="1"/>
              <a:t>ནུབ་ཕྱོགས་ཀྱི་ཚན་རིག་པ</a:t>
            </a:r>
            <a:r>
              <a:rPr b="1" dirty="0"/>
              <a:t>།</a:t>
            </a:r>
          </a:p>
        </p:txBody>
      </p:sp>
      <p:sp>
        <p:nvSpPr>
          <p:cNvPr id="504" name="Shape 504"/>
          <p:cNvSpPr/>
          <p:nvPr/>
        </p:nvSpPr>
        <p:spPr>
          <a:xfrm>
            <a:off x="3911600" y="647700"/>
            <a:ext cx="1574800" cy="0"/>
          </a:xfrm>
          <a:prstGeom prst="line">
            <a:avLst/>
          </a:prstGeom>
          <a:ln w="88900">
            <a:solidFill>
              <a:srgbClr val="011A9A"/>
            </a:solidFill>
            <a:miter lim="400000"/>
            <a:headEnd type="stealth"/>
            <a:tailEnd type="stealth"/>
          </a:ln>
        </p:spPr>
        <p:txBody>
          <a:bodyPr lIns="50800" tIns="50800" rIns="50800" bIns="50800" anchor="ctr"/>
          <a:lstStyle/>
          <a:p>
            <a:endParaRPr/>
          </a:p>
        </p:txBody>
      </p:sp>
      <p:grpSp>
        <p:nvGrpSpPr>
          <p:cNvPr id="507" name="Group 507"/>
          <p:cNvGrpSpPr/>
          <p:nvPr/>
        </p:nvGrpSpPr>
        <p:grpSpPr>
          <a:xfrm>
            <a:off x="6237825" y="3690330"/>
            <a:ext cx="1647480" cy="2604914"/>
            <a:chOff x="17126" y="0"/>
            <a:chExt cx="1647478" cy="2604912"/>
          </a:xfrm>
        </p:grpSpPr>
        <p:sp>
          <p:nvSpPr>
            <p:cNvPr id="505" name="Shape 505"/>
            <p:cNvSpPr/>
            <p:nvPr/>
          </p:nvSpPr>
          <p:spPr>
            <a:xfrm>
              <a:off x="17126" y="1382014"/>
              <a:ext cx="1647478" cy="1222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lnSpc>
                  <a:spcPct val="115000"/>
                </a:lnSpc>
                <a:spcBef>
                  <a:spcPts val="800"/>
                </a:spcBef>
                <a:tabLst>
                  <a:tab pos="749300" algn="l"/>
                </a:tabLst>
                <a:defRPr sz="3200">
                  <a:latin typeface="Monlam Uni OuChan2"/>
                  <a:ea typeface="Monlam Uni OuChan2"/>
                  <a:cs typeface="Monlam Uni OuChan2"/>
                  <a:sym typeface="Monlam Uni OuChan2"/>
                </a:defRPr>
              </a:pPr>
              <a:r>
                <a:rPr b="1" dirty="0">
                  <a:latin typeface="Arial"/>
                  <a:cs typeface="Arial"/>
                  <a:sym typeface="Helvetica"/>
                </a:rPr>
                <a:t>Models</a:t>
              </a:r>
              <a:r>
                <a:rPr b="1" dirty="0"/>
                <a:t/>
              </a:r>
              <a:br>
                <a:rPr b="1" dirty="0"/>
              </a:br>
              <a:r>
                <a:rPr b="1" dirty="0"/>
                <a:t>དཔེ་གཟུགས།</a:t>
              </a:r>
            </a:p>
          </p:txBody>
        </p:sp>
        <p:sp>
          <p:nvSpPr>
            <p:cNvPr id="506" name="Shape 506"/>
            <p:cNvSpPr/>
            <p:nvPr/>
          </p:nvSpPr>
          <p:spPr>
            <a:xfrm flipV="1">
              <a:off x="840864" y="0"/>
              <a:ext cx="1" cy="929656"/>
            </a:xfrm>
            <a:prstGeom prst="line">
              <a:avLst/>
            </a:prstGeom>
            <a:noFill/>
            <a:ln w="63500" cap="flat">
              <a:solidFill>
                <a:srgbClr val="000000"/>
              </a:solidFill>
              <a:prstDash val="solid"/>
              <a:miter lim="400000"/>
              <a:headEnd type="triangle" w="med" len="me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511" name="Group 511"/>
          <p:cNvGrpSpPr/>
          <p:nvPr/>
        </p:nvGrpSpPr>
        <p:grpSpPr>
          <a:xfrm>
            <a:off x="4593129" y="1841714"/>
            <a:ext cx="5185871" cy="1848616"/>
            <a:chOff x="2519690" y="-40055"/>
            <a:chExt cx="4936868" cy="1406855"/>
          </a:xfrm>
        </p:grpSpPr>
        <p:sp>
          <p:nvSpPr>
            <p:cNvPr id="508" name="Shape 508"/>
            <p:cNvSpPr/>
            <p:nvPr/>
          </p:nvSpPr>
          <p:spPr>
            <a:xfrm>
              <a:off x="2519690" y="-40055"/>
              <a:ext cx="4907445" cy="719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marL="45347" marR="45347" algn="ctr" defTabSz="508000">
                <a:lnSpc>
                  <a:spcPct val="80000"/>
                </a:lnSpc>
                <a:buClr>
                  <a:srgbClr val="021EAA"/>
                </a:buClr>
                <a:buFont typeface="Arial Narrow"/>
                <a:defRPr sz="2500" b="1" i="1">
                  <a:solidFill>
                    <a:srgbClr val="021EAA"/>
                  </a:solidFill>
                  <a:uFill>
                    <a:solidFill>
                      <a:srgbClr val="021EAA"/>
                    </a:solidFill>
                  </a:uFill>
                  <a:latin typeface="Arial Narrow"/>
                  <a:ea typeface="Arial Narrow"/>
                  <a:cs typeface="Arial Narrow"/>
                  <a:sym typeface="Arial Narrow"/>
                </a:defRPr>
              </a:lvl1pPr>
            </a:lstStyle>
            <a:p>
              <a:r>
                <a:rPr dirty="0"/>
                <a:t>Quest for truth by means of observations and experiments</a:t>
              </a:r>
            </a:p>
          </p:txBody>
        </p:sp>
        <p:sp>
          <p:nvSpPr>
            <p:cNvPr id="509" name="Shape 509"/>
            <p:cNvSpPr/>
            <p:nvPr/>
          </p:nvSpPr>
          <p:spPr>
            <a:xfrm>
              <a:off x="2731363" y="550342"/>
              <a:ext cx="4484100" cy="6861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08000">
                <a:defRPr sz="2800">
                  <a:solidFill>
                    <a:srgbClr val="FF0000"/>
                  </a:solidFill>
                  <a:latin typeface="Monlam Uni OuChan2"/>
                  <a:ea typeface="Monlam Uni OuChan2"/>
                  <a:cs typeface="Monlam Uni OuChan2"/>
                  <a:sym typeface="Monlam Uni OuChan2"/>
                </a:defRPr>
              </a:pPr>
              <a:r>
                <a:rPr lang="bo-CN" sz="2800" b="1" i="0" u="none" strike="noStrike" dirty="0">
                  <a:solidFill>
                    <a:srgbClr val="000080"/>
                  </a:solidFill>
                  <a:effectLst/>
                  <a:latin typeface="Arial" panose="020B0604020202020204" pitchFamily="34" charset="0"/>
                </a:rPr>
                <a:t>ལྟ་ཞིབ་དང་</a:t>
              </a:r>
              <a:r>
                <a:rPr b="1" dirty="0" err="1">
                  <a:solidFill>
                    <a:srgbClr val="000080"/>
                  </a:solidFill>
                </a:rPr>
                <a:t>བརྟག</a:t>
              </a:r>
              <a:r>
                <a:rPr b="1" dirty="0" err="1">
                  <a:solidFill>
                    <a:srgbClr val="011993"/>
                  </a:solidFill>
                </a:rPr>
                <a:t>་དཔྱད་ཀྱི་ལམ་ནས་བདེན་པ་འཚོལ་བ</a:t>
              </a:r>
              <a:r>
                <a:rPr b="1" dirty="0">
                  <a:solidFill>
                    <a:srgbClr val="011993"/>
                  </a:solidFill>
                </a:rPr>
                <a:t>།</a:t>
              </a:r>
            </a:p>
          </p:txBody>
        </p:sp>
        <p:sp>
          <p:nvSpPr>
            <p:cNvPr id="510" name="Shape 510"/>
            <p:cNvSpPr/>
            <p:nvPr/>
          </p:nvSpPr>
          <p:spPr>
            <a:xfrm>
              <a:off x="2603394" y="0"/>
              <a:ext cx="4853164" cy="1366800"/>
            </a:xfrm>
            <a:prstGeom prst="roundRect">
              <a:avLst>
                <a:gd name="adj" fmla="val 14056"/>
              </a:avLst>
            </a:prstGeom>
            <a:noFill/>
            <a:ln w="63500" cap="flat">
              <a:solidFill>
                <a:srgbClr val="011993"/>
              </a:solidFill>
              <a:prstDash val="solid"/>
              <a:roun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mc:AlternateContent xmlns:mc="http://schemas.openxmlformats.org/markup-compatibility/2006" xmlns:p14="http://schemas.microsoft.com/office/powerpoint/2010/main">
    <mc:Choice Requires="p14">
      <p:transition p14:dur="30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2" animBg="1" advAuto="0"/>
      <p:bldP spid="51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3" name="Shape 513"/>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13</a:t>
            </a:fld>
            <a:endParaRPr/>
          </a:p>
        </p:txBody>
      </p:sp>
      <p:sp>
        <p:nvSpPr>
          <p:cNvPr id="514" name="Shape 514"/>
          <p:cNvSpPr/>
          <p:nvPr/>
        </p:nvSpPr>
        <p:spPr>
          <a:xfrm>
            <a:off x="213949" y="185948"/>
            <a:ext cx="4372159" cy="131831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3100"/>
            </a:pPr>
            <a:r>
              <a:rPr dirty="0" err="1"/>
              <a:t>Dharmakirti</a:t>
            </a:r>
            <a:r>
              <a:rPr dirty="0"/>
              <a:t> (7. cent)</a:t>
            </a:r>
            <a:br>
              <a:rPr dirty="0"/>
            </a:br>
            <a:r>
              <a:rPr lang="bo-CN" sz="4800" dirty="0">
                <a:solidFill>
                  <a:srgbClr val="000080"/>
                </a:solidFill>
                <a:latin typeface="Monlam Uni OuChan2"/>
                <a:cs typeface="Monlam Uni OuChan2"/>
              </a:rPr>
              <a:t>སློབ་དཔོན་</a:t>
            </a:r>
            <a:r>
              <a:rPr sz="4800" dirty="0" err="1">
                <a:solidFill>
                  <a:srgbClr val="000080"/>
                </a:solidFill>
                <a:latin typeface="Monlam Uni OuChan2"/>
                <a:cs typeface="Monlam Uni OuChan2"/>
              </a:rPr>
              <a:t>ཆོས་གྲགས</a:t>
            </a:r>
            <a:r>
              <a:rPr sz="4800" dirty="0">
                <a:solidFill>
                  <a:srgbClr val="000080"/>
                </a:solidFill>
                <a:latin typeface="Monlam Uni OuChan2"/>
                <a:cs typeface="Monlam Uni OuChan2"/>
              </a:rPr>
              <a:t>།</a:t>
            </a:r>
          </a:p>
        </p:txBody>
      </p:sp>
      <p:pic>
        <p:nvPicPr>
          <p:cNvPr id="515" name="pasted-image.png"/>
          <p:cNvPicPr>
            <a:picLocks noChangeAspect="1"/>
          </p:cNvPicPr>
          <p:nvPr/>
        </p:nvPicPr>
        <p:blipFill>
          <a:blip r:embed="rId3"/>
          <a:stretch>
            <a:fillRect/>
          </a:stretch>
        </p:blipFill>
        <p:spPr>
          <a:xfrm>
            <a:off x="4975587" y="-74123"/>
            <a:ext cx="4722526" cy="7535945"/>
          </a:xfrm>
          <a:prstGeom prst="rect">
            <a:avLst/>
          </a:prstGeom>
          <a:ln w="12700">
            <a:miter lim="400000"/>
          </a:ln>
        </p:spPr>
      </p:pic>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p:cNvSpPr>
          <p:nvPr>
            <p:ph type="sldNum" sz="quarter" idx="2"/>
          </p:nvPr>
        </p:nvSpPr>
        <p:spPr>
          <a:xfrm>
            <a:off x="4998155" y="7404100"/>
            <a:ext cx="165101" cy="254000"/>
          </a:xfrm>
          <a:prstGeom prst="rect">
            <a:avLst/>
          </a:prstGeom>
          <a:extLst>
            <a:ext uri="{C572A759-6A51-4108-AA02-DFA0A04FC94B}">
              <ma14:wrappingTextBoxFlag xmlns:ma14="http://schemas.microsoft.com/office/mac/drawingml/2011/main" val="1"/>
            </a:ext>
          </a:extLst>
        </p:spPr>
        <p:txBody>
          <a:bodyPr/>
          <a:lstStyle>
            <a:lvl1pPr>
              <a:lnSpc>
                <a:spcPct val="100000"/>
              </a:lnSpc>
              <a:tabLst/>
              <a:defRPr>
                <a:latin typeface="+mn-lt"/>
                <a:ea typeface="+mn-ea"/>
                <a:cs typeface="+mn-cs"/>
                <a:sym typeface="Gill Sans"/>
              </a:defRPr>
            </a:lvl1pPr>
          </a:lstStyle>
          <a:p>
            <a:fld id="{86CB4B4D-7CA3-9044-876B-883B54F8677D}" type="slidenum">
              <a:t>14</a:t>
            </a:fld>
            <a:endParaRPr/>
          </a:p>
        </p:txBody>
      </p:sp>
      <p:sp>
        <p:nvSpPr>
          <p:cNvPr id="520" name="Shape 520"/>
          <p:cNvSpPr/>
          <p:nvPr/>
        </p:nvSpPr>
        <p:spPr>
          <a:xfrm>
            <a:off x="711519" y="224886"/>
            <a:ext cx="5468135" cy="1087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buClr>
                <a:srgbClr val="FFFDA9"/>
              </a:buClr>
              <a:buFont typeface="Arial Narrow"/>
              <a:tabLst>
                <a:tab pos="3390900" algn="l"/>
              </a:tabLst>
              <a:defRPr sz="32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What is a model?</a:t>
            </a:r>
            <a:br>
              <a:rPr dirty="0">
                <a:latin typeface="Helvetica"/>
                <a:ea typeface="Helvetica"/>
                <a:cs typeface="Helvetica"/>
                <a:sym typeface="Helvetica"/>
              </a:rPr>
            </a:br>
            <a:r>
              <a:rPr b="1" dirty="0">
                <a:latin typeface="Monlam Uni OuChan2"/>
                <a:ea typeface="Monlam Uni OuChan2"/>
                <a:cs typeface="Monlam Uni OuChan2"/>
                <a:sym typeface="Monlam Uni OuChan2"/>
              </a:rPr>
              <a:t>དཔེ་གཟུགས་ཟེར་ན་གང་རེད་དམ།</a:t>
            </a:r>
          </a:p>
        </p:txBody>
      </p:sp>
      <p:sp>
        <p:nvSpPr>
          <p:cNvPr id="521" name="Shape 521"/>
          <p:cNvSpPr/>
          <p:nvPr/>
        </p:nvSpPr>
        <p:spPr>
          <a:xfrm>
            <a:off x="711519" y="1308452"/>
            <a:ext cx="5239741" cy="567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3100"/>
              </a:lnSpc>
              <a:tabLst>
                <a:tab pos="838200" algn="l"/>
              </a:tabLst>
              <a:defRPr sz="2600"/>
            </a:lvl1pPr>
          </a:lstStyle>
          <a:p>
            <a:r>
              <a:t>Example:	དཔེ་མཚོན།</a:t>
            </a:r>
          </a:p>
        </p:txBody>
      </p:sp>
      <p:pic>
        <p:nvPicPr>
          <p:cNvPr id="522" name="IMG_317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1519" y="1923360"/>
            <a:ext cx="8758186" cy="5423083"/>
          </a:xfrm>
          <a:prstGeom prst="rect">
            <a:avLst/>
          </a:prstGeom>
          <a:ln w="12700">
            <a:miter lim="4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15</a:t>
            </a:fld>
            <a:endParaRPr/>
          </a:p>
        </p:txBody>
      </p:sp>
      <p:pic>
        <p:nvPicPr>
          <p:cNvPr id="527" name="droppedImage.png"/>
          <p:cNvPicPr>
            <a:picLocks noChangeAspect="1"/>
          </p:cNvPicPr>
          <p:nvPr/>
        </p:nvPicPr>
        <p:blipFill>
          <a:blip r:embed="rId3"/>
          <a:stretch>
            <a:fillRect/>
          </a:stretch>
        </p:blipFill>
        <p:spPr>
          <a:xfrm>
            <a:off x="4089400" y="2607622"/>
            <a:ext cx="1961445" cy="2303045"/>
          </a:xfrm>
          <a:prstGeom prst="rect">
            <a:avLst/>
          </a:prstGeom>
          <a:ln w="12700">
            <a:miter lim="400000"/>
          </a:ln>
        </p:spPr>
      </p:pic>
      <p:sp>
        <p:nvSpPr>
          <p:cNvPr id="528" name="Shape 528"/>
          <p:cNvSpPr/>
          <p:nvPr/>
        </p:nvSpPr>
        <p:spPr>
          <a:xfrm>
            <a:off x="3721100" y="942975"/>
            <a:ext cx="26924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buClr>
                <a:srgbClr val="C6E6E9"/>
              </a:buClr>
              <a:buFont typeface="Helvetica"/>
              <a:defRPr sz="3400">
                <a:solidFill>
                  <a:schemeClr val="accent2"/>
                </a:solidFill>
                <a:uFill>
                  <a:solidFill>
                    <a:srgbClr val="C6E6E9"/>
                  </a:solidFill>
                </a:uFill>
              </a:defRPr>
            </a:pPr>
            <a:r>
              <a:t>Reality</a:t>
            </a:r>
          </a:p>
          <a:p>
            <a:pPr algn="ctr">
              <a:defRPr sz="3200">
                <a:solidFill>
                  <a:srgbClr val="009639"/>
                </a:solidFill>
                <a:latin typeface="Monlam Uni OuChan2"/>
                <a:ea typeface="Monlam Uni OuChan2"/>
                <a:cs typeface="Monlam Uni OuChan2"/>
                <a:sym typeface="Monlam Uni OuChan2"/>
              </a:defRPr>
            </a:pPr>
            <a:r>
              <a:t>དངོས་དོན།</a:t>
            </a:r>
          </a:p>
        </p:txBody>
      </p:sp>
      <p:sp>
        <p:nvSpPr>
          <p:cNvPr id="529" name="Shape 529"/>
          <p:cNvSpPr/>
          <p:nvPr/>
        </p:nvSpPr>
        <p:spPr>
          <a:xfrm>
            <a:off x="712430" y="259365"/>
            <a:ext cx="8309967"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buClr>
                <a:srgbClr val="FFFFFF"/>
              </a:buClr>
              <a:buFont typeface="Arial Narrow"/>
              <a:defRPr sz="3000">
                <a:solidFill>
                  <a:srgbClr val="011A9A"/>
                </a:solidFill>
                <a:latin typeface="+mn-lt"/>
                <a:ea typeface="+mn-ea"/>
                <a:cs typeface="+mn-cs"/>
                <a:sym typeface="Gill Sans"/>
              </a:defRPr>
            </a:pPr>
            <a:r>
              <a:rPr sz="3600" b="1" dirty="0">
                <a:uFill>
                  <a:solidFill>
                    <a:srgbClr val="FFFFFF"/>
                  </a:solidFill>
                </a:uFill>
                <a:latin typeface="Arial Narrow"/>
                <a:ea typeface="Arial Narrow"/>
                <a:cs typeface="Arial Narrow"/>
                <a:sym typeface="Arial Narrow"/>
              </a:rPr>
              <a:t>Western view</a:t>
            </a:r>
            <a:r>
              <a:rPr b="1" dirty="0">
                <a:uFill>
                  <a:solidFill>
                    <a:srgbClr val="FFFFFF"/>
                  </a:solidFill>
                </a:uFill>
                <a:latin typeface="Arial Narrow"/>
                <a:ea typeface="Arial Narrow"/>
                <a:cs typeface="Arial Narrow"/>
                <a:sym typeface="Arial Narrow"/>
              </a:rPr>
              <a:t>                                    </a:t>
            </a:r>
            <a:r>
              <a:rPr lang="en-IN" b="1" dirty="0">
                <a:uFill>
                  <a:solidFill>
                    <a:srgbClr val="FFFFFF"/>
                  </a:solidFill>
                </a:uFill>
                <a:latin typeface="Arial Narrow"/>
                <a:ea typeface="Arial Narrow"/>
                <a:cs typeface="Arial Narrow"/>
                <a:sym typeface="Arial Narrow"/>
              </a:rPr>
              <a:t>   </a:t>
            </a:r>
            <a:r>
              <a:rPr sz="3600" b="1" dirty="0">
                <a:uFill>
                  <a:solidFill>
                    <a:srgbClr val="FFFFFF"/>
                  </a:solidFill>
                </a:uFill>
                <a:latin typeface="Arial Narrow"/>
                <a:ea typeface="Arial Narrow"/>
                <a:cs typeface="Arial Narrow"/>
                <a:sym typeface="Arial Narrow"/>
              </a:rPr>
              <a:t>Eastern view</a:t>
            </a:r>
            <a:endParaRPr sz="4000" b="1" dirty="0">
              <a:uFill>
                <a:solidFill>
                  <a:srgbClr val="FFFFFF"/>
                </a:solidFill>
              </a:uFill>
              <a:latin typeface="Arial Narrow"/>
              <a:ea typeface="Arial Narrow"/>
              <a:cs typeface="Arial Narrow"/>
              <a:sym typeface="Arial Narrow"/>
            </a:endParaRPr>
          </a:p>
          <a:p>
            <a:pPr defTabSz="508000">
              <a:defRPr sz="3600">
                <a:solidFill>
                  <a:srgbClr val="011A9A"/>
                </a:solidFill>
                <a:latin typeface="Microsoft Himalaya"/>
                <a:ea typeface="Microsoft Himalaya"/>
                <a:cs typeface="Microsoft Himalaya"/>
                <a:sym typeface="Microsoft Himalaya"/>
              </a:defRPr>
            </a:pPr>
            <a:r>
              <a:rPr lang="de-CH" sz="2800" b="1" dirty="0">
                <a:latin typeface="Monlam Uni OuChan2"/>
                <a:ea typeface="Monlam Uni OuChan2"/>
                <a:cs typeface="Monlam Uni OuChan2"/>
                <a:sym typeface="Monlam Uni OuChan2"/>
              </a:rPr>
              <a:t> </a:t>
            </a:r>
            <a:r>
              <a:rPr sz="2800" b="1" dirty="0">
                <a:latin typeface="Monlam Uni OuChan2"/>
                <a:ea typeface="Monlam Uni OuChan2"/>
                <a:cs typeface="Monlam Uni OuChan2"/>
                <a:sym typeface="Monlam Uni OuChan2"/>
              </a:rPr>
              <a:t>ནུབ་ཕྱོགས་ཀྱི་ལྟ་ཚུལ།</a:t>
            </a:r>
            <a:r>
              <a:rPr b="1" dirty="0"/>
              <a:t>	</a:t>
            </a:r>
            <a:r>
              <a:rPr dirty="0"/>
              <a:t>						</a:t>
            </a:r>
            <a:r>
              <a:rPr lang="de-CH" dirty="0"/>
              <a:t>   </a:t>
            </a:r>
            <a:r>
              <a:rPr sz="2800" b="1" dirty="0">
                <a:latin typeface="Monlam Uni OuChan2"/>
                <a:ea typeface="Monlam Uni OuChan2"/>
                <a:cs typeface="Monlam Uni OuChan2"/>
                <a:sym typeface="Monlam Uni OuChan2"/>
              </a:rPr>
              <a:t>ཤར་ཕྱོགས་ཀྱི་ལྟ་ཚུལ།</a:t>
            </a:r>
          </a:p>
        </p:txBody>
      </p:sp>
      <p:sp>
        <p:nvSpPr>
          <p:cNvPr id="530" name="Shape 530"/>
          <p:cNvSpPr/>
          <p:nvPr/>
        </p:nvSpPr>
        <p:spPr>
          <a:xfrm>
            <a:off x="-171450" y="1713355"/>
            <a:ext cx="4457700" cy="4955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buClr>
                <a:srgbClr val="FFFC79"/>
              </a:buClr>
              <a:buFont typeface="Arial Narrow"/>
              <a:defRPr sz="3000" b="1">
                <a:uFill>
                  <a:solidFill>
                    <a:srgbClr val="FFFC79"/>
                  </a:solidFill>
                </a:uFill>
                <a:latin typeface="Arial Narrow"/>
                <a:ea typeface="Arial Narrow"/>
                <a:cs typeface="Arial Narrow"/>
                <a:sym typeface="Arial Narrow"/>
              </a:defRPr>
            </a:pPr>
            <a:r>
              <a:rPr sz="2600">
                <a:solidFill>
                  <a:srgbClr val="0433FF"/>
                </a:solidFill>
              </a:rPr>
              <a:t>Interpretation of</a:t>
            </a:r>
            <a:br>
              <a:rPr sz="2600">
                <a:solidFill>
                  <a:srgbClr val="0433FF"/>
                </a:solidFill>
              </a:rPr>
            </a:br>
            <a:r>
              <a:rPr sz="2600">
                <a:solidFill>
                  <a:srgbClr val="0433FF"/>
                </a:solidFill>
              </a:rPr>
              <a:t>measuring data:</a:t>
            </a:r>
            <a:r>
              <a:rPr>
                <a:solidFill>
                  <a:srgbClr val="0433FF"/>
                </a:solidFill>
              </a:rPr>
              <a:t/>
            </a:r>
            <a:br>
              <a:rPr>
                <a:solidFill>
                  <a:srgbClr val="0433FF"/>
                </a:solidFill>
              </a:rPr>
            </a:br>
            <a:r>
              <a:rPr sz="2600" b="0">
                <a:solidFill>
                  <a:srgbClr val="0433FF"/>
                </a:solidFill>
              </a:rPr>
              <a:t>གྲངས་ཐོ་རྣམས་ཚད་འཇལ་</a:t>
            </a:r>
            <a:br>
              <a:rPr sz="2600" b="0">
                <a:solidFill>
                  <a:srgbClr val="0433FF"/>
                </a:solidFill>
              </a:rPr>
            </a:br>
            <a:r>
              <a:rPr sz="2600" b="0">
                <a:solidFill>
                  <a:srgbClr val="0433FF"/>
                </a:solidFill>
              </a:rPr>
              <a:t>ནས་དོན་འབྲེལ་བྱེད་པ།</a:t>
            </a:r>
            <a:r>
              <a:rPr sz="2000" b="0"/>
              <a:t/>
            </a:r>
            <a:br>
              <a:rPr sz="2000" b="0"/>
            </a:br>
            <a:r>
              <a:rPr b="0"/>
              <a:t/>
            </a:r>
            <a:br>
              <a:rPr b="0"/>
            </a:br>
            <a:endParaRPr b="0"/>
          </a:p>
          <a:p>
            <a:pPr algn="ctr">
              <a:spcBef>
                <a:spcPts val="300"/>
              </a:spcBef>
              <a:buClr>
                <a:srgbClr val="FFFFFF"/>
              </a:buClr>
              <a:buFont typeface="Arial Narrow"/>
              <a:defRPr sz="2400" b="1">
                <a:uFill>
                  <a:solidFill>
                    <a:srgbClr val="FFFFFF"/>
                  </a:solidFill>
                </a:uFill>
                <a:latin typeface="Arial Narrow"/>
                <a:ea typeface="Arial Narrow"/>
                <a:cs typeface="Arial Narrow"/>
                <a:sym typeface="Arial Narrow"/>
              </a:defRPr>
            </a:pPr>
            <a:r>
              <a:t>- Postulate hypothesis</a:t>
            </a:r>
            <a:br/>
            <a:r>
              <a:t>བདེན་དཔང་གི་གཞིར་ཚོད་གཞག་བྱེད་པ།</a:t>
            </a:r>
          </a:p>
          <a:p>
            <a:pPr algn="ctr">
              <a:spcBef>
                <a:spcPts val="300"/>
              </a:spcBef>
              <a:buClr>
                <a:srgbClr val="FFFFFF"/>
              </a:buClr>
              <a:buFont typeface="Arial Narrow"/>
              <a:defRPr sz="2400" b="1">
                <a:uFill>
                  <a:solidFill>
                    <a:srgbClr val="FFFFFF"/>
                  </a:solidFill>
                </a:uFill>
                <a:latin typeface="Arial Narrow"/>
                <a:ea typeface="Arial Narrow"/>
                <a:cs typeface="Arial Narrow"/>
                <a:sym typeface="Arial Narrow"/>
              </a:defRPr>
            </a:pPr>
            <a:r>
              <a:t>- Elaborate theories</a:t>
            </a:r>
            <a:br/>
            <a:r>
              <a:t>རྣམ་གཞག་རྒྱས་བཤད།</a:t>
            </a:r>
          </a:p>
          <a:p>
            <a:pPr algn="ctr">
              <a:spcBef>
                <a:spcPts val="300"/>
              </a:spcBef>
              <a:buClr>
                <a:srgbClr val="FFFFFF"/>
              </a:buClr>
              <a:buFont typeface="Arial Narrow"/>
              <a:defRPr sz="2400" b="1">
                <a:uFill>
                  <a:solidFill>
                    <a:srgbClr val="FFFFFF"/>
                  </a:solidFill>
                </a:uFill>
                <a:latin typeface="Arial Narrow"/>
                <a:ea typeface="Arial Narrow"/>
                <a:cs typeface="Arial Narrow"/>
                <a:sym typeface="Arial Narrow"/>
              </a:defRPr>
            </a:pPr>
            <a:r>
              <a:t>- Think up models</a:t>
            </a:r>
            <a:br/>
            <a:r>
              <a:t>དཔེ་གཟུགས་ལ་བསམ་ཞིབ།</a:t>
            </a:r>
          </a:p>
        </p:txBody>
      </p:sp>
      <p:sp>
        <p:nvSpPr>
          <p:cNvPr id="531" name="Shape 531"/>
          <p:cNvSpPr/>
          <p:nvPr/>
        </p:nvSpPr>
        <p:spPr>
          <a:xfrm>
            <a:off x="1924402" y="3517194"/>
            <a:ext cx="2199571" cy="500946"/>
          </a:xfrm>
          <a:prstGeom prst="rightArrow">
            <a:avLst>
              <a:gd name="adj1" fmla="val 50000"/>
              <a:gd name="adj2" fmla="val 98794"/>
            </a:avLst>
          </a:prstGeom>
          <a:solidFill>
            <a:srgbClr val="0433FF"/>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32" name="Shape 532"/>
          <p:cNvSpPr/>
          <p:nvPr/>
        </p:nvSpPr>
        <p:spPr>
          <a:xfrm>
            <a:off x="5818806" y="777951"/>
            <a:ext cx="4356101"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a:buClr>
                <a:srgbClr val="FFFC79"/>
              </a:buClr>
              <a:buFont typeface="Arial Narrow"/>
              <a:defRPr sz="3000" b="1">
                <a:solidFill>
                  <a:srgbClr val="FF2600"/>
                </a:solidFill>
                <a:uFill>
                  <a:solidFill>
                    <a:srgbClr val="FFFC79"/>
                  </a:solidFill>
                </a:uFill>
                <a:latin typeface="Arial Narrow"/>
                <a:ea typeface="Arial Narrow"/>
                <a:cs typeface="Arial Narrow"/>
                <a:sym typeface="Arial Narrow"/>
              </a:defRPr>
            </a:pPr>
            <a:r>
              <a:rPr sz="2600"/>
              <a:t>Experiencing, looking at</a:t>
            </a:r>
            <a:br>
              <a:rPr sz="2600"/>
            </a:br>
            <a:r>
              <a:rPr sz="2600"/>
              <a:t>the full reality:</a:t>
            </a:r>
            <a:r>
              <a:t/>
            </a:r>
            <a:br/>
            <a:r>
              <a:rPr sz="2600"/>
              <a:t>དངོས་དོན་ཆ་ཚང་ལ་བལྟས་པ་</a:t>
            </a:r>
            <a:br>
              <a:rPr sz="2600"/>
            </a:br>
            <a:r>
              <a:rPr sz="2600"/>
              <a:t>དང་ཉམས་སུ་མྱོང་བ།</a:t>
            </a:r>
            <a:endParaRPr sz="2000">
              <a:solidFill>
                <a:schemeClr val="accent1"/>
              </a:solidFill>
            </a:endParaRPr>
          </a:p>
          <a:p>
            <a:pPr algn="ctr">
              <a:spcBef>
                <a:spcPts val="400"/>
              </a:spcBef>
              <a:buClr>
                <a:srgbClr val="FFFFFF"/>
              </a:buClr>
              <a:buFont typeface="Arial Narrow"/>
              <a:defRPr sz="2400" b="1">
                <a:uFill>
                  <a:solidFill>
                    <a:srgbClr val="FFFFFF"/>
                  </a:solidFill>
                </a:uFill>
                <a:latin typeface="Arial Narrow"/>
                <a:ea typeface="Arial Narrow"/>
                <a:cs typeface="Arial Narrow"/>
                <a:sym typeface="Arial Narrow"/>
              </a:defRPr>
            </a:pPr>
            <a:r>
              <a:rPr sz="2100"/>
              <a:t/>
            </a:r>
            <a:br>
              <a:rPr sz="2100"/>
            </a:br>
            <a:r>
              <a:rPr sz="2100"/>
              <a:t/>
            </a:r>
            <a:br>
              <a:rPr sz="2100"/>
            </a:br>
            <a:r>
              <a:rPr sz="2100"/>
              <a:t/>
            </a:r>
            <a:br>
              <a:rPr sz="2100"/>
            </a:br>
            <a:r>
              <a:t>- Ruminant experience</a:t>
            </a:r>
            <a:br/>
            <a:r>
              <a:t>བསམ་ཞིབ་བྱེད་མཁན་གྱི་མྱོང་བ།</a:t>
            </a:r>
          </a:p>
          <a:p>
            <a:pPr algn="ctr">
              <a:spcBef>
                <a:spcPts val="400"/>
              </a:spcBef>
              <a:buClr>
                <a:srgbClr val="FFFFFF"/>
              </a:buClr>
              <a:buFont typeface="Arial Narrow"/>
              <a:defRPr sz="2400" b="1">
                <a:uFill>
                  <a:solidFill>
                    <a:srgbClr val="FFFFFF"/>
                  </a:solidFill>
                </a:uFill>
                <a:latin typeface="Arial Narrow"/>
                <a:ea typeface="Arial Narrow"/>
                <a:cs typeface="Arial Narrow"/>
                <a:sym typeface="Arial Narrow"/>
              </a:defRPr>
            </a:pPr>
            <a:r>
              <a:t>- Insights and meditation</a:t>
            </a:r>
            <a:br/>
            <a:r>
              <a:t>ངེས་རྟོགས་དང་སྒོམ་་རྒྱབ་པ།</a:t>
            </a:r>
          </a:p>
          <a:p>
            <a:pPr algn="ctr">
              <a:spcBef>
                <a:spcPts val="400"/>
              </a:spcBef>
              <a:buClr>
                <a:srgbClr val="FFFFFF"/>
              </a:buClr>
              <a:buFont typeface="Arial Narrow"/>
              <a:defRPr sz="2400" b="1">
                <a:uFill>
                  <a:solidFill>
                    <a:srgbClr val="FFFFFF"/>
                  </a:solidFill>
                </a:uFill>
                <a:latin typeface="Arial Narrow"/>
                <a:ea typeface="Arial Narrow"/>
                <a:cs typeface="Arial Narrow"/>
                <a:sym typeface="Arial Narrow"/>
              </a:defRPr>
            </a:pPr>
            <a:r>
              <a:t>- Enlightenment</a:t>
            </a:r>
            <a:br/>
            <a:r>
              <a:t>རྣམ་རྟོག་སེལ་བ། ཤེས་རྒྱ་ཡངས་པ།</a:t>
            </a:r>
          </a:p>
        </p:txBody>
      </p:sp>
      <p:sp>
        <p:nvSpPr>
          <p:cNvPr id="533" name="Shape 533"/>
          <p:cNvSpPr/>
          <p:nvPr/>
        </p:nvSpPr>
        <p:spPr>
          <a:xfrm>
            <a:off x="6054987" y="3536603"/>
            <a:ext cx="2092219" cy="498901"/>
          </a:xfrm>
          <a:prstGeom prst="leftArrow">
            <a:avLst>
              <a:gd name="adj1" fmla="val 50000"/>
              <a:gd name="adj2" fmla="val 94744"/>
            </a:avLst>
          </a:prstGeom>
          <a:solidFill>
            <a:srgbClr val="FF2600"/>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3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53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53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53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53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532">
                                            <p:bg/>
                                          </p:spTgt>
                                        </p:tgtEl>
                                        <p:attrNameLst>
                                          <p:attrName>style.visibility</p:attrName>
                                        </p:attrNameLst>
                                      </p:cBhvr>
                                      <p:to>
                                        <p:strVal val="visible"/>
                                      </p:to>
                                    </p:set>
                                  </p:childTnLst>
                                </p:cTn>
                              </p:par>
                              <p:par>
                                <p:cTn id="29" presetID="1" presetClass="entr" presetSubtype="0" fill="hold" grpId="3" nodeType="withEffect">
                                  <p:stCondLst>
                                    <p:cond delay="0"/>
                                  </p:stCondLst>
                                  <p:iterate>
                                    <p:tmAbs val="0"/>
                                  </p:iterate>
                                  <p:childTnLst>
                                    <p:set>
                                      <p:cBhvr>
                                        <p:cTn id="30" fill="hold"/>
                                        <p:tgtEl>
                                          <p:spTgt spid="53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3" nodeType="clickEffect">
                                  <p:stCondLst>
                                    <p:cond delay="0"/>
                                  </p:stCondLst>
                                  <p:iterate>
                                    <p:tmAbs val="0"/>
                                  </p:iterate>
                                  <p:childTnLst>
                                    <p:set>
                                      <p:cBhvr>
                                        <p:cTn id="34" fill="hold"/>
                                        <p:tgtEl>
                                          <p:spTgt spid="53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3" nodeType="clickEffect">
                                  <p:stCondLst>
                                    <p:cond delay="0"/>
                                  </p:stCondLst>
                                  <p:iterate>
                                    <p:tmAbs val="0"/>
                                  </p:iterate>
                                  <p:childTnLst>
                                    <p:set>
                                      <p:cBhvr>
                                        <p:cTn id="38" fill="hold"/>
                                        <p:tgtEl>
                                          <p:spTgt spid="53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3" nodeType="clickEffect">
                                  <p:stCondLst>
                                    <p:cond delay="0"/>
                                  </p:stCondLst>
                                  <p:iterate>
                                    <p:tmAbs val="0"/>
                                  </p:iterate>
                                  <p:childTnLst>
                                    <p:set>
                                      <p:cBhvr>
                                        <p:cTn id="42" fill="hold"/>
                                        <p:tgtEl>
                                          <p:spTgt spid="5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animBg="1" advAuto="0"/>
      <p:bldP spid="530" grpId="2" build="p" bldLvl="5" animBg="1" advAuto="0"/>
      <p:bldP spid="532" grpId="3"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p:cNvSpPr>
          <p:nvPr>
            <p:ph type="sldNum" sz="quarter" idx="2"/>
          </p:nvPr>
        </p:nvSpPr>
        <p:spPr>
          <a:xfrm>
            <a:off x="4957116" y="7404100"/>
            <a:ext cx="247180"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16</a:t>
            </a:fld>
            <a:endParaRPr/>
          </a:p>
        </p:txBody>
      </p:sp>
      <p:pic>
        <p:nvPicPr>
          <p:cNvPr id="538" name="droppedImage.png"/>
          <p:cNvPicPr>
            <a:picLocks noChangeAspect="1"/>
          </p:cNvPicPr>
          <p:nvPr/>
        </p:nvPicPr>
        <p:blipFill>
          <a:blip r:embed="rId2"/>
          <a:stretch>
            <a:fillRect/>
          </a:stretch>
        </p:blipFill>
        <p:spPr>
          <a:xfrm>
            <a:off x="4089400" y="2226622"/>
            <a:ext cx="1961445" cy="2303045"/>
          </a:xfrm>
          <a:prstGeom prst="rect">
            <a:avLst/>
          </a:prstGeom>
          <a:ln w="12700">
            <a:miter lim="400000"/>
          </a:ln>
        </p:spPr>
      </p:pic>
      <p:sp>
        <p:nvSpPr>
          <p:cNvPr id="539" name="Shape 539"/>
          <p:cNvSpPr/>
          <p:nvPr/>
        </p:nvSpPr>
        <p:spPr>
          <a:xfrm>
            <a:off x="215900" y="4005153"/>
            <a:ext cx="4023412" cy="30514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buClr>
                <a:srgbClr val="FFFFFF"/>
              </a:buClr>
              <a:buFont typeface="Arial Narrow"/>
              <a:defRPr sz="2400" b="1">
                <a:uFill>
                  <a:solidFill>
                    <a:srgbClr val="FFFFFF"/>
                  </a:solidFill>
                </a:uFill>
                <a:latin typeface="Arial Narrow"/>
                <a:ea typeface="Arial Narrow"/>
                <a:cs typeface="Arial Narrow"/>
                <a:sym typeface="Arial Narrow"/>
              </a:defRPr>
            </a:pPr>
            <a:r>
              <a:t>The results are mathe-</a:t>
            </a:r>
          </a:p>
          <a:p>
            <a:pPr algn="ctr">
              <a:buClr>
                <a:srgbClr val="FFFFFF"/>
              </a:buClr>
              <a:buFont typeface="Arial Narrow"/>
              <a:defRPr sz="2400" b="1">
                <a:uFill>
                  <a:solidFill>
                    <a:srgbClr val="FFFFFF"/>
                  </a:solidFill>
                </a:uFill>
                <a:latin typeface="Arial Narrow"/>
                <a:ea typeface="Arial Narrow"/>
                <a:cs typeface="Arial Narrow"/>
                <a:sym typeface="Arial Narrow"/>
              </a:defRPr>
            </a:pPr>
            <a:r>
              <a:t>matical or qualitative</a:t>
            </a:r>
          </a:p>
          <a:p>
            <a:pPr algn="ctr">
              <a:buClr>
                <a:srgbClr val="FFFC79"/>
              </a:buClr>
              <a:buFont typeface="Arial Narrow"/>
              <a:defRPr sz="2400">
                <a:latin typeface="+mn-lt"/>
                <a:ea typeface="+mn-ea"/>
                <a:cs typeface="+mn-cs"/>
                <a:sym typeface="Gill Sans"/>
              </a:defRPr>
            </a:pPr>
            <a:r>
              <a:rPr b="1">
                <a:solidFill>
                  <a:srgbClr val="0433FF"/>
                </a:solidFill>
                <a:uFill>
                  <a:solidFill>
                    <a:srgbClr val="FFFB00"/>
                  </a:solidFill>
                </a:uFill>
                <a:latin typeface="Arial Narrow"/>
                <a:ea typeface="Arial Narrow"/>
                <a:cs typeface="Arial Narrow"/>
                <a:sym typeface="Arial Narrow"/>
              </a:rPr>
              <a:t>Models</a:t>
            </a:r>
            <a:r>
              <a:rPr b="1">
                <a:uFill>
                  <a:solidFill>
                    <a:srgbClr val="FFFFFF"/>
                  </a:solidFill>
                </a:uFill>
                <a:latin typeface="Arial Narrow"/>
                <a:ea typeface="Arial Narrow"/>
                <a:cs typeface="Arial Narrow"/>
                <a:sym typeface="Arial Narrow"/>
              </a:rPr>
              <a:t>, which are not inconsistent with the </a:t>
            </a:r>
          </a:p>
          <a:p>
            <a:pPr algn="ctr">
              <a:buClr>
                <a:srgbClr val="FFFC79"/>
              </a:buClr>
              <a:buFont typeface="Arial Narrow"/>
              <a:defRPr sz="2400">
                <a:latin typeface="+mn-lt"/>
                <a:ea typeface="+mn-ea"/>
                <a:cs typeface="+mn-cs"/>
                <a:sym typeface="Gill Sans"/>
              </a:defRPr>
            </a:pPr>
            <a:r>
              <a:rPr b="1">
                <a:uFill>
                  <a:solidFill>
                    <a:srgbClr val="FFFFFF"/>
                  </a:solidFill>
                </a:uFill>
                <a:latin typeface="Arial Narrow"/>
                <a:ea typeface="Arial Narrow"/>
                <a:cs typeface="Arial Narrow"/>
                <a:sym typeface="Arial Narrow"/>
              </a:rPr>
              <a:t>measured results.</a:t>
            </a:r>
            <a:r>
              <a:t>                                                   </a:t>
            </a:r>
            <a:r>
              <a:rPr>
                <a:latin typeface="Helvetica"/>
                <a:ea typeface="Helvetica"/>
                <a:cs typeface="Helvetica"/>
                <a:sym typeface="Helvetica"/>
              </a:rPr>
              <a:t>གྲུབ་འབྲས་རྣམས་ཨང་རྩིས་སམ་ཁྱད་ཆོས་ལ་གཞིགས་ཏེ་དཔེ་གཟུགས་ཐོག་བཟོས་པ་དང།</a:t>
            </a:r>
          </a:p>
          <a:p>
            <a:pPr>
              <a:defRPr sz="2400"/>
            </a:pPr>
            <a:r>
              <a:t>  དེ་དག་རྣམས་ཚད་འཇལ་ནས་འཚམས་པོ་སྟོན་པ།</a:t>
            </a:r>
          </a:p>
        </p:txBody>
      </p:sp>
      <p:sp>
        <p:nvSpPr>
          <p:cNvPr id="540" name="Shape 540"/>
          <p:cNvSpPr/>
          <p:nvPr/>
        </p:nvSpPr>
        <p:spPr>
          <a:xfrm>
            <a:off x="1924402" y="3136194"/>
            <a:ext cx="2199571" cy="500946"/>
          </a:xfrm>
          <a:prstGeom prst="rightArrow">
            <a:avLst>
              <a:gd name="adj1" fmla="val 50000"/>
              <a:gd name="adj2" fmla="val 98794"/>
            </a:avLst>
          </a:prstGeom>
          <a:solidFill>
            <a:srgbClr val="FF2600"/>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41" name="Shape 541"/>
          <p:cNvSpPr/>
          <p:nvPr/>
        </p:nvSpPr>
        <p:spPr>
          <a:xfrm>
            <a:off x="6106266" y="3818249"/>
            <a:ext cx="4053734" cy="3425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a:buClr>
                <a:srgbClr val="FFFFFF"/>
              </a:buClr>
              <a:buFont typeface="Arial Narrow"/>
              <a:defRPr sz="2400" b="1">
                <a:uFill>
                  <a:solidFill>
                    <a:srgbClr val="FFFFFF"/>
                  </a:solidFill>
                </a:uFill>
                <a:latin typeface="Arial Narrow"/>
                <a:ea typeface="Arial Narrow"/>
                <a:cs typeface="Arial Narrow"/>
                <a:sym typeface="Arial Narrow"/>
              </a:defRPr>
            </a:pPr>
            <a:r>
              <a:rPr dirty="0"/>
              <a:t>Insights are conveyed by myths, metaphors,</a:t>
            </a:r>
          </a:p>
          <a:p>
            <a:pPr algn="ctr">
              <a:buClr>
                <a:srgbClr val="FFFFFF"/>
              </a:buClr>
              <a:buFont typeface="Arial Narrow"/>
              <a:defRPr sz="2400" b="1">
                <a:uFill>
                  <a:solidFill>
                    <a:srgbClr val="FFFFFF"/>
                  </a:solidFill>
                </a:uFill>
                <a:latin typeface="Arial Narrow"/>
                <a:ea typeface="Arial Narrow"/>
                <a:cs typeface="Arial Narrow"/>
                <a:sym typeface="Arial Narrow"/>
              </a:defRPr>
            </a:pPr>
            <a:r>
              <a:rPr dirty="0"/>
              <a:t>symbols, allegories,</a:t>
            </a:r>
          </a:p>
          <a:p>
            <a:pPr algn="ctr">
              <a:buClr>
                <a:srgbClr val="FFFC79"/>
              </a:buClr>
              <a:buFont typeface="Arial Narrow"/>
              <a:defRPr sz="2400">
                <a:latin typeface="+mn-lt"/>
                <a:ea typeface="+mn-ea"/>
                <a:cs typeface="+mn-cs"/>
                <a:sym typeface="Gill Sans"/>
              </a:defRPr>
            </a:pPr>
            <a:r>
              <a:rPr b="1" dirty="0">
                <a:solidFill>
                  <a:srgbClr val="FF2600"/>
                </a:solidFill>
                <a:uFill>
                  <a:solidFill>
                    <a:srgbClr val="FFFC79"/>
                  </a:solidFill>
                </a:uFill>
                <a:latin typeface="Arial Narrow"/>
                <a:ea typeface="Arial Narrow"/>
                <a:cs typeface="Arial Narrow"/>
                <a:sym typeface="Arial Narrow"/>
              </a:rPr>
              <a:t>Pictures</a:t>
            </a:r>
            <a:r>
              <a:rPr b="1" dirty="0">
                <a:uFill>
                  <a:solidFill>
                    <a:srgbClr val="FFFFFF"/>
                  </a:solidFill>
                </a:uFill>
                <a:latin typeface="Arial Narrow"/>
                <a:ea typeface="Arial Narrow"/>
                <a:cs typeface="Arial Narrow"/>
                <a:sym typeface="Arial Narrow"/>
              </a:rPr>
              <a:t> from universe</a:t>
            </a:r>
          </a:p>
          <a:p>
            <a:pPr algn="ctr">
              <a:buClr>
                <a:srgbClr val="FFFFFF"/>
              </a:buClr>
              <a:buFont typeface="Arial Narrow"/>
              <a:defRPr sz="2400" b="1">
                <a:uFill>
                  <a:solidFill>
                    <a:srgbClr val="FFFFFF"/>
                  </a:solidFill>
                </a:uFill>
                <a:latin typeface="Arial Narrow"/>
                <a:ea typeface="Arial Narrow"/>
                <a:cs typeface="Arial Narrow"/>
                <a:sym typeface="Arial Narrow"/>
              </a:defRPr>
            </a:pPr>
            <a:r>
              <a:rPr dirty="0"/>
              <a:t>and deities.</a:t>
            </a:r>
          </a:p>
          <a:p>
            <a:pPr>
              <a:defRPr sz="2400"/>
            </a:pPr>
            <a:r>
              <a:rPr dirty="0" err="1"/>
              <a:t>ངེས་རྟོགས་རྣམས་གོ་ལའི་ནང་གི་ལྷ་སྒྲུང</a:t>
            </a:r>
            <a:r>
              <a:rPr lang="bo-CN" dirty="0"/>
              <a:t>་</a:t>
            </a:r>
            <a:r>
              <a:rPr dirty="0"/>
              <a:t>།</a:t>
            </a:r>
            <a:r>
              <a:rPr dirty="0">
                <a:latin typeface="Monlam Uni OuChan2"/>
                <a:ea typeface="Monlam Uni OuChan2"/>
                <a:cs typeface="Monlam Uni OuChan2"/>
                <a:sym typeface="Monlam Uni OuChan2"/>
              </a:rPr>
              <a:t>  </a:t>
            </a:r>
            <a:r>
              <a:rPr lang="de-CH" dirty="0">
                <a:latin typeface="Monlam Uni OuChan2"/>
                <a:ea typeface="Monlam Uni OuChan2"/>
                <a:cs typeface="Monlam Uni OuChan2"/>
                <a:sym typeface="Monlam Uni OuChan2"/>
              </a:rPr>
              <a:t/>
            </a:r>
            <a:br>
              <a:rPr lang="de-CH" dirty="0">
                <a:latin typeface="Monlam Uni OuChan2"/>
                <a:ea typeface="Monlam Uni OuChan2"/>
                <a:cs typeface="Monlam Uni OuChan2"/>
                <a:sym typeface="Monlam Uni OuChan2"/>
              </a:rPr>
            </a:br>
            <a:r>
              <a:rPr dirty="0"/>
              <a:t>སྙན་ངག་གི་གཟུགས་རྒྱན།</a:t>
            </a:r>
            <a:r>
              <a:rPr dirty="0">
                <a:latin typeface="Monlam Uni OuChan2"/>
                <a:ea typeface="Monlam Uni OuChan2"/>
                <a:cs typeface="Monlam Uni OuChan2"/>
                <a:sym typeface="Monlam Uni OuChan2"/>
              </a:rPr>
              <a:t> </a:t>
            </a:r>
            <a:r>
              <a:rPr dirty="0"/>
              <a:t>མཚོན་རྟགས།</a:t>
            </a:r>
            <a:r>
              <a:rPr dirty="0">
                <a:latin typeface="Monlam Uni OuChan2"/>
                <a:ea typeface="Monlam Uni OuChan2"/>
                <a:cs typeface="Monlam Uni OuChan2"/>
                <a:sym typeface="Monlam Uni OuChan2"/>
              </a:rPr>
              <a:t> </a:t>
            </a:r>
            <a:r>
              <a:rPr dirty="0"/>
              <a:t>གཟུགས་བཀོད་སྒྲུང་གཏམ།</a:t>
            </a:r>
            <a:r>
              <a:rPr dirty="0">
                <a:latin typeface="Monlam Uni OuChan2"/>
                <a:ea typeface="Monlam Uni OuChan2"/>
                <a:cs typeface="Monlam Uni OuChan2"/>
                <a:sym typeface="Monlam Uni OuChan2"/>
              </a:rPr>
              <a:t> </a:t>
            </a:r>
            <a:r>
              <a:rPr lang="de-CH" dirty="0">
                <a:latin typeface="Monlam Uni OuChan2"/>
                <a:ea typeface="Monlam Uni OuChan2"/>
                <a:cs typeface="Monlam Uni OuChan2"/>
                <a:sym typeface="Monlam Uni OuChan2"/>
              </a:rPr>
              <a:t/>
            </a:r>
            <a:br>
              <a:rPr lang="de-CH" dirty="0">
                <a:latin typeface="Monlam Uni OuChan2"/>
                <a:ea typeface="Monlam Uni OuChan2"/>
                <a:cs typeface="Monlam Uni OuChan2"/>
                <a:sym typeface="Monlam Uni OuChan2"/>
              </a:rPr>
            </a:br>
            <a:r>
              <a:rPr dirty="0"/>
              <a:t>འདྲ་པར་བཅས་ཀྱི་ངོ་སྤྲོད་བྱེད་པ།</a:t>
            </a:r>
          </a:p>
        </p:txBody>
      </p:sp>
      <p:sp>
        <p:nvSpPr>
          <p:cNvPr id="542" name="Shape 542"/>
          <p:cNvSpPr/>
          <p:nvPr/>
        </p:nvSpPr>
        <p:spPr>
          <a:xfrm>
            <a:off x="6054987" y="3155603"/>
            <a:ext cx="2092219" cy="498901"/>
          </a:xfrm>
          <a:prstGeom prst="leftArrow">
            <a:avLst>
              <a:gd name="adj1" fmla="val 50000"/>
              <a:gd name="adj2" fmla="val 94744"/>
            </a:avLst>
          </a:prstGeom>
          <a:solidFill>
            <a:srgbClr val="0433FF"/>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43" name="Shape 543"/>
          <p:cNvSpPr/>
          <p:nvPr/>
        </p:nvSpPr>
        <p:spPr>
          <a:xfrm>
            <a:off x="1924402" y="3136194"/>
            <a:ext cx="2199571" cy="500946"/>
          </a:xfrm>
          <a:prstGeom prst="rightArrow">
            <a:avLst>
              <a:gd name="adj1" fmla="val 50000"/>
              <a:gd name="adj2" fmla="val 98794"/>
            </a:avLst>
          </a:prstGeom>
          <a:solidFill>
            <a:srgbClr val="0433FF"/>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44" name="Shape 544"/>
          <p:cNvSpPr/>
          <p:nvPr/>
        </p:nvSpPr>
        <p:spPr>
          <a:xfrm>
            <a:off x="6054987" y="3155603"/>
            <a:ext cx="2092219" cy="498901"/>
          </a:xfrm>
          <a:prstGeom prst="leftArrow">
            <a:avLst>
              <a:gd name="adj1" fmla="val 50000"/>
              <a:gd name="adj2" fmla="val 94744"/>
            </a:avLst>
          </a:prstGeom>
          <a:solidFill>
            <a:srgbClr val="FF2600"/>
          </a:solidFill>
          <a:ln w="25400">
            <a:solidFill>
              <a:srgbClr val="0000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45" name="Shape 545"/>
          <p:cNvSpPr/>
          <p:nvPr/>
        </p:nvSpPr>
        <p:spPr>
          <a:xfrm>
            <a:off x="3721100" y="942975"/>
            <a:ext cx="26924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buClr>
                <a:srgbClr val="C6E6E9"/>
              </a:buClr>
              <a:buFont typeface="Helvetica"/>
              <a:defRPr sz="3400">
                <a:solidFill>
                  <a:schemeClr val="accent2"/>
                </a:solidFill>
                <a:uFill>
                  <a:solidFill>
                    <a:srgbClr val="C6E6E9"/>
                  </a:solidFill>
                </a:uFill>
              </a:defRPr>
            </a:pPr>
            <a:r>
              <a:rPr dirty="0"/>
              <a:t>Reality</a:t>
            </a:r>
          </a:p>
          <a:p>
            <a:pPr algn="ctr">
              <a:defRPr sz="3200">
                <a:solidFill>
                  <a:srgbClr val="009639"/>
                </a:solidFill>
                <a:latin typeface="Monlam Uni OuChan2"/>
                <a:ea typeface="Monlam Uni OuChan2"/>
                <a:cs typeface="Monlam Uni OuChan2"/>
                <a:sym typeface="Monlam Uni OuChan2"/>
              </a:defRPr>
            </a:pPr>
            <a:r>
              <a:rPr dirty="0" err="1"/>
              <a:t>དངོས་དོན</a:t>
            </a:r>
            <a:r>
              <a:rPr dirty="0"/>
              <a:t>།</a:t>
            </a:r>
          </a:p>
        </p:txBody>
      </p:sp>
      <p:sp>
        <p:nvSpPr>
          <p:cNvPr id="12" name="Shape 529"/>
          <p:cNvSpPr/>
          <p:nvPr/>
        </p:nvSpPr>
        <p:spPr>
          <a:xfrm>
            <a:off x="867651" y="259365"/>
            <a:ext cx="8309967"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buClr>
                <a:srgbClr val="FFFFFF"/>
              </a:buClr>
              <a:buFont typeface="Arial Narrow"/>
              <a:defRPr sz="3000">
                <a:solidFill>
                  <a:srgbClr val="011A9A"/>
                </a:solidFill>
                <a:latin typeface="+mn-lt"/>
                <a:ea typeface="+mn-ea"/>
                <a:cs typeface="+mn-cs"/>
                <a:sym typeface="Gill Sans"/>
              </a:defRPr>
            </a:pPr>
            <a:r>
              <a:rPr sz="3600" b="1" dirty="0">
                <a:uFill>
                  <a:solidFill>
                    <a:srgbClr val="FFFFFF"/>
                  </a:solidFill>
                </a:uFill>
                <a:latin typeface="Arial Narrow"/>
                <a:ea typeface="Arial Narrow"/>
                <a:cs typeface="Arial Narrow"/>
                <a:sym typeface="Arial Narrow"/>
              </a:rPr>
              <a:t>Western view</a:t>
            </a:r>
            <a:r>
              <a:rPr b="1" dirty="0">
                <a:uFill>
                  <a:solidFill>
                    <a:srgbClr val="FFFFFF"/>
                  </a:solidFill>
                </a:uFill>
                <a:latin typeface="Arial Narrow"/>
                <a:ea typeface="Arial Narrow"/>
                <a:cs typeface="Arial Narrow"/>
                <a:sym typeface="Arial Narrow"/>
              </a:rPr>
              <a:t>                                    </a:t>
            </a:r>
            <a:r>
              <a:rPr lang="en-IN" b="1" dirty="0">
                <a:uFill>
                  <a:solidFill>
                    <a:srgbClr val="FFFFFF"/>
                  </a:solidFill>
                </a:uFill>
                <a:latin typeface="Arial Narrow"/>
                <a:ea typeface="Arial Narrow"/>
                <a:cs typeface="Arial Narrow"/>
                <a:sym typeface="Arial Narrow"/>
              </a:rPr>
              <a:t>   </a:t>
            </a:r>
            <a:r>
              <a:rPr sz="3600" b="1" dirty="0">
                <a:uFill>
                  <a:solidFill>
                    <a:srgbClr val="FFFFFF"/>
                  </a:solidFill>
                </a:uFill>
                <a:latin typeface="Arial Narrow"/>
                <a:ea typeface="Arial Narrow"/>
                <a:cs typeface="Arial Narrow"/>
                <a:sym typeface="Arial Narrow"/>
              </a:rPr>
              <a:t>Eastern view</a:t>
            </a:r>
            <a:endParaRPr sz="4000" b="1" dirty="0">
              <a:uFill>
                <a:solidFill>
                  <a:srgbClr val="FFFFFF"/>
                </a:solidFill>
              </a:uFill>
              <a:latin typeface="Arial Narrow"/>
              <a:ea typeface="Arial Narrow"/>
              <a:cs typeface="Arial Narrow"/>
              <a:sym typeface="Arial Narrow"/>
            </a:endParaRPr>
          </a:p>
          <a:p>
            <a:pPr defTabSz="508000">
              <a:defRPr sz="3600">
                <a:solidFill>
                  <a:srgbClr val="011A9A"/>
                </a:solidFill>
                <a:latin typeface="Microsoft Himalaya"/>
                <a:ea typeface="Microsoft Himalaya"/>
                <a:cs typeface="Microsoft Himalaya"/>
                <a:sym typeface="Microsoft Himalaya"/>
              </a:defRPr>
            </a:pPr>
            <a:r>
              <a:rPr lang="de-CH" sz="2800" b="1" dirty="0">
                <a:latin typeface="Monlam Uni OuChan2"/>
                <a:ea typeface="Monlam Uni OuChan2"/>
                <a:cs typeface="Monlam Uni OuChan2"/>
                <a:sym typeface="Monlam Uni OuChan2"/>
              </a:rPr>
              <a:t> </a:t>
            </a:r>
            <a:r>
              <a:rPr sz="2800" b="1" dirty="0">
                <a:latin typeface="Monlam Uni OuChan2"/>
                <a:ea typeface="Monlam Uni OuChan2"/>
                <a:cs typeface="Monlam Uni OuChan2"/>
                <a:sym typeface="Monlam Uni OuChan2"/>
              </a:rPr>
              <a:t>ནུབ་ཕྱོགས་ཀྱི་ལྟ་ཚུལ།</a:t>
            </a:r>
            <a:r>
              <a:rPr b="1" dirty="0"/>
              <a:t>	</a:t>
            </a:r>
            <a:r>
              <a:rPr dirty="0"/>
              <a:t>						</a:t>
            </a:r>
            <a:r>
              <a:rPr lang="de-CH" dirty="0"/>
              <a:t>   </a:t>
            </a:r>
            <a:r>
              <a:rPr sz="2800" b="1" dirty="0">
                <a:latin typeface="Monlam Uni OuChan2"/>
                <a:ea typeface="Monlam Uni OuChan2"/>
                <a:cs typeface="Monlam Uni OuChan2"/>
                <a:sym typeface="Monlam Uni OuChan2"/>
              </a:rPr>
              <a:t>ཤར་ཕྱོགས་ཀྱི་ལྟ་ཚུལ།</a:t>
            </a:r>
          </a:p>
        </p:txBody>
      </p:sp>
    </p:spTree>
  </p:cSld>
  <p:clrMapOvr>
    <a:masterClrMapping/>
  </p:clrMapOvr>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1" animBg="1" advAuto="0"/>
      <p:bldP spid="541" grpId="2" animBg="1" advAuto="0"/>
      <p:bldP spid="1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17</a:t>
            </a:fld>
            <a:endParaRPr/>
          </a:p>
        </p:txBody>
      </p:sp>
      <p:sp>
        <p:nvSpPr>
          <p:cNvPr id="549" name="Shape 549"/>
          <p:cNvSpPr/>
          <p:nvPr/>
        </p:nvSpPr>
        <p:spPr>
          <a:xfrm>
            <a:off x="535757" y="3514582"/>
            <a:ext cx="30376974" cy="311880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800"/>
            </a:pPr>
            <a:r>
              <a:rPr dirty="0"/>
              <a:t>Science is learned through experiments using </a:t>
            </a:r>
            <a:endParaRPr lang="en-US" dirty="0"/>
          </a:p>
          <a:p>
            <a:pPr>
              <a:defRPr sz="2800"/>
            </a:pPr>
            <a:r>
              <a:rPr dirty="0"/>
              <a:t>tools and technologies, whereas Buddhism is learned </a:t>
            </a:r>
            <a:endParaRPr lang="en-US" dirty="0"/>
          </a:p>
          <a:p>
            <a:pPr>
              <a:defRPr sz="2800"/>
            </a:pPr>
            <a:r>
              <a:rPr dirty="0"/>
              <a:t>through inner experiences and contemplation. </a:t>
            </a:r>
            <a:endParaRPr lang="en-US" dirty="0"/>
          </a:p>
          <a:p>
            <a:pPr>
              <a:defRPr sz="2800"/>
            </a:pPr>
            <a:r>
              <a:rPr dirty="0"/>
              <a:t>Thus, by knowing the objectives of both we must</a:t>
            </a:r>
            <a:endParaRPr lang="en-US" dirty="0"/>
          </a:p>
          <a:p>
            <a:pPr>
              <a:defRPr sz="2800"/>
            </a:pPr>
            <a:r>
              <a:rPr dirty="0"/>
              <a:t>do research in both the fields together. </a:t>
            </a:r>
          </a:p>
          <a:p>
            <a:pPr>
              <a:defRPr sz="2800"/>
            </a:pPr>
            <a:r>
              <a:rPr lang="en-US" dirty="0">
                <a:solidFill>
                  <a:srgbClr val="000080"/>
                </a:solidFill>
              </a:rPr>
              <a:t>														</a:t>
            </a:r>
            <a:r>
              <a:rPr lang="en-US" dirty="0">
                <a:solidFill>
                  <a:schemeClr val="tx1"/>
                </a:solidFill>
              </a:rPr>
              <a:t>The Dalai Lama</a:t>
            </a:r>
            <a:endParaRPr dirty="0">
              <a:solidFill>
                <a:schemeClr val="tx1"/>
              </a:solidFill>
            </a:endParaRPr>
          </a:p>
          <a:p>
            <a:pPr algn="r">
              <a:defRPr sz="2800"/>
            </a:pPr>
            <a:r>
              <a:rPr dirty="0"/>
              <a:t>His Holiness the a Dalai Lama. </a:t>
            </a:r>
          </a:p>
        </p:txBody>
      </p:sp>
      <p:sp>
        <p:nvSpPr>
          <p:cNvPr id="550" name="Shape 550"/>
          <p:cNvSpPr/>
          <p:nvPr/>
        </p:nvSpPr>
        <p:spPr>
          <a:xfrm>
            <a:off x="516520" y="879276"/>
            <a:ext cx="9071169" cy="23596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Monlam Uni OuChan2"/>
                <a:ea typeface="Monlam Uni OuChan2"/>
                <a:cs typeface="Monlam Uni OuChan2"/>
                <a:sym typeface="Monlam Uni OuChan2"/>
              </a:defRPr>
            </a:pPr>
            <a:r>
              <a:rPr dirty="0" err="1"/>
              <a:t>ཚན་རིག་དང་ནང་ཆོས་གཉིས་ཀའི་དམིགས་བྱ་གཅིག་ཏུ་ངེས་པས་ན</a:t>
            </a:r>
            <a:r>
              <a:rPr dirty="0"/>
              <a:t>། </a:t>
            </a:r>
            <a:br>
              <a:rPr dirty="0"/>
            </a:br>
            <a:r>
              <a:rPr dirty="0" err="1"/>
              <a:t>དེ་གཉིས་ཀྱི་ཉམས་ཞིབ་བྱེད་ཚུལ་ཟུང་དུ་འབྲེལ་དགོས</a:t>
            </a:r>
            <a:r>
              <a:rPr dirty="0"/>
              <a:t>།  </a:t>
            </a:r>
            <a:br>
              <a:rPr dirty="0"/>
            </a:br>
            <a:r>
              <a:rPr dirty="0"/>
              <a:t>དེ་གཉིས་ལས་གཅིག་ནི་འཕྲུལ་ཆས་ལ་བརྟེན་པའི་བརྟག་དཔྱད་བརྒྱུད་དེ་འགྲོ་བ་དང་། </a:t>
            </a:r>
            <a:br>
              <a:rPr dirty="0"/>
            </a:br>
            <a:r>
              <a:rPr dirty="0"/>
              <a:t> </a:t>
            </a:r>
            <a:r>
              <a:rPr dirty="0" err="1"/>
              <a:t>གཅིག་ཤོས་ནི་ནང་གི་མྱོང་བ་དང་མཉམ་འཇོག་ལ་བརྟེན་པ་ཞིག་ཡིན</a:t>
            </a:r>
            <a:r>
              <a:rPr dirty="0"/>
              <a:t>།</a:t>
            </a:r>
            <a:endParaRPr lang="en-US" dirty="0">
              <a:latin typeface="Times New Roman"/>
              <a:cs typeface="Times New Roman"/>
              <a:sym typeface="Times New Roman"/>
            </a:endParaRPr>
          </a:p>
          <a:p>
            <a:pPr>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Monlam Uni OuChan2"/>
                <a:ea typeface="Monlam Uni OuChan2"/>
                <a:cs typeface="Monlam Uni OuChan2"/>
                <a:sym typeface="Monlam Uni OuChan2"/>
              </a:defRPr>
            </a:pPr>
            <a:r>
              <a:rPr lang="en-IN" dirty="0">
                <a:latin typeface="Times New Roman"/>
                <a:cs typeface="Times New Roman"/>
                <a:sym typeface="Times New Roman"/>
              </a:rPr>
              <a:t>																   </a:t>
            </a:r>
            <a:r>
              <a:rPr dirty="0"/>
              <a:t>༸</a:t>
            </a:r>
            <a:r>
              <a:rPr dirty="0" err="1"/>
              <a:t>ཏཱ་ལའི་བླ་མ</a:t>
            </a:r>
            <a:r>
              <a:rPr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710A00"/>
            </a:gs>
            <a:gs pos="100000">
              <a:srgbClr val="000000"/>
            </a:gs>
          </a:gsLst>
          <a:lin ang="10800000" scaled="0"/>
        </a:gradFill>
        <a:effectLst/>
      </p:bgPr>
    </p:bg>
    <p:spTree>
      <p:nvGrpSpPr>
        <p:cNvPr id="1" name=""/>
        <p:cNvGrpSpPr/>
        <p:nvPr/>
      </p:nvGrpSpPr>
      <p:grpSpPr>
        <a:xfrm>
          <a:off x="0" y="0"/>
          <a:ext cx="0" cy="0"/>
          <a:chOff x="0" y="0"/>
          <a:chExt cx="0" cy="0"/>
        </a:xfrm>
      </p:grpSpPr>
      <p:sp>
        <p:nvSpPr>
          <p:cNvPr id="552" name="Shape 552"/>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18</a:t>
            </a:fld>
            <a:endParaRPr/>
          </a:p>
        </p:txBody>
      </p:sp>
      <p:sp>
        <p:nvSpPr>
          <p:cNvPr id="553" name="Shape 553"/>
          <p:cNvSpPr/>
          <p:nvPr/>
        </p:nvSpPr>
        <p:spPr>
          <a:xfrm>
            <a:off x="936625" y="2732264"/>
            <a:ext cx="8348796" cy="1981201"/>
          </a:xfrm>
          <a:custGeom>
            <a:avLst/>
            <a:gdLst/>
            <a:ahLst/>
            <a:cxnLst>
              <a:cxn ang="0">
                <a:pos x="wd2" y="hd2"/>
              </a:cxn>
              <a:cxn ang="5400000">
                <a:pos x="wd2" y="hd2"/>
              </a:cxn>
              <a:cxn ang="10800000">
                <a:pos x="wd2" y="hd2"/>
              </a:cxn>
              <a:cxn ang="16200000">
                <a:pos x="wd2" y="hd2"/>
              </a:cxn>
            </a:cxnLst>
            <a:rect l="0" t="0" r="r" b="b"/>
            <a:pathLst>
              <a:path w="21451" h="21600" extrusionOk="0">
                <a:moveTo>
                  <a:pt x="8325" y="1099"/>
                </a:moveTo>
                <a:cubicBezTo>
                  <a:pt x="8054" y="771"/>
                  <a:pt x="7564" y="540"/>
                  <a:pt x="7310" y="0"/>
                </a:cubicBezTo>
                <a:cubicBezTo>
                  <a:pt x="6331" y="96"/>
                  <a:pt x="5488" y="347"/>
                  <a:pt x="4555" y="1601"/>
                </a:cubicBezTo>
                <a:cubicBezTo>
                  <a:pt x="3811" y="3761"/>
                  <a:pt x="2765" y="1813"/>
                  <a:pt x="1917" y="2951"/>
                </a:cubicBezTo>
                <a:cubicBezTo>
                  <a:pt x="1713" y="3664"/>
                  <a:pt x="1423" y="4551"/>
                  <a:pt x="1192" y="5053"/>
                </a:cubicBezTo>
                <a:cubicBezTo>
                  <a:pt x="925" y="5631"/>
                  <a:pt x="571" y="6249"/>
                  <a:pt x="376" y="7271"/>
                </a:cubicBezTo>
                <a:cubicBezTo>
                  <a:pt x="272" y="7811"/>
                  <a:pt x="195" y="8505"/>
                  <a:pt x="118" y="9122"/>
                </a:cubicBezTo>
                <a:cubicBezTo>
                  <a:pt x="86" y="9836"/>
                  <a:pt x="36" y="10511"/>
                  <a:pt x="0" y="11224"/>
                </a:cubicBezTo>
                <a:cubicBezTo>
                  <a:pt x="27" y="11919"/>
                  <a:pt x="18" y="12671"/>
                  <a:pt x="86" y="13326"/>
                </a:cubicBezTo>
                <a:cubicBezTo>
                  <a:pt x="145" y="13905"/>
                  <a:pt x="571" y="14445"/>
                  <a:pt x="698" y="14676"/>
                </a:cubicBezTo>
                <a:cubicBezTo>
                  <a:pt x="1301" y="15814"/>
                  <a:pt x="1863" y="17145"/>
                  <a:pt x="2524" y="17280"/>
                </a:cubicBezTo>
                <a:cubicBezTo>
                  <a:pt x="3046" y="17396"/>
                  <a:pt x="3571" y="17357"/>
                  <a:pt x="4092" y="17396"/>
                </a:cubicBezTo>
                <a:cubicBezTo>
                  <a:pt x="4654" y="17357"/>
                  <a:pt x="5221" y="16952"/>
                  <a:pt x="5774" y="17280"/>
                </a:cubicBezTo>
                <a:cubicBezTo>
                  <a:pt x="5928" y="17376"/>
                  <a:pt x="5973" y="18437"/>
                  <a:pt x="6123" y="18630"/>
                </a:cubicBezTo>
                <a:cubicBezTo>
                  <a:pt x="6744" y="19440"/>
                  <a:pt x="7188" y="19922"/>
                  <a:pt x="7831" y="20115"/>
                </a:cubicBezTo>
                <a:cubicBezTo>
                  <a:pt x="8566" y="19633"/>
                  <a:pt x="9164" y="19652"/>
                  <a:pt x="9921" y="19749"/>
                </a:cubicBezTo>
                <a:cubicBezTo>
                  <a:pt x="10392" y="20096"/>
                  <a:pt x="10836" y="20694"/>
                  <a:pt x="11312" y="20848"/>
                </a:cubicBezTo>
                <a:cubicBezTo>
                  <a:pt x="11910" y="21253"/>
                  <a:pt x="12509" y="21446"/>
                  <a:pt x="13111" y="21600"/>
                </a:cubicBezTo>
                <a:cubicBezTo>
                  <a:pt x="14503" y="21504"/>
                  <a:pt x="15871" y="21195"/>
                  <a:pt x="17258" y="20983"/>
                </a:cubicBezTo>
                <a:cubicBezTo>
                  <a:pt x="17394" y="20944"/>
                  <a:pt x="17530" y="20925"/>
                  <a:pt x="17666" y="20848"/>
                </a:cubicBezTo>
                <a:cubicBezTo>
                  <a:pt x="17870" y="20713"/>
                  <a:pt x="17820" y="20520"/>
                  <a:pt x="18015" y="20231"/>
                </a:cubicBezTo>
                <a:cubicBezTo>
                  <a:pt x="18341" y="19729"/>
                  <a:pt x="18627" y="19382"/>
                  <a:pt x="18971" y="19247"/>
                </a:cubicBezTo>
                <a:cubicBezTo>
                  <a:pt x="19280" y="18996"/>
                  <a:pt x="19601" y="18688"/>
                  <a:pt x="19900" y="18264"/>
                </a:cubicBezTo>
                <a:cubicBezTo>
                  <a:pt x="19968" y="18013"/>
                  <a:pt x="20023" y="17724"/>
                  <a:pt x="20100" y="17531"/>
                </a:cubicBezTo>
                <a:cubicBezTo>
                  <a:pt x="20236" y="17184"/>
                  <a:pt x="20408" y="17068"/>
                  <a:pt x="20535" y="16663"/>
                </a:cubicBezTo>
                <a:cubicBezTo>
                  <a:pt x="20580" y="16528"/>
                  <a:pt x="20607" y="16296"/>
                  <a:pt x="20653" y="16161"/>
                </a:cubicBezTo>
                <a:cubicBezTo>
                  <a:pt x="20775" y="15795"/>
                  <a:pt x="21029" y="15178"/>
                  <a:pt x="21029" y="15178"/>
                </a:cubicBezTo>
                <a:cubicBezTo>
                  <a:pt x="21115" y="14464"/>
                  <a:pt x="21210" y="13789"/>
                  <a:pt x="21292" y="13076"/>
                </a:cubicBezTo>
                <a:cubicBezTo>
                  <a:pt x="21382" y="11359"/>
                  <a:pt x="21600" y="8100"/>
                  <a:pt x="21292" y="6789"/>
                </a:cubicBezTo>
                <a:cubicBezTo>
                  <a:pt x="20820" y="1331"/>
                  <a:pt x="17222" y="3336"/>
                  <a:pt x="17145" y="3336"/>
                </a:cubicBezTo>
                <a:cubicBezTo>
                  <a:pt x="17077" y="3259"/>
                  <a:pt x="17009" y="3124"/>
                  <a:pt x="16941" y="3086"/>
                </a:cubicBezTo>
                <a:cubicBezTo>
                  <a:pt x="16819" y="3009"/>
                  <a:pt x="16687" y="3086"/>
                  <a:pt x="16565" y="2951"/>
                </a:cubicBezTo>
                <a:cubicBezTo>
                  <a:pt x="16488" y="2874"/>
                  <a:pt x="16433" y="2584"/>
                  <a:pt x="16361" y="2469"/>
                </a:cubicBezTo>
                <a:cubicBezTo>
                  <a:pt x="16098" y="2083"/>
                  <a:pt x="15785" y="2102"/>
                  <a:pt x="15518" y="1851"/>
                </a:cubicBezTo>
                <a:cubicBezTo>
                  <a:pt x="15391" y="1736"/>
                  <a:pt x="15273" y="1446"/>
                  <a:pt x="15142" y="1350"/>
                </a:cubicBezTo>
                <a:cubicBezTo>
                  <a:pt x="14349" y="791"/>
                  <a:pt x="13537" y="1157"/>
                  <a:pt x="12735" y="1099"/>
                </a:cubicBezTo>
                <a:cubicBezTo>
                  <a:pt x="11271" y="887"/>
                  <a:pt x="9817" y="868"/>
                  <a:pt x="8353" y="984"/>
                </a:cubicBezTo>
                <a:cubicBezTo>
                  <a:pt x="8280" y="1196"/>
                  <a:pt x="8008" y="1639"/>
                  <a:pt x="8325" y="1099"/>
                </a:cubicBezTo>
                <a:close/>
              </a:path>
            </a:pathLst>
          </a:custGeom>
          <a:gradFill>
            <a:gsLst>
              <a:gs pos="0">
                <a:srgbClr val="586F00"/>
              </a:gs>
              <a:gs pos="100000">
                <a:srgbClr val="A8D200"/>
              </a:gs>
            </a:gsLst>
            <a:lin ang="5400000"/>
          </a:gradFill>
          <a:ln w="25400">
            <a:solidFill>
              <a:srgbClr val="000000"/>
            </a:solidFill>
            <a:miter lim="400000"/>
          </a:ln>
          <a:effectLst>
            <a:outerShdw blurRad="63500" dist="38100" dir="19001118"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554" name="Shape 554"/>
          <p:cNvSpPr/>
          <p:nvPr/>
        </p:nvSpPr>
        <p:spPr>
          <a:xfrm>
            <a:off x="0" y="440972"/>
            <a:ext cx="10160000" cy="19861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92" y="21600"/>
                </a:lnTo>
                <a:lnTo>
                  <a:pt x="18608" y="21600"/>
                </a:lnTo>
                <a:lnTo>
                  <a:pt x="21600" y="0"/>
                </a:lnTo>
                <a:lnTo>
                  <a:pt x="0" y="0"/>
                </a:lnTo>
                <a:close/>
              </a:path>
            </a:pathLst>
          </a:custGeom>
          <a:gradFill>
            <a:gsLst>
              <a:gs pos="0">
                <a:srgbClr val="FFDB29"/>
              </a:gs>
              <a:gs pos="100000">
                <a:srgbClr val="897511"/>
              </a:gs>
            </a:gsLst>
            <a:lin ang="5400000"/>
          </a:gradFill>
          <a:ln w="25400">
            <a:solidFill>
              <a:srgbClr val="000000"/>
            </a:solidFill>
            <a:miter lim="400000"/>
          </a:ln>
          <a:effectLst>
            <a:outerShdw blurRad="63500" dist="63500" dir="17876262"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555" name="Shape 555"/>
          <p:cNvSpPr/>
          <p:nvPr/>
        </p:nvSpPr>
        <p:spPr>
          <a:xfrm rot="10800000" flipH="1">
            <a:off x="0" y="5032375"/>
            <a:ext cx="10160000" cy="1950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64" y="21600"/>
                </a:lnTo>
                <a:lnTo>
                  <a:pt x="18836" y="21600"/>
                </a:lnTo>
                <a:lnTo>
                  <a:pt x="21600" y="0"/>
                </a:lnTo>
                <a:lnTo>
                  <a:pt x="0" y="0"/>
                </a:lnTo>
                <a:close/>
              </a:path>
            </a:pathLst>
          </a:custGeom>
          <a:gradFill>
            <a:gsLst>
              <a:gs pos="0">
                <a:srgbClr val="4349AA"/>
              </a:gs>
              <a:gs pos="100000">
                <a:srgbClr val="202359"/>
              </a:gs>
            </a:gsLst>
            <a:lin ang="5400000"/>
          </a:gradFill>
          <a:ln w="25400">
            <a:solidFill>
              <a:srgbClr val="000000"/>
            </a:solidFill>
            <a:miter lim="400000"/>
          </a:ln>
          <a:effectLst>
            <a:outerShdw blurRad="63500" dist="63500" dir="4020649"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556" name="Shape 556"/>
          <p:cNvSpPr/>
          <p:nvPr/>
        </p:nvSpPr>
        <p:spPr>
          <a:xfrm flipH="1">
            <a:off x="1827389" y="1197680"/>
            <a:ext cx="12348" cy="2188987"/>
          </a:xfrm>
          <a:prstGeom prst="line">
            <a:avLst/>
          </a:prstGeom>
          <a:ln w="635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57" name="Shape 557"/>
          <p:cNvSpPr/>
          <p:nvPr/>
        </p:nvSpPr>
        <p:spPr>
          <a:xfrm flipH="1">
            <a:off x="1836208" y="3657600"/>
            <a:ext cx="24695" cy="2247195"/>
          </a:xfrm>
          <a:prstGeom prst="line">
            <a:avLst/>
          </a:prstGeom>
          <a:ln w="635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58" name="Shape 558"/>
          <p:cNvSpPr/>
          <p:nvPr/>
        </p:nvSpPr>
        <p:spPr>
          <a:xfrm>
            <a:off x="2804583" y="2307166"/>
            <a:ext cx="1765" cy="83608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59" name="Shape 559"/>
          <p:cNvSpPr/>
          <p:nvPr/>
        </p:nvSpPr>
        <p:spPr>
          <a:xfrm flipH="1">
            <a:off x="3942291" y="2222500"/>
            <a:ext cx="1765" cy="104951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0" name="Shape 560"/>
          <p:cNvSpPr/>
          <p:nvPr/>
        </p:nvSpPr>
        <p:spPr>
          <a:xfrm flipH="1">
            <a:off x="6223000" y="2153708"/>
            <a:ext cx="12700" cy="126294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1" name="Shape 561"/>
          <p:cNvSpPr/>
          <p:nvPr/>
        </p:nvSpPr>
        <p:spPr>
          <a:xfrm>
            <a:off x="7949847" y="1358194"/>
            <a:ext cx="12348" cy="1875015"/>
          </a:xfrm>
          <a:prstGeom prst="line">
            <a:avLst/>
          </a:prstGeom>
          <a:ln w="635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2" name="Shape 562"/>
          <p:cNvSpPr/>
          <p:nvPr/>
        </p:nvSpPr>
        <p:spPr>
          <a:xfrm flipH="1">
            <a:off x="2804583" y="3962400"/>
            <a:ext cx="2117" cy="1138062"/>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3" name="Shape 563"/>
          <p:cNvSpPr/>
          <p:nvPr/>
        </p:nvSpPr>
        <p:spPr>
          <a:xfrm>
            <a:off x="3907014" y="4022725"/>
            <a:ext cx="1765" cy="1264709"/>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4" name="Shape 564"/>
          <p:cNvSpPr/>
          <p:nvPr/>
        </p:nvSpPr>
        <p:spPr>
          <a:xfrm flipH="1">
            <a:off x="6201833" y="4028016"/>
            <a:ext cx="10584" cy="1218849"/>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5" name="Shape 565"/>
          <p:cNvSpPr/>
          <p:nvPr/>
        </p:nvSpPr>
        <p:spPr>
          <a:xfrm flipH="1">
            <a:off x="7990416" y="4013200"/>
            <a:ext cx="12349" cy="1795640"/>
          </a:xfrm>
          <a:prstGeom prst="line">
            <a:avLst/>
          </a:prstGeom>
          <a:ln w="635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6" name="Shape 566"/>
          <p:cNvSpPr/>
          <p:nvPr/>
        </p:nvSpPr>
        <p:spPr>
          <a:xfrm>
            <a:off x="1638476" y="3126316"/>
            <a:ext cx="6946901" cy="6223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4300"/>
              </a:lnSpc>
              <a:buClr>
                <a:srgbClr val="73FBA9"/>
              </a:buClr>
              <a:buFont typeface="Helvetica"/>
              <a:tabLst>
                <a:tab pos="838200" algn="l"/>
              </a:tabLst>
              <a:defRPr sz="3600">
                <a:solidFill>
                  <a:srgbClr val="73FBA9"/>
                </a:solidFill>
                <a:uFill>
                  <a:solidFill>
                    <a:srgbClr val="73FBA9"/>
                  </a:solidFill>
                </a:uFill>
                <a:latin typeface="Arial"/>
                <a:ea typeface="Arial"/>
                <a:cs typeface="Arial"/>
                <a:sym typeface="Arial"/>
              </a:defRPr>
            </a:lvl1pPr>
          </a:lstStyle>
          <a:p>
            <a:r>
              <a:t>Transitory Phenomenon </a:t>
            </a:r>
          </a:p>
        </p:txBody>
      </p:sp>
      <p:sp>
        <p:nvSpPr>
          <p:cNvPr id="567" name="Shape 567"/>
          <p:cNvSpPr/>
          <p:nvPr/>
        </p:nvSpPr>
        <p:spPr>
          <a:xfrm flipH="1">
            <a:off x="7112000" y="2321277"/>
            <a:ext cx="22931" cy="998363"/>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8" name="Shape 568"/>
          <p:cNvSpPr/>
          <p:nvPr/>
        </p:nvSpPr>
        <p:spPr>
          <a:xfrm flipH="1">
            <a:off x="5090583" y="1755069"/>
            <a:ext cx="1765" cy="1562807"/>
          </a:xfrm>
          <a:prstGeom prst="line">
            <a:avLst/>
          </a:prstGeom>
          <a:ln w="1016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69" name="Shape 569"/>
          <p:cNvSpPr/>
          <p:nvPr/>
        </p:nvSpPr>
        <p:spPr>
          <a:xfrm flipH="1">
            <a:off x="7086600" y="4084461"/>
            <a:ext cx="22931" cy="1066801"/>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70" name="Shape 570"/>
          <p:cNvSpPr/>
          <p:nvPr/>
        </p:nvSpPr>
        <p:spPr>
          <a:xfrm flipH="1">
            <a:off x="5080000" y="4042128"/>
            <a:ext cx="33514" cy="1529292"/>
          </a:xfrm>
          <a:prstGeom prst="line">
            <a:avLst/>
          </a:prstGeom>
          <a:ln w="1016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71" name="Shape 571"/>
          <p:cNvSpPr/>
          <p:nvPr/>
        </p:nvSpPr>
        <p:spPr>
          <a:xfrm>
            <a:off x="207256" y="378530"/>
            <a:ext cx="9791701" cy="17145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ts val="5200"/>
              </a:lnSpc>
              <a:buClr>
                <a:srgbClr val="FFFB00"/>
              </a:buClr>
              <a:buFont typeface="Helvetica"/>
              <a:tabLst>
                <a:tab pos="838200" algn="l"/>
              </a:tabLst>
              <a:defRPr sz="4400">
                <a:latin typeface="+mn-lt"/>
                <a:ea typeface="+mn-ea"/>
                <a:cs typeface="+mn-cs"/>
                <a:sym typeface="Gill Sans"/>
              </a:defRPr>
            </a:pPr>
            <a:r>
              <a:rPr b="1" i="1">
                <a:solidFill>
                  <a:srgbClr val="FFFB00"/>
                </a:solidFill>
                <a:uFill>
                  <a:solidFill>
                    <a:srgbClr val="FFFB00"/>
                  </a:solidFill>
                </a:uFill>
                <a:latin typeface="Arial"/>
                <a:ea typeface="Arial"/>
                <a:cs typeface="Arial"/>
                <a:sym typeface="Arial"/>
              </a:rPr>
              <a:t>Spirituality, Dharma</a:t>
            </a:r>
          </a:p>
          <a:p>
            <a:pPr algn="ctr" defTabSz="508000">
              <a:defRPr sz="5600">
                <a:solidFill>
                  <a:srgbClr val="FFFB00"/>
                </a:solidFill>
                <a:latin typeface="Arial"/>
                <a:ea typeface="Arial"/>
                <a:cs typeface="Arial"/>
                <a:sym typeface="Arial"/>
              </a:defRPr>
            </a:pPr>
            <a:r>
              <a:t>སེམས་གཙོ་སྨྲ་བ། </a:t>
            </a:r>
            <a:r>
              <a:rPr>
                <a:solidFill>
                  <a:srgbClr val="FF0000"/>
                </a:solidFill>
              </a:rPr>
              <a:t> </a:t>
            </a:r>
            <a:r>
              <a:t>ཆོས།</a:t>
            </a:r>
          </a:p>
        </p:txBody>
      </p:sp>
      <p:sp>
        <p:nvSpPr>
          <p:cNvPr id="572" name="Shape 572"/>
          <p:cNvSpPr/>
          <p:nvPr/>
        </p:nvSpPr>
        <p:spPr>
          <a:xfrm>
            <a:off x="411868" y="5460294"/>
            <a:ext cx="9359901" cy="736601"/>
          </a:xfrm>
          <a:prstGeom prst="rect">
            <a:avLst/>
          </a:prstGeom>
          <a:ln w="12700">
            <a:miter lim="400000"/>
          </a:ln>
          <a:effectLst>
            <a:outerShdw blurRad="63500" dist="63500" dir="1308084"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5200"/>
              </a:lnSpc>
              <a:buClr>
                <a:srgbClr val="C6E6E9"/>
              </a:buClr>
              <a:buFont typeface="Arial Narrow"/>
              <a:tabLst>
                <a:tab pos="838200" algn="l"/>
              </a:tabLst>
              <a:defRPr sz="4400" b="1" i="1">
                <a:solidFill>
                  <a:srgbClr val="C6E6E9"/>
                </a:solidFill>
                <a:uFill>
                  <a:solidFill>
                    <a:srgbClr val="C6E6E9"/>
                  </a:solidFill>
                </a:uFill>
                <a:latin typeface="Arial Narrow"/>
                <a:ea typeface="Arial Narrow"/>
                <a:cs typeface="Arial Narrow"/>
                <a:sym typeface="Arial Narrow"/>
              </a:defRPr>
            </a:lvl1pPr>
          </a:lstStyle>
          <a:p>
            <a:r>
              <a:t>Science, Natural Laws</a:t>
            </a:r>
          </a:p>
        </p:txBody>
      </p:sp>
      <p:sp>
        <p:nvSpPr>
          <p:cNvPr id="573" name="Shape 573"/>
          <p:cNvSpPr/>
          <p:nvPr/>
        </p:nvSpPr>
        <p:spPr>
          <a:xfrm>
            <a:off x="2794000" y="3568700"/>
            <a:ext cx="542100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200" b="1">
                <a:solidFill>
                  <a:srgbClr val="00E606"/>
                </a:solidFill>
              </a:defRPr>
            </a:lvl1pPr>
          </a:lstStyle>
          <a:p>
            <a:r>
              <a:t>མི་བརྟན་པའི་མངོན་ཚུལ། སྐད་ཅིག་མའི་མངོན་ཚུལ།</a:t>
            </a:r>
          </a:p>
        </p:txBody>
      </p:sp>
      <p:sp>
        <p:nvSpPr>
          <p:cNvPr id="574" name="Shape 574"/>
          <p:cNvSpPr/>
          <p:nvPr/>
        </p:nvSpPr>
        <p:spPr>
          <a:xfrm>
            <a:off x="2279519" y="6038145"/>
            <a:ext cx="5575115"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100">
                <a:solidFill>
                  <a:srgbClr val="C6E6E9"/>
                </a:solidFill>
              </a:defRPr>
            </a:lvl1pPr>
          </a:lstStyle>
          <a:p>
            <a:r>
              <a:t>ཚན་རིག རང་བྱུང་ཁམས་ཀྱི་གཏན་ཁྲིམས།</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710A00"/>
            </a:gs>
            <a:gs pos="100000">
              <a:srgbClr val="000000"/>
            </a:gs>
          </a:gsLst>
          <a:lin ang="10800000" scaled="0"/>
        </a:gradFill>
        <a:effectLst/>
      </p:bgPr>
    </p:bg>
    <p:spTree>
      <p:nvGrpSpPr>
        <p:cNvPr id="1" name=""/>
        <p:cNvGrpSpPr/>
        <p:nvPr/>
      </p:nvGrpSpPr>
      <p:grpSpPr>
        <a:xfrm>
          <a:off x="0" y="0"/>
          <a:ext cx="0" cy="0"/>
          <a:chOff x="0" y="0"/>
          <a:chExt cx="0" cy="0"/>
        </a:xfrm>
      </p:grpSpPr>
      <p:sp>
        <p:nvSpPr>
          <p:cNvPr id="576" name="Shape 576"/>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19</a:t>
            </a:fld>
            <a:endParaRPr/>
          </a:p>
        </p:txBody>
      </p:sp>
      <p:sp>
        <p:nvSpPr>
          <p:cNvPr id="577" name="Shape 577"/>
          <p:cNvSpPr/>
          <p:nvPr/>
        </p:nvSpPr>
        <p:spPr>
          <a:xfrm>
            <a:off x="936625" y="2732264"/>
            <a:ext cx="8348796" cy="1981201"/>
          </a:xfrm>
          <a:custGeom>
            <a:avLst/>
            <a:gdLst/>
            <a:ahLst/>
            <a:cxnLst>
              <a:cxn ang="0">
                <a:pos x="wd2" y="hd2"/>
              </a:cxn>
              <a:cxn ang="5400000">
                <a:pos x="wd2" y="hd2"/>
              </a:cxn>
              <a:cxn ang="10800000">
                <a:pos x="wd2" y="hd2"/>
              </a:cxn>
              <a:cxn ang="16200000">
                <a:pos x="wd2" y="hd2"/>
              </a:cxn>
            </a:cxnLst>
            <a:rect l="0" t="0" r="r" b="b"/>
            <a:pathLst>
              <a:path w="21451" h="21600" extrusionOk="0">
                <a:moveTo>
                  <a:pt x="8325" y="1099"/>
                </a:moveTo>
                <a:cubicBezTo>
                  <a:pt x="8054" y="771"/>
                  <a:pt x="7564" y="540"/>
                  <a:pt x="7310" y="0"/>
                </a:cubicBezTo>
                <a:cubicBezTo>
                  <a:pt x="6331" y="96"/>
                  <a:pt x="5488" y="347"/>
                  <a:pt x="4555" y="1601"/>
                </a:cubicBezTo>
                <a:cubicBezTo>
                  <a:pt x="3811" y="3761"/>
                  <a:pt x="2765" y="1813"/>
                  <a:pt x="1917" y="2951"/>
                </a:cubicBezTo>
                <a:cubicBezTo>
                  <a:pt x="1713" y="3664"/>
                  <a:pt x="1423" y="4551"/>
                  <a:pt x="1192" y="5053"/>
                </a:cubicBezTo>
                <a:cubicBezTo>
                  <a:pt x="925" y="5631"/>
                  <a:pt x="571" y="6249"/>
                  <a:pt x="376" y="7271"/>
                </a:cubicBezTo>
                <a:cubicBezTo>
                  <a:pt x="272" y="7811"/>
                  <a:pt x="195" y="8505"/>
                  <a:pt x="118" y="9122"/>
                </a:cubicBezTo>
                <a:cubicBezTo>
                  <a:pt x="86" y="9836"/>
                  <a:pt x="36" y="10511"/>
                  <a:pt x="0" y="11224"/>
                </a:cubicBezTo>
                <a:cubicBezTo>
                  <a:pt x="27" y="11919"/>
                  <a:pt x="18" y="12671"/>
                  <a:pt x="86" y="13326"/>
                </a:cubicBezTo>
                <a:cubicBezTo>
                  <a:pt x="145" y="13905"/>
                  <a:pt x="571" y="14445"/>
                  <a:pt x="698" y="14676"/>
                </a:cubicBezTo>
                <a:cubicBezTo>
                  <a:pt x="1301" y="15814"/>
                  <a:pt x="1863" y="17145"/>
                  <a:pt x="2524" y="17280"/>
                </a:cubicBezTo>
                <a:cubicBezTo>
                  <a:pt x="3046" y="17396"/>
                  <a:pt x="3571" y="17357"/>
                  <a:pt x="4092" y="17396"/>
                </a:cubicBezTo>
                <a:cubicBezTo>
                  <a:pt x="4654" y="17357"/>
                  <a:pt x="5221" y="16952"/>
                  <a:pt x="5774" y="17280"/>
                </a:cubicBezTo>
                <a:cubicBezTo>
                  <a:pt x="5928" y="17376"/>
                  <a:pt x="5973" y="18437"/>
                  <a:pt x="6123" y="18630"/>
                </a:cubicBezTo>
                <a:cubicBezTo>
                  <a:pt x="6744" y="19440"/>
                  <a:pt x="7188" y="19922"/>
                  <a:pt x="7831" y="20115"/>
                </a:cubicBezTo>
                <a:cubicBezTo>
                  <a:pt x="8566" y="19633"/>
                  <a:pt x="9164" y="19652"/>
                  <a:pt x="9921" y="19749"/>
                </a:cubicBezTo>
                <a:cubicBezTo>
                  <a:pt x="10392" y="20096"/>
                  <a:pt x="10836" y="20694"/>
                  <a:pt x="11312" y="20848"/>
                </a:cubicBezTo>
                <a:cubicBezTo>
                  <a:pt x="11910" y="21253"/>
                  <a:pt x="12509" y="21446"/>
                  <a:pt x="13111" y="21600"/>
                </a:cubicBezTo>
                <a:cubicBezTo>
                  <a:pt x="14503" y="21504"/>
                  <a:pt x="15871" y="21195"/>
                  <a:pt x="17258" y="20983"/>
                </a:cubicBezTo>
                <a:cubicBezTo>
                  <a:pt x="17394" y="20944"/>
                  <a:pt x="17530" y="20925"/>
                  <a:pt x="17666" y="20848"/>
                </a:cubicBezTo>
                <a:cubicBezTo>
                  <a:pt x="17870" y="20713"/>
                  <a:pt x="17820" y="20520"/>
                  <a:pt x="18015" y="20231"/>
                </a:cubicBezTo>
                <a:cubicBezTo>
                  <a:pt x="18341" y="19729"/>
                  <a:pt x="18627" y="19382"/>
                  <a:pt x="18971" y="19247"/>
                </a:cubicBezTo>
                <a:cubicBezTo>
                  <a:pt x="19280" y="18996"/>
                  <a:pt x="19601" y="18688"/>
                  <a:pt x="19900" y="18264"/>
                </a:cubicBezTo>
                <a:cubicBezTo>
                  <a:pt x="19968" y="18013"/>
                  <a:pt x="20023" y="17724"/>
                  <a:pt x="20100" y="17531"/>
                </a:cubicBezTo>
                <a:cubicBezTo>
                  <a:pt x="20236" y="17184"/>
                  <a:pt x="20408" y="17068"/>
                  <a:pt x="20535" y="16663"/>
                </a:cubicBezTo>
                <a:cubicBezTo>
                  <a:pt x="20580" y="16528"/>
                  <a:pt x="20607" y="16296"/>
                  <a:pt x="20653" y="16161"/>
                </a:cubicBezTo>
                <a:cubicBezTo>
                  <a:pt x="20775" y="15795"/>
                  <a:pt x="21029" y="15178"/>
                  <a:pt x="21029" y="15178"/>
                </a:cubicBezTo>
                <a:cubicBezTo>
                  <a:pt x="21115" y="14464"/>
                  <a:pt x="21210" y="13789"/>
                  <a:pt x="21292" y="13076"/>
                </a:cubicBezTo>
                <a:cubicBezTo>
                  <a:pt x="21382" y="11359"/>
                  <a:pt x="21600" y="8100"/>
                  <a:pt x="21292" y="6789"/>
                </a:cubicBezTo>
                <a:cubicBezTo>
                  <a:pt x="20820" y="1331"/>
                  <a:pt x="17222" y="3336"/>
                  <a:pt x="17145" y="3336"/>
                </a:cubicBezTo>
                <a:cubicBezTo>
                  <a:pt x="17077" y="3259"/>
                  <a:pt x="17009" y="3124"/>
                  <a:pt x="16941" y="3086"/>
                </a:cubicBezTo>
                <a:cubicBezTo>
                  <a:pt x="16819" y="3009"/>
                  <a:pt x="16687" y="3086"/>
                  <a:pt x="16565" y="2951"/>
                </a:cubicBezTo>
                <a:cubicBezTo>
                  <a:pt x="16488" y="2874"/>
                  <a:pt x="16433" y="2584"/>
                  <a:pt x="16361" y="2469"/>
                </a:cubicBezTo>
                <a:cubicBezTo>
                  <a:pt x="16098" y="2083"/>
                  <a:pt x="15785" y="2102"/>
                  <a:pt x="15518" y="1851"/>
                </a:cubicBezTo>
                <a:cubicBezTo>
                  <a:pt x="15391" y="1736"/>
                  <a:pt x="15273" y="1446"/>
                  <a:pt x="15142" y="1350"/>
                </a:cubicBezTo>
                <a:cubicBezTo>
                  <a:pt x="14349" y="791"/>
                  <a:pt x="13537" y="1157"/>
                  <a:pt x="12735" y="1099"/>
                </a:cubicBezTo>
                <a:cubicBezTo>
                  <a:pt x="11271" y="887"/>
                  <a:pt x="9817" y="868"/>
                  <a:pt x="8353" y="984"/>
                </a:cubicBezTo>
                <a:cubicBezTo>
                  <a:pt x="8280" y="1196"/>
                  <a:pt x="8008" y="1639"/>
                  <a:pt x="8325" y="1099"/>
                </a:cubicBezTo>
                <a:close/>
              </a:path>
            </a:pathLst>
          </a:custGeom>
          <a:gradFill>
            <a:gsLst>
              <a:gs pos="0">
                <a:srgbClr val="586F00"/>
              </a:gs>
              <a:gs pos="100000">
                <a:srgbClr val="A8D200"/>
              </a:gs>
            </a:gsLst>
            <a:lin ang="5400000"/>
          </a:gradFill>
          <a:ln w="25400">
            <a:solidFill>
              <a:srgbClr val="000000"/>
            </a:solidFill>
            <a:miter lim="400000"/>
          </a:ln>
          <a:effectLst>
            <a:outerShdw blurRad="63500" dist="38100" dir="19001118"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578" name="Shape 578"/>
          <p:cNvSpPr/>
          <p:nvPr/>
        </p:nvSpPr>
        <p:spPr>
          <a:xfrm>
            <a:off x="0" y="440972"/>
            <a:ext cx="10160000" cy="19861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92" y="21600"/>
                </a:lnTo>
                <a:lnTo>
                  <a:pt x="18608" y="21600"/>
                </a:lnTo>
                <a:lnTo>
                  <a:pt x="21600" y="0"/>
                </a:lnTo>
                <a:lnTo>
                  <a:pt x="0" y="0"/>
                </a:lnTo>
                <a:close/>
              </a:path>
            </a:pathLst>
          </a:custGeom>
          <a:gradFill>
            <a:gsLst>
              <a:gs pos="0">
                <a:srgbClr val="FFDB29"/>
              </a:gs>
              <a:gs pos="100000">
                <a:srgbClr val="897511"/>
              </a:gs>
            </a:gsLst>
            <a:lin ang="5400000"/>
          </a:gradFill>
          <a:ln w="25400">
            <a:solidFill>
              <a:srgbClr val="000000"/>
            </a:solidFill>
            <a:miter lim="400000"/>
          </a:ln>
          <a:effectLst>
            <a:outerShdw blurRad="63500" dist="63500" dir="17876262"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579" name="Shape 579"/>
          <p:cNvSpPr/>
          <p:nvPr/>
        </p:nvSpPr>
        <p:spPr>
          <a:xfrm rot="10800000" flipH="1">
            <a:off x="0" y="5032375"/>
            <a:ext cx="10160000" cy="1950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64" y="21600"/>
                </a:lnTo>
                <a:lnTo>
                  <a:pt x="18836" y="21600"/>
                </a:lnTo>
                <a:lnTo>
                  <a:pt x="21600" y="0"/>
                </a:lnTo>
                <a:lnTo>
                  <a:pt x="0" y="0"/>
                </a:lnTo>
                <a:close/>
              </a:path>
            </a:pathLst>
          </a:custGeom>
          <a:gradFill>
            <a:gsLst>
              <a:gs pos="0">
                <a:srgbClr val="4349AA"/>
              </a:gs>
              <a:gs pos="100000">
                <a:srgbClr val="202359"/>
              </a:gs>
            </a:gsLst>
            <a:lin ang="5400000"/>
          </a:gradFill>
          <a:ln w="25400">
            <a:solidFill>
              <a:srgbClr val="000000"/>
            </a:solidFill>
            <a:miter lim="400000"/>
          </a:ln>
          <a:effectLst>
            <a:outerShdw blurRad="63500" dist="63500" dir="4020649"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580" name="Shape 580"/>
          <p:cNvSpPr/>
          <p:nvPr/>
        </p:nvSpPr>
        <p:spPr>
          <a:xfrm>
            <a:off x="2980619" y="951794"/>
            <a:ext cx="4216401" cy="660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4800"/>
              </a:lnSpc>
              <a:buClr>
                <a:srgbClr val="FFFB00"/>
              </a:buClr>
              <a:buFont typeface="Helvetica"/>
              <a:tabLst>
                <a:tab pos="838200" algn="l"/>
              </a:tabLst>
              <a:defRPr sz="4000">
                <a:solidFill>
                  <a:srgbClr val="FFFB00"/>
                </a:solidFill>
                <a:uFill>
                  <a:solidFill>
                    <a:srgbClr val="FFFB00"/>
                  </a:solidFill>
                </a:uFill>
                <a:latin typeface="Arial"/>
                <a:ea typeface="Arial"/>
                <a:cs typeface="Arial"/>
                <a:sym typeface="Arial"/>
              </a:defRPr>
            </a:lvl1pPr>
          </a:lstStyle>
          <a:p>
            <a:r>
              <a:t>METAPHYSICS</a:t>
            </a:r>
          </a:p>
        </p:txBody>
      </p:sp>
      <p:sp>
        <p:nvSpPr>
          <p:cNvPr id="581" name="Shape 581"/>
          <p:cNvSpPr/>
          <p:nvPr/>
        </p:nvSpPr>
        <p:spPr>
          <a:xfrm>
            <a:off x="3888493" y="5816600"/>
            <a:ext cx="2362201" cy="660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4800"/>
              </a:lnSpc>
              <a:buClr>
                <a:srgbClr val="C6E6E9"/>
              </a:buClr>
              <a:buFont typeface="Helvetica"/>
              <a:tabLst>
                <a:tab pos="838200" algn="l"/>
              </a:tabLst>
              <a:defRPr sz="4000">
                <a:solidFill>
                  <a:srgbClr val="C6E6E9"/>
                </a:solidFill>
                <a:uFill>
                  <a:solidFill>
                    <a:srgbClr val="C6E6E9"/>
                  </a:solidFill>
                </a:uFill>
                <a:latin typeface="Arial"/>
                <a:ea typeface="Arial"/>
                <a:cs typeface="Arial"/>
                <a:sym typeface="Arial"/>
              </a:defRPr>
            </a:lvl1pPr>
          </a:lstStyle>
          <a:p>
            <a:r>
              <a:t>PYSICS</a:t>
            </a:r>
          </a:p>
        </p:txBody>
      </p:sp>
      <p:sp>
        <p:nvSpPr>
          <p:cNvPr id="582" name="Shape 582"/>
          <p:cNvSpPr/>
          <p:nvPr/>
        </p:nvSpPr>
        <p:spPr>
          <a:xfrm flipH="1">
            <a:off x="1827389" y="1197680"/>
            <a:ext cx="12348" cy="2188987"/>
          </a:xfrm>
          <a:prstGeom prst="line">
            <a:avLst/>
          </a:prstGeom>
          <a:ln w="635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83" name="Shape 583"/>
          <p:cNvSpPr/>
          <p:nvPr/>
        </p:nvSpPr>
        <p:spPr>
          <a:xfrm flipH="1">
            <a:off x="1836208" y="3810000"/>
            <a:ext cx="24695" cy="2247195"/>
          </a:xfrm>
          <a:prstGeom prst="line">
            <a:avLst/>
          </a:prstGeom>
          <a:ln w="635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84" name="Shape 584"/>
          <p:cNvSpPr/>
          <p:nvPr/>
        </p:nvSpPr>
        <p:spPr>
          <a:xfrm>
            <a:off x="2804583" y="2307166"/>
            <a:ext cx="1765" cy="83608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85" name="Shape 585"/>
          <p:cNvSpPr/>
          <p:nvPr/>
        </p:nvSpPr>
        <p:spPr>
          <a:xfrm flipH="1">
            <a:off x="3942291" y="2222500"/>
            <a:ext cx="1765" cy="104951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86" name="Shape 586"/>
          <p:cNvSpPr/>
          <p:nvPr/>
        </p:nvSpPr>
        <p:spPr>
          <a:xfrm flipH="1">
            <a:off x="6223000" y="2153708"/>
            <a:ext cx="12700" cy="126294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87" name="Shape 587"/>
          <p:cNvSpPr/>
          <p:nvPr/>
        </p:nvSpPr>
        <p:spPr>
          <a:xfrm>
            <a:off x="7949847" y="1358194"/>
            <a:ext cx="12348" cy="1875015"/>
          </a:xfrm>
          <a:prstGeom prst="line">
            <a:avLst/>
          </a:prstGeom>
          <a:ln w="635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88" name="Shape 588"/>
          <p:cNvSpPr/>
          <p:nvPr/>
        </p:nvSpPr>
        <p:spPr>
          <a:xfrm>
            <a:off x="2781652" y="4113389"/>
            <a:ext cx="22932" cy="1139473"/>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89" name="Shape 589"/>
          <p:cNvSpPr/>
          <p:nvPr/>
        </p:nvSpPr>
        <p:spPr>
          <a:xfrm>
            <a:off x="3907014" y="4175125"/>
            <a:ext cx="1765" cy="1264709"/>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90" name="Shape 590"/>
          <p:cNvSpPr/>
          <p:nvPr/>
        </p:nvSpPr>
        <p:spPr>
          <a:xfrm flipH="1">
            <a:off x="6201833" y="4180416"/>
            <a:ext cx="10584" cy="1218849"/>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91" name="Shape 591"/>
          <p:cNvSpPr/>
          <p:nvPr/>
        </p:nvSpPr>
        <p:spPr>
          <a:xfrm flipH="1">
            <a:off x="7990416" y="4165600"/>
            <a:ext cx="12349" cy="1795640"/>
          </a:xfrm>
          <a:prstGeom prst="line">
            <a:avLst/>
          </a:prstGeom>
          <a:ln w="635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92" name="Shape 592"/>
          <p:cNvSpPr/>
          <p:nvPr/>
        </p:nvSpPr>
        <p:spPr>
          <a:xfrm>
            <a:off x="3475743" y="3304116"/>
            <a:ext cx="3200401" cy="78015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5700"/>
              </a:lnSpc>
              <a:buClr>
                <a:srgbClr val="73FBA9"/>
              </a:buClr>
              <a:buFont typeface="Helvetica"/>
              <a:tabLst>
                <a:tab pos="838200" algn="l"/>
              </a:tabLst>
              <a:defRPr sz="4800">
                <a:solidFill>
                  <a:srgbClr val="73FBA9"/>
                </a:solidFill>
                <a:uFill>
                  <a:solidFill>
                    <a:srgbClr val="73FBA9"/>
                  </a:solidFill>
                </a:uFill>
                <a:latin typeface="Arial"/>
                <a:ea typeface="Arial"/>
                <a:cs typeface="Arial"/>
                <a:sym typeface="Arial"/>
              </a:defRPr>
            </a:lvl1pPr>
          </a:lstStyle>
          <a:p>
            <a:r>
              <a:t>REALITY</a:t>
            </a:r>
          </a:p>
        </p:txBody>
      </p:sp>
      <p:sp>
        <p:nvSpPr>
          <p:cNvPr id="593" name="Shape 593"/>
          <p:cNvSpPr/>
          <p:nvPr/>
        </p:nvSpPr>
        <p:spPr>
          <a:xfrm flipH="1">
            <a:off x="7112000" y="2321277"/>
            <a:ext cx="22931" cy="998363"/>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94" name="Shape 594"/>
          <p:cNvSpPr/>
          <p:nvPr/>
        </p:nvSpPr>
        <p:spPr>
          <a:xfrm flipH="1">
            <a:off x="5090583" y="1755069"/>
            <a:ext cx="1765" cy="1562807"/>
          </a:xfrm>
          <a:prstGeom prst="line">
            <a:avLst/>
          </a:prstGeom>
          <a:ln w="1016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95" name="Shape 595"/>
          <p:cNvSpPr/>
          <p:nvPr/>
        </p:nvSpPr>
        <p:spPr>
          <a:xfrm flipH="1">
            <a:off x="7086600" y="4236861"/>
            <a:ext cx="22931" cy="1066801"/>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96" name="Shape 596"/>
          <p:cNvSpPr/>
          <p:nvPr/>
        </p:nvSpPr>
        <p:spPr>
          <a:xfrm flipH="1">
            <a:off x="5080000" y="4194528"/>
            <a:ext cx="33514" cy="1529292"/>
          </a:xfrm>
          <a:prstGeom prst="line">
            <a:avLst/>
          </a:prstGeom>
          <a:ln w="1016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597" name="Shape 597"/>
          <p:cNvSpPr/>
          <p:nvPr/>
        </p:nvSpPr>
        <p:spPr>
          <a:xfrm>
            <a:off x="800100" y="529519"/>
            <a:ext cx="8356600" cy="533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3600"/>
              </a:lnSpc>
              <a:buClr>
                <a:srgbClr val="FFFB00"/>
              </a:buClr>
              <a:buFont typeface="Helvetica"/>
              <a:tabLst>
                <a:tab pos="838200" algn="l"/>
              </a:tabLst>
              <a:defRPr sz="3000" b="1" i="1">
                <a:solidFill>
                  <a:srgbClr val="FFFB00"/>
                </a:solidFill>
                <a:uFill>
                  <a:solidFill>
                    <a:srgbClr val="FFFB00"/>
                  </a:solidFill>
                </a:uFill>
                <a:latin typeface="Arial Narrow"/>
                <a:ea typeface="Arial Narrow"/>
                <a:cs typeface="Arial Narrow"/>
                <a:sym typeface="Arial Narrow"/>
              </a:defRPr>
            </a:lvl1pPr>
          </a:lstStyle>
          <a:p>
            <a:pPr>
              <a:defRPr>
                <a:solidFill>
                  <a:srgbClr val="000000"/>
                </a:solidFill>
                <a:uFillTx/>
              </a:defRPr>
            </a:pPr>
            <a:r>
              <a:rPr>
                <a:solidFill>
                  <a:srgbClr val="FFFB00"/>
                </a:solidFill>
                <a:uFill>
                  <a:solidFill>
                    <a:srgbClr val="FFFB00"/>
                  </a:solidFill>
                </a:uFill>
              </a:rPr>
              <a:t>Emotionality                                               Confidence</a:t>
            </a:r>
          </a:p>
        </p:txBody>
      </p:sp>
      <p:sp>
        <p:nvSpPr>
          <p:cNvPr id="598" name="Shape 598"/>
          <p:cNvSpPr/>
          <p:nvPr/>
        </p:nvSpPr>
        <p:spPr>
          <a:xfrm>
            <a:off x="425097" y="6126339"/>
            <a:ext cx="8788401" cy="533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3600"/>
              </a:lnSpc>
              <a:buClr>
                <a:srgbClr val="C6E6E9"/>
              </a:buClr>
              <a:buFont typeface="Arial Narrow"/>
              <a:tabLst>
                <a:tab pos="838200" algn="l"/>
              </a:tabLst>
              <a:defRPr sz="3000" b="1" i="1">
                <a:solidFill>
                  <a:srgbClr val="C6E6E9"/>
                </a:solidFill>
                <a:uFill>
                  <a:solidFill>
                    <a:srgbClr val="C6E6E9"/>
                  </a:solidFill>
                </a:uFill>
                <a:latin typeface="Arial Narrow"/>
                <a:ea typeface="Arial Narrow"/>
                <a:cs typeface="Arial Narrow"/>
                <a:sym typeface="Arial Narrow"/>
              </a:defRPr>
            </a:lvl1pPr>
          </a:lstStyle>
          <a:p>
            <a:r>
              <a:t>Rationality                                                      Knowledge</a:t>
            </a:r>
          </a:p>
        </p:txBody>
      </p:sp>
      <p:sp>
        <p:nvSpPr>
          <p:cNvPr id="599" name="Shape 599"/>
          <p:cNvSpPr/>
          <p:nvPr/>
        </p:nvSpPr>
        <p:spPr>
          <a:xfrm>
            <a:off x="1780645" y="1449211"/>
            <a:ext cx="1917701" cy="6223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ct val="80000"/>
              </a:lnSpc>
              <a:buClr>
                <a:srgbClr val="FFFB00"/>
              </a:buClr>
              <a:buFont typeface="Helvetica"/>
              <a:tabLst>
                <a:tab pos="838200" algn="l"/>
              </a:tabLst>
              <a:defRPr sz="2000" b="1" i="1">
                <a:solidFill>
                  <a:srgbClr val="FFFB00"/>
                </a:solidFill>
                <a:uFill>
                  <a:solidFill>
                    <a:srgbClr val="FFFB00"/>
                  </a:solidFill>
                </a:uFill>
                <a:latin typeface="Arial"/>
                <a:ea typeface="Arial"/>
                <a:cs typeface="Arial"/>
                <a:sym typeface="Arial"/>
              </a:defRPr>
            </a:pPr>
            <a:r>
              <a:t>Emotional</a:t>
            </a:r>
          </a:p>
          <a:p>
            <a:pPr algn="ctr">
              <a:lnSpc>
                <a:spcPct val="80000"/>
              </a:lnSpc>
              <a:buClr>
                <a:srgbClr val="FFFB00"/>
              </a:buClr>
              <a:buFont typeface="Helvetica"/>
              <a:tabLst>
                <a:tab pos="838200" algn="l"/>
              </a:tabLst>
              <a:defRPr sz="2000" b="1" i="1">
                <a:solidFill>
                  <a:srgbClr val="FFFB00"/>
                </a:solidFill>
                <a:uFill>
                  <a:solidFill>
                    <a:srgbClr val="FFFB00"/>
                  </a:solidFill>
                </a:uFill>
                <a:latin typeface="Arial"/>
                <a:ea typeface="Arial"/>
                <a:cs typeface="Arial"/>
                <a:sym typeface="Arial"/>
              </a:defRPr>
            </a:pPr>
            <a:r>
              <a:t>Logic </a:t>
            </a:r>
          </a:p>
        </p:txBody>
      </p:sp>
      <p:sp>
        <p:nvSpPr>
          <p:cNvPr id="600" name="Shape 600"/>
          <p:cNvSpPr/>
          <p:nvPr/>
        </p:nvSpPr>
        <p:spPr>
          <a:xfrm>
            <a:off x="2053166" y="5306836"/>
            <a:ext cx="1638301" cy="6223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ct val="80000"/>
              </a:lnSpc>
              <a:buClr>
                <a:srgbClr val="C6E6E9"/>
              </a:buClr>
              <a:buFont typeface="Arial Narrow"/>
              <a:tabLst>
                <a:tab pos="838200" algn="l"/>
              </a:tabLst>
              <a:defRPr sz="2000" b="1" i="1">
                <a:solidFill>
                  <a:srgbClr val="C6E6E9"/>
                </a:solidFill>
                <a:uFill>
                  <a:solidFill>
                    <a:srgbClr val="C6E6E9"/>
                  </a:solidFill>
                </a:uFill>
                <a:latin typeface="Arial"/>
                <a:ea typeface="Arial"/>
                <a:cs typeface="Arial"/>
                <a:sym typeface="Arial"/>
              </a:defRPr>
            </a:pPr>
            <a:r>
              <a:t>Rational</a:t>
            </a:r>
          </a:p>
          <a:p>
            <a:pPr algn="ctr">
              <a:lnSpc>
                <a:spcPct val="80000"/>
              </a:lnSpc>
              <a:buClr>
                <a:srgbClr val="C6E6E9"/>
              </a:buClr>
              <a:buFont typeface="Arial Narrow"/>
              <a:tabLst>
                <a:tab pos="838200" algn="l"/>
              </a:tabLst>
              <a:defRPr sz="2000" b="1" i="1">
                <a:solidFill>
                  <a:srgbClr val="C6E6E9"/>
                </a:solidFill>
                <a:uFill>
                  <a:solidFill>
                    <a:srgbClr val="C6E6E9"/>
                  </a:solidFill>
                </a:uFill>
                <a:latin typeface="Arial"/>
                <a:ea typeface="Arial"/>
                <a:cs typeface="Arial"/>
                <a:sym typeface="Arial"/>
              </a:defRPr>
            </a:pPr>
            <a:r>
              <a:t>Logic</a:t>
            </a:r>
          </a:p>
        </p:txBody>
      </p:sp>
      <p:sp>
        <p:nvSpPr>
          <p:cNvPr id="601" name="Shape 601"/>
          <p:cNvSpPr/>
          <p:nvPr/>
        </p:nvSpPr>
        <p:spPr>
          <a:xfrm>
            <a:off x="6097764" y="5370336"/>
            <a:ext cx="194310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2400"/>
              </a:lnSpc>
              <a:buClr>
                <a:srgbClr val="C6E6E9"/>
              </a:buClr>
              <a:buFont typeface="Arial"/>
              <a:tabLst>
                <a:tab pos="838200" algn="l"/>
              </a:tabLst>
              <a:defRPr sz="2000" b="1" i="1">
                <a:solidFill>
                  <a:srgbClr val="C6E6E9"/>
                </a:solidFill>
                <a:uFill>
                  <a:solidFill>
                    <a:srgbClr val="C6E6E9"/>
                  </a:solidFill>
                </a:uFill>
                <a:latin typeface="Arial"/>
                <a:ea typeface="Arial"/>
                <a:cs typeface="Arial"/>
                <a:sym typeface="Arial"/>
              </a:defRPr>
            </a:lvl1pPr>
          </a:lstStyle>
          <a:p>
            <a:r>
              <a:t>Skills</a:t>
            </a:r>
          </a:p>
        </p:txBody>
      </p:sp>
      <p:sp>
        <p:nvSpPr>
          <p:cNvPr id="602" name="Shape 602"/>
          <p:cNvSpPr/>
          <p:nvPr/>
        </p:nvSpPr>
        <p:spPr>
          <a:xfrm>
            <a:off x="6177139" y="1727200"/>
            <a:ext cx="1879601" cy="42266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2600"/>
              </a:lnSpc>
              <a:buClr>
                <a:srgbClr val="FFFB00"/>
              </a:buClr>
              <a:buFont typeface="Helvetica"/>
              <a:tabLst>
                <a:tab pos="838200" algn="l"/>
              </a:tabLst>
              <a:defRPr sz="2200" b="1" i="1">
                <a:solidFill>
                  <a:srgbClr val="FFFB00"/>
                </a:solidFill>
                <a:uFill>
                  <a:solidFill>
                    <a:srgbClr val="FFFB00"/>
                  </a:solidFill>
                </a:uFill>
                <a:latin typeface="Arial"/>
                <a:ea typeface="Arial"/>
                <a:cs typeface="Arial"/>
                <a:sym typeface="Arial"/>
              </a:defRPr>
            </a:lvl1pPr>
          </a:lstStyle>
          <a:p>
            <a:r>
              <a:t>Creativity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 name="Group 225"/>
          <p:cNvGrpSpPr/>
          <p:nvPr/>
        </p:nvGrpSpPr>
        <p:grpSpPr>
          <a:xfrm>
            <a:off x="494862" y="399563"/>
            <a:ext cx="9207938" cy="1713284"/>
            <a:chOff x="0" y="0"/>
            <a:chExt cx="9207937" cy="1713283"/>
          </a:xfrm>
        </p:grpSpPr>
        <p:pic>
          <p:nvPicPr>
            <p:cNvPr id="223" name="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449152" cy="1713284"/>
            </a:xfrm>
            <a:prstGeom prst="rect">
              <a:avLst/>
            </a:prstGeom>
            <a:ln w="12700" cap="flat">
              <a:noFill/>
              <a:miter lim="400000"/>
            </a:ln>
            <a:effectLst/>
          </p:spPr>
        </p:pic>
        <p:pic>
          <p:nvPicPr>
            <p:cNvPr id="224"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8639" y="32236"/>
              <a:ext cx="1719299" cy="1612901"/>
            </a:xfrm>
            <a:prstGeom prst="rect">
              <a:avLst/>
            </a:prstGeom>
            <a:ln w="12700" cap="flat">
              <a:noFill/>
              <a:miter lim="400000"/>
            </a:ln>
            <a:effectLst/>
          </p:spPr>
        </p:pic>
      </p:grpSp>
      <p:sp>
        <p:nvSpPr>
          <p:cNvPr id="226" name="Shape 226"/>
          <p:cNvSpPr/>
          <p:nvPr/>
        </p:nvSpPr>
        <p:spPr>
          <a:xfrm>
            <a:off x="2225774" y="4826000"/>
            <a:ext cx="5715001"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ts val="2400"/>
              </a:lnSpc>
              <a:tabLst>
                <a:tab pos="838200" algn="l"/>
              </a:tabLst>
              <a:defRPr sz="2000"/>
            </a:pPr>
            <a:r>
              <a:t>Dr. Werner Nater</a:t>
            </a:r>
          </a:p>
          <a:p>
            <a:pPr algn="ctr">
              <a:lnSpc>
                <a:spcPts val="2400"/>
              </a:lnSpc>
              <a:tabLst>
                <a:tab pos="838200" algn="l"/>
              </a:tabLst>
              <a:defRPr sz="2000"/>
            </a:pPr>
            <a:r>
              <a:t>Project Manager "</a:t>
            </a:r>
            <a:r>
              <a:rPr i="1"/>
              <a:t>Science meets Dharma</a:t>
            </a:r>
            <a:r>
              <a:t>"</a:t>
            </a:r>
          </a:p>
          <a:p>
            <a:pPr algn="ctr">
              <a:lnSpc>
                <a:spcPts val="2400"/>
              </a:lnSpc>
              <a:tabLst>
                <a:tab pos="838200" algn="l"/>
              </a:tabLst>
              <a:defRPr sz="2000"/>
            </a:pPr>
            <a:r>
              <a:t>Tibet Institute Rikon, Switzerland</a:t>
            </a:r>
          </a:p>
          <a:p>
            <a:pPr algn="ctr">
              <a:lnSpc>
                <a:spcPts val="2400"/>
              </a:lnSpc>
              <a:tabLst>
                <a:tab pos="838200" algn="l"/>
              </a:tabLst>
              <a:defRPr sz="2000"/>
            </a:pPr>
            <a:endParaRPr/>
          </a:p>
          <a:p>
            <a:pPr algn="ctr">
              <a:lnSpc>
                <a:spcPts val="2100"/>
              </a:lnSpc>
              <a:tabLst>
                <a:tab pos="838200" algn="l"/>
              </a:tabLst>
              <a:defRPr sz="1800"/>
            </a:pPr>
            <a:r>
              <a:t>Translation: Tenzin Tsondue</a:t>
            </a:r>
          </a:p>
        </p:txBody>
      </p:sp>
      <p:sp>
        <p:nvSpPr>
          <p:cNvPr id="227" name="Shape 227"/>
          <p:cNvSpPr/>
          <p:nvPr/>
        </p:nvSpPr>
        <p:spPr>
          <a:xfrm>
            <a:off x="549845" y="6825119"/>
            <a:ext cx="1524001"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2100"/>
              </a:lnSpc>
              <a:tabLst>
                <a:tab pos="838200" algn="l"/>
              </a:tabLst>
              <a:defRPr sz="1800"/>
            </a:lvl1pPr>
          </a:lstStyle>
          <a:p>
            <a:r>
              <a:t>Kathmandu</a:t>
            </a:r>
          </a:p>
        </p:txBody>
      </p:sp>
      <p:sp>
        <p:nvSpPr>
          <p:cNvPr id="228" name="Shape 228"/>
          <p:cNvSpPr/>
          <p:nvPr/>
        </p:nvSpPr>
        <p:spPr>
          <a:xfrm>
            <a:off x="6912545" y="6946900"/>
            <a:ext cx="27559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r">
              <a:lnSpc>
                <a:spcPts val="2100"/>
              </a:lnSpc>
              <a:tabLst>
                <a:tab pos="838200" algn="l"/>
              </a:tabLst>
              <a:defRPr sz="1800"/>
            </a:lvl1pPr>
          </a:lstStyle>
          <a:p>
            <a:r>
              <a:t>March 2020</a:t>
            </a:r>
          </a:p>
        </p:txBody>
      </p:sp>
      <p:sp>
        <p:nvSpPr>
          <p:cNvPr id="229" name="Shape 229"/>
          <p:cNvSpPr/>
          <p:nvPr/>
        </p:nvSpPr>
        <p:spPr>
          <a:xfrm>
            <a:off x="406400" y="2450971"/>
            <a:ext cx="9347200" cy="1733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5000">
                <a:solidFill>
                  <a:srgbClr val="012FAB"/>
                </a:solidFill>
                <a:latin typeface="Monlam Uni OuChan2"/>
                <a:ea typeface="Monlam Uni OuChan2"/>
                <a:cs typeface="Monlam Uni OuChan2"/>
                <a:sym typeface="Monlam Uni OuChan2"/>
              </a:defRPr>
            </a:pPr>
            <a:r>
              <a:rPr b="1" dirty="0"/>
              <a:t>ནུབ་ཕྱོགས་ཚན་རིག་གི་འཇུག་ཐབས།</a:t>
            </a:r>
            <a:endParaRPr lang="de-CH" b="1" dirty="0"/>
          </a:p>
          <a:p>
            <a:pPr algn="ctr">
              <a:defRPr sz="5000">
                <a:solidFill>
                  <a:srgbClr val="012FAB"/>
                </a:solidFill>
                <a:latin typeface="Monlam Uni OuChan2"/>
                <a:ea typeface="Monlam Uni OuChan2"/>
                <a:cs typeface="Monlam Uni OuChan2"/>
                <a:sym typeface="Monlam Uni OuChan2"/>
              </a:defRPr>
            </a:pPr>
            <a:endParaRPr sz="2000" dirty="0"/>
          </a:p>
          <a:p>
            <a:pPr algn="ctr">
              <a:defRPr sz="3600" b="1">
                <a:solidFill>
                  <a:srgbClr val="011A9A"/>
                </a:solidFill>
              </a:defRPr>
            </a:pPr>
            <a:r>
              <a:rPr dirty="0"/>
              <a:t>Approach in Western Science</a:t>
            </a:r>
          </a:p>
        </p:txBody>
      </p:sp>
      <p:sp>
        <p:nvSpPr>
          <p:cNvPr id="230" name="Shape 230"/>
          <p:cNvSpPr/>
          <p:nvPr/>
        </p:nvSpPr>
        <p:spPr>
          <a:xfrm>
            <a:off x="3141600" y="1053005"/>
            <a:ext cx="387680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39687" algn="ctr">
              <a:defRPr sz="2000"/>
            </a:lvl1pPr>
          </a:lstStyle>
          <a:p>
            <a:r>
              <a:t>Science Introduction Workshop 1</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 name="Shape 604"/>
          <p:cNvSpPr/>
          <p:nvPr/>
        </p:nvSpPr>
        <p:spPr>
          <a:xfrm>
            <a:off x="676980" y="5194652"/>
            <a:ext cx="8813801" cy="1676401"/>
          </a:xfrm>
          <a:prstGeom prst="rect">
            <a:avLst/>
          </a:prstGeom>
          <a:ln w="12700">
            <a:miter lim="400000"/>
          </a:ln>
          <a:effectLst>
            <a:outerShdw blurRad="63500" dist="50800" dir="2021404"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5000"/>
              </a:lnSpc>
              <a:buClr>
                <a:srgbClr val="FFFFFF"/>
              </a:buClr>
              <a:buFont typeface="Arial"/>
              <a:defRPr sz="1800"/>
            </a:pPr>
            <a:r>
              <a:rPr b="1" i="1">
                <a:solidFill>
                  <a:srgbClr val="FFFFFF"/>
                </a:solidFill>
                <a:uFill>
                  <a:solidFill>
                    <a:srgbClr val="FFFFFF"/>
                  </a:solidFill>
                </a:uFill>
              </a:rPr>
              <a:t>“It seems to me that </a:t>
            </a:r>
            <a:r>
              <a:rPr b="1" i="1">
                <a:solidFill>
                  <a:srgbClr val="00DCFF"/>
                </a:solidFill>
                <a:uFill>
                  <a:solidFill>
                    <a:srgbClr val="00DCFF"/>
                  </a:solidFill>
                </a:uFill>
              </a:rPr>
              <a:t>Western science </a:t>
            </a:r>
            <a:r>
              <a:rPr b="1" i="1">
                <a:solidFill>
                  <a:srgbClr val="FFFFFF"/>
                </a:solidFill>
                <a:uFill>
                  <a:solidFill>
                    <a:srgbClr val="FFFFFF"/>
                  </a:solidFill>
                </a:uFill>
              </a:rPr>
              <a:t>and </a:t>
            </a:r>
            <a:r>
              <a:rPr b="1" i="1">
                <a:solidFill>
                  <a:srgbClr val="FFFB00"/>
                </a:solidFill>
                <a:uFill>
                  <a:solidFill>
                    <a:srgbClr val="FFFB00"/>
                  </a:solidFill>
                </a:uFill>
              </a:rPr>
              <a:t>Eastern philosophy</a:t>
            </a:r>
            <a:r>
              <a:rPr b="1" i="1">
                <a:solidFill>
                  <a:srgbClr val="FFFFFF"/>
                </a:solidFill>
                <a:uFill>
                  <a:solidFill>
                    <a:srgbClr val="FFFFFF"/>
                  </a:solidFill>
                </a:uFill>
              </a:rPr>
              <a:t> can join together to create a really complete and full-fledged human being. </a:t>
            </a:r>
          </a:p>
          <a:p>
            <a:pPr algn="ctr">
              <a:lnSpc>
                <a:spcPct val="115000"/>
              </a:lnSpc>
              <a:buClr>
                <a:srgbClr val="FFFFFF"/>
              </a:buClr>
              <a:buFont typeface="Arial"/>
              <a:defRPr sz="1800" b="1" i="1">
                <a:solidFill>
                  <a:srgbClr val="FFFFFF"/>
                </a:solidFill>
                <a:uFill>
                  <a:solidFill>
                    <a:srgbClr val="FFFFFF"/>
                  </a:solidFill>
                </a:uFill>
              </a:defRPr>
            </a:pPr>
            <a:r>
              <a:t>What in fact interests me is what is beyond matter and awareness, what really is important and what makes us what we are.”</a:t>
            </a:r>
          </a:p>
          <a:p>
            <a:pPr algn="r">
              <a:lnSpc>
                <a:spcPct val="115000"/>
              </a:lnSpc>
              <a:buClr>
                <a:srgbClr val="FFFFFF"/>
              </a:buClr>
              <a:buFont typeface="Arial"/>
              <a:defRPr sz="1800">
                <a:solidFill>
                  <a:srgbClr val="FFFFFF"/>
                </a:solidFill>
                <a:uFill>
                  <a:solidFill>
                    <a:srgbClr val="FFFFFF"/>
                  </a:solidFill>
                </a:uFill>
                <a:latin typeface="+mn-lt"/>
                <a:ea typeface="+mn-ea"/>
                <a:cs typeface="+mn-cs"/>
                <a:sym typeface="Gill Sans"/>
              </a:defRPr>
            </a:pPr>
            <a:r>
              <a:rPr b="1">
                <a:latin typeface="Helvetica"/>
                <a:ea typeface="Helvetica"/>
                <a:cs typeface="Helvetica"/>
                <a:sym typeface="Helvetica"/>
              </a:rPr>
              <a:t>The Dalai Lama</a:t>
            </a:r>
          </a:p>
        </p:txBody>
      </p:sp>
      <p:grpSp>
        <p:nvGrpSpPr>
          <p:cNvPr id="607" name="Group 607"/>
          <p:cNvGrpSpPr/>
          <p:nvPr/>
        </p:nvGrpSpPr>
        <p:grpSpPr>
          <a:xfrm>
            <a:off x="368300" y="381000"/>
            <a:ext cx="9437491" cy="4483100"/>
            <a:chOff x="0" y="0"/>
            <a:chExt cx="9437490" cy="4483100"/>
          </a:xfrm>
        </p:grpSpPr>
        <p:sp>
          <p:nvSpPr>
            <p:cNvPr id="605" name="Shape 605"/>
            <p:cNvSpPr/>
            <p:nvPr/>
          </p:nvSpPr>
          <p:spPr>
            <a:xfrm>
              <a:off x="191889" y="682149"/>
              <a:ext cx="9245601" cy="31188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800" b="1">
                  <a:solidFill>
                    <a:srgbClr val="FFFB00"/>
                  </a:solidFill>
                </a:defRPr>
              </a:pPr>
              <a:r>
                <a:rPr dirty="0"/>
                <a:t>ངོས་ཀྱི་བསམ་ཚུལ་ལ་ནུབ་ཕྱོགས་ཀྱི་ཚན་རིག་དང་ཤར་ཕྱོགས་ཀྱི་ལྟ་གྲུབ་གཉིས་ཟུང་དུ་</a:t>
              </a:r>
            </a:p>
            <a:p>
              <a:pPr>
                <a:defRPr sz="2800" b="1">
                  <a:solidFill>
                    <a:srgbClr val="FFFB00"/>
                  </a:solidFill>
                </a:defRPr>
              </a:pPr>
              <a:r>
                <a:rPr dirty="0" err="1"/>
                <a:t>འབྲེལ་ནས་གང་ཟག་ཆ་ཚང་བ་དང་ཕུན་སུམ་ཚོགས་པ་ཞིག་སྐྲུན་ཐུབ་ཀྱི་རེད</a:t>
              </a:r>
              <a:r>
                <a:rPr dirty="0"/>
                <a:t>།</a:t>
              </a:r>
            </a:p>
            <a:p>
              <a:pPr>
                <a:defRPr sz="2800" b="1">
                  <a:solidFill>
                    <a:srgbClr val="FFFB00"/>
                  </a:solidFill>
                </a:defRPr>
              </a:pPr>
              <a:r>
                <a:rPr dirty="0" err="1"/>
                <a:t>བེམ་གཟུགས་དང་ཤེས་བཞིན་གྱི་ཕ་རོལ་ན་ཅི་ཞིག་ཡོད་མེད་དང</a:t>
              </a:r>
              <a:r>
                <a:rPr dirty="0"/>
                <a:t>་། </a:t>
              </a:r>
              <a:br>
                <a:rPr dirty="0"/>
              </a:br>
              <a:r>
                <a:rPr dirty="0" err="1"/>
                <a:t>དོན་དངོས་ཐོག་ཅི་ཞིག་གལ་ཆེན་པོ</a:t>
              </a:r>
              <a:r>
                <a:rPr dirty="0"/>
                <a:t>་</a:t>
              </a:r>
              <a:r>
                <a:rPr lang="bo-CN" dirty="0"/>
                <a:t>ཡིན་པ་</a:t>
              </a:r>
              <a:r>
                <a:rPr dirty="0" err="1"/>
                <a:t>དང་ང་ཚོ་གང་ཞིག་ཡིན་པ་དེ</a:t>
              </a:r>
              <a:r>
                <a:rPr dirty="0"/>
                <a:t>་</a:t>
              </a:r>
            </a:p>
            <a:p>
              <a:pPr>
                <a:defRPr sz="2800" b="1">
                  <a:solidFill>
                    <a:srgbClr val="FFFB00"/>
                  </a:solidFill>
                </a:defRPr>
              </a:pPr>
              <a:r>
                <a:rPr dirty="0"/>
                <a:t>གང་ལ་བརྟེན་ནས་ཡིན་མིན་བཅས་ཀྱིས་ངོས་ཀྱི་སྤྲོ་བ་ལྷག་པར་འཕེལ་བར་བྱེད།</a:t>
              </a:r>
            </a:p>
            <a:p>
              <a:pPr>
                <a:defRPr sz="2800" b="1">
                  <a:solidFill>
                    <a:srgbClr val="FFFB00"/>
                  </a:solidFill>
                </a:defRPr>
              </a:pPr>
              <a:endParaRPr dirty="0"/>
            </a:p>
            <a:p>
              <a:pPr defTabSz="508000">
                <a:defRPr sz="4000" b="1">
                  <a:solidFill>
                    <a:srgbClr val="FFFB00"/>
                  </a:solidFill>
                  <a:latin typeface="Arial"/>
                  <a:ea typeface="Arial"/>
                  <a:cs typeface="Arial"/>
                  <a:sym typeface="Arial"/>
                </a:defRPr>
              </a:pPr>
              <a:r>
                <a:rPr sz="2800" dirty="0"/>
                <a:t>														༸</a:t>
              </a:r>
              <a:r>
                <a:rPr sz="2800" dirty="0" err="1"/>
                <a:t>ཏཱ་ལའི་བླ་མ</a:t>
              </a:r>
              <a:r>
                <a:rPr sz="2800" dirty="0"/>
                <a:t>།</a:t>
              </a:r>
            </a:p>
          </p:txBody>
        </p:sp>
        <p:sp>
          <p:nvSpPr>
            <p:cNvPr id="606" name="Shape 606"/>
            <p:cNvSpPr/>
            <p:nvPr/>
          </p:nvSpPr>
          <p:spPr>
            <a:xfrm>
              <a:off x="0" y="0"/>
              <a:ext cx="9423400" cy="4483100"/>
            </a:xfrm>
            <a:prstGeom prst="roundRect">
              <a:avLst>
                <a:gd name="adj" fmla="val 4249"/>
              </a:avLst>
            </a:prstGeom>
            <a:noFill/>
            <a:ln w="76200" cap="flat">
              <a:solidFill>
                <a:srgbClr val="FFFB00"/>
              </a:solidFill>
              <a:prstDash val="solid"/>
              <a:miter lim="400000"/>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9" name="Shape 609"/>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21</a:t>
            </a:fld>
            <a:endParaRPr/>
          </a:p>
        </p:txBody>
      </p:sp>
      <p:sp>
        <p:nvSpPr>
          <p:cNvPr id="610" name="Shape 610"/>
          <p:cNvSpPr/>
          <p:nvPr/>
        </p:nvSpPr>
        <p:spPr>
          <a:xfrm>
            <a:off x="1231900" y="1511300"/>
            <a:ext cx="2412802" cy="1028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200" b="1">
                <a:solidFill>
                  <a:srgbClr val="011A9A"/>
                </a:solidFill>
              </a:defRPr>
            </a:pPr>
            <a:r>
              <a:t>Natural sciences</a:t>
            </a:r>
          </a:p>
          <a:p>
            <a:pPr>
              <a:defRPr sz="3400">
                <a:solidFill>
                  <a:srgbClr val="011993"/>
                </a:solidFill>
                <a:latin typeface="Arial"/>
                <a:ea typeface="Arial"/>
                <a:cs typeface="Arial"/>
                <a:sym typeface="Arial"/>
              </a:defRPr>
            </a:pPr>
            <a:r>
              <a:t>རང་བྱུང་ཚན་རིག</a:t>
            </a:r>
          </a:p>
        </p:txBody>
      </p:sp>
      <p:sp>
        <p:nvSpPr>
          <p:cNvPr id="611" name="Shape 611"/>
          <p:cNvSpPr/>
          <p:nvPr/>
        </p:nvSpPr>
        <p:spPr>
          <a:xfrm>
            <a:off x="5080000" y="1460500"/>
            <a:ext cx="5080000" cy="20508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90000"/>
              </a:lnSpc>
              <a:spcBef>
                <a:spcPts val="600"/>
              </a:spcBef>
              <a:defRPr sz="2200"/>
            </a:pPr>
            <a:r>
              <a:rPr b="1" dirty="0"/>
              <a:t>Physics			</a:t>
            </a:r>
            <a:r>
              <a:rPr sz="2600" dirty="0" err="1"/>
              <a:t>དངོས་ཁམས་</a:t>
            </a:r>
            <a:r>
              <a:rPr sz="2600" dirty="0" err="1">
                <a:latin typeface="Monlam Uni OuChan2"/>
                <a:ea typeface="Monlam Uni OuChan2"/>
                <a:cs typeface="Monlam Uni OuChan2"/>
                <a:sym typeface="Monlam Uni OuChan2"/>
              </a:rPr>
              <a:t>རིག་པ</a:t>
            </a:r>
            <a:r>
              <a:rPr sz="2600" dirty="0">
                <a:latin typeface="Monlam Uni OuChan2"/>
                <a:ea typeface="Monlam Uni OuChan2"/>
                <a:cs typeface="Monlam Uni OuChan2"/>
                <a:sym typeface="Monlam Uni OuChan2"/>
              </a:rPr>
              <a:t>།</a:t>
            </a:r>
            <a:r>
              <a:rPr sz="2600" dirty="0">
                <a:latin typeface="Arial"/>
                <a:ea typeface="Arial"/>
                <a:cs typeface="Arial"/>
                <a:sym typeface="Arial"/>
              </a:rPr>
              <a:t/>
            </a:r>
            <a:br>
              <a:rPr sz="2600" dirty="0">
                <a:latin typeface="Arial"/>
                <a:ea typeface="Arial"/>
                <a:cs typeface="Arial"/>
                <a:sym typeface="Arial"/>
              </a:rPr>
            </a:br>
            <a:r>
              <a:rPr sz="1800" dirty="0">
                <a:latin typeface="Arial"/>
                <a:ea typeface="Arial"/>
                <a:cs typeface="Arial"/>
                <a:sym typeface="Arial"/>
              </a:rPr>
              <a:t>including Astronomy	</a:t>
            </a:r>
            <a:r>
              <a:rPr sz="2000" dirty="0" err="1"/>
              <a:t>སྐར་དཔྱད་རིག་པ་ཡང་ཚུད</a:t>
            </a:r>
            <a:r>
              <a:rPr sz="2000" dirty="0"/>
              <a:t>།</a:t>
            </a:r>
            <a:endParaRPr sz="2000" dirty="0">
              <a:latin typeface="Microsoft Himalaya"/>
              <a:ea typeface="Microsoft Himalaya"/>
              <a:cs typeface="Microsoft Himalaya"/>
              <a:sym typeface="Microsoft Himalaya"/>
            </a:endParaRPr>
          </a:p>
          <a:p>
            <a:pPr>
              <a:spcBef>
                <a:spcPts val="600"/>
              </a:spcBef>
              <a:defRPr sz="2200"/>
            </a:pPr>
            <a:r>
              <a:rPr b="1" dirty="0"/>
              <a:t>Chemistry		</a:t>
            </a:r>
            <a:r>
              <a:rPr sz="2600" b="1" dirty="0"/>
              <a:t>	</a:t>
            </a:r>
            <a:r>
              <a:rPr sz="2600" dirty="0" err="1">
                <a:latin typeface="Arial"/>
                <a:ea typeface="Arial"/>
                <a:cs typeface="Arial"/>
                <a:sym typeface="Arial"/>
              </a:rPr>
              <a:t>རྫས་</a:t>
            </a:r>
            <a:r>
              <a:rPr sz="2600" dirty="0" err="1"/>
              <a:t>སྦྱོར་</a:t>
            </a:r>
            <a:r>
              <a:rPr sz="2600" dirty="0" err="1">
                <a:latin typeface="Arial"/>
                <a:ea typeface="Arial"/>
                <a:cs typeface="Arial"/>
                <a:sym typeface="Arial"/>
              </a:rPr>
              <a:t>རིག་པ</a:t>
            </a:r>
            <a:r>
              <a:rPr sz="2600" dirty="0">
                <a:latin typeface="Arial"/>
                <a:ea typeface="Arial"/>
                <a:cs typeface="Arial"/>
                <a:sym typeface="Arial"/>
              </a:rPr>
              <a:t>།</a:t>
            </a:r>
            <a:endParaRPr sz="2600" dirty="0">
              <a:latin typeface="Microsoft Himalaya"/>
              <a:ea typeface="Microsoft Himalaya"/>
              <a:cs typeface="Microsoft Himalaya"/>
              <a:sym typeface="Microsoft Himalaya"/>
            </a:endParaRPr>
          </a:p>
          <a:p>
            <a:pPr>
              <a:spcBef>
                <a:spcPts val="600"/>
              </a:spcBef>
              <a:defRPr sz="2200"/>
            </a:pPr>
            <a:r>
              <a:rPr b="1" dirty="0"/>
              <a:t>Life sciences		</a:t>
            </a:r>
            <a:r>
              <a:rPr sz="2600" dirty="0" err="1">
                <a:latin typeface="Arial"/>
                <a:ea typeface="Arial"/>
                <a:cs typeface="Arial"/>
                <a:sym typeface="Arial"/>
              </a:rPr>
              <a:t>སྐྱེ་དངོས་རིག་པ</a:t>
            </a:r>
            <a:r>
              <a:rPr sz="2600" dirty="0">
                <a:latin typeface="Arial"/>
                <a:ea typeface="Arial"/>
                <a:cs typeface="Arial"/>
                <a:sym typeface="Arial"/>
              </a:rPr>
              <a:t>།</a:t>
            </a:r>
            <a:endParaRPr sz="3400" dirty="0">
              <a:latin typeface="Microsoft Himalaya"/>
              <a:ea typeface="Microsoft Himalaya"/>
              <a:cs typeface="Microsoft Himalaya"/>
              <a:sym typeface="Microsoft Himalaya"/>
            </a:endParaRPr>
          </a:p>
          <a:p>
            <a:pPr>
              <a:lnSpc>
                <a:spcPct val="60000"/>
              </a:lnSpc>
              <a:spcBef>
                <a:spcPts val="600"/>
              </a:spcBef>
              <a:defRPr sz="2200"/>
            </a:pPr>
            <a:r>
              <a:rPr b="1" dirty="0"/>
              <a:t>Earth sciences	</a:t>
            </a:r>
            <a:r>
              <a:rPr sz="2600" dirty="0" err="1">
                <a:latin typeface="Arial"/>
                <a:ea typeface="Arial"/>
                <a:cs typeface="Arial"/>
                <a:sym typeface="Arial"/>
              </a:rPr>
              <a:t>གོ་ལའི་ཚན་རིག</a:t>
            </a:r>
            <a:endParaRPr sz="2600" dirty="0">
              <a:latin typeface="Arial"/>
              <a:ea typeface="Arial"/>
              <a:cs typeface="Arial"/>
              <a:sym typeface="Arial"/>
            </a:endParaRPr>
          </a:p>
        </p:txBody>
      </p:sp>
      <p:sp>
        <p:nvSpPr>
          <p:cNvPr id="612" name="Shape 612"/>
          <p:cNvSpPr/>
          <p:nvPr/>
        </p:nvSpPr>
        <p:spPr>
          <a:xfrm>
            <a:off x="615983" y="4839879"/>
            <a:ext cx="8967942" cy="19280"/>
          </a:xfrm>
          <a:prstGeom prst="line">
            <a:avLst/>
          </a:prstGeom>
          <a:ln w="50800">
            <a:solidFill>
              <a:srgbClr val="000000"/>
            </a:solidFill>
            <a:miter lim="400000"/>
          </a:ln>
        </p:spPr>
        <p:txBody>
          <a:bodyPr lIns="50800" tIns="50800" rIns="50800" bIns="50800" anchor="ctr"/>
          <a:lstStyle/>
          <a:p>
            <a:endParaRPr/>
          </a:p>
        </p:txBody>
      </p:sp>
      <p:sp>
        <p:nvSpPr>
          <p:cNvPr id="613" name="Shape 613"/>
          <p:cNvSpPr/>
          <p:nvPr/>
        </p:nvSpPr>
        <p:spPr>
          <a:xfrm>
            <a:off x="1227076" y="2667000"/>
            <a:ext cx="2654301"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200" b="1">
                <a:solidFill>
                  <a:srgbClr val="011A9A"/>
                </a:solidFill>
              </a:defRPr>
            </a:pPr>
            <a:r>
              <a:rPr b="0"/>
              <a:t>normally called only</a:t>
            </a:r>
            <a:r>
              <a:t> sciences</a:t>
            </a:r>
            <a:r>
              <a:rPr sz="2800" b="0">
                <a:solidFill>
                  <a:srgbClr val="011993"/>
                </a:solidFill>
                <a:latin typeface="Monlam Uni OuChan2"/>
                <a:ea typeface="Monlam Uni OuChan2"/>
                <a:cs typeface="Monlam Uni OuChan2"/>
                <a:sym typeface="Monlam Uni OuChan2"/>
              </a:rPr>
              <a:t>  </a:t>
            </a:r>
          </a:p>
          <a:p>
            <a:pPr>
              <a:defRPr sz="3200">
                <a:solidFill>
                  <a:srgbClr val="011993"/>
                </a:solidFill>
                <a:latin typeface="Arial"/>
                <a:ea typeface="Arial"/>
                <a:cs typeface="Arial"/>
                <a:sym typeface="Arial"/>
              </a:defRPr>
            </a:pPr>
            <a:r>
              <a:t>སྤྱིར་བཏང་གི་</a:t>
            </a:r>
            <a:r>
              <a:rPr b="1"/>
              <a:t>ཚན་རིག་</a:t>
            </a:r>
          </a:p>
          <a:p>
            <a:pPr>
              <a:defRPr sz="3200">
                <a:solidFill>
                  <a:srgbClr val="011993"/>
                </a:solidFill>
                <a:latin typeface="Arial"/>
                <a:ea typeface="Arial"/>
                <a:cs typeface="Arial"/>
                <a:sym typeface="Arial"/>
              </a:defRPr>
            </a:pPr>
            <a:r>
              <a:t>ཞེས་བརྗོད།</a:t>
            </a:r>
          </a:p>
        </p:txBody>
      </p:sp>
      <p:sp>
        <p:nvSpPr>
          <p:cNvPr id="614" name="Shape 614"/>
          <p:cNvSpPr/>
          <p:nvPr/>
        </p:nvSpPr>
        <p:spPr>
          <a:xfrm>
            <a:off x="5092700" y="3898900"/>
            <a:ext cx="3565438" cy="100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spcBef>
                <a:spcPts val="700"/>
              </a:spcBef>
              <a:defRPr sz="2200" b="1">
                <a:solidFill>
                  <a:srgbClr val="F62402"/>
                </a:solidFill>
              </a:defRPr>
            </a:pPr>
            <a:r>
              <a:t>Tool for all: Mathematics</a:t>
            </a:r>
            <a:br/>
            <a:r>
              <a:rPr sz="2800" b="0">
                <a:latin typeface="Monlam Uni OuChan2"/>
                <a:ea typeface="Monlam Uni OuChan2"/>
                <a:cs typeface="Monlam Uni OuChan2"/>
                <a:sym typeface="Monlam Uni OuChan2"/>
              </a:rPr>
              <a:t>ཐམས་ཅད་ཀྱི་ལག་ཆ། </a:t>
            </a:r>
            <a:r>
              <a:rPr sz="2600" b="0">
                <a:latin typeface="Monlam Uni OuChan2"/>
                <a:ea typeface="Monlam Uni OuChan2"/>
                <a:cs typeface="Monlam Uni OuChan2"/>
                <a:sym typeface="Monlam Uni OuChan2"/>
              </a:rPr>
              <a:t>   </a:t>
            </a:r>
            <a:r>
              <a:rPr sz="2800" b="0">
                <a:latin typeface="Monlam Uni OuChan2"/>
                <a:ea typeface="Monlam Uni OuChan2"/>
                <a:cs typeface="Monlam Uni OuChan2"/>
                <a:sym typeface="Monlam Uni OuChan2"/>
              </a:rPr>
              <a:t>ཨང་རྩིས།</a:t>
            </a:r>
          </a:p>
        </p:txBody>
      </p:sp>
      <p:sp>
        <p:nvSpPr>
          <p:cNvPr id="615" name="Shape 615"/>
          <p:cNvSpPr/>
          <p:nvPr/>
        </p:nvSpPr>
        <p:spPr>
          <a:xfrm>
            <a:off x="1231900" y="190500"/>
            <a:ext cx="7277100" cy="123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solidFill>
                  <a:srgbClr val="011A9A"/>
                </a:solidFill>
              </a:defRPr>
            </a:pPr>
            <a:r>
              <a:t>Disciplines of Natural Sciences</a:t>
            </a:r>
            <a:br/>
            <a:r>
              <a:rPr sz="3500"/>
              <a:t>རང་བྱུང་ཚན་རིག་གི་སློབ་གཞི།</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11">
                                            <p:bg/>
                                          </p:spTgt>
                                        </p:tgtEl>
                                        <p:attrNameLst>
                                          <p:attrName>style.visibility</p:attrName>
                                        </p:attrNameLst>
                                      </p:cBhvr>
                                      <p:to>
                                        <p:strVal val="visible"/>
                                      </p:to>
                                    </p:set>
                                  </p:childTnLst>
                                </p:cTn>
                              </p:par>
                              <p:par>
                                <p:cTn id="15" presetID="1" presetClass="entr" presetSubtype="0" fill="hold" grpId="3" nodeType="withEffect">
                                  <p:stCondLst>
                                    <p:cond delay="0"/>
                                  </p:stCondLst>
                                  <p:iterate>
                                    <p:tmAbs val="0"/>
                                  </p:iterate>
                                  <p:childTnLst>
                                    <p:set>
                                      <p:cBhvr>
                                        <p:cTn id="16" fill="hold"/>
                                        <p:tgtEl>
                                          <p:spTgt spid="6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6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3" nodeType="clickEffect">
                                  <p:stCondLst>
                                    <p:cond delay="0"/>
                                  </p:stCondLst>
                                  <p:iterate>
                                    <p:tmAbs val="0"/>
                                  </p:iterate>
                                  <p:childTnLst>
                                    <p:set>
                                      <p:cBhvr>
                                        <p:cTn id="24" fill="hold"/>
                                        <p:tgtEl>
                                          <p:spTgt spid="6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61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4" nodeType="clickEffect">
                                  <p:stCondLst>
                                    <p:cond delay="0"/>
                                  </p:stCondLst>
                                  <p:iterate>
                                    <p:tmAbs val="0"/>
                                  </p:iterate>
                                  <p:childTnLst>
                                    <p:set>
                                      <p:cBhvr>
                                        <p:cTn id="32" fill="hold"/>
                                        <p:tgtEl>
                                          <p:spTgt spid="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1" animBg="1" advAuto="0"/>
      <p:bldP spid="611" grpId="3" build="p" bldLvl="5" animBg="1" advAuto="0"/>
      <p:bldP spid="613" grpId="2" animBg="1" advAuto="0"/>
      <p:bldP spid="614"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22</a:t>
            </a:fld>
            <a:endParaRPr/>
          </a:p>
        </p:txBody>
      </p:sp>
      <p:sp>
        <p:nvSpPr>
          <p:cNvPr id="620" name="Shape 620"/>
          <p:cNvSpPr/>
          <p:nvPr/>
        </p:nvSpPr>
        <p:spPr>
          <a:xfrm>
            <a:off x="1231900" y="1511300"/>
            <a:ext cx="2412802" cy="1028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200" b="1">
                <a:solidFill>
                  <a:srgbClr val="011A9A"/>
                </a:solidFill>
              </a:defRPr>
            </a:pPr>
            <a:r>
              <a:t>Natural sciences</a:t>
            </a:r>
          </a:p>
          <a:p>
            <a:pPr>
              <a:defRPr sz="3400">
                <a:solidFill>
                  <a:srgbClr val="011993"/>
                </a:solidFill>
                <a:latin typeface="Arial"/>
                <a:ea typeface="Arial"/>
                <a:cs typeface="Arial"/>
                <a:sym typeface="Arial"/>
              </a:defRPr>
            </a:pPr>
            <a:r>
              <a:t>རང་བྱུང་ཚན་རིག</a:t>
            </a:r>
          </a:p>
        </p:txBody>
      </p:sp>
      <p:sp>
        <p:nvSpPr>
          <p:cNvPr id="621" name="Shape 621"/>
          <p:cNvSpPr/>
          <p:nvPr/>
        </p:nvSpPr>
        <p:spPr>
          <a:xfrm>
            <a:off x="5080000" y="1460500"/>
            <a:ext cx="5080000" cy="20508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90000"/>
              </a:lnSpc>
              <a:spcBef>
                <a:spcPts val="600"/>
              </a:spcBef>
              <a:defRPr sz="2200"/>
            </a:pPr>
            <a:r>
              <a:rPr b="1" dirty="0"/>
              <a:t>Physics			</a:t>
            </a:r>
            <a:r>
              <a:rPr sz="2600" dirty="0" err="1"/>
              <a:t>དངོས་ཁམས་</a:t>
            </a:r>
            <a:r>
              <a:rPr sz="2600" dirty="0" err="1">
                <a:latin typeface="Monlam Uni OuChan2"/>
                <a:ea typeface="Monlam Uni OuChan2"/>
                <a:cs typeface="Monlam Uni OuChan2"/>
                <a:sym typeface="Monlam Uni OuChan2"/>
              </a:rPr>
              <a:t>རིག་པ</a:t>
            </a:r>
            <a:r>
              <a:rPr sz="2600" dirty="0">
                <a:latin typeface="Monlam Uni OuChan2"/>
                <a:ea typeface="Monlam Uni OuChan2"/>
                <a:cs typeface="Monlam Uni OuChan2"/>
                <a:sym typeface="Monlam Uni OuChan2"/>
              </a:rPr>
              <a:t>།</a:t>
            </a:r>
            <a:r>
              <a:rPr sz="2600" dirty="0">
                <a:latin typeface="Arial"/>
                <a:ea typeface="Arial"/>
                <a:cs typeface="Arial"/>
                <a:sym typeface="Arial"/>
              </a:rPr>
              <a:t/>
            </a:r>
            <a:br>
              <a:rPr sz="2600" dirty="0">
                <a:latin typeface="Arial"/>
                <a:ea typeface="Arial"/>
                <a:cs typeface="Arial"/>
                <a:sym typeface="Arial"/>
              </a:rPr>
            </a:br>
            <a:r>
              <a:rPr sz="1800" dirty="0">
                <a:latin typeface="Arial"/>
                <a:ea typeface="Arial"/>
                <a:cs typeface="Arial"/>
                <a:sym typeface="Arial"/>
              </a:rPr>
              <a:t>including Astronomy	</a:t>
            </a:r>
            <a:r>
              <a:rPr sz="2000" dirty="0" err="1"/>
              <a:t>སྐར་དཔྱད་རིག་པ་ཡང་ཚུད</a:t>
            </a:r>
            <a:r>
              <a:rPr sz="2000" dirty="0"/>
              <a:t>།</a:t>
            </a:r>
            <a:endParaRPr sz="2000" dirty="0">
              <a:latin typeface="Microsoft Himalaya"/>
              <a:ea typeface="Microsoft Himalaya"/>
              <a:cs typeface="Microsoft Himalaya"/>
              <a:sym typeface="Microsoft Himalaya"/>
            </a:endParaRPr>
          </a:p>
          <a:p>
            <a:pPr>
              <a:spcBef>
                <a:spcPts val="600"/>
              </a:spcBef>
              <a:defRPr sz="2200"/>
            </a:pPr>
            <a:r>
              <a:rPr b="1" dirty="0"/>
              <a:t>Chemistry		</a:t>
            </a:r>
            <a:r>
              <a:rPr sz="2600" b="1" dirty="0"/>
              <a:t>	</a:t>
            </a:r>
            <a:r>
              <a:rPr sz="2600" dirty="0" err="1">
                <a:latin typeface="Arial"/>
                <a:ea typeface="Arial"/>
                <a:cs typeface="Arial"/>
                <a:sym typeface="Arial"/>
              </a:rPr>
              <a:t>རྫས་</a:t>
            </a:r>
            <a:r>
              <a:rPr sz="2600" dirty="0" err="1"/>
              <a:t>སྦྱོར་</a:t>
            </a:r>
            <a:r>
              <a:rPr sz="2600" dirty="0" err="1">
                <a:latin typeface="Arial"/>
                <a:ea typeface="Arial"/>
                <a:cs typeface="Arial"/>
                <a:sym typeface="Arial"/>
              </a:rPr>
              <a:t>རིག་པ</a:t>
            </a:r>
            <a:r>
              <a:rPr sz="2600" dirty="0">
                <a:latin typeface="Arial"/>
                <a:ea typeface="Arial"/>
                <a:cs typeface="Arial"/>
                <a:sym typeface="Arial"/>
              </a:rPr>
              <a:t>།</a:t>
            </a:r>
            <a:endParaRPr sz="2600" dirty="0">
              <a:latin typeface="Microsoft Himalaya"/>
              <a:ea typeface="Microsoft Himalaya"/>
              <a:cs typeface="Microsoft Himalaya"/>
              <a:sym typeface="Microsoft Himalaya"/>
            </a:endParaRPr>
          </a:p>
          <a:p>
            <a:pPr>
              <a:spcBef>
                <a:spcPts val="600"/>
              </a:spcBef>
              <a:defRPr sz="2200"/>
            </a:pPr>
            <a:r>
              <a:rPr b="1" dirty="0"/>
              <a:t>Life sciences		</a:t>
            </a:r>
            <a:r>
              <a:rPr sz="2600" dirty="0" err="1">
                <a:latin typeface="Arial"/>
                <a:ea typeface="Arial"/>
                <a:cs typeface="Arial"/>
                <a:sym typeface="Arial"/>
              </a:rPr>
              <a:t>སྐྱེ་དངོས་རིག་པ</a:t>
            </a:r>
            <a:r>
              <a:rPr sz="2600" dirty="0">
                <a:latin typeface="Arial"/>
                <a:ea typeface="Arial"/>
                <a:cs typeface="Arial"/>
                <a:sym typeface="Arial"/>
              </a:rPr>
              <a:t>།</a:t>
            </a:r>
            <a:endParaRPr sz="3400" dirty="0">
              <a:latin typeface="Microsoft Himalaya"/>
              <a:ea typeface="Microsoft Himalaya"/>
              <a:cs typeface="Microsoft Himalaya"/>
              <a:sym typeface="Microsoft Himalaya"/>
            </a:endParaRPr>
          </a:p>
          <a:p>
            <a:pPr>
              <a:lnSpc>
                <a:spcPct val="60000"/>
              </a:lnSpc>
              <a:spcBef>
                <a:spcPts val="600"/>
              </a:spcBef>
              <a:defRPr sz="2200"/>
            </a:pPr>
            <a:r>
              <a:rPr b="1" dirty="0"/>
              <a:t>Earth sciences	</a:t>
            </a:r>
            <a:r>
              <a:rPr sz="2600" dirty="0" err="1">
                <a:latin typeface="Arial"/>
                <a:ea typeface="Arial"/>
                <a:cs typeface="Arial"/>
                <a:sym typeface="Arial"/>
              </a:rPr>
              <a:t>གོ་ལའི་ཚན་རིག</a:t>
            </a:r>
            <a:endParaRPr sz="2600" dirty="0">
              <a:latin typeface="Arial"/>
              <a:ea typeface="Arial"/>
              <a:cs typeface="Arial"/>
              <a:sym typeface="Arial"/>
            </a:endParaRPr>
          </a:p>
        </p:txBody>
      </p:sp>
      <p:sp>
        <p:nvSpPr>
          <p:cNvPr id="622" name="Shape 622"/>
          <p:cNvSpPr/>
          <p:nvPr/>
        </p:nvSpPr>
        <p:spPr>
          <a:xfrm>
            <a:off x="615983" y="4839879"/>
            <a:ext cx="8967942" cy="19280"/>
          </a:xfrm>
          <a:prstGeom prst="line">
            <a:avLst/>
          </a:prstGeom>
          <a:ln w="50800">
            <a:solidFill>
              <a:srgbClr val="000000"/>
            </a:solidFill>
            <a:miter lim="400000"/>
          </a:ln>
        </p:spPr>
        <p:txBody>
          <a:bodyPr lIns="50800" tIns="50800" rIns="50800" bIns="50800" anchor="ctr"/>
          <a:lstStyle/>
          <a:p>
            <a:endParaRPr/>
          </a:p>
        </p:txBody>
      </p:sp>
      <p:sp>
        <p:nvSpPr>
          <p:cNvPr id="623" name="Shape 623"/>
          <p:cNvSpPr/>
          <p:nvPr/>
        </p:nvSpPr>
        <p:spPr>
          <a:xfrm>
            <a:off x="1227076" y="2667000"/>
            <a:ext cx="2654301"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200" b="1">
                <a:solidFill>
                  <a:srgbClr val="011A9A"/>
                </a:solidFill>
              </a:defRPr>
            </a:pPr>
            <a:r>
              <a:rPr b="0"/>
              <a:t>normally called only</a:t>
            </a:r>
            <a:r>
              <a:t> sciences</a:t>
            </a:r>
            <a:r>
              <a:rPr sz="2800" b="0">
                <a:solidFill>
                  <a:srgbClr val="011993"/>
                </a:solidFill>
                <a:latin typeface="Monlam Uni OuChan2"/>
                <a:ea typeface="Monlam Uni OuChan2"/>
                <a:cs typeface="Monlam Uni OuChan2"/>
                <a:sym typeface="Monlam Uni OuChan2"/>
              </a:rPr>
              <a:t>  </a:t>
            </a:r>
          </a:p>
          <a:p>
            <a:pPr>
              <a:defRPr sz="3200">
                <a:solidFill>
                  <a:srgbClr val="011993"/>
                </a:solidFill>
                <a:latin typeface="Arial"/>
                <a:ea typeface="Arial"/>
                <a:cs typeface="Arial"/>
                <a:sym typeface="Arial"/>
              </a:defRPr>
            </a:pPr>
            <a:r>
              <a:t>སྤྱིར་བཏང་གི་</a:t>
            </a:r>
            <a:r>
              <a:rPr b="1"/>
              <a:t>ཚན་རིག་</a:t>
            </a:r>
          </a:p>
          <a:p>
            <a:pPr>
              <a:defRPr sz="3200">
                <a:solidFill>
                  <a:srgbClr val="011993"/>
                </a:solidFill>
                <a:latin typeface="Arial"/>
                <a:ea typeface="Arial"/>
                <a:cs typeface="Arial"/>
                <a:sym typeface="Arial"/>
              </a:defRPr>
            </a:pPr>
            <a:r>
              <a:t>ཞེས་བརྗོད།</a:t>
            </a:r>
          </a:p>
        </p:txBody>
      </p:sp>
      <p:sp>
        <p:nvSpPr>
          <p:cNvPr id="624" name="Shape 624"/>
          <p:cNvSpPr/>
          <p:nvPr/>
        </p:nvSpPr>
        <p:spPr>
          <a:xfrm>
            <a:off x="5092700" y="3898900"/>
            <a:ext cx="3565438" cy="100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spcBef>
                <a:spcPts val="700"/>
              </a:spcBef>
              <a:defRPr sz="2200" b="1">
                <a:solidFill>
                  <a:srgbClr val="F62402"/>
                </a:solidFill>
              </a:defRPr>
            </a:pPr>
            <a:r>
              <a:t>Tool for all: Mathematics</a:t>
            </a:r>
            <a:br/>
            <a:r>
              <a:rPr sz="2800" b="0">
                <a:latin typeface="Monlam Uni OuChan2"/>
                <a:ea typeface="Monlam Uni OuChan2"/>
                <a:cs typeface="Monlam Uni OuChan2"/>
                <a:sym typeface="Monlam Uni OuChan2"/>
              </a:rPr>
              <a:t>ཐམས་ཅད་ཀྱི་ལག་ཆ། </a:t>
            </a:r>
            <a:r>
              <a:rPr sz="2600" b="0">
                <a:latin typeface="Monlam Uni OuChan2"/>
                <a:ea typeface="Monlam Uni OuChan2"/>
                <a:cs typeface="Monlam Uni OuChan2"/>
                <a:sym typeface="Monlam Uni OuChan2"/>
              </a:rPr>
              <a:t>   </a:t>
            </a:r>
            <a:r>
              <a:rPr sz="2800" b="0">
                <a:latin typeface="Monlam Uni OuChan2"/>
                <a:ea typeface="Monlam Uni OuChan2"/>
                <a:cs typeface="Monlam Uni OuChan2"/>
                <a:sym typeface="Monlam Uni OuChan2"/>
              </a:rPr>
              <a:t>ཨང་རྩིས།</a:t>
            </a:r>
          </a:p>
        </p:txBody>
      </p:sp>
      <p:sp>
        <p:nvSpPr>
          <p:cNvPr id="625" name="Shape 625"/>
          <p:cNvSpPr/>
          <p:nvPr/>
        </p:nvSpPr>
        <p:spPr>
          <a:xfrm>
            <a:off x="1231900" y="190500"/>
            <a:ext cx="7277100" cy="123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solidFill>
                  <a:srgbClr val="011A9A"/>
                </a:solidFill>
              </a:defRPr>
            </a:pPr>
            <a:r>
              <a:rPr dirty="0"/>
              <a:t>Disciplines of Natural Sciences</a:t>
            </a:r>
            <a:br>
              <a:rPr dirty="0"/>
            </a:br>
            <a:r>
              <a:rPr sz="3500" dirty="0" err="1">
                <a:latin typeface="Monlam Uni OuChan2"/>
                <a:cs typeface="Monlam Uni OuChan2"/>
              </a:rPr>
              <a:t>རང་བྱུང་ཚན་རིག་གི་སློབ་གཞི</a:t>
            </a:r>
            <a:r>
              <a:rPr sz="3500" dirty="0">
                <a:latin typeface="Monlam Uni OuChan2"/>
                <a:cs typeface="Monlam Uni OuChan2"/>
              </a:rPr>
              <a:t>།</a:t>
            </a:r>
          </a:p>
        </p:txBody>
      </p:sp>
      <p:sp>
        <p:nvSpPr>
          <p:cNvPr id="626" name="Shape 626"/>
          <p:cNvSpPr/>
          <p:nvPr/>
        </p:nvSpPr>
        <p:spPr>
          <a:xfrm>
            <a:off x="1231900" y="5003800"/>
            <a:ext cx="8490835" cy="1486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200" b="1">
                <a:solidFill>
                  <a:srgbClr val="011A9A"/>
                </a:solidFill>
              </a:defRPr>
            </a:pPr>
            <a:r>
              <a:t>Social sciences (Economics, Ethnology, etc.) </a:t>
            </a:r>
          </a:p>
          <a:p>
            <a:pPr>
              <a:defRPr sz="3200">
                <a:solidFill>
                  <a:srgbClr val="011993"/>
                </a:solidFill>
              </a:defRPr>
            </a:pPr>
            <a:r>
              <a:t>སྤྱི་ཚོགས་ཚན་རིག (དཔལ་འབྱོར་རིག་པ། སྤྱི་ཚོགས་རིག་པ་ལ་སོགས།)</a:t>
            </a:r>
          </a:p>
        </p:txBody>
      </p:sp>
      <p:sp>
        <p:nvSpPr>
          <p:cNvPr id="627" name="Shape 627"/>
          <p:cNvSpPr/>
          <p:nvPr/>
        </p:nvSpPr>
        <p:spPr>
          <a:xfrm>
            <a:off x="1231900" y="6159500"/>
            <a:ext cx="7124700" cy="102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200" b="1">
                <a:solidFill>
                  <a:srgbClr val="011A9A"/>
                </a:solidFill>
              </a:defRPr>
            </a:pPr>
            <a:r>
              <a:t>Humanities (Music, Poetry, Philosophy etc.)</a:t>
            </a:r>
          </a:p>
          <a:p>
            <a:pPr>
              <a:defRPr sz="3200">
                <a:solidFill>
                  <a:srgbClr val="011993"/>
                </a:solidFill>
              </a:defRPr>
            </a:pPr>
            <a:r>
              <a:t>སྒྱུ་རྩལ་རིག་གནས། (རོལ་དབྱངས། སྙན་རྩོམ། ལྟ་གྲུབ་ལ་སོགས།)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21">
                                            <p:bg/>
                                          </p:spTgt>
                                        </p:tgtEl>
                                        <p:attrNameLst>
                                          <p:attrName>style.visibility</p:attrName>
                                        </p:attrNameLst>
                                      </p:cBhvr>
                                      <p:to>
                                        <p:strVal val="visible"/>
                                      </p:to>
                                    </p:set>
                                  </p:childTnLst>
                                </p:cTn>
                              </p:par>
                              <p:par>
                                <p:cTn id="15" presetID="1" presetClass="entr" presetSubtype="0" fill="hold" grpId="3" nodeType="withEffect">
                                  <p:stCondLst>
                                    <p:cond delay="0"/>
                                  </p:stCondLst>
                                  <p:iterate>
                                    <p:tmAbs val="0"/>
                                  </p:iterate>
                                  <p:childTnLst>
                                    <p:set>
                                      <p:cBhvr>
                                        <p:cTn id="16" fill="hold"/>
                                        <p:tgtEl>
                                          <p:spTgt spid="62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62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3" nodeType="clickEffect">
                                  <p:stCondLst>
                                    <p:cond delay="0"/>
                                  </p:stCondLst>
                                  <p:iterate>
                                    <p:tmAbs val="0"/>
                                  </p:iterate>
                                  <p:childTnLst>
                                    <p:set>
                                      <p:cBhvr>
                                        <p:cTn id="24" fill="hold"/>
                                        <p:tgtEl>
                                          <p:spTgt spid="62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62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4" nodeType="clickEffect">
                                  <p:stCondLst>
                                    <p:cond delay="0"/>
                                  </p:stCondLst>
                                  <p:iterate>
                                    <p:tmAbs val="0"/>
                                  </p:iterate>
                                  <p:childTnLst>
                                    <p:set>
                                      <p:cBhvr>
                                        <p:cTn id="32" fill="hold"/>
                                        <p:tgtEl>
                                          <p:spTgt spid="6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5" nodeType="clickEffect">
                                  <p:stCondLst>
                                    <p:cond delay="0"/>
                                  </p:stCondLst>
                                  <p:iterate>
                                    <p:tmAbs val="0"/>
                                  </p:iterate>
                                  <p:childTnLst>
                                    <p:set>
                                      <p:cBhvr>
                                        <p:cTn id="36" fill="hold"/>
                                        <p:tgtEl>
                                          <p:spTgt spid="6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6" nodeType="clickEffect">
                                  <p:stCondLst>
                                    <p:cond delay="0"/>
                                  </p:stCondLst>
                                  <p:iterate>
                                    <p:tmAbs val="0"/>
                                  </p:iterate>
                                  <p:childTnLst>
                                    <p:set>
                                      <p:cBhvr>
                                        <p:cTn id="40" fill="hold"/>
                                        <p:tgtEl>
                                          <p:spTgt spid="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1" animBg="1" advAuto="0"/>
      <p:bldP spid="621" grpId="3" build="p" bldLvl="5" animBg="1" advAuto="0"/>
      <p:bldP spid="623" grpId="2" animBg="1" advAuto="0"/>
      <p:bldP spid="624" grpId="4" animBg="1" advAuto="0"/>
      <p:bldP spid="626" grpId="5" animBg="1" advAuto="0"/>
      <p:bldP spid="627" grpId="6"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23</a:t>
            </a:fld>
            <a:endParaRPr/>
          </a:p>
        </p:txBody>
      </p:sp>
      <p:sp>
        <p:nvSpPr>
          <p:cNvPr id="632" name="Shape 632"/>
          <p:cNvSpPr/>
          <p:nvPr/>
        </p:nvSpPr>
        <p:spPr>
          <a:xfrm>
            <a:off x="647700" y="101600"/>
            <a:ext cx="4025900" cy="625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000" b="1">
                <a:solidFill>
                  <a:srgbClr val="011A9A"/>
                </a:solidFill>
              </a:defRPr>
            </a:pPr>
            <a:r>
              <a:rPr dirty="0"/>
              <a:t>Sciences  </a:t>
            </a:r>
            <a:r>
              <a:rPr sz="3400" b="1" dirty="0">
                <a:solidFill>
                  <a:srgbClr val="011993"/>
                </a:solidFill>
                <a:latin typeface="Monlam Uni OuChan2"/>
                <a:ea typeface="Monlam Uni OuChan2"/>
                <a:cs typeface="Monlam Uni OuChan2"/>
                <a:sym typeface="Monlam Uni OuChan2"/>
              </a:rPr>
              <a:t>ཚན་རིག།</a:t>
            </a:r>
          </a:p>
        </p:txBody>
      </p:sp>
      <p:grpSp>
        <p:nvGrpSpPr>
          <p:cNvPr id="635" name="Group 635"/>
          <p:cNvGrpSpPr/>
          <p:nvPr/>
        </p:nvGrpSpPr>
        <p:grpSpPr>
          <a:xfrm>
            <a:off x="1816100" y="4610059"/>
            <a:ext cx="6540500" cy="1273096"/>
            <a:chOff x="0" y="0"/>
            <a:chExt cx="6540500" cy="1273095"/>
          </a:xfrm>
        </p:grpSpPr>
        <p:sp>
          <p:nvSpPr>
            <p:cNvPr id="633" name="Shape 633"/>
            <p:cNvSpPr/>
            <p:nvPr/>
          </p:nvSpPr>
          <p:spPr>
            <a:xfrm>
              <a:off x="1970097" y="431840"/>
              <a:ext cx="2616101"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a:defRPr sz="2400"/>
              </a:pPr>
              <a:r>
                <a:rPr b="1" dirty="0"/>
                <a:t>Applied sciences</a:t>
              </a:r>
              <a:br>
                <a:rPr b="1" dirty="0"/>
              </a:br>
              <a:r>
                <a:rPr dirty="0" err="1">
                  <a:latin typeface="Monlam Uni OuChan2"/>
                  <a:ea typeface="Monlam Uni OuChan2"/>
                  <a:cs typeface="Monlam Uni OuChan2"/>
                  <a:sym typeface="Monlam Uni OuChan2"/>
                </a:rPr>
                <a:t>ཚན་རིག</a:t>
              </a:r>
              <a:r>
                <a:rPr dirty="0">
                  <a:latin typeface="Monlam Uni OuChan2"/>
                  <a:ea typeface="Monlam Uni OuChan2"/>
                  <a:cs typeface="Monlam Uni OuChan2"/>
                  <a:sym typeface="Monlam Uni OuChan2"/>
                </a:rPr>
                <a:t>་</a:t>
              </a:r>
              <a:r>
                <a:rPr lang="bo-CN" sz="2400" dirty="0">
                  <a:latin typeface="Monlam Uni OuChan2"/>
                  <a:cs typeface="Monlam Uni OuChan2"/>
                </a:rPr>
                <a:t>གི་</a:t>
              </a:r>
              <a:r>
                <a:rPr dirty="0" err="1">
                  <a:latin typeface="Monlam Uni OuChan2"/>
                  <a:ea typeface="Monlam Uni OuChan2"/>
                  <a:cs typeface="Monlam Uni OuChan2"/>
                  <a:sym typeface="Monlam Uni OuChan2"/>
                </a:rPr>
                <a:t>བཀོལ་སྤྱོད</a:t>
              </a:r>
              <a:r>
                <a:rPr dirty="0">
                  <a:latin typeface="Monlam Uni OuChan2"/>
                  <a:ea typeface="Monlam Uni OuChan2"/>
                  <a:cs typeface="Monlam Uni OuChan2"/>
                  <a:sym typeface="Monlam Uni OuChan2"/>
                </a:rPr>
                <a:t>།</a:t>
              </a:r>
            </a:p>
          </p:txBody>
        </p:sp>
        <p:pic>
          <p:nvPicPr>
            <p:cNvPr id="634" name="droppedImage.pdf"/>
            <p:cNvPicPr>
              <a:picLocks noChangeAspect="1"/>
            </p:cNvPicPr>
            <p:nvPr/>
          </p:nvPicPr>
          <p:blipFill>
            <a:blip r:embed="rId2"/>
            <a:stretch>
              <a:fillRect/>
            </a:stretch>
          </p:blipFill>
          <p:spPr>
            <a:xfrm>
              <a:off x="0" y="0"/>
              <a:ext cx="6540500" cy="520741"/>
            </a:xfrm>
            <a:prstGeom prst="rect">
              <a:avLst/>
            </a:prstGeom>
            <a:ln w="12700" cap="flat">
              <a:noFill/>
              <a:miter lim="400000"/>
            </a:ln>
            <a:effectLst/>
          </p:spPr>
        </p:pic>
      </p:grpSp>
      <p:sp>
        <p:nvSpPr>
          <p:cNvPr id="636" name="Shape 636"/>
          <p:cNvSpPr/>
          <p:nvPr/>
        </p:nvSpPr>
        <p:spPr>
          <a:xfrm>
            <a:off x="12700" y="6197600"/>
            <a:ext cx="10160000" cy="11"/>
          </a:xfrm>
          <a:prstGeom prst="line">
            <a:avLst/>
          </a:prstGeom>
          <a:ln w="25400">
            <a:solidFill>
              <a:srgbClr val="000000"/>
            </a:solidFill>
            <a:custDash>
              <a:ds d="200000" sp="200000"/>
            </a:custDash>
            <a:miter lim="400000"/>
          </a:ln>
        </p:spPr>
        <p:txBody>
          <a:bodyPr lIns="50800" tIns="50800" rIns="50800" bIns="50800" anchor="ctr"/>
          <a:lstStyle/>
          <a:p>
            <a:endParaRPr/>
          </a:p>
        </p:txBody>
      </p:sp>
      <p:grpSp>
        <p:nvGrpSpPr>
          <p:cNvPr id="639" name="Group 639"/>
          <p:cNvGrpSpPr/>
          <p:nvPr/>
        </p:nvGrpSpPr>
        <p:grpSpPr>
          <a:xfrm>
            <a:off x="4298950" y="5880100"/>
            <a:ext cx="1656309" cy="1612900"/>
            <a:chOff x="44450" y="0"/>
            <a:chExt cx="1656308" cy="1612900"/>
          </a:xfrm>
        </p:grpSpPr>
        <p:sp>
          <p:nvSpPr>
            <p:cNvPr id="637" name="Shape 637"/>
            <p:cNvSpPr/>
            <p:nvPr/>
          </p:nvSpPr>
          <p:spPr>
            <a:xfrm>
              <a:off x="44450" y="647700"/>
              <a:ext cx="1656309"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a:defRPr sz="2400"/>
              </a:pPr>
              <a:r>
                <a:t>Technology</a:t>
              </a:r>
              <a:br/>
              <a:r>
                <a:rPr>
                  <a:latin typeface="Monlam Uni OuChan2"/>
                  <a:ea typeface="Monlam Uni OuChan2"/>
                  <a:cs typeface="Monlam Uni OuChan2"/>
                  <a:sym typeface="Monlam Uni OuChan2"/>
                </a:rPr>
                <a:t>བཟོ་ལས་རིག་པ།</a:t>
              </a:r>
            </a:p>
          </p:txBody>
        </p:sp>
        <p:sp>
          <p:nvSpPr>
            <p:cNvPr id="638" name="Shape 638"/>
            <p:cNvSpPr/>
            <p:nvPr/>
          </p:nvSpPr>
          <p:spPr>
            <a:xfrm flipV="1">
              <a:off x="876300" y="0"/>
              <a:ext cx="0" cy="736600"/>
            </a:xfrm>
            <a:prstGeom prst="line">
              <a:avLst/>
            </a:prstGeom>
            <a:solidFill>
              <a:srgbClr val="FFFFFF"/>
            </a:solidFill>
            <a:ln w="127000" cap="flat">
              <a:solidFill>
                <a:srgbClr val="7F7F7F"/>
              </a:solidFill>
              <a:prstDash val="solid"/>
              <a:miter lim="400000"/>
              <a:headEnd type="stealth" w="med" len="med"/>
            </a:ln>
            <a:effectLst/>
          </p:spPr>
          <p:txBody>
            <a:bodyPr wrap="square" lIns="50800" tIns="50800" rIns="50800" bIns="50800" numCol="1" anchor="ctr">
              <a:noAutofit/>
            </a:bodyPr>
            <a:lstStyle/>
            <a:p>
              <a:endParaRPr/>
            </a:p>
          </p:txBody>
        </p:sp>
      </p:grpSp>
      <p:sp>
        <p:nvSpPr>
          <p:cNvPr id="640" name="Shape 640"/>
          <p:cNvSpPr/>
          <p:nvPr/>
        </p:nvSpPr>
        <p:spPr>
          <a:xfrm>
            <a:off x="647700" y="787400"/>
            <a:ext cx="3780582" cy="100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400"/>
            </a:pPr>
            <a:r>
              <a:rPr dirty="0"/>
              <a:t>Physics + Astronomy</a:t>
            </a:r>
            <a:br>
              <a:rPr dirty="0"/>
            </a:br>
            <a:r>
              <a:rPr dirty="0" err="1">
                <a:latin typeface="Monlam Uni OuChan2"/>
                <a:ea typeface="Monlam Uni OuChan2"/>
                <a:cs typeface="Monlam Uni OuChan2"/>
                <a:sym typeface="Monlam Uni OuChan2"/>
              </a:rPr>
              <a:t>དངོས་ཁམས་རིག་པ</a:t>
            </a:r>
            <a:r>
              <a:rPr dirty="0">
                <a:latin typeface="Monlam Uni OuChan2"/>
                <a:ea typeface="Monlam Uni OuChan2"/>
                <a:cs typeface="Monlam Uni OuChan2"/>
                <a:sym typeface="Monlam Uni OuChan2"/>
              </a:rPr>
              <a:t>།</a:t>
            </a:r>
            <a:r>
              <a:rPr dirty="0"/>
              <a:t> +</a:t>
            </a:r>
            <a:r>
              <a:rPr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སྐར་དཔྱད་རིག་པ</a:t>
            </a:r>
            <a:r>
              <a:rPr dirty="0">
                <a:latin typeface="Monlam Uni OuChan2"/>
                <a:ea typeface="Monlam Uni OuChan2"/>
                <a:cs typeface="Monlam Uni OuChan2"/>
                <a:sym typeface="Monlam Uni OuChan2"/>
              </a:rPr>
              <a:t>།</a:t>
            </a:r>
          </a:p>
        </p:txBody>
      </p:sp>
      <p:sp>
        <p:nvSpPr>
          <p:cNvPr id="641" name="Shape 641"/>
          <p:cNvSpPr/>
          <p:nvPr/>
        </p:nvSpPr>
        <p:spPr>
          <a:xfrm>
            <a:off x="647700" y="1790700"/>
            <a:ext cx="1588098"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400"/>
            </a:pPr>
            <a:r>
              <a:t>Chemistry</a:t>
            </a:r>
            <a:br/>
            <a:r>
              <a:rPr>
                <a:solidFill>
                  <a:srgbClr val="0F0F0F"/>
                </a:solidFill>
                <a:latin typeface="Monlam Uni OuChan2"/>
                <a:ea typeface="Monlam Uni OuChan2"/>
                <a:cs typeface="Monlam Uni OuChan2"/>
                <a:sym typeface="Monlam Uni OuChan2"/>
              </a:rPr>
              <a:t>རྫས་སྦྱོར་རིག་པ།</a:t>
            </a:r>
          </a:p>
        </p:txBody>
      </p:sp>
      <p:sp>
        <p:nvSpPr>
          <p:cNvPr id="642" name="Shape 642"/>
          <p:cNvSpPr/>
          <p:nvPr/>
        </p:nvSpPr>
        <p:spPr>
          <a:xfrm>
            <a:off x="647700" y="2755900"/>
            <a:ext cx="3480528"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400"/>
            </a:pPr>
            <a:r>
              <a:rPr dirty="0"/>
              <a:t>Life sciences (Biology)</a:t>
            </a:r>
            <a:br>
              <a:rPr dirty="0"/>
            </a:br>
            <a:r>
              <a:rPr dirty="0" err="1"/>
              <a:t>ཚེ་སྲོག་</a:t>
            </a:r>
            <a:r>
              <a:rPr dirty="0" err="1">
                <a:latin typeface="Monlam Uni OuChan2"/>
                <a:ea typeface="Monlam Uni OuChan2"/>
                <a:cs typeface="Monlam Uni OuChan2"/>
                <a:sym typeface="Monlam Uni OuChan2"/>
              </a:rPr>
              <a:t>ཚན་རིག</a:t>
            </a:r>
            <a:r>
              <a:rPr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སྐྱེ་དངོས་རིག་པ</a:t>
            </a:r>
            <a:r>
              <a:rPr dirty="0">
                <a:latin typeface="Monlam Uni OuChan2"/>
                <a:ea typeface="Monlam Uni OuChan2"/>
                <a:cs typeface="Monlam Uni OuChan2"/>
                <a:sym typeface="Monlam Uni OuChan2"/>
              </a:rPr>
              <a:t>།)</a:t>
            </a:r>
          </a:p>
        </p:txBody>
      </p:sp>
      <p:sp>
        <p:nvSpPr>
          <p:cNvPr id="643" name="Shape 643"/>
          <p:cNvSpPr/>
          <p:nvPr/>
        </p:nvSpPr>
        <p:spPr>
          <a:xfrm>
            <a:off x="647700" y="3721100"/>
            <a:ext cx="2122376"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400"/>
            </a:pPr>
            <a:r>
              <a:rPr dirty="0"/>
              <a:t>Earth sciences</a:t>
            </a:r>
            <a:br>
              <a:rPr dirty="0"/>
            </a:br>
            <a:r>
              <a:rPr dirty="0" err="1">
                <a:latin typeface="Arial"/>
                <a:ea typeface="Arial"/>
                <a:cs typeface="Arial"/>
                <a:sym typeface="Arial"/>
              </a:rPr>
              <a:t>གོ་ལའི་</a:t>
            </a:r>
            <a:r>
              <a:rPr dirty="0" err="1">
                <a:latin typeface="Monlam Uni OuChan2"/>
                <a:ea typeface="Monlam Uni OuChan2"/>
                <a:cs typeface="Monlam Uni OuChan2"/>
                <a:sym typeface="Monlam Uni OuChan2"/>
              </a:rPr>
              <a:t>ཚན་རིག</a:t>
            </a:r>
            <a:endParaRPr dirty="0">
              <a:latin typeface="Monlam Uni OuChan2"/>
              <a:ea typeface="Monlam Uni OuChan2"/>
              <a:cs typeface="Monlam Uni OuChan2"/>
              <a:sym typeface="Monlam Uni OuChan2"/>
            </a:endParaRPr>
          </a:p>
        </p:txBody>
      </p:sp>
      <p:grpSp>
        <p:nvGrpSpPr>
          <p:cNvPr id="646" name="Group 646"/>
          <p:cNvGrpSpPr/>
          <p:nvPr/>
        </p:nvGrpSpPr>
        <p:grpSpPr>
          <a:xfrm>
            <a:off x="4471888" y="980805"/>
            <a:ext cx="5283201" cy="3405788"/>
            <a:chOff x="0" y="0"/>
            <a:chExt cx="5283200" cy="3405787"/>
          </a:xfrm>
        </p:grpSpPr>
        <p:sp>
          <p:nvSpPr>
            <p:cNvPr id="644" name="Shape 644"/>
            <p:cNvSpPr/>
            <p:nvPr/>
          </p:nvSpPr>
          <p:spPr>
            <a:xfrm>
              <a:off x="2184745" y="1164258"/>
              <a:ext cx="3098456" cy="11084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2800"/>
              </a:pPr>
              <a:r>
                <a:rPr b="1"/>
                <a:t>Interdisciplinarity</a:t>
              </a:r>
              <a:br>
                <a:rPr b="1"/>
              </a:br>
              <a:r>
                <a:rPr sz="2400">
                  <a:latin typeface="Monlam Uni OuChan2"/>
                  <a:ea typeface="Monlam Uni OuChan2"/>
                  <a:cs typeface="Monlam Uni OuChan2"/>
                  <a:sym typeface="Monlam Uni OuChan2"/>
                </a:rPr>
                <a:t>ནང་ཁུལ་མཐུན་སྦྱོར་གྱི་སྤྱོད་ཚུལ།</a:t>
              </a:r>
            </a:p>
          </p:txBody>
        </p:sp>
        <p:pic>
          <p:nvPicPr>
            <p:cNvPr id="645" name="droppedImage.pdf"/>
            <p:cNvPicPr>
              <a:picLocks noChangeAspect="1"/>
            </p:cNvPicPr>
            <p:nvPr/>
          </p:nvPicPr>
          <p:blipFill>
            <a:blip r:embed="rId3"/>
            <a:stretch>
              <a:fillRect/>
            </a:stretch>
          </p:blipFill>
          <p:spPr>
            <a:xfrm>
              <a:off x="0" y="0"/>
              <a:ext cx="840669" cy="3405788"/>
            </a:xfrm>
            <a:prstGeom prst="rect">
              <a:avLst/>
            </a:prstGeom>
            <a:ln w="12700" cap="flat">
              <a:noFill/>
              <a:miter lim="400000"/>
            </a:ln>
            <a:effectLst/>
          </p:spPr>
        </p:pic>
      </p:grpSp>
      <p:sp>
        <p:nvSpPr>
          <p:cNvPr id="647" name="Shape 647"/>
          <p:cNvSpPr/>
          <p:nvPr/>
        </p:nvSpPr>
        <p:spPr>
          <a:xfrm>
            <a:off x="6658117" y="3568700"/>
            <a:ext cx="3422412" cy="8233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2800"/>
              </a:lnSpc>
              <a:tabLst>
                <a:tab pos="838200" algn="l"/>
              </a:tabLst>
              <a:defRPr sz="2400">
                <a:solidFill>
                  <a:srgbClr val="008F00"/>
                </a:solidFill>
              </a:defRPr>
            </a:pPr>
            <a:r>
              <a:rPr dirty="0"/>
              <a:t>Example:  Growing Tree</a:t>
            </a:r>
            <a:br>
              <a:rPr dirty="0"/>
            </a:br>
            <a:r>
              <a:rPr dirty="0" err="1">
                <a:latin typeface="Monlam Uni OuChan2"/>
                <a:ea typeface="Monlam Uni OuChan2"/>
                <a:cs typeface="Monlam Uni OuChan2"/>
                <a:sym typeface="Monlam Uni OuChan2"/>
              </a:rPr>
              <a:t>དཔེ</a:t>
            </a:r>
            <a:r>
              <a:rPr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སྐྱེ་བཞིན་པའི་ཤིང་སྡོང</a:t>
            </a:r>
            <a:r>
              <a:rPr lang="bo-CN" dirty="0">
                <a:latin typeface="Monlam Uni OuChan2"/>
                <a:ea typeface="Monlam Uni OuChan2"/>
                <a:cs typeface="Monlam Uni OuChan2"/>
                <a:sym typeface="Monlam Uni OuChan2"/>
              </a:rPr>
              <a:t>་</a:t>
            </a:r>
            <a:r>
              <a:rPr dirty="0">
                <a:latin typeface="Monlam Uni OuChan2"/>
                <a:ea typeface="Monlam Uni OuChan2"/>
                <a:cs typeface="Monlam Uni OuChan2"/>
                <a:sym typeface="Monlam Uni OuChan2"/>
              </a:rPr>
              <a:t>།</a:t>
            </a:r>
          </a:p>
        </p:txBody>
      </p:sp>
      <p:sp>
        <p:nvSpPr>
          <p:cNvPr id="648" name="Shape 648"/>
          <p:cNvSpPr/>
          <p:nvPr/>
        </p:nvSpPr>
        <p:spPr>
          <a:xfrm>
            <a:off x="6657726" y="278841"/>
            <a:ext cx="3473737"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spcBef>
                <a:spcPts val="700"/>
              </a:spcBef>
              <a:defRPr sz="2200" b="1">
                <a:solidFill>
                  <a:srgbClr val="F62402"/>
                </a:solidFill>
              </a:defRPr>
            </a:pPr>
            <a:r>
              <a:rPr sz="2000"/>
              <a:t>Tool for all: Mathematics</a:t>
            </a:r>
            <a:r>
              <a:t/>
            </a:r>
            <a:br/>
            <a:r>
              <a:rPr sz="2400" b="0">
                <a:latin typeface="Monlam Uni OuChan2"/>
                <a:ea typeface="Monlam Uni OuChan2"/>
                <a:cs typeface="Monlam Uni OuChan2"/>
                <a:sym typeface="Monlam Uni OuChan2"/>
              </a:rPr>
              <a:t>ཐམས་ཅད་ཀྱི་ལག་ཆ།    ཨང་རྩིས།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3" animBg="1" advAuto="0"/>
      <p:bldP spid="639" grpId="4" animBg="1" advAuto="0"/>
      <p:bldP spid="646" grpId="1" animBg="1" advAuto="0"/>
      <p:bldP spid="647" grpId="2" animBg="1" advAuto="0"/>
      <p:bldP spid="648" grpId="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0" name="Shape 650"/>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24</a:t>
            </a:fld>
            <a:endParaRPr/>
          </a:p>
        </p:txBody>
      </p:sp>
      <p:sp>
        <p:nvSpPr>
          <p:cNvPr id="651" name="Shape 651"/>
          <p:cNvSpPr/>
          <p:nvPr/>
        </p:nvSpPr>
        <p:spPr>
          <a:xfrm>
            <a:off x="3454400" y="1219200"/>
            <a:ext cx="2611339"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u="sng">
                <a:solidFill>
                  <a:srgbClr val="0000EE"/>
                </a:solidFill>
                <a:latin typeface="Times"/>
                <a:ea typeface="Times"/>
                <a:cs typeface="Times"/>
                <a:sym typeface="Times"/>
              </a:defRPr>
            </a:pPr>
            <a:r>
              <a:rPr>
                <a:hlinkClick r:id="rId2"/>
              </a:rPr>
              <a:t>Acid-base reaction theories</a:t>
            </a:r>
            <a:r>
              <a:rPr u="none">
                <a:solidFill>
                  <a:srgbClr val="000000"/>
                </a:solidFill>
              </a:rPr>
              <a:t> </a:t>
            </a:r>
            <a:r>
              <a:rPr b="1" u="none">
                <a:solidFill>
                  <a:srgbClr val="000000"/>
                </a:solidFill>
              </a:rPr>
              <a:t>·</a:t>
            </a:r>
            <a:r>
              <a:rPr u="none">
                <a:solidFill>
                  <a:srgbClr val="000000"/>
                </a:solidFill>
              </a:rPr>
              <a:t> </a:t>
            </a:r>
            <a:r>
              <a:rPr>
                <a:hlinkClick r:id="rId3"/>
              </a:rPr>
              <a:t>Alchemy</a:t>
            </a:r>
            <a:endParaRPr u="none">
              <a:solidFill>
                <a:srgbClr val="000000"/>
              </a:solidFill>
            </a:endParaRPr>
          </a:p>
          <a:p>
            <a:pPr>
              <a:defRPr u="sng">
                <a:solidFill>
                  <a:srgbClr val="0000EE"/>
                </a:solidFill>
                <a:latin typeface="Times"/>
                <a:ea typeface="Times"/>
                <a:cs typeface="Times"/>
                <a:sym typeface="Times"/>
              </a:defRPr>
            </a:pPr>
            <a:r>
              <a:rPr>
                <a:hlinkClick r:id="rId4"/>
              </a:rPr>
              <a:t>Analytical chemistry</a:t>
            </a:r>
            <a:r>
              <a:rPr u="none">
                <a:solidFill>
                  <a:srgbClr val="000000"/>
                </a:solidFill>
              </a:rPr>
              <a:t> </a:t>
            </a:r>
            <a:r>
              <a:rPr b="1" u="none">
                <a:solidFill>
                  <a:srgbClr val="000000"/>
                </a:solidFill>
              </a:rPr>
              <a:t>·</a:t>
            </a:r>
            <a:r>
              <a:rPr u="none">
                <a:solidFill>
                  <a:srgbClr val="000000"/>
                </a:solidFill>
              </a:rPr>
              <a:t> </a:t>
            </a:r>
            <a:r>
              <a:rPr>
                <a:hlinkClick r:id="rId5"/>
              </a:rPr>
              <a:t>Astrochemistry</a:t>
            </a:r>
            <a:endParaRPr u="none">
              <a:solidFill>
                <a:srgbClr val="000000"/>
              </a:solidFill>
            </a:endParaRPr>
          </a:p>
          <a:p>
            <a:pPr>
              <a:defRPr u="sng">
                <a:solidFill>
                  <a:srgbClr val="0000EE"/>
                </a:solidFill>
                <a:latin typeface="Times"/>
                <a:ea typeface="Times"/>
                <a:cs typeface="Times"/>
                <a:sym typeface="Times"/>
              </a:defRPr>
            </a:pPr>
            <a:r>
              <a:rPr>
                <a:hlinkClick r:id="rId6"/>
              </a:rPr>
              <a:t>Biochemistry</a:t>
            </a:r>
            <a:r>
              <a:rPr u="none">
                <a:solidFill>
                  <a:srgbClr val="000000"/>
                </a:solidFill>
              </a:rPr>
              <a:t> </a:t>
            </a:r>
            <a:r>
              <a:rPr b="1" u="none">
                <a:solidFill>
                  <a:srgbClr val="000000"/>
                </a:solidFill>
              </a:rPr>
              <a:t>·</a:t>
            </a:r>
            <a:r>
              <a:rPr u="none">
                <a:solidFill>
                  <a:srgbClr val="000000"/>
                </a:solidFill>
              </a:rPr>
              <a:t> </a:t>
            </a:r>
            <a:r>
              <a:rPr>
                <a:hlinkClick r:id="rId7"/>
              </a:rPr>
              <a:t>Crystallography</a:t>
            </a:r>
            <a:endParaRPr u="none">
              <a:solidFill>
                <a:srgbClr val="000000"/>
              </a:solidFill>
            </a:endParaRPr>
          </a:p>
          <a:p>
            <a:pPr>
              <a:defRPr u="sng">
                <a:solidFill>
                  <a:srgbClr val="0000EE"/>
                </a:solidFill>
                <a:latin typeface="Times"/>
                <a:ea typeface="Times"/>
                <a:cs typeface="Times"/>
                <a:sym typeface="Times"/>
              </a:defRPr>
            </a:pPr>
            <a:r>
              <a:rPr>
                <a:hlinkClick r:id="rId8"/>
              </a:rPr>
              <a:t>Environmental chemistry</a:t>
            </a:r>
            <a:r>
              <a:rPr u="none">
                <a:solidFill>
                  <a:srgbClr val="000000"/>
                </a:solidFill>
              </a:rPr>
              <a:t> </a:t>
            </a:r>
            <a:r>
              <a:rPr b="1" u="none">
                <a:solidFill>
                  <a:srgbClr val="000000"/>
                </a:solidFill>
              </a:rPr>
              <a:t>·</a:t>
            </a:r>
            <a:r>
              <a:rPr u="none">
                <a:solidFill>
                  <a:srgbClr val="000000"/>
                </a:solidFill>
              </a:rPr>
              <a:t> </a:t>
            </a:r>
            <a:r>
              <a:rPr>
                <a:hlinkClick r:id="rId9"/>
              </a:rPr>
              <a:t>Food science</a:t>
            </a:r>
            <a:endParaRPr u="none">
              <a:solidFill>
                <a:srgbClr val="000000"/>
              </a:solidFill>
            </a:endParaRPr>
          </a:p>
          <a:p>
            <a:pPr>
              <a:defRPr u="sng">
                <a:solidFill>
                  <a:srgbClr val="0000EE"/>
                </a:solidFill>
                <a:latin typeface="Times"/>
                <a:ea typeface="Times"/>
                <a:cs typeface="Times"/>
                <a:sym typeface="Times"/>
              </a:defRPr>
            </a:pPr>
            <a:r>
              <a:rPr>
                <a:hlinkClick r:id="rId10"/>
              </a:rPr>
              <a:t>Geochemistry</a:t>
            </a:r>
            <a:r>
              <a:rPr u="none">
                <a:solidFill>
                  <a:srgbClr val="000000"/>
                </a:solidFill>
              </a:rPr>
              <a:t> </a:t>
            </a:r>
            <a:r>
              <a:rPr b="1" u="none">
                <a:solidFill>
                  <a:srgbClr val="000000"/>
                </a:solidFill>
              </a:rPr>
              <a:t>·</a:t>
            </a:r>
            <a:r>
              <a:rPr u="none">
                <a:solidFill>
                  <a:srgbClr val="000000"/>
                </a:solidFill>
              </a:rPr>
              <a:t> </a:t>
            </a:r>
            <a:r>
              <a:rPr>
                <a:hlinkClick r:id="rId11"/>
              </a:rPr>
              <a:t>Green chemistry</a:t>
            </a:r>
            <a:endParaRPr u="none">
              <a:solidFill>
                <a:srgbClr val="000000"/>
              </a:solidFill>
            </a:endParaRPr>
          </a:p>
          <a:p>
            <a:pPr>
              <a:defRPr u="sng">
                <a:solidFill>
                  <a:srgbClr val="0000EE"/>
                </a:solidFill>
                <a:latin typeface="Times"/>
                <a:ea typeface="Times"/>
                <a:cs typeface="Times"/>
                <a:sym typeface="Times"/>
              </a:defRPr>
            </a:pPr>
            <a:r>
              <a:rPr>
                <a:hlinkClick r:id="rId12"/>
              </a:rPr>
              <a:t>Inorganic chemistry</a:t>
            </a:r>
            <a:r>
              <a:rPr u="none">
                <a:solidFill>
                  <a:srgbClr val="000000"/>
                </a:solidFill>
              </a:rPr>
              <a:t> </a:t>
            </a:r>
            <a:r>
              <a:rPr b="1" u="none">
                <a:solidFill>
                  <a:srgbClr val="000000"/>
                </a:solidFill>
              </a:rPr>
              <a:t>·</a:t>
            </a:r>
            <a:r>
              <a:rPr u="none">
                <a:solidFill>
                  <a:srgbClr val="000000"/>
                </a:solidFill>
              </a:rPr>
              <a:t> </a:t>
            </a:r>
            <a:r>
              <a:rPr>
                <a:hlinkClick r:id="rId13"/>
              </a:rPr>
              <a:t>Materials science</a:t>
            </a:r>
            <a:endParaRPr u="none">
              <a:solidFill>
                <a:srgbClr val="000000"/>
              </a:solidFill>
            </a:endParaRPr>
          </a:p>
          <a:p>
            <a:pPr>
              <a:defRPr u="sng">
                <a:solidFill>
                  <a:srgbClr val="0000EE"/>
                </a:solidFill>
                <a:latin typeface="Times"/>
                <a:ea typeface="Times"/>
                <a:cs typeface="Times"/>
                <a:sym typeface="Times"/>
              </a:defRPr>
            </a:pPr>
            <a:r>
              <a:rPr>
                <a:hlinkClick r:id="rId14"/>
              </a:rPr>
              <a:t>Molecular physics</a:t>
            </a:r>
            <a:r>
              <a:rPr u="none">
                <a:solidFill>
                  <a:srgbClr val="000000"/>
                </a:solidFill>
              </a:rPr>
              <a:t> </a:t>
            </a:r>
            <a:r>
              <a:rPr b="1" u="none">
                <a:solidFill>
                  <a:srgbClr val="000000"/>
                </a:solidFill>
              </a:rPr>
              <a:t>·</a:t>
            </a:r>
            <a:r>
              <a:rPr u="none">
                <a:solidFill>
                  <a:srgbClr val="000000"/>
                </a:solidFill>
              </a:rPr>
              <a:t> </a:t>
            </a:r>
            <a:r>
              <a:rPr>
                <a:hlinkClick r:id="rId15"/>
              </a:rPr>
              <a:t>Nuclear chemistry</a:t>
            </a:r>
            <a:endParaRPr u="none">
              <a:solidFill>
                <a:srgbClr val="000000"/>
              </a:solidFill>
            </a:endParaRPr>
          </a:p>
          <a:p>
            <a:pPr>
              <a:defRPr u="sng">
                <a:solidFill>
                  <a:srgbClr val="0000EE"/>
                </a:solidFill>
                <a:latin typeface="Times"/>
                <a:ea typeface="Times"/>
                <a:cs typeface="Times"/>
                <a:sym typeface="Times"/>
              </a:defRPr>
            </a:pPr>
            <a:r>
              <a:rPr>
                <a:hlinkClick r:id="rId16"/>
              </a:rPr>
              <a:t>Organic chemistry</a:t>
            </a:r>
            <a:r>
              <a:rPr u="none">
                <a:solidFill>
                  <a:srgbClr val="000000"/>
                </a:solidFill>
              </a:rPr>
              <a:t> </a:t>
            </a:r>
            <a:r>
              <a:rPr b="1" u="none">
                <a:solidFill>
                  <a:srgbClr val="000000"/>
                </a:solidFill>
              </a:rPr>
              <a:t>·</a:t>
            </a:r>
            <a:r>
              <a:rPr u="none">
                <a:solidFill>
                  <a:srgbClr val="000000"/>
                </a:solidFill>
              </a:rPr>
              <a:t> </a:t>
            </a:r>
            <a:r>
              <a:rPr>
                <a:hlinkClick r:id="rId17"/>
              </a:rPr>
              <a:t>Photochemistry</a:t>
            </a:r>
            <a:endParaRPr u="none">
              <a:solidFill>
                <a:srgbClr val="000000"/>
              </a:solidFill>
            </a:endParaRPr>
          </a:p>
          <a:p>
            <a:pPr>
              <a:defRPr u="sng">
                <a:solidFill>
                  <a:srgbClr val="0000EE"/>
                </a:solidFill>
                <a:latin typeface="Times"/>
                <a:ea typeface="Times"/>
                <a:cs typeface="Times"/>
                <a:sym typeface="Times"/>
              </a:defRPr>
            </a:pPr>
            <a:r>
              <a:rPr>
                <a:hlinkClick r:id="rId18"/>
              </a:rPr>
              <a:t>Physical chemistry</a:t>
            </a:r>
            <a:r>
              <a:rPr u="none">
                <a:solidFill>
                  <a:srgbClr val="000000"/>
                </a:solidFill>
              </a:rPr>
              <a:t> </a:t>
            </a:r>
            <a:r>
              <a:rPr b="1" u="none">
                <a:solidFill>
                  <a:srgbClr val="000000"/>
                </a:solidFill>
              </a:rPr>
              <a:t>·</a:t>
            </a:r>
            <a:r>
              <a:rPr u="none">
                <a:solidFill>
                  <a:srgbClr val="000000"/>
                </a:solidFill>
              </a:rPr>
              <a:t> </a:t>
            </a:r>
            <a:r>
              <a:rPr>
                <a:hlinkClick r:id="rId19"/>
              </a:rPr>
              <a:t>Radiochemistry</a:t>
            </a:r>
            <a:endParaRPr u="none">
              <a:solidFill>
                <a:srgbClr val="000000"/>
              </a:solidFill>
            </a:endParaRPr>
          </a:p>
          <a:p>
            <a:pPr>
              <a:defRPr u="sng">
                <a:solidFill>
                  <a:srgbClr val="0000EE"/>
                </a:solidFill>
                <a:latin typeface="Times"/>
                <a:ea typeface="Times"/>
                <a:cs typeface="Times"/>
                <a:sym typeface="Times"/>
              </a:defRPr>
            </a:pPr>
            <a:r>
              <a:rPr>
                <a:hlinkClick r:id="rId20"/>
              </a:rPr>
              <a:t>Solid-state chemistry</a:t>
            </a:r>
            <a:r>
              <a:rPr u="none">
                <a:solidFill>
                  <a:srgbClr val="000000"/>
                </a:solidFill>
              </a:rPr>
              <a:t> </a:t>
            </a:r>
            <a:r>
              <a:rPr b="1" u="none">
                <a:solidFill>
                  <a:srgbClr val="000000"/>
                </a:solidFill>
              </a:rPr>
              <a:t>·</a:t>
            </a:r>
            <a:r>
              <a:rPr u="none">
                <a:solidFill>
                  <a:srgbClr val="000000"/>
                </a:solidFill>
              </a:rPr>
              <a:t> </a:t>
            </a:r>
            <a:r>
              <a:rPr>
                <a:hlinkClick r:id="rId21"/>
              </a:rPr>
              <a:t>Stereochemistry</a:t>
            </a:r>
            <a:endParaRPr u="none">
              <a:solidFill>
                <a:srgbClr val="000000"/>
              </a:solidFill>
            </a:endParaRPr>
          </a:p>
          <a:p>
            <a:pPr>
              <a:defRPr u="sng">
                <a:solidFill>
                  <a:srgbClr val="0000EE"/>
                </a:solidFill>
                <a:latin typeface="Times"/>
                <a:ea typeface="Times"/>
                <a:cs typeface="Times"/>
                <a:sym typeface="Times"/>
              </a:defRPr>
            </a:pPr>
            <a:r>
              <a:rPr>
                <a:hlinkClick r:id="rId22"/>
              </a:rPr>
              <a:t>Supramolecular chemistry</a:t>
            </a:r>
            <a:endParaRPr u="none">
              <a:solidFill>
                <a:srgbClr val="000000"/>
              </a:solidFill>
            </a:endParaRPr>
          </a:p>
          <a:p>
            <a:pPr>
              <a:defRPr u="sng">
                <a:solidFill>
                  <a:srgbClr val="0000EE"/>
                </a:solidFill>
                <a:latin typeface="Times"/>
                <a:ea typeface="Times"/>
                <a:cs typeface="Times"/>
                <a:sym typeface="Times"/>
              </a:defRPr>
            </a:pPr>
            <a:r>
              <a:rPr>
                <a:hlinkClick r:id="rId23"/>
              </a:rPr>
              <a:t>Surface science</a:t>
            </a:r>
            <a:r>
              <a:rPr u="none">
                <a:solidFill>
                  <a:srgbClr val="000000"/>
                </a:solidFill>
              </a:rPr>
              <a:t> </a:t>
            </a:r>
            <a:r>
              <a:rPr b="1" u="none">
                <a:solidFill>
                  <a:srgbClr val="000000"/>
                </a:solidFill>
              </a:rPr>
              <a:t>·</a:t>
            </a:r>
            <a:r>
              <a:rPr u="none">
                <a:solidFill>
                  <a:srgbClr val="000000"/>
                </a:solidFill>
              </a:rPr>
              <a:t> </a:t>
            </a:r>
            <a:r>
              <a:rPr>
                <a:hlinkClick r:id="rId24"/>
              </a:rPr>
              <a:t>Theoretical chemistry</a:t>
            </a:r>
          </a:p>
        </p:txBody>
      </p:sp>
      <p:grpSp>
        <p:nvGrpSpPr>
          <p:cNvPr id="654" name="Group 654"/>
          <p:cNvGrpSpPr/>
          <p:nvPr/>
        </p:nvGrpSpPr>
        <p:grpSpPr>
          <a:xfrm>
            <a:off x="431800" y="1219200"/>
            <a:ext cx="2560440" cy="2692400"/>
            <a:chOff x="0" y="0"/>
            <a:chExt cx="2560439" cy="2692400"/>
          </a:xfrm>
        </p:grpSpPr>
        <p:sp>
          <p:nvSpPr>
            <p:cNvPr id="652" name="Shape 652"/>
            <p:cNvSpPr/>
            <p:nvPr/>
          </p:nvSpPr>
          <p:spPr>
            <a:xfrm>
              <a:off x="0" y="0"/>
              <a:ext cx="2456260" cy="2057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u="sng">
                  <a:solidFill>
                    <a:srgbClr val="0000EE"/>
                  </a:solidFill>
                  <a:latin typeface="Times"/>
                  <a:ea typeface="Times"/>
                  <a:cs typeface="Times"/>
                  <a:sym typeface="Times"/>
                </a:defRPr>
              </a:pPr>
              <a:r>
                <a:rPr>
                  <a:hlinkClick r:id="rId25"/>
                </a:rPr>
                <a:t>Applied physics</a:t>
              </a:r>
              <a:r>
                <a:rPr u="none">
                  <a:solidFill>
                    <a:srgbClr val="000000"/>
                  </a:solidFill>
                </a:rPr>
                <a:t> </a:t>
              </a:r>
              <a:r>
                <a:rPr b="1" u="none">
                  <a:solidFill>
                    <a:srgbClr val="000000"/>
                  </a:solidFill>
                </a:rPr>
                <a:t>·</a:t>
              </a:r>
              <a:r>
                <a:rPr u="none">
                  <a:solidFill>
                    <a:srgbClr val="000000"/>
                  </a:solidFill>
                </a:rPr>
                <a:t> </a:t>
              </a:r>
              <a:r>
                <a:rPr>
                  <a:hlinkClick r:id="rId26"/>
                </a:rPr>
                <a:t>Atomic physics</a:t>
              </a:r>
              <a:endParaRPr u="none">
                <a:solidFill>
                  <a:srgbClr val="000000"/>
                </a:solidFill>
              </a:endParaRPr>
            </a:p>
            <a:p>
              <a:pPr>
                <a:defRPr u="sng">
                  <a:solidFill>
                    <a:srgbClr val="0000EE"/>
                  </a:solidFill>
                  <a:latin typeface="Times"/>
                  <a:ea typeface="Times"/>
                  <a:cs typeface="Times"/>
                  <a:sym typeface="Times"/>
                </a:defRPr>
              </a:pPr>
              <a:r>
                <a:rPr>
                  <a:hlinkClick r:id="rId27"/>
                </a:rPr>
                <a:t>Computational physics</a:t>
              </a:r>
              <a:endParaRPr u="none">
                <a:solidFill>
                  <a:srgbClr val="000000"/>
                </a:solidFill>
              </a:endParaRPr>
            </a:p>
            <a:p>
              <a:pPr>
                <a:defRPr u="sng">
                  <a:solidFill>
                    <a:srgbClr val="0000EE"/>
                  </a:solidFill>
                  <a:latin typeface="Times"/>
                  <a:ea typeface="Times"/>
                  <a:cs typeface="Times"/>
                  <a:sym typeface="Times"/>
                </a:defRPr>
              </a:pPr>
              <a:r>
                <a:rPr>
                  <a:hlinkClick r:id="rId28"/>
                </a:rPr>
                <a:t>Condensed matter physics</a:t>
              </a:r>
              <a:endParaRPr u="none">
                <a:solidFill>
                  <a:srgbClr val="000000"/>
                </a:solidFill>
              </a:endParaRPr>
            </a:p>
            <a:p>
              <a:pPr>
                <a:defRPr u="sng">
                  <a:solidFill>
                    <a:srgbClr val="0000EE"/>
                  </a:solidFill>
                  <a:latin typeface="Times"/>
                  <a:ea typeface="Times"/>
                  <a:cs typeface="Times"/>
                  <a:sym typeface="Times"/>
                </a:defRPr>
              </a:pPr>
              <a:r>
                <a:rPr>
                  <a:hlinkClick r:id="rId29"/>
                </a:rPr>
                <a:t>Experimental physics</a:t>
              </a:r>
              <a:r>
                <a:rPr u="none">
                  <a:solidFill>
                    <a:srgbClr val="000000"/>
                  </a:solidFill>
                </a:rPr>
                <a:t> </a:t>
              </a:r>
              <a:r>
                <a:rPr b="1" u="none">
                  <a:solidFill>
                    <a:srgbClr val="000000"/>
                  </a:solidFill>
                </a:rPr>
                <a:t>·</a:t>
              </a:r>
              <a:r>
                <a:rPr u="none">
                  <a:solidFill>
                    <a:srgbClr val="000000"/>
                  </a:solidFill>
                </a:rPr>
                <a:t> </a:t>
              </a:r>
              <a:r>
                <a:rPr>
                  <a:hlinkClick r:id="rId30"/>
                </a:rPr>
                <a:t>Mechanics</a:t>
              </a:r>
              <a:endParaRPr u="none">
                <a:solidFill>
                  <a:srgbClr val="000000"/>
                </a:solidFill>
              </a:endParaRPr>
            </a:p>
            <a:p>
              <a:pPr>
                <a:defRPr u="sng">
                  <a:solidFill>
                    <a:srgbClr val="0000EE"/>
                  </a:solidFill>
                  <a:latin typeface="Times"/>
                  <a:ea typeface="Times"/>
                  <a:cs typeface="Times"/>
                  <a:sym typeface="Times"/>
                </a:defRPr>
              </a:pPr>
              <a:r>
                <a:rPr>
                  <a:hlinkClick r:id="rId31"/>
                </a:rPr>
                <a:t>Nuclear physics</a:t>
              </a:r>
              <a:endParaRPr u="none">
                <a:solidFill>
                  <a:srgbClr val="000000"/>
                </a:solidFill>
              </a:endParaRPr>
            </a:p>
            <a:p>
              <a:pPr>
                <a:defRPr u="sng">
                  <a:solidFill>
                    <a:srgbClr val="0000EE"/>
                  </a:solidFill>
                  <a:latin typeface="Times"/>
                  <a:ea typeface="Times"/>
                  <a:cs typeface="Times"/>
                  <a:sym typeface="Times"/>
                </a:defRPr>
              </a:pPr>
              <a:r>
                <a:rPr>
                  <a:hlinkClick r:id="rId32"/>
                </a:rPr>
                <a:t>Particle physics</a:t>
              </a:r>
              <a:r>
                <a:rPr u="none">
                  <a:solidFill>
                    <a:srgbClr val="000000"/>
                  </a:solidFill>
                </a:rPr>
                <a:t> </a:t>
              </a:r>
              <a:r>
                <a:rPr b="1" u="none">
                  <a:solidFill>
                    <a:srgbClr val="000000"/>
                  </a:solidFill>
                </a:rPr>
                <a:t>·</a:t>
              </a:r>
              <a:r>
                <a:rPr u="none">
                  <a:solidFill>
                    <a:srgbClr val="000000"/>
                  </a:solidFill>
                </a:rPr>
                <a:t> </a:t>
              </a:r>
              <a:r>
                <a:rPr>
                  <a:hlinkClick r:id="rId33"/>
                </a:rPr>
                <a:t>Plasma physics</a:t>
              </a:r>
              <a:endParaRPr u="none">
                <a:solidFill>
                  <a:srgbClr val="000000"/>
                </a:solidFill>
              </a:endParaRPr>
            </a:p>
            <a:p>
              <a:pPr>
                <a:defRPr u="sng">
                  <a:solidFill>
                    <a:srgbClr val="0000EE"/>
                  </a:solidFill>
                  <a:latin typeface="Times"/>
                  <a:ea typeface="Times"/>
                  <a:cs typeface="Times"/>
                  <a:sym typeface="Times"/>
                </a:defRPr>
              </a:pPr>
              <a:r>
                <a:rPr>
                  <a:hlinkClick r:id="rId34"/>
                </a:rPr>
                <a:t>Quantum mechanics</a:t>
              </a:r>
              <a:r>
                <a:rPr u="none">
                  <a:solidFill>
                    <a:srgbClr val="000000"/>
                  </a:solidFill>
                </a:rPr>
                <a:t> (</a:t>
              </a:r>
              <a:r>
                <a:rPr>
                  <a:hlinkClick r:id="rId35"/>
                </a:rPr>
                <a:t>introduction</a:t>
              </a:r>
              <a:r>
                <a:rPr u="none">
                  <a:solidFill>
                    <a:srgbClr val="000000"/>
                  </a:solidFill>
                </a:rPr>
                <a:t>)</a:t>
              </a:r>
            </a:p>
            <a:p>
              <a:pPr>
                <a:defRPr u="sng">
                  <a:solidFill>
                    <a:srgbClr val="0000EE"/>
                  </a:solidFill>
                  <a:latin typeface="Times"/>
                  <a:ea typeface="Times"/>
                  <a:cs typeface="Times"/>
                  <a:sym typeface="Times"/>
                </a:defRPr>
              </a:pPr>
              <a:r>
                <a:rPr>
                  <a:hlinkClick r:id="rId36"/>
                </a:rPr>
                <a:t>Solid mechanics</a:t>
              </a:r>
              <a:r>
                <a:rPr u="none">
                  <a:solidFill>
                    <a:srgbClr val="000000"/>
                  </a:solidFill>
                </a:rPr>
                <a:t> </a:t>
              </a:r>
              <a:r>
                <a:rPr b="1" u="none">
                  <a:solidFill>
                    <a:srgbClr val="000000"/>
                  </a:solidFill>
                </a:rPr>
                <a:t>·</a:t>
              </a:r>
              <a:r>
                <a:rPr u="none">
                  <a:solidFill>
                    <a:srgbClr val="000000"/>
                  </a:solidFill>
                </a:rPr>
                <a:t> </a:t>
              </a:r>
              <a:r>
                <a:rPr>
                  <a:hlinkClick r:id="rId37"/>
                </a:rPr>
                <a:t>Theoretical physics</a:t>
              </a:r>
              <a:endParaRPr u="none">
                <a:solidFill>
                  <a:srgbClr val="000000"/>
                </a:solidFill>
              </a:endParaRPr>
            </a:p>
            <a:p>
              <a:pPr>
                <a:defRPr u="sng">
                  <a:solidFill>
                    <a:srgbClr val="0000EE"/>
                  </a:solidFill>
                  <a:latin typeface="Times"/>
                  <a:ea typeface="Times"/>
                  <a:cs typeface="Times"/>
                  <a:sym typeface="Times"/>
                </a:defRPr>
              </a:pPr>
              <a:r>
                <a:rPr>
                  <a:hlinkClick r:id="rId38"/>
                </a:rPr>
                <a:t>Thermodynamics</a:t>
              </a:r>
              <a:r>
                <a:rPr u="none">
                  <a:solidFill>
                    <a:srgbClr val="000000"/>
                  </a:solidFill>
                </a:rPr>
                <a:t> </a:t>
              </a:r>
              <a:r>
                <a:rPr b="1" u="none">
                  <a:solidFill>
                    <a:srgbClr val="000000"/>
                  </a:solidFill>
                </a:rPr>
                <a:t>·</a:t>
              </a:r>
              <a:r>
                <a:rPr u="none">
                  <a:solidFill>
                    <a:srgbClr val="000000"/>
                  </a:solidFill>
                </a:rPr>
                <a:t> </a:t>
              </a:r>
              <a:r>
                <a:rPr>
                  <a:hlinkClick r:id="rId39"/>
                </a:rPr>
                <a:t>Entropy</a:t>
              </a:r>
              <a:endParaRPr u="none">
                <a:solidFill>
                  <a:srgbClr val="000000"/>
                </a:solidFill>
              </a:endParaRPr>
            </a:p>
            <a:p>
              <a:pPr>
                <a:defRPr u="sng">
                  <a:solidFill>
                    <a:srgbClr val="0000EE"/>
                  </a:solidFill>
                  <a:latin typeface="Times"/>
                  <a:ea typeface="Times"/>
                  <a:cs typeface="Times"/>
                  <a:sym typeface="Times"/>
                </a:defRPr>
              </a:pPr>
              <a:r>
                <a:rPr>
                  <a:hlinkClick r:id="rId40"/>
                </a:rPr>
                <a:t>General relativity</a:t>
              </a:r>
              <a:r>
                <a:rPr u="none">
                  <a:solidFill>
                    <a:srgbClr val="000000"/>
                  </a:solidFill>
                </a:rPr>
                <a:t> </a:t>
              </a:r>
              <a:r>
                <a:rPr b="1" u="none">
                  <a:solidFill>
                    <a:srgbClr val="000000"/>
                  </a:solidFill>
                </a:rPr>
                <a:t>·</a:t>
              </a:r>
              <a:r>
                <a:rPr u="none">
                  <a:solidFill>
                    <a:srgbClr val="000000"/>
                  </a:solidFill>
                </a:rPr>
                <a:t> </a:t>
              </a:r>
              <a:r>
                <a:rPr>
                  <a:hlinkClick r:id="rId41"/>
                </a:rPr>
                <a:t>M-theory</a:t>
              </a:r>
              <a:endParaRPr u="none">
                <a:solidFill>
                  <a:srgbClr val="000000"/>
                </a:solidFill>
              </a:endParaRPr>
            </a:p>
            <a:p>
              <a:pPr>
                <a:defRPr u="sng">
                  <a:solidFill>
                    <a:srgbClr val="0000EE"/>
                  </a:solidFill>
                  <a:latin typeface="Times"/>
                  <a:ea typeface="Times"/>
                  <a:cs typeface="Times"/>
                  <a:sym typeface="Times"/>
                </a:defRPr>
              </a:pPr>
              <a:r>
                <a:rPr>
                  <a:hlinkClick r:id="rId42"/>
                </a:rPr>
                <a:t>Special relativity</a:t>
              </a:r>
            </a:p>
          </p:txBody>
        </p:sp>
        <p:sp>
          <p:nvSpPr>
            <p:cNvPr id="653" name="Shape 653"/>
            <p:cNvSpPr/>
            <p:nvPr/>
          </p:nvSpPr>
          <p:spPr>
            <a:xfrm>
              <a:off x="0" y="2057400"/>
              <a:ext cx="2560440"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u="sng">
                  <a:solidFill>
                    <a:srgbClr val="0000EE"/>
                  </a:solidFill>
                  <a:latin typeface="Times"/>
                  <a:ea typeface="Times"/>
                  <a:cs typeface="Times"/>
                  <a:sym typeface="Times"/>
                </a:defRPr>
              </a:pPr>
              <a:r>
                <a:rPr>
                  <a:hlinkClick r:id="rId43"/>
                </a:rPr>
                <a:t>Astrophysics</a:t>
              </a:r>
              <a:r>
                <a:rPr u="none">
                  <a:solidFill>
                    <a:srgbClr val="000000"/>
                  </a:solidFill>
                </a:rPr>
                <a:t> </a:t>
              </a:r>
              <a:r>
                <a:rPr b="1" u="none">
                  <a:solidFill>
                    <a:srgbClr val="000000"/>
                  </a:solidFill>
                </a:rPr>
                <a:t>·</a:t>
              </a:r>
              <a:r>
                <a:rPr u="none">
                  <a:solidFill>
                    <a:srgbClr val="000000"/>
                  </a:solidFill>
                </a:rPr>
                <a:t> </a:t>
              </a:r>
              <a:r>
                <a:rPr>
                  <a:hlinkClick r:id="rId44"/>
                </a:rPr>
                <a:t>Cosmology</a:t>
              </a:r>
              <a:endParaRPr u="none">
                <a:solidFill>
                  <a:srgbClr val="000000"/>
                </a:solidFill>
              </a:endParaRPr>
            </a:p>
            <a:p>
              <a:pPr>
                <a:defRPr u="sng">
                  <a:solidFill>
                    <a:srgbClr val="0000EE"/>
                  </a:solidFill>
                  <a:latin typeface="Times"/>
                  <a:ea typeface="Times"/>
                  <a:cs typeface="Times"/>
                  <a:sym typeface="Times"/>
                </a:defRPr>
              </a:pPr>
              <a:r>
                <a:rPr>
                  <a:hlinkClick r:id="rId45"/>
                </a:rPr>
                <a:t>Galactic astronomy</a:t>
              </a:r>
              <a:r>
                <a:rPr u="none">
                  <a:solidFill>
                    <a:srgbClr val="000000"/>
                  </a:solidFill>
                </a:rPr>
                <a:t> </a:t>
              </a:r>
              <a:r>
                <a:rPr b="1" u="none">
                  <a:solidFill>
                    <a:srgbClr val="000000"/>
                  </a:solidFill>
                </a:rPr>
                <a:t>·</a:t>
              </a:r>
              <a:r>
                <a:rPr u="none">
                  <a:solidFill>
                    <a:srgbClr val="000000"/>
                  </a:solidFill>
                </a:rPr>
                <a:t> </a:t>
              </a:r>
              <a:r>
                <a:rPr>
                  <a:hlinkClick r:id="rId46"/>
                </a:rPr>
                <a:t>Planetary geology</a:t>
              </a:r>
              <a:endParaRPr u="none">
                <a:solidFill>
                  <a:srgbClr val="000000"/>
                </a:solidFill>
              </a:endParaRPr>
            </a:p>
            <a:p>
              <a:pPr>
                <a:defRPr u="sng">
                  <a:solidFill>
                    <a:srgbClr val="0000EE"/>
                  </a:solidFill>
                  <a:latin typeface="Times"/>
                  <a:ea typeface="Times"/>
                  <a:cs typeface="Times"/>
                  <a:sym typeface="Times"/>
                </a:defRPr>
              </a:pPr>
              <a:r>
                <a:rPr>
                  <a:hlinkClick r:id="rId47"/>
                </a:rPr>
                <a:t>Planetary science</a:t>
              </a:r>
              <a:r>
                <a:rPr u="none">
                  <a:solidFill>
                    <a:srgbClr val="000000"/>
                  </a:solidFill>
                </a:rPr>
                <a:t> </a:t>
              </a:r>
              <a:r>
                <a:rPr b="1" u="none">
                  <a:solidFill>
                    <a:srgbClr val="000000"/>
                  </a:solidFill>
                </a:rPr>
                <a:t>·</a:t>
              </a:r>
              <a:r>
                <a:rPr u="none">
                  <a:solidFill>
                    <a:srgbClr val="000000"/>
                  </a:solidFill>
                </a:rPr>
                <a:t> </a:t>
              </a:r>
              <a:r>
                <a:rPr>
                  <a:hlinkClick r:id="rId48"/>
                </a:rPr>
                <a:t>Stellar astronomy</a:t>
              </a:r>
            </a:p>
          </p:txBody>
        </p:sp>
      </p:grpSp>
      <p:sp>
        <p:nvSpPr>
          <p:cNvPr id="655" name="Shape 655"/>
          <p:cNvSpPr/>
          <p:nvPr/>
        </p:nvSpPr>
        <p:spPr>
          <a:xfrm>
            <a:off x="6413500" y="1219200"/>
            <a:ext cx="2657922"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u="sng">
                <a:solidFill>
                  <a:srgbClr val="0000EE"/>
                </a:solidFill>
                <a:latin typeface="Times"/>
                <a:ea typeface="Times"/>
                <a:cs typeface="Times"/>
                <a:sym typeface="Times"/>
              </a:defRPr>
            </a:pPr>
            <a:r>
              <a:rPr>
                <a:hlinkClick r:id="rId49"/>
              </a:rPr>
              <a:t>Atmospheric sciences</a:t>
            </a:r>
            <a:r>
              <a:rPr u="none">
                <a:solidFill>
                  <a:srgbClr val="000000"/>
                </a:solidFill>
              </a:rPr>
              <a:t> </a:t>
            </a:r>
            <a:r>
              <a:rPr b="1" u="none">
                <a:solidFill>
                  <a:srgbClr val="000000"/>
                </a:solidFill>
              </a:rPr>
              <a:t>·</a:t>
            </a:r>
            <a:r>
              <a:rPr u="none">
                <a:solidFill>
                  <a:srgbClr val="000000"/>
                </a:solidFill>
              </a:rPr>
              <a:t> </a:t>
            </a:r>
            <a:r>
              <a:rPr>
                <a:hlinkClick r:id="rId50"/>
              </a:rPr>
              <a:t>Ecology</a:t>
            </a:r>
            <a:endParaRPr u="none">
              <a:solidFill>
                <a:srgbClr val="000000"/>
              </a:solidFill>
            </a:endParaRPr>
          </a:p>
          <a:p>
            <a:pPr>
              <a:defRPr u="sng">
                <a:solidFill>
                  <a:srgbClr val="0000EE"/>
                </a:solidFill>
                <a:latin typeface="Times"/>
                <a:ea typeface="Times"/>
                <a:cs typeface="Times"/>
                <a:sym typeface="Times"/>
              </a:defRPr>
            </a:pPr>
            <a:r>
              <a:rPr>
                <a:hlinkClick r:id="rId51"/>
              </a:rPr>
              <a:t>Environmental science</a:t>
            </a:r>
            <a:r>
              <a:rPr u="none">
                <a:solidFill>
                  <a:srgbClr val="000000"/>
                </a:solidFill>
              </a:rPr>
              <a:t> </a:t>
            </a:r>
            <a:r>
              <a:rPr b="1" u="none">
                <a:solidFill>
                  <a:srgbClr val="000000"/>
                </a:solidFill>
              </a:rPr>
              <a:t>·</a:t>
            </a:r>
            <a:r>
              <a:rPr u="none">
                <a:solidFill>
                  <a:srgbClr val="000000"/>
                </a:solidFill>
              </a:rPr>
              <a:t> </a:t>
            </a:r>
            <a:r>
              <a:rPr>
                <a:hlinkClick r:id="rId52"/>
              </a:rPr>
              <a:t>Geodesy</a:t>
            </a:r>
            <a:endParaRPr u="none">
              <a:solidFill>
                <a:srgbClr val="000000"/>
              </a:solidFill>
            </a:endParaRPr>
          </a:p>
          <a:p>
            <a:pPr>
              <a:defRPr u="sng">
                <a:solidFill>
                  <a:srgbClr val="0000EE"/>
                </a:solidFill>
                <a:latin typeface="Times"/>
                <a:ea typeface="Times"/>
                <a:cs typeface="Times"/>
                <a:sym typeface="Times"/>
              </a:defRPr>
            </a:pPr>
            <a:r>
              <a:rPr>
                <a:hlinkClick r:id="rId53"/>
              </a:rPr>
              <a:t>Geology</a:t>
            </a:r>
            <a:r>
              <a:rPr u="none">
                <a:solidFill>
                  <a:srgbClr val="000000"/>
                </a:solidFill>
              </a:rPr>
              <a:t> </a:t>
            </a:r>
            <a:r>
              <a:rPr b="1" u="none">
                <a:solidFill>
                  <a:srgbClr val="000000"/>
                </a:solidFill>
              </a:rPr>
              <a:t>·</a:t>
            </a:r>
            <a:r>
              <a:rPr u="none">
                <a:solidFill>
                  <a:srgbClr val="000000"/>
                </a:solidFill>
              </a:rPr>
              <a:t> </a:t>
            </a:r>
            <a:r>
              <a:rPr>
                <a:hlinkClick r:id="rId54"/>
              </a:rPr>
              <a:t>Geomorphology</a:t>
            </a:r>
            <a:endParaRPr u="none">
              <a:solidFill>
                <a:srgbClr val="000000"/>
              </a:solidFill>
            </a:endParaRPr>
          </a:p>
          <a:p>
            <a:pPr>
              <a:defRPr u="sng">
                <a:solidFill>
                  <a:srgbClr val="0000EE"/>
                </a:solidFill>
                <a:latin typeface="Times"/>
                <a:ea typeface="Times"/>
                <a:cs typeface="Times"/>
                <a:sym typeface="Times"/>
              </a:defRPr>
            </a:pPr>
            <a:r>
              <a:rPr>
                <a:hlinkClick r:id="rId55"/>
              </a:rPr>
              <a:t>Geophysics</a:t>
            </a:r>
            <a:r>
              <a:rPr u="none">
                <a:solidFill>
                  <a:srgbClr val="000000"/>
                </a:solidFill>
              </a:rPr>
              <a:t> </a:t>
            </a:r>
            <a:r>
              <a:rPr b="1" u="none">
                <a:solidFill>
                  <a:srgbClr val="000000"/>
                </a:solidFill>
              </a:rPr>
              <a:t>·</a:t>
            </a:r>
            <a:r>
              <a:rPr u="none">
                <a:solidFill>
                  <a:srgbClr val="000000"/>
                </a:solidFill>
              </a:rPr>
              <a:t> </a:t>
            </a:r>
            <a:r>
              <a:rPr>
                <a:hlinkClick r:id="rId56"/>
              </a:rPr>
              <a:t>Glaciology</a:t>
            </a:r>
            <a:r>
              <a:rPr u="none">
                <a:solidFill>
                  <a:srgbClr val="000000"/>
                </a:solidFill>
              </a:rPr>
              <a:t> </a:t>
            </a:r>
            <a:r>
              <a:rPr b="1" u="none">
                <a:solidFill>
                  <a:srgbClr val="000000"/>
                </a:solidFill>
              </a:rPr>
              <a:t>·</a:t>
            </a:r>
            <a:r>
              <a:rPr u="none">
                <a:solidFill>
                  <a:srgbClr val="000000"/>
                </a:solidFill>
              </a:rPr>
              <a:t> </a:t>
            </a:r>
            <a:r>
              <a:rPr>
                <a:hlinkClick r:id="rId57"/>
              </a:rPr>
              <a:t>Hydrology</a:t>
            </a:r>
            <a:endParaRPr u="none">
              <a:solidFill>
                <a:srgbClr val="000000"/>
              </a:solidFill>
            </a:endParaRPr>
          </a:p>
          <a:p>
            <a:pPr>
              <a:defRPr u="sng">
                <a:solidFill>
                  <a:srgbClr val="0000EE"/>
                </a:solidFill>
                <a:latin typeface="Times"/>
                <a:ea typeface="Times"/>
                <a:cs typeface="Times"/>
                <a:sym typeface="Times"/>
              </a:defRPr>
            </a:pPr>
            <a:r>
              <a:rPr>
                <a:hlinkClick r:id="rId58"/>
              </a:rPr>
              <a:t>Limnology</a:t>
            </a:r>
            <a:r>
              <a:rPr u="none">
                <a:solidFill>
                  <a:srgbClr val="000000"/>
                </a:solidFill>
              </a:rPr>
              <a:t> </a:t>
            </a:r>
            <a:r>
              <a:rPr b="1" u="none">
                <a:solidFill>
                  <a:srgbClr val="000000"/>
                </a:solidFill>
              </a:rPr>
              <a:t>·</a:t>
            </a:r>
            <a:r>
              <a:rPr u="none">
                <a:solidFill>
                  <a:srgbClr val="000000"/>
                </a:solidFill>
              </a:rPr>
              <a:t> </a:t>
            </a:r>
            <a:r>
              <a:rPr>
                <a:hlinkClick r:id="rId59"/>
              </a:rPr>
              <a:t>Mineralogy</a:t>
            </a:r>
            <a:r>
              <a:rPr u="none">
                <a:solidFill>
                  <a:srgbClr val="000000"/>
                </a:solidFill>
              </a:rPr>
              <a:t> </a:t>
            </a:r>
            <a:r>
              <a:rPr b="1" u="none">
                <a:solidFill>
                  <a:srgbClr val="000000"/>
                </a:solidFill>
              </a:rPr>
              <a:t>·</a:t>
            </a:r>
            <a:r>
              <a:rPr u="none">
                <a:solidFill>
                  <a:srgbClr val="000000"/>
                </a:solidFill>
              </a:rPr>
              <a:t> </a:t>
            </a:r>
            <a:r>
              <a:rPr>
                <a:hlinkClick r:id="rId60"/>
              </a:rPr>
              <a:t>Oceanography</a:t>
            </a:r>
            <a:endParaRPr u="none">
              <a:solidFill>
                <a:srgbClr val="000000"/>
              </a:solidFill>
            </a:endParaRPr>
          </a:p>
          <a:p>
            <a:pPr>
              <a:defRPr u="sng">
                <a:solidFill>
                  <a:srgbClr val="0000EE"/>
                </a:solidFill>
                <a:latin typeface="Times"/>
                <a:ea typeface="Times"/>
                <a:cs typeface="Times"/>
                <a:sym typeface="Times"/>
              </a:defRPr>
            </a:pPr>
            <a:r>
              <a:rPr>
                <a:hlinkClick r:id="rId61"/>
              </a:rPr>
              <a:t>Paleoclimatology</a:t>
            </a:r>
            <a:r>
              <a:rPr u="none">
                <a:solidFill>
                  <a:srgbClr val="000000"/>
                </a:solidFill>
              </a:rPr>
              <a:t> </a:t>
            </a:r>
            <a:r>
              <a:rPr b="1" u="none">
                <a:solidFill>
                  <a:srgbClr val="000000"/>
                </a:solidFill>
              </a:rPr>
              <a:t>·</a:t>
            </a:r>
            <a:r>
              <a:rPr u="none">
                <a:solidFill>
                  <a:srgbClr val="000000"/>
                </a:solidFill>
              </a:rPr>
              <a:t> </a:t>
            </a:r>
            <a:r>
              <a:rPr>
                <a:hlinkClick r:id="rId62"/>
              </a:rPr>
              <a:t>Palynology</a:t>
            </a:r>
            <a:endParaRPr u="none">
              <a:solidFill>
                <a:srgbClr val="000000"/>
              </a:solidFill>
            </a:endParaRPr>
          </a:p>
          <a:p>
            <a:pPr>
              <a:defRPr u="sng">
                <a:solidFill>
                  <a:srgbClr val="0000EE"/>
                </a:solidFill>
                <a:latin typeface="Times"/>
                <a:ea typeface="Times"/>
                <a:cs typeface="Times"/>
                <a:sym typeface="Times"/>
              </a:defRPr>
            </a:pPr>
            <a:r>
              <a:rPr>
                <a:hlinkClick r:id="rId63"/>
              </a:rPr>
              <a:t>Physical geography</a:t>
            </a:r>
            <a:r>
              <a:rPr u="none">
                <a:solidFill>
                  <a:srgbClr val="000000"/>
                </a:solidFill>
              </a:rPr>
              <a:t> </a:t>
            </a:r>
            <a:r>
              <a:rPr b="1" u="none">
                <a:solidFill>
                  <a:srgbClr val="000000"/>
                </a:solidFill>
              </a:rPr>
              <a:t>·</a:t>
            </a:r>
            <a:r>
              <a:rPr u="none">
                <a:solidFill>
                  <a:srgbClr val="000000"/>
                </a:solidFill>
              </a:rPr>
              <a:t> </a:t>
            </a:r>
            <a:r>
              <a:rPr>
                <a:hlinkClick r:id="rId64"/>
              </a:rPr>
              <a:t>Soil science</a:t>
            </a:r>
            <a:endParaRPr u="none">
              <a:solidFill>
                <a:srgbClr val="000000"/>
              </a:solidFill>
            </a:endParaRPr>
          </a:p>
          <a:p>
            <a:pPr>
              <a:defRPr u="sng">
                <a:solidFill>
                  <a:srgbClr val="0000EE"/>
                </a:solidFill>
                <a:latin typeface="Times"/>
                <a:ea typeface="Times"/>
                <a:cs typeface="Times"/>
                <a:sym typeface="Times"/>
              </a:defRPr>
            </a:pPr>
            <a:r>
              <a:rPr>
                <a:hlinkClick r:id="rId65"/>
              </a:rPr>
              <a:t>Space science</a:t>
            </a:r>
          </a:p>
        </p:txBody>
      </p:sp>
      <p:sp>
        <p:nvSpPr>
          <p:cNvPr id="656" name="Shape 656"/>
          <p:cNvSpPr/>
          <p:nvPr/>
        </p:nvSpPr>
        <p:spPr>
          <a:xfrm>
            <a:off x="6413500" y="3441700"/>
            <a:ext cx="3780235" cy="276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u="sng">
                <a:solidFill>
                  <a:srgbClr val="0000EE"/>
                </a:solidFill>
                <a:latin typeface="Times"/>
                <a:ea typeface="Times"/>
                <a:cs typeface="Times"/>
                <a:sym typeface="Times"/>
              </a:defRPr>
            </a:pPr>
            <a:r>
              <a:rPr>
                <a:hlinkClick r:id="rId66"/>
              </a:rPr>
              <a:t>Anatomy</a:t>
            </a:r>
            <a:r>
              <a:rPr u="none">
                <a:solidFill>
                  <a:srgbClr val="000000"/>
                </a:solidFill>
              </a:rPr>
              <a:t> </a:t>
            </a:r>
            <a:r>
              <a:rPr b="1" u="none">
                <a:solidFill>
                  <a:srgbClr val="000000"/>
                </a:solidFill>
              </a:rPr>
              <a:t>·</a:t>
            </a:r>
            <a:r>
              <a:rPr u="none">
                <a:solidFill>
                  <a:srgbClr val="000000"/>
                </a:solidFill>
              </a:rPr>
              <a:t> </a:t>
            </a:r>
            <a:r>
              <a:rPr>
                <a:hlinkClick r:id="rId67"/>
              </a:rPr>
              <a:t>Astrobiology</a:t>
            </a:r>
            <a:r>
              <a:rPr u="none">
                <a:solidFill>
                  <a:srgbClr val="000000"/>
                </a:solidFill>
              </a:rPr>
              <a:t> </a:t>
            </a:r>
            <a:r>
              <a:rPr b="1" u="none">
                <a:solidFill>
                  <a:srgbClr val="000000"/>
                </a:solidFill>
              </a:rPr>
              <a:t>·</a:t>
            </a:r>
            <a:r>
              <a:rPr u="none">
                <a:solidFill>
                  <a:srgbClr val="000000"/>
                </a:solidFill>
              </a:rPr>
              <a:t> </a:t>
            </a:r>
            <a:r>
              <a:rPr>
                <a:hlinkClick r:id="rId6"/>
              </a:rPr>
              <a:t>Biochemistry</a:t>
            </a:r>
            <a:endParaRPr u="none">
              <a:solidFill>
                <a:srgbClr val="000000"/>
              </a:solidFill>
            </a:endParaRPr>
          </a:p>
          <a:p>
            <a:pPr>
              <a:defRPr u="sng">
                <a:solidFill>
                  <a:srgbClr val="0000EE"/>
                </a:solidFill>
                <a:latin typeface="Times"/>
                <a:ea typeface="Times"/>
                <a:cs typeface="Times"/>
                <a:sym typeface="Times"/>
              </a:defRPr>
            </a:pPr>
            <a:r>
              <a:rPr>
                <a:hlinkClick r:id="rId68"/>
              </a:rPr>
              <a:t>Biogeography</a:t>
            </a:r>
            <a:r>
              <a:rPr u="none">
                <a:solidFill>
                  <a:srgbClr val="000000"/>
                </a:solidFill>
              </a:rPr>
              <a:t> </a:t>
            </a:r>
            <a:r>
              <a:rPr b="1" u="none">
                <a:solidFill>
                  <a:srgbClr val="000000"/>
                </a:solidFill>
              </a:rPr>
              <a:t>·</a:t>
            </a:r>
            <a:r>
              <a:rPr u="none">
                <a:solidFill>
                  <a:srgbClr val="000000"/>
                </a:solidFill>
              </a:rPr>
              <a:t> </a:t>
            </a:r>
            <a:r>
              <a:rPr>
                <a:hlinkClick r:id="rId69"/>
              </a:rPr>
              <a:t>Biological engineering</a:t>
            </a:r>
            <a:r>
              <a:rPr u="none">
                <a:solidFill>
                  <a:srgbClr val="000000"/>
                </a:solidFill>
              </a:rPr>
              <a:t> </a:t>
            </a:r>
            <a:r>
              <a:rPr b="1" u="none">
                <a:solidFill>
                  <a:srgbClr val="000000"/>
                </a:solidFill>
              </a:rPr>
              <a:t>·</a:t>
            </a:r>
            <a:r>
              <a:rPr u="none">
                <a:solidFill>
                  <a:srgbClr val="000000"/>
                </a:solidFill>
              </a:rPr>
              <a:t> </a:t>
            </a:r>
            <a:r>
              <a:rPr>
                <a:hlinkClick r:id="rId70"/>
              </a:rPr>
              <a:t>Biophysics</a:t>
            </a:r>
            <a:endParaRPr u="none">
              <a:solidFill>
                <a:srgbClr val="000000"/>
              </a:solidFill>
            </a:endParaRPr>
          </a:p>
          <a:p>
            <a:pPr>
              <a:defRPr u="sng">
                <a:solidFill>
                  <a:srgbClr val="0000EE"/>
                </a:solidFill>
                <a:latin typeface="Times"/>
                <a:ea typeface="Times"/>
                <a:cs typeface="Times"/>
                <a:sym typeface="Times"/>
              </a:defRPr>
            </a:pPr>
            <a:r>
              <a:rPr>
                <a:hlinkClick r:id="rId71"/>
              </a:rPr>
              <a:t>Behavioral neuroscience</a:t>
            </a:r>
            <a:r>
              <a:rPr u="none">
                <a:solidFill>
                  <a:srgbClr val="000000"/>
                </a:solidFill>
              </a:rPr>
              <a:t> </a:t>
            </a:r>
            <a:r>
              <a:rPr b="1" u="none">
                <a:solidFill>
                  <a:srgbClr val="000000"/>
                </a:solidFill>
              </a:rPr>
              <a:t>·</a:t>
            </a:r>
            <a:r>
              <a:rPr u="none">
                <a:solidFill>
                  <a:srgbClr val="000000"/>
                </a:solidFill>
              </a:rPr>
              <a:t> </a:t>
            </a:r>
            <a:r>
              <a:rPr>
                <a:hlinkClick r:id="rId72"/>
              </a:rPr>
              <a:t>Biotechnology</a:t>
            </a:r>
            <a:endParaRPr u="none">
              <a:solidFill>
                <a:srgbClr val="000000"/>
              </a:solidFill>
            </a:endParaRPr>
          </a:p>
          <a:p>
            <a:pPr>
              <a:defRPr u="sng">
                <a:solidFill>
                  <a:srgbClr val="0000EE"/>
                </a:solidFill>
                <a:latin typeface="Times"/>
                <a:ea typeface="Times"/>
                <a:cs typeface="Times"/>
                <a:sym typeface="Times"/>
              </a:defRPr>
            </a:pPr>
            <a:r>
              <a:rPr>
                <a:hlinkClick r:id="rId73"/>
              </a:rPr>
              <a:t>Botany</a:t>
            </a:r>
            <a:r>
              <a:rPr u="none">
                <a:solidFill>
                  <a:srgbClr val="000000"/>
                </a:solidFill>
              </a:rPr>
              <a:t> </a:t>
            </a:r>
            <a:r>
              <a:rPr b="1" u="none">
                <a:solidFill>
                  <a:srgbClr val="000000"/>
                </a:solidFill>
              </a:rPr>
              <a:t>·</a:t>
            </a:r>
            <a:r>
              <a:rPr u="none">
                <a:solidFill>
                  <a:srgbClr val="000000"/>
                </a:solidFill>
              </a:rPr>
              <a:t> </a:t>
            </a:r>
            <a:r>
              <a:rPr>
                <a:hlinkClick r:id="rId74"/>
              </a:rPr>
              <a:t>Cell biology</a:t>
            </a:r>
            <a:r>
              <a:rPr u="none">
                <a:solidFill>
                  <a:srgbClr val="000000"/>
                </a:solidFill>
              </a:rPr>
              <a:t> </a:t>
            </a:r>
            <a:r>
              <a:rPr b="1" u="none">
                <a:solidFill>
                  <a:srgbClr val="000000"/>
                </a:solidFill>
              </a:rPr>
              <a:t>·</a:t>
            </a:r>
            <a:r>
              <a:rPr u="none">
                <a:solidFill>
                  <a:srgbClr val="000000"/>
                </a:solidFill>
              </a:rPr>
              <a:t> </a:t>
            </a:r>
            <a:r>
              <a:rPr>
                <a:hlinkClick r:id="rId75"/>
              </a:rPr>
              <a:t>Conservation biology</a:t>
            </a:r>
            <a:r>
              <a:rPr u="none">
                <a:solidFill>
                  <a:srgbClr val="000000"/>
                </a:solidFill>
              </a:rPr>
              <a:t> </a:t>
            </a:r>
            <a:r>
              <a:rPr b="1" u="none">
                <a:solidFill>
                  <a:srgbClr val="000000"/>
                </a:solidFill>
              </a:rPr>
              <a:t>·</a:t>
            </a:r>
            <a:r>
              <a:rPr u="none">
                <a:solidFill>
                  <a:srgbClr val="000000"/>
                </a:solidFill>
              </a:rPr>
              <a:t> </a:t>
            </a:r>
            <a:r>
              <a:rPr>
                <a:hlinkClick r:id="rId76"/>
              </a:rPr>
              <a:t>Cryobiology</a:t>
            </a:r>
            <a:endParaRPr u="none">
              <a:solidFill>
                <a:srgbClr val="000000"/>
              </a:solidFill>
            </a:endParaRPr>
          </a:p>
          <a:p>
            <a:pPr>
              <a:defRPr u="sng">
                <a:solidFill>
                  <a:srgbClr val="0000EE"/>
                </a:solidFill>
                <a:latin typeface="Times"/>
                <a:ea typeface="Times"/>
                <a:cs typeface="Times"/>
                <a:sym typeface="Times"/>
              </a:defRPr>
            </a:pPr>
            <a:r>
              <a:rPr>
                <a:hlinkClick r:id="rId77"/>
              </a:rPr>
              <a:t>Developmental biology</a:t>
            </a:r>
            <a:endParaRPr u="none">
              <a:solidFill>
                <a:srgbClr val="000000"/>
              </a:solidFill>
            </a:endParaRPr>
          </a:p>
          <a:p>
            <a:pPr>
              <a:defRPr u="sng">
                <a:solidFill>
                  <a:srgbClr val="0000EE"/>
                </a:solidFill>
                <a:latin typeface="Times"/>
                <a:ea typeface="Times"/>
                <a:cs typeface="Times"/>
                <a:sym typeface="Times"/>
              </a:defRPr>
            </a:pPr>
            <a:r>
              <a:rPr>
                <a:hlinkClick r:id="rId50"/>
              </a:rPr>
              <a:t>Ecology</a:t>
            </a:r>
            <a:r>
              <a:rPr u="none">
                <a:solidFill>
                  <a:srgbClr val="000000"/>
                </a:solidFill>
              </a:rPr>
              <a:t> </a:t>
            </a:r>
            <a:r>
              <a:rPr b="1" u="none">
                <a:solidFill>
                  <a:srgbClr val="000000"/>
                </a:solidFill>
              </a:rPr>
              <a:t>·</a:t>
            </a:r>
            <a:r>
              <a:rPr u="none">
                <a:solidFill>
                  <a:srgbClr val="000000"/>
                </a:solidFill>
              </a:rPr>
              <a:t> </a:t>
            </a:r>
            <a:r>
              <a:rPr>
                <a:hlinkClick r:id="rId78"/>
              </a:rPr>
              <a:t>Ethnobiology</a:t>
            </a:r>
            <a:endParaRPr u="none">
              <a:solidFill>
                <a:srgbClr val="000000"/>
              </a:solidFill>
            </a:endParaRPr>
          </a:p>
          <a:p>
            <a:pPr>
              <a:defRPr u="sng">
                <a:solidFill>
                  <a:srgbClr val="0000EE"/>
                </a:solidFill>
                <a:latin typeface="Times"/>
                <a:ea typeface="Times"/>
                <a:cs typeface="Times"/>
                <a:sym typeface="Times"/>
              </a:defRPr>
            </a:pPr>
            <a:r>
              <a:rPr>
                <a:hlinkClick r:id="rId79"/>
              </a:rPr>
              <a:t>Evolutionary biology</a:t>
            </a:r>
            <a:r>
              <a:rPr u="none">
                <a:solidFill>
                  <a:srgbClr val="000000"/>
                </a:solidFill>
              </a:rPr>
              <a:t> (</a:t>
            </a:r>
            <a:r>
              <a:rPr>
                <a:hlinkClick r:id="rId80"/>
              </a:rPr>
              <a:t>introduction</a:t>
            </a:r>
            <a:r>
              <a:rPr u="none">
                <a:solidFill>
                  <a:srgbClr val="000000"/>
                </a:solidFill>
              </a:rPr>
              <a:t>)</a:t>
            </a:r>
          </a:p>
          <a:p>
            <a:pPr>
              <a:defRPr u="sng">
                <a:solidFill>
                  <a:srgbClr val="0000EE"/>
                </a:solidFill>
                <a:latin typeface="Times"/>
                <a:ea typeface="Times"/>
                <a:cs typeface="Times"/>
                <a:sym typeface="Times"/>
              </a:defRPr>
            </a:pPr>
            <a:r>
              <a:rPr>
                <a:hlinkClick r:id="rId81"/>
              </a:rPr>
              <a:t>Genetics</a:t>
            </a:r>
            <a:r>
              <a:rPr u="none">
                <a:solidFill>
                  <a:srgbClr val="000000"/>
                </a:solidFill>
              </a:rPr>
              <a:t> (</a:t>
            </a:r>
            <a:r>
              <a:rPr>
                <a:hlinkClick r:id="rId82"/>
              </a:rPr>
              <a:t>introduction</a:t>
            </a:r>
            <a:r>
              <a:rPr u="none">
                <a:solidFill>
                  <a:srgbClr val="000000"/>
                </a:solidFill>
              </a:rPr>
              <a:t>)</a:t>
            </a:r>
          </a:p>
          <a:p>
            <a:pPr>
              <a:defRPr u="sng">
                <a:solidFill>
                  <a:srgbClr val="0000EE"/>
                </a:solidFill>
                <a:latin typeface="Times"/>
                <a:ea typeface="Times"/>
                <a:cs typeface="Times"/>
                <a:sym typeface="Times"/>
              </a:defRPr>
            </a:pPr>
            <a:r>
              <a:rPr>
                <a:hlinkClick r:id="rId83"/>
              </a:rPr>
              <a:t>Gerontology</a:t>
            </a:r>
            <a:r>
              <a:rPr u="none">
                <a:solidFill>
                  <a:srgbClr val="000000"/>
                </a:solidFill>
              </a:rPr>
              <a:t> </a:t>
            </a:r>
            <a:r>
              <a:rPr b="1" u="none">
                <a:solidFill>
                  <a:srgbClr val="000000"/>
                </a:solidFill>
              </a:rPr>
              <a:t>·</a:t>
            </a:r>
            <a:r>
              <a:rPr u="none">
                <a:solidFill>
                  <a:srgbClr val="000000"/>
                </a:solidFill>
              </a:rPr>
              <a:t> </a:t>
            </a:r>
            <a:r>
              <a:rPr>
                <a:hlinkClick r:id="rId84"/>
              </a:rPr>
              <a:t>Immunology</a:t>
            </a:r>
            <a:r>
              <a:rPr u="none">
                <a:solidFill>
                  <a:srgbClr val="000000"/>
                </a:solidFill>
              </a:rPr>
              <a:t> </a:t>
            </a:r>
            <a:r>
              <a:rPr b="1" u="none">
                <a:solidFill>
                  <a:srgbClr val="000000"/>
                </a:solidFill>
              </a:rPr>
              <a:t>·</a:t>
            </a:r>
            <a:r>
              <a:rPr u="none">
                <a:solidFill>
                  <a:srgbClr val="000000"/>
                </a:solidFill>
              </a:rPr>
              <a:t> </a:t>
            </a:r>
            <a:r>
              <a:rPr>
                <a:hlinkClick r:id="rId58"/>
              </a:rPr>
              <a:t>Limnology</a:t>
            </a:r>
            <a:endParaRPr u="none">
              <a:solidFill>
                <a:srgbClr val="000000"/>
              </a:solidFill>
            </a:endParaRPr>
          </a:p>
          <a:p>
            <a:pPr>
              <a:defRPr u="sng">
                <a:solidFill>
                  <a:srgbClr val="0000EE"/>
                </a:solidFill>
                <a:latin typeface="Times"/>
                <a:ea typeface="Times"/>
                <a:cs typeface="Times"/>
                <a:sym typeface="Times"/>
              </a:defRPr>
            </a:pPr>
            <a:r>
              <a:rPr>
                <a:hlinkClick r:id="rId85"/>
              </a:rPr>
              <a:t>Marine biology</a:t>
            </a:r>
            <a:r>
              <a:rPr u="none">
                <a:solidFill>
                  <a:srgbClr val="000000"/>
                </a:solidFill>
              </a:rPr>
              <a:t> </a:t>
            </a:r>
            <a:r>
              <a:rPr b="1" u="none">
                <a:solidFill>
                  <a:srgbClr val="000000"/>
                </a:solidFill>
              </a:rPr>
              <a:t>·</a:t>
            </a:r>
            <a:r>
              <a:rPr u="none">
                <a:solidFill>
                  <a:srgbClr val="000000"/>
                </a:solidFill>
              </a:rPr>
              <a:t> </a:t>
            </a:r>
            <a:r>
              <a:rPr>
                <a:hlinkClick r:id="rId86"/>
              </a:rPr>
              <a:t>Microbiology</a:t>
            </a:r>
            <a:endParaRPr u="none">
              <a:solidFill>
                <a:srgbClr val="000000"/>
              </a:solidFill>
            </a:endParaRPr>
          </a:p>
          <a:p>
            <a:pPr>
              <a:defRPr u="sng">
                <a:solidFill>
                  <a:srgbClr val="0000EE"/>
                </a:solidFill>
                <a:latin typeface="Times"/>
                <a:ea typeface="Times"/>
                <a:cs typeface="Times"/>
                <a:sym typeface="Times"/>
              </a:defRPr>
            </a:pPr>
            <a:r>
              <a:rPr>
                <a:hlinkClick r:id="rId87"/>
              </a:rPr>
              <a:t>Molecular biology</a:t>
            </a:r>
            <a:r>
              <a:rPr u="none">
                <a:solidFill>
                  <a:srgbClr val="000000"/>
                </a:solidFill>
              </a:rPr>
              <a:t> </a:t>
            </a:r>
            <a:r>
              <a:rPr b="1" u="none">
                <a:solidFill>
                  <a:srgbClr val="000000"/>
                </a:solidFill>
              </a:rPr>
              <a:t>·</a:t>
            </a:r>
            <a:r>
              <a:rPr u="none">
                <a:solidFill>
                  <a:srgbClr val="000000"/>
                </a:solidFill>
              </a:rPr>
              <a:t> </a:t>
            </a:r>
            <a:r>
              <a:rPr>
                <a:hlinkClick r:id="rId88"/>
              </a:rPr>
              <a:t>Neuroscience</a:t>
            </a:r>
            <a:endParaRPr u="none">
              <a:solidFill>
                <a:srgbClr val="000000"/>
              </a:solidFill>
            </a:endParaRPr>
          </a:p>
          <a:p>
            <a:pPr>
              <a:defRPr u="sng">
                <a:solidFill>
                  <a:srgbClr val="0000EE"/>
                </a:solidFill>
                <a:latin typeface="Times"/>
                <a:ea typeface="Times"/>
                <a:cs typeface="Times"/>
                <a:sym typeface="Times"/>
              </a:defRPr>
            </a:pPr>
            <a:r>
              <a:rPr>
                <a:hlinkClick r:id="rId89"/>
              </a:rPr>
              <a:t>Paleontology</a:t>
            </a:r>
            <a:r>
              <a:rPr u="none">
                <a:solidFill>
                  <a:srgbClr val="000000"/>
                </a:solidFill>
              </a:rPr>
              <a:t> </a:t>
            </a:r>
            <a:r>
              <a:rPr b="1" u="none">
                <a:solidFill>
                  <a:srgbClr val="000000"/>
                </a:solidFill>
              </a:rPr>
              <a:t>·</a:t>
            </a:r>
            <a:r>
              <a:rPr u="none">
                <a:solidFill>
                  <a:srgbClr val="000000"/>
                </a:solidFill>
              </a:rPr>
              <a:t> </a:t>
            </a:r>
            <a:r>
              <a:rPr>
                <a:hlinkClick r:id="rId90"/>
              </a:rPr>
              <a:t>Parasitology</a:t>
            </a:r>
            <a:r>
              <a:rPr u="none">
                <a:solidFill>
                  <a:srgbClr val="000000"/>
                </a:solidFill>
              </a:rPr>
              <a:t> </a:t>
            </a:r>
            <a:r>
              <a:rPr b="1" u="none">
                <a:solidFill>
                  <a:srgbClr val="000000"/>
                </a:solidFill>
              </a:rPr>
              <a:t>·</a:t>
            </a:r>
            <a:r>
              <a:rPr u="none">
                <a:solidFill>
                  <a:srgbClr val="000000"/>
                </a:solidFill>
              </a:rPr>
              <a:t> </a:t>
            </a:r>
            <a:r>
              <a:rPr>
                <a:hlinkClick r:id="rId91"/>
              </a:rPr>
              <a:t>Physiology</a:t>
            </a:r>
            <a:endParaRPr u="none">
              <a:solidFill>
                <a:srgbClr val="000000"/>
              </a:solidFill>
            </a:endParaRPr>
          </a:p>
          <a:p>
            <a:pPr>
              <a:defRPr u="sng">
                <a:solidFill>
                  <a:srgbClr val="0000EE"/>
                </a:solidFill>
                <a:latin typeface="Times"/>
                <a:ea typeface="Times"/>
                <a:cs typeface="Times"/>
                <a:sym typeface="Times"/>
              </a:defRPr>
            </a:pPr>
            <a:r>
              <a:rPr>
                <a:hlinkClick r:id="rId92"/>
              </a:rPr>
              <a:t>Radiobiology</a:t>
            </a:r>
            <a:r>
              <a:rPr u="none">
                <a:solidFill>
                  <a:srgbClr val="000000"/>
                </a:solidFill>
              </a:rPr>
              <a:t> </a:t>
            </a:r>
            <a:r>
              <a:rPr b="1" u="none">
                <a:solidFill>
                  <a:srgbClr val="000000"/>
                </a:solidFill>
              </a:rPr>
              <a:t>·</a:t>
            </a:r>
            <a:r>
              <a:rPr u="none">
                <a:solidFill>
                  <a:srgbClr val="000000"/>
                </a:solidFill>
              </a:rPr>
              <a:t> </a:t>
            </a:r>
            <a:r>
              <a:rPr>
                <a:hlinkClick r:id="rId93"/>
              </a:rPr>
              <a:t>Soil biology</a:t>
            </a:r>
            <a:endParaRPr u="none">
              <a:solidFill>
                <a:srgbClr val="000000"/>
              </a:solidFill>
            </a:endParaRPr>
          </a:p>
          <a:p>
            <a:pPr>
              <a:defRPr u="sng">
                <a:solidFill>
                  <a:srgbClr val="0000EE"/>
                </a:solidFill>
                <a:latin typeface="Times"/>
                <a:ea typeface="Times"/>
                <a:cs typeface="Times"/>
                <a:sym typeface="Times"/>
              </a:defRPr>
            </a:pPr>
            <a:r>
              <a:rPr>
                <a:hlinkClick r:id="rId94"/>
              </a:rPr>
              <a:t>Systematics</a:t>
            </a:r>
            <a:r>
              <a:rPr u="none">
                <a:solidFill>
                  <a:srgbClr val="000000"/>
                </a:solidFill>
              </a:rPr>
              <a:t> </a:t>
            </a:r>
            <a:r>
              <a:rPr b="1" u="none">
                <a:solidFill>
                  <a:srgbClr val="000000"/>
                </a:solidFill>
              </a:rPr>
              <a:t>·</a:t>
            </a:r>
            <a:r>
              <a:rPr u="none">
                <a:solidFill>
                  <a:srgbClr val="000000"/>
                </a:solidFill>
              </a:rPr>
              <a:t> </a:t>
            </a:r>
            <a:r>
              <a:rPr>
                <a:hlinkClick r:id="rId95"/>
              </a:rPr>
              <a:t>Theoretical biology</a:t>
            </a:r>
            <a:endParaRPr u="none">
              <a:solidFill>
                <a:srgbClr val="000000"/>
              </a:solidFill>
            </a:endParaRPr>
          </a:p>
          <a:p>
            <a:pPr>
              <a:defRPr u="sng">
                <a:solidFill>
                  <a:srgbClr val="0000EE"/>
                </a:solidFill>
                <a:latin typeface="Times"/>
                <a:ea typeface="Times"/>
                <a:cs typeface="Times"/>
                <a:sym typeface="Times"/>
              </a:defRPr>
            </a:pPr>
            <a:r>
              <a:rPr>
                <a:hlinkClick r:id="rId96"/>
              </a:rPr>
              <a:t>Toxicology</a:t>
            </a:r>
            <a:r>
              <a:rPr u="none">
                <a:solidFill>
                  <a:srgbClr val="000000"/>
                </a:solidFill>
              </a:rPr>
              <a:t> </a:t>
            </a:r>
            <a:r>
              <a:rPr b="1" u="none">
                <a:solidFill>
                  <a:srgbClr val="000000"/>
                </a:solidFill>
              </a:rPr>
              <a:t>·</a:t>
            </a:r>
            <a:r>
              <a:rPr u="none">
                <a:solidFill>
                  <a:srgbClr val="000000"/>
                </a:solidFill>
              </a:rPr>
              <a:t> </a:t>
            </a:r>
            <a:r>
              <a:rPr>
                <a:hlinkClick r:id="rId97"/>
              </a:rPr>
              <a:t>Zoology</a:t>
            </a:r>
          </a:p>
        </p:txBody>
      </p:sp>
      <p:grpSp>
        <p:nvGrpSpPr>
          <p:cNvPr id="659" name="Group 659"/>
          <p:cNvGrpSpPr/>
          <p:nvPr/>
        </p:nvGrpSpPr>
        <p:grpSpPr>
          <a:xfrm>
            <a:off x="431800" y="4775200"/>
            <a:ext cx="2526432" cy="1981200"/>
            <a:chOff x="0" y="0"/>
            <a:chExt cx="2526431" cy="1981200"/>
          </a:xfrm>
        </p:grpSpPr>
        <p:sp>
          <p:nvSpPr>
            <p:cNvPr id="657" name="Shape 657"/>
            <p:cNvSpPr/>
            <p:nvPr/>
          </p:nvSpPr>
          <p:spPr>
            <a:xfrm>
              <a:off x="0" y="0"/>
              <a:ext cx="2526432"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u="sng">
                  <a:solidFill>
                    <a:srgbClr val="0000EE"/>
                  </a:solidFill>
                  <a:latin typeface="Times"/>
                  <a:ea typeface="Times"/>
                  <a:cs typeface="Times"/>
                  <a:sym typeface="Times"/>
                </a:defRPr>
              </a:pPr>
              <a:r>
                <a:rPr>
                  <a:hlinkClick r:id="rId98"/>
                </a:rPr>
                <a:t>Agricultural</a:t>
              </a:r>
              <a:r>
                <a:rPr u="none">
                  <a:solidFill>
                    <a:srgbClr val="000000"/>
                  </a:solidFill>
                </a:rPr>
                <a:t> </a:t>
              </a:r>
              <a:r>
                <a:rPr b="1" u="none">
                  <a:solidFill>
                    <a:srgbClr val="000000"/>
                  </a:solidFill>
                </a:rPr>
                <a:t>·</a:t>
              </a:r>
              <a:r>
                <a:rPr u="none">
                  <a:solidFill>
                    <a:srgbClr val="000000"/>
                  </a:solidFill>
                </a:rPr>
                <a:t> </a:t>
              </a:r>
              <a:r>
                <a:rPr>
                  <a:hlinkClick r:id="rId99"/>
                </a:rPr>
                <a:t>Aerospace</a:t>
              </a:r>
              <a:r>
                <a:rPr u="none">
                  <a:solidFill>
                    <a:srgbClr val="000000"/>
                  </a:solidFill>
                </a:rPr>
                <a:t> </a:t>
              </a:r>
              <a:r>
                <a:rPr b="1" u="none">
                  <a:solidFill>
                    <a:srgbClr val="000000"/>
                  </a:solidFill>
                </a:rPr>
                <a:t>·</a:t>
              </a:r>
              <a:r>
                <a:rPr u="none">
                  <a:solidFill>
                    <a:srgbClr val="000000"/>
                  </a:solidFill>
                </a:rPr>
                <a:t> </a:t>
              </a:r>
              <a:r>
                <a:rPr>
                  <a:hlinkClick r:id="rId100"/>
                </a:rPr>
                <a:t>Biomedical</a:t>
              </a:r>
              <a:endParaRPr u="none">
                <a:solidFill>
                  <a:srgbClr val="000000"/>
                </a:solidFill>
              </a:endParaRPr>
            </a:p>
            <a:p>
              <a:pPr>
                <a:defRPr u="sng">
                  <a:solidFill>
                    <a:srgbClr val="0000EE"/>
                  </a:solidFill>
                  <a:latin typeface="Times"/>
                  <a:ea typeface="Times"/>
                  <a:cs typeface="Times"/>
                  <a:sym typeface="Times"/>
                </a:defRPr>
              </a:pPr>
              <a:r>
                <a:rPr>
                  <a:hlinkClick r:id="rId101"/>
                </a:rPr>
                <a:t>Chemical</a:t>
              </a:r>
              <a:r>
                <a:rPr u="none">
                  <a:solidFill>
                    <a:srgbClr val="000000"/>
                  </a:solidFill>
                </a:rPr>
                <a:t> </a:t>
              </a:r>
              <a:r>
                <a:rPr b="1" u="none">
                  <a:solidFill>
                    <a:srgbClr val="000000"/>
                  </a:solidFill>
                </a:rPr>
                <a:t>·</a:t>
              </a:r>
              <a:r>
                <a:rPr u="none">
                  <a:solidFill>
                    <a:srgbClr val="000000"/>
                  </a:solidFill>
                </a:rPr>
                <a:t> </a:t>
              </a:r>
              <a:r>
                <a:rPr>
                  <a:hlinkClick r:id="rId102"/>
                </a:rPr>
                <a:t>Civil</a:t>
              </a:r>
              <a:r>
                <a:rPr u="none">
                  <a:solidFill>
                    <a:srgbClr val="000000"/>
                  </a:solidFill>
                </a:rPr>
                <a:t> </a:t>
              </a:r>
              <a:r>
                <a:rPr b="1" u="none">
                  <a:solidFill>
                    <a:srgbClr val="000000"/>
                  </a:solidFill>
                </a:rPr>
                <a:t>·</a:t>
              </a:r>
              <a:r>
                <a:rPr u="none">
                  <a:solidFill>
                    <a:srgbClr val="000000"/>
                  </a:solidFill>
                </a:rPr>
                <a:t> </a:t>
              </a:r>
              <a:r>
                <a:rPr>
                  <a:hlinkClick r:id="rId103"/>
                </a:rPr>
                <a:t>Computer</a:t>
              </a:r>
              <a:endParaRPr u="none">
                <a:solidFill>
                  <a:srgbClr val="000000"/>
                </a:solidFill>
              </a:endParaRPr>
            </a:p>
            <a:p>
              <a:pPr>
                <a:defRPr u="sng">
                  <a:solidFill>
                    <a:srgbClr val="0000EE"/>
                  </a:solidFill>
                  <a:latin typeface="Times"/>
                  <a:ea typeface="Times"/>
                  <a:cs typeface="Times"/>
                  <a:sym typeface="Times"/>
                </a:defRPr>
              </a:pPr>
              <a:r>
                <a:rPr>
                  <a:hlinkClick r:id="rId104"/>
                </a:rPr>
                <a:t>Electrical</a:t>
              </a:r>
              <a:r>
                <a:rPr u="none">
                  <a:solidFill>
                    <a:srgbClr val="000000"/>
                  </a:solidFill>
                </a:rPr>
                <a:t> </a:t>
              </a:r>
              <a:r>
                <a:rPr b="1" u="none">
                  <a:solidFill>
                    <a:srgbClr val="000000"/>
                  </a:solidFill>
                </a:rPr>
                <a:t>·</a:t>
              </a:r>
              <a:r>
                <a:rPr u="none">
                  <a:solidFill>
                    <a:srgbClr val="000000"/>
                  </a:solidFill>
                </a:rPr>
                <a:t> </a:t>
              </a:r>
              <a:r>
                <a:rPr>
                  <a:hlinkClick r:id="rId105"/>
                </a:rPr>
                <a:t>Fire protection</a:t>
              </a:r>
              <a:r>
                <a:rPr u="none">
                  <a:solidFill>
                    <a:srgbClr val="000000"/>
                  </a:solidFill>
                </a:rPr>
                <a:t> </a:t>
              </a:r>
              <a:r>
                <a:rPr b="1" u="none">
                  <a:solidFill>
                    <a:srgbClr val="000000"/>
                  </a:solidFill>
                </a:rPr>
                <a:t>·</a:t>
              </a:r>
              <a:r>
                <a:rPr u="none">
                  <a:solidFill>
                    <a:srgbClr val="000000"/>
                  </a:solidFill>
                </a:rPr>
                <a:t> </a:t>
              </a:r>
              <a:r>
                <a:rPr>
                  <a:hlinkClick r:id="rId106"/>
                </a:rPr>
                <a:t>Genetic</a:t>
              </a:r>
              <a:endParaRPr u="none">
                <a:solidFill>
                  <a:srgbClr val="000000"/>
                </a:solidFill>
              </a:endParaRPr>
            </a:p>
            <a:p>
              <a:pPr>
                <a:defRPr u="sng">
                  <a:solidFill>
                    <a:srgbClr val="0000EE"/>
                  </a:solidFill>
                  <a:latin typeface="Times"/>
                  <a:ea typeface="Times"/>
                  <a:cs typeface="Times"/>
                  <a:sym typeface="Times"/>
                </a:defRPr>
              </a:pPr>
              <a:r>
                <a:rPr>
                  <a:hlinkClick r:id="rId107"/>
                </a:rPr>
                <a:t>Industrial</a:t>
              </a:r>
              <a:r>
                <a:rPr u="none">
                  <a:solidFill>
                    <a:srgbClr val="000000"/>
                  </a:solidFill>
                </a:rPr>
                <a:t> </a:t>
              </a:r>
              <a:r>
                <a:rPr b="1" u="none">
                  <a:solidFill>
                    <a:srgbClr val="000000"/>
                  </a:solidFill>
                </a:rPr>
                <a:t>·</a:t>
              </a:r>
              <a:r>
                <a:rPr u="none">
                  <a:solidFill>
                    <a:srgbClr val="000000"/>
                  </a:solidFill>
                </a:rPr>
                <a:t> </a:t>
              </a:r>
              <a:r>
                <a:rPr>
                  <a:hlinkClick r:id="rId108"/>
                </a:rPr>
                <a:t>Mechanical</a:t>
              </a:r>
              <a:r>
                <a:rPr u="none">
                  <a:solidFill>
                    <a:srgbClr val="000000"/>
                  </a:solidFill>
                </a:rPr>
                <a:t> </a:t>
              </a:r>
              <a:r>
                <a:rPr b="1" u="none">
                  <a:solidFill>
                    <a:srgbClr val="000000"/>
                  </a:solidFill>
                </a:rPr>
                <a:t>·</a:t>
              </a:r>
              <a:r>
                <a:rPr u="none">
                  <a:solidFill>
                    <a:srgbClr val="000000"/>
                  </a:solidFill>
                </a:rPr>
                <a:t> </a:t>
              </a:r>
              <a:r>
                <a:rPr>
                  <a:hlinkClick r:id="rId109"/>
                </a:rPr>
                <a:t>Military</a:t>
              </a:r>
              <a:endParaRPr u="none">
                <a:solidFill>
                  <a:srgbClr val="000000"/>
                </a:solidFill>
              </a:endParaRPr>
            </a:p>
            <a:p>
              <a:pPr>
                <a:defRPr u="sng">
                  <a:solidFill>
                    <a:srgbClr val="0000EE"/>
                  </a:solidFill>
                  <a:latin typeface="Times"/>
                  <a:ea typeface="Times"/>
                  <a:cs typeface="Times"/>
                  <a:sym typeface="Times"/>
                </a:defRPr>
              </a:pPr>
              <a:r>
                <a:rPr>
                  <a:hlinkClick r:id="rId110"/>
                </a:rPr>
                <a:t>Mining</a:t>
              </a:r>
              <a:r>
                <a:rPr u="none">
                  <a:solidFill>
                    <a:srgbClr val="000000"/>
                  </a:solidFill>
                </a:rPr>
                <a:t> </a:t>
              </a:r>
              <a:r>
                <a:rPr b="1" u="none">
                  <a:solidFill>
                    <a:srgbClr val="000000"/>
                  </a:solidFill>
                </a:rPr>
                <a:t>·</a:t>
              </a:r>
              <a:r>
                <a:rPr u="none">
                  <a:solidFill>
                    <a:srgbClr val="000000"/>
                  </a:solidFill>
                </a:rPr>
                <a:t> </a:t>
              </a:r>
              <a:r>
                <a:rPr>
                  <a:hlinkClick r:id="rId111"/>
                </a:rPr>
                <a:t>Nuclear</a:t>
              </a:r>
              <a:r>
                <a:rPr u="none">
                  <a:solidFill>
                    <a:srgbClr val="000000"/>
                  </a:solidFill>
                </a:rPr>
                <a:t> </a:t>
              </a:r>
              <a:r>
                <a:rPr b="1" u="none">
                  <a:solidFill>
                    <a:srgbClr val="000000"/>
                  </a:solidFill>
                </a:rPr>
                <a:t>·</a:t>
              </a:r>
              <a:r>
                <a:rPr u="none">
                  <a:solidFill>
                    <a:srgbClr val="000000"/>
                  </a:solidFill>
                </a:rPr>
                <a:t> </a:t>
              </a:r>
              <a:r>
                <a:rPr>
                  <a:hlinkClick r:id="rId112"/>
                </a:rPr>
                <a:t>Operations research</a:t>
              </a:r>
              <a:endParaRPr u="none">
                <a:solidFill>
                  <a:srgbClr val="000000"/>
                </a:solidFill>
              </a:endParaRPr>
            </a:p>
            <a:p>
              <a:pPr>
                <a:defRPr u="sng">
                  <a:solidFill>
                    <a:srgbClr val="0000EE"/>
                  </a:solidFill>
                  <a:latin typeface="Times"/>
                  <a:ea typeface="Times"/>
                  <a:cs typeface="Times"/>
                  <a:sym typeface="Times"/>
                </a:defRPr>
              </a:pPr>
              <a:r>
                <a:rPr>
                  <a:hlinkClick r:id="rId113"/>
                </a:rPr>
                <a:t>Robotics</a:t>
              </a:r>
              <a:r>
                <a:rPr u="none">
                  <a:solidFill>
                    <a:srgbClr val="000000"/>
                  </a:solidFill>
                </a:rPr>
                <a:t> </a:t>
              </a:r>
              <a:r>
                <a:rPr b="1" u="none">
                  <a:solidFill>
                    <a:srgbClr val="000000"/>
                  </a:solidFill>
                </a:rPr>
                <a:t>·</a:t>
              </a:r>
              <a:r>
                <a:rPr u="none">
                  <a:solidFill>
                    <a:srgbClr val="000000"/>
                  </a:solidFill>
                </a:rPr>
                <a:t> </a:t>
              </a:r>
              <a:r>
                <a:rPr>
                  <a:hlinkClick r:id="rId114"/>
                </a:rPr>
                <a:t>Software</a:t>
              </a:r>
            </a:p>
          </p:txBody>
        </p:sp>
        <p:sp>
          <p:nvSpPr>
            <p:cNvPr id="658" name="Shape 658"/>
            <p:cNvSpPr/>
            <p:nvPr/>
          </p:nvSpPr>
          <p:spPr>
            <a:xfrm>
              <a:off x="0" y="1168400"/>
              <a:ext cx="2518024" cy="812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u="sng">
                  <a:solidFill>
                    <a:srgbClr val="0000EE"/>
                  </a:solidFill>
                  <a:latin typeface="Times"/>
                  <a:ea typeface="Times"/>
                  <a:cs typeface="Times"/>
                  <a:sym typeface="Times"/>
                </a:defRPr>
              </a:pPr>
              <a:r>
                <a:t>B</a:t>
              </a:r>
              <a:r>
                <a:rPr>
                  <a:hlinkClick r:id="rId69"/>
                </a:rPr>
                <a:t>iological engineering</a:t>
              </a:r>
              <a:r>
                <a:rPr u="none">
                  <a:solidFill>
                    <a:srgbClr val="000000"/>
                  </a:solidFill>
                </a:rPr>
                <a:t> </a:t>
              </a:r>
              <a:r>
                <a:rPr b="1" u="none">
                  <a:solidFill>
                    <a:srgbClr val="000000"/>
                  </a:solidFill>
                </a:rPr>
                <a:t>·</a:t>
              </a:r>
              <a:r>
                <a:rPr u="none">
                  <a:solidFill>
                    <a:srgbClr val="000000"/>
                  </a:solidFill>
                </a:rPr>
                <a:t> </a:t>
              </a:r>
              <a:r>
                <a:rPr>
                  <a:hlinkClick r:id="rId115"/>
                </a:rPr>
                <a:t>Dentistry</a:t>
              </a:r>
              <a:endParaRPr u="none">
                <a:solidFill>
                  <a:srgbClr val="000000"/>
                </a:solidFill>
              </a:endParaRPr>
            </a:p>
            <a:p>
              <a:pPr>
                <a:defRPr u="sng">
                  <a:solidFill>
                    <a:srgbClr val="0000EE"/>
                  </a:solidFill>
                  <a:latin typeface="Times"/>
                  <a:ea typeface="Times"/>
                  <a:cs typeface="Times"/>
                  <a:sym typeface="Times"/>
                </a:defRPr>
              </a:pPr>
              <a:r>
                <a:rPr>
                  <a:hlinkClick r:id="rId116"/>
                </a:rPr>
                <a:t>Epidemiology</a:t>
              </a:r>
              <a:r>
                <a:rPr u="none">
                  <a:solidFill>
                    <a:srgbClr val="000000"/>
                  </a:solidFill>
                </a:rPr>
                <a:t> </a:t>
              </a:r>
              <a:r>
                <a:rPr b="1" u="none">
                  <a:solidFill>
                    <a:srgbClr val="000000"/>
                  </a:solidFill>
                </a:rPr>
                <a:t>·</a:t>
              </a:r>
              <a:r>
                <a:rPr u="none">
                  <a:solidFill>
                    <a:srgbClr val="000000"/>
                  </a:solidFill>
                </a:rPr>
                <a:t> </a:t>
              </a:r>
              <a:r>
                <a:rPr>
                  <a:hlinkClick r:id="rId117"/>
                </a:rPr>
                <a:t>Health care</a:t>
              </a:r>
              <a:r>
                <a:rPr u="none">
                  <a:solidFill>
                    <a:srgbClr val="000000"/>
                  </a:solidFill>
                </a:rPr>
                <a:t> </a:t>
              </a:r>
              <a:r>
                <a:rPr b="1" u="none">
                  <a:solidFill>
                    <a:srgbClr val="000000"/>
                  </a:solidFill>
                </a:rPr>
                <a:t>·</a:t>
              </a:r>
              <a:r>
                <a:rPr u="none">
                  <a:solidFill>
                    <a:srgbClr val="000000"/>
                  </a:solidFill>
                </a:rPr>
                <a:t> </a:t>
              </a:r>
              <a:r>
                <a:rPr>
                  <a:hlinkClick r:id="rId118"/>
                </a:rPr>
                <a:t>Medicine</a:t>
              </a:r>
              <a:endParaRPr u="none">
                <a:solidFill>
                  <a:srgbClr val="000000"/>
                </a:solidFill>
              </a:endParaRPr>
            </a:p>
            <a:p>
              <a:pPr>
                <a:defRPr u="sng">
                  <a:solidFill>
                    <a:srgbClr val="0000EE"/>
                  </a:solidFill>
                  <a:latin typeface="Times"/>
                  <a:ea typeface="Times"/>
                  <a:cs typeface="Times"/>
                  <a:sym typeface="Times"/>
                </a:defRPr>
              </a:pPr>
              <a:r>
                <a:rPr>
                  <a:hlinkClick r:id="rId119"/>
                </a:rPr>
                <a:t>Nursing</a:t>
              </a:r>
              <a:r>
                <a:rPr u="none">
                  <a:solidFill>
                    <a:srgbClr val="000000"/>
                  </a:solidFill>
                </a:rPr>
                <a:t> </a:t>
              </a:r>
              <a:r>
                <a:rPr b="1" u="none">
                  <a:solidFill>
                    <a:srgbClr val="000000"/>
                  </a:solidFill>
                </a:rPr>
                <a:t>·</a:t>
              </a:r>
              <a:r>
                <a:rPr u="none">
                  <a:solidFill>
                    <a:srgbClr val="000000"/>
                  </a:solidFill>
                </a:rPr>
                <a:t> </a:t>
              </a:r>
              <a:r>
                <a:rPr>
                  <a:hlinkClick r:id="rId120"/>
                </a:rPr>
                <a:t>Pharmacy</a:t>
              </a:r>
              <a:r>
                <a:rPr u="none">
                  <a:solidFill>
                    <a:srgbClr val="000000"/>
                  </a:solidFill>
                </a:rPr>
                <a:t> </a:t>
              </a:r>
              <a:r>
                <a:rPr b="1" u="none">
                  <a:solidFill>
                    <a:srgbClr val="000000"/>
                  </a:solidFill>
                </a:rPr>
                <a:t>·</a:t>
              </a:r>
              <a:r>
                <a:rPr u="none">
                  <a:solidFill>
                    <a:srgbClr val="000000"/>
                  </a:solidFill>
                </a:rPr>
                <a:t> </a:t>
              </a:r>
              <a:r>
                <a:rPr>
                  <a:hlinkClick r:id="rId121"/>
                </a:rPr>
                <a:t>Social work</a:t>
              </a:r>
              <a:endParaRPr u="none">
                <a:solidFill>
                  <a:srgbClr val="000000"/>
                </a:solidFill>
              </a:endParaRPr>
            </a:p>
            <a:p>
              <a:pPr>
                <a:defRPr u="sng">
                  <a:solidFill>
                    <a:srgbClr val="0000EE"/>
                  </a:solidFill>
                  <a:latin typeface="Times"/>
                  <a:ea typeface="Times"/>
                  <a:cs typeface="Times"/>
                  <a:sym typeface="Times"/>
                </a:defRPr>
              </a:pPr>
              <a:r>
                <a:rPr>
                  <a:hlinkClick r:id="rId122"/>
                </a:rPr>
                <a:t>Veterinary medicine</a:t>
              </a:r>
            </a:p>
          </p:txBody>
        </p:sp>
      </p:grpSp>
      <p:sp>
        <p:nvSpPr>
          <p:cNvPr id="660" name="Shape 660"/>
          <p:cNvSpPr/>
          <p:nvPr/>
        </p:nvSpPr>
        <p:spPr>
          <a:xfrm>
            <a:off x="431800" y="520700"/>
            <a:ext cx="2502288"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a:pPr>
            <a:r>
              <a:rPr dirty="0"/>
              <a:t>Physics + Astronomy</a:t>
            </a:r>
            <a:br>
              <a:rPr dirty="0"/>
            </a:br>
            <a:r>
              <a:rPr dirty="0" err="1">
                <a:latin typeface="Monlam Uni OuChan2"/>
                <a:ea typeface="Monlam Uni OuChan2"/>
                <a:cs typeface="Monlam Uni OuChan2"/>
                <a:sym typeface="Monlam Uni OuChan2"/>
              </a:rPr>
              <a:t>དངོས་ཁམས</a:t>
            </a:r>
            <a:r>
              <a:rPr dirty="0" err="1">
                <a:solidFill>
                  <a:srgbClr val="121212"/>
                </a:solidFill>
                <a:latin typeface="Monlam Uni OuChan2"/>
                <a:ea typeface="Monlam Uni OuChan2"/>
                <a:cs typeface="Monlam Uni OuChan2"/>
                <a:sym typeface="Monlam Uni OuChan2"/>
              </a:rPr>
              <a:t>་རིག་པ</a:t>
            </a:r>
            <a:r>
              <a:rPr lang="bo-CN" dirty="0">
                <a:latin typeface="Monlam Uni OuChan2"/>
                <a:ea typeface="Monlam Uni OuChan2"/>
                <a:cs typeface="Monlam Uni OuChan2"/>
                <a:sym typeface="Monlam Uni OuChan2"/>
              </a:rPr>
              <a:t>།</a:t>
            </a:r>
            <a:r>
              <a:rPr dirty="0">
                <a:latin typeface="Monlam Uni OuChan2"/>
                <a:ea typeface="Monlam Uni OuChan2"/>
                <a:cs typeface="Monlam Uni OuChan2"/>
                <a:sym typeface="Monlam Uni OuChan2"/>
              </a:rPr>
              <a:t> </a:t>
            </a:r>
            <a:r>
              <a:rPr lang="en-IN" dirty="0"/>
              <a:t>+ </a:t>
            </a:r>
            <a:r>
              <a:rPr dirty="0" err="1">
                <a:latin typeface="Monlam Uni OuChan2"/>
                <a:ea typeface="Monlam Uni OuChan2"/>
                <a:cs typeface="Monlam Uni OuChan2"/>
                <a:sym typeface="Monlam Uni OuChan2"/>
              </a:rPr>
              <a:t>སྐར་དཔྱད་རིག་པ</a:t>
            </a:r>
            <a:r>
              <a:rPr dirty="0">
                <a:latin typeface="Monlam Uni OuChan2"/>
                <a:ea typeface="Monlam Uni OuChan2"/>
                <a:cs typeface="Monlam Uni OuChan2"/>
                <a:sym typeface="Monlam Uni OuChan2"/>
              </a:rPr>
              <a:t>།</a:t>
            </a:r>
            <a:br>
              <a:rPr dirty="0">
                <a:latin typeface="Monlam Uni OuChan2"/>
                <a:ea typeface="Monlam Uni OuChan2"/>
                <a:cs typeface="Monlam Uni OuChan2"/>
                <a:sym typeface="Monlam Uni OuChan2"/>
              </a:rPr>
            </a:br>
            <a:endParaRPr dirty="0">
              <a:latin typeface="Monlam Uni OuChan2"/>
              <a:ea typeface="Monlam Uni OuChan2"/>
              <a:cs typeface="Monlam Uni OuChan2"/>
              <a:sym typeface="Monlam Uni OuChan2"/>
            </a:endParaRPr>
          </a:p>
        </p:txBody>
      </p:sp>
      <p:sp>
        <p:nvSpPr>
          <p:cNvPr id="661" name="Shape 661"/>
          <p:cNvSpPr/>
          <p:nvPr/>
        </p:nvSpPr>
        <p:spPr>
          <a:xfrm>
            <a:off x="3454400" y="520700"/>
            <a:ext cx="1346325"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a:pPr>
            <a:r>
              <a:t>Chemistry</a:t>
            </a:r>
            <a:br/>
            <a:r>
              <a:rPr>
                <a:solidFill>
                  <a:srgbClr val="0F0F0F"/>
                </a:solidFill>
                <a:latin typeface="Monlam Uni OuChan2"/>
                <a:ea typeface="Monlam Uni OuChan2"/>
                <a:cs typeface="Monlam Uni OuChan2"/>
                <a:sym typeface="Monlam Uni OuChan2"/>
              </a:rPr>
              <a:t>རྫས་སྦྱོར་རིག་པ།</a:t>
            </a:r>
          </a:p>
        </p:txBody>
      </p:sp>
      <p:sp>
        <p:nvSpPr>
          <p:cNvPr id="662" name="Shape 662"/>
          <p:cNvSpPr/>
          <p:nvPr/>
        </p:nvSpPr>
        <p:spPr>
          <a:xfrm>
            <a:off x="6413500" y="520700"/>
            <a:ext cx="1784143"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a:pPr>
            <a:r>
              <a:rPr dirty="0"/>
              <a:t>Earth sciences</a:t>
            </a:r>
            <a:br>
              <a:rPr dirty="0"/>
            </a:br>
            <a:r>
              <a:rPr dirty="0" err="1">
                <a:latin typeface="Arial"/>
                <a:ea typeface="Arial"/>
                <a:cs typeface="Arial"/>
                <a:sym typeface="Arial"/>
              </a:rPr>
              <a:t>གོ་ལའི་</a:t>
            </a:r>
            <a:r>
              <a:rPr dirty="0" err="1">
                <a:latin typeface="Monlam Uni OuChan2"/>
                <a:ea typeface="Monlam Uni OuChan2"/>
                <a:cs typeface="Monlam Uni OuChan2"/>
                <a:sym typeface="Monlam Uni OuChan2"/>
              </a:rPr>
              <a:t>ཚན་རིག</a:t>
            </a:r>
            <a:endParaRPr dirty="0">
              <a:latin typeface="Monlam Uni OuChan2"/>
              <a:ea typeface="Monlam Uni OuChan2"/>
              <a:cs typeface="Monlam Uni OuChan2"/>
              <a:sym typeface="Monlam Uni OuChan2"/>
            </a:endParaRPr>
          </a:p>
        </p:txBody>
      </p:sp>
      <p:sp>
        <p:nvSpPr>
          <p:cNvPr id="663" name="Shape 663"/>
          <p:cNvSpPr/>
          <p:nvPr/>
        </p:nvSpPr>
        <p:spPr>
          <a:xfrm>
            <a:off x="6413500" y="2832100"/>
            <a:ext cx="2669000"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a:pPr>
            <a:r>
              <a:rPr dirty="0"/>
              <a:t>Life sciences (Biology)</a:t>
            </a:r>
            <a:br>
              <a:rPr dirty="0"/>
            </a:br>
            <a:r>
              <a:rPr lang="bo-CN" dirty="0"/>
              <a:t>ཚེ་སྲོག་</a:t>
            </a:r>
            <a:r>
              <a:rPr dirty="0" err="1">
                <a:latin typeface="Monlam Uni OuChan2"/>
                <a:ea typeface="Monlam Uni OuChan2"/>
                <a:cs typeface="Monlam Uni OuChan2"/>
                <a:sym typeface="Monlam Uni OuChan2"/>
              </a:rPr>
              <a:t>ཚན་རིག</a:t>
            </a:r>
            <a:r>
              <a:rPr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སྐྱེ་དངོས་རིག་པ</a:t>
            </a:r>
            <a:r>
              <a:rPr dirty="0">
                <a:latin typeface="Monlam Uni OuChan2"/>
                <a:ea typeface="Monlam Uni OuChan2"/>
                <a:cs typeface="Monlam Uni OuChan2"/>
                <a:sym typeface="Monlam Uni OuChan2"/>
              </a:rPr>
              <a:t>།)</a:t>
            </a:r>
          </a:p>
        </p:txBody>
      </p:sp>
      <p:sp>
        <p:nvSpPr>
          <p:cNvPr id="664" name="Shape 664"/>
          <p:cNvSpPr/>
          <p:nvPr/>
        </p:nvSpPr>
        <p:spPr>
          <a:xfrm>
            <a:off x="431800" y="4000500"/>
            <a:ext cx="2029402"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a:pPr>
            <a:r>
              <a:rPr dirty="0"/>
              <a:t>Applied sciences</a:t>
            </a:r>
            <a:br>
              <a:rPr dirty="0"/>
            </a:br>
            <a:r>
              <a:rPr dirty="0" err="1">
                <a:latin typeface="Monlam Uni OuChan2"/>
                <a:ea typeface="Monlam Uni OuChan2"/>
                <a:cs typeface="Monlam Uni OuChan2"/>
                <a:sym typeface="Monlam Uni OuChan2"/>
              </a:rPr>
              <a:t>ཚན་རིག</a:t>
            </a:r>
            <a:r>
              <a:rPr dirty="0">
                <a:latin typeface="Monlam Uni OuChan2"/>
                <a:ea typeface="Monlam Uni OuChan2"/>
                <a:cs typeface="Monlam Uni OuChan2"/>
                <a:sym typeface="Monlam Uni OuChan2"/>
              </a:rPr>
              <a:t>་</a:t>
            </a:r>
            <a:r>
              <a:rPr lang="bo-CN" sz="2000" dirty="0"/>
              <a:t>གི་</a:t>
            </a:r>
            <a:r>
              <a:rPr dirty="0" err="1">
                <a:latin typeface="Monlam Uni OuChan2"/>
                <a:ea typeface="Monlam Uni OuChan2"/>
                <a:cs typeface="Monlam Uni OuChan2"/>
                <a:sym typeface="Monlam Uni OuChan2"/>
              </a:rPr>
              <a:t>བཀོལ་སྤྱོད</a:t>
            </a:r>
            <a:r>
              <a:rPr dirty="0">
                <a:latin typeface="Monlam Uni OuChan2"/>
                <a:ea typeface="Monlam Uni OuChan2"/>
                <a:cs typeface="Monlam Uni OuChan2"/>
                <a:sym typeface="Monlam Uni OuChan2"/>
              </a:rPr>
              <a:t>།</a:t>
            </a:r>
          </a:p>
        </p:txBody>
      </p:sp>
      <p:sp>
        <p:nvSpPr>
          <p:cNvPr id="665" name="Shape 665"/>
          <p:cNvSpPr/>
          <p:nvPr/>
        </p:nvSpPr>
        <p:spPr>
          <a:xfrm>
            <a:off x="3454400" y="4305300"/>
            <a:ext cx="2941440" cy="294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u="sng">
                <a:solidFill>
                  <a:srgbClr val="0000EE"/>
                </a:solidFill>
                <a:latin typeface="Times"/>
                <a:ea typeface="Times"/>
                <a:cs typeface="Times"/>
                <a:sym typeface="Times"/>
              </a:defRPr>
            </a:pPr>
            <a:r>
              <a:rPr>
                <a:hlinkClick r:id="rId25"/>
              </a:rPr>
              <a:t>Applied physics</a:t>
            </a:r>
            <a:r>
              <a:rPr u="none">
                <a:solidFill>
                  <a:srgbClr val="000000"/>
                </a:solidFill>
              </a:rPr>
              <a:t> </a:t>
            </a:r>
            <a:r>
              <a:rPr b="1" u="none">
                <a:solidFill>
                  <a:srgbClr val="000000"/>
                </a:solidFill>
              </a:rPr>
              <a:t>·</a:t>
            </a:r>
            <a:r>
              <a:rPr u="none">
                <a:solidFill>
                  <a:srgbClr val="000000"/>
                </a:solidFill>
              </a:rPr>
              <a:t> </a:t>
            </a:r>
            <a:r>
              <a:rPr>
                <a:hlinkClick r:id="rId123"/>
              </a:rPr>
              <a:t>Artificial intelligence</a:t>
            </a:r>
            <a:endParaRPr u="none">
              <a:solidFill>
                <a:srgbClr val="000000"/>
              </a:solidFill>
            </a:endParaRPr>
          </a:p>
          <a:p>
            <a:pPr>
              <a:defRPr u="sng">
                <a:solidFill>
                  <a:srgbClr val="0000EE"/>
                </a:solidFill>
                <a:latin typeface="Times"/>
                <a:ea typeface="Times"/>
                <a:cs typeface="Times"/>
                <a:sym typeface="Times"/>
              </a:defRPr>
            </a:pPr>
            <a:r>
              <a:rPr>
                <a:hlinkClick r:id="rId124"/>
              </a:rPr>
              <a:t>Bioethics</a:t>
            </a:r>
            <a:r>
              <a:rPr u="none">
                <a:solidFill>
                  <a:srgbClr val="000000"/>
                </a:solidFill>
              </a:rPr>
              <a:t> </a:t>
            </a:r>
            <a:r>
              <a:rPr b="1" u="none">
                <a:solidFill>
                  <a:srgbClr val="000000"/>
                </a:solidFill>
              </a:rPr>
              <a:t>·</a:t>
            </a:r>
            <a:r>
              <a:rPr u="none">
                <a:solidFill>
                  <a:srgbClr val="000000"/>
                </a:solidFill>
              </a:rPr>
              <a:t> </a:t>
            </a:r>
            <a:r>
              <a:rPr>
                <a:hlinkClick r:id="rId125"/>
              </a:rPr>
              <a:t>Bioinformatics</a:t>
            </a:r>
            <a:r>
              <a:rPr u="none">
                <a:solidFill>
                  <a:srgbClr val="000000"/>
                </a:solidFill>
              </a:rPr>
              <a:t> </a:t>
            </a:r>
            <a:r>
              <a:rPr b="1" u="none">
                <a:solidFill>
                  <a:srgbClr val="000000"/>
                </a:solidFill>
              </a:rPr>
              <a:t>·</a:t>
            </a:r>
            <a:endParaRPr u="none">
              <a:solidFill>
                <a:srgbClr val="000000"/>
              </a:solidFill>
            </a:endParaRPr>
          </a:p>
          <a:p>
            <a:pPr>
              <a:defRPr u="sng">
                <a:solidFill>
                  <a:srgbClr val="0000EE"/>
                </a:solidFill>
                <a:latin typeface="Times"/>
                <a:ea typeface="Times"/>
                <a:cs typeface="Times"/>
                <a:sym typeface="Times"/>
              </a:defRPr>
            </a:pPr>
            <a:r>
              <a:rPr>
                <a:hlinkClick r:id="rId100"/>
              </a:rPr>
              <a:t>Biomedical engineering</a:t>
            </a:r>
            <a:r>
              <a:rPr u="none">
                <a:solidFill>
                  <a:srgbClr val="000000"/>
                </a:solidFill>
              </a:rPr>
              <a:t> </a:t>
            </a:r>
            <a:r>
              <a:rPr b="1" u="none">
                <a:solidFill>
                  <a:srgbClr val="000000"/>
                </a:solidFill>
              </a:rPr>
              <a:t>·</a:t>
            </a:r>
            <a:r>
              <a:rPr u="none">
                <a:solidFill>
                  <a:srgbClr val="000000"/>
                </a:solidFill>
              </a:rPr>
              <a:t> </a:t>
            </a:r>
            <a:r>
              <a:rPr>
                <a:hlinkClick r:id="rId126"/>
              </a:rPr>
              <a:t>Biostatistics</a:t>
            </a:r>
            <a:endParaRPr u="none">
              <a:solidFill>
                <a:srgbClr val="000000"/>
              </a:solidFill>
            </a:endParaRPr>
          </a:p>
          <a:p>
            <a:pPr>
              <a:defRPr u="sng">
                <a:solidFill>
                  <a:srgbClr val="0000EE"/>
                </a:solidFill>
                <a:latin typeface="Times"/>
                <a:ea typeface="Times"/>
                <a:cs typeface="Times"/>
                <a:sym typeface="Times"/>
              </a:defRPr>
            </a:pPr>
            <a:r>
              <a:rPr>
                <a:hlinkClick r:id="rId127"/>
              </a:rPr>
              <a:t>Cognitive science</a:t>
            </a:r>
            <a:r>
              <a:rPr u="none">
                <a:solidFill>
                  <a:srgbClr val="000000"/>
                </a:solidFill>
              </a:rPr>
              <a:t> </a:t>
            </a:r>
            <a:r>
              <a:rPr b="1" u="none">
                <a:solidFill>
                  <a:srgbClr val="000000"/>
                </a:solidFill>
              </a:rPr>
              <a:t>·</a:t>
            </a:r>
            <a:r>
              <a:rPr u="none">
                <a:solidFill>
                  <a:srgbClr val="000000"/>
                </a:solidFill>
              </a:rPr>
              <a:t> </a:t>
            </a:r>
            <a:r>
              <a:rPr>
                <a:hlinkClick r:id="rId128"/>
              </a:rPr>
              <a:t>Computational linguistics</a:t>
            </a:r>
            <a:endParaRPr u="none">
              <a:solidFill>
                <a:srgbClr val="000000"/>
              </a:solidFill>
            </a:endParaRPr>
          </a:p>
          <a:p>
            <a:pPr>
              <a:defRPr u="sng">
                <a:solidFill>
                  <a:srgbClr val="0000EE"/>
                </a:solidFill>
                <a:latin typeface="Times"/>
                <a:ea typeface="Times"/>
                <a:cs typeface="Times"/>
                <a:sym typeface="Times"/>
              </a:defRPr>
            </a:pPr>
            <a:r>
              <a:rPr>
                <a:hlinkClick r:id="rId129"/>
              </a:rPr>
              <a:t>Cultural studies</a:t>
            </a:r>
            <a:r>
              <a:rPr u="none">
                <a:solidFill>
                  <a:srgbClr val="000000"/>
                </a:solidFill>
              </a:rPr>
              <a:t> </a:t>
            </a:r>
            <a:r>
              <a:rPr b="1" u="none">
                <a:solidFill>
                  <a:srgbClr val="000000"/>
                </a:solidFill>
              </a:rPr>
              <a:t>·</a:t>
            </a:r>
            <a:r>
              <a:rPr u="none">
                <a:solidFill>
                  <a:srgbClr val="000000"/>
                </a:solidFill>
              </a:rPr>
              <a:t> </a:t>
            </a:r>
            <a:r>
              <a:rPr>
                <a:hlinkClick r:id="rId130"/>
              </a:rPr>
              <a:t>Cybernetics</a:t>
            </a:r>
            <a:endParaRPr u="none">
              <a:solidFill>
                <a:srgbClr val="000000"/>
              </a:solidFill>
            </a:endParaRPr>
          </a:p>
          <a:p>
            <a:pPr>
              <a:defRPr u="sng">
                <a:solidFill>
                  <a:srgbClr val="0000EE"/>
                </a:solidFill>
                <a:latin typeface="Times"/>
                <a:ea typeface="Times"/>
                <a:cs typeface="Times"/>
                <a:sym typeface="Times"/>
              </a:defRPr>
            </a:pPr>
            <a:r>
              <a:rPr>
                <a:hlinkClick r:id="rId131"/>
              </a:rPr>
              <a:t>Environmental studies</a:t>
            </a:r>
            <a:r>
              <a:rPr u="none">
                <a:solidFill>
                  <a:srgbClr val="000000"/>
                </a:solidFill>
              </a:rPr>
              <a:t> </a:t>
            </a:r>
            <a:r>
              <a:rPr b="1" u="none">
                <a:solidFill>
                  <a:srgbClr val="000000"/>
                </a:solidFill>
              </a:rPr>
              <a:t>·</a:t>
            </a:r>
            <a:r>
              <a:rPr u="none">
                <a:solidFill>
                  <a:srgbClr val="000000"/>
                </a:solidFill>
              </a:rPr>
              <a:t> </a:t>
            </a:r>
            <a:r>
              <a:rPr>
                <a:hlinkClick r:id="rId132"/>
              </a:rPr>
              <a:t>Ethnic studies</a:t>
            </a:r>
            <a:endParaRPr u="none">
              <a:solidFill>
                <a:srgbClr val="000000"/>
              </a:solidFill>
            </a:endParaRPr>
          </a:p>
          <a:p>
            <a:pPr>
              <a:defRPr u="sng">
                <a:solidFill>
                  <a:srgbClr val="0000EE"/>
                </a:solidFill>
                <a:latin typeface="Times"/>
                <a:ea typeface="Times"/>
                <a:cs typeface="Times"/>
                <a:sym typeface="Times"/>
              </a:defRPr>
            </a:pPr>
            <a:r>
              <a:rPr>
                <a:hlinkClick r:id="rId133"/>
              </a:rPr>
              <a:t>Evolutionary psychology</a:t>
            </a:r>
            <a:r>
              <a:rPr u="none">
                <a:solidFill>
                  <a:srgbClr val="000000"/>
                </a:solidFill>
              </a:rPr>
              <a:t> </a:t>
            </a:r>
            <a:r>
              <a:rPr b="1" u="none">
                <a:solidFill>
                  <a:srgbClr val="000000"/>
                </a:solidFill>
              </a:rPr>
              <a:t>·</a:t>
            </a:r>
            <a:r>
              <a:rPr u="none">
                <a:solidFill>
                  <a:srgbClr val="000000"/>
                </a:solidFill>
              </a:rPr>
              <a:t> </a:t>
            </a:r>
            <a:r>
              <a:rPr>
                <a:hlinkClick r:id="rId134"/>
              </a:rPr>
              <a:t>Forestry</a:t>
            </a:r>
            <a:endParaRPr u="none">
              <a:solidFill>
                <a:srgbClr val="000000"/>
              </a:solidFill>
            </a:endParaRPr>
          </a:p>
          <a:p>
            <a:pPr>
              <a:defRPr u="sng">
                <a:solidFill>
                  <a:srgbClr val="0000EE"/>
                </a:solidFill>
                <a:latin typeface="Times"/>
                <a:ea typeface="Times"/>
                <a:cs typeface="Times"/>
                <a:sym typeface="Times"/>
              </a:defRPr>
            </a:pPr>
            <a:r>
              <a:rPr u="none">
                <a:solidFill>
                  <a:srgbClr val="000000"/>
                </a:solidFill>
              </a:rPr>
              <a:t> </a:t>
            </a:r>
            <a:r>
              <a:rPr b="1" u="none">
                <a:solidFill>
                  <a:srgbClr val="000000"/>
                </a:solidFill>
              </a:rPr>
              <a:t>·</a:t>
            </a:r>
            <a:r>
              <a:rPr u="none">
                <a:solidFill>
                  <a:srgbClr val="000000"/>
                </a:solidFill>
              </a:rPr>
              <a:t> </a:t>
            </a:r>
            <a:r>
              <a:rPr>
                <a:hlinkClick r:id="rId135"/>
              </a:rPr>
              <a:t>Health</a:t>
            </a:r>
            <a:endParaRPr u="none">
              <a:solidFill>
                <a:srgbClr val="000000"/>
              </a:solidFill>
            </a:endParaRPr>
          </a:p>
          <a:p>
            <a:pPr>
              <a:defRPr u="sng">
                <a:solidFill>
                  <a:srgbClr val="0000EE"/>
                </a:solidFill>
                <a:latin typeface="Times"/>
                <a:ea typeface="Times"/>
                <a:cs typeface="Times"/>
                <a:sym typeface="Times"/>
              </a:defRPr>
            </a:pPr>
            <a:r>
              <a:rPr>
                <a:hlinkClick r:id="rId136"/>
              </a:rPr>
              <a:t>Library science</a:t>
            </a:r>
            <a:r>
              <a:rPr u="none">
                <a:solidFill>
                  <a:srgbClr val="000000"/>
                </a:solidFill>
              </a:rPr>
              <a:t> </a:t>
            </a:r>
            <a:r>
              <a:rPr b="1" u="none">
                <a:solidFill>
                  <a:srgbClr val="000000"/>
                </a:solidFill>
              </a:rPr>
              <a:t>·</a:t>
            </a:r>
            <a:r>
              <a:rPr u="none">
                <a:solidFill>
                  <a:srgbClr val="000000"/>
                </a:solidFill>
              </a:rPr>
              <a:t> </a:t>
            </a:r>
            <a:r>
              <a:rPr>
                <a:hlinkClick r:id="rId137"/>
              </a:rPr>
              <a:t>Logic</a:t>
            </a:r>
            <a:endParaRPr u="none">
              <a:solidFill>
                <a:srgbClr val="000000"/>
              </a:solidFill>
            </a:endParaRPr>
          </a:p>
          <a:p>
            <a:pPr>
              <a:defRPr u="sng">
                <a:solidFill>
                  <a:srgbClr val="0000EE"/>
                </a:solidFill>
                <a:latin typeface="Times"/>
                <a:ea typeface="Times"/>
                <a:cs typeface="Times"/>
                <a:sym typeface="Times"/>
              </a:defRPr>
            </a:pPr>
            <a:r>
              <a:rPr>
                <a:hlinkClick r:id="rId138"/>
              </a:rPr>
              <a:t>Mathematical biology</a:t>
            </a:r>
            <a:r>
              <a:rPr u="none">
                <a:solidFill>
                  <a:srgbClr val="000000"/>
                </a:solidFill>
              </a:rPr>
              <a:t> </a:t>
            </a:r>
            <a:r>
              <a:rPr b="1" u="none">
                <a:solidFill>
                  <a:srgbClr val="000000"/>
                </a:solidFill>
              </a:rPr>
              <a:t>·</a:t>
            </a:r>
            <a:r>
              <a:rPr u="none">
                <a:solidFill>
                  <a:srgbClr val="000000"/>
                </a:solidFill>
              </a:rPr>
              <a:t> </a:t>
            </a:r>
            <a:r>
              <a:rPr>
                <a:hlinkClick r:id="rId139"/>
              </a:rPr>
              <a:t>Mathematical physics</a:t>
            </a:r>
            <a:endParaRPr u="none">
              <a:solidFill>
                <a:srgbClr val="000000"/>
              </a:solidFill>
            </a:endParaRPr>
          </a:p>
          <a:p>
            <a:pPr>
              <a:defRPr u="sng">
                <a:solidFill>
                  <a:srgbClr val="0000EE"/>
                </a:solidFill>
                <a:latin typeface="Times"/>
                <a:ea typeface="Times"/>
                <a:cs typeface="Times"/>
                <a:sym typeface="Times"/>
              </a:defRPr>
            </a:pPr>
            <a:r>
              <a:rPr>
                <a:hlinkClick r:id="rId140"/>
              </a:rPr>
              <a:t>Scientific modelling</a:t>
            </a:r>
            <a:r>
              <a:rPr u="none">
                <a:solidFill>
                  <a:srgbClr val="000000"/>
                </a:solidFill>
              </a:rPr>
              <a:t> </a:t>
            </a:r>
            <a:r>
              <a:rPr b="1" u="none">
                <a:solidFill>
                  <a:srgbClr val="000000"/>
                </a:solidFill>
              </a:rPr>
              <a:t>·</a:t>
            </a:r>
            <a:r>
              <a:rPr u="none">
                <a:solidFill>
                  <a:srgbClr val="000000"/>
                </a:solidFill>
              </a:rPr>
              <a:t> </a:t>
            </a:r>
            <a:r>
              <a:rPr>
                <a:hlinkClick r:id="rId141"/>
              </a:rPr>
              <a:t>Neural engineering</a:t>
            </a:r>
            <a:endParaRPr u="none">
              <a:solidFill>
                <a:srgbClr val="000000"/>
              </a:solidFill>
            </a:endParaRPr>
          </a:p>
          <a:p>
            <a:pPr>
              <a:defRPr u="sng">
                <a:solidFill>
                  <a:srgbClr val="0000EE"/>
                </a:solidFill>
                <a:latin typeface="Times"/>
                <a:ea typeface="Times"/>
                <a:cs typeface="Times"/>
                <a:sym typeface="Times"/>
              </a:defRPr>
            </a:pPr>
            <a:r>
              <a:rPr>
                <a:hlinkClick r:id="rId88"/>
              </a:rPr>
              <a:t>Neuroscience</a:t>
            </a:r>
            <a:r>
              <a:rPr u="none">
                <a:solidFill>
                  <a:srgbClr val="000000"/>
                </a:solidFill>
              </a:rPr>
              <a:t> </a:t>
            </a:r>
            <a:r>
              <a:rPr b="1" u="none">
                <a:solidFill>
                  <a:srgbClr val="000000"/>
                </a:solidFill>
              </a:rPr>
              <a:t>·</a:t>
            </a:r>
            <a:endParaRPr u="none">
              <a:solidFill>
                <a:srgbClr val="000000"/>
              </a:solidFill>
            </a:endParaRPr>
          </a:p>
          <a:p>
            <a:pPr>
              <a:defRPr u="sng">
                <a:solidFill>
                  <a:srgbClr val="0000EE"/>
                </a:solidFill>
                <a:latin typeface="Times"/>
                <a:ea typeface="Times"/>
                <a:cs typeface="Times"/>
                <a:sym typeface="Times"/>
              </a:defRPr>
            </a:pPr>
            <a:r>
              <a:rPr>
                <a:hlinkClick r:id="rId142"/>
              </a:rPr>
              <a:t>Science and technology studies</a:t>
            </a:r>
            <a:endParaRPr u="none">
              <a:solidFill>
                <a:srgbClr val="000000"/>
              </a:solidFill>
            </a:endParaRPr>
          </a:p>
          <a:p>
            <a:pPr>
              <a:defRPr u="sng">
                <a:solidFill>
                  <a:srgbClr val="0000EE"/>
                </a:solidFill>
                <a:latin typeface="Times"/>
                <a:ea typeface="Times"/>
                <a:cs typeface="Times"/>
                <a:sym typeface="Times"/>
              </a:defRPr>
            </a:pPr>
            <a:r>
              <a:rPr>
                <a:hlinkClick r:id="rId143"/>
              </a:rPr>
              <a:t>Science studies</a:t>
            </a:r>
            <a:r>
              <a:rPr u="none">
                <a:solidFill>
                  <a:srgbClr val="000000"/>
                </a:solidFill>
              </a:rPr>
              <a:t> </a:t>
            </a:r>
            <a:r>
              <a:rPr b="1" u="none">
                <a:solidFill>
                  <a:srgbClr val="000000"/>
                </a:solidFill>
              </a:rPr>
              <a:t>·</a:t>
            </a:r>
            <a:r>
              <a:rPr u="none">
                <a:solidFill>
                  <a:srgbClr val="000000"/>
                </a:solidFill>
              </a:rPr>
              <a:t> </a:t>
            </a:r>
            <a:r>
              <a:rPr>
                <a:hlinkClick r:id="rId144"/>
              </a:rPr>
              <a:t>Semiotics</a:t>
            </a:r>
            <a:r>
              <a:rPr u="none">
                <a:solidFill>
                  <a:srgbClr val="000000"/>
                </a:solidFill>
              </a:rPr>
              <a:t> </a:t>
            </a:r>
            <a:r>
              <a:rPr b="1" u="none">
                <a:solidFill>
                  <a:srgbClr val="000000"/>
                </a:solidFill>
              </a:rPr>
              <a:t>·</a:t>
            </a:r>
            <a:r>
              <a:rPr u="none">
                <a:solidFill>
                  <a:srgbClr val="000000"/>
                </a:solidFill>
              </a:rPr>
              <a:t> </a:t>
            </a:r>
            <a:r>
              <a:rPr>
                <a:hlinkClick r:id="rId145"/>
              </a:rPr>
              <a:t>Sociobiology</a:t>
            </a:r>
            <a:endParaRPr u="none">
              <a:solidFill>
                <a:srgbClr val="000000"/>
              </a:solidFill>
            </a:endParaRPr>
          </a:p>
          <a:p>
            <a:pPr>
              <a:defRPr u="sng">
                <a:solidFill>
                  <a:srgbClr val="0000EE"/>
                </a:solidFill>
                <a:latin typeface="Times"/>
                <a:ea typeface="Times"/>
                <a:cs typeface="Times"/>
                <a:sym typeface="Times"/>
              </a:defRPr>
            </a:pPr>
            <a:r>
              <a:rPr>
                <a:hlinkClick r:id="rId146"/>
              </a:rPr>
              <a:t>Systems theory</a:t>
            </a:r>
            <a:r>
              <a:rPr u="none">
                <a:solidFill>
                  <a:srgbClr val="000000"/>
                </a:solidFill>
              </a:rPr>
              <a:t> </a:t>
            </a:r>
            <a:r>
              <a:rPr b="1" u="none">
                <a:solidFill>
                  <a:srgbClr val="000000"/>
                </a:solidFill>
              </a:rPr>
              <a:t>·</a:t>
            </a:r>
            <a:r>
              <a:rPr u="none">
                <a:solidFill>
                  <a:srgbClr val="000000"/>
                </a:solidFill>
              </a:rPr>
              <a:t> </a:t>
            </a:r>
            <a:r>
              <a:rPr>
                <a:hlinkClick r:id="rId147"/>
              </a:rPr>
              <a:t>Transdisciplinarity</a:t>
            </a:r>
            <a:endParaRPr u="none">
              <a:solidFill>
                <a:srgbClr val="000000"/>
              </a:solidFill>
            </a:endParaRPr>
          </a:p>
          <a:p>
            <a:pPr>
              <a:defRPr u="sng">
                <a:solidFill>
                  <a:srgbClr val="0000EE"/>
                </a:solidFill>
                <a:latin typeface="Times"/>
                <a:ea typeface="Times"/>
                <a:cs typeface="Times"/>
                <a:sym typeface="Times"/>
              </a:defRPr>
            </a:pPr>
            <a:r>
              <a:rPr>
                <a:hlinkClick r:id="rId148"/>
              </a:rPr>
              <a:t>Urban planning</a:t>
            </a:r>
          </a:p>
        </p:txBody>
      </p:sp>
      <p:sp>
        <p:nvSpPr>
          <p:cNvPr id="666" name="Shape 666"/>
          <p:cNvSpPr/>
          <p:nvPr/>
        </p:nvSpPr>
        <p:spPr>
          <a:xfrm>
            <a:off x="3454400" y="3619500"/>
            <a:ext cx="2619931"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000"/>
            </a:pPr>
            <a:r>
              <a:t>Interdisciplinarity</a:t>
            </a:r>
            <a:br/>
            <a:r>
              <a:rPr>
                <a:latin typeface="Monlam Uni OuChan2"/>
                <a:ea typeface="Monlam Uni OuChan2"/>
                <a:cs typeface="Monlam Uni OuChan2"/>
                <a:sym typeface="Monlam Uni OuChan2"/>
              </a:rPr>
              <a:t>ནང་ཁུལ་མཐུན་སྦྱོར་གྱི་སྤྱོད་ཚུལ། </a:t>
            </a:r>
          </a:p>
        </p:txBody>
      </p:sp>
      <p:sp>
        <p:nvSpPr>
          <p:cNvPr id="667" name="Shape 667"/>
          <p:cNvSpPr/>
          <p:nvPr/>
        </p:nvSpPr>
        <p:spPr>
          <a:xfrm>
            <a:off x="419100" y="88900"/>
            <a:ext cx="6134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b="1">
                <a:solidFill>
                  <a:srgbClr val="011A9A"/>
                </a:solidFill>
              </a:defRPr>
            </a:lvl1pPr>
          </a:lstStyle>
          <a:p>
            <a:r>
              <a:t>Natural sciences in detail</a:t>
            </a:r>
          </a:p>
        </p:txBody>
      </p:sp>
      <p:sp>
        <p:nvSpPr>
          <p:cNvPr id="668" name="Shape 668"/>
          <p:cNvSpPr/>
          <p:nvPr/>
        </p:nvSpPr>
        <p:spPr>
          <a:xfrm>
            <a:off x="6404471" y="6321778"/>
            <a:ext cx="3473737"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spcBef>
                <a:spcPts val="700"/>
              </a:spcBef>
              <a:defRPr sz="2200" b="1">
                <a:solidFill>
                  <a:srgbClr val="F62402"/>
                </a:solidFill>
              </a:defRPr>
            </a:pPr>
            <a:r>
              <a:rPr sz="2000"/>
              <a:t>Tool for all: Mathematics</a:t>
            </a:r>
            <a:r>
              <a:t/>
            </a:r>
            <a:br/>
            <a:r>
              <a:rPr sz="2400" b="0">
                <a:latin typeface="Monlam Uni OuChan2"/>
                <a:ea typeface="Monlam Uni OuChan2"/>
                <a:cs typeface="Monlam Uni OuChan2"/>
                <a:sym typeface="Monlam Uni OuChan2"/>
              </a:rPr>
              <a:t>ཐམས་ཅད་ཀྱི་ལག་ཆ།    ཨང་རྩིས།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25</a:t>
            </a:fld>
            <a:endParaRPr/>
          </a:p>
        </p:txBody>
      </p:sp>
      <p:sp>
        <p:nvSpPr>
          <p:cNvPr id="671" name="Shape 671"/>
          <p:cNvSpPr/>
          <p:nvPr/>
        </p:nvSpPr>
        <p:spPr>
          <a:xfrm>
            <a:off x="2368549" y="4025900"/>
            <a:ext cx="14859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5155" marR="45155" algn="ctr">
              <a:lnSpc>
                <a:spcPts val="3600"/>
              </a:lnSpc>
              <a:buClr>
                <a:srgbClr val="FFFB00"/>
              </a:buClr>
              <a:buFont typeface="Helvetica"/>
              <a:tabLst>
                <a:tab pos="838200" algn="l"/>
              </a:tabLst>
              <a:defRPr sz="3000" b="1">
                <a:solidFill>
                  <a:srgbClr val="FF2600"/>
                </a:solidFill>
                <a:uFill>
                  <a:solidFill>
                    <a:srgbClr val="FF2600"/>
                  </a:solidFill>
                </a:uFill>
              </a:defRPr>
            </a:lvl1pPr>
          </a:lstStyle>
          <a:p>
            <a:r>
              <a:t>Cause	</a:t>
            </a:r>
          </a:p>
        </p:txBody>
      </p:sp>
      <p:sp>
        <p:nvSpPr>
          <p:cNvPr id="672" name="Shape 672"/>
          <p:cNvSpPr/>
          <p:nvPr/>
        </p:nvSpPr>
        <p:spPr>
          <a:xfrm>
            <a:off x="3469193" y="2349500"/>
            <a:ext cx="3012262" cy="1206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lnSpc>
                <a:spcPts val="3600"/>
              </a:lnSpc>
              <a:tabLst>
                <a:tab pos="838200" algn="l"/>
              </a:tabLst>
              <a:defRPr sz="3065" b="1"/>
            </a:pPr>
            <a:r>
              <a:t>Linear thinking</a:t>
            </a:r>
          </a:p>
          <a:p>
            <a:pPr algn="ctr" defTabSz="508000">
              <a:defRPr sz="3600">
                <a:latin typeface="Arial"/>
                <a:ea typeface="Arial"/>
                <a:cs typeface="Arial"/>
                <a:sym typeface="Arial"/>
              </a:defRPr>
            </a:pPr>
            <a:r>
              <a:t>ཐད་ཀའི་བསམ་བློ།</a:t>
            </a:r>
          </a:p>
        </p:txBody>
      </p:sp>
      <p:grpSp>
        <p:nvGrpSpPr>
          <p:cNvPr id="676" name="Group 676"/>
          <p:cNvGrpSpPr/>
          <p:nvPr/>
        </p:nvGrpSpPr>
        <p:grpSpPr>
          <a:xfrm>
            <a:off x="4056011" y="4025900"/>
            <a:ext cx="3487187" cy="1473200"/>
            <a:chOff x="1" y="0"/>
            <a:chExt cx="3487186" cy="1473200"/>
          </a:xfrm>
        </p:grpSpPr>
        <p:sp>
          <p:nvSpPr>
            <p:cNvPr id="673" name="Shape 673"/>
            <p:cNvSpPr/>
            <p:nvPr/>
          </p:nvSpPr>
          <p:spPr>
            <a:xfrm flipH="1" flipV="1">
              <a:off x="71490" y="292099"/>
              <a:ext cx="1892301" cy="2"/>
            </a:xfrm>
            <a:prstGeom prst="line">
              <a:avLst/>
            </a:prstGeom>
            <a:noFill/>
            <a:ln w="76200" cap="flat">
              <a:solidFill>
                <a:srgbClr val="0433FF"/>
              </a:solidFill>
              <a:prstDash val="solid"/>
              <a:round/>
              <a:headEnd type="stealth" w="med" len="med"/>
            </a:ln>
            <a:effectLst/>
          </p:spPr>
          <p:txBody>
            <a:bodyPr wrap="square" lIns="50800" tIns="50800" rIns="50800" bIns="50800" numCol="1" anchor="ctr">
              <a:noAutofit/>
            </a:bodyPr>
            <a:lstStyle/>
            <a:p>
              <a:endParaRPr/>
            </a:p>
          </p:txBody>
        </p:sp>
        <p:sp>
          <p:nvSpPr>
            <p:cNvPr id="674" name="Shape 674"/>
            <p:cNvSpPr/>
            <p:nvPr/>
          </p:nvSpPr>
          <p:spPr>
            <a:xfrm>
              <a:off x="2269192" y="0"/>
              <a:ext cx="1217997"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5155" marR="45155" algn="ctr">
                <a:lnSpc>
                  <a:spcPts val="3600"/>
                </a:lnSpc>
                <a:buClr>
                  <a:srgbClr val="FFFB00"/>
                </a:buClr>
                <a:buFont typeface="Helvetica"/>
                <a:tabLst>
                  <a:tab pos="838200" algn="l"/>
                </a:tabLst>
                <a:defRPr sz="3000" b="1">
                  <a:solidFill>
                    <a:srgbClr val="FF2600"/>
                  </a:solidFill>
                  <a:uFill>
                    <a:solidFill>
                      <a:srgbClr val="FF2600"/>
                    </a:solidFill>
                  </a:uFill>
                </a:defRPr>
              </a:lvl1pPr>
            </a:lstStyle>
            <a:p>
              <a:r>
                <a:t>Effect</a:t>
              </a:r>
            </a:p>
          </p:txBody>
        </p:sp>
        <p:sp>
          <p:nvSpPr>
            <p:cNvPr id="675" name="Shape 675"/>
            <p:cNvSpPr/>
            <p:nvPr/>
          </p:nvSpPr>
          <p:spPr>
            <a:xfrm>
              <a:off x="1" y="787400"/>
              <a:ext cx="2034013" cy="685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508000">
                <a:defRPr sz="3600">
                  <a:latin typeface="Arial"/>
                  <a:ea typeface="Arial"/>
                  <a:cs typeface="Arial"/>
                  <a:sym typeface="Arial"/>
                </a:defRPr>
              </a:lvl1pPr>
            </a:lstStyle>
            <a:p>
              <a:r>
                <a:t>རྒྱུ་དང་འབྲས་བུ།</a:t>
              </a:r>
            </a:p>
          </p:txBody>
        </p:sp>
      </p:grpSp>
      <p:sp>
        <p:nvSpPr>
          <p:cNvPr id="677" name="Shape 677"/>
          <p:cNvSpPr/>
          <p:nvPr/>
        </p:nvSpPr>
        <p:spPr>
          <a:xfrm>
            <a:off x="1760902" y="368300"/>
            <a:ext cx="6644347"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defRPr sz="3600" b="1"/>
            </a:pPr>
            <a:r>
              <a:rPr dirty="0"/>
              <a:t>Approach of Western Science</a:t>
            </a:r>
          </a:p>
          <a:p>
            <a:pPr algn="ctr">
              <a:defRPr sz="4400">
                <a:latin typeface="Arial"/>
                <a:ea typeface="Arial"/>
                <a:cs typeface="Arial"/>
                <a:sym typeface="Arial"/>
              </a:defRPr>
            </a:pPr>
            <a:r>
              <a:rPr dirty="0"/>
              <a:t>	</a:t>
            </a:r>
            <a:r>
              <a:rPr b="1" dirty="0"/>
              <a:t>ནུབ་ཕྱོགས་ཚན་རིག་གི་འཇུག་ཐབས།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 grpId="2" animBg="1" advAuto="0"/>
      <p:bldP spid="672" grpId="1" animBg="1" advAuto="0"/>
      <p:bldP spid="676" grpId="3" animBg="1" advAuto="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9" name="Shape 679"/>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26</a:t>
            </a:fld>
            <a:endParaRPr/>
          </a:p>
        </p:txBody>
      </p:sp>
      <p:sp>
        <p:nvSpPr>
          <p:cNvPr id="680" name="Shape 680"/>
          <p:cNvSpPr/>
          <p:nvPr/>
        </p:nvSpPr>
        <p:spPr>
          <a:xfrm>
            <a:off x="292100" y="61736"/>
            <a:ext cx="9867900" cy="651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20000"/>
              </a:lnSpc>
              <a:buClr>
                <a:srgbClr val="C6E6E9"/>
              </a:buClr>
              <a:buFont typeface="Arial"/>
              <a:defRPr sz="3600">
                <a:solidFill>
                  <a:srgbClr val="0433FF"/>
                </a:solidFill>
                <a:latin typeface="+mn-lt"/>
                <a:ea typeface="+mn-ea"/>
                <a:cs typeface="+mn-cs"/>
                <a:sym typeface="Gill Sans"/>
              </a:defRPr>
            </a:pPr>
            <a:r>
              <a:rPr b="1" i="1">
                <a:uFill>
                  <a:solidFill>
                    <a:srgbClr val="C6E6E9"/>
                  </a:solidFill>
                </a:uFill>
                <a:latin typeface="Arial"/>
                <a:ea typeface="Arial"/>
                <a:cs typeface="Arial"/>
                <a:sym typeface="Arial"/>
              </a:rPr>
              <a:t>“</a:t>
            </a:r>
            <a:r>
              <a:rPr b="1" i="1">
                <a:uFill>
                  <a:solidFill>
                    <a:srgbClr val="C6E6E9"/>
                  </a:solidFill>
                </a:uFill>
                <a:latin typeface="Arial Narrow"/>
                <a:ea typeface="Arial Narrow"/>
                <a:cs typeface="Arial Narrow"/>
                <a:sym typeface="Arial Narrow"/>
              </a:rPr>
              <a:t>Modern physicists, in their pursuit of understanding the nature of physical reality, have lost the concept of solid matter; they can</a:t>
            </a:r>
            <a:r>
              <a:rPr b="1" i="1">
                <a:uFill>
                  <a:solidFill>
                    <a:srgbClr val="C6E6E9"/>
                  </a:solidFill>
                </a:uFill>
                <a:latin typeface="Arial"/>
                <a:ea typeface="Arial"/>
                <a:cs typeface="Arial"/>
                <a:sym typeface="Arial"/>
              </a:rPr>
              <a:t>’</a:t>
            </a:r>
            <a:r>
              <a:rPr b="1" i="1">
                <a:uFill>
                  <a:solidFill>
                    <a:srgbClr val="C6E6E9"/>
                  </a:solidFill>
                </a:uFill>
                <a:latin typeface="Arial Narrow"/>
                <a:ea typeface="Arial Narrow"/>
                <a:cs typeface="Arial Narrow"/>
                <a:sym typeface="Arial Narrow"/>
              </a:rPr>
              <a:t>t come up with the real identity of matter.</a:t>
            </a:r>
            <a:r>
              <a:rPr b="1" i="1">
                <a:uFill>
                  <a:solidFill>
                    <a:srgbClr val="FFFFFF"/>
                  </a:solidFill>
                </a:uFill>
                <a:latin typeface="Arial Narrow"/>
                <a:ea typeface="Arial Narrow"/>
                <a:cs typeface="Arial Narrow"/>
                <a:sym typeface="Arial Narrow"/>
              </a:rPr>
              <a:t> </a:t>
            </a:r>
          </a:p>
          <a:p>
            <a:pPr algn="ctr">
              <a:lnSpc>
                <a:spcPct val="120000"/>
              </a:lnSpc>
              <a:buClr>
                <a:srgbClr val="FFFFFF"/>
              </a:buClr>
              <a:buFont typeface="Arial Narrow"/>
              <a:defRPr sz="3600" b="1" i="1">
                <a:solidFill>
                  <a:srgbClr val="FFFFFF"/>
                </a:solidFill>
                <a:uFill>
                  <a:solidFill>
                    <a:srgbClr val="FFFFFF"/>
                  </a:solidFill>
                </a:uFill>
                <a:latin typeface="Arial Narrow"/>
                <a:ea typeface="Arial Narrow"/>
                <a:cs typeface="Arial Narrow"/>
                <a:sym typeface="Arial Narrow"/>
              </a:defRPr>
            </a:pPr>
            <a:endParaRPr b="1" i="1">
              <a:uFill>
                <a:solidFill>
                  <a:srgbClr val="FFFFFF"/>
                </a:solidFill>
              </a:uFill>
              <a:latin typeface="Arial Narrow"/>
              <a:ea typeface="Arial Narrow"/>
              <a:cs typeface="Arial Narrow"/>
              <a:sym typeface="Arial Narrow"/>
            </a:endParaRPr>
          </a:p>
          <a:p>
            <a:pPr algn="ctr">
              <a:lnSpc>
                <a:spcPct val="120000"/>
              </a:lnSpc>
              <a:buClr>
                <a:srgbClr val="FFFC79"/>
              </a:buClr>
              <a:buFont typeface="Arial Narrow"/>
              <a:defRPr sz="3600">
                <a:solidFill>
                  <a:srgbClr val="0433FF"/>
                </a:solidFill>
                <a:latin typeface="+mn-lt"/>
                <a:ea typeface="+mn-ea"/>
                <a:cs typeface="+mn-cs"/>
                <a:sym typeface="Gill Sans"/>
              </a:defRPr>
            </a:pPr>
            <a:r>
              <a:rPr b="1" i="1">
                <a:uFill>
                  <a:solidFill>
                    <a:srgbClr val="FFFC79"/>
                  </a:solidFill>
                </a:uFill>
                <a:latin typeface="Arial Narrow"/>
                <a:ea typeface="Arial Narrow"/>
                <a:cs typeface="Arial Narrow"/>
                <a:sym typeface="Arial Narrow"/>
              </a:rPr>
              <a:t>So they are beginning to see things in more holistic terms, in terms of interrelationships rather than discrete, independent, concrete objects.</a:t>
            </a:r>
            <a:r>
              <a:rPr b="1" i="1">
                <a:uFill>
                  <a:solidFill>
                    <a:srgbClr val="FFFC79"/>
                  </a:solidFill>
                </a:uFill>
                <a:latin typeface="Arial"/>
                <a:ea typeface="Arial"/>
                <a:cs typeface="Arial"/>
                <a:sym typeface="Arial"/>
              </a:rPr>
              <a:t>”</a:t>
            </a:r>
          </a:p>
          <a:p>
            <a:pPr algn="ctr">
              <a:lnSpc>
                <a:spcPct val="120000"/>
              </a:lnSpc>
              <a:buClr>
                <a:srgbClr val="FFFFFF"/>
              </a:buClr>
              <a:buFont typeface="Arial Narrow"/>
              <a:defRPr sz="1600" b="1">
                <a:solidFill>
                  <a:srgbClr val="0433FF"/>
                </a:solidFill>
                <a:uFill>
                  <a:solidFill>
                    <a:srgbClr val="FFFFFF"/>
                  </a:solidFill>
                </a:uFill>
                <a:latin typeface="Arial Narrow"/>
                <a:ea typeface="Arial Narrow"/>
                <a:cs typeface="Arial Narrow"/>
                <a:sym typeface="Arial Narrow"/>
              </a:defRPr>
            </a:pPr>
            <a:endParaRPr b="1" i="1">
              <a:uFill>
                <a:solidFill>
                  <a:srgbClr val="FFFC79"/>
                </a:solidFill>
              </a:uFill>
              <a:latin typeface="Arial"/>
              <a:ea typeface="Arial"/>
              <a:cs typeface="Arial"/>
              <a:sym typeface="Arial"/>
            </a:endParaRPr>
          </a:p>
          <a:p>
            <a:pPr algn="ctr">
              <a:lnSpc>
                <a:spcPct val="120000"/>
              </a:lnSpc>
              <a:buClr>
                <a:srgbClr val="FFFFFF"/>
              </a:buClr>
              <a:buFont typeface="Arial Narrow"/>
              <a:defRPr sz="3000">
                <a:solidFill>
                  <a:srgbClr val="0433FF"/>
                </a:solidFill>
                <a:latin typeface="+mn-lt"/>
                <a:ea typeface="+mn-ea"/>
                <a:cs typeface="+mn-cs"/>
                <a:sym typeface="Gill Sans"/>
              </a:defRPr>
            </a:pPr>
            <a:r>
              <a:rPr b="1">
                <a:uFill>
                  <a:solidFill>
                    <a:srgbClr val="FFFFFF"/>
                  </a:solidFill>
                </a:uFill>
                <a:latin typeface="Arial Narrow"/>
                <a:ea typeface="Arial Narrow"/>
                <a:cs typeface="Arial Narrow"/>
                <a:sym typeface="Arial Narrow"/>
              </a:rPr>
              <a:t>                                                                       The Dalai Lama</a:t>
            </a:r>
            <a:r>
              <a:rPr sz="2200" b="1">
                <a:latin typeface="Arial Narrow"/>
                <a:ea typeface="Arial Narrow"/>
                <a:cs typeface="Arial Narrow"/>
                <a:sym typeface="Arial Narrow"/>
              </a:rPr>
              <a:t> </a:t>
            </a:r>
          </a:p>
        </p:txBody>
      </p:sp>
    </p:spTree>
  </p:cSld>
  <p:clrMapOvr>
    <a:masterClrMapping/>
  </p:clrMapOvr>
  <mc:AlternateContent xmlns:mc="http://schemas.openxmlformats.org/markup-compatibility/2006">
    <mc:Choice xmlns:p14="http://schemas.microsoft.com/office/powerpoint/2010/main" Requires="p14">
      <p:transition spd="med" p14:dur="600"/>
    </mc:Choice>
    <mc:Fallback>
      <p:transition xmlns:p14="http://schemas.microsoft.com/office/powerpoint/2010/mai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image.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rot="23500">
            <a:off x="1733902" y="912021"/>
            <a:ext cx="7168437" cy="6411668"/>
          </a:xfrm>
          <a:prstGeom prst="rect">
            <a:avLst/>
          </a:prstGeom>
          <a:ln w="63500">
            <a:solidFill>
              <a:srgbClr val="000000"/>
            </a:solidFill>
            <a:miter lim="400000"/>
          </a:ln>
        </p:spPr>
      </p:pic>
      <p:grpSp>
        <p:nvGrpSpPr>
          <p:cNvPr id="685" name="Group 685"/>
          <p:cNvGrpSpPr/>
          <p:nvPr/>
        </p:nvGrpSpPr>
        <p:grpSpPr>
          <a:xfrm>
            <a:off x="1725434" y="-225778"/>
            <a:ext cx="7224891" cy="1199445"/>
            <a:chOff x="0" y="0"/>
            <a:chExt cx="7224889" cy="1199444"/>
          </a:xfrm>
        </p:grpSpPr>
        <p:sp>
          <p:nvSpPr>
            <p:cNvPr id="683" name="Shape 683"/>
            <p:cNvSpPr/>
            <p:nvPr/>
          </p:nvSpPr>
          <p:spPr>
            <a:xfrm>
              <a:off x="0" y="0"/>
              <a:ext cx="7224890" cy="1199445"/>
            </a:xfrm>
            <a:prstGeom prst="rect">
              <a:avLst/>
            </a:prstGeom>
            <a:solidFill>
              <a:srgbClr val="FFD300"/>
            </a:solidFill>
            <a:ln w="12700" cap="flat">
              <a:solidFill>
                <a:srgbClr val="000000"/>
              </a:solidFill>
              <a:prstDash val="solid"/>
              <a:miter lim="400000"/>
            </a:ln>
            <a:effectLst/>
          </p:spPr>
          <p:txBody>
            <a:bodyPr wrap="square" lIns="42333" tIns="42333" rIns="42333" bIns="42333" numCol="1" anchor="ctr">
              <a:noAutofit/>
            </a:bodyPr>
            <a:lstStyle/>
            <a:p>
              <a:pPr algn="ctr" defTabSz="451555">
                <a:lnSpc>
                  <a:spcPts val="3600"/>
                </a:lnSpc>
                <a:tabLst>
                  <a:tab pos="8255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684" name="Shape 684"/>
            <p:cNvSpPr/>
            <p:nvPr/>
          </p:nvSpPr>
          <p:spPr>
            <a:xfrm>
              <a:off x="176394" y="211666"/>
              <a:ext cx="6815668" cy="9454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p>
              <a:pPr algn="ctr" defTabSz="451555">
                <a:lnSpc>
                  <a:spcPts val="3100"/>
                </a:lnSpc>
                <a:buClr>
                  <a:srgbClr val="000000"/>
                </a:buClr>
                <a:buFont typeface="Helvetica"/>
                <a:tabLst>
                  <a:tab pos="825500" algn="l"/>
                </a:tabLst>
                <a:defRPr sz="2600" b="1"/>
              </a:pPr>
              <a:r>
                <a:rPr dirty="0"/>
                <a:t>Tree of Knowledge</a:t>
              </a:r>
            </a:p>
            <a:p>
              <a:pPr algn="ctr" defTabSz="508000">
                <a:defRPr sz="2600"/>
              </a:pPr>
              <a:r>
                <a:rPr b="1" dirty="0">
                  <a:latin typeface="Monlam Uni OuChan2"/>
                  <a:cs typeface="Monlam Uni OuChan2"/>
                </a:rPr>
                <a:t>ཤེས་ཡོན་གྱི་སྡོང་པོ།</a:t>
              </a:r>
            </a:p>
          </p:txBody>
        </p:sp>
      </p:grpSp>
      <p:sp>
        <p:nvSpPr>
          <p:cNvPr id="686" name="Shape 686"/>
          <p:cNvSpPr/>
          <p:nvPr/>
        </p:nvSpPr>
        <p:spPr>
          <a:xfrm>
            <a:off x="1735666" y="1015999"/>
            <a:ext cx="7196668" cy="1"/>
          </a:xfrm>
          <a:prstGeom prst="line">
            <a:avLst/>
          </a:prstGeom>
          <a:ln w="63500">
            <a:solidFill>
              <a:srgbClr val="000000"/>
            </a:solidFill>
            <a:miter lim="400000"/>
          </a:ln>
        </p:spPr>
        <p:txBody>
          <a:bodyPr lIns="56444" tIns="56444" rIns="56444" bIns="56444" anchor="ctr"/>
          <a:lstStyle/>
          <a:p>
            <a:pPr defTabSz="508000"/>
            <a:endParaRPr/>
          </a:p>
        </p:txBody>
      </p:sp>
      <p:grpSp>
        <p:nvGrpSpPr>
          <p:cNvPr id="691" name="Group 691"/>
          <p:cNvGrpSpPr/>
          <p:nvPr/>
        </p:nvGrpSpPr>
        <p:grpSpPr>
          <a:xfrm>
            <a:off x="6697133" y="2147747"/>
            <a:ext cx="2088446" cy="878381"/>
            <a:chOff x="0" y="0"/>
            <a:chExt cx="2088444" cy="878380"/>
          </a:xfrm>
        </p:grpSpPr>
        <p:sp>
          <p:nvSpPr>
            <p:cNvPr id="687" name="Shape 687"/>
            <p:cNvSpPr/>
            <p:nvPr/>
          </p:nvSpPr>
          <p:spPr>
            <a:xfrm>
              <a:off x="0" y="7861"/>
              <a:ext cx="2088445" cy="860779"/>
            </a:xfrm>
            <a:prstGeom prst="rect">
              <a:avLst/>
            </a:prstGeom>
            <a:gradFill flip="none" rotWithShape="1">
              <a:gsLst>
                <a:gs pos="0">
                  <a:srgbClr val="CB8C8D"/>
                </a:gs>
                <a:gs pos="100000">
                  <a:srgbClr val="F9ACAE"/>
                </a:gs>
              </a:gsLst>
              <a:lin ang="0" scaled="0"/>
            </a:gradFill>
            <a:ln w="25400" cap="flat">
              <a:solidFill>
                <a:srgbClr val="000000"/>
              </a:solidFill>
              <a:prstDash val="solid"/>
              <a:miter lim="400000"/>
            </a:ln>
            <a:effectLst>
              <a:outerShdw blurRad="63500" dist="76200" dir="2700000" rotWithShape="0">
                <a:srgbClr val="000000">
                  <a:alpha val="74996"/>
                </a:srgbClr>
              </a:outerShdw>
            </a:effectLst>
          </p:spPr>
          <p:txBody>
            <a:bodyPr wrap="square" lIns="42333" tIns="42333" rIns="42333" bIns="42333" numCol="1" anchor="ctr">
              <a:noAutofit/>
            </a:bodyPr>
            <a:lstStyle/>
            <a:p>
              <a:pPr algn="ctr" defTabSz="451555">
                <a:lnSpc>
                  <a:spcPts val="3600"/>
                </a:lnSpc>
                <a:tabLst>
                  <a:tab pos="8255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690" name="Group 690"/>
            <p:cNvGrpSpPr/>
            <p:nvPr/>
          </p:nvGrpSpPr>
          <p:grpSpPr>
            <a:xfrm>
              <a:off x="245351" y="0"/>
              <a:ext cx="1651001" cy="878381"/>
              <a:chOff x="0" y="0"/>
              <a:chExt cx="1651000" cy="878380"/>
            </a:xfrm>
          </p:grpSpPr>
          <p:sp>
            <p:nvSpPr>
              <p:cNvPr id="688" name="Shape 688"/>
              <p:cNvSpPr/>
              <p:nvPr/>
            </p:nvSpPr>
            <p:spPr>
              <a:xfrm>
                <a:off x="0" y="0"/>
                <a:ext cx="1651000" cy="451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algn="ctr" defTabSz="451555">
                  <a:lnSpc>
                    <a:spcPts val="2600"/>
                  </a:lnSpc>
                  <a:buClr>
                    <a:srgbClr val="000000"/>
                  </a:buClr>
                  <a:buFont typeface="Arial"/>
                  <a:tabLst>
                    <a:tab pos="825500" algn="l"/>
                  </a:tabLst>
                  <a:defRPr sz="2200" b="1">
                    <a:latin typeface="Arial"/>
                    <a:ea typeface="Arial"/>
                    <a:cs typeface="Arial"/>
                    <a:sym typeface="Arial"/>
                  </a:defRPr>
                </a:lvl1pPr>
              </a:lstStyle>
              <a:p>
                <a:r>
                  <a:t>MEDICINE</a:t>
                </a:r>
              </a:p>
            </p:txBody>
          </p:sp>
          <p:sp>
            <p:nvSpPr>
              <p:cNvPr id="689" name="Shape 689"/>
              <p:cNvSpPr/>
              <p:nvPr/>
            </p:nvSpPr>
            <p:spPr>
              <a:xfrm>
                <a:off x="564625" y="295591"/>
                <a:ext cx="561200" cy="5827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6444" tIns="56444" rIns="56444" bIns="56444" numCol="1" anchor="t">
                <a:spAutoFit/>
              </a:bodyPr>
              <a:lstStyle>
                <a:lvl1pPr defTabSz="508000">
                  <a:defRPr sz="2800">
                    <a:latin typeface="Arial"/>
                    <a:ea typeface="Arial"/>
                    <a:cs typeface="Arial"/>
                    <a:sym typeface="Arial"/>
                  </a:defRPr>
                </a:lvl1pPr>
              </a:lstStyle>
              <a:p>
                <a:r>
                  <a:t>སྨན།</a:t>
                </a:r>
              </a:p>
            </p:txBody>
          </p:sp>
        </p:grpSp>
      </p:grpSp>
      <p:grpSp>
        <p:nvGrpSpPr>
          <p:cNvPr id="696" name="Group 696"/>
          <p:cNvGrpSpPr/>
          <p:nvPr/>
        </p:nvGrpSpPr>
        <p:grpSpPr>
          <a:xfrm>
            <a:off x="6307666" y="3543124"/>
            <a:ext cx="2229557" cy="1157112"/>
            <a:chOff x="0" y="0"/>
            <a:chExt cx="2229555" cy="1157111"/>
          </a:xfrm>
        </p:grpSpPr>
        <p:sp>
          <p:nvSpPr>
            <p:cNvPr id="692" name="Shape 692"/>
            <p:cNvSpPr/>
            <p:nvPr/>
          </p:nvSpPr>
          <p:spPr>
            <a:xfrm>
              <a:off x="0" y="6015"/>
              <a:ext cx="2229556" cy="1123021"/>
            </a:xfrm>
            <a:prstGeom prst="rect">
              <a:avLst/>
            </a:prstGeom>
            <a:gradFill flip="none" rotWithShape="1">
              <a:gsLst>
                <a:gs pos="0">
                  <a:srgbClr val="53B92E"/>
                </a:gs>
                <a:gs pos="100000">
                  <a:srgbClr val="73FA41"/>
                </a:gs>
              </a:gsLst>
              <a:lin ang="0" scaled="0"/>
            </a:gradFill>
            <a:ln w="25400" cap="flat">
              <a:solidFill>
                <a:srgbClr val="000000"/>
              </a:solidFill>
              <a:prstDash val="solid"/>
              <a:miter lim="400000"/>
            </a:ln>
            <a:effectLst>
              <a:outerShdw blurRad="63500" dist="76200" dir="2700000" rotWithShape="0">
                <a:srgbClr val="000000">
                  <a:alpha val="74996"/>
                </a:srgbClr>
              </a:outerShdw>
            </a:effectLst>
          </p:spPr>
          <p:txBody>
            <a:bodyPr wrap="square" lIns="42333" tIns="42333" rIns="42333" bIns="42333" numCol="1" anchor="ctr">
              <a:noAutofit/>
            </a:bodyPr>
            <a:lstStyle/>
            <a:p>
              <a:pPr algn="ctr" defTabSz="451555">
                <a:lnSpc>
                  <a:spcPts val="3600"/>
                </a:lnSpc>
                <a:tabLst>
                  <a:tab pos="8255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695" name="Group 695"/>
            <p:cNvGrpSpPr/>
            <p:nvPr/>
          </p:nvGrpSpPr>
          <p:grpSpPr>
            <a:xfrm>
              <a:off x="243437" y="0"/>
              <a:ext cx="1735668" cy="1157112"/>
              <a:chOff x="0" y="0"/>
              <a:chExt cx="1735666" cy="1157111"/>
            </a:xfrm>
          </p:grpSpPr>
          <p:sp>
            <p:nvSpPr>
              <p:cNvPr id="693" name="Shape 693"/>
              <p:cNvSpPr/>
              <p:nvPr/>
            </p:nvSpPr>
            <p:spPr>
              <a:xfrm>
                <a:off x="109592" y="0"/>
                <a:ext cx="1523504" cy="552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algn="ctr" defTabSz="451555">
                  <a:lnSpc>
                    <a:spcPts val="2600"/>
                  </a:lnSpc>
                  <a:buClr>
                    <a:srgbClr val="000000"/>
                  </a:buClr>
                  <a:buFont typeface="Arial"/>
                  <a:tabLst>
                    <a:tab pos="825500" algn="l"/>
                  </a:tabLst>
                  <a:defRPr sz="2200" b="1">
                    <a:latin typeface="Arial"/>
                    <a:ea typeface="Arial"/>
                    <a:cs typeface="Arial"/>
                    <a:sym typeface="Arial"/>
                  </a:defRPr>
                </a:lvl1pPr>
              </a:lstStyle>
              <a:p>
                <a:r>
                  <a:t>BIOLOGY</a:t>
                </a:r>
              </a:p>
            </p:txBody>
          </p:sp>
          <p:sp>
            <p:nvSpPr>
              <p:cNvPr id="694" name="Shape 694"/>
              <p:cNvSpPr/>
              <p:nvPr/>
            </p:nvSpPr>
            <p:spPr>
              <a:xfrm>
                <a:off x="0" y="444082"/>
                <a:ext cx="1735667" cy="713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defTabSz="508000">
                  <a:defRPr sz="2800">
                    <a:latin typeface="Arial"/>
                    <a:ea typeface="Arial"/>
                    <a:cs typeface="Arial"/>
                    <a:sym typeface="Arial"/>
                  </a:defRPr>
                </a:lvl1pPr>
              </a:lstStyle>
              <a:p>
                <a:r>
                  <a:t>སྐྱེ་དངོས་རིག་པ།</a:t>
                </a:r>
              </a:p>
            </p:txBody>
          </p:sp>
        </p:grpSp>
      </p:grpSp>
      <p:grpSp>
        <p:nvGrpSpPr>
          <p:cNvPr id="701" name="Group 701"/>
          <p:cNvGrpSpPr/>
          <p:nvPr/>
        </p:nvGrpSpPr>
        <p:grpSpPr>
          <a:xfrm>
            <a:off x="5927019" y="4962525"/>
            <a:ext cx="2187223" cy="1157112"/>
            <a:chOff x="0" y="0"/>
            <a:chExt cx="2187222" cy="1157111"/>
          </a:xfrm>
        </p:grpSpPr>
        <p:sp>
          <p:nvSpPr>
            <p:cNvPr id="697" name="Shape 697"/>
            <p:cNvSpPr/>
            <p:nvPr/>
          </p:nvSpPr>
          <p:spPr>
            <a:xfrm>
              <a:off x="0" y="0"/>
              <a:ext cx="2187223" cy="1157112"/>
            </a:xfrm>
            <a:prstGeom prst="rect">
              <a:avLst/>
            </a:prstGeom>
            <a:gradFill flip="none" rotWithShape="1">
              <a:gsLst>
                <a:gs pos="0">
                  <a:srgbClr val="B7B554"/>
                </a:gs>
                <a:gs pos="100000">
                  <a:srgbClr val="FFFC79"/>
                </a:gs>
              </a:gsLst>
              <a:lin ang="0" scaled="0"/>
            </a:gradFill>
            <a:ln w="25400" cap="flat">
              <a:solidFill>
                <a:srgbClr val="000000"/>
              </a:solidFill>
              <a:prstDash val="solid"/>
              <a:miter lim="400000"/>
            </a:ln>
            <a:effectLst>
              <a:outerShdw blurRad="63500" dist="63500" dir="2212194" rotWithShape="0">
                <a:srgbClr val="000000">
                  <a:alpha val="74996"/>
                </a:srgbClr>
              </a:outerShdw>
            </a:effectLst>
          </p:spPr>
          <p:txBody>
            <a:bodyPr wrap="square" lIns="42333" tIns="42333" rIns="42333" bIns="42333" numCol="1" anchor="ctr">
              <a:noAutofit/>
            </a:bodyPr>
            <a:lstStyle/>
            <a:p>
              <a:pPr algn="ctr" defTabSz="451555">
                <a:lnSpc>
                  <a:spcPts val="3600"/>
                </a:lnSpc>
                <a:tabLst>
                  <a:tab pos="8255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00" name="Group 700"/>
            <p:cNvGrpSpPr/>
            <p:nvPr/>
          </p:nvGrpSpPr>
          <p:grpSpPr>
            <a:xfrm>
              <a:off x="73110" y="20877"/>
              <a:ext cx="2060223" cy="1135556"/>
              <a:chOff x="0" y="0"/>
              <a:chExt cx="2060222" cy="1135555"/>
            </a:xfrm>
          </p:grpSpPr>
          <p:sp>
            <p:nvSpPr>
              <p:cNvPr id="698" name="Shape 698"/>
              <p:cNvSpPr/>
              <p:nvPr/>
            </p:nvSpPr>
            <p:spPr>
              <a:xfrm>
                <a:off x="0" y="0"/>
                <a:ext cx="2060223" cy="537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ctr" defTabSz="451555">
                  <a:lnSpc>
                    <a:spcPts val="2600"/>
                  </a:lnSpc>
                  <a:buClr>
                    <a:srgbClr val="000000"/>
                  </a:buClr>
                  <a:buFont typeface="Arial"/>
                  <a:tabLst>
                    <a:tab pos="825500" algn="l"/>
                  </a:tabLst>
                  <a:defRPr sz="2200" b="1">
                    <a:latin typeface="Arial"/>
                    <a:ea typeface="Arial"/>
                    <a:cs typeface="Arial"/>
                    <a:sym typeface="Arial"/>
                  </a:defRPr>
                </a:lvl1pPr>
              </a:lstStyle>
              <a:p>
                <a:r>
                  <a:t>CHEMISTRY</a:t>
                </a:r>
              </a:p>
            </p:txBody>
          </p:sp>
          <p:sp>
            <p:nvSpPr>
              <p:cNvPr id="699" name="Shape 699"/>
              <p:cNvSpPr/>
              <p:nvPr/>
            </p:nvSpPr>
            <p:spPr>
              <a:xfrm>
                <a:off x="220592" y="418913"/>
                <a:ext cx="1744023" cy="7166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defTabSz="508000">
                  <a:defRPr sz="2800">
                    <a:latin typeface="Arial"/>
                    <a:ea typeface="Arial"/>
                    <a:cs typeface="Arial"/>
                    <a:sym typeface="Arial"/>
                  </a:defRPr>
                </a:lvl1pPr>
              </a:lstStyle>
              <a:p>
                <a:r>
                  <a:t>རྫས་སྦྱོར་རིག་པ།</a:t>
                </a:r>
              </a:p>
            </p:txBody>
          </p:sp>
        </p:grpSp>
      </p:grpSp>
      <p:grpSp>
        <p:nvGrpSpPr>
          <p:cNvPr id="706" name="Group 706"/>
          <p:cNvGrpSpPr/>
          <p:nvPr/>
        </p:nvGrpSpPr>
        <p:grpSpPr>
          <a:xfrm>
            <a:off x="5514621" y="6340122"/>
            <a:ext cx="2328335" cy="903818"/>
            <a:chOff x="0" y="0"/>
            <a:chExt cx="2328333" cy="903816"/>
          </a:xfrm>
        </p:grpSpPr>
        <p:sp>
          <p:nvSpPr>
            <p:cNvPr id="702" name="Shape 702"/>
            <p:cNvSpPr/>
            <p:nvPr/>
          </p:nvSpPr>
          <p:spPr>
            <a:xfrm>
              <a:off x="0" y="0"/>
              <a:ext cx="2328334" cy="903112"/>
            </a:xfrm>
            <a:prstGeom prst="rect">
              <a:avLst/>
            </a:prstGeom>
            <a:gradFill flip="none" rotWithShape="1">
              <a:gsLst>
                <a:gs pos="0">
                  <a:srgbClr val="6FAECD"/>
                </a:gs>
                <a:gs pos="100000">
                  <a:srgbClr val="98DBE4"/>
                </a:gs>
              </a:gsLst>
              <a:lin ang="0" scaled="0"/>
            </a:gradFill>
            <a:ln w="25400" cap="flat">
              <a:solidFill>
                <a:srgbClr val="000000"/>
              </a:solidFill>
              <a:prstDash val="solid"/>
              <a:miter lim="400000"/>
            </a:ln>
            <a:effectLst>
              <a:outerShdw blurRad="63500" dist="63500" dir="2212194" rotWithShape="0">
                <a:srgbClr val="000000">
                  <a:alpha val="74996"/>
                </a:srgbClr>
              </a:outerShdw>
            </a:effectLst>
          </p:spPr>
          <p:txBody>
            <a:bodyPr wrap="square" lIns="42333" tIns="42333" rIns="42333" bIns="42333" numCol="1" anchor="ctr">
              <a:noAutofit/>
            </a:bodyPr>
            <a:lstStyle/>
            <a:p>
              <a:pPr algn="ctr" defTabSz="451555">
                <a:lnSpc>
                  <a:spcPts val="3600"/>
                </a:lnSpc>
                <a:tabLst>
                  <a:tab pos="8255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05" name="Group 705"/>
            <p:cNvGrpSpPr/>
            <p:nvPr/>
          </p:nvGrpSpPr>
          <p:grpSpPr>
            <a:xfrm>
              <a:off x="215900" y="4662"/>
              <a:ext cx="2018076" cy="899155"/>
              <a:chOff x="0" y="0"/>
              <a:chExt cx="2018075" cy="899154"/>
            </a:xfrm>
          </p:grpSpPr>
          <p:sp>
            <p:nvSpPr>
              <p:cNvPr id="703" name="Shape 703"/>
              <p:cNvSpPr/>
              <p:nvPr/>
            </p:nvSpPr>
            <p:spPr>
              <a:xfrm>
                <a:off x="0" y="0"/>
                <a:ext cx="1467556"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algn="ctr" defTabSz="451555">
                  <a:lnSpc>
                    <a:spcPts val="2600"/>
                  </a:lnSpc>
                  <a:buClr>
                    <a:srgbClr val="000000"/>
                  </a:buClr>
                  <a:buFont typeface="Arial"/>
                  <a:tabLst>
                    <a:tab pos="825500" algn="l"/>
                  </a:tabLst>
                  <a:defRPr sz="2200" b="1">
                    <a:latin typeface="Arial"/>
                    <a:ea typeface="Arial"/>
                    <a:cs typeface="Arial"/>
                    <a:sym typeface="Arial"/>
                  </a:defRPr>
                </a:lvl1pPr>
              </a:lstStyle>
              <a:p>
                <a:r>
                  <a:t>PHYSICS</a:t>
                </a:r>
              </a:p>
            </p:txBody>
          </p:sp>
          <p:sp>
            <p:nvSpPr>
              <p:cNvPr id="704" name="Shape 704"/>
              <p:cNvSpPr/>
              <p:nvPr/>
            </p:nvSpPr>
            <p:spPr>
              <a:xfrm>
                <a:off x="22577" y="316365"/>
                <a:ext cx="1995499" cy="5827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6444" tIns="56444" rIns="56444" bIns="56444" numCol="1" anchor="t">
                <a:spAutoFit/>
              </a:bodyPr>
              <a:lstStyle/>
              <a:p>
                <a:pPr algn="ctr" defTabSz="508000">
                  <a:defRPr sz="2800">
                    <a:latin typeface="Arial"/>
                    <a:ea typeface="Arial"/>
                    <a:cs typeface="Arial"/>
                    <a:sym typeface="Arial"/>
                  </a:defRPr>
                </a:pPr>
                <a:r>
                  <a:rPr dirty="0"/>
                  <a:t>དངོས་ཁམས་རིག་པ།</a:t>
                </a:r>
              </a:p>
            </p:txBody>
          </p:sp>
        </p:grpSp>
      </p:grpSp>
      <p:sp>
        <p:nvSpPr>
          <p:cNvPr id="707" name="Shape 70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27</a:t>
            </a:fld>
            <a:endParaRPr/>
          </a:p>
        </p:txBody>
      </p:sp>
      <p:grpSp>
        <p:nvGrpSpPr>
          <p:cNvPr id="710" name="Group 710"/>
          <p:cNvGrpSpPr/>
          <p:nvPr/>
        </p:nvGrpSpPr>
        <p:grpSpPr>
          <a:xfrm>
            <a:off x="8881249" y="3192635"/>
            <a:ext cx="1263984" cy="2424181"/>
            <a:chOff x="0" y="0"/>
            <a:chExt cx="1263982" cy="2424179"/>
          </a:xfrm>
        </p:grpSpPr>
        <p:sp>
          <p:nvSpPr>
            <p:cNvPr id="708" name="Shape 708"/>
            <p:cNvSpPr/>
            <p:nvPr/>
          </p:nvSpPr>
          <p:spPr>
            <a:xfrm rot="16914119">
              <a:off x="-693024" y="958795"/>
              <a:ext cx="2370668" cy="5065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spAutoFit/>
            </a:bodyPr>
            <a:lstStyle>
              <a:lvl1pPr algn="ctr" defTabSz="451555">
                <a:lnSpc>
                  <a:spcPts val="3100"/>
                </a:lnSpc>
                <a:tabLst>
                  <a:tab pos="825500" algn="l"/>
                </a:tabLst>
                <a:defRPr sz="2600" b="1">
                  <a:solidFill>
                    <a:srgbClr val="FF9300"/>
                  </a:solidFill>
                </a:defRPr>
              </a:lvl1pPr>
            </a:lstStyle>
            <a:p>
              <a:r>
                <a:t>Mathematics</a:t>
              </a:r>
            </a:p>
          </p:txBody>
        </p:sp>
        <p:sp>
          <p:nvSpPr>
            <p:cNvPr id="709" name="Shape 709"/>
            <p:cNvSpPr/>
            <p:nvPr/>
          </p:nvSpPr>
          <p:spPr>
            <a:xfrm rot="16927180">
              <a:off x="307269" y="1512949"/>
              <a:ext cx="1100217" cy="5954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6444" tIns="56444" rIns="56444" bIns="56444" numCol="1" anchor="t">
              <a:spAutoFit/>
            </a:bodyPr>
            <a:lstStyle>
              <a:lvl1pPr defTabSz="508000">
                <a:lnSpc>
                  <a:spcPts val="3600"/>
                </a:lnSpc>
                <a:spcBef>
                  <a:spcPts val="1300"/>
                </a:spcBef>
                <a:tabLst>
                  <a:tab pos="266700" algn="l"/>
                </a:tabLst>
                <a:defRPr sz="3000">
                  <a:solidFill>
                    <a:srgbClr val="FF9300"/>
                  </a:solidFill>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ཨང་རྩིས།</a:t>
              </a:r>
            </a:p>
          </p:txBody>
        </p:sp>
      </p:grpSp>
      <p:sp>
        <p:nvSpPr>
          <p:cNvPr id="711" name="Shape 711"/>
          <p:cNvSpPr/>
          <p:nvPr/>
        </p:nvSpPr>
        <p:spPr>
          <a:xfrm flipV="1">
            <a:off x="2360083" y="2929819"/>
            <a:ext cx="1599849" cy="4161016"/>
          </a:xfrm>
          <a:prstGeom prst="line">
            <a:avLst/>
          </a:prstGeom>
          <a:ln w="762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2" name="Shape 712"/>
          <p:cNvSpPr/>
          <p:nvPr/>
        </p:nvSpPr>
        <p:spPr>
          <a:xfrm>
            <a:off x="2439458" y="6930319"/>
            <a:ext cx="800807" cy="160515"/>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3" name="Shape 713"/>
          <p:cNvSpPr/>
          <p:nvPr/>
        </p:nvSpPr>
        <p:spPr>
          <a:xfrm>
            <a:off x="2599972" y="6450541"/>
            <a:ext cx="799042" cy="160515"/>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4" name="Shape 714"/>
          <p:cNvSpPr/>
          <p:nvPr/>
        </p:nvSpPr>
        <p:spPr>
          <a:xfrm>
            <a:off x="2760486" y="5970764"/>
            <a:ext cx="799042" cy="158751"/>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5" name="Shape 715"/>
          <p:cNvSpPr/>
          <p:nvPr/>
        </p:nvSpPr>
        <p:spPr>
          <a:xfrm>
            <a:off x="3000375" y="5490986"/>
            <a:ext cx="799043" cy="158751"/>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6" name="Shape 716"/>
          <p:cNvSpPr/>
          <p:nvPr/>
        </p:nvSpPr>
        <p:spPr>
          <a:xfrm>
            <a:off x="3159125" y="5003800"/>
            <a:ext cx="800806" cy="160514"/>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7" name="Shape 717"/>
          <p:cNvSpPr/>
          <p:nvPr/>
        </p:nvSpPr>
        <p:spPr>
          <a:xfrm>
            <a:off x="3319639" y="4533900"/>
            <a:ext cx="800806" cy="158751"/>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8" name="Shape 718"/>
          <p:cNvSpPr/>
          <p:nvPr/>
        </p:nvSpPr>
        <p:spPr>
          <a:xfrm>
            <a:off x="3559528" y="4051300"/>
            <a:ext cx="800806" cy="160514"/>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19" name="Shape 719"/>
          <p:cNvSpPr/>
          <p:nvPr/>
        </p:nvSpPr>
        <p:spPr>
          <a:xfrm>
            <a:off x="3720041" y="3568700"/>
            <a:ext cx="799043" cy="158751"/>
          </a:xfrm>
          <a:prstGeom prst="line">
            <a:avLst/>
          </a:prstGeom>
          <a:ln w="635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sp>
        <p:nvSpPr>
          <p:cNvPr id="720" name="Shape 720"/>
          <p:cNvSpPr/>
          <p:nvPr/>
        </p:nvSpPr>
        <p:spPr>
          <a:xfrm flipV="1">
            <a:off x="3159125" y="3086100"/>
            <a:ext cx="1601612" cy="4159251"/>
          </a:xfrm>
          <a:prstGeom prst="line">
            <a:avLst/>
          </a:prstGeom>
          <a:ln w="76200">
            <a:solidFill>
              <a:srgbClr val="0433FF"/>
            </a:solidFill>
          </a:ln>
          <a:effectLst>
            <a:outerShdw blurRad="63500" dist="38100" dir="2700000" rotWithShape="0">
              <a:srgbClr val="000000">
                <a:alpha val="74996"/>
              </a:srgbClr>
            </a:outerShdw>
          </a:effectLst>
        </p:spPr>
        <p:txBody>
          <a:bodyPr lIns="50800" tIns="50800" rIns="50800" bIns="50800" anchor="ctr"/>
          <a:lstStyle/>
          <a:p>
            <a:endParaRPr/>
          </a:p>
        </p:txBody>
      </p:sp>
      <p:grpSp>
        <p:nvGrpSpPr>
          <p:cNvPr id="724" name="Group 724"/>
          <p:cNvGrpSpPr/>
          <p:nvPr/>
        </p:nvGrpSpPr>
        <p:grpSpPr>
          <a:xfrm>
            <a:off x="62694" y="5802137"/>
            <a:ext cx="4650221" cy="1002530"/>
            <a:chOff x="0" y="12783"/>
            <a:chExt cx="4650219" cy="1002529"/>
          </a:xfrm>
        </p:grpSpPr>
        <p:sp>
          <p:nvSpPr>
            <p:cNvPr id="721" name="Shape 721"/>
            <p:cNvSpPr/>
            <p:nvPr/>
          </p:nvSpPr>
          <p:spPr>
            <a:xfrm>
              <a:off x="0" y="12783"/>
              <a:ext cx="4305302" cy="1002529"/>
            </a:xfrm>
            <a:custGeom>
              <a:avLst/>
              <a:gdLst/>
              <a:ahLst/>
              <a:cxnLst>
                <a:cxn ang="0">
                  <a:pos x="wd2" y="hd2"/>
                </a:cxn>
                <a:cxn ang="5400000">
                  <a:pos x="wd2" y="hd2"/>
                </a:cxn>
                <a:cxn ang="10800000">
                  <a:pos x="wd2" y="hd2"/>
                </a:cxn>
                <a:cxn ang="16200000">
                  <a:pos x="wd2" y="hd2"/>
                </a:cxn>
              </a:cxnLst>
              <a:rect l="0" t="0" r="r" b="b"/>
              <a:pathLst>
                <a:path w="21600" h="21600" extrusionOk="0">
                  <a:moveTo>
                    <a:pt x="1998" y="0"/>
                  </a:moveTo>
                  <a:lnTo>
                    <a:pt x="0" y="21600"/>
                  </a:lnTo>
                  <a:lnTo>
                    <a:pt x="19602" y="21600"/>
                  </a:lnTo>
                  <a:lnTo>
                    <a:pt x="21600" y="0"/>
                  </a:lnTo>
                  <a:close/>
                </a:path>
              </a:pathLst>
            </a:custGeom>
            <a:solidFill>
              <a:srgbClr val="8BDAFF"/>
            </a:solidFill>
            <a:ln w="25400" cap="flat">
              <a:solidFill>
                <a:srgbClr val="000000"/>
              </a:solidFill>
              <a:prstDash val="solid"/>
              <a:miter lim="400000"/>
            </a:ln>
            <a:effectLst>
              <a:outerShdw blurRad="63500" dist="63500" dir="4091915" rotWithShape="0">
                <a:srgbClr val="000000">
                  <a:alpha val="74996"/>
                </a:srgbClr>
              </a:outerShdw>
            </a:effectLst>
          </p:spPr>
          <p:txBody>
            <a:bodyPr wrap="square" lIns="38100" tIns="38100" rIns="38100" bIns="38100" numCol="1" anchor="ctr">
              <a:noAutofit/>
            </a:bodyPr>
            <a:lstStyle/>
            <a:p>
              <a:pPr algn="ctr" defTabSz="508000">
                <a:lnSpc>
                  <a:spcPts val="2400"/>
                </a:lnSpc>
                <a:tabLst>
                  <a:tab pos="838200" algn="l"/>
                </a:tabLst>
                <a:defRPr sz="2000">
                  <a:effectLst>
                    <a:outerShdw blurRad="38100" dist="12700" dir="5400000" rotWithShape="0">
                      <a:srgbClr val="000000">
                        <a:alpha val="50000"/>
                      </a:srgbClr>
                    </a:outerShdw>
                  </a:effectLst>
                  <a:latin typeface="Calibri"/>
                  <a:ea typeface="Calibri"/>
                  <a:cs typeface="Calibri"/>
                  <a:sym typeface="Calibri"/>
                </a:defRPr>
              </a:pPr>
              <a:endParaRPr/>
            </a:p>
          </p:txBody>
        </p:sp>
        <p:sp>
          <p:nvSpPr>
            <p:cNvPr id="722" name="Shape 722"/>
            <p:cNvSpPr/>
            <p:nvPr/>
          </p:nvSpPr>
          <p:spPr>
            <a:xfrm>
              <a:off x="10161" y="59531"/>
              <a:ext cx="4640058" cy="6265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45347" marR="45347" algn="ctr" defTabSz="508000">
                <a:lnSpc>
                  <a:spcPct val="80000"/>
                </a:lnSpc>
                <a:buClr>
                  <a:srgbClr val="021EAA"/>
                </a:buClr>
                <a:buFont typeface="Arial Narrow"/>
                <a:tabLst>
                  <a:tab pos="838200" algn="l"/>
                </a:tabLst>
                <a:defRPr sz="2200" b="1" i="1">
                  <a:solidFill>
                    <a:srgbClr val="021EAA"/>
                  </a:solidFill>
                  <a:uFill>
                    <a:solidFill>
                      <a:srgbClr val="021EAA"/>
                    </a:solidFill>
                  </a:uFill>
                  <a:latin typeface="Arial Narrow"/>
                  <a:ea typeface="Arial Narrow"/>
                  <a:cs typeface="Arial Narrow"/>
                  <a:sym typeface="Arial Narrow"/>
                </a:defRPr>
              </a:lvl1pPr>
            </a:lstStyle>
            <a:p>
              <a:r>
                <a:t>Physical Measurement Methods</a:t>
              </a:r>
            </a:p>
          </p:txBody>
        </p:sp>
        <p:sp>
          <p:nvSpPr>
            <p:cNvPr id="723" name="Shape 723"/>
            <p:cNvSpPr/>
            <p:nvPr/>
          </p:nvSpPr>
          <p:spPr>
            <a:xfrm>
              <a:off x="381389" y="365969"/>
              <a:ext cx="3897601" cy="47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800">
                  <a:solidFill>
                    <a:srgbClr val="011993"/>
                  </a:solidFill>
                  <a:latin typeface="Arial"/>
                  <a:ea typeface="Arial"/>
                  <a:cs typeface="Arial"/>
                  <a:sym typeface="Arial"/>
                </a:defRPr>
              </a:lvl1pPr>
            </a:lstStyle>
            <a:p>
              <a:r>
                <a:rPr b="1" dirty="0"/>
                <a:t>དངོས་པོའི་ཚད་འཇལ་གྱི་ཐབས་ལམ།</a:t>
              </a:r>
            </a:p>
          </p:txBody>
        </p:sp>
      </p:grpSp>
    </p:spTree>
  </p:cSld>
  <p:clrMapOvr>
    <a:masterClrMapping/>
  </p:clrMapOvr>
  <mc:AlternateContent xmlns:mc="http://schemas.openxmlformats.org/markup-compatibility/2006" xmlns:p14="http://schemas.microsoft.com/office/powerpoint/2010/main">
    <mc:Choice Requires="p14">
      <p:transition spd="med" p14:dur="600"/>
    </mc:Choice>
    <mc:Fallback xmlns="">
      <p:transition xmlns:p14="http://schemas.microsoft.com/office/powerpoint/2010/main" spd="med"/>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10"/>
                                        </p:tgtEl>
                                        <p:attrNameLst>
                                          <p:attrName>style.visibility</p:attrName>
                                        </p:attrNameLst>
                                      </p:cBhvr>
                                      <p:to>
                                        <p:strVal val="visible"/>
                                      </p:to>
                                    </p:set>
                                    <p:anim calcmode="lin" valueType="num">
                                      <p:cBhvr>
                                        <p:cTn id="7" dur="1000" fill="hold"/>
                                        <p:tgtEl>
                                          <p:spTgt spid="710"/>
                                        </p:tgtEl>
                                        <p:attrNameLst>
                                          <p:attrName>ppt_w</p:attrName>
                                        </p:attrNameLst>
                                      </p:cBhvr>
                                      <p:tavLst>
                                        <p:tav tm="0">
                                          <p:val>
                                            <p:fltVal val="0"/>
                                          </p:val>
                                        </p:tav>
                                        <p:tav tm="100000">
                                          <p:val>
                                            <p:strVal val="#ppt_w"/>
                                          </p:val>
                                        </p:tav>
                                      </p:tavLst>
                                    </p:anim>
                                    <p:anim calcmode="lin" valueType="num">
                                      <p:cBhvr>
                                        <p:cTn id="8" dur="1000" fill="hold"/>
                                        <p:tgtEl>
                                          <p:spTgt spid="7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720"/>
                                        </p:tgtEl>
                                        <p:attrNameLst>
                                          <p:attrName>style.visibility</p:attrName>
                                        </p:attrNameLst>
                                      </p:cBhvr>
                                      <p:to>
                                        <p:strVal val="visible"/>
                                      </p:to>
                                    </p:set>
                                    <p:anim calcmode="lin" valueType="num">
                                      <p:cBhvr>
                                        <p:cTn id="13" dur="1000" fill="hold"/>
                                        <p:tgtEl>
                                          <p:spTgt spid="720"/>
                                        </p:tgtEl>
                                        <p:attrNameLst>
                                          <p:attrName>ppt_w</p:attrName>
                                        </p:attrNameLst>
                                      </p:cBhvr>
                                      <p:tavLst>
                                        <p:tav tm="0">
                                          <p:val>
                                            <p:fltVal val="0"/>
                                          </p:val>
                                        </p:tav>
                                        <p:tav tm="100000">
                                          <p:val>
                                            <p:strVal val="#ppt_w"/>
                                          </p:val>
                                        </p:tav>
                                      </p:tavLst>
                                    </p:anim>
                                    <p:anim calcmode="lin" valueType="num">
                                      <p:cBhvr>
                                        <p:cTn id="14" dur="1000" fill="hold"/>
                                        <p:tgtEl>
                                          <p:spTgt spid="720"/>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23" presetClass="entr" presetSubtype="16" fill="hold" grpId="3" nodeType="afterEffect">
                                  <p:stCondLst>
                                    <p:cond delay="0"/>
                                  </p:stCondLst>
                                  <p:iterate>
                                    <p:tmAbs val="0"/>
                                  </p:iterate>
                                  <p:childTnLst>
                                    <p:set>
                                      <p:cBhvr>
                                        <p:cTn id="17" fill="hold"/>
                                        <p:tgtEl>
                                          <p:spTgt spid="711"/>
                                        </p:tgtEl>
                                        <p:attrNameLst>
                                          <p:attrName>style.visibility</p:attrName>
                                        </p:attrNameLst>
                                      </p:cBhvr>
                                      <p:to>
                                        <p:strVal val="visible"/>
                                      </p:to>
                                    </p:set>
                                    <p:anim calcmode="lin" valueType="num">
                                      <p:cBhvr>
                                        <p:cTn id="18" dur="1000" fill="hold"/>
                                        <p:tgtEl>
                                          <p:spTgt spid="711"/>
                                        </p:tgtEl>
                                        <p:attrNameLst>
                                          <p:attrName>ppt_w</p:attrName>
                                        </p:attrNameLst>
                                      </p:cBhvr>
                                      <p:tavLst>
                                        <p:tav tm="0">
                                          <p:val>
                                            <p:fltVal val="0"/>
                                          </p:val>
                                        </p:tav>
                                        <p:tav tm="100000">
                                          <p:val>
                                            <p:strVal val="#ppt_w"/>
                                          </p:val>
                                        </p:tav>
                                      </p:tavLst>
                                    </p:anim>
                                    <p:anim calcmode="lin" valueType="num">
                                      <p:cBhvr>
                                        <p:cTn id="19" dur="1000" fill="hold"/>
                                        <p:tgtEl>
                                          <p:spTgt spid="711"/>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grpId="4" nodeType="afterEffect">
                                  <p:stCondLst>
                                    <p:cond delay="0"/>
                                  </p:stCondLst>
                                  <p:iterate>
                                    <p:tmAbs val="0"/>
                                  </p:iterate>
                                  <p:childTnLst>
                                    <p:set>
                                      <p:cBhvr>
                                        <p:cTn id="22" fill="hold"/>
                                        <p:tgtEl>
                                          <p:spTgt spid="719"/>
                                        </p:tgtEl>
                                        <p:attrNameLst>
                                          <p:attrName>style.visibility</p:attrName>
                                        </p:attrNameLst>
                                      </p:cBhvr>
                                      <p:to>
                                        <p:strVal val="visible"/>
                                      </p:to>
                                    </p:set>
                                    <p:anim calcmode="lin" valueType="num">
                                      <p:cBhvr>
                                        <p:cTn id="23" dur="1000" fill="hold"/>
                                        <p:tgtEl>
                                          <p:spTgt spid="719"/>
                                        </p:tgtEl>
                                        <p:attrNameLst>
                                          <p:attrName>ppt_w</p:attrName>
                                        </p:attrNameLst>
                                      </p:cBhvr>
                                      <p:tavLst>
                                        <p:tav tm="0">
                                          <p:val>
                                            <p:fltVal val="0"/>
                                          </p:val>
                                        </p:tav>
                                        <p:tav tm="100000">
                                          <p:val>
                                            <p:strVal val="#ppt_w"/>
                                          </p:val>
                                        </p:tav>
                                      </p:tavLst>
                                    </p:anim>
                                    <p:anim calcmode="lin" valueType="num">
                                      <p:cBhvr>
                                        <p:cTn id="24" dur="1000" fill="hold"/>
                                        <p:tgtEl>
                                          <p:spTgt spid="719"/>
                                        </p:tgtEl>
                                        <p:attrNameLst>
                                          <p:attrName>ppt_h</p:attrName>
                                        </p:attrNameLst>
                                      </p:cBhvr>
                                      <p:tavLst>
                                        <p:tav tm="0">
                                          <p:val>
                                            <p:fltVal val="0"/>
                                          </p:val>
                                        </p:tav>
                                        <p:tav tm="100000">
                                          <p:val>
                                            <p:strVal val="#ppt_h"/>
                                          </p:val>
                                        </p:tav>
                                      </p:tavLst>
                                    </p:anim>
                                  </p:childTnLst>
                                </p:cTn>
                              </p:par>
                            </p:childTnLst>
                          </p:cTn>
                        </p:par>
                        <p:par>
                          <p:cTn id="25" fill="hold">
                            <p:stCondLst>
                              <p:cond delay="3000"/>
                            </p:stCondLst>
                            <p:childTnLst>
                              <p:par>
                                <p:cTn id="26" presetID="23" presetClass="entr" presetSubtype="16" fill="hold" grpId="5" nodeType="afterEffect">
                                  <p:stCondLst>
                                    <p:cond delay="0"/>
                                  </p:stCondLst>
                                  <p:iterate>
                                    <p:tmAbs val="0"/>
                                  </p:iterate>
                                  <p:childTnLst>
                                    <p:set>
                                      <p:cBhvr>
                                        <p:cTn id="27" fill="hold"/>
                                        <p:tgtEl>
                                          <p:spTgt spid="718"/>
                                        </p:tgtEl>
                                        <p:attrNameLst>
                                          <p:attrName>style.visibility</p:attrName>
                                        </p:attrNameLst>
                                      </p:cBhvr>
                                      <p:to>
                                        <p:strVal val="visible"/>
                                      </p:to>
                                    </p:set>
                                    <p:anim calcmode="lin" valueType="num">
                                      <p:cBhvr>
                                        <p:cTn id="28" dur="1000" fill="hold"/>
                                        <p:tgtEl>
                                          <p:spTgt spid="718"/>
                                        </p:tgtEl>
                                        <p:attrNameLst>
                                          <p:attrName>ppt_w</p:attrName>
                                        </p:attrNameLst>
                                      </p:cBhvr>
                                      <p:tavLst>
                                        <p:tav tm="0">
                                          <p:val>
                                            <p:fltVal val="0"/>
                                          </p:val>
                                        </p:tav>
                                        <p:tav tm="100000">
                                          <p:val>
                                            <p:strVal val="#ppt_w"/>
                                          </p:val>
                                        </p:tav>
                                      </p:tavLst>
                                    </p:anim>
                                    <p:anim calcmode="lin" valueType="num">
                                      <p:cBhvr>
                                        <p:cTn id="29" dur="1000" fill="hold"/>
                                        <p:tgtEl>
                                          <p:spTgt spid="718"/>
                                        </p:tgtEl>
                                        <p:attrNameLst>
                                          <p:attrName>ppt_h</p:attrName>
                                        </p:attrNameLst>
                                      </p:cBhvr>
                                      <p:tavLst>
                                        <p:tav tm="0">
                                          <p:val>
                                            <p:fltVal val="0"/>
                                          </p:val>
                                        </p:tav>
                                        <p:tav tm="100000">
                                          <p:val>
                                            <p:strVal val="#ppt_h"/>
                                          </p:val>
                                        </p:tav>
                                      </p:tavLst>
                                    </p:anim>
                                  </p:childTnLst>
                                </p:cTn>
                              </p:par>
                            </p:childTnLst>
                          </p:cTn>
                        </p:par>
                        <p:par>
                          <p:cTn id="30" fill="hold">
                            <p:stCondLst>
                              <p:cond delay="4000"/>
                            </p:stCondLst>
                            <p:childTnLst>
                              <p:par>
                                <p:cTn id="31" presetID="23" presetClass="entr" presetSubtype="16" fill="hold" grpId="6" nodeType="afterEffect">
                                  <p:stCondLst>
                                    <p:cond delay="0"/>
                                  </p:stCondLst>
                                  <p:iterate>
                                    <p:tmAbs val="0"/>
                                  </p:iterate>
                                  <p:childTnLst>
                                    <p:set>
                                      <p:cBhvr>
                                        <p:cTn id="32" fill="hold"/>
                                        <p:tgtEl>
                                          <p:spTgt spid="717"/>
                                        </p:tgtEl>
                                        <p:attrNameLst>
                                          <p:attrName>style.visibility</p:attrName>
                                        </p:attrNameLst>
                                      </p:cBhvr>
                                      <p:to>
                                        <p:strVal val="visible"/>
                                      </p:to>
                                    </p:set>
                                    <p:anim calcmode="lin" valueType="num">
                                      <p:cBhvr>
                                        <p:cTn id="33" dur="1000" fill="hold"/>
                                        <p:tgtEl>
                                          <p:spTgt spid="717"/>
                                        </p:tgtEl>
                                        <p:attrNameLst>
                                          <p:attrName>ppt_w</p:attrName>
                                        </p:attrNameLst>
                                      </p:cBhvr>
                                      <p:tavLst>
                                        <p:tav tm="0">
                                          <p:val>
                                            <p:fltVal val="0"/>
                                          </p:val>
                                        </p:tav>
                                        <p:tav tm="100000">
                                          <p:val>
                                            <p:strVal val="#ppt_w"/>
                                          </p:val>
                                        </p:tav>
                                      </p:tavLst>
                                    </p:anim>
                                    <p:anim calcmode="lin" valueType="num">
                                      <p:cBhvr>
                                        <p:cTn id="34" dur="1000" fill="hold"/>
                                        <p:tgtEl>
                                          <p:spTgt spid="717"/>
                                        </p:tgtEl>
                                        <p:attrNameLst>
                                          <p:attrName>ppt_h</p:attrName>
                                        </p:attrNameLst>
                                      </p:cBhvr>
                                      <p:tavLst>
                                        <p:tav tm="0">
                                          <p:val>
                                            <p:fltVal val="0"/>
                                          </p:val>
                                        </p:tav>
                                        <p:tav tm="100000">
                                          <p:val>
                                            <p:strVal val="#ppt_h"/>
                                          </p:val>
                                        </p:tav>
                                      </p:tavLst>
                                    </p:anim>
                                  </p:childTnLst>
                                </p:cTn>
                              </p:par>
                            </p:childTnLst>
                          </p:cTn>
                        </p:par>
                        <p:par>
                          <p:cTn id="35" fill="hold">
                            <p:stCondLst>
                              <p:cond delay="5000"/>
                            </p:stCondLst>
                            <p:childTnLst>
                              <p:par>
                                <p:cTn id="36" presetID="23" presetClass="entr" presetSubtype="16" fill="hold" grpId="7" nodeType="afterEffect">
                                  <p:stCondLst>
                                    <p:cond delay="0"/>
                                  </p:stCondLst>
                                  <p:iterate>
                                    <p:tmAbs val="0"/>
                                  </p:iterate>
                                  <p:childTnLst>
                                    <p:set>
                                      <p:cBhvr>
                                        <p:cTn id="37" fill="hold"/>
                                        <p:tgtEl>
                                          <p:spTgt spid="716"/>
                                        </p:tgtEl>
                                        <p:attrNameLst>
                                          <p:attrName>style.visibility</p:attrName>
                                        </p:attrNameLst>
                                      </p:cBhvr>
                                      <p:to>
                                        <p:strVal val="visible"/>
                                      </p:to>
                                    </p:set>
                                    <p:anim calcmode="lin" valueType="num">
                                      <p:cBhvr>
                                        <p:cTn id="38" dur="1000" fill="hold"/>
                                        <p:tgtEl>
                                          <p:spTgt spid="716"/>
                                        </p:tgtEl>
                                        <p:attrNameLst>
                                          <p:attrName>ppt_w</p:attrName>
                                        </p:attrNameLst>
                                      </p:cBhvr>
                                      <p:tavLst>
                                        <p:tav tm="0">
                                          <p:val>
                                            <p:fltVal val="0"/>
                                          </p:val>
                                        </p:tav>
                                        <p:tav tm="100000">
                                          <p:val>
                                            <p:strVal val="#ppt_w"/>
                                          </p:val>
                                        </p:tav>
                                      </p:tavLst>
                                    </p:anim>
                                    <p:anim calcmode="lin" valueType="num">
                                      <p:cBhvr>
                                        <p:cTn id="39" dur="1000" fill="hold"/>
                                        <p:tgtEl>
                                          <p:spTgt spid="716"/>
                                        </p:tgtEl>
                                        <p:attrNameLst>
                                          <p:attrName>ppt_h</p:attrName>
                                        </p:attrNameLst>
                                      </p:cBhvr>
                                      <p:tavLst>
                                        <p:tav tm="0">
                                          <p:val>
                                            <p:fltVal val="0"/>
                                          </p:val>
                                        </p:tav>
                                        <p:tav tm="100000">
                                          <p:val>
                                            <p:strVal val="#ppt_h"/>
                                          </p:val>
                                        </p:tav>
                                      </p:tavLst>
                                    </p:anim>
                                  </p:childTnLst>
                                </p:cTn>
                              </p:par>
                            </p:childTnLst>
                          </p:cTn>
                        </p:par>
                        <p:par>
                          <p:cTn id="40" fill="hold">
                            <p:stCondLst>
                              <p:cond delay="6000"/>
                            </p:stCondLst>
                            <p:childTnLst>
                              <p:par>
                                <p:cTn id="41" presetID="23" presetClass="entr" presetSubtype="16" fill="hold" grpId="8" nodeType="afterEffect">
                                  <p:stCondLst>
                                    <p:cond delay="0"/>
                                  </p:stCondLst>
                                  <p:iterate>
                                    <p:tmAbs val="0"/>
                                  </p:iterate>
                                  <p:childTnLst>
                                    <p:set>
                                      <p:cBhvr>
                                        <p:cTn id="42" fill="hold"/>
                                        <p:tgtEl>
                                          <p:spTgt spid="715"/>
                                        </p:tgtEl>
                                        <p:attrNameLst>
                                          <p:attrName>style.visibility</p:attrName>
                                        </p:attrNameLst>
                                      </p:cBhvr>
                                      <p:to>
                                        <p:strVal val="visible"/>
                                      </p:to>
                                    </p:set>
                                    <p:anim calcmode="lin" valueType="num">
                                      <p:cBhvr>
                                        <p:cTn id="43" dur="1000" fill="hold"/>
                                        <p:tgtEl>
                                          <p:spTgt spid="715"/>
                                        </p:tgtEl>
                                        <p:attrNameLst>
                                          <p:attrName>ppt_w</p:attrName>
                                        </p:attrNameLst>
                                      </p:cBhvr>
                                      <p:tavLst>
                                        <p:tav tm="0">
                                          <p:val>
                                            <p:fltVal val="0"/>
                                          </p:val>
                                        </p:tav>
                                        <p:tav tm="100000">
                                          <p:val>
                                            <p:strVal val="#ppt_w"/>
                                          </p:val>
                                        </p:tav>
                                      </p:tavLst>
                                    </p:anim>
                                    <p:anim calcmode="lin" valueType="num">
                                      <p:cBhvr>
                                        <p:cTn id="44" dur="1000" fill="hold"/>
                                        <p:tgtEl>
                                          <p:spTgt spid="715"/>
                                        </p:tgtEl>
                                        <p:attrNameLst>
                                          <p:attrName>ppt_h</p:attrName>
                                        </p:attrNameLst>
                                      </p:cBhvr>
                                      <p:tavLst>
                                        <p:tav tm="0">
                                          <p:val>
                                            <p:fltVal val="0"/>
                                          </p:val>
                                        </p:tav>
                                        <p:tav tm="100000">
                                          <p:val>
                                            <p:strVal val="#ppt_h"/>
                                          </p:val>
                                        </p:tav>
                                      </p:tavLst>
                                    </p:anim>
                                  </p:childTnLst>
                                </p:cTn>
                              </p:par>
                            </p:childTnLst>
                          </p:cTn>
                        </p:par>
                        <p:par>
                          <p:cTn id="45" fill="hold">
                            <p:stCondLst>
                              <p:cond delay="7000"/>
                            </p:stCondLst>
                            <p:childTnLst>
                              <p:par>
                                <p:cTn id="46" presetID="23" presetClass="entr" presetSubtype="16" fill="hold" grpId="9" nodeType="afterEffect">
                                  <p:stCondLst>
                                    <p:cond delay="0"/>
                                  </p:stCondLst>
                                  <p:iterate>
                                    <p:tmAbs val="0"/>
                                  </p:iterate>
                                  <p:childTnLst>
                                    <p:set>
                                      <p:cBhvr>
                                        <p:cTn id="47" fill="hold"/>
                                        <p:tgtEl>
                                          <p:spTgt spid="714"/>
                                        </p:tgtEl>
                                        <p:attrNameLst>
                                          <p:attrName>style.visibility</p:attrName>
                                        </p:attrNameLst>
                                      </p:cBhvr>
                                      <p:to>
                                        <p:strVal val="visible"/>
                                      </p:to>
                                    </p:set>
                                    <p:anim calcmode="lin" valueType="num">
                                      <p:cBhvr>
                                        <p:cTn id="48" dur="1000" fill="hold"/>
                                        <p:tgtEl>
                                          <p:spTgt spid="714"/>
                                        </p:tgtEl>
                                        <p:attrNameLst>
                                          <p:attrName>ppt_w</p:attrName>
                                        </p:attrNameLst>
                                      </p:cBhvr>
                                      <p:tavLst>
                                        <p:tav tm="0">
                                          <p:val>
                                            <p:fltVal val="0"/>
                                          </p:val>
                                        </p:tav>
                                        <p:tav tm="100000">
                                          <p:val>
                                            <p:strVal val="#ppt_w"/>
                                          </p:val>
                                        </p:tav>
                                      </p:tavLst>
                                    </p:anim>
                                    <p:anim calcmode="lin" valueType="num">
                                      <p:cBhvr>
                                        <p:cTn id="49" dur="1000" fill="hold"/>
                                        <p:tgtEl>
                                          <p:spTgt spid="714"/>
                                        </p:tgtEl>
                                        <p:attrNameLst>
                                          <p:attrName>ppt_h</p:attrName>
                                        </p:attrNameLst>
                                      </p:cBhvr>
                                      <p:tavLst>
                                        <p:tav tm="0">
                                          <p:val>
                                            <p:fltVal val="0"/>
                                          </p:val>
                                        </p:tav>
                                        <p:tav tm="100000">
                                          <p:val>
                                            <p:strVal val="#ppt_h"/>
                                          </p:val>
                                        </p:tav>
                                      </p:tavLst>
                                    </p:anim>
                                  </p:childTnLst>
                                </p:cTn>
                              </p:par>
                            </p:childTnLst>
                          </p:cTn>
                        </p:par>
                        <p:par>
                          <p:cTn id="50" fill="hold">
                            <p:stCondLst>
                              <p:cond delay="8000"/>
                            </p:stCondLst>
                            <p:childTnLst>
                              <p:par>
                                <p:cTn id="51" presetID="23" presetClass="entr" presetSubtype="16" fill="hold" grpId="10" nodeType="afterEffect">
                                  <p:stCondLst>
                                    <p:cond delay="0"/>
                                  </p:stCondLst>
                                  <p:iterate>
                                    <p:tmAbs val="0"/>
                                  </p:iterate>
                                  <p:childTnLst>
                                    <p:set>
                                      <p:cBhvr>
                                        <p:cTn id="52" fill="hold"/>
                                        <p:tgtEl>
                                          <p:spTgt spid="713"/>
                                        </p:tgtEl>
                                        <p:attrNameLst>
                                          <p:attrName>style.visibility</p:attrName>
                                        </p:attrNameLst>
                                      </p:cBhvr>
                                      <p:to>
                                        <p:strVal val="visible"/>
                                      </p:to>
                                    </p:set>
                                    <p:anim calcmode="lin" valueType="num">
                                      <p:cBhvr>
                                        <p:cTn id="53" dur="1000" fill="hold"/>
                                        <p:tgtEl>
                                          <p:spTgt spid="713"/>
                                        </p:tgtEl>
                                        <p:attrNameLst>
                                          <p:attrName>ppt_w</p:attrName>
                                        </p:attrNameLst>
                                      </p:cBhvr>
                                      <p:tavLst>
                                        <p:tav tm="0">
                                          <p:val>
                                            <p:fltVal val="0"/>
                                          </p:val>
                                        </p:tav>
                                        <p:tav tm="100000">
                                          <p:val>
                                            <p:strVal val="#ppt_w"/>
                                          </p:val>
                                        </p:tav>
                                      </p:tavLst>
                                    </p:anim>
                                    <p:anim calcmode="lin" valueType="num">
                                      <p:cBhvr>
                                        <p:cTn id="54" dur="1000" fill="hold"/>
                                        <p:tgtEl>
                                          <p:spTgt spid="713"/>
                                        </p:tgtEl>
                                        <p:attrNameLst>
                                          <p:attrName>ppt_h</p:attrName>
                                        </p:attrNameLst>
                                      </p:cBhvr>
                                      <p:tavLst>
                                        <p:tav tm="0">
                                          <p:val>
                                            <p:fltVal val="0"/>
                                          </p:val>
                                        </p:tav>
                                        <p:tav tm="100000">
                                          <p:val>
                                            <p:strVal val="#ppt_h"/>
                                          </p:val>
                                        </p:tav>
                                      </p:tavLst>
                                    </p:anim>
                                  </p:childTnLst>
                                </p:cTn>
                              </p:par>
                            </p:childTnLst>
                          </p:cTn>
                        </p:par>
                        <p:par>
                          <p:cTn id="55" fill="hold">
                            <p:stCondLst>
                              <p:cond delay="9000"/>
                            </p:stCondLst>
                            <p:childTnLst>
                              <p:par>
                                <p:cTn id="56" presetID="23" presetClass="entr" presetSubtype="16" fill="hold" grpId="11" nodeType="afterEffect">
                                  <p:stCondLst>
                                    <p:cond delay="0"/>
                                  </p:stCondLst>
                                  <p:iterate>
                                    <p:tmAbs val="0"/>
                                  </p:iterate>
                                  <p:childTnLst>
                                    <p:set>
                                      <p:cBhvr>
                                        <p:cTn id="57" fill="hold"/>
                                        <p:tgtEl>
                                          <p:spTgt spid="712"/>
                                        </p:tgtEl>
                                        <p:attrNameLst>
                                          <p:attrName>style.visibility</p:attrName>
                                        </p:attrNameLst>
                                      </p:cBhvr>
                                      <p:to>
                                        <p:strVal val="visible"/>
                                      </p:to>
                                    </p:set>
                                    <p:anim calcmode="lin" valueType="num">
                                      <p:cBhvr>
                                        <p:cTn id="58" dur="1000" fill="hold"/>
                                        <p:tgtEl>
                                          <p:spTgt spid="712"/>
                                        </p:tgtEl>
                                        <p:attrNameLst>
                                          <p:attrName>ppt_w</p:attrName>
                                        </p:attrNameLst>
                                      </p:cBhvr>
                                      <p:tavLst>
                                        <p:tav tm="0">
                                          <p:val>
                                            <p:fltVal val="0"/>
                                          </p:val>
                                        </p:tav>
                                        <p:tav tm="100000">
                                          <p:val>
                                            <p:strVal val="#ppt_w"/>
                                          </p:val>
                                        </p:tav>
                                      </p:tavLst>
                                    </p:anim>
                                    <p:anim calcmode="lin" valueType="num">
                                      <p:cBhvr>
                                        <p:cTn id="59" dur="1000" fill="hold"/>
                                        <p:tgtEl>
                                          <p:spTgt spid="712"/>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2" nodeType="clickEffect">
                                  <p:stCondLst>
                                    <p:cond delay="0"/>
                                  </p:stCondLst>
                                  <p:iterate>
                                    <p:tmAbs val="0"/>
                                  </p:iterate>
                                  <p:childTnLst>
                                    <p:set>
                                      <p:cBhvr>
                                        <p:cTn id="63" fill="hold"/>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1" animBg="1" advAuto="0"/>
      <p:bldP spid="711" grpId="3" animBg="1" advAuto="0"/>
      <p:bldP spid="712" grpId="11" animBg="1" advAuto="0"/>
      <p:bldP spid="713" grpId="10" animBg="1" advAuto="0"/>
      <p:bldP spid="714" grpId="9" animBg="1" advAuto="0"/>
      <p:bldP spid="715" grpId="8" animBg="1" advAuto="0"/>
      <p:bldP spid="716" grpId="7" animBg="1" advAuto="0"/>
      <p:bldP spid="717" grpId="6" animBg="1" advAuto="0"/>
      <p:bldP spid="718" grpId="5" animBg="1" advAuto="0"/>
      <p:bldP spid="719" grpId="4" animBg="1" advAuto="0"/>
      <p:bldP spid="720" grpId="2" animBg="1" advAuto="0"/>
      <p:bldP spid="724" grpId="1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28</a:t>
            </a:fld>
            <a:endParaRPr/>
          </a:p>
        </p:txBody>
      </p:sp>
      <p:sp>
        <p:nvSpPr>
          <p:cNvPr id="727" name="Shape 727"/>
          <p:cNvSpPr/>
          <p:nvPr/>
        </p:nvSpPr>
        <p:spPr>
          <a:xfrm>
            <a:off x="304800" y="25400"/>
            <a:ext cx="5612197"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b="1"/>
            </a:pPr>
            <a:r>
              <a:t>Approach of Western Science</a:t>
            </a:r>
          </a:p>
          <a:p>
            <a:pPr>
              <a:defRPr sz="3000">
                <a:latin typeface="Monlam Uni OuChan2"/>
                <a:ea typeface="Monlam Uni OuChan2"/>
                <a:cs typeface="Monlam Uni OuChan2"/>
                <a:sym typeface="Monlam Uni OuChan2"/>
              </a:defRPr>
            </a:pPr>
            <a:r>
              <a:t>ནུབ་ཕྱོགས་ཚན་རིག་གི་འཇུག་ཐབས།</a:t>
            </a:r>
          </a:p>
        </p:txBody>
      </p:sp>
      <p:grpSp>
        <p:nvGrpSpPr>
          <p:cNvPr id="731" name="Group 731"/>
          <p:cNvGrpSpPr/>
          <p:nvPr/>
        </p:nvGrpSpPr>
        <p:grpSpPr>
          <a:xfrm>
            <a:off x="393700" y="1193800"/>
            <a:ext cx="4978400" cy="838200"/>
            <a:chOff x="0" y="0"/>
            <a:chExt cx="4978400" cy="838200"/>
          </a:xfrm>
        </p:grpSpPr>
        <p:sp>
          <p:nvSpPr>
            <p:cNvPr id="728" name="Shape 728"/>
            <p:cNvSpPr/>
            <p:nvPr/>
          </p:nvSpPr>
          <p:spPr>
            <a:xfrm>
              <a:off x="0" y="292100"/>
              <a:ext cx="4978400"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29" name="Shape 729"/>
            <p:cNvSpPr/>
            <p:nvPr/>
          </p:nvSpPr>
          <p:spPr>
            <a:xfrm>
              <a:off x="1857266" y="186267"/>
              <a:ext cx="1263868" cy="533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2800">
                  <a:latin typeface="Monlam Uni OuChan2"/>
                  <a:ea typeface="Monlam Uni OuChan2"/>
                  <a:cs typeface="Monlam Uni OuChan2"/>
                  <a:sym typeface="Monlam Uni OuChan2"/>
                </a:defRPr>
              </a:lvl1pPr>
            </a:lstStyle>
            <a:p>
              <a:pPr algn="ctr"/>
              <a:r>
                <a:rPr dirty="0"/>
                <a:t>མངོན་ཚུལ།</a:t>
              </a:r>
            </a:p>
          </p:txBody>
        </p:sp>
        <p:sp>
          <p:nvSpPr>
            <p:cNvPr id="730" name="Shape 730"/>
            <p:cNvSpPr/>
            <p:nvPr/>
          </p:nvSpPr>
          <p:spPr>
            <a:xfrm>
              <a:off x="4942" y="0"/>
              <a:ext cx="1152365"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a:lnSpc>
                  <a:spcPts val="1600"/>
                </a:lnSpc>
                <a:tabLst>
                  <a:tab pos="838200" algn="l"/>
                </a:tabLst>
                <a:defRPr sz="1400">
                  <a:solidFill>
                    <a:srgbClr val="000000">
                      <a:alpha val="69000"/>
                    </a:srgbClr>
                  </a:solidFill>
                </a:defRPr>
              </a:lvl1pPr>
            </a:lstStyle>
            <a:p>
              <a:r>
                <a:t>phenomenon</a:t>
              </a:r>
            </a:p>
          </p:txBody>
        </p:sp>
      </p:grpSp>
      <p:grpSp>
        <p:nvGrpSpPr>
          <p:cNvPr id="736" name="Group 736"/>
          <p:cNvGrpSpPr/>
          <p:nvPr/>
        </p:nvGrpSpPr>
        <p:grpSpPr>
          <a:xfrm>
            <a:off x="393700" y="2038350"/>
            <a:ext cx="4978400" cy="1016000"/>
            <a:chOff x="0" y="0"/>
            <a:chExt cx="4978400" cy="1016000"/>
          </a:xfrm>
        </p:grpSpPr>
        <p:sp>
          <p:nvSpPr>
            <p:cNvPr id="732" name="Shape 732"/>
            <p:cNvSpPr/>
            <p:nvPr/>
          </p:nvSpPr>
          <p:spPr>
            <a:xfrm>
              <a:off x="0" y="469900"/>
              <a:ext cx="4978400"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33" name="Shape 733"/>
            <p:cNvSpPr/>
            <p:nvPr/>
          </p:nvSpPr>
          <p:spPr>
            <a:xfrm>
              <a:off x="750528" y="389467"/>
              <a:ext cx="3547867" cy="533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800">
                  <a:latin typeface="Monlam Uni OuChan2"/>
                  <a:ea typeface="Monlam Uni OuChan2"/>
                  <a:cs typeface="Monlam Uni OuChan2"/>
                  <a:sym typeface="Monlam Uni OuChan2"/>
                </a:defRPr>
              </a:lvl1pPr>
            </a:lstStyle>
            <a:p>
              <a:pPr algn="ctr"/>
              <a:r>
                <a:rPr dirty="0"/>
                <a:t>དཀའ་ངལ་ངོས་འཛིན།  ཚོད་གཞག</a:t>
              </a:r>
            </a:p>
          </p:txBody>
        </p:sp>
        <p:sp>
          <p:nvSpPr>
            <p:cNvPr id="734" name="Shape 734"/>
            <p:cNvSpPr/>
            <p:nvPr/>
          </p:nvSpPr>
          <p:spPr>
            <a:xfrm flipV="1">
              <a:off x="2501900" y="0"/>
              <a:ext cx="1" cy="482601"/>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35" name="Shape 735"/>
            <p:cNvSpPr/>
            <p:nvPr/>
          </p:nvSpPr>
          <p:spPr>
            <a:xfrm>
              <a:off x="117" y="190500"/>
              <a:ext cx="4127501"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600"/>
                </a:lnSpc>
                <a:tabLst>
                  <a:tab pos="838200" algn="l"/>
                </a:tabLst>
                <a:defRPr sz="1400">
                  <a:solidFill>
                    <a:srgbClr val="000000">
                      <a:alpha val="69000"/>
                    </a:srgbClr>
                  </a:solidFill>
                </a:defRPr>
              </a:lvl1pPr>
            </a:lstStyle>
            <a:p>
              <a:r>
                <a:t>problem identification,                         hypothesis</a:t>
              </a:r>
            </a:p>
          </p:txBody>
        </p:sp>
      </p:grpSp>
      <p:grpSp>
        <p:nvGrpSpPr>
          <p:cNvPr id="741" name="Group 741"/>
          <p:cNvGrpSpPr/>
          <p:nvPr/>
        </p:nvGrpSpPr>
        <p:grpSpPr>
          <a:xfrm>
            <a:off x="388342" y="6070600"/>
            <a:ext cx="4983759" cy="1041400"/>
            <a:chOff x="0" y="0"/>
            <a:chExt cx="4983758" cy="1041400"/>
          </a:xfrm>
        </p:grpSpPr>
        <p:sp>
          <p:nvSpPr>
            <p:cNvPr id="737" name="Shape 737"/>
            <p:cNvSpPr/>
            <p:nvPr/>
          </p:nvSpPr>
          <p:spPr>
            <a:xfrm>
              <a:off x="5357" y="495300"/>
              <a:ext cx="49784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38" name="Shape 738"/>
            <p:cNvSpPr/>
            <p:nvPr/>
          </p:nvSpPr>
          <p:spPr>
            <a:xfrm>
              <a:off x="1916841" y="414867"/>
              <a:ext cx="1158672" cy="533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800">
                  <a:latin typeface="Monlam Uni OuChan2"/>
                  <a:ea typeface="Monlam Uni OuChan2"/>
                  <a:cs typeface="Monlam Uni OuChan2"/>
                  <a:sym typeface="Monlam Uni OuChan2"/>
                </a:defRPr>
              </a:lvl1pPr>
            </a:lstStyle>
            <a:p>
              <a:pPr algn="ctr"/>
              <a:r>
                <a:rPr dirty="0"/>
                <a:t>སྔོན་དཔག</a:t>
              </a:r>
            </a:p>
          </p:txBody>
        </p:sp>
        <p:sp>
          <p:nvSpPr>
            <p:cNvPr id="739" name="Shape 739"/>
            <p:cNvSpPr/>
            <p:nvPr/>
          </p:nvSpPr>
          <p:spPr>
            <a:xfrm flipV="1">
              <a:off x="2507257" y="0"/>
              <a:ext cx="1" cy="482601"/>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40" name="Shape 740"/>
            <p:cNvSpPr/>
            <p:nvPr/>
          </p:nvSpPr>
          <p:spPr>
            <a:xfrm>
              <a:off x="0" y="203200"/>
              <a:ext cx="2311400"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600"/>
                </a:lnSpc>
                <a:tabLst>
                  <a:tab pos="838200" algn="l"/>
                </a:tabLst>
                <a:defRPr sz="1400">
                  <a:solidFill>
                    <a:srgbClr val="000000">
                      <a:alpha val="69000"/>
                    </a:srgbClr>
                  </a:solidFill>
                </a:defRPr>
              </a:lvl1pPr>
            </a:lstStyle>
            <a:p>
              <a:r>
                <a:t>prediction</a:t>
              </a:r>
            </a:p>
          </p:txBody>
        </p:sp>
      </p:grpSp>
      <p:grpSp>
        <p:nvGrpSpPr>
          <p:cNvPr id="746" name="Group 746"/>
          <p:cNvGrpSpPr/>
          <p:nvPr/>
        </p:nvGrpSpPr>
        <p:grpSpPr>
          <a:xfrm>
            <a:off x="389749" y="4051300"/>
            <a:ext cx="4982352" cy="1028700"/>
            <a:chOff x="0" y="0"/>
            <a:chExt cx="4982351" cy="1028700"/>
          </a:xfrm>
        </p:grpSpPr>
        <p:sp>
          <p:nvSpPr>
            <p:cNvPr id="742" name="Shape 742"/>
            <p:cNvSpPr/>
            <p:nvPr/>
          </p:nvSpPr>
          <p:spPr>
            <a:xfrm flipV="1">
              <a:off x="2505850" y="0"/>
              <a:ext cx="1" cy="482601"/>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43" name="Shape 743"/>
            <p:cNvSpPr/>
            <p:nvPr/>
          </p:nvSpPr>
          <p:spPr>
            <a:xfrm>
              <a:off x="0" y="203200"/>
              <a:ext cx="2374900"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600"/>
                </a:lnSpc>
                <a:tabLst>
                  <a:tab pos="838200" algn="l"/>
                </a:tabLst>
                <a:defRPr sz="1400">
                  <a:solidFill>
                    <a:srgbClr val="000000">
                      <a:alpha val="69000"/>
                    </a:srgbClr>
                  </a:solidFill>
                </a:defRPr>
              </a:lvl1pPr>
            </a:lstStyle>
            <a:p>
              <a:r>
                <a:t>measurement</a:t>
              </a:r>
            </a:p>
          </p:txBody>
        </p:sp>
        <p:sp>
          <p:nvSpPr>
            <p:cNvPr id="744" name="Shape 744"/>
            <p:cNvSpPr/>
            <p:nvPr/>
          </p:nvSpPr>
          <p:spPr>
            <a:xfrm>
              <a:off x="3950" y="482600"/>
              <a:ext cx="49784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45" name="Shape 745"/>
            <p:cNvSpPr/>
            <p:nvPr/>
          </p:nvSpPr>
          <p:spPr>
            <a:xfrm>
              <a:off x="1896712" y="388056"/>
              <a:ext cx="1219571" cy="533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800">
                  <a:latin typeface="Monlam Uni OuChan2"/>
                  <a:ea typeface="Monlam Uni OuChan2"/>
                  <a:cs typeface="Monlam Uni OuChan2"/>
                  <a:sym typeface="Monlam Uni OuChan2"/>
                </a:defRPr>
              </a:lvl1pPr>
            </a:lstStyle>
            <a:p>
              <a:pPr algn="ctr"/>
              <a:r>
                <a:rPr dirty="0"/>
                <a:t>ཚད་འཇལ།</a:t>
              </a:r>
            </a:p>
          </p:txBody>
        </p:sp>
      </p:grpSp>
      <p:grpSp>
        <p:nvGrpSpPr>
          <p:cNvPr id="751" name="Group 751"/>
          <p:cNvGrpSpPr/>
          <p:nvPr/>
        </p:nvGrpSpPr>
        <p:grpSpPr>
          <a:xfrm>
            <a:off x="388813" y="3035300"/>
            <a:ext cx="4983288" cy="1028700"/>
            <a:chOff x="0" y="0"/>
            <a:chExt cx="4983287" cy="1028700"/>
          </a:xfrm>
        </p:grpSpPr>
        <p:sp>
          <p:nvSpPr>
            <p:cNvPr id="747" name="Shape 747"/>
            <p:cNvSpPr/>
            <p:nvPr/>
          </p:nvSpPr>
          <p:spPr>
            <a:xfrm>
              <a:off x="4886" y="482600"/>
              <a:ext cx="49784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48" name="Shape 748"/>
            <p:cNvSpPr/>
            <p:nvPr/>
          </p:nvSpPr>
          <p:spPr>
            <a:xfrm flipV="1">
              <a:off x="2506786" y="0"/>
              <a:ext cx="1" cy="482601"/>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49" name="Shape 749"/>
            <p:cNvSpPr/>
            <p:nvPr/>
          </p:nvSpPr>
          <p:spPr>
            <a:xfrm>
              <a:off x="0" y="203200"/>
              <a:ext cx="3352800"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600"/>
                </a:lnSpc>
                <a:tabLst>
                  <a:tab pos="838200" algn="l"/>
                </a:tabLst>
                <a:defRPr sz="1400">
                  <a:solidFill>
                    <a:srgbClr val="000000">
                      <a:alpha val="69000"/>
                    </a:srgbClr>
                  </a:solidFill>
                </a:defRPr>
              </a:lvl1pPr>
            </a:lstStyle>
            <a:p>
              <a:r>
                <a:t>experiment by observation</a:t>
              </a:r>
            </a:p>
          </p:txBody>
        </p:sp>
        <p:sp>
          <p:nvSpPr>
            <p:cNvPr id="750" name="Shape 750"/>
            <p:cNvSpPr/>
            <p:nvPr/>
          </p:nvSpPr>
          <p:spPr>
            <a:xfrm>
              <a:off x="1129540" y="386645"/>
              <a:ext cx="2737509" cy="533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800">
                  <a:latin typeface="Monlam Uni OuChan2"/>
                  <a:ea typeface="Monlam Uni OuChan2"/>
                  <a:cs typeface="Monlam Uni OuChan2"/>
                  <a:sym typeface="Monlam Uni OuChan2"/>
                </a:defRPr>
              </a:lvl1pPr>
            </a:lstStyle>
            <a:p>
              <a:pPr algn="ctr"/>
              <a:r>
                <a:rPr lang="bo-CN" b="0" i="0" u="none" strike="noStrike" dirty="0">
                  <a:effectLst/>
                  <a:latin typeface="Arial" panose="020B0604020202020204" pitchFamily="34" charset="0"/>
                </a:rPr>
                <a:t>ལྟ་ཞིབ་བརྒྱུད་</a:t>
              </a:r>
              <a:r>
                <a:rPr dirty="0" err="1"/>
                <a:t>བརྟག་དཔྱད</a:t>
              </a:r>
              <a:r>
                <a:rPr dirty="0"/>
                <a:t>།</a:t>
              </a:r>
            </a:p>
          </p:txBody>
        </p:sp>
      </p:grpSp>
      <p:grpSp>
        <p:nvGrpSpPr>
          <p:cNvPr id="757" name="Group 757"/>
          <p:cNvGrpSpPr/>
          <p:nvPr/>
        </p:nvGrpSpPr>
        <p:grpSpPr>
          <a:xfrm>
            <a:off x="387560" y="5092700"/>
            <a:ext cx="4984542" cy="1003300"/>
            <a:chOff x="0" y="0"/>
            <a:chExt cx="4984540" cy="1003300"/>
          </a:xfrm>
        </p:grpSpPr>
        <p:sp>
          <p:nvSpPr>
            <p:cNvPr id="752" name="Shape 752"/>
            <p:cNvSpPr/>
            <p:nvPr/>
          </p:nvSpPr>
          <p:spPr>
            <a:xfrm>
              <a:off x="6139" y="457200"/>
              <a:ext cx="49784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53" name="Shape 753"/>
            <p:cNvSpPr/>
            <p:nvPr/>
          </p:nvSpPr>
          <p:spPr>
            <a:xfrm>
              <a:off x="367381" y="403578"/>
              <a:ext cx="4516520" cy="4873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500">
                  <a:latin typeface="Monlam Uni OuChan2"/>
                  <a:ea typeface="Monlam Uni OuChan2"/>
                  <a:cs typeface="Monlam Uni OuChan2"/>
                  <a:sym typeface="Monlam Uni OuChan2"/>
                </a:defRPr>
              </a:lvl1pPr>
            </a:lstStyle>
            <a:p>
              <a:pPr algn="ctr"/>
              <a:r>
                <a:rPr dirty="0" err="1"/>
                <a:t>ཨང་རྩིས་ལ</a:t>
              </a:r>
              <a:r>
                <a:rPr dirty="0"/>
                <a:t>་</a:t>
              </a:r>
              <a:r>
                <a:rPr lang="bo-CN" dirty="0"/>
                <a:t>བ</a:t>
              </a:r>
              <a:r>
                <a:rPr dirty="0"/>
                <a:t>རྟེན་ནས་དཔེ་གཟུགས།</a:t>
              </a:r>
              <a:r>
                <a:rPr sz="800" dirty="0"/>
                <a:t> </a:t>
              </a:r>
              <a:r>
                <a:rPr dirty="0"/>
                <a:t>རྣམ་གཞག</a:t>
              </a:r>
              <a:r>
                <a:rPr lang="de-CH" dirty="0"/>
                <a:t> </a:t>
              </a:r>
              <a:endParaRPr dirty="0"/>
            </a:p>
          </p:txBody>
        </p:sp>
        <p:sp>
          <p:nvSpPr>
            <p:cNvPr id="754" name="Shape 754"/>
            <p:cNvSpPr/>
            <p:nvPr/>
          </p:nvSpPr>
          <p:spPr>
            <a:xfrm flipV="1">
              <a:off x="2508039" y="0"/>
              <a:ext cx="1" cy="482601"/>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55" name="Shape 755"/>
            <p:cNvSpPr/>
            <p:nvPr/>
          </p:nvSpPr>
          <p:spPr>
            <a:xfrm>
              <a:off x="0" y="177800"/>
              <a:ext cx="1930400"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600"/>
                </a:lnSpc>
                <a:tabLst>
                  <a:tab pos="838200" algn="l"/>
                </a:tabLst>
                <a:defRPr sz="1400">
                  <a:solidFill>
                    <a:srgbClr val="000000">
                      <a:alpha val="69000"/>
                    </a:srgbClr>
                  </a:solidFill>
                </a:defRPr>
              </a:lvl1pPr>
            </a:lstStyle>
            <a:p>
              <a:r>
                <a:t>mathematical model</a:t>
              </a:r>
            </a:p>
          </p:txBody>
        </p:sp>
        <p:sp>
          <p:nvSpPr>
            <p:cNvPr id="756" name="Shape 756"/>
            <p:cNvSpPr/>
            <p:nvPr/>
          </p:nvSpPr>
          <p:spPr>
            <a:xfrm>
              <a:off x="3079539" y="177800"/>
              <a:ext cx="1739901"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600"/>
                </a:lnSpc>
                <a:tabLst>
                  <a:tab pos="838200" algn="l"/>
                </a:tabLst>
                <a:defRPr sz="1400">
                  <a:solidFill>
                    <a:srgbClr val="000000">
                      <a:alpha val="69000"/>
                    </a:srgbClr>
                  </a:solidFill>
                </a:defRPr>
              </a:lvl1pPr>
            </a:lstStyle>
            <a:p>
              <a:r>
                <a:rPr dirty="0"/>
                <a:t>theory</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31"/>
                                        </p:tgtEl>
                                        <p:attrNameLst>
                                          <p:attrName>style.visibility</p:attrName>
                                        </p:attrNameLst>
                                      </p:cBhvr>
                                      <p:to>
                                        <p:strVal val="visible"/>
                                      </p:to>
                                    </p:set>
                                    <p:animEffect transition="in" filter="dissolve">
                                      <p:cBhvr>
                                        <p:cTn id="7" dur="1000"/>
                                        <p:tgtEl>
                                          <p:spTgt spid="7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36"/>
                                        </p:tgtEl>
                                        <p:attrNameLst>
                                          <p:attrName>style.visibility</p:attrName>
                                        </p:attrNameLst>
                                      </p:cBhvr>
                                      <p:to>
                                        <p:strVal val="visible"/>
                                      </p:to>
                                    </p:set>
                                    <p:animEffect transition="in" filter="dissolve">
                                      <p:cBhvr>
                                        <p:cTn id="12" dur="1000"/>
                                        <p:tgtEl>
                                          <p:spTgt spid="7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751"/>
                                        </p:tgtEl>
                                        <p:attrNameLst>
                                          <p:attrName>style.visibility</p:attrName>
                                        </p:attrNameLst>
                                      </p:cBhvr>
                                      <p:to>
                                        <p:strVal val="visible"/>
                                      </p:to>
                                    </p:set>
                                    <p:animEffect transition="in" filter="dissolve">
                                      <p:cBhvr>
                                        <p:cTn id="17" dur="1000"/>
                                        <p:tgtEl>
                                          <p:spTgt spid="7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746"/>
                                        </p:tgtEl>
                                        <p:attrNameLst>
                                          <p:attrName>style.visibility</p:attrName>
                                        </p:attrNameLst>
                                      </p:cBhvr>
                                      <p:to>
                                        <p:strVal val="visible"/>
                                      </p:to>
                                    </p:set>
                                    <p:animEffect transition="in" filter="dissolve">
                                      <p:cBhvr>
                                        <p:cTn id="22" dur="1000"/>
                                        <p:tgtEl>
                                          <p:spTgt spid="74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757"/>
                                        </p:tgtEl>
                                        <p:attrNameLst>
                                          <p:attrName>style.visibility</p:attrName>
                                        </p:attrNameLst>
                                      </p:cBhvr>
                                      <p:to>
                                        <p:strVal val="visible"/>
                                      </p:to>
                                    </p:set>
                                    <p:animEffect transition="in" filter="dissolve">
                                      <p:cBhvr>
                                        <p:cTn id="27" dur="1000"/>
                                        <p:tgtEl>
                                          <p:spTgt spid="75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741"/>
                                        </p:tgtEl>
                                        <p:attrNameLst>
                                          <p:attrName>style.visibility</p:attrName>
                                        </p:attrNameLst>
                                      </p:cBhvr>
                                      <p:to>
                                        <p:strVal val="visible"/>
                                      </p:to>
                                    </p:set>
                                    <p:animEffect transition="in" filter="dissolve">
                                      <p:cBhvr>
                                        <p:cTn id="32" dur="1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 grpId="1" animBg="1" advAuto="0"/>
      <p:bldP spid="736" grpId="2" animBg="1" advAuto="0"/>
      <p:bldP spid="741" grpId="6" animBg="1" advAuto="0"/>
      <p:bldP spid="746" grpId="4" animBg="1" advAuto="0"/>
      <p:bldP spid="751" grpId="3" animBg="1" advAuto="0"/>
      <p:bldP spid="757" grpId="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29</a:t>
            </a:fld>
            <a:endParaRPr/>
          </a:p>
        </p:txBody>
      </p:sp>
      <p:sp>
        <p:nvSpPr>
          <p:cNvPr id="762" name="Shape 762"/>
          <p:cNvSpPr/>
          <p:nvPr/>
        </p:nvSpPr>
        <p:spPr>
          <a:xfrm>
            <a:off x="381000" y="1943100"/>
            <a:ext cx="9639300" cy="13599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600"/>
              </a:lnSpc>
              <a:tabLst>
                <a:tab pos="838200" algn="l"/>
              </a:tabLst>
              <a:defRPr sz="2400"/>
            </a:pPr>
            <a:r>
              <a:rPr sz="2800" b="1" dirty="0"/>
              <a:t>Observation:</a:t>
            </a:r>
            <a:r>
              <a:rPr b="1" dirty="0"/>
              <a:t> </a:t>
            </a:r>
            <a:r>
              <a:rPr lang="bo-CN" sz="3000" dirty="0">
                <a:latin typeface="Monlam Uni OuChan2"/>
                <a:cs typeface="Monlam Uni OuChan2"/>
              </a:rPr>
              <a:t>ལྟ་ཞིབ</a:t>
            </a:r>
            <a:r>
              <a:rPr sz="3000" dirty="0">
                <a:latin typeface="Monlam Uni OuChan2"/>
                <a:ea typeface="Monlam Uni OuChan2"/>
                <a:cs typeface="Monlam Uni OuChan2"/>
                <a:sym typeface="Monlam Uni OuChan2"/>
              </a:rPr>
              <a:t>།</a:t>
            </a:r>
            <a:endParaRPr sz="3000" b="1" dirty="0">
              <a:latin typeface="Monlam Uni OuChan2"/>
              <a:cs typeface="Monlam Uni OuChan2"/>
            </a:endParaRPr>
          </a:p>
          <a:p>
            <a:pPr>
              <a:lnSpc>
                <a:spcPts val="3100"/>
              </a:lnSpc>
              <a:tabLst>
                <a:tab pos="838200" algn="l"/>
              </a:tabLst>
              <a:defRPr sz="2400"/>
            </a:pPr>
            <a:r>
              <a:rPr dirty="0"/>
              <a:t>Any object I lift up and let go, falls back to the ground.</a:t>
            </a:r>
            <a:br>
              <a:rPr dirty="0"/>
            </a:br>
            <a:r>
              <a:rPr sz="2600" dirty="0" err="1">
                <a:latin typeface="Monlam Uni OuChan2"/>
                <a:ea typeface="Monlam Uni OuChan2"/>
                <a:cs typeface="Monlam Uni OuChan2"/>
                <a:sym typeface="Monlam Uni OuChan2"/>
              </a:rPr>
              <a:t>དངོས་པོ་གང་ཡང་རུང་བ་ངའི་ཡར་སྟེག་ནས་གློད་པ་ཡིན་ན</a:t>
            </a:r>
            <a:r>
              <a:rPr sz="2600" dirty="0">
                <a:latin typeface="Monlam Uni OuChan2"/>
                <a:ea typeface="Monlam Uni OuChan2"/>
                <a:cs typeface="Monlam Uni OuChan2"/>
                <a:sym typeface="Monlam Uni OuChan2"/>
              </a:rPr>
              <a:t>། </a:t>
            </a:r>
            <a:r>
              <a:rPr sz="2600" dirty="0" err="1">
                <a:latin typeface="Monlam Uni OuChan2"/>
                <a:ea typeface="Monlam Uni OuChan2"/>
                <a:cs typeface="Monlam Uni OuChan2"/>
                <a:sym typeface="Monlam Uni OuChan2"/>
              </a:rPr>
              <a:t>ས་ལ་མར་ལྷུང་གི་རེད</a:t>
            </a:r>
            <a:r>
              <a:rPr sz="2600" dirty="0">
                <a:latin typeface="Monlam Uni OuChan2"/>
                <a:ea typeface="Monlam Uni OuChan2"/>
                <a:cs typeface="Monlam Uni OuChan2"/>
                <a:sym typeface="Monlam Uni OuChan2"/>
              </a:rPr>
              <a:t>།</a:t>
            </a:r>
          </a:p>
        </p:txBody>
      </p:sp>
      <p:sp>
        <p:nvSpPr>
          <p:cNvPr id="763" name="Shape 763"/>
          <p:cNvSpPr/>
          <p:nvPr/>
        </p:nvSpPr>
        <p:spPr>
          <a:xfrm>
            <a:off x="368300" y="3606800"/>
            <a:ext cx="9639300" cy="2950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600"/>
              </a:lnSpc>
              <a:tabLst>
                <a:tab pos="838200" algn="l"/>
              </a:tabLst>
              <a:defRPr sz="2800"/>
            </a:pPr>
            <a:r>
              <a:rPr b="1" dirty="0"/>
              <a:t>Questions:  </a:t>
            </a:r>
            <a:r>
              <a:rPr sz="2600" b="1" dirty="0"/>
              <a:t> </a:t>
            </a:r>
            <a:r>
              <a:rPr sz="2600" dirty="0">
                <a:latin typeface="Monlam Uni OuChan2"/>
                <a:ea typeface="Monlam Uni OuChan2"/>
                <a:cs typeface="Monlam Uni OuChan2"/>
                <a:sym typeface="Monlam Uni OuChan2"/>
              </a:rPr>
              <a:t> </a:t>
            </a:r>
            <a:r>
              <a:rPr sz="3000" dirty="0" err="1">
                <a:solidFill>
                  <a:srgbClr val="0F0F0F"/>
                </a:solidFill>
                <a:latin typeface="Monlam Uni OuChan2"/>
                <a:ea typeface="Monlam Uni OuChan2"/>
                <a:cs typeface="Monlam Uni OuChan2"/>
                <a:sym typeface="Monlam Uni OuChan2"/>
              </a:rPr>
              <a:t>དྲི་བ</a:t>
            </a:r>
            <a:r>
              <a:rPr sz="3000" dirty="0">
                <a:solidFill>
                  <a:srgbClr val="0F0F0F"/>
                </a:solidFill>
                <a:latin typeface="Monlam Uni OuChan2"/>
                <a:ea typeface="Monlam Uni OuChan2"/>
                <a:cs typeface="Monlam Uni OuChan2"/>
                <a:sym typeface="Monlam Uni OuChan2"/>
              </a:rPr>
              <a:t>།</a:t>
            </a:r>
            <a:endParaRPr sz="2600" dirty="0">
              <a:solidFill>
                <a:srgbClr val="0F0F0F"/>
              </a:solidFill>
              <a:latin typeface="Monlam Uni OuChan2"/>
              <a:ea typeface="Monlam Uni OuChan2"/>
              <a:cs typeface="Monlam Uni OuChan2"/>
              <a:sym typeface="Monlam Uni OuChan2"/>
            </a:endParaRPr>
          </a:p>
          <a:p>
            <a:pPr>
              <a:lnSpc>
                <a:spcPts val="3100"/>
              </a:lnSpc>
              <a:tabLst>
                <a:tab pos="838200" algn="l"/>
              </a:tabLst>
              <a:defRPr sz="2400"/>
            </a:pPr>
            <a:r>
              <a:rPr dirty="0"/>
              <a:t>What influences this movement?</a:t>
            </a:r>
            <a:br>
              <a:rPr dirty="0"/>
            </a:br>
            <a:r>
              <a:rPr sz="2600" dirty="0" err="1">
                <a:solidFill>
                  <a:srgbClr val="0F0F0F"/>
                </a:solidFill>
                <a:latin typeface="Monlam Uni OuChan2"/>
                <a:ea typeface="Monlam Uni OuChan2"/>
                <a:cs typeface="Monlam Uni OuChan2"/>
                <a:sym typeface="Monlam Uni OuChan2"/>
              </a:rPr>
              <a:t>གཡོ་འགུལ་འདི་གང་གིས་ཤུགས་རྐྱེན་</a:t>
            </a:r>
            <a:r>
              <a:rPr dirty="0" err="1">
                <a:latin typeface="Monlam Uni OuChan2"/>
                <a:ea typeface="Monlam Uni OuChan2"/>
                <a:cs typeface="Monlam Uni OuChan2"/>
                <a:sym typeface="Monlam Uni OuChan2"/>
              </a:rPr>
              <a:t>སྤྲོད</a:t>
            </a:r>
            <a:r>
              <a:rPr dirty="0">
                <a:latin typeface="Monlam Uni OuChan2"/>
                <a:ea typeface="Monlam Uni OuChan2"/>
                <a:cs typeface="Monlam Uni OuChan2"/>
                <a:sym typeface="Monlam Uni OuChan2"/>
              </a:rPr>
              <a:t>་</a:t>
            </a:r>
            <a:r>
              <a:rPr lang="bo-CN" sz="2400" dirty="0">
                <a:latin typeface="Monlam Uni OuChan2"/>
                <a:cs typeface="Monlam Uni OuChan2"/>
              </a:rPr>
              <a:t>ཀྱི་ཡོད་</a:t>
            </a:r>
            <a:r>
              <a:rPr dirty="0" err="1">
                <a:latin typeface="Monlam Uni OuChan2"/>
                <a:ea typeface="Monlam Uni OuChan2"/>
                <a:cs typeface="Monlam Uni OuChan2"/>
                <a:sym typeface="Monlam Uni OuChan2"/>
              </a:rPr>
              <a:t>དམ</a:t>
            </a:r>
            <a:r>
              <a:rPr dirty="0">
                <a:solidFill>
                  <a:srgbClr val="121212"/>
                </a:solidFill>
                <a:latin typeface="Monlam Uni OuChan2"/>
                <a:ea typeface="Monlam Uni OuChan2"/>
                <a:cs typeface="Monlam Uni OuChan2"/>
                <a:sym typeface="Monlam Uni OuChan2"/>
              </a:rPr>
              <a:t>།</a:t>
            </a:r>
            <a:endParaRPr dirty="0">
              <a:latin typeface="Monlam Uni OuChan2"/>
              <a:ea typeface="Monlam Uni OuChan2"/>
              <a:cs typeface="Monlam Uni OuChan2"/>
              <a:sym typeface="Monlam Uni OuChan2"/>
            </a:endParaRPr>
          </a:p>
          <a:p>
            <a:pPr>
              <a:lnSpc>
                <a:spcPts val="3100"/>
              </a:lnSpc>
              <a:tabLst>
                <a:tab pos="838200" algn="l"/>
              </a:tabLst>
              <a:defRPr sz="2400"/>
            </a:pPr>
            <a:r>
              <a:rPr dirty="0"/>
              <a:t>Does it depend on the object‘s shape, material, mass</a:t>
            </a:r>
            <a:r>
              <a:rPr lang="en-US" dirty="0"/>
              <a:t>,</a:t>
            </a:r>
            <a:r>
              <a:rPr dirty="0"/>
              <a:t> etc. ?</a:t>
            </a:r>
            <a:br>
              <a:rPr dirty="0"/>
            </a:br>
            <a:r>
              <a:rPr sz="2600" dirty="0" err="1">
                <a:latin typeface="Monlam Uni OuChan2"/>
                <a:ea typeface="Monlam Uni OuChan2"/>
                <a:cs typeface="Monlam Uni OuChan2"/>
                <a:sym typeface="Monlam Uni OuChan2"/>
              </a:rPr>
              <a:t>དངོས་པོའི་དབྱིབས་སམ</a:t>
            </a:r>
            <a:r>
              <a:rPr sz="2600" dirty="0">
                <a:latin typeface="Monlam Uni OuChan2"/>
                <a:ea typeface="Monlam Uni OuChan2"/>
                <a:cs typeface="Monlam Uni OuChan2"/>
                <a:sym typeface="Monlam Uni OuChan2"/>
              </a:rPr>
              <a:t>། </a:t>
            </a:r>
            <a:r>
              <a:rPr sz="2600" dirty="0" err="1">
                <a:latin typeface="Monlam Uni OuChan2"/>
                <a:ea typeface="Monlam Uni OuChan2"/>
                <a:cs typeface="Monlam Uni OuChan2"/>
                <a:sym typeface="Monlam Uni OuChan2"/>
              </a:rPr>
              <a:t>རྒྱུ་ཆ</a:t>
            </a:r>
            <a:r>
              <a:rPr sz="2600" dirty="0">
                <a:latin typeface="Monlam Uni OuChan2"/>
                <a:ea typeface="Monlam Uni OuChan2"/>
                <a:cs typeface="Monlam Uni OuChan2"/>
                <a:sym typeface="Monlam Uni OuChan2"/>
              </a:rPr>
              <a:t>། </a:t>
            </a:r>
            <a:r>
              <a:rPr sz="2600" dirty="0" err="1">
                <a:latin typeface="Monlam Uni OuChan2"/>
                <a:ea typeface="Monlam Uni OuChan2"/>
                <a:cs typeface="Monlam Uni OuChan2"/>
                <a:sym typeface="Monlam Uni OuChan2"/>
              </a:rPr>
              <a:t>ཡང་ན་གདོས་ཚད་ཀྱི་ཤུགས་རྐྱེན་སྤྲོད</a:t>
            </a:r>
            <a:r>
              <a:rPr sz="2600" dirty="0">
                <a:latin typeface="Monlam Uni OuChan2"/>
                <a:ea typeface="Monlam Uni OuChan2"/>
                <a:cs typeface="Monlam Uni OuChan2"/>
                <a:sym typeface="Monlam Uni OuChan2"/>
              </a:rPr>
              <a:t>་</a:t>
            </a:r>
            <a:r>
              <a:rPr lang="bo-CN" sz="2600" dirty="0">
                <a:latin typeface="Monlam Uni OuChan2"/>
                <a:cs typeface="Monlam Uni OuChan2"/>
              </a:rPr>
              <a:t>ཀྱི་ཡོད་</a:t>
            </a:r>
            <a:r>
              <a:rPr sz="2600" dirty="0" err="1">
                <a:latin typeface="Monlam Uni OuChan2"/>
                <a:ea typeface="Monlam Uni OuChan2"/>
                <a:cs typeface="Monlam Uni OuChan2"/>
                <a:sym typeface="Monlam Uni OuChan2"/>
              </a:rPr>
              <a:t>དམ</a:t>
            </a:r>
            <a:r>
              <a:rPr sz="2600" dirty="0">
                <a:latin typeface="Monlam Uni OuChan2"/>
                <a:ea typeface="Monlam Uni OuChan2"/>
                <a:cs typeface="Monlam Uni OuChan2"/>
                <a:sym typeface="Monlam Uni OuChan2"/>
              </a:rPr>
              <a:t>།</a:t>
            </a:r>
          </a:p>
          <a:p>
            <a:pPr>
              <a:lnSpc>
                <a:spcPts val="3100"/>
              </a:lnSpc>
              <a:tabLst>
                <a:tab pos="838200" algn="l"/>
              </a:tabLst>
              <a:defRPr sz="2400"/>
            </a:pPr>
            <a:r>
              <a:rPr dirty="0"/>
              <a:t>Is it same everywhere? On the earth, on the moon, etc.</a:t>
            </a:r>
            <a:r>
              <a:rPr lang="en-US" dirty="0"/>
              <a:t> </a:t>
            </a:r>
            <a:r>
              <a:rPr lang="en-IN" dirty="0"/>
              <a:t>?</a:t>
            </a:r>
            <a:r>
              <a:rPr dirty="0"/>
              <a:t/>
            </a:r>
            <a:br>
              <a:rPr dirty="0"/>
            </a:br>
            <a:r>
              <a:rPr sz="2600" dirty="0" err="1">
                <a:latin typeface="Monlam Uni OuChan2"/>
                <a:ea typeface="Monlam Uni OuChan2"/>
                <a:cs typeface="Monlam Uni OuChan2"/>
                <a:sym typeface="Monlam Uni OuChan2"/>
              </a:rPr>
              <a:t>གནས་ཐམས་ཅད་དུ་གཅིག་པ་ཡིན་ནམ</a:t>
            </a:r>
            <a:r>
              <a:rPr sz="2600" dirty="0">
                <a:latin typeface="Monlam Uni OuChan2"/>
                <a:ea typeface="Monlam Uni OuChan2"/>
                <a:cs typeface="Monlam Uni OuChan2"/>
                <a:sym typeface="Monlam Uni OuChan2"/>
              </a:rPr>
              <a:t>། </a:t>
            </a:r>
            <a:r>
              <a:rPr sz="2600" dirty="0" err="1">
                <a:latin typeface="Monlam Uni OuChan2"/>
                <a:ea typeface="Monlam Uni OuChan2"/>
                <a:cs typeface="Monlam Uni OuChan2"/>
                <a:sym typeface="Monlam Uni OuChan2"/>
              </a:rPr>
              <a:t>གོ་ལའི་སྟེང</a:t>
            </a:r>
            <a:r>
              <a:rPr sz="2600" dirty="0">
                <a:latin typeface="Monlam Uni OuChan2"/>
                <a:ea typeface="Monlam Uni OuChan2"/>
                <a:cs typeface="Monlam Uni OuChan2"/>
                <a:sym typeface="Monlam Uni OuChan2"/>
              </a:rPr>
              <a:t>་། </a:t>
            </a:r>
            <a:r>
              <a:rPr sz="2600" dirty="0" err="1">
                <a:latin typeface="Monlam Uni OuChan2"/>
                <a:ea typeface="Monlam Uni OuChan2"/>
                <a:cs typeface="Monlam Uni OuChan2"/>
                <a:sym typeface="Monlam Uni OuChan2"/>
              </a:rPr>
              <a:t>ཡང་ན་ཟླ་བའི་སྟེང</a:t>
            </a:r>
            <a:r>
              <a:rPr sz="2600" dirty="0">
                <a:latin typeface="Monlam Uni OuChan2"/>
                <a:ea typeface="Monlam Uni OuChan2"/>
                <a:cs typeface="Monlam Uni OuChan2"/>
                <a:sym typeface="Monlam Uni OuChan2"/>
              </a:rPr>
              <a:t>་།</a:t>
            </a:r>
          </a:p>
        </p:txBody>
      </p:sp>
      <p:pic>
        <p:nvPicPr>
          <p:cNvPr id="764" name="droppedImage.png"/>
          <p:cNvPicPr>
            <a:picLocks noChangeAspect="1"/>
          </p:cNvPicPr>
          <p:nvPr/>
        </p:nvPicPr>
        <p:blipFill>
          <a:blip r:embed="rId3"/>
          <a:stretch>
            <a:fillRect/>
          </a:stretch>
        </p:blipFill>
        <p:spPr>
          <a:xfrm>
            <a:off x="6070600" y="351886"/>
            <a:ext cx="3835400" cy="2035295"/>
          </a:xfrm>
          <a:prstGeom prst="rect">
            <a:avLst/>
          </a:prstGeom>
          <a:ln w="12700">
            <a:miter lim="400000"/>
          </a:ln>
        </p:spPr>
      </p:pic>
      <p:sp>
        <p:nvSpPr>
          <p:cNvPr id="765" name="Shape 765"/>
          <p:cNvSpPr/>
          <p:nvPr/>
        </p:nvSpPr>
        <p:spPr>
          <a:xfrm>
            <a:off x="381000" y="469900"/>
            <a:ext cx="4399517"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b="1"/>
            </a:pPr>
            <a:r>
              <a:rPr dirty="0"/>
              <a:t>Example: Falling object</a:t>
            </a:r>
            <a:br>
              <a:rPr dirty="0"/>
            </a:br>
            <a:r>
              <a:rPr b="1" dirty="0" err="1">
                <a:latin typeface="Monlam Uni OuChan2"/>
                <a:ea typeface="Monlam Uni OuChan2"/>
                <a:cs typeface="Monlam Uni OuChan2"/>
                <a:sym typeface="Monlam Uni OuChan2"/>
              </a:rPr>
              <a:t>དཔེ་མཚོན</a:t>
            </a:r>
            <a:r>
              <a:rPr b="1" dirty="0">
                <a:latin typeface="Monlam Uni OuChan2"/>
                <a:ea typeface="Monlam Uni OuChan2"/>
                <a:cs typeface="Monlam Uni OuChan2"/>
                <a:sym typeface="Monlam Uni OuChan2"/>
              </a:rPr>
              <a:t>།      </a:t>
            </a:r>
            <a:r>
              <a:rPr b="1" dirty="0" err="1">
                <a:latin typeface="Monlam Uni OuChan2"/>
                <a:ea typeface="Monlam Uni OuChan2"/>
                <a:cs typeface="Monlam Uni OuChan2"/>
                <a:sym typeface="Monlam Uni OuChan2"/>
              </a:rPr>
              <a:t>ལྷུང་བའི་དངོས་པོ</a:t>
            </a:r>
            <a:r>
              <a:rPr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63">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76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76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76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7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1" animBg="1" advAuto="0"/>
      <p:bldP spid="763" grpId="2"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 name="droppedImage.png"/>
          <p:cNvPicPr>
            <a:picLocks noChangeAspect="1"/>
          </p:cNvPicPr>
          <p:nvPr/>
        </p:nvPicPr>
        <p:blipFill>
          <a:blip r:embed="rId2"/>
          <a:stretch>
            <a:fillRect/>
          </a:stretch>
        </p:blipFill>
        <p:spPr>
          <a:xfrm>
            <a:off x="679449" y="889000"/>
            <a:ext cx="8801102" cy="5867400"/>
          </a:xfrm>
          <a:prstGeom prst="rect">
            <a:avLst/>
          </a:prstGeom>
          <a:ln w="12700">
            <a:miter lim="400000"/>
          </a:ln>
        </p:spPr>
      </p:pic>
      <p:grpSp>
        <p:nvGrpSpPr>
          <p:cNvPr id="241" name="Group 241"/>
          <p:cNvGrpSpPr/>
          <p:nvPr/>
        </p:nvGrpSpPr>
        <p:grpSpPr>
          <a:xfrm>
            <a:off x="864579" y="4582790"/>
            <a:ext cx="8598175" cy="1848678"/>
            <a:chOff x="0" y="0"/>
            <a:chExt cx="8598174" cy="1848677"/>
          </a:xfrm>
        </p:grpSpPr>
        <p:grpSp>
          <p:nvGrpSpPr>
            <p:cNvPr id="235" name="Group 235"/>
            <p:cNvGrpSpPr/>
            <p:nvPr/>
          </p:nvGrpSpPr>
          <p:grpSpPr>
            <a:xfrm>
              <a:off x="0" y="0"/>
              <a:ext cx="3822700" cy="1819706"/>
              <a:chOff x="0" y="57806"/>
              <a:chExt cx="3822700" cy="1819705"/>
            </a:xfrm>
          </p:grpSpPr>
          <p:sp>
            <p:nvSpPr>
              <p:cNvPr id="233" name="Shape 233"/>
              <p:cNvSpPr/>
              <p:nvPr/>
            </p:nvSpPr>
            <p:spPr>
              <a:xfrm>
                <a:off x="176341" y="57806"/>
                <a:ext cx="3499005" cy="1819706"/>
              </a:xfrm>
              <a:prstGeom prst="rect">
                <a:avLst/>
              </a:prstGeom>
              <a:solidFill>
                <a:srgbClr val="EBD7BA"/>
              </a:solidFill>
              <a:ln w="12700" cap="flat">
                <a:noFill/>
                <a:miter lim="400000"/>
              </a:ln>
              <a:effectLst>
                <a:outerShdw blurRad="38100" dist="25400" dir="5400000" rotWithShape="0">
                  <a:srgbClr val="000000">
                    <a:alpha val="50000"/>
                  </a:srgbClr>
                </a:outerShdw>
              </a:effectLst>
            </p:spPr>
            <p:txBody>
              <a:bodyPr wrap="square" lIns="56444" tIns="56444" rIns="56444" bIns="56444" numCol="1" anchor="ctr">
                <a:noAutofit/>
              </a:bodyPr>
              <a:lstStyle/>
              <a:p>
                <a:pPr algn="ctr" defTabSz="451555">
                  <a:defRPr sz="2800">
                    <a:solidFill>
                      <a:srgbClr val="EBD7BA"/>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34" name="Shape 234"/>
              <p:cNvSpPr/>
              <p:nvPr/>
            </p:nvSpPr>
            <p:spPr>
              <a:xfrm>
                <a:off x="0" y="469268"/>
                <a:ext cx="3822700"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2800" b="1">
                    <a:solidFill>
                      <a:srgbClr val="8F1506"/>
                    </a:solidFill>
                  </a:defRPr>
                </a:pPr>
                <a:r>
                  <a:t>Western People</a:t>
                </a:r>
                <a:br/>
                <a:r>
                  <a:t>Globalized World</a:t>
                </a:r>
              </a:p>
            </p:txBody>
          </p:sp>
        </p:grpSp>
        <p:grpSp>
          <p:nvGrpSpPr>
            <p:cNvPr id="238" name="Group 238"/>
            <p:cNvGrpSpPr/>
            <p:nvPr/>
          </p:nvGrpSpPr>
          <p:grpSpPr>
            <a:xfrm>
              <a:off x="5099170" y="28971"/>
              <a:ext cx="3499005" cy="1819707"/>
              <a:chOff x="0" y="0"/>
              <a:chExt cx="3499004" cy="1819705"/>
            </a:xfrm>
          </p:grpSpPr>
          <p:sp>
            <p:nvSpPr>
              <p:cNvPr id="236" name="Shape 236"/>
              <p:cNvSpPr/>
              <p:nvPr/>
            </p:nvSpPr>
            <p:spPr>
              <a:xfrm>
                <a:off x="0" y="0"/>
                <a:ext cx="3499005" cy="1819706"/>
              </a:xfrm>
              <a:prstGeom prst="rect">
                <a:avLst/>
              </a:prstGeom>
              <a:solidFill>
                <a:srgbClr val="EBD7BA"/>
              </a:solidFill>
              <a:ln w="12700" cap="flat">
                <a:noFill/>
                <a:miter lim="400000"/>
              </a:ln>
              <a:effectLst>
                <a:outerShdw blurRad="38100" dist="25400" dir="5400000" rotWithShape="0">
                  <a:srgbClr val="000000">
                    <a:alpha val="50000"/>
                  </a:srgbClr>
                </a:outerShdw>
              </a:effectLst>
            </p:spPr>
            <p:txBody>
              <a:bodyPr wrap="square" lIns="56444" tIns="56444" rIns="56444" bIns="56444" numCol="1" anchor="ctr">
                <a:noAutofit/>
              </a:bodyPr>
              <a:lstStyle/>
              <a:p>
                <a:pPr algn="ctr" defTabSz="451555">
                  <a:defRPr sz="2800">
                    <a:solidFill>
                      <a:srgbClr val="EBD7BA"/>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37" name="Shape 237"/>
              <p:cNvSpPr/>
              <p:nvPr/>
            </p:nvSpPr>
            <p:spPr>
              <a:xfrm>
                <a:off x="823146" y="601962"/>
                <a:ext cx="1852713"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sz="2800" b="1">
                    <a:solidFill>
                      <a:srgbClr val="8F1506"/>
                    </a:solidFill>
                  </a:defRPr>
                </a:lvl1pPr>
              </a:lstStyle>
              <a:p>
                <a:r>
                  <a:t>Buddhism</a:t>
                </a:r>
              </a:p>
            </p:txBody>
          </p:sp>
        </p:grpSp>
        <p:sp>
          <p:nvSpPr>
            <p:cNvPr id="239" name="Shape 239"/>
            <p:cNvSpPr/>
            <p:nvPr/>
          </p:nvSpPr>
          <p:spPr>
            <a:xfrm>
              <a:off x="3657342" y="687602"/>
              <a:ext cx="1396108" cy="1"/>
            </a:xfrm>
            <a:prstGeom prst="line">
              <a:avLst/>
            </a:prstGeom>
            <a:noFill/>
            <a:ln w="63500" cap="flat">
              <a:solidFill>
                <a:srgbClr val="FF2600"/>
              </a:solidFill>
              <a:prstDash val="solid"/>
              <a:miter lim="400000"/>
              <a:tailEnd type="triangle" w="med" len="me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0" name="Shape 240"/>
            <p:cNvSpPr/>
            <p:nvPr/>
          </p:nvSpPr>
          <p:spPr>
            <a:xfrm flipH="1" flipV="1">
              <a:off x="3695442" y="1132102"/>
              <a:ext cx="1396108" cy="1"/>
            </a:xfrm>
            <a:prstGeom prst="line">
              <a:avLst/>
            </a:prstGeom>
            <a:noFill/>
            <a:ln w="63500" cap="flat">
              <a:solidFill>
                <a:srgbClr val="FF2600"/>
              </a:solidFill>
              <a:prstDash val="solid"/>
              <a:miter lim="400000"/>
              <a:tailEnd type="triangle" w="med" len="me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rPr/>
              <a:t>30</a:t>
            </a:fld>
            <a:endParaRPr/>
          </a:p>
        </p:txBody>
      </p:sp>
      <p:sp>
        <p:nvSpPr>
          <p:cNvPr id="770" name="Shape 770"/>
          <p:cNvSpPr/>
          <p:nvPr/>
        </p:nvSpPr>
        <p:spPr>
          <a:xfrm>
            <a:off x="368300" y="469900"/>
            <a:ext cx="9626600"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000" b="1"/>
            </a:pPr>
            <a:r>
              <a:rPr dirty="0"/>
              <a:t>Example: Falling object        </a:t>
            </a:r>
            <a:r>
              <a:rPr b="1" dirty="0" err="1">
                <a:latin typeface="Monlam Uni OuChan2"/>
                <a:ea typeface="Monlam Uni OuChan2"/>
                <a:cs typeface="Monlam Uni OuChan2"/>
                <a:sym typeface="Monlam Uni OuChan2"/>
              </a:rPr>
              <a:t>དཔེ</a:t>
            </a:r>
            <a:r>
              <a:rPr lang="bo-CN" b="1" dirty="0">
                <a:latin typeface="Monlam Uni OuChan2"/>
                <a:ea typeface="Monlam Uni OuChan2"/>
                <a:cs typeface="Monlam Uni OuChan2"/>
                <a:sym typeface="Monlam Uni OuChan2"/>
              </a:rPr>
              <a:t>་མཚོན</a:t>
            </a:r>
            <a:r>
              <a:rPr b="1" dirty="0">
                <a:latin typeface="Monlam Uni OuChan2"/>
                <a:ea typeface="Monlam Uni OuChan2"/>
                <a:cs typeface="Monlam Uni OuChan2"/>
                <a:sym typeface="Monlam Uni OuChan2"/>
              </a:rPr>
              <a:t>། </a:t>
            </a:r>
            <a:r>
              <a:rPr b="1" dirty="0" err="1">
                <a:latin typeface="Monlam Uni OuChan2"/>
                <a:ea typeface="Monlam Uni OuChan2"/>
                <a:cs typeface="Monlam Uni OuChan2"/>
                <a:sym typeface="Monlam Uni OuChan2"/>
              </a:rPr>
              <a:t>ལྷུང་བའི་དངོས་པོ</a:t>
            </a:r>
            <a:r>
              <a:rPr b="1" dirty="0">
                <a:latin typeface="Monlam Uni OuChan2"/>
                <a:ea typeface="Monlam Uni OuChan2"/>
                <a:cs typeface="Monlam Uni OuChan2"/>
                <a:sym typeface="Monlam Uni OuChan2"/>
              </a:rPr>
              <a:t>།</a:t>
            </a:r>
          </a:p>
        </p:txBody>
      </p:sp>
      <p:sp>
        <p:nvSpPr>
          <p:cNvPr id="771" name="Shape 771"/>
          <p:cNvSpPr/>
          <p:nvPr/>
        </p:nvSpPr>
        <p:spPr>
          <a:xfrm>
            <a:off x="3905576" y="1289050"/>
            <a:ext cx="5410201" cy="741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2400"/>
              </a:lnSpc>
              <a:tabLst>
                <a:tab pos="838200" algn="l"/>
              </a:tabLst>
              <a:defRPr sz="2200"/>
            </a:pPr>
            <a:r>
              <a:rPr sz="2000" dirty="0"/>
              <a:t>On earth an object falls to the ground.</a:t>
            </a:r>
            <a:br>
              <a:rPr sz="2000" dirty="0"/>
            </a:br>
            <a:r>
              <a:rPr sz="2000" dirty="0" err="1">
                <a:latin typeface="Monlam Uni OuChan2"/>
                <a:ea typeface="Monlam Uni OuChan2"/>
                <a:cs typeface="Monlam Uni OuChan2"/>
                <a:sym typeface="Monlam Uni OuChan2"/>
              </a:rPr>
              <a:t>དངོས་པོ་གཅིག་སའི་སྟེང</a:t>
            </a:r>
            <a:r>
              <a:rPr sz="2000" dirty="0">
                <a:latin typeface="Monlam Uni OuChan2"/>
                <a:ea typeface="Monlam Uni OuChan2"/>
                <a:cs typeface="Monlam Uni OuChan2"/>
                <a:sym typeface="Monlam Uni OuChan2"/>
              </a:rPr>
              <a:t>་</a:t>
            </a:r>
            <a:r>
              <a:rPr lang="bo-CN" sz="2000" dirty="0">
                <a:latin typeface="Monlam Uni OuChan2"/>
                <a:cs typeface="Monlam Uni OuChan2"/>
              </a:rPr>
              <a:t>དུ་</a:t>
            </a:r>
            <a:r>
              <a:rPr sz="2000" dirty="0" err="1">
                <a:latin typeface="Monlam Uni OuChan2"/>
                <a:ea typeface="Monlam Uni OuChan2"/>
                <a:cs typeface="Monlam Uni OuChan2"/>
                <a:sym typeface="Monlam Uni OuChan2"/>
              </a:rPr>
              <a:t>ལྷུང་བ</a:t>
            </a:r>
            <a:r>
              <a:rPr sz="2000" dirty="0">
                <a:latin typeface="Monlam Uni OuChan2"/>
                <a:ea typeface="Monlam Uni OuChan2"/>
                <a:cs typeface="Monlam Uni OuChan2"/>
                <a:sym typeface="Monlam Uni OuChan2"/>
              </a:rPr>
              <a:t>།</a:t>
            </a:r>
          </a:p>
        </p:txBody>
      </p:sp>
      <p:sp>
        <p:nvSpPr>
          <p:cNvPr id="772" name="Shape 772"/>
          <p:cNvSpPr/>
          <p:nvPr/>
        </p:nvSpPr>
        <p:spPr>
          <a:xfrm>
            <a:off x="3905576" y="2025650"/>
            <a:ext cx="6217972"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tabLst>
                <a:tab pos="838200" algn="l"/>
              </a:tabLst>
              <a:defRPr sz="1800"/>
            </a:pPr>
            <a:r>
              <a:rPr dirty="0"/>
              <a:t>Why does it fall down? What kind of movement is it? </a:t>
            </a:r>
            <a:endParaRPr lang="en-US" dirty="0"/>
          </a:p>
          <a:p>
            <a:pPr>
              <a:tabLst>
                <a:tab pos="838200" algn="l"/>
              </a:tabLst>
              <a:defRPr sz="1800"/>
            </a:pPr>
            <a:r>
              <a:rPr dirty="0"/>
              <a:t>What influences the fall? =&gt; Hypothesis: Acceleration</a:t>
            </a:r>
            <a:br>
              <a:rPr dirty="0"/>
            </a:br>
            <a:r>
              <a:rPr dirty="0" err="1">
                <a:latin typeface="Monlam Uni OuChan2"/>
                <a:cs typeface="Monlam Uni OuChan2"/>
              </a:rPr>
              <a:t>དེ་གང་བྱས་ནས་ལྷུང་བ་ཡིན་ནམ</a:t>
            </a:r>
            <a:r>
              <a:rPr dirty="0">
                <a:latin typeface="Monlam Uni OuChan2"/>
                <a:cs typeface="Monlam Uni OuChan2"/>
              </a:rPr>
              <a:t>།  </a:t>
            </a:r>
            <a:r>
              <a:rPr dirty="0" err="1">
                <a:latin typeface="Monlam Uni OuChan2"/>
                <a:cs typeface="Monlam Uni OuChan2"/>
              </a:rPr>
              <a:t>གཡོ་འགུལ་དེ་གང་རེད་དམ</a:t>
            </a:r>
            <a:r>
              <a:rPr dirty="0">
                <a:latin typeface="Monlam Uni OuChan2"/>
                <a:cs typeface="Monlam Uni OuChan2"/>
              </a:rPr>
              <a:t>། </a:t>
            </a:r>
            <a:br>
              <a:rPr dirty="0">
                <a:latin typeface="Monlam Uni OuChan2"/>
                <a:cs typeface="Monlam Uni OuChan2"/>
              </a:rPr>
            </a:br>
            <a:r>
              <a:rPr dirty="0" err="1">
                <a:latin typeface="Monlam Uni OuChan2"/>
                <a:cs typeface="Monlam Uni OuChan2"/>
              </a:rPr>
              <a:t>ལྷུང་བའི་ཤུགས་རྐྱེན</a:t>
            </a:r>
            <a:r>
              <a:rPr dirty="0">
                <a:latin typeface="Monlam Uni OuChan2"/>
                <a:cs typeface="Monlam Uni OuChan2"/>
              </a:rPr>
              <a:t>་</a:t>
            </a:r>
            <a:r>
              <a:rPr lang="bo-CN" dirty="0">
                <a:latin typeface="Monlam Uni OuChan2"/>
                <a:cs typeface="Monlam Uni OuChan2"/>
              </a:rPr>
              <a:t>དེ་</a:t>
            </a:r>
            <a:r>
              <a:rPr dirty="0" err="1">
                <a:latin typeface="Monlam Uni OuChan2"/>
                <a:cs typeface="Monlam Uni OuChan2"/>
              </a:rPr>
              <a:t>གང</a:t>
            </a:r>
            <a:r>
              <a:rPr dirty="0">
                <a:latin typeface="Monlam Uni OuChan2"/>
                <a:cs typeface="Monlam Uni OuChan2"/>
              </a:rPr>
              <a:t>་</a:t>
            </a:r>
            <a:r>
              <a:rPr lang="bo-CN" dirty="0">
                <a:latin typeface="Monlam Uni OuChan2"/>
                <a:cs typeface="Monlam Uni OuChan2"/>
              </a:rPr>
              <a:t>ཡིན་ནམ། </a:t>
            </a:r>
            <a:r>
              <a:rPr dirty="0" err="1">
                <a:latin typeface="Monlam Uni OuChan2"/>
                <a:cs typeface="Monlam Uni OuChan2"/>
              </a:rPr>
              <a:t>ཚོད་གཞག</a:t>
            </a:r>
            <a:r>
              <a:rPr lang="en-US" dirty="0">
                <a:latin typeface="Monlam Uni OuChan2"/>
                <a:cs typeface="Monlam Uni OuChan2"/>
              </a:rPr>
              <a:t> </a:t>
            </a:r>
            <a:r>
              <a:rPr dirty="0">
                <a:latin typeface="Monlam Uni OuChan2"/>
                <a:cs typeface="Monlam Uni OuChan2"/>
              </a:rPr>
              <a:t>: </a:t>
            </a:r>
            <a:r>
              <a:rPr dirty="0" err="1">
                <a:latin typeface="Monlam Uni OuChan2"/>
                <a:cs typeface="Monlam Uni OuChan2"/>
              </a:rPr>
              <a:t>མྱུར་སྣོན</a:t>
            </a:r>
            <a:r>
              <a:rPr dirty="0">
                <a:latin typeface="Monlam Uni OuChan2"/>
                <a:cs typeface="Monlam Uni OuChan2"/>
              </a:rPr>
              <a:t>།</a:t>
            </a:r>
          </a:p>
        </p:txBody>
      </p:sp>
      <p:sp>
        <p:nvSpPr>
          <p:cNvPr id="773" name="Shape 773"/>
          <p:cNvSpPr/>
          <p:nvPr/>
        </p:nvSpPr>
        <p:spPr>
          <a:xfrm>
            <a:off x="3905576" y="4381500"/>
            <a:ext cx="4042773"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2400"/>
              </a:lnSpc>
              <a:tabLst>
                <a:tab pos="838200" algn="l"/>
              </a:tabLst>
              <a:defRPr sz="2000">
                <a:latin typeface="+mn-lt"/>
                <a:ea typeface="+mn-ea"/>
                <a:cs typeface="+mn-cs"/>
                <a:sym typeface="Gill Sans"/>
              </a:defRPr>
            </a:pPr>
            <a:r>
              <a:rPr dirty="0">
                <a:sym typeface="Helvetica"/>
              </a:rPr>
              <a:t>Measure time (</a:t>
            </a:r>
            <a:r>
              <a:rPr i="1" dirty="0">
                <a:latin typeface="Times"/>
                <a:ea typeface="Times"/>
                <a:cs typeface="Times"/>
                <a:sym typeface="Times"/>
              </a:rPr>
              <a:t>t</a:t>
            </a:r>
            <a:r>
              <a:rPr dirty="0">
                <a:sym typeface="Helvetica"/>
              </a:rPr>
              <a:t>) and path (</a:t>
            </a:r>
            <a:r>
              <a:rPr i="1" dirty="0">
                <a:latin typeface="Times"/>
                <a:ea typeface="Times"/>
                <a:cs typeface="Times"/>
                <a:sym typeface="Times"/>
              </a:rPr>
              <a:t>h</a:t>
            </a:r>
            <a:r>
              <a:rPr dirty="0">
                <a:sym typeface="Helvetica"/>
              </a:rPr>
              <a:t>) =&gt; Data</a:t>
            </a:r>
            <a:br>
              <a:rPr dirty="0">
                <a:sym typeface="Helvetica"/>
              </a:rPr>
            </a:br>
            <a:r>
              <a:rPr lang="is-IS" dirty="0">
                <a:latin typeface="Monlam Uni OuChan2"/>
                <a:ea typeface="Monlam Uni OuChan2"/>
                <a:cs typeface="Monlam Uni OuChan2"/>
                <a:sym typeface="Monlam Uni OuChan2"/>
              </a:rPr>
              <a:t>དུས་འཇལ་བ། (</a:t>
            </a:r>
            <a:r>
              <a:rPr lang="is-IS" i="1" dirty="0">
                <a:latin typeface="Times"/>
                <a:ea typeface="Monlam Uni OuChan2"/>
                <a:cs typeface="Times"/>
                <a:sym typeface="Monlam Uni OuChan2"/>
              </a:rPr>
              <a:t>t</a:t>
            </a:r>
            <a:r>
              <a:rPr lang="is-IS" dirty="0">
                <a:latin typeface="Monlam Uni OuChan2"/>
                <a:ea typeface="Monlam Uni OuChan2"/>
                <a:cs typeface="Monlam Uni OuChan2"/>
                <a:sym typeface="Monlam Uni OuChan2"/>
              </a:rPr>
              <a:t>) དང་ལམ་འཇལ་བ། (</a:t>
            </a:r>
            <a:r>
              <a:rPr lang="is-IS" i="1" dirty="0">
                <a:latin typeface="Times"/>
                <a:ea typeface="Monlam Uni OuChan2"/>
                <a:cs typeface="Times"/>
                <a:sym typeface="Monlam Uni OuChan2"/>
              </a:rPr>
              <a:t>h</a:t>
            </a:r>
            <a:r>
              <a:rPr lang="is-IS" dirty="0">
                <a:latin typeface="Monlam Uni OuChan2"/>
                <a:ea typeface="Monlam Uni OuChan2"/>
                <a:cs typeface="Monlam Uni OuChan2"/>
                <a:sym typeface="Monlam Uni OuChan2"/>
              </a:rPr>
              <a:t>) =&gt; </a:t>
            </a:r>
            <a:r>
              <a:rPr lang="is-IS" sz="1600" dirty="0">
                <a:sym typeface="Gill Sans"/>
              </a:rPr>
              <a:t>གྲངས་ཐོ།</a:t>
            </a:r>
            <a:endParaRPr dirty="0"/>
          </a:p>
        </p:txBody>
      </p:sp>
      <p:sp>
        <p:nvSpPr>
          <p:cNvPr id="774" name="Shape 774"/>
          <p:cNvSpPr/>
          <p:nvPr/>
        </p:nvSpPr>
        <p:spPr>
          <a:xfrm>
            <a:off x="3905576" y="3295650"/>
            <a:ext cx="6032501" cy="9432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2100"/>
              </a:lnSpc>
              <a:tabLst>
                <a:tab pos="838200" algn="l"/>
              </a:tabLst>
              <a:defRPr sz="1800"/>
            </a:pPr>
            <a:r>
              <a:rPr dirty="0"/>
              <a:t>What kind of experiment can I do? How can I reduce it to the most simple? </a:t>
            </a:r>
            <a:br>
              <a:rPr dirty="0"/>
            </a:br>
            <a:r>
              <a:rPr sz="2000" dirty="0" err="1">
                <a:latin typeface="Monlam Uni OuChan2"/>
                <a:ea typeface="Monlam Uni OuChan2"/>
                <a:cs typeface="Monlam Uni OuChan2"/>
                <a:sym typeface="Monlam Uni OuChan2"/>
              </a:rPr>
              <a:t>དེ་ལ</a:t>
            </a:r>
            <a:r>
              <a:rPr sz="2000" dirty="0">
                <a:latin typeface="Monlam Uni OuChan2"/>
                <a:ea typeface="Monlam Uni OuChan2"/>
                <a:cs typeface="Monlam Uni OuChan2"/>
                <a:sym typeface="Monlam Uni OuChan2"/>
              </a:rPr>
              <a:t>་</a:t>
            </a:r>
            <a:r>
              <a:rPr lang="bo-CN" sz="2000" dirty="0">
                <a:latin typeface="Monlam Uni OuChan2"/>
                <a:ea typeface="Monlam Uni OuChan2"/>
                <a:cs typeface="Monlam Uni OuChan2"/>
                <a:sym typeface="Monlam Uni OuChan2"/>
              </a:rPr>
              <a:t>ངའི་</a:t>
            </a:r>
            <a:r>
              <a:rPr sz="2000" dirty="0" err="1">
                <a:latin typeface="Monlam Uni OuChan2"/>
                <a:ea typeface="Monlam Uni OuChan2"/>
                <a:cs typeface="Monlam Uni OuChan2"/>
                <a:sym typeface="Monlam Uni OuChan2"/>
              </a:rPr>
              <a:t>བརྟག་དཔྱད་གང་བྱེད་ཐུབ</a:t>
            </a:r>
            <a:r>
              <a:rPr sz="2000" dirty="0">
                <a:latin typeface="Monlam Uni OuChan2"/>
                <a:ea typeface="Monlam Uni OuChan2"/>
                <a:cs typeface="Monlam Uni OuChan2"/>
                <a:sym typeface="Monlam Uni OuChan2"/>
              </a:rPr>
              <a:t>། </a:t>
            </a:r>
            <a:r>
              <a:rPr sz="2000" dirty="0" err="1">
                <a:latin typeface="Monlam Uni OuChan2"/>
                <a:ea typeface="Monlam Uni OuChan2"/>
                <a:cs typeface="Monlam Uni OuChan2"/>
                <a:sym typeface="Monlam Uni OuChan2"/>
              </a:rPr>
              <a:t>དེ་སྟབས་བདེ་པོ</a:t>
            </a:r>
            <a:r>
              <a:rPr lang="bo-CN" sz="2000" dirty="0">
                <a:latin typeface="Monlam Uni OuChan2"/>
                <a:cs typeface="Monlam Uni OuChan2"/>
              </a:rPr>
              <a:t>འི་ངང་</a:t>
            </a:r>
            <a:r>
              <a:rPr sz="2000" dirty="0" err="1">
                <a:latin typeface="Monlam Uni OuChan2"/>
                <a:ea typeface="Monlam Uni OuChan2"/>
                <a:cs typeface="Monlam Uni OuChan2"/>
                <a:sym typeface="Monlam Uni OuChan2"/>
              </a:rPr>
              <a:t>ཇི་ལྟར་བཟོ་ཐུབ་བམ</a:t>
            </a:r>
            <a:r>
              <a:rPr sz="2000" dirty="0">
                <a:latin typeface="Monlam Uni OuChan2"/>
                <a:ea typeface="Monlam Uni OuChan2"/>
                <a:cs typeface="Monlam Uni OuChan2"/>
                <a:sym typeface="Monlam Uni OuChan2"/>
              </a:rPr>
              <a:t>།</a:t>
            </a:r>
          </a:p>
        </p:txBody>
      </p:sp>
      <p:grpSp>
        <p:nvGrpSpPr>
          <p:cNvPr id="777" name="Group 777"/>
          <p:cNvGrpSpPr/>
          <p:nvPr/>
        </p:nvGrpSpPr>
        <p:grpSpPr>
          <a:xfrm>
            <a:off x="3905576" y="5384800"/>
            <a:ext cx="5516720" cy="728266"/>
            <a:chOff x="0" y="0"/>
            <a:chExt cx="5516718" cy="728266"/>
          </a:xfrm>
        </p:grpSpPr>
        <p:sp>
          <p:nvSpPr>
            <p:cNvPr id="775" name="Shape 775"/>
            <p:cNvSpPr/>
            <p:nvPr/>
          </p:nvSpPr>
          <p:spPr>
            <a:xfrm>
              <a:off x="0" y="0"/>
              <a:ext cx="2651366"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400"/>
                </a:lnSpc>
                <a:tabLst>
                  <a:tab pos="838200" algn="l"/>
                </a:tabLst>
                <a:defRPr sz="2000"/>
              </a:pPr>
              <a:r>
                <a:rPr dirty="0"/>
                <a:t>Analyzing the data =&gt; </a:t>
              </a:r>
              <a:br>
                <a:rPr dirty="0"/>
              </a:br>
              <a:r>
                <a:rPr dirty="0" err="1">
                  <a:latin typeface="Monlam Uni OuChan2"/>
                  <a:ea typeface="Monlam Uni OuChan2"/>
                  <a:cs typeface="Monlam Uni OuChan2"/>
                  <a:sym typeface="Monlam Uni OuChan2"/>
                </a:rPr>
                <a:t>གྲངས་ཐོ་ལ</a:t>
              </a:r>
              <a:r>
                <a:rPr dirty="0">
                  <a:latin typeface="Monlam Uni OuChan2"/>
                  <a:ea typeface="Monlam Uni OuChan2"/>
                  <a:cs typeface="Monlam Uni OuChan2"/>
                  <a:sym typeface="Monlam Uni OuChan2"/>
                </a:rPr>
                <a:t>་</a:t>
              </a:r>
              <a:r>
                <a:rPr lang="bo-CN" dirty="0"/>
                <a:t>དཔྱད</a:t>
              </a:r>
              <a:r>
                <a:rPr dirty="0">
                  <a:latin typeface="Monlam Uni OuChan2"/>
                  <a:ea typeface="Monlam Uni OuChan2"/>
                  <a:cs typeface="Monlam Uni OuChan2"/>
                  <a:sym typeface="Monlam Uni OuChan2"/>
                </a:rPr>
                <a:t>་</a:t>
              </a:r>
              <a:r>
                <a:rPr dirty="0" err="1">
                  <a:latin typeface="Monlam Uni OuChan2"/>
                  <a:ea typeface="Monlam Uni OuChan2"/>
                  <a:cs typeface="Monlam Uni OuChan2"/>
                  <a:sym typeface="Monlam Uni OuChan2"/>
                </a:rPr>
                <a:t>ཞིབ་བྱེད་པ</a:t>
              </a:r>
              <a:r>
                <a:rPr dirty="0">
                  <a:latin typeface="Monlam Uni OuChan2"/>
                  <a:ea typeface="Monlam Uni OuChan2"/>
                  <a:cs typeface="Monlam Uni OuChan2"/>
                  <a:sym typeface="Monlam Uni OuChan2"/>
                </a:rPr>
                <a:t>།</a:t>
              </a:r>
            </a:p>
          </p:txBody>
        </p:sp>
        <p:pic>
          <p:nvPicPr>
            <p:cNvPr id="776"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110" y="63500"/>
              <a:ext cx="2316608" cy="664766"/>
            </a:xfrm>
            <a:prstGeom prst="rect">
              <a:avLst/>
            </a:prstGeom>
            <a:ln w="12700" cap="flat">
              <a:noFill/>
              <a:miter lim="400000"/>
            </a:ln>
            <a:effectLst/>
          </p:spPr>
        </p:pic>
      </p:grpSp>
      <p:grpSp>
        <p:nvGrpSpPr>
          <p:cNvPr id="780" name="Group 780"/>
          <p:cNvGrpSpPr/>
          <p:nvPr/>
        </p:nvGrpSpPr>
        <p:grpSpPr>
          <a:xfrm>
            <a:off x="3905576" y="6337300"/>
            <a:ext cx="5219130" cy="1195149"/>
            <a:chOff x="0" y="0"/>
            <a:chExt cx="5219129" cy="1195148"/>
          </a:xfrm>
        </p:grpSpPr>
        <p:sp>
          <p:nvSpPr>
            <p:cNvPr id="778" name="Shape 778"/>
            <p:cNvSpPr/>
            <p:nvPr/>
          </p:nvSpPr>
          <p:spPr>
            <a:xfrm>
              <a:off x="0" y="50800"/>
              <a:ext cx="1173089" cy="1144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400"/>
                </a:lnSpc>
                <a:tabLst>
                  <a:tab pos="838200" algn="l"/>
                </a:tabLst>
                <a:defRPr sz="2000"/>
              </a:pPr>
              <a:r>
                <a:t>Example:</a:t>
              </a:r>
              <a:br/>
              <a:r>
                <a:rPr>
                  <a:latin typeface="Monlam Uni OuChan2"/>
                  <a:ea typeface="Monlam Uni OuChan2"/>
                  <a:cs typeface="Monlam Uni OuChan2"/>
                  <a:sym typeface="Monlam Uni OuChan2"/>
                </a:rPr>
                <a:t>དཔེ</a:t>
              </a:r>
              <a:r>
                <a:t>་མཚོན</a:t>
              </a:r>
              <a:r>
                <a:rPr>
                  <a:latin typeface="Monlam Uni OuChan2"/>
                  <a:ea typeface="Monlam Uni OuChan2"/>
                  <a:cs typeface="Monlam Uni OuChan2"/>
                  <a:sym typeface="Monlam Uni OuChan2"/>
                </a:rPr>
                <a:t>།</a:t>
              </a:r>
              <a:r>
                <a:t> </a:t>
              </a:r>
              <a:br/>
              <a:endParaRPr/>
            </a:p>
          </p:txBody>
        </p:sp>
        <p:sp>
          <p:nvSpPr>
            <p:cNvPr id="779" name="Shape 779"/>
            <p:cNvSpPr/>
            <p:nvPr/>
          </p:nvSpPr>
          <p:spPr>
            <a:xfrm>
              <a:off x="1781087" y="0"/>
              <a:ext cx="3438043"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a:lnSpc>
                  <a:spcPts val="2600"/>
                </a:lnSpc>
                <a:tabLst>
                  <a:tab pos="838200" algn="l"/>
                </a:tabLst>
                <a:defRPr sz="3000">
                  <a:latin typeface="+mn-lt"/>
                  <a:ea typeface="+mn-ea"/>
                  <a:cs typeface="+mn-cs"/>
                  <a:sym typeface="Gill Sans"/>
                </a:defRPr>
              </a:pPr>
              <a:r>
                <a:rPr sz="2200" i="1">
                  <a:latin typeface="Times"/>
                  <a:ea typeface="Times"/>
                  <a:cs typeface="Times"/>
                  <a:sym typeface="Times"/>
                </a:rPr>
                <a:t>t</a:t>
              </a:r>
              <a:r>
                <a:rPr sz="2200"/>
                <a:t> </a:t>
              </a:r>
              <a:r>
                <a:rPr sz="2200">
                  <a:latin typeface="Helvetica"/>
                  <a:ea typeface="Helvetica"/>
                  <a:cs typeface="Helvetica"/>
                  <a:sym typeface="Helvetica"/>
                </a:rPr>
                <a:t>= 1 second =&gt;  </a:t>
              </a:r>
              <a:r>
                <a:rPr sz="2200" i="1">
                  <a:latin typeface="Times"/>
                  <a:ea typeface="Times"/>
                  <a:cs typeface="Times"/>
                  <a:sym typeface="Times"/>
                </a:rPr>
                <a:t>h</a:t>
              </a:r>
              <a:r>
                <a:rPr sz="2200"/>
                <a:t> </a:t>
              </a:r>
              <a:r>
                <a:rPr sz="2200">
                  <a:latin typeface="Helvetica"/>
                  <a:ea typeface="Helvetica"/>
                  <a:cs typeface="Helvetica"/>
                  <a:sym typeface="Helvetica"/>
                </a:rPr>
                <a:t>= 4.9 m</a:t>
              </a:r>
              <a:r>
                <a:rPr sz="2200"/>
                <a:t> </a:t>
              </a:r>
            </a:p>
          </p:txBody>
        </p:sp>
      </p:grpSp>
      <p:sp>
        <p:nvSpPr>
          <p:cNvPr id="781" name="Shape 781"/>
          <p:cNvSpPr/>
          <p:nvPr/>
        </p:nvSpPr>
        <p:spPr>
          <a:xfrm>
            <a:off x="5642519" y="6705600"/>
            <a:ext cx="3578535" cy="43601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algn="ctr">
              <a:lnSpc>
                <a:spcPts val="2600"/>
              </a:lnSpc>
              <a:tabLst>
                <a:tab pos="838200" algn="l"/>
              </a:tabLst>
              <a:defRPr sz="3000">
                <a:latin typeface="+mn-lt"/>
                <a:ea typeface="+mn-ea"/>
                <a:cs typeface="+mn-cs"/>
                <a:sym typeface="Gill Sans"/>
              </a:defRPr>
            </a:pPr>
            <a:r>
              <a:rPr sz="2200" i="1">
                <a:latin typeface="Times"/>
                <a:ea typeface="Times"/>
                <a:cs typeface="Times"/>
                <a:sym typeface="Times"/>
              </a:rPr>
              <a:t>t</a:t>
            </a:r>
            <a:r>
              <a:rPr sz="2200"/>
              <a:t> </a:t>
            </a:r>
            <a:r>
              <a:rPr sz="2200">
                <a:latin typeface="Helvetica"/>
                <a:ea typeface="Helvetica"/>
                <a:cs typeface="Helvetica"/>
                <a:sym typeface="Helvetica"/>
              </a:rPr>
              <a:t>= 3 second =&gt;</a:t>
            </a:r>
            <a:r>
              <a:rPr sz="2200"/>
              <a:t>  </a:t>
            </a:r>
            <a:r>
              <a:rPr sz="2200" i="1">
                <a:latin typeface="Times"/>
                <a:ea typeface="Times"/>
                <a:cs typeface="Times"/>
                <a:sym typeface="Times"/>
              </a:rPr>
              <a:t>h</a:t>
            </a:r>
            <a:r>
              <a:rPr sz="2200">
                <a:latin typeface="Helvetica"/>
                <a:ea typeface="Helvetica"/>
                <a:cs typeface="Helvetica"/>
                <a:sym typeface="Helvetica"/>
              </a:rPr>
              <a:t> = 44.2 m</a:t>
            </a:r>
            <a:r>
              <a:rPr sz="2200"/>
              <a:t> </a:t>
            </a:r>
          </a:p>
        </p:txBody>
      </p:sp>
      <p:grpSp>
        <p:nvGrpSpPr>
          <p:cNvPr id="785" name="Group 785"/>
          <p:cNvGrpSpPr/>
          <p:nvPr/>
        </p:nvGrpSpPr>
        <p:grpSpPr>
          <a:xfrm>
            <a:off x="433340" y="1244600"/>
            <a:ext cx="3263901" cy="876300"/>
            <a:chOff x="0" y="0"/>
            <a:chExt cx="3263900" cy="876300"/>
          </a:xfrm>
        </p:grpSpPr>
        <p:sp>
          <p:nvSpPr>
            <p:cNvPr id="782" name="Shape 782"/>
            <p:cNvSpPr/>
            <p:nvPr/>
          </p:nvSpPr>
          <p:spPr>
            <a:xfrm>
              <a:off x="0" y="215900"/>
              <a:ext cx="3263900"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83" name="Shape 783"/>
            <p:cNvSpPr/>
            <p:nvPr/>
          </p:nvSpPr>
          <p:spPr>
            <a:xfrm>
              <a:off x="1008484" y="254000"/>
              <a:ext cx="1274634"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defRPr sz="2000">
                  <a:latin typeface="Arial"/>
                  <a:ea typeface="Arial"/>
                  <a:cs typeface="Arial"/>
                  <a:sym typeface="Arial"/>
                </a:defRPr>
              </a:lvl1pPr>
            </a:lstStyle>
            <a:p>
              <a:r>
                <a:t>མངོན་ཚུལ།</a:t>
              </a:r>
            </a:p>
          </p:txBody>
        </p:sp>
        <p:sp>
          <p:nvSpPr>
            <p:cNvPr id="784" name="Shape 784"/>
            <p:cNvSpPr/>
            <p:nvPr/>
          </p:nvSpPr>
          <p:spPr>
            <a:xfrm>
              <a:off x="1047" y="0"/>
              <a:ext cx="107058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nSpc>
                  <a:spcPts val="1000"/>
                </a:lnSpc>
                <a:tabLst>
                  <a:tab pos="838200" algn="l"/>
                </a:tabLst>
                <a:defRPr sz="900">
                  <a:solidFill>
                    <a:srgbClr val="000000">
                      <a:alpha val="69000"/>
                    </a:srgbClr>
                  </a:solidFill>
                  <a:latin typeface="+mn-lt"/>
                  <a:ea typeface="+mn-ea"/>
                  <a:cs typeface="+mn-cs"/>
                  <a:sym typeface="Gill Sans"/>
                </a:defRPr>
              </a:lvl1pPr>
            </a:lstStyle>
            <a:p>
              <a:r>
                <a:t>phenomenon</a:t>
              </a:r>
            </a:p>
          </p:txBody>
        </p:sp>
      </p:grpSp>
      <p:grpSp>
        <p:nvGrpSpPr>
          <p:cNvPr id="790" name="Group 790"/>
          <p:cNvGrpSpPr/>
          <p:nvPr/>
        </p:nvGrpSpPr>
        <p:grpSpPr>
          <a:xfrm>
            <a:off x="426638" y="6045200"/>
            <a:ext cx="3270603" cy="1041400"/>
            <a:chOff x="0" y="0"/>
            <a:chExt cx="3270602" cy="1041400"/>
          </a:xfrm>
        </p:grpSpPr>
        <p:sp>
          <p:nvSpPr>
            <p:cNvPr id="786" name="Shape 786"/>
            <p:cNvSpPr/>
            <p:nvPr/>
          </p:nvSpPr>
          <p:spPr>
            <a:xfrm flipV="1">
              <a:off x="1646979" y="0"/>
              <a:ext cx="1" cy="482600"/>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87" name="Shape 787"/>
            <p:cNvSpPr/>
            <p:nvPr/>
          </p:nvSpPr>
          <p:spPr>
            <a:xfrm>
              <a:off x="6702" y="495300"/>
              <a:ext cx="32639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88" name="Shape 788"/>
            <p:cNvSpPr/>
            <p:nvPr/>
          </p:nvSpPr>
          <p:spPr>
            <a:xfrm>
              <a:off x="1256492" y="571519"/>
              <a:ext cx="780975" cy="393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2000">
                  <a:latin typeface="Arial"/>
                  <a:ea typeface="Arial"/>
                  <a:cs typeface="Arial"/>
                  <a:sym typeface="Arial"/>
                </a:defRPr>
              </a:lvl1pPr>
            </a:lstStyle>
            <a:p>
              <a:r>
                <a:t>སྔོན་དཔག</a:t>
              </a:r>
            </a:p>
          </p:txBody>
        </p:sp>
        <p:sp>
          <p:nvSpPr>
            <p:cNvPr id="789" name="Shape 789"/>
            <p:cNvSpPr/>
            <p:nvPr/>
          </p:nvSpPr>
          <p:spPr>
            <a:xfrm>
              <a:off x="0" y="279400"/>
              <a:ext cx="831876"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nSpc>
                  <a:spcPts val="1000"/>
                </a:lnSpc>
                <a:tabLst>
                  <a:tab pos="838200" algn="l"/>
                </a:tabLst>
                <a:defRPr sz="900">
                  <a:solidFill>
                    <a:srgbClr val="000000">
                      <a:alpha val="69000"/>
                    </a:srgbClr>
                  </a:solidFill>
                  <a:latin typeface="+mn-lt"/>
                  <a:ea typeface="+mn-ea"/>
                  <a:cs typeface="+mn-cs"/>
                  <a:sym typeface="Gill Sans"/>
                </a:defRPr>
              </a:lvl1pPr>
            </a:lstStyle>
            <a:p>
              <a:r>
                <a:t>prediction</a:t>
              </a:r>
            </a:p>
          </p:txBody>
        </p:sp>
      </p:grpSp>
      <p:grpSp>
        <p:nvGrpSpPr>
          <p:cNvPr id="795" name="Group 795"/>
          <p:cNvGrpSpPr/>
          <p:nvPr/>
        </p:nvGrpSpPr>
        <p:grpSpPr>
          <a:xfrm>
            <a:off x="428399" y="4025900"/>
            <a:ext cx="3268842" cy="1143000"/>
            <a:chOff x="0" y="0"/>
            <a:chExt cx="3268841" cy="1143000"/>
          </a:xfrm>
        </p:grpSpPr>
        <p:sp>
          <p:nvSpPr>
            <p:cNvPr id="791" name="Shape 791"/>
            <p:cNvSpPr/>
            <p:nvPr/>
          </p:nvSpPr>
          <p:spPr>
            <a:xfrm flipV="1">
              <a:off x="1645218" y="0"/>
              <a:ext cx="1" cy="482600"/>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92" name="Shape 792"/>
            <p:cNvSpPr/>
            <p:nvPr/>
          </p:nvSpPr>
          <p:spPr>
            <a:xfrm>
              <a:off x="4941" y="482600"/>
              <a:ext cx="32639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93" name="Shape 793"/>
            <p:cNvSpPr/>
            <p:nvPr/>
          </p:nvSpPr>
          <p:spPr>
            <a:xfrm>
              <a:off x="0" y="266700"/>
              <a:ext cx="1114335"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nSpc>
                  <a:spcPts val="1000"/>
                </a:lnSpc>
                <a:tabLst>
                  <a:tab pos="838200" algn="l"/>
                </a:tabLst>
                <a:defRPr sz="900">
                  <a:solidFill>
                    <a:srgbClr val="000000">
                      <a:alpha val="69000"/>
                    </a:srgbClr>
                  </a:solidFill>
                  <a:latin typeface="+mn-lt"/>
                  <a:ea typeface="+mn-ea"/>
                  <a:cs typeface="+mn-cs"/>
                  <a:sym typeface="Gill Sans"/>
                </a:defRPr>
              </a:lvl1pPr>
            </a:lstStyle>
            <a:p>
              <a:r>
                <a:t>measurement</a:t>
              </a:r>
            </a:p>
          </p:txBody>
        </p:sp>
        <p:sp>
          <p:nvSpPr>
            <p:cNvPr id="794" name="Shape 794"/>
            <p:cNvSpPr/>
            <p:nvPr/>
          </p:nvSpPr>
          <p:spPr>
            <a:xfrm>
              <a:off x="886325" y="520700"/>
              <a:ext cx="1512573"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defRPr sz="2000">
                  <a:latin typeface="Arial"/>
                  <a:ea typeface="Arial"/>
                  <a:cs typeface="Arial"/>
                  <a:sym typeface="Arial"/>
                </a:defRPr>
              </a:lvl1pPr>
            </a:lstStyle>
            <a:p>
              <a:r>
                <a:t>ཚད་འཇལ།</a:t>
              </a:r>
            </a:p>
          </p:txBody>
        </p:sp>
      </p:grpSp>
      <p:grpSp>
        <p:nvGrpSpPr>
          <p:cNvPr id="800" name="Group 800"/>
          <p:cNvGrpSpPr/>
          <p:nvPr/>
        </p:nvGrpSpPr>
        <p:grpSpPr>
          <a:xfrm>
            <a:off x="427227" y="3009900"/>
            <a:ext cx="3270014" cy="1422400"/>
            <a:chOff x="0" y="0"/>
            <a:chExt cx="3270013" cy="1422400"/>
          </a:xfrm>
        </p:grpSpPr>
        <p:sp>
          <p:nvSpPr>
            <p:cNvPr id="796" name="Shape 796"/>
            <p:cNvSpPr/>
            <p:nvPr/>
          </p:nvSpPr>
          <p:spPr>
            <a:xfrm>
              <a:off x="6113" y="482600"/>
              <a:ext cx="32639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97" name="Shape 797"/>
            <p:cNvSpPr/>
            <p:nvPr/>
          </p:nvSpPr>
          <p:spPr>
            <a:xfrm flipV="1">
              <a:off x="1646391" y="0"/>
              <a:ext cx="1" cy="482600"/>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798" name="Shape 798"/>
            <p:cNvSpPr/>
            <p:nvPr/>
          </p:nvSpPr>
          <p:spPr>
            <a:xfrm>
              <a:off x="0" y="266700"/>
              <a:ext cx="2006397"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nSpc>
                  <a:spcPts val="1000"/>
                </a:lnSpc>
                <a:tabLst>
                  <a:tab pos="838200" algn="l"/>
                </a:tabLst>
                <a:defRPr sz="900">
                  <a:solidFill>
                    <a:srgbClr val="000000">
                      <a:alpha val="69000"/>
                    </a:srgbClr>
                  </a:solidFill>
                  <a:latin typeface="+mn-lt"/>
                  <a:ea typeface="+mn-ea"/>
                  <a:cs typeface="+mn-cs"/>
                  <a:sym typeface="Gill Sans"/>
                </a:defRPr>
              </a:lvl1pPr>
            </a:lstStyle>
            <a:p>
              <a:r>
                <a:t>experiment by observation</a:t>
              </a:r>
            </a:p>
          </p:txBody>
        </p:sp>
        <p:sp>
          <p:nvSpPr>
            <p:cNvPr id="799" name="Shape 799"/>
            <p:cNvSpPr/>
            <p:nvPr/>
          </p:nvSpPr>
          <p:spPr>
            <a:xfrm>
              <a:off x="149923" y="533400"/>
              <a:ext cx="2971801"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defRPr sz="2000">
                  <a:latin typeface="Arial"/>
                  <a:ea typeface="Arial"/>
                  <a:cs typeface="Arial"/>
                  <a:sym typeface="Arial"/>
                </a:defRPr>
              </a:lvl1pPr>
            </a:lstStyle>
            <a:p>
              <a:r>
                <a:rPr lang="bo-CN" b="0" i="0" u="none" strike="noStrike" dirty="0">
                  <a:effectLst/>
                  <a:latin typeface="Arial" panose="020B0604020202020204" pitchFamily="34" charset="0"/>
                </a:rPr>
                <a:t>ལྟ་ཞིབ་བརྒྱུད་</a:t>
              </a:r>
              <a:r>
                <a:rPr lang="bo-CN" dirty="0"/>
                <a:t>བརྟག་དཔྱད།</a:t>
              </a:r>
            </a:p>
          </p:txBody>
        </p:sp>
      </p:grpSp>
      <p:grpSp>
        <p:nvGrpSpPr>
          <p:cNvPr id="806" name="Group 806"/>
          <p:cNvGrpSpPr/>
          <p:nvPr/>
        </p:nvGrpSpPr>
        <p:grpSpPr>
          <a:xfrm>
            <a:off x="433340" y="2006600"/>
            <a:ext cx="3331900" cy="1130300"/>
            <a:chOff x="0" y="0"/>
            <a:chExt cx="3331898" cy="1130300"/>
          </a:xfrm>
        </p:grpSpPr>
        <p:sp>
          <p:nvSpPr>
            <p:cNvPr id="801" name="Shape 801"/>
            <p:cNvSpPr/>
            <p:nvPr/>
          </p:nvSpPr>
          <p:spPr>
            <a:xfrm flipV="1">
              <a:off x="1640276" y="0"/>
              <a:ext cx="1" cy="482600"/>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802" name="Shape 802"/>
            <p:cNvSpPr/>
            <p:nvPr/>
          </p:nvSpPr>
          <p:spPr>
            <a:xfrm>
              <a:off x="0" y="469900"/>
              <a:ext cx="3263900"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03" name="Shape 803"/>
            <p:cNvSpPr/>
            <p:nvPr/>
          </p:nvSpPr>
          <p:spPr>
            <a:xfrm>
              <a:off x="25668" y="508000"/>
              <a:ext cx="3200401"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defRPr sz="2000">
                  <a:latin typeface="Arial"/>
                  <a:ea typeface="Arial"/>
                  <a:cs typeface="Arial"/>
                  <a:sym typeface="Arial"/>
                </a:defRPr>
              </a:lvl1pPr>
            </a:lstStyle>
            <a:p>
              <a:r>
                <a:t>དཀའ་ངལ་ངོས་འཛིན།  ཚོད་གཞག</a:t>
              </a:r>
            </a:p>
          </p:txBody>
        </p:sp>
        <p:sp>
          <p:nvSpPr>
            <p:cNvPr id="804" name="Shape 804"/>
            <p:cNvSpPr/>
            <p:nvPr/>
          </p:nvSpPr>
          <p:spPr>
            <a:xfrm>
              <a:off x="147" y="254000"/>
              <a:ext cx="1644340"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nSpc>
                  <a:spcPts val="1000"/>
                </a:lnSpc>
                <a:tabLst>
                  <a:tab pos="838200" algn="l"/>
                </a:tabLst>
                <a:defRPr sz="900">
                  <a:solidFill>
                    <a:srgbClr val="000000">
                      <a:alpha val="69000"/>
                    </a:srgbClr>
                  </a:solidFill>
                  <a:latin typeface="+mn-lt"/>
                  <a:ea typeface="+mn-ea"/>
                  <a:cs typeface="+mn-cs"/>
                  <a:sym typeface="Gill Sans"/>
                </a:defRPr>
              </a:lvl1pPr>
            </a:lstStyle>
            <a:p>
              <a:r>
                <a:t>problem identification</a:t>
              </a:r>
            </a:p>
          </p:txBody>
        </p:sp>
        <p:sp>
          <p:nvSpPr>
            <p:cNvPr id="805" name="Shape 805"/>
            <p:cNvSpPr/>
            <p:nvPr/>
          </p:nvSpPr>
          <p:spPr>
            <a:xfrm>
              <a:off x="1687559" y="254000"/>
              <a:ext cx="1644340"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lnSpc>
                  <a:spcPts val="1000"/>
                </a:lnSpc>
                <a:tabLst>
                  <a:tab pos="838200" algn="l"/>
                </a:tabLst>
                <a:defRPr sz="900">
                  <a:solidFill>
                    <a:srgbClr val="000000">
                      <a:alpha val="69000"/>
                    </a:srgbClr>
                  </a:solidFill>
                  <a:latin typeface="+mn-lt"/>
                  <a:ea typeface="+mn-ea"/>
                  <a:cs typeface="+mn-cs"/>
                  <a:sym typeface="Gill Sans"/>
                </a:defRPr>
              </a:lvl1pPr>
            </a:lstStyle>
            <a:p>
              <a:r>
                <a:t>hypothesis</a:t>
              </a:r>
            </a:p>
          </p:txBody>
        </p:sp>
      </p:grpSp>
      <p:grpSp>
        <p:nvGrpSpPr>
          <p:cNvPr id="812" name="Group 812"/>
          <p:cNvGrpSpPr/>
          <p:nvPr/>
        </p:nvGrpSpPr>
        <p:grpSpPr>
          <a:xfrm>
            <a:off x="425660" y="5067300"/>
            <a:ext cx="3399610" cy="1003300"/>
            <a:chOff x="0" y="0"/>
            <a:chExt cx="3399609" cy="1003300"/>
          </a:xfrm>
        </p:grpSpPr>
        <p:sp>
          <p:nvSpPr>
            <p:cNvPr id="807" name="Shape 807"/>
            <p:cNvSpPr/>
            <p:nvPr/>
          </p:nvSpPr>
          <p:spPr>
            <a:xfrm flipV="1">
              <a:off x="1647957" y="0"/>
              <a:ext cx="1" cy="482600"/>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808" name="Shape 808"/>
            <p:cNvSpPr/>
            <p:nvPr/>
          </p:nvSpPr>
          <p:spPr>
            <a:xfrm>
              <a:off x="7680" y="457200"/>
              <a:ext cx="3263901" cy="546100"/>
            </a:xfrm>
            <a:prstGeom prst="roundRect">
              <a:avLst>
                <a:gd name="adj" fmla="val 20930"/>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09" name="Shape 809"/>
            <p:cNvSpPr/>
            <p:nvPr/>
          </p:nvSpPr>
          <p:spPr>
            <a:xfrm>
              <a:off x="4828" y="520700"/>
              <a:ext cx="3302001" cy="355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defRPr sz="1600">
                  <a:latin typeface="Monlam Uni OuChan2"/>
                  <a:ea typeface="Monlam Uni OuChan2"/>
                  <a:cs typeface="Monlam Uni OuChan2"/>
                  <a:sym typeface="Monlam Uni OuChan2"/>
                </a:defRPr>
              </a:lvl1pPr>
            </a:lstStyle>
            <a:p>
              <a:r>
                <a:rPr lang="de-DE" dirty="0" err="1"/>
                <a:t>ཨང་རྩིས་ལ་བརྟེན་ནས་དཔེ་གཟུགས</a:t>
              </a:r>
              <a:r>
                <a:rPr lang="de-DE" dirty="0"/>
                <a:t>།</a:t>
              </a:r>
              <a:r>
                <a:rPr lang="de-DE" sz="1000" dirty="0"/>
                <a:t> </a:t>
              </a:r>
              <a:r>
                <a:rPr lang="de-DE" dirty="0" err="1"/>
                <a:t>རྣམ་གཞག</a:t>
              </a:r>
              <a:r>
                <a:rPr lang="de-DE" sz="800" dirty="0"/>
                <a:t> </a:t>
              </a:r>
              <a:r>
                <a:rPr lang="de-DE" dirty="0" err="1"/>
                <a:t>ཁྲིམས</a:t>
              </a:r>
              <a:r>
                <a:rPr lang="de-DE" dirty="0"/>
                <a:t>།</a:t>
              </a:r>
            </a:p>
          </p:txBody>
        </p:sp>
        <p:sp>
          <p:nvSpPr>
            <p:cNvPr id="810" name="Shape 810"/>
            <p:cNvSpPr/>
            <p:nvPr/>
          </p:nvSpPr>
          <p:spPr>
            <a:xfrm>
              <a:off x="0" y="241300"/>
              <a:ext cx="1564670"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nSpc>
                  <a:spcPts val="1000"/>
                </a:lnSpc>
                <a:tabLst>
                  <a:tab pos="838200" algn="l"/>
                </a:tabLst>
                <a:defRPr sz="900">
                  <a:solidFill>
                    <a:srgbClr val="000000">
                      <a:alpha val="69000"/>
                    </a:srgbClr>
                  </a:solidFill>
                  <a:latin typeface="+mn-lt"/>
                  <a:ea typeface="+mn-ea"/>
                  <a:cs typeface="+mn-cs"/>
                  <a:sym typeface="Gill Sans"/>
                </a:defRPr>
              </a:lvl1pPr>
            </a:lstStyle>
            <a:p>
              <a:r>
                <a:t>mathematical model</a:t>
              </a:r>
            </a:p>
          </p:txBody>
        </p:sp>
        <p:sp>
          <p:nvSpPr>
            <p:cNvPr id="811" name="Shape 811"/>
            <p:cNvSpPr/>
            <p:nvPr/>
          </p:nvSpPr>
          <p:spPr>
            <a:xfrm>
              <a:off x="1834939" y="241300"/>
              <a:ext cx="156467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lnSpc>
                  <a:spcPts val="1000"/>
                </a:lnSpc>
                <a:tabLst>
                  <a:tab pos="838200" algn="l"/>
                </a:tabLst>
                <a:defRPr sz="900">
                  <a:solidFill>
                    <a:srgbClr val="000000">
                      <a:alpha val="69000"/>
                    </a:srgbClr>
                  </a:solidFill>
                  <a:latin typeface="+mn-lt"/>
                  <a:ea typeface="+mn-ea"/>
                  <a:cs typeface="+mn-cs"/>
                  <a:sym typeface="Gill Sans"/>
                </a:defRPr>
              </a:lvl1pPr>
            </a:lstStyle>
            <a:p>
              <a:r>
                <a:rPr dirty="0"/>
                <a:t>theory,</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7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7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7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8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7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7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7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2" animBg="1" advAuto="0"/>
      <p:bldP spid="772" grpId="4" animBg="1" advAuto="0"/>
      <p:bldP spid="773" grpId="8" animBg="1" advAuto="0"/>
      <p:bldP spid="774" grpId="6" animBg="1" advAuto="0"/>
      <p:bldP spid="777" grpId="10" animBg="1" advAuto="0"/>
      <p:bldP spid="780" grpId="12" animBg="1" advAuto="0"/>
      <p:bldP spid="781" grpId="13" animBg="1" advAuto="0"/>
      <p:bldP spid="785" grpId="1" animBg="1" advAuto="0"/>
      <p:bldP spid="790" grpId="11" animBg="1" advAuto="0"/>
      <p:bldP spid="795" grpId="7" animBg="1" advAuto="0"/>
      <p:bldP spid="800" grpId="5" animBg="1" advAuto="0"/>
      <p:bldP spid="806" grpId="3" animBg="1" advAuto="0"/>
      <p:bldP spid="812" grpId="9"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31</a:t>
            </a:fld>
            <a:endParaRPr/>
          </a:p>
        </p:txBody>
      </p:sp>
      <p:pic>
        <p:nvPicPr>
          <p:cNvPr id="817" name="Free fall on moon.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71231" y="264616"/>
            <a:ext cx="9271172" cy="700186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0001" fill="hold"/>
                                        <p:tgtEl>
                                          <p:spTgt spid="8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1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32</a:t>
            </a:fld>
            <a:endParaRPr/>
          </a:p>
        </p:txBody>
      </p:sp>
      <p:sp>
        <p:nvSpPr>
          <p:cNvPr id="822" name="Shape 822"/>
          <p:cNvSpPr/>
          <p:nvPr/>
        </p:nvSpPr>
        <p:spPr>
          <a:xfrm>
            <a:off x="304800" y="25400"/>
            <a:ext cx="5612197"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b="1"/>
            </a:pPr>
            <a:r>
              <a:t>Approach of Western Science</a:t>
            </a:r>
          </a:p>
          <a:p>
            <a:pPr>
              <a:defRPr sz="3000">
                <a:latin typeface="Monlam Uni OuChan2"/>
                <a:ea typeface="Monlam Uni OuChan2"/>
                <a:cs typeface="Monlam Uni OuChan2"/>
                <a:sym typeface="Monlam Uni OuChan2"/>
              </a:defRPr>
            </a:pPr>
            <a:r>
              <a:t>ནུབ་ཕྱོགས་ཚན་རིག་གི་འཇུག་ཐབས།</a:t>
            </a:r>
          </a:p>
        </p:txBody>
      </p:sp>
      <p:sp>
        <p:nvSpPr>
          <p:cNvPr id="823" name="Shape 823"/>
          <p:cNvSpPr/>
          <p:nvPr/>
        </p:nvSpPr>
        <p:spPr>
          <a:xfrm>
            <a:off x="393700" y="1485900"/>
            <a:ext cx="4978400" cy="546100"/>
          </a:xfrm>
          <a:prstGeom prst="roundRect">
            <a:avLst>
              <a:gd name="adj" fmla="val 20930"/>
            </a:avLst>
          </a:prstGeom>
          <a:solidFill>
            <a:srgbClr val="DDECFE"/>
          </a:solidFill>
          <a:ln w="381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24" name="Shape 824"/>
          <p:cNvSpPr/>
          <p:nvPr/>
        </p:nvSpPr>
        <p:spPr>
          <a:xfrm>
            <a:off x="2250966" y="1365956"/>
            <a:ext cx="1263868" cy="67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800">
                <a:latin typeface="Monlam Uni OuChan2"/>
                <a:ea typeface="Monlam Uni OuChan2"/>
                <a:cs typeface="Monlam Uni OuChan2"/>
                <a:sym typeface="Monlam Uni OuChan2"/>
              </a:defRPr>
            </a:lvl1pPr>
          </a:lstStyle>
          <a:p>
            <a:r>
              <a:rPr dirty="0"/>
              <a:t>མངོན་ཚུལ།</a:t>
            </a:r>
          </a:p>
        </p:txBody>
      </p:sp>
      <p:sp>
        <p:nvSpPr>
          <p:cNvPr id="825" name="Shape 825"/>
          <p:cNvSpPr/>
          <p:nvPr/>
        </p:nvSpPr>
        <p:spPr>
          <a:xfrm>
            <a:off x="398642" y="1193800"/>
            <a:ext cx="1152365" cy="3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1600"/>
              </a:lnSpc>
              <a:tabLst>
                <a:tab pos="838200" algn="l"/>
              </a:tabLst>
              <a:defRPr sz="1400">
                <a:solidFill>
                  <a:srgbClr val="000000">
                    <a:alpha val="69000"/>
                  </a:srgbClr>
                </a:solidFill>
              </a:defRPr>
            </a:lvl1pPr>
          </a:lstStyle>
          <a:p>
            <a:r>
              <a:t>phenomenon</a:t>
            </a:r>
          </a:p>
        </p:txBody>
      </p:sp>
      <p:sp>
        <p:nvSpPr>
          <p:cNvPr id="826" name="Shape 826"/>
          <p:cNvSpPr/>
          <p:nvPr/>
        </p:nvSpPr>
        <p:spPr>
          <a:xfrm>
            <a:off x="393700" y="2501900"/>
            <a:ext cx="4978400" cy="546100"/>
          </a:xfrm>
          <a:prstGeom prst="roundRect">
            <a:avLst>
              <a:gd name="adj" fmla="val 20930"/>
            </a:avLst>
          </a:prstGeom>
          <a:solidFill>
            <a:srgbClr val="DDECFE"/>
          </a:solidFill>
          <a:ln w="381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27" name="Shape 827"/>
          <p:cNvSpPr/>
          <p:nvPr/>
        </p:nvSpPr>
        <p:spPr>
          <a:xfrm>
            <a:off x="1155700" y="2407356"/>
            <a:ext cx="3524923" cy="673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800">
                <a:latin typeface="Monlam Uni OuChan2"/>
                <a:ea typeface="Monlam Uni OuChan2"/>
                <a:cs typeface="Monlam Uni OuChan2"/>
                <a:sym typeface="Monlam Uni OuChan2"/>
              </a:defRPr>
            </a:lvl1pPr>
          </a:lstStyle>
          <a:p>
            <a:r>
              <a:rPr dirty="0"/>
              <a:t>དཀའ་ངལ་ངོས་འཛིན།  ཚོད་གཞག</a:t>
            </a:r>
          </a:p>
        </p:txBody>
      </p:sp>
      <p:sp>
        <p:nvSpPr>
          <p:cNvPr id="828" name="Shape 828"/>
          <p:cNvSpPr/>
          <p:nvPr/>
        </p:nvSpPr>
        <p:spPr>
          <a:xfrm flipV="1">
            <a:off x="2895600" y="2031999"/>
            <a:ext cx="1" cy="482602"/>
          </a:xfrm>
          <a:prstGeom prst="line">
            <a:avLst/>
          </a:prstGeom>
          <a:ln w="76200">
            <a:solidFill>
              <a:srgbClr val="000000"/>
            </a:solidFill>
            <a:miter lim="400000"/>
            <a:headEnd type="stealth"/>
          </a:ln>
        </p:spPr>
        <p:txBody>
          <a:bodyPr lIns="50800" tIns="50800" rIns="50800" bIns="50800" anchor="ctr"/>
          <a:lstStyle/>
          <a:p>
            <a:endParaRPr/>
          </a:p>
        </p:txBody>
      </p:sp>
      <p:sp>
        <p:nvSpPr>
          <p:cNvPr id="829" name="Shape 829"/>
          <p:cNvSpPr/>
          <p:nvPr/>
        </p:nvSpPr>
        <p:spPr>
          <a:xfrm>
            <a:off x="393817" y="2222500"/>
            <a:ext cx="41275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Lst>
              <a:defRPr sz="1400">
                <a:solidFill>
                  <a:srgbClr val="000000">
                    <a:alpha val="69000"/>
                  </a:srgbClr>
                </a:solidFill>
              </a:defRPr>
            </a:lvl1pPr>
          </a:lstStyle>
          <a:p>
            <a:r>
              <a:t>problem identification,                         hypothesis</a:t>
            </a:r>
          </a:p>
        </p:txBody>
      </p:sp>
      <p:sp>
        <p:nvSpPr>
          <p:cNvPr id="830" name="Shape 830"/>
          <p:cNvSpPr/>
          <p:nvPr/>
        </p:nvSpPr>
        <p:spPr>
          <a:xfrm>
            <a:off x="393700" y="6565900"/>
            <a:ext cx="4978400" cy="546100"/>
          </a:xfrm>
          <a:prstGeom prst="roundRect">
            <a:avLst>
              <a:gd name="adj" fmla="val 20930"/>
            </a:avLst>
          </a:prstGeom>
          <a:solidFill>
            <a:srgbClr val="DDECFE"/>
          </a:solidFill>
          <a:ln w="381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31" name="Shape 831"/>
          <p:cNvSpPr/>
          <p:nvPr/>
        </p:nvSpPr>
        <p:spPr>
          <a:xfrm>
            <a:off x="2427663" y="6485467"/>
            <a:ext cx="913712"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800">
                <a:latin typeface="Monlam Uni OuChan2"/>
                <a:ea typeface="Monlam Uni OuChan2"/>
                <a:cs typeface="Monlam Uni OuChan2"/>
                <a:sym typeface="Monlam Uni OuChan2"/>
              </a:defRPr>
            </a:lvl1pPr>
          </a:lstStyle>
          <a:p>
            <a:pPr algn="ctr"/>
            <a:r>
              <a:rPr dirty="0"/>
              <a:t>སྔོན་དཔག</a:t>
            </a:r>
          </a:p>
        </p:txBody>
      </p:sp>
      <p:sp>
        <p:nvSpPr>
          <p:cNvPr id="832" name="Shape 832"/>
          <p:cNvSpPr/>
          <p:nvPr/>
        </p:nvSpPr>
        <p:spPr>
          <a:xfrm flipV="1">
            <a:off x="2895600" y="6070599"/>
            <a:ext cx="1" cy="482602"/>
          </a:xfrm>
          <a:prstGeom prst="line">
            <a:avLst/>
          </a:prstGeom>
          <a:ln w="76200">
            <a:solidFill>
              <a:srgbClr val="000000"/>
            </a:solidFill>
            <a:miter lim="400000"/>
            <a:headEnd type="stealth"/>
          </a:ln>
        </p:spPr>
        <p:txBody>
          <a:bodyPr lIns="50800" tIns="50800" rIns="50800" bIns="50800" anchor="ctr"/>
          <a:lstStyle/>
          <a:p>
            <a:endParaRPr/>
          </a:p>
        </p:txBody>
      </p:sp>
      <p:sp>
        <p:nvSpPr>
          <p:cNvPr id="833" name="Shape 833"/>
          <p:cNvSpPr/>
          <p:nvPr/>
        </p:nvSpPr>
        <p:spPr>
          <a:xfrm>
            <a:off x="388342" y="6273800"/>
            <a:ext cx="23114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Lst>
              <a:defRPr sz="1400">
                <a:solidFill>
                  <a:srgbClr val="000000">
                    <a:alpha val="69000"/>
                  </a:srgbClr>
                </a:solidFill>
              </a:defRPr>
            </a:lvl1pPr>
          </a:lstStyle>
          <a:p>
            <a:r>
              <a:t>prediction</a:t>
            </a:r>
          </a:p>
        </p:txBody>
      </p:sp>
      <p:sp>
        <p:nvSpPr>
          <p:cNvPr id="834" name="Shape 834"/>
          <p:cNvSpPr/>
          <p:nvPr/>
        </p:nvSpPr>
        <p:spPr>
          <a:xfrm flipV="1">
            <a:off x="2895600" y="4051299"/>
            <a:ext cx="1" cy="482602"/>
          </a:xfrm>
          <a:prstGeom prst="line">
            <a:avLst/>
          </a:prstGeom>
          <a:ln w="76200">
            <a:solidFill>
              <a:srgbClr val="000000"/>
            </a:solidFill>
            <a:miter lim="400000"/>
            <a:headEnd type="stealth"/>
          </a:ln>
        </p:spPr>
        <p:txBody>
          <a:bodyPr lIns="50800" tIns="50800" rIns="50800" bIns="50800" anchor="ctr"/>
          <a:lstStyle/>
          <a:p>
            <a:endParaRPr/>
          </a:p>
        </p:txBody>
      </p:sp>
      <p:sp>
        <p:nvSpPr>
          <p:cNvPr id="835" name="Shape 835"/>
          <p:cNvSpPr/>
          <p:nvPr/>
        </p:nvSpPr>
        <p:spPr>
          <a:xfrm>
            <a:off x="389749" y="4254500"/>
            <a:ext cx="23749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Lst>
              <a:defRPr sz="1400">
                <a:solidFill>
                  <a:srgbClr val="000000">
                    <a:alpha val="69000"/>
                  </a:srgbClr>
                </a:solidFill>
              </a:defRPr>
            </a:lvl1pPr>
          </a:lstStyle>
          <a:p>
            <a:r>
              <a:t>measurement</a:t>
            </a:r>
          </a:p>
        </p:txBody>
      </p:sp>
      <p:sp>
        <p:nvSpPr>
          <p:cNvPr id="836" name="Shape 836"/>
          <p:cNvSpPr/>
          <p:nvPr/>
        </p:nvSpPr>
        <p:spPr>
          <a:xfrm>
            <a:off x="393700" y="4533900"/>
            <a:ext cx="4978400" cy="546100"/>
          </a:xfrm>
          <a:prstGeom prst="roundRect">
            <a:avLst>
              <a:gd name="adj" fmla="val 20930"/>
            </a:avLst>
          </a:prstGeom>
          <a:solidFill>
            <a:srgbClr val="FFFFFF"/>
          </a:solidFill>
          <a:ln w="38100">
            <a:solidFill>
              <a:srgbClr val="F62402"/>
            </a:solidFill>
            <a:miter lim="400000"/>
          </a:ln>
        </p:spPr>
        <p:txBody>
          <a:bodyPr lIns="38100" tIns="38100" rIns="38100" bIns="38100" anchor="ctr"/>
          <a:lstStyle/>
          <a:p>
            <a:pPr algn="ctr">
              <a:lnSpc>
                <a:spcPts val="3600"/>
              </a:lnSpc>
              <a:tabLst>
                <a:tab pos="838200" algn="l"/>
              </a:tabLst>
              <a:defRPr sz="3000">
                <a:solidFill>
                  <a:srgbClr val="F62402"/>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7" name="Shape 837"/>
          <p:cNvSpPr/>
          <p:nvPr/>
        </p:nvSpPr>
        <p:spPr>
          <a:xfrm>
            <a:off x="2286000" y="4411134"/>
            <a:ext cx="1220495" cy="673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800">
                <a:solidFill>
                  <a:srgbClr val="F62402"/>
                </a:solidFill>
                <a:latin typeface="Monlam Uni OuChan2"/>
                <a:ea typeface="Monlam Uni OuChan2"/>
                <a:cs typeface="Monlam Uni OuChan2"/>
                <a:sym typeface="Monlam Uni OuChan2"/>
              </a:defRPr>
            </a:lvl1pPr>
          </a:lstStyle>
          <a:p>
            <a:r>
              <a:rPr dirty="0"/>
              <a:t>ཚད་འཇལ།</a:t>
            </a:r>
          </a:p>
        </p:txBody>
      </p:sp>
      <p:sp>
        <p:nvSpPr>
          <p:cNvPr id="838" name="Shape 838"/>
          <p:cNvSpPr/>
          <p:nvPr/>
        </p:nvSpPr>
        <p:spPr>
          <a:xfrm>
            <a:off x="393700" y="3517900"/>
            <a:ext cx="4978400" cy="546100"/>
          </a:xfrm>
          <a:prstGeom prst="roundRect">
            <a:avLst>
              <a:gd name="adj" fmla="val 20930"/>
            </a:avLst>
          </a:prstGeom>
          <a:solidFill>
            <a:srgbClr val="FFFFFF"/>
          </a:solidFill>
          <a:ln w="38100">
            <a:solidFill>
              <a:srgbClr val="F62402"/>
            </a:solidFill>
            <a:miter lim="400000"/>
          </a:ln>
        </p:spPr>
        <p:txBody>
          <a:bodyPr lIns="38100" tIns="38100" rIns="38100" bIns="38100" anchor="ctr"/>
          <a:lstStyle/>
          <a:p>
            <a:pPr algn="ctr">
              <a:lnSpc>
                <a:spcPts val="3600"/>
              </a:lnSpc>
              <a:tabLst>
                <a:tab pos="838200" algn="l"/>
              </a:tabLst>
              <a:defRPr sz="3000">
                <a:solidFill>
                  <a:srgbClr val="F62402"/>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9" name="Shape 839"/>
          <p:cNvSpPr/>
          <p:nvPr/>
        </p:nvSpPr>
        <p:spPr>
          <a:xfrm flipV="1">
            <a:off x="2895600" y="3035299"/>
            <a:ext cx="1" cy="482602"/>
          </a:xfrm>
          <a:prstGeom prst="line">
            <a:avLst/>
          </a:prstGeom>
          <a:ln w="76200">
            <a:solidFill>
              <a:srgbClr val="000000"/>
            </a:solidFill>
            <a:miter lim="400000"/>
            <a:headEnd type="stealth"/>
          </a:ln>
        </p:spPr>
        <p:txBody>
          <a:bodyPr lIns="50800" tIns="50800" rIns="50800" bIns="50800" anchor="ctr"/>
          <a:lstStyle/>
          <a:p>
            <a:endParaRPr/>
          </a:p>
        </p:txBody>
      </p:sp>
      <p:sp>
        <p:nvSpPr>
          <p:cNvPr id="840" name="Shape 840"/>
          <p:cNvSpPr/>
          <p:nvPr/>
        </p:nvSpPr>
        <p:spPr>
          <a:xfrm>
            <a:off x="388813" y="3238500"/>
            <a:ext cx="33528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Lst>
              <a:defRPr sz="1400">
                <a:solidFill>
                  <a:srgbClr val="000000">
                    <a:alpha val="69000"/>
                  </a:srgbClr>
                </a:solidFill>
              </a:defRPr>
            </a:lvl1pPr>
          </a:lstStyle>
          <a:p>
            <a:r>
              <a:t>experiment by observation</a:t>
            </a:r>
          </a:p>
        </p:txBody>
      </p:sp>
      <p:sp>
        <p:nvSpPr>
          <p:cNvPr id="841" name="Shape 841"/>
          <p:cNvSpPr/>
          <p:nvPr/>
        </p:nvSpPr>
        <p:spPr>
          <a:xfrm>
            <a:off x="1387365" y="3407834"/>
            <a:ext cx="2670943"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a:defRPr sz="2800">
                <a:solidFill>
                  <a:srgbClr val="F62402"/>
                </a:solidFill>
                <a:latin typeface="Monlam Uni OuChan2"/>
                <a:ea typeface="Monlam Uni OuChan2"/>
                <a:cs typeface="Monlam Uni OuChan2"/>
                <a:sym typeface="Monlam Uni OuChan2"/>
              </a:defRPr>
            </a:lvl1pPr>
          </a:lstStyle>
          <a:p>
            <a:pPr algn="ctr"/>
            <a:r>
              <a:rPr lang="bo-CN" b="0" i="0" u="none" strike="noStrike" dirty="0">
                <a:solidFill>
                  <a:srgbClr val="FF0000"/>
                </a:solidFill>
                <a:effectLst/>
                <a:latin typeface="Arial" panose="020B0604020202020204" pitchFamily="34" charset="0"/>
              </a:rPr>
              <a:t>་ཞིབ་བརྒྱུད་</a:t>
            </a:r>
            <a:r>
              <a:rPr dirty="0">
                <a:solidFill>
                  <a:srgbClr val="FF0000"/>
                </a:solidFill>
              </a:rPr>
              <a:t>བརྟག་དཔྱད།</a:t>
            </a:r>
            <a:r>
              <a:rPr lang="bo-CN" dirty="0">
                <a:solidFill>
                  <a:srgbClr val="FF0000"/>
                </a:solidFill>
                <a:latin typeface="Arial" panose="020B0604020202020204" pitchFamily="34" charset="0"/>
              </a:rPr>
              <a:t>ལྟ</a:t>
            </a:r>
            <a:endParaRPr dirty="0">
              <a:solidFill>
                <a:srgbClr val="FF0000"/>
              </a:solidFill>
            </a:endParaRPr>
          </a:p>
        </p:txBody>
      </p:sp>
      <p:sp>
        <p:nvSpPr>
          <p:cNvPr id="842" name="Shape 842"/>
          <p:cNvSpPr/>
          <p:nvPr/>
        </p:nvSpPr>
        <p:spPr>
          <a:xfrm>
            <a:off x="393700" y="5549900"/>
            <a:ext cx="4978400" cy="546100"/>
          </a:xfrm>
          <a:prstGeom prst="roundRect">
            <a:avLst>
              <a:gd name="adj" fmla="val 20930"/>
            </a:avLst>
          </a:prstGeom>
          <a:solidFill>
            <a:srgbClr val="DDECFE"/>
          </a:solidFill>
          <a:ln w="381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43" name="Shape 843"/>
          <p:cNvSpPr/>
          <p:nvPr/>
        </p:nvSpPr>
        <p:spPr>
          <a:xfrm>
            <a:off x="993388" y="5496278"/>
            <a:ext cx="3892091" cy="4873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500">
                <a:latin typeface="Monlam Uni OuChan2"/>
                <a:ea typeface="Monlam Uni OuChan2"/>
                <a:cs typeface="Monlam Uni OuChan2"/>
                <a:sym typeface="Monlam Uni OuChan2"/>
              </a:defRPr>
            </a:lvl1pPr>
          </a:lstStyle>
          <a:p>
            <a:pPr algn="ctr"/>
            <a:r>
              <a:rPr lang="de-DE" dirty="0" err="1"/>
              <a:t>ཨང་རྩིས་ལ་བརྟེན་ནས་དཔེ་གཟུགས</a:t>
            </a:r>
            <a:r>
              <a:rPr lang="de-DE" dirty="0"/>
              <a:t>།</a:t>
            </a:r>
            <a:r>
              <a:rPr lang="de-DE" sz="800" dirty="0"/>
              <a:t> </a:t>
            </a:r>
            <a:r>
              <a:rPr lang="de-DE" dirty="0" err="1"/>
              <a:t>རྣམ་གཞག</a:t>
            </a:r>
            <a:r>
              <a:rPr lang="de-DE" dirty="0"/>
              <a:t> </a:t>
            </a:r>
            <a:r>
              <a:rPr lang="de-DE" dirty="0" err="1"/>
              <a:t>ཁྲིམས</a:t>
            </a:r>
            <a:r>
              <a:rPr lang="de-DE" dirty="0"/>
              <a:t>།</a:t>
            </a:r>
          </a:p>
        </p:txBody>
      </p:sp>
      <p:sp>
        <p:nvSpPr>
          <p:cNvPr id="844" name="Shape 844"/>
          <p:cNvSpPr/>
          <p:nvPr/>
        </p:nvSpPr>
        <p:spPr>
          <a:xfrm flipV="1">
            <a:off x="2895600" y="5092699"/>
            <a:ext cx="1" cy="482602"/>
          </a:xfrm>
          <a:prstGeom prst="line">
            <a:avLst/>
          </a:prstGeom>
          <a:ln w="76200">
            <a:solidFill>
              <a:srgbClr val="000000"/>
            </a:solidFill>
            <a:miter lim="400000"/>
            <a:headEnd type="stealth"/>
          </a:ln>
        </p:spPr>
        <p:txBody>
          <a:bodyPr lIns="50800" tIns="50800" rIns="50800" bIns="50800" anchor="ctr"/>
          <a:lstStyle/>
          <a:p>
            <a:endParaRPr/>
          </a:p>
        </p:txBody>
      </p:sp>
      <p:sp>
        <p:nvSpPr>
          <p:cNvPr id="845" name="Shape 845"/>
          <p:cNvSpPr/>
          <p:nvPr/>
        </p:nvSpPr>
        <p:spPr>
          <a:xfrm>
            <a:off x="387560" y="5270500"/>
            <a:ext cx="1930401"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Lst>
              <a:defRPr sz="1400">
                <a:solidFill>
                  <a:srgbClr val="000000">
                    <a:alpha val="69000"/>
                  </a:srgbClr>
                </a:solidFill>
              </a:defRPr>
            </a:lvl1pPr>
          </a:lstStyle>
          <a:p>
            <a:r>
              <a:t>mathematical model</a:t>
            </a:r>
          </a:p>
        </p:txBody>
      </p:sp>
      <p:sp>
        <p:nvSpPr>
          <p:cNvPr id="846" name="Shape 846"/>
          <p:cNvSpPr/>
          <p:nvPr/>
        </p:nvSpPr>
        <p:spPr>
          <a:xfrm>
            <a:off x="3467100" y="5270500"/>
            <a:ext cx="17399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Lst>
              <a:defRPr sz="1400">
                <a:solidFill>
                  <a:srgbClr val="000000">
                    <a:alpha val="69000"/>
                  </a:srgbClr>
                </a:solidFill>
              </a:defRPr>
            </a:lvl1pPr>
          </a:lstStyle>
          <a:p>
            <a:r>
              <a:t>theory</a:t>
            </a:r>
            <a:endParaRPr dirty="0"/>
          </a:p>
        </p:txBody>
      </p:sp>
      <p:grpSp>
        <p:nvGrpSpPr>
          <p:cNvPr id="850" name="Group 850"/>
          <p:cNvGrpSpPr/>
          <p:nvPr/>
        </p:nvGrpSpPr>
        <p:grpSpPr>
          <a:xfrm>
            <a:off x="412823" y="1219200"/>
            <a:ext cx="9162978" cy="3831023"/>
            <a:chOff x="-16827" y="0"/>
            <a:chExt cx="9162976" cy="3831022"/>
          </a:xfrm>
        </p:grpSpPr>
        <p:pic>
          <p:nvPicPr>
            <p:cNvPr id="847" name="dropp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7748" y="0"/>
              <a:ext cx="2438401" cy="1664437"/>
            </a:xfrm>
            <a:prstGeom prst="rect">
              <a:avLst/>
            </a:prstGeom>
            <a:ln w="12700" cap="flat">
              <a:noFill/>
              <a:miter lim="400000"/>
            </a:ln>
            <a:effectLst/>
          </p:spPr>
        </p:pic>
        <p:sp>
          <p:nvSpPr>
            <p:cNvPr id="848" name="Shape 848"/>
            <p:cNvSpPr/>
            <p:nvPr/>
          </p:nvSpPr>
          <p:spPr>
            <a:xfrm>
              <a:off x="0" y="858500"/>
              <a:ext cx="7834486" cy="2972522"/>
            </a:xfrm>
            <a:custGeom>
              <a:avLst/>
              <a:gdLst/>
              <a:ahLst/>
              <a:cxnLst>
                <a:cxn ang="0">
                  <a:pos x="wd2" y="hd2"/>
                </a:cxn>
                <a:cxn ang="5400000">
                  <a:pos x="wd2" y="hd2"/>
                </a:cxn>
                <a:cxn ang="10800000">
                  <a:pos x="wd2" y="hd2"/>
                </a:cxn>
                <a:cxn ang="16200000">
                  <a:pos x="wd2" y="hd2"/>
                </a:cxn>
              </a:cxnLst>
              <a:rect l="0" t="0" r="r" b="b"/>
              <a:pathLst>
                <a:path w="21600" h="21600" extrusionOk="0">
                  <a:moveTo>
                    <a:pt x="0" y="17917"/>
                  </a:moveTo>
                  <a:lnTo>
                    <a:pt x="21600" y="0"/>
                  </a:lnTo>
                  <a:lnTo>
                    <a:pt x="13554" y="21600"/>
                  </a:lnTo>
                  <a:lnTo>
                    <a:pt x="0" y="17917"/>
                  </a:lnTo>
                  <a:close/>
                </a:path>
              </a:pathLst>
            </a:custGeom>
            <a:solidFill>
              <a:srgbClr val="FF2600">
                <a:alpha val="30000"/>
              </a:srgbClr>
            </a:solidFill>
            <a:ln w="25400" cap="flat">
              <a:solidFill>
                <a:srgbClr val="FF2600">
                  <a:alpha val="30000"/>
                </a:srgbClr>
              </a:solidFill>
              <a:prstDash val="solid"/>
              <a:miter lim="400000"/>
            </a:ln>
            <a:effectLst/>
          </p:spPr>
          <p:txBody>
            <a:bodyPr wrap="square" lIns="50800" tIns="50800" rIns="50800" bIns="50800" numCol="1" anchor="t">
              <a:noAutofit/>
            </a:bodyPr>
            <a:lstStyle/>
            <a:p>
              <a:pPr algn="ctr">
                <a:lnSpc>
                  <a:spcPts val="3600"/>
                </a:lnSpc>
                <a:tabLst>
                  <a:tab pos="838200" algn="l"/>
                </a:tabLst>
                <a:defRPr sz="3000">
                  <a:latin typeface="+mn-lt"/>
                  <a:ea typeface="+mn-ea"/>
                  <a:cs typeface="+mn-cs"/>
                  <a:sym typeface="Gill Sans"/>
                </a:defRPr>
              </a:pPr>
              <a:endParaRPr dirty="0"/>
            </a:p>
          </p:txBody>
        </p:sp>
        <p:sp>
          <p:nvSpPr>
            <p:cNvPr id="849" name="Shape 849"/>
            <p:cNvSpPr/>
            <p:nvPr/>
          </p:nvSpPr>
          <p:spPr>
            <a:xfrm>
              <a:off x="-16827" y="780746"/>
              <a:ext cx="7868140" cy="2001878"/>
            </a:xfrm>
            <a:custGeom>
              <a:avLst/>
              <a:gdLst/>
              <a:ahLst/>
              <a:cxnLst>
                <a:cxn ang="0">
                  <a:pos x="wd2" y="hd2"/>
                </a:cxn>
                <a:cxn ang="5400000">
                  <a:pos x="wd2" y="hd2"/>
                </a:cxn>
                <a:cxn ang="10800000">
                  <a:pos x="wd2" y="hd2"/>
                </a:cxn>
                <a:cxn ang="16200000">
                  <a:pos x="wd2" y="hd2"/>
                </a:cxn>
              </a:cxnLst>
              <a:rect l="0" t="0" r="r" b="b"/>
              <a:pathLst>
                <a:path w="21600" h="21600" extrusionOk="0">
                  <a:moveTo>
                    <a:pt x="0" y="16132"/>
                  </a:moveTo>
                  <a:lnTo>
                    <a:pt x="21600" y="0"/>
                  </a:lnTo>
                  <a:lnTo>
                    <a:pt x="13461" y="21600"/>
                  </a:lnTo>
                  <a:lnTo>
                    <a:pt x="0" y="16132"/>
                  </a:lnTo>
                  <a:close/>
                </a:path>
              </a:pathLst>
            </a:custGeom>
            <a:solidFill>
              <a:srgbClr val="FF2600">
                <a:alpha val="30000"/>
              </a:srgbClr>
            </a:solidFill>
            <a:ln w="25400" cap="flat">
              <a:solidFill>
                <a:srgbClr val="FF2600">
                  <a:alpha val="30000"/>
                </a:srgbClr>
              </a:solidFill>
              <a:prstDash val="solid"/>
              <a:miter lim="400000"/>
            </a:ln>
            <a:effectLst/>
          </p:spPr>
          <p:txBody>
            <a:bodyPr wrap="square" lIns="50800" tIns="50800" rIns="50800" bIns="50800" numCol="1" anchor="t">
              <a:noAutofit/>
            </a:bodyPr>
            <a:lstStyle/>
            <a:p>
              <a:pPr algn="ctr">
                <a:lnSpc>
                  <a:spcPts val="3600"/>
                </a:lnSpc>
                <a:tabLst>
                  <a:tab pos="838200" algn="l"/>
                </a:tabLst>
                <a:defRPr sz="3000">
                  <a:latin typeface="+mn-lt"/>
                  <a:ea typeface="+mn-ea"/>
                  <a:cs typeface="+mn-cs"/>
                  <a:sym typeface="Gill Sans"/>
                </a:defRPr>
              </a:pPr>
              <a:endParaRPr dirty="0"/>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4" name="Shape 854"/>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33</a:t>
            </a:fld>
            <a:endParaRPr/>
          </a:p>
        </p:txBody>
      </p:sp>
      <p:grpSp>
        <p:nvGrpSpPr>
          <p:cNvPr id="857" name="Group 857"/>
          <p:cNvGrpSpPr/>
          <p:nvPr/>
        </p:nvGrpSpPr>
        <p:grpSpPr>
          <a:xfrm>
            <a:off x="1066800" y="1066800"/>
            <a:ext cx="3429000" cy="1130300"/>
            <a:chOff x="0" y="0"/>
            <a:chExt cx="3429000" cy="1130300"/>
          </a:xfrm>
        </p:grpSpPr>
        <p:sp>
          <p:nvSpPr>
            <p:cNvPr id="855" name="Shape 855"/>
            <p:cNvSpPr/>
            <p:nvPr/>
          </p:nvSpPr>
          <p:spPr>
            <a:xfrm>
              <a:off x="0" y="0"/>
              <a:ext cx="3429000" cy="1130300"/>
            </a:xfrm>
            <a:prstGeom prst="roundRect">
              <a:avLst>
                <a:gd name="adj" fmla="val 16854"/>
              </a:avLst>
            </a:prstGeom>
            <a:solidFill>
              <a:srgbClr val="FFFFFF"/>
            </a:solidFill>
            <a:ln w="635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56" name="Shape 856"/>
            <p:cNvSpPr/>
            <p:nvPr/>
          </p:nvSpPr>
          <p:spPr>
            <a:xfrm>
              <a:off x="775146" y="76200"/>
              <a:ext cx="1897955" cy="892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a:lnSpc>
                  <a:spcPts val="2800"/>
                </a:lnSpc>
                <a:tabLst>
                  <a:tab pos="838200" algn="l"/>
                </a:tabLst>
                <a:defRPr sz="2400" b="1"/>
              </a:pPr>
              <a:r>
                <a:rPr dirty="0"/>
                <a:t>Observation</a:t>
              </a:r>
            </a:p>
            <a:p>
              <a:pPr algn="ctr">
                <a:defRPr sz="2800">
                  <a:latin typeface="Monlam Uni OuChan2"/>
                  <a:ea typeface="Monlam Uni OuChan2"/>
                  <a:cs typeface="Monlam Uni OuChan2"/>
                  <a:sym typeface="Monlam Uni OuChan2"/>
                </a:defRPr>
              </a:pPr>
              <a:r>
                <a:rPr lang="bo-CN" dirty="0">
                  <a:solidFill>
                    <a:schemeClr val="tx1"/>
                  </a:solidFill>
                </a:rPr>
                <a:t>ལྟ་</a:t>
              </a:r>
              <a:r>
                <a:rPr dirty="0" err="1">
                  <a:solidFill>
                    <a:schemeClr val="tx1"/>
                  </a:solidFill>
                </a:rPr>
                <a:t>ཞིབ</a:t>
              </a:r>
              <a:r>
                <a:rPr dirty="0">
                  <a:solidFill>
                    <a:schemeClr val="tx1"/>
                  </a:solidFill>
                </a:rPr>
                <a:t>།</a:t>
              </a:r>
            </a:p>
          </p:txBody>
        </p:sp>
      </p:grpSp>
      <p:grpSp>
        <p:nvGrpSpPr>
          <p:cNvPr id="860" name="Group 860"/>
          <p:cNvGrpSpPr/>
          <p:nvPr/>
        </p:nvGrpSpPr>
        <p:grpSpPr>
          <a:xfrm>
            <a:off x="2235200" y="5054600"/>
            <a:ext cx="3429000" cy="1130300"/>
            <a:chOff x="0" y="0"/>
            <a:chExt cx="3429000" cy="1130300"/>
          </a:xfrm>
        </p:grpSpPr>
        <p:sp>
          <p:nvSpPr>
            <p:cNvPr id="858" name="Shape 858"/>
            <p:cNvSpPr/>
            <p:nvPr/>
          </p:nvSpPr>
          <p:spPr>
            <a:xfrm>
              <a:off x="0" y="0"/>
              <a:ext cx="3429000" cy="1130300"/>
            </a:xfrm>
            <a:prstGeom prst="roundRect">
              <a:avLst>
                <a:gd name="adj" fmla="val 16854"/>
              </a:avLst>
            </a:prstGeom>
            <a:solidFill>
              <a:srgbClr val="FFFFFF"/>
            </a:solidFill>
            <a:ln w="635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59" name="Shape 859"/>
            <p:cNvSpPr/>
            <p:nvPr/>
          </p:nvSpPr>
          <p:spPr>
            <a:xfrm>
              <a:off x="495601" y="76200"/>
              <a:ext cx="2450992" cy="892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a:lnSpc>
                  <a:spcPts val="2800"/>
                </a:lnSpc>
                <a:tabLst>
                  <a:tab pos="838200" algn="l"/>
                </a:tabLst>
                <a:defRPr sz="2400" b="1"/>
              </a:pPr>
              <a:r>
                <a:rPr dirty="0"/>
                <a:t>Theory - Model</a:t>
              </a:r>
            </a:p>
            <a:p>
              <a:pPr>
                <a:defRPr sz="2800">
                  <a:latin typeface="Monlam Uni OuChan2"/>
                  <a:ea typeface="Monlam Uni OuChan2"/>
                  <a:cs typeface="Monlam Uni OuChan2"/>
                  <a:sym typeface="Monlam Uni OuChan2"/>
                </a:defRPr>
              </a:pPr>
              <a:r>
                <a:rPr lang="en-US" dirty="0"/>
                <a:t>  </a:t>
              </a:r>
              <a:r>
                <a:rPr dirty="0" err="1"/>
                <a:t>རྣམ་གཞག</a:t>
              </a:r>
              <a:r>
                <a:rPr dirty="0"/>
                <a:t> - </a:t>
              </a:r>
              <a:r>
                <a:rPr dirty="0" err="1"/>
                <a:t>དཔེ་གཟུགས</a:t>
              </a:r>
              <a:r>
                <a:rPr dirty="0"/>
                <a:t>།</a:t>
              </a:r>
            </a:p>
          </p:txBody>
        </p:sp>
      </p:grpSp>
      <p:grpSp>
        <p:nvGrpSpPr>
          <p:cNvPr id="863" name="Group 863"/>
          <p:cNvGrpSpPr/>
          <p:nvPr/>
        </p:nvGrpSpPr>
        <p:grpSpPr>
          <a:xfrm>
            <a:off x="5905500" y="2540000"/>
            <a:ext cx="3429000" cy="1130300"/>
            <a:chOff x="0" y="0"/>
            <a:chExt cx="3429000" cy="1130300"/>
          </a:xfrm>
        </p:grpSpPr>
        <p:sp>
          <p:nvSpPr>
            <p:cNvPr id="861" name="Shape 861"/>
            <p:cNvSpPr/>
            <p:nvPr/>
          </p:nvSpPr>
          <p:spPr>
            <a:xfrm>
              <a:off x="0" y="0"/>
              <a:ext cx="3429000" cy="1130300"/>
            </a:xfrm>
            <a:prstGeom prst="roundRect">
              <a:avLst>
                <a:gd name="adj" fmla="val 16854"/>
              </a:avLst>
            </a:prstGeom>
            <a:solidFill>
              <a:srgbClr val="FFFFFF"/>
            </a:solidFill>
            <a:ln w="63500" cap="flat">
              <a:solidFill>
                <a:srgbClr val="000000"/>
              </a:solidFill>
              <a:prstDash val="solid"/>
              <a:miter lim="400000"/>
            </a:ln>
            <a:effectLst/>
          </p:spPr>
          <p:txBody>
            <a:bodyPr wrap="square" lIns="38100" tIns="38100" rIns="38100" bIns="38100" numCol="1" anchor="ctr">
              <a:noAutofit/>
            </a:bodyP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862" name="Shape 862"/>
            <p:cNvSpPr/>
            <p:nvPr/>
          </p:nvSpPr>
          <p:spPr>
            <a:xfrm>
              <a:off x="676741" y="76200"/>
              <a:ext cx="2088713" cy="1050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a:lnSpc>
                  <a:spcPts val="2800"/>
                </a:lnSpc>
                <a:tabLst>
                  <a:tab pos="838200" algn="l"/>
                </a:tabLst>
                <a:defRPr sz="2400" b="1"/>
              </a:pPr>
              <a:r>
                <a:rPr dirty="0"/>
                <a:t>Measurement</a:t>
              </a:r>
            </a:p>
            <a:p>
              <a:pPr algn="ctr">
                <a:lnSpc>
                  <a:spcPct val="115000"/>
                </a:lnSpc>
                <a:spcBef>
                  <a:spcPts val="1000"/>
                </a:spcBef>
                <a:tabLst>
                  <a:tab pos="749300" algn="l"/>
                </a:tabLst>
                <a:defRPr sz="2600">
                  <a:latin typeface="Monlam Uni OuChan2"/>
                  <a:ea typeface="Monlam Uni OuChan2"/>
                  <a:cs typeface="Monlam Uni OuChan2"/>
                  <a:sym typeface="Monlam Uni OuChan2"/>
                </a:defRPr>
              </a:pPr>
              <a:r>
                <a:rPr dirty="0" err="1"/>
                <a:t>ཚད་འཇལ</a:t>
              </a:r>
              <a:r>
                <a:rPr dirty="0"/>
                <a:t>།</a:t>
              </a:r>
            </a:p>
          </p:txBody>
        </p:sp>
      </p:grpSp>
      <p:sp>
        <p:nvSpPr>
          <p:cNvPr id="864" name="Shape 864"/>
          <p:cNvSpPr/>
          <p:nvPr/>
        </p:nvSpPr>
        <p:spPr>
          <a:xfrm>
            <a:off x="4660900" y="1612900"/>
            <a:ext cx="2946400" cy="749301"/>
          </a:xfrm>
          <a:prstGeom prst="line">
            <a:avLst/>
          </a:prstGeom>
          <a:ln w="63500">
            <a:solidFill>
              <a:srgbClr val="000000"/>
            </a:solidFill>
            <a:miter lim="400000"/>
            <a:headEnd type="stealth"/>
            <a:tailEnd type="stealth"/>
          </a:ln>
        </p:spPr>
        <p:txBody>
          <a:bodyPr lIns="50800" tIns="50800" rIns="50800" bIns="50800" anchor="ctr"/>
          <a:lstStyle/>
          <a:p>
            <a:endParaRPr/>
          </a:p>
        </p:txBody>
      </p:sp>
      <p:sp>
        <p:nvSpPr>
          <p:cNvPr id="865" name="Shape 865"/>
          <p:cNvSpPr/>
          <p:nvPr/>
        </p:nvSpPr>
        <p:spPr>
          <a:xfrm flipV="1">
            <a:off x="4775200" y="3797299"/>
            <a:ext cx="2870200" cy="1066801"/>
          </a:xfrm>
          <a:prstGeom prst="line">
            <a:avLst/>
          </a:prstGeom>
          <a:ln w="63500">
            <a:solidFill>
              <a:srgbClr val="000000"/>
            </a:solidFill>
            <a:miter lim="400000"/>
            <a:headEnd type="stealth"/>
            <a:tailEnd type="stealth"/>
          </a:ln>
        </p:spPr>
        <p:txBody>
          <a:bodyPr lIns="50800" tIns="50800" rIns="50800" bIns="50800" anchor="ctr"/>
          <a:lstStyle/>
          <a:p>
            <a:endParaRPr/>
          </a:p>
        </p:txBody>
      </p:sp>
      <p:sp>
        <p:nvSpPr>
          <p:cNvPr id="866" name="Shape 866"/>
          <p:cNvSpPr/>
          <p:nvPr/>
        </p:nvSpPr>
        <p:spPr>
          <a:xfrm>
            <a:off x="2781300" y="2362200"/>
            <a:ext cx="596901" cy="2527300"/>
          </a:xfrm>
          <a:prstGeom prst="line">
            <a:avLst/>
          </a:prstGeom>
          <a:ln w="63500">
            <a:solidFill>
              <a:srgbClr val="000000"/>
            </a:solidFill>
            <a:miter lim="400000"/>
            <a:headEnd type="stealth"/>
            <a:tailEnd type="stealth"/>
          </a:ln>
        </p:spPr>
        <p:txBody>
          <a:bodyPr lIns="50800" tIns="50800" rIns="50800" bIns="50800" anchor="ctr"/>
          <a:lstStyle/>
          <a:p>
            <a:endParaRP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 name="Shape 870"/>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34</a:t>
            </a:fld>
            <a:endParaRPr/>
          </a:p>
        </p:txBody>
      </p:sp>
      <p:sp>
        <p:nvSpPr>
          <p:cNvPr id="871" name="Shape 871"/>
          <p:cNvSpPr/>
          <p:nvPr/>
        </p:nvSpPr>
        <p:spPr>
          <a:xfrm>
            <a:off x="320030" y="1244952"/>
            <a:ext cx="9423401" cy="1649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300"/>
              </a:lnSpc>
              <a:tabLst>
                <a:tab pos="1524000" algn="l"/>
              </a:tabLst>
              <a:defRPr sz="2600"/>
            </a:pPr>
            <a:r>
              <a:t>Example:	</a:t>
            </a:r>
            <a:r>
              <a:rPr>
                <a:latin typeface="Arial"/>
                <a:ea typeface="Arial"/>
                <a:cs typeface="Arial"/>
                <a:sym typeface="Arial"/>
              </a:rPr>
              <a:t>Ball in a funnel and blow it off</a:t>
            </a:r>
            <a:br>
              <a:rPr>
                <a:latin typeface="Arial"/>
                <a:ea typeface="Arial"/>
                <a:cs typeface="Arial"/>
                <a:sym typeface="Arial"/>
              </a:rPr>
            </a:br>
            <a:r>
              <a:rPr sz="2800">
                <a:latin typeface="Monlam Uni OuChan2"/>
                <a:ea typeface="Monlam Uni OuChan2"/>
                <a:cs typeface="Monlam Uni OuChan2"/>
                <a:sym typeface="Monlam Uni OuChan2"/>
              </a:rPr>
              <a:t>དཔེ་མཚོན།	པི་པིའི་ནང་པོ་ལོ་འཇུག་ནས་ཕུ་རྒྱག</a:t>
            </a:r>
          </a:p>
        </p:txBody>
      </p:sp>
      <p:sp>
        <p:nvSpPr>
          <p:cNvPr id="872" name="Shape 872"/>
          <p:cNvSpPr/>
          <p:nvPr/>
        </p:nvSpPr>
        <p:spPr>
          <a:xfrm>
            <a:off x="320030" y="64205"/>
            <a:ext cx="9791701" cy="15953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10000"/>
              </a:lnSpc>
              <a:buClr>
                <a:srgbClr val="FFFFFF"/>
              </a:buClr>
              <a:buFont typeface="Arial"/>
              <a:tabLst>
                <a:tab pos="838200" algn="l"/>
              </a:tabLst>
              <a:defRPr sz="3000" b="1">
                <a:solidFill>
                  <a:srgbClr val="011993"/>
                </a:solidFill>
                <a:uFill>
                  <a:solidFill>
                    <a:srgbClr val="011993"/>
                  </a:solidFill>
                </a:uFill>
              </a:defRPr>
            </a:pPr>
            <a:r>
              <a:rPr i="1" dirty="0" err="1"/>
              <a:t>SmD</a:t>
            </a:r>
            <a:r>
              <a:rPr dirty="0" err="1"/>
              <a:t>'s</a:t>
            </a:r>
            <a:r>
              <a:rPr dirty="0"/>
              <a:t> Concept of Science Education</a:t>
            </a:r>
          </a:p>
          <a:p>
            <a:pPr>
              <a:defRPr sz="3200">
                <a:solidFill>
                  <a:srgbClr val="012DA4"/>
                </a:solidFill>
                <a:latin typeface="Monlam Uni OuChan2"/>
                <a:ea typeface="Monlam Uni OuChan2"/>
                <a:cs typeface="Monlam Uni OuChan2"/>
                <a:sym typeface="Monlam Uni OuChan2"/>
              </a:defRPr>
            </a:pPr>
            <a:r>
              <a:rPr lang="bo-CN" dirty="0"/>
              <a:t>ནང་ཆོས་དང་ཚན་རིག་འབྲེལ་ལམ་གྱི་</a:t>
            </a:r>
            <a:r>
              <a:rPr dirty="0" err="1"/>
              <a:t>ཚན་རིག་ཤེས་ཡོན་གྱི་གོ་བ</a:t>
            </a:r>
            <a:r>
              <a:rPr dirty="0"/>
              <a:t>།</a:t>
            </a:r>
            <a:endParaRPr lang="en-US" dirty="0"/>
          </a:p>
          <a:p>
            <a:pPr>
              <a:defRPr sz="3200">
                <a:solidFill>
                  <a:srgbClr val="012DA4"/>
                </a:solidFill>
                <a:latin typeface="Monlam Uni OuChan2"/>
                <a:ea typeface="Monlam Uni OuChan2"/>
                <a:cs typeface="Monlam Uni OuChan2"/>
                <a:sym typeface="Monlam Uni OuChan2"/>
              </a:defRPr>
            </a:pPr>
            <a:endParaRPr dirty="0"/>
          </a:p>
        </p:txBody>
      </p:sp>
      <p:sp>
        <p:nvSpPr>
          <p:cNvPr id="873" name="Shape 873"/>
          <p:cNvSpPr/>
          <p:nvPr/>
        </p:nvSpPr>
        <p:spPr>
          <a:xfrm>
            <a:off x="320030" y="2260600"/>
            <a:ext cx="3906739" cy="13544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28600" indent="-228600" defTabSz="508000">
              <a:lnSpc>
                <a:spcPts val="2800"/>
              </a:lnSpc>
              <a:spcBef>
                <a:spcPts val="600"/>
              </a:spcBef>
              <a:tabLst>
                <a:tab pos="228600" algn="l"/>
              </a:tabLst>
              <a:defRPr sz="2400">
                <a:latin typeface="Arial"/>
                <a:ea typeface="Arial"/>
                <a:cs typeface="Arial"/>
                <a:sym typeface="Arial"/>
              </a:defRPr>
            </a:pPr>
            <a:r>
              <a:t>Theoretical Explanation</a:t>
            </a:r>
          </a:p>
          <a:p>
            <a:pPr marL="228600" indent="-228600" defTabSz="508000">
              <a:lnSpc>
                <a:spcPts val="2800"/>
              </a:lnSpc>
              <a:spcBef>
                <a:spcPts val="600"/>
              </a:spcBef>
              <a:tabLst>
                <a:tab pos="228600" algn="l"/>
              </a:tabLst>
              <a:defRPr sz="2400">
                <a:latin typeface="Arial"/>
                <a:ea typeface="Arial"/>
                <a:cs typeface="Arial"/>
                <a:sym typeface="Arial"/>
              </a:defRPr>
            </a:pPr>
            <a:endParaRPr/>
          </a:p>
          <a:p>
            <a:pPr marL="228600" indent="-228600" defTabSz="508000">
              <a:lnSpc>
                <a:spcPts val="2800"/>
              </a:lnSpc>
              <a:spcBef>
                <a:spcPts val="600"/>
              </a:spcBef>
              <a:tabLst>
                <a:tab pos="228600" algn="l"/>
              </a:tabLst>
              <a:defRPr sz="2400">
                <a:latin typeface="Arial"/>
                <a:ea typeface="Arial"/>
                <a:cs typeface="Arial"/>
                <a:sym typeface="Arial"/>
              </a:defRPr>
            </a:pPr>
            <a:r>
              <a:t>0.5∗</a:t>
            </a:r>
            <a:r>
              <a:rPr i="1"/>
              <a:t>ρ</a:t>
            </a:r>
            <a:r>
              <a:t>∗</a:t>
            </a:r>
            <a:r>
              <a:rPr i="1">
                <a:latin typeface="Times"/>
                <a:ea typeface="Times"/>
                <a:cs typeface="Times"/>
                <a:sym typeface="Times"/>
              </a:rPr>
              <a:t>v</a:t>
            </a:r>
            <a:r>
              <a:t> </a:t>
            </a:r>
            <a:r>
              <a:rPr>
                <a:latin typeface="Helvetica"/>
                <a:ea typeface="Helvetica"/>
                <a:cs typeface="Helvetica"/>
                <a:sym typeface="Helvetica"/>
              </a:rPr>
              <a:t>+</a:t>
            </a:r>
            <a:r>
              <a:t> </a:t>
            </a:r>
            <a:r>
              <a:rPr i="1"/>
              <a:t>ρ</a:t>
            </a:r>
            <a:r>
              <a:t>∗</a:t>
            </a:r>
            <a:r>
              <a:rPr i="1">
                <a:latin typeface="Times"/>
                <a:ea typeface="Times"/>
                <a:cs typeface="Times"/>
                <a:sym typeface="Times"/>
              </a:rPr>
              <a:t>g ∗z </a:t>
            </a:r>
            <a:r>
              <a:rPr>
                <a:latin typeface="Helvetica"/>
                <a:ea typeface="Helvetica"/>
                <a:cs typeface="Helvetica"/>
                <a:sym typeface="Helvetica"/>
              </a:rPr>
              <a:t>+</a:t>
            </a:r>
            <a:r>
              <a:rPr i="1">
                <a:latin typeface="Times"/>
                <a:ea typeface="Times"/>
                <a:cs typeface="Times"/>
                <a:sym typeface="Times"/>
              </a:rPr>
              <a:t> p</a:t>
            </a:r>
            <a:r>
              <a:t> = const</a:t>
            </a:r>
          </a:p>
        </p:txBody>
      </p:sp>
      <p:grpSp>
        <p:nvGrpSpPr>
          <p:cNvPr id="876" name="Group 876"/>
          <p:cNvGrpSpPr/>
          <p:nvPr/>
        </p:nvGrpSpPr>
        <p:grpSpPr>
          <a:xfrm>
            <a:off x="5181600" y="2235200"/>
            <a:ext cx="4993333" cy="3111500"/>
            <a:chOff x="0" y="0"/>
            <a:chExt cx="4993332" cy="3111500"/>
          </a:xfrm>
        </p:grpSpPr>
        <p:sp>
          <p:nvSpPr>
            <p:cNvPr id="874" name="Shape 874"/>
            <p:cNvSpPr/>
            <p:nvPr/>
          </p:nvSpPr>
          <p:spPr>
            <a:xfrm>
              <a:off x="0" y="0"/>
              <a:ext cx="4993333"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228600" indent="-228600" defTabSz="508000">
                <a:lnSpc>
                  <a:spcPts val="2800"/>
                </a:lnSpc>
                <a:spcBef>
                  <a:spcPts val="600"/>
                </a:spcBef>
                <a:tabLst>
                  <a:tab pos="228600" algn="l"/>
                </a:tabLst>
                <a:defRPr sz="2400">
                  <a:latin typeface="Arial"/>
                  <a:ea typeface="Arial"/>
                  <a:cs typeface="Arial"/>
                  <a:sym typeface="Arial"/>
                </a:defRPr>
              </a:lvl1pPr>
            </a:lstStyle>
            <a:p>
              <a:r>
                <a:t>Practical (experimental) Explanation</a:t>
              </a:r>
            </a:p>
          </p:txBody>
        </p:sp>
        <p:pic>
          <p:nvPicPr>
            <p:cNvPr id="875" name="droppedImage.png"/>
            <p:cNvPicPr>
              <a:picLocks noChangeAspect="1"/>
            </p:cNvPicPr>
            <p:nvPr/>
          </p:nvPicPr>
          <p:blipFill>
            <a:blip r:embed="rId3"/>
            <a:stretch>
              <a:fillRect/>
            </a:stretch>
          </p:blipFill>
          <p:spPr>
            <a:xfrm>
              <a:off x="685800" y="622300"/>
              <a:ext cx="3124200" cy="2489200"/>
            </a:xfrm>
            <a:prstGeom prst="rect">
              <a:avLst/>
            </a:prstGeom>
            <a:ln w="12700" cap="flat">
              <a:noFill/>
              <a:miter lim="400000"/>
            </a:ln>
            <a:effectLst/>
          </p:spPr>
        </p:pic>
      </p:grpSp>
      <p:sp>
        <p:nvSpPr>
          <p:cNvPr id="877" name="Shape 877"/>
          <p:cNvSpPr/>
          <p:nvPr/>
        </p:nvSpPr>
        <p:spPr>
          <a:xfrm>
            <a:off x="320030" y="5919720"/>
            <a:ext cx="7766445" cy="107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800"/>
              </a:lnSpc>
              <a:tabLst>
                <a:tab pos="838200" algn="l"/>
              </a:tabLst>
              <a:defRPr sz="2800">
                <a:solidFill>
                  <a:srgbClr val="FF2600"/>
                </a:solidFill>
              </a:defRPr>
            </a:pPr>
            <a:r>
              <a:rPr dirty="0"/>
              <a:t>No sense to learn the formula by heart!</a:t>
            </a:r>
            <a:br>
              <a:rPr dirty="0"/>
            </a:br>
            <a:r>
              <a:rPr lang="bo-CN" sz="3200" dirty="0">
                <a:solidFill>
                  <a:srgbClr val="FF0000"/>
                </a:solidFill>
              </a:rPr>
              <a:t>སྤྱི་འགྲོས་</a:t>
            </a:r>
            <a:r>
              <a:rPr sz="3200" dirty="0" err="1">
                <a:solidFill>
                  <a:srgbClr val="FF0000"/>
                </a:solidFill>
              </a:rPr>
              <a:t>བློ་ལ་བཟུང་བའི་དགོས་པ་མེད</a:t>
            </a:r>
            <a:r>
              <a:rPr sz="3200" dirty="0">
                <a:solidFill>
                  <a:srgbClr val="FF0000"/>
                </a:solidFill>
              </a:rPr>
              <a:t>།</a:t>
            </a:r>
          </a:p>
        </p:txBody>
      </p:sp>
      <p:sp>
        <p:nvSpPr>
          <p:cNvPr id="878" name="Shape 878"/>
          <p:cNvSpPr/>
          <p:nvPr/>
        </p:nvSpPr>
        <p:spPr>
          <a:xfrm>
            <a:off x="320030" y="4841220"/>
            <a:ext cx="5758571" cy="107850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nSpc>
                <a:spcPts val="3800"/>
              </a:lnSpc>
              <a:tabLst>
                <a:tab pos="838200" algn="l"/>
              </a:tabLst>
              <a:defRPr sz="2800">
                <a:solidFill>
                  <a:srgbClr val="FF2600"/>
                </a:solidFill>
              </a:defRPr>
            </a:pPr>
            <a:r>
              <a:rPr dirty="0"/>
              <a:t>Be aware of misconception!</a:t>
            </a:r>
            <a:br>
              <a:rPr dirty="0"/>
            </a:br>
            <a:r>
              <a:rPr sz="3200" dirty="0" err="1"/>
              <a:t>གོ་དོན་ལོག་འཛིན་ལ་ངེས་པར་དུ་དོགས་ཟོན་བྱེད</a:t>
            </a:r>
            <a:r>
              <a:rPr sz="32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8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8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8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8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5" nodeType="clickEffect">
                                  <p:stCondLst>
                                    <p:cond delay="0"/>
                                  </p:stCondLst>
                                  <p:iterate>
                                    <p:tmAbs val="0"/>
                                  </p:iterate>
                                  <p:childTnLst>
                                    <p:set>
                                      <p:cBhvr>
                                        <p:cTn id="28" fill="hold"/>
                                        <p:tgtEl>
                                          <p:spTgt spid="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 grpId="1" build="p" bldLvl="5" animBg="1" advAuto="0"/>
      <p:bldP spid="873" grpId="2" animBg="1" advAuto="0"/>
      <p:bldP spid="876" grpId="3" animBg="1" advAuto="0"/>
      <p:bldP spid="877" grpId="5" animBg="1" advAuto="0"/>
      <p:bldP spid="878" grpId="4" animBg="1" advAuto="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2" name="Shape 882"/>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rPr/>
              <a:t>35</a:t>
            </a:fld>
            <a:endParaRPr/>
          </a:p>
        </p:txBody>
      </p:sp>
      <p:sp>
        <p:nvSpPr>
          <p:cNvPr id="883" name="Shape 883"/>
          <p:cNvSpPr/>
          <p:nvPr/>
        </p:nvSpPr>
        <p:spPr>
          <a:xfrm>
            <a:off x="355600" y="1676400"/>
            <a:ext cx="7505700" cy="13593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100"/>
              </a:lnSpc>
              <a:tabLst>
                <a:tab pos="1625600" algn="l"/>
              </a:tabLst>
              <a:defRPr sz="2600"/>
            </a:pPr>
            <a:r>
              <a:rPr dirty="0"/>
              <a:t>Example:	</a:t>
            </a:r>
            <a:r>
              <a:rPr lang="de-CH" dirty="0" err="1">
                <a:latin typeface="Arial"/>
                <a:ea typeface="Arial"/>
                <a:cs typeface="Arial"/>
                <a:sym typeface="Arial"/>
              </a:rPr>
              <a:t>Lawn</a:t>
            </a:r>
            <a:r>
              <a:rPr lang="en-US" dirty="0">
                <a:solidFill>
                  <a:srgbClr val="FF0000"/>
                </a:solidFill>
                <a:latin typeface="Arial"/>
                <a:ea typeface="Arial"/>
                <a:cs typeface="Arial"/>
                <a:sym typeface="Arial"/>
              </a:rPr>
              <a:t> </a:t>
            </a:r>
            <a:r>
              <a:rPr dirty="0">
                <a:latin typeface="Arial"/>
                <a:ea typeface="Arial"/>
                <a:cs typeface="Arial"/>
                <a:sym typeface="Arial"/>
              </a:rPr>
              <a:t>grass on turntable plate</a:t>
            </a:r>
            <a:endParaRPr sz="2400" dirty="0">
              <a:latin typeface="Arial"/>
              <a:ea typeface="Arial"/>
              <a:cs typeface="Arial"/>
              <a:sym typeface="Arial"/>
            </a:endParaRPr>
          </a:p>
          <a:p>
            <a:pPr>
              <a:lnSpc>
                <a:spcPts val="3100"/>
              </a:lnSpc>
              <a:tabLst>
                <a:tab pos="1625600" algn="l"/>
              </a:tabLst>
              <a:defRPr sz="2600"/>
            </a:pPr>
            <a:endParaRPr sz="2400" dirty="0">
              <a:latin typeface="Arial"/>
              <a:ea typeface="Arial"/>
              <a:cs typeface="Arial"/>
              <a:sym typeface="Arial"/>
            </a:endParaRPr>
          </a:p>
          <a:p>
            <a:pPr>
              <a:lnSpc>
                <a:spcPts val="3240"/>
              </a:lnSpc>
              <a:tabLst>
                <a:tab pos="1463040" algn="l"/>
              </a:tabLst>
              <a:defRPr sz="3000">
                <a:latin typeface="Arial"/>
                <a:ea typeface="Arial"/>
                <a:cs typeface="Arial"/>
                <a:sym typeface="Arial"/>
              </a:defRPr>
            </a:pPr>
            <a:r>
              <a:rPr lang="de-DE" sz="3200" dirty="0" err="1">
                <a:solidFill>
                  <a:schemeClr val="tx1"/>
                </a:solidFill>
                <a:latin typeface="Monlam Uni OuChan2"/>
                <a:cs typeface="Monlam Uni OuChan2"/>
              </a:rPr>
              <a:t>དཔེ་མཚོན</a:t>
            </a:r>
            <a:r>
              <a:rPr lang="de-DE" sz="3200" dirty="0">
                <a:solidFill>
                  <a:schemeClr val="tx1"/>
                </a:solidFill>
                <a:latin typeface="Monlam Uni OuChan2"/>
                <a:cs typeface="Monlam Uni OuChan2"/>
              </a:rPr>
              <a:t>།	</a:t>
            </a:r>
            <a:r>
              <a:rPr lang="de-DE" sz="3200" dirty="0" err="1">
                <a:solidFill>
                  <a:schemeClr val="tx1"/>
                </a:solidFill>
                <a:latin typeface="Monlam Uni OuChan2"/>
                <a:cs typeface="Monlam Uni OuChan2"/>
              </a:rPr>
              <a:t>འཁོར་སྐྱོད་སྡེར་མའི་ཐོག་ཏུ་</a:t>
            </a:r>
            <a:r>
              <a:rPr lang="de-DE" sz="3200" dirty="0" err="1">
                <a:solidFill>
                  <a:schemeClr val="tx1"/>
                </a:solidFill>
                <a:latin typeface="Monlam Uni OuChan2"/>
                <a:cs typeface="Monlam Uni OuChan2"/>
                <a:sym typeface="Arial"/>
              </a:rPr>
              <a:t>སྤང་བཏབ་པ</a:t>
            </a:r>
            <a:r>
              <a:rPr lang="de-DE" sz="3200" dirty="0">
                <a:solidFill>
                  <a:schemeClr val="tx1"/>
                </a:solidFill>
                <a:latin typeface="Monlam Uni OuChan2"/>
                <a:cs typeface="Monlam Uni OuChan2"/>
                <a:sym typeface="Arial"/>
              </a:rPr>
              <a:t>།</a:t>
            </a:r>
            <a:endParaRPr lang="de-DE" sz="3200" dirty="0">
              <a:solidFill>
                <a:schemeClr val="tx1"/>
              </a:solidFill>
              <a:latin typeface="Monlam Uni OuChan2"/>
              <a:cs typeface="Monlam Uni OuChan2"/>
            </a:endParaRPr>
          </a:p>
        </p:txBody>
      </p:sp>
      <p:sp>
        <p:nvSpPr>
          <p:cNvPr id="884" name="Shape 884"/>
          <p:cNvSpPr/>
          <p:nvPr/>
        </p:nvSpPr>
        <p:spPr>
          <a:xfrm>
            <a:off x="320030" y="705"/>
            <a:ext cx="9791701" cy="1402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35000"/>
              </a:lnSpc>
              <a:buClr>
                <a:srgbClr val="FFFFFF"/>
              </a:buClr>
              <a:buFont typeface="Arial"/>
              <a:tabLst>
                <a:tab pos="838200" algn="l"/>
              </a:tabLst>
              <a:defRPr sz="3600" b="1">
                <a:solidFill>
                  <a:srgbClr val="011993"/>
                </a:solidFill>
                <a:uFill>
                  <a:solidFill>
                    <a:srgbClr val="011993"/>
                  </a:solidFill>
                </a:uFill>
              </a:defRPr>
            </a:pPr>
            <a:r>
              <a:rPr i="1" dirty="0" err="1"/>
              <a:t>SmD</a:t>
            </a:r>
            <a:r>
              <a:rPr dirty="0" err="1"/>
              <a:t>'s</a:t>
            </a:r>
            <a:r>
              <a:rPr dirty="0"/>
              <a:t> Concept of Science Education</a:t>
            </a:r>
          </a:p>
          <a:p>
            <a:pPr defTabSz="508000">
              <a:lnSpc>
                <a:spcPts val="4300"/>
              </a:lnSpc>
              <a:tabLst>
                <a:tab pos="838200" algn="l"/>
              </a:tabLst>
              <a:defRPr sz="3600">
                <a:solidFill>
                  <a:srgbClr val="011993"/>
                </a:solidFill>
                <a:latin typeface="Arial"/>
                <a:ea typeface="Arial"/>
                <a:cs typeface="Arial"/>
                <a:sym typeface="Arial"/>
              </a:defRPr>
            </a:pPr>
            <a:r>
              <a:rPr lang="bo-CN" dirty="0"/>
              <a:t>ནང་ཆོས་དང་ཚན་རིག་འབྲེལ་ལམ་གྱི་</a:t>
            </a:r>
            <a:r>
              <a:rPr dirty="0" err="1"/>
              <a:t>ཚན་རིག་ཤེས་ཡོན་གྱི་གོ་བ</a:t>
            </a:r>
            <a:r>
              <a:rPr dirty="0"/>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6" name="Shape 886"/>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rPr/>
              <a:t>36</a:t>
            </a:fld>
            <a:endParaRPr/>
          </a:p>
        </p:txBody>
      </p:sp>
      <p:sp>
        <p:nvSpPr>
          <p:cNvPr id="4" name="Shape 883"/>
          <p:cNvSpPr/>
          <p:nvPr/>
        </p:nvSpPr>
        <p:spPr>
          <a:xfrm>
            <a:off x="355600" y="1676400"/>
            <a:ext cx="7505700" cy="13593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100"/>
              </a:lnSpc>
              <a:tabLst>
                <a:tab pos="1625600" algn="l"/>
              </a:tabLst>
              <a:defRPr sz="2600"/>
            </a:pPr>
            <a:r>
              <a:rPr dirty="0"/>
              <a:t>Example:	</a:t>
            </a:r>
            <a:r>
              <a:rPr lang="de-CH" dirty="0" err="1">
                <a:latin typeface="Arial"/>
                <a:ea typeface="Arial"/>
                <a:cs typeface="Arial"/>
                <a:sym typeface="Arial"/>
              </a:rPr>
              <a:t>Lawn</a:t>
            </a:r>
            <a:r>
              <a:rPr lang="en-US" dirty="0">
                <a:solidFill>
                  <a:srgbClr val="FF0000"/>
                </a:solidFill>
                <a:latin typeface="Arial"/>
                <a:ea typeface="Arial"/>
                <a:cs typeface="Arial"/>
                <a:sym typeface="Arial"/>
              </a:rPr>
              <a:t> </a:t>
            </a:r>
            <a:r>
              <a:rPr dirty="0">
                <a:latin typeface="Arial"/>
                <a:ea typeface="Arial"/>
                <a:cs typeface="Arial"/>
                <a:sym typeface="Arial"/>
              </a:rPr>
              <a:t>grass on turntable plate</a:t>
            </a:r>
            <a:endParaRPr sz="2400" dirty="0">
              <a:latin typeface="Arial"/>
              <a:ea typeface="Arial"/>
              <a:cs typeface="Arial"/>
              <a:sym typeface="Arial"/>
            </a:endParaRPr>
          </a:p>
          <a:p>
            <a:pPr>
              <a:lnSpc>
                <a:spcPts val="3100"/>
              </a:lnSpc>
              <a:tabLst>
                <a:tab pos="1625600" algn="l"/>
              </a:tabLst>
              <a:defRPr sz="2600"/>
            </a:pPr>
            <a:endParaRPr sz="2400" dirty="0">
              <a:latin typeface="Arial"/>
              <a:ea typeface="Arial"/>
              <a:cs typeface="Arial"/>
              <a:sym typeface="Arial"/>
            </a:endParaRPr>
          </a:p>
          <a:p>
            <a:pPr>
              <a:lnSpc>
                <a:spcPts val="3240"/>
              </a:lnSpc>
              <a:tabLst>
                <a:tab pos="1463040" algn="l"/>
              </a:tabLst>
              <a:defRPr sz="3000">
                <a:latin typeface="Arial"/>
                <a:ea typeface="Arial"/>
                <a:cs typeface="Arial"/>
                <a:sym typeface="Arial"/>
              </a:defRPr>
            </a:pPr>
            <a:r>
              <a:rPr lang="de-DE" sz="3200" dirty="0" err="1">
                <a:solidFill>
                  <a:schemeClr val="tx1"/>
                </a:solidFill>
                <a:latin typeface="Monlam Uni OuChan2"/>
                <a:cs typeface="Monlam Uni OuChan2"/>
              </a:rPr>
              <a:t>དཔེ་མཚོན</a:t>
            </a:r>
            <a:r>
              <a:rPr lang="de-DE" sz="3200" dirty="0">
                <a:solidFill>
                  <a:schemeClr val="tx1"/>
                </a:solidFill>
                <a:latin typeface="Monlam Uni OuChan2"/>
                <a:cs typeface="Monlam Uni OuChan2"/>
              </a:rPr>
              <a:t>།	  </a:t>
            </a:r>
            <a:r>
              <a:rPr lang="de-DE" sz="3200" dirty="0" err="1">
                <a:solidFill>
                  <a:schemeClr val="tx1"/>
                </a:solidFill>
                <a:latin typeface="Monlam Uni OuChan2"/>
                <a:cs typeface="Monlam Uni OuChan2"/>
              </a:rPr>
              <a:t>འཁོར་སྐྱོད་སྡེར་མའི་ཐོག་ཏུ་</a:t>
            </a:r>
            <a:r>
              <a:rPr lang="de-DE" sz="3200" dirty="0" err="1">
                <a:solidFill>
                  <a:schemeClr val="tx1"/>
                </a:solidFill>
                <a:latin typeface="Monlam Uni OuChan2"/>
                <a:cs typeface="Monlam Uni OuChan2"/>
                <a:sym typeface="Arial"/>
              </a:rPr>
              <a:t>སྤང་བཏབ་པ</a:t>
            </a:r>
            <a:r>
              <a:rPr lang="de-DE" sz="3200" dirty="0">
                <a:solidFill>
                  <a:schemeClr val="tx1"/>
                </a:solidFill>
                <a:latin typeface="Monlam Uni OuChan2"/>
                <a:cs typeface="Monlam Uni OuChan2"/>
                <a:sym typeface="Arial"/>
              </a:rPr>
              <a:t>།</a:t>
            </a:r>
            <a:endParaRPr lang="de-DE" sz="3200" dirty="0">
              <a:solidFill>
                <a:schemeClr val="tx1"/>
              </a:solidFill>
              <a:latin typeface="Monlam Uni OuChan2"/>
              <a:cs typeface="Monlam Uni OuChan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9" name="Rotierendes_Katzengras_ohne Ton.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248900" cy="7686675"/>
          </a:xfrm>
          <a:prstGeom prst="rect">
            <a:avLst/>
          </a:prstGeom>
          <a:ln w="12700">
            <a:miter lim="400000"/>
          </a:ln>
        </p:spPr>
      </p:pic>
      <p:sp>
        <p:nvSpPr>
          <p:cNvPr id="890" name="Shape 890"/>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37</a:t>
            </a:fld>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39" fill="hold"/>
                                        <p:tgtEl>
                                          <p:spTgt spid="8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8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2" name="Shape 892"/>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38</a:t>
            </a:fld>
            <a:endParaRPr/>
          </a:p>
        </p:txBody>
      </p:sp>
      <p:pic>
        <p:nvPicPr>
          <p:cNvPr id="893" name="droppedImage.tiff"/>
          <p:cNvPicPr>
            <a:picLocks noChangeAspect="1"/>
          </p:cNvPicPr>
          <p:nvPr/>
        </p:nvPicPr>
        <p:blipFill>
          <a:blip r:embed="rId2"/>
          <a:stretch>
            <a:fillRect/>
          </a:stretch>
        </p:blipFill>
        <p:spPr>
          <a:xfrm>
            <a:off x="215899" y="215900"/>
            <a:ext cx="9728201" cy="42296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39</a:t>
            </a:fld>
            <a:endParaRPr/>
          </a:p>
        </p:txBody>
      </p:sp>
      <p:sp>
        <p:nvSpPr>
          <p:cNvPr id="896" name="Shape 896"/>
          <p:cNvSpPr/>
          <p:nvPr/>
        </p:nvSpPr>
        <p:spPr>
          <a:xfrm>
            <a:off x="-3076" y="2552700"/>
            <a:ext cx="9923187" cy="185691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algn="ctr">
              <a:tabLst>
                <a:tab pos="838200" algn="l"/>
              </a:tabLst>
              <a:defRPr sz="2600"/>
            </a:pPr>
            <a:r>
              <a:rPr dirty="0"/>
              <a:t>For the development of Western natural science</a:t>
            </a:r>
            <a:r>
              <a:rPr lang="en-US" dirty="0">
                <a:solidFill>
                  <a:srgbClr val="FF0000"/>
                </a:solidFill>
              </a:rPr>
              <a:t>,</a:t>
            </a:r>
            <a:r>
              <a:rPr dirty="0">
                <a:solidFill>
                  <a:srgbClr val="FF0000"/>
                </a:solidFill>
              </a:rPr>
              <a:t> </a:t>
            </a:r>
            <a:r>
              <a:rPr dirty="0"/>
              <a:t>we need our human senses for observing</a:t>
            </a:r>
            <a:r>
              <a:rPr lang="en-US" dirty="0"/>
              <a:t> </a:t>
            </a:r>
            <a:r>
              <a:rPr b="1" dirty="0"/>
              <a:t>and</a:t>
            </a:r>
            <a:r>
              <a:rPr dirty="0"/>
              <a:t> the brain for analyzing.</a:t>
            </a:r>
            <a:br>
              <a:rPr dirty="0"/>
            </a:br>
            <a:r>
              <a:rPr sz="3000" dirty="0">
                <a:latin typeface="Monlam Uni OuChan2"/>
                <a:ea typeface="Monlam Uni OuChan2"/>
                <a:cs typeface="Monlam Uni OuChan2"/>
                <a:sym typeface="Monlam Uni OuChan2"/>
              </a:rPr>
              <a:t>ནུབ་ཕྱོགས་ཀྱི་ཚན་རིག་གོང་འཕེལ་འགྲོ་བའི་ཆེད་དུ་འགྲོ་བ་མིའི་དབང་པོ་རྣམས་</a:t>
            </a:r>
            <a:r>
              <a:rPr lang="bo-CN" sz="3200" dirty="0">
                <a:latin typeface="Monlam Uni OuChan2"/>
                <a:ea typeface="Monlam Uni OuChan2"/>
                <a:cs typeface="Monlam Uni OuChan2"/>
                <a:sym typeface="Monlam Uni OuChan2"/>
              </a:rPr>
              <a:t>ལྟ་ཞིབ་</a:t>
            </a:r>
            <a:r>
              <a:rPr lang="bo-CN" sz="3000" dirty="0">
                <a:latin typeface="Monlam Uni OuChan2"/>
                <a:ea typeface="Monlam Uni OuChan2"/>
                <a:cs typeface="Monlam Uni OuChan2"/>
                <a:sym typeface="Monlam Uni OuChan2"/>
              </a:rPr>
              <a:t>བྱེད་པའི་</a:t>
            </a:r>
            <a:r>
              <a:rPr sz="3000" dirty="0">
                <a:latin typeface="Monlam Uni OuChan2"/>
                <a:ea typeface="Monlam Uni OuChan2"/>
                <a:cs typeface="Monlam Uni OuChan2"/>
                <a:sym typeface="Monlam Uni OuChan2"/>
              </a:rPr>
              <a:t>ཆེད་དང་ཀླད་པ་ནི་དཔྱད་ཞིབ་བྱེད་པའི་</a:t>
            </a:r>
            <a:r>
              <a:rPr sz="3000" dirty="0"/>
              <a:t>ཆེད་དུ་དགོས་མཁོ་ཡོད་པ་རེད།</a:t>
            </a:r>
          </a:p>
        </p:txBody>
      </p:sp>
      <p:sp>
        <p:nvSpPr>
          <p:cNvPr id="897" name="Shape 897"/>
          <p:cNvSpPr/>
          <p:nvPr/>
        </p:nvSpPr>
        <p:spPr>
          <a:xfrm>
            <a:off x="0" y="84669"/>
            <a:ext cx="10160000" cy="22878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tabLst>
                <a:tab pos="838200" algn="l"/>
              </a:tabLst>
              <a:defRPr sz="3000"/>
            </a:pPr>
            <a:r>
              <a:rPr sz="2600" dirty="0"/>
              <a:t>The motivation of the Western scientists to observe the nature is the search of the origin of life, the universe, the truth.</a:t>
            </a:r>
            <a:br>
              <a:rPr sz="2600" dirty="0"/>
            </a:br>
            <a:r>
              <a:rPr dirty="0" err="1">
                <a:latin typeface="Monlam Uni OuChan2"/>
                <a:ea typeface="Monlam Uni OuChan2"/>
                <a:cs typeface="Monlam Uni OuChan2"/>
                <a:sym typeface="Monlam Uni OuChan2"/>
              </a:rPr>
              <a:t>ནུབ་ཕྱོགས་ཚན་རིག་པའི་རང་བྱུང་ཁམས་ལ</a:t>
            </a:r>
            <a:r>
              <a:rPr dirty="0">
                <a:latin typeface="Monlam Uni OuChan2"/>
                <a:ea typeface="Monlam Uni OuChan2"/>
                <a:cs typeface="Monlam Uni OuChan2"/>
                <a:sym typeface="Monlam Uni OuChan2"/>
              </a:rPr>
              <a:t>་</a:t>
            </a:r>
            <a:r>
              <a:rPr lang="bo-CN" dirty="0">
                <a:latin typeface="Monlam Uni OuChan2"/>
                <a:ea typeface="Monlam Uni OuChan2"/>
                <a:cs typeface="Monlam Uni OuChan2"/>
                <a:sym typeface="Monlam Uni OuChan2"/>
              </a:rPr>
              <a:t>ལྟ་</a:t>
            </a:r>
            <a:r>
              <a:rPr dirty="0">
                <a:latin typeface="Monlam Uni OuChan2"/>
                <a:ea typeface="Monlam Uni OuChan2"/>
                <a:cs typeface="Monlam Uni OuChan2"/>
                <a:sym typeface="Monlam Uni OuChan2"/>
              </a:rPr>
              <a:t>ཞིབ་བྱ་རྒྱུའི་ཀུན་སློང་ནི། </a:t>
            </a:r>
            <a:r>
              <a:rPr lang="de-CH" dirty="0">
                <a:latin typeface="Monlam Uni OuChan2"/>
                <a:ea typeface="Monlam Uni OuChan2"/>
                <a:cs typeface="Monlam Uni OuChan2"/>
                <a:sym typeface="Monlam Uni OuChan2"/>
              </a:rPr>
              <a:t/>
            </a:r>
            <a:br>
              <a:rPr lang="de-CH" dirty="0">
                <a:latin typeface="Monlam Uni OuChan2"/>
                <a:ea typeface="Monlam Uni OuChan2"/>
                <a:cs typeface="Monlam Uni OuChan2"/>
                <a:sym typeface="Monlam Uni OuChan2"/>
              </a:rPr>
            </a:br>
            <a:r>
              <a:rPr dirty="0">
                <a:latin typeface="Monlam Uni OuChan2"/>
                <a:ea typeface="Monlam Uni OuChan2"/>
                <a:cs typeface="Monlam Uni OuChan2"/>
                <a:sym typeface="Monlam Uni OuChan2"/>
              </a:rPr>
              <a:t>སྐྱེ་དངོས་</a:t>
            </a:r>
            <a:r>
              <a:rPr lang="bo-CN" dirty="0">
                <a:latin typeface="Monlam Uni OuChan2"/>
                <a:ea typeface="Monlam Uni OuChan2"/>
                <a:cs typeface="Monlam Uni OuChan2"/>
                <a:sym typeface="Monlam Uni OuChan2"/>
              </a:rPr>
              <a:t>ཀྱི་འབྱུང་ཁུངས་</a:t>
            </a:r>
            <a:r>
              <a:rPr dirty="0">
                <a:latin typeface="Monlam Uni OuChan2"/>
                <a:ea typeface="Monlam Uni OuChan2"/>
                <a:cs typeface="Monlam Uni OuChan2"/>
                <a:sym typeface="Monlam Uni OuChan2"/>
              </a:rPr>
              <a:t>དང་འཇིག་རྟེན་ཁམས་ཀྱི་འབྱུང་</a:t>
            </a:r>
            <a:r>
              <a:rPr lang="de-CH" dirty="0">
                <a:latin typeface="Monlam Uni OuChan2"/>
                <a:ea typeface="Monlam Uni OuChan2"/>
                <a:cs typeface="Monlam Uni OuChan2"/>
                <a:sym typeface="Monlam Uni OuChan2"/>
              </a:rPr>
              <a:t/>
            </a:r>
            <a:br>
              <a:rPr lang="de-CH" dirty="0">
                <a:latin typeface="Monlam Uni OuChan2"/>
                <a:ea typeface="Monlam Uni OuChan2"/>
                <a:cs typeface="Monlam Uni OuChan2"/>
                <a:sym typeface="Monlam Uni OuChan2"/>
              </a:rPr>
            </a:br>
            <a:r>
              <a:rPr dirty="0">
                <a:latin typeface="Monlam Uni OuChan2"/>
                <a:ea typeface="Monlam Uni OuChan2"/>
                <a:cs typeface="Monlam Uni OuChan2"/>
                <a:sym typeface="Monlam Uni OuChan2"/>
              </a:rPr>
              <a:t>ཁུངས་དང</a:t>
            </a:r>
            <a:r>
              <a:rPr sz="3000" dirty="0">
                <a:solidFill>
                  <a:schemeClr val="tx1"/>
                </a:solidFill>
                <a:latin typeface="Monlam Uni OuChan2"/>
                <a:ea typeface="Monlam Uni OuChan2"/>
                <a:cs typeface="Monlam Uni OuChan2"/>
                <a:sym typeface="Monlam Uni OuChan2"/>
              </a:rPr>
              <a:t>་</a:t>
            </a:r>
            <a:r>
              <a:rPr lang="bo-CN" sz="3000" b="0" dirty="0">
                <a:solidFill>
                  <a:schemeClr val="tx1"/>
                </a:solidFill>
                <a:latin typeface="Monlam Uni OuChan2"/>
                <a:ea typeface="Monlam Uni OuChan2"/>
                <a:cs typeface="Monlam Uni OuChan2"/>
                <a:sym typeface="Monlam Uni OuChan2"/>
              </a:rPr>
              <a:t>དེ་བཞི</a:t>
            </a:r>
            <a:r>
              <a:rPr lang="bo-CN" sz="3000" dirty="0">
                <a:solidFill>
                  <a:schemeClr val="tx1"/>
                </a:solidFill>
                <a:latin typeface="Monlam Uni OuChan2"/>
                <a:ea typeface="Monlam Uni OuChan2"/>
                <a:cs typeface="Monlam Uni OuChan2"/>
                <a:sym typeface="Monlam Uni OuChan2"/>
              </a:rPr>
              <a:t>ན</a:t>
            </a:r>
            <a:r>
              <a:rPr lang="bo-CN" sz="3000" b="0" dirty="0">
                <a:solidFill>
                  <a:schemeClr val="tx1"/>
                </a:solidFill>
                <a:latin typeface="Monlam Uni OuChan2"/>
                <a:ea typeface="Monlam Uni OuChan2"/>
                <a:cs typeface="Monlam Uni OuChan2"/>
                <a:sym typeface="Monlam Uni OuChan2"/>
              </a:rPr>
              <a:t>་</a:t>
            </a:r>
            <a:r>
              <a:rPr dirty="0" err="1">
                <a:latin typeface="Monlam Uni OuChan2"/>
                <a:ea typeface="Monlam Uni OuChan2"/>
                <a:cs typeface="Monlam Uni OuChan2"/>
                <a:sym typeface="Monlam Uni OuChan2"/>
              </a:rPr>
              <a:t>བདེན་པ་འཚོལ་རྒྱུ་དེ་ཡིན</a:t>
            </a:r>
            <a:r>
              <a:rPr dirty="0">
                <a:latin typeface="Monlam Uni OuChan2"/>
                <a:ea typeface="Monlam Uni OuChan2"/>
                <a:cs typeface="Monlam Uni OuChan2"/>
                <a:sym typeface="Monlam Uni OuChan2"/>
              </a:rPr>
              <a:t>།</a:t>
            </a:r>
          </a:p>
        </p:txBody>
      </p:sp>
      <p:sp>
        <p:nvSpPr>
          <p:cNvPr id="898" name="Shape 898"/>
          <p:cNvSpPr/>
          <p:nvPr/>
        </p:nvSpPr>
        <p:spPr>
          <a:xfrm>
            <a:off x="4686300" y="4686300"/>
            <a:ext cx="1143000" cy="92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ts val="3100"/>
              </a:lnSpc>
              <a:tabLst>
                <a:tab pos="838200" algn="l"/>
              </a:tabLst>
              <a:defRPr sz="3000" b="1">
                <a:solidFill>
                  <a:srgbClr val="FF2600"/>
                </a:solidFill>
              </a:defRPr>
            </a:pPr>
            <a:r>
              <a:rPr sz="2600" dirty="0"/>
              <a:t>but</a:t>
            </a:r>
            <a:br>
              <a:rPr sz="2600" dirty="0"/>
            </a:br>
            <a:r>
              <a:rPr sz="2600" b="1" dirty="0" err="1">
                <a:latin typeface="Monlam Uni OuChan2"/>
                <a:ea typeface="Monlam Uni OuChan2"/>
                <a:cs typeface="Monlam Uni OuChan2"/>
                <a:sym typeface="Monlam Uni OuChan2"/>
              </a:rPr>
              <a:t>ཡིན</a:t>
            </a:r>
            <a:r>
              <a:rPr lang="bo-CN" sz="2600" b="1" dirty="0">
                <a:solidFill>
                  <a:srgbClr val="F62402"/>
                </a:solidFill>
                <a:latin typeface="Monlam Uni OuChan2"/>
                <a:ea typeface="Monlam Uni OuChan2"/>
                <a:cs typeface="Monlam Uni OuChan2"/>
                <a:sym typeface="Monlam Uni OuChan2"/>
              </a:rPr>
              <a:t>་</a:t>
            </a:r>
            <a:r>
              <a:rPr lang="bo-CN" sz="2600" b="1" dirty="0">
                <a:latin typeface="Monlam Uni OuChan2"/>
                <a:ea typeface="Monlam Uni OuChan2"/>
                <a:cs typeface="Monlam Uni OuChan2"/>
                <a:sym typeface="Monlam Uni OuChan2"/>
              </a:rPr>
              <a:t>ན</a:t>
            </a:r>
            <a:r>
              <a:rPr sz="2600" b="1" dirty="0" err="1">
                <a:latin typeface="Monlam Uni OuChan2"/>
                <a:ea typeface="Monlam Uni OuChan2"/>
                <a:cs typeface="Monlam Uni OuChan2"/>
                <a:sym typeface="Monlam Uni OuChan2"/>
              </a:rPr>
              <a:t>འང</a:t>
            </a:r>
            <a:r>
              <a:rPr sz="2600" b="1" dirty="0">
                <a:latin typeface="Monlam Uni OuChan2"/>
                <a:ea typeface="Monlam Uni OuChan2"/>
                <a:cs typeface="Monlam Uni OuChan2"/>
                <a:sym typeface="Monlam Uni OuChan2"/>
              </a:rPr>
              <a:t>།</a:t>
            </a:r>
          </a:p>
        </p:txBody>
      </p:sp>
      <p:sp>
        <p:nvSpPr>
          <p:cNvPr id="899" name="Shape 899"/>
          <p:cNvSpPr/>
          <p:nvPr/>
        </p:nvSpPr>
        <p:spPr>
          <a:xfrm>
            <a:off x="0" y="5765800"/>
            <a:ext cx="10160000" cy="11310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ts val="4000"/>
              </a:lnSpc>
              <a:tabLst>
                <a:tab pos="838200" algn="l"/>
              </a:tabLst>
              <a:defRPr sz="3000" b="1">
                <a:solidFill>
                  <a:srgbClr val="FF2600"/>
                </a:solidFill>
              </a:defRPr>
            </a:pPr>
            <a:r>
              <a:rPr dirty="0"/>
              <a:t>Is what we measure and analy</a:t>
            </a:r>
            <a:r>
              <a:rPr lang="en-US" dirty="0"/>
              <a:t>z</a:t>
            </a:r>
            <a:r>
              <a:rPr dirty="0"/>
              <a:t>e the reality, the truth?</a:t>
            </a:r>
            <a:r>
              <a:rPr sz="3400" dirty="0"/>
              <a:t/>
            </a:r>
            <a:br>
              <a:rPr sz="3400" dirty="0"/>
            </a:br>
            <a:r>
              <a:rPr sz="3400" b="0" dirty="0" err="1">
                <a:solidFill>
                  <a:srgbClr val="FF0000"/>
                </a:solidFill>
                <a:latin typeface="Monlam Uni OuChan2"/>
                <a:ea typeface="Monlam Uni OuChan2"/>
                <a:cs typeface="Monlam Uni OuChan2"/>
                <a:sym typeface="Monlam Uni OuChan2"/>
              </a:rPr>
              <a:t>ང་ཚོའི་གང་ཚད་འཇལ་བ་དང་དཔྱད་ཞིབ་བྱེད་པ་དེ་དངོས</a:t>
            </a:r>
            <a:r>
              <a:rPr sz="3400" b="0" dirty="0">
                <a:solidFill>
                  <a:srgbClr val="FF0000"/>
                </a:solidFill>
                <a:latin typeface="Monlam Uni OuChan2"/>
                <a:ea typeface="Monlam Uni OuChan2"/>
                <a:cs typeface="Monlam Uni OuChan2"/>
                <a:sym typeface="Monlam Uni OuChan2"/>
              </a:rPr>
              <a:t>་</a:t>
            </a:r>
            <a:r>
              <a:rPr lang="bo-CN" sz="3400" dirty="0">
                <a:solidFill>
                  <a:srgbClr val="FF0000"/>
                </a:solidFill>
              </a:rPr>
              <a:t>དོན</a:t>
            </a:r>
            <a:r>
              <a:rPr sz="3400" b="0" dirty="0">
                <a:solidFill>
                  <a:srgbClr val="FF0000"/>
                </a:solidFill>
                <a:latin typeface="Monlam Uni OuChan2"/>
                <a:ea typeface="Monlam Uni OuChan2"/>
                <a:cs typeface="Monlam Uni OuChan2"/>
                <a:sym typeface="Monlam Uni OuChan2"/>
              </a:rPr>
              <a:t>་དང་བདེན་པ་ཡིན་ནམ།</a:t>
            </a:r>
          </a:p>
        </p:txBody>
      </p:sp>
    </p:spTree>
  </p:cSld>
  <p:clrMapOvr>
    <a:masterClrMapping/>
  </p:clrMapOvr>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1" animBg="1" advAuto="0"/>
      <p:bldP spid="898" grpId="2" animBg="1" advAuto="0"/>
      <p:bldP spid="899"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 name="droppedImage.png"/>
          <p:cNvPicPr>
            <a:picLocks noChangeAspect="1"/>
          </p:cNvPicPr>
          <p:nvPr/>
        </p:nvPicPr>
        <p:blipFill>
          <a:blip r:embed="rId2"/>
          <a:stretch>
            <a:fillRect/>
          </a:stretch>
        </p:blipFill>
        <p:spPr>
          <a:xfrm>
            <a:off x="679449" y="889000"/>
            <a:ext cx="8801102" cy="5867400"/>
          </a:xfrm>
          <a:prstGeom prst="rect">
            <a:avLst/>
          </a:prstGeom>
          <a:ln w="12700">
            <a:miter lim="400000"/>
          </a:ln>
        </p:spPr>
      </p:pic>
      <p:grpSp>
        <p:nvGrpSpPr>
          <p:cNvPr id="246" name="Group 246"/>
          <p:cNvGrpSpPr/>
          <p:nvPr/>
        </p:nvGrpSpPr>
        <p:grpSpPr>
          <a:xfrm>
            <a:off x="864579" y="4549673"/>
            <a:ext cx="3822701" cy="1852824"/>
            <a:chOff x="0" y="24689"/>
            <a:chExt cx="3822700" cy="1852823"/>
          </a:xfrm>
        </p:grpSpPr>
        <p:sp>
          <p:nvSpPr>
            <p:cNvPr id="244" name="Shape 244"/>
            <p:cNvSpPr/>
            <p:nvPr/>
          </p:nvSpPr>
          <p:spPr>
            <a:xfrm>
              <a:off x="176341" y="57806"/>
              <a:ext cx="3499005" cy="1819706"/>
            </a:xfrm>
            <a:prstGeom prst="rect">
              <a:avLst/>
            </a:prstGeom>
            <a:solidFill>
              <a:srgbClr val="EBD7BA"/>
            </a:solidFill>
            <a:ln w="12700" cap="flat">
              <a:noFill/>
              <a:miter lim="400000"/>
            </a:ln>
            <a:effectLst>
              <a:outerShdw blurRad="38100" dist="25400" dir="5400000" rotWithShape="0">
                <a:srgbClr val="000000">
                  <a:alpha val="50000"/>
                </a:srgbClr>
              </a:outerShdw>
            </a:effectLst>
          </p:spPr>
          <p:txBody>
            <a:bodyPr wrap="square" lIns="56444" tIns="56444" rIns="56444" bIns="56444" numCol="1" anchor="ctr">
              <a:noAutofit/>
            </a:bodyPr>
            <a:lstStyle/>
            <a:p>
              <a:pPr algn="ctr" defTabSz="451555">
                <a:defRPr sz="2800">
                  <a:solidFill>
                    <a:srgbClr val="EBD7BA"/>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5" name="Shape 245"/>
            <p:cNvSpPr/>
            <p:nvPr/>
          </p:nvSpPr>
          <p:spPr>
            <a:xfrm>
              <a:off x="0" y="24689"/>
              <a:ext cx="3822700" cy="1826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2800" b="1">
                  <a:solidFill>
                    <a:srgbClr val="8F1506"/>
                  </a:solidFill>
                </a:defRPr>
              </a:pPr>
              <a:r>
                <a:rPr dirty="0"/>
                <a:t>Tibetan Lay People</a:t>
              </a:r>
              <a:br>
                <a:rPr dirty="0"/>
              </a:br>
              <a:r>
                <a:rPr dirty="0" err="1"/>
                <a:t>བོད་པའི་སྐྱ</a:t>
              </a:r>
              <a:r>
                <a:rPr dirty="0"/>
                <a:t>་</a:t>
              </a:r>
              <a:r>
                <a:rPr lang="bo-CN" dirty="0"/>
                <a:t>བོ་</a:t>
              </a:r>
              <a:r>
                <a:rPr dirty="0" err="1"/>
                <a:t>ཕོ</a:t>
              </a:r>
              <a:r>
                <a:rPr dirty="0"/>
                <a:t>་/</a:t>
              </a:r>
              <a:r>
                <a:rPr dirty="0" err="1"/>
                <a:t>མོ</a:t>
              </a:r>
              <a:r>
                <a:rPr dirty="0"/>
                <a:t>།</a:t>
              </a:r>
              <a:br>
                <a:rPr dirty="0"/>
              </a:br>
              <a:r>
                <a:rPr dirty="0"/>
                <a:t>Globalized World</a:t>
              </a:r>
              <a:br>
                <a:rPr dirty="0"/>
              </a:br>
              <a:r>
                <a:rPr dirty="0" err="1"/>
                <a:t>གོ</a:t>
              </a:r>
              <a:r>
                <a:rPr dirty="0"/>
                <a:t>་</a:t>
              </a:r>
              <a:r>
                <a:rPr lang="bo-CN" dirty="0"/>
                <a:t>ལ</a:t>
              </a:r>
              <a:r>
                <a:rPr dirty="0"/>
                <a:t>་</a:t>
              </a:r>
              <a:r>
                <a:rPr dirty="0" err="1"/>
                <a:t>གཅིག་གྱུར</a:t>
              </a:r>
              <a:r>
                <a:rPr dirty="0"/>
                <a:t>།</a:t>
              </a:r>
            </a:p>
          </p:txBody>
        </p:sp>
      </p:grpSp>
      <p:grpSp>
        <p:nvGrpSpPr>
          <p:cNvPr id="249" name="Group 249"/>
          <p:cNvGrpSpPr/>
          <p:nvPr/>
        </p:nvGrpSpPr>
        <p:grpSpPr>
          <a:xfrm>
            <a:off x="5963749" y="4611761"/>
            <a:ext cx="3499006" cy="1819708"/>
            <a:chOff x="0" y="0"/>
            <a:chExt cx="3499005" cy="1819706"/>
          </a:xfrm>
        </p:grpSpPr>
        <p:sp>
          <p:nvSpPr>
            <p:cNvPr id="247" name="Shape 247"/>
            <p:cNvSpPr/>
            <p:nvPr/>
          </p:nvSpPr>
          <p:spPr>
            <a:xfrm>
              <a:off x="0" y="0"/>
              <a:ext cx="3499005" cy="1819706"/>
            </a:xfrm>
            <a:prstGeom prst="rect">
              <a:avLst/>
            </a:prstGeom>
            <a:solidFill>
              <a:srgbClr val="EBD7BA"/>
            </a:solidFill>
            <a:ln w="12700" cap="flat">
              <a:noFill/>
              <a:miter lim="400000"/>
            </a:ln>
            <a:effectLst>
              <a:outerShdw blurRad="38100" dist="25400" dir="5400000" rotWithShape="0">
                <a:srgbClr val="000000">
                  <a:alpha val="50000"/>
                </a:srgbClr>
              </a:outerShdw>
            </a:effectLst>
          </p:spPr>
          <p:txBody>
            <a:bodyPr wrap="square" lIns="56444" tIns="56444" rIns="56444" bIns="56444" numCol="1" anchor="ctr">
              <a:noAutofit/>
            </a:bodyPr>
            <a:lstStyle/>
            <a:p>
              <a:pPr algn="ctr" defTabSz="451555">
                <a:defRPr sz="2800">
                  <a:solidFill>
                    <a:srgbClr val="EBD7BA"/>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8" name="Shape 248"/>
            <p:cNvSpPr/>
            <p:nvPr/>
          </p:nvSpPr>
          <p:spPr>
            <a:xfrm>
              <a:off x="822886" y="216769"/>
              <a:ext cx="1853233" cy="13945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2800" b="1">
                  <a:solidFill>
                    <a:srgbClr val="8F1506"/>
                  </a:solidFill>
                </a:defRPr>
              </a:pPr>
              <a:r>
                <a:rPr dirty="0"/>
                <a:t>Monastics</a:t>
              </a:r>
              <a:br>
                <a:rPr dirty="0"/>
              </a:br>
              <a:r>
                <a:rPr dirty="0"/>
                <a:t>གྲྭ་བཙུན།</a:t>
              </a:r>
              <a:endParaRPr dirty="0">
                <a:latin typeface="Times New Roman"/>
                <a:ea typeface="Times New Roman"/>
                <a:cs typeface="Times New Roman"/>
                <a:sym typeface="Times New Roman"/>
              </a:endParaRPr>
            </a:p>
          </p:txBody>
        </p:sp>
      </p:grpSp>
      <p:grpSp>
        <p:nvGrpSpPr>
          <p:cNvPr id="252" name="Group 252"/>
          <p:cNvGrpSpPr/>
          <p:nvPr/>
        </p:nvGrpSpPr>
        <p:grpSpPr>
          <a:xfrm>
            <a:off x="4277224" y="1693972"/>
            <a:ext cx="2368842" cy="190501"/>
            <a:chOff x="0" y="0"/>
            <a:chExt cx="2368840" cy="190500"/>
          </a:xfrm>
        </p:grpSpPr>
        <p:sp>
          <p:nvSpPr>
            <p:cNvPr id="250" name="Shape 250"/>
            <p:cNvSpPr/>
            <p:nvPr/>
          </p:nvSpPr>
          <p:spPr>
            <a:xfrm>
              <a:off x="38100" y="0"/>
              <a:ext cx="2330741" cy="0"/>
            </a:xfrm>
            <a:prstGeom prst="line">
              <a:avLst/>
            </a:prstGeom>
            <a:noFill/>
            <a:ln w="63500" cap="flat">
              <a:solidFill>
                <a:srgbClr val="FF2600"/>
              </a:solidFill>
              <a:prstDash val="solid"/>
              <a:miter lim="400000"/>
              <a:tailEnd type="triangle" w="med" len="me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51" name="Shape 251"/>
            <p:cNvSpPr/>
            <p:nvPr/>
          </p:nvSpPr>
          <p:spPr>
            <a:xfrm flipH="1" flipV="1">
              <a:off x="0" y="190499"/>
              <a:ext cx="2330741" cy="2"/>
            </a:xfrm>
            <a:prstGeom prst="line">
              <a:avLst/>
            </a:prstGeom>
            <a:noFill/>
            <a:ln w="63500" cap="flat">
              <a:solidFill>
                <a:srgbClr val="FF2600"/>
              </a:solidFill>
              <a:prstDash val="solid"/>
              <a:miter lim="400000"/>
              <a:tailEnd type="triangle" w="med" len="me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1" animBg="1" advAuto="0"/>
      <p:bldP spid="249" grpId="2" animBg="1" advAuto="0"/>
      <p:bldP spid="252"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 name="Shape 901"/>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40</a:t>
            </a:fld>
            <a:endParaRPr/>
          </a:p>
        </p:txBody>
      </p:sp>
      <p:sp>
        <p:nvSpPr>
          <p:cNvPr id="902" name="Shape 902"/>
          <p:cNvSpPr/>
          <p:nvPr/>
        </p:nvSpPr>
        <p:spPr>
          <a:xfrm>
            <a:off x="419463" y="329836"/>
            <a:ext cx="381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800"/>
              </a:lnSpc>
              <a:tabLst>
                <a:tab pos="838200" algn="l"/>
              </a:tabLst>
              <a:defRPr sz="3200" b="1">
                <a:solidFill>
                  <a:srgbClr val="011993"/>
                </a:solidFill>
              </a:defRPr>
            </a:pPr>
            <a:r>
              <a:t>Quantum physics:</a:t>
            </a:r>
          </a:p>
          <a:p>
            <a:pPr>
              <a:defRPr sz="3600" b="1">
                <a:solidFill>
                  <a:srgbClr val="012DA4"/>
                </a:solidFill>
                <a:latin typeface="Arial"/>
                <a:ea typeface="Arial"/>
                <a:cs typeface="Arial"/>
                <a:sym typeface="Arial"/>
              </a:defRPr>
            </a:pPr>
            <a:r>
              <a:t>ཚད་རྡུལ་དངོས་ཁམས་རིག་པ།</a:t>
            </a:r>
          </a:p>
        </p:txBody>
      </p:sp>
      <p:sp>
        <p:nvSpPr>
          <p:cNvPr id="903" name="Shape 903"/>
          <p:cNvSpPr/>
          <p:nvPr/>
        </p:nvSpPr>
        <p:spPr>
          <a:xfrm>
            <a:off x="165100" y="4994973"/>
            <a:ext cx="9766300" cy="2118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ts val="3800"/>
              </a:lnSpc>
              <a:tabLst>
                <a:tab pos="838200" algn="l"/>
              </a:tabLst>
              <a:defRPr sz="3200" b="1">
                <a:solidFill>
                  <a:srgbClr val="FF2600"/>
                </a:solidFill>
              </a:defRPr>
            </a:pPr>
            <a:r>
              <a:rPr dirty="0"/>
              <a:t>Limit in search for the truth</a:t>
            </a:r>
          </a:p>
          <a:p>
            <a:pPr algn="ctr">
              <a:lnSpc>
                <a:spcPts val="3800"/>
              </a:lnSpc>
              <a:tabLst>
                <a:tab pos="838200" algn="l"/>
              </a:tabLst>
              <a:defRPr sz="3200" b="1">
                <a:solidFill>
                  <a:srgbClr val="FF2600"/>
                </a:solidFill>
              </a:defRPr>
            </a:pPr>
            <a:r>
              <a:rPr dirty="0"/>
              <a:t>for Western science!</a:t>
            </a:r>
          </a:p>
          <a:p>
            <a:pPr algn="ctr">
              <a:lnSpc>
                <a:spcPts val="3800"/>
              </a:lnSpc>
              <a:tabLst>
                <a:tab pos="838200" algn="l"/>
              </a:tabLst>
              <a:defRPr sz="3200" b="1">
                <a:solidFill>
                  <a:srgbClr val="FF2600"/>
                </a:solidFill>
              </a:defRPr>
            </a:pPr>
            <a:endParaRPr dirty="0"/>
          </a:p>
          <a:p>
            <a:pPr algn="ctr">
              <a:tabLst>
                <a:tab pos="1955800" algn="l"/>
              </a:tabLst>
              <a:defRPr sz="3600">
                <a:solidFill>
                  <a:srgbClr val="FF2600"/>
                </a:solidFill>
                <a:latin typeface="Monlam Uni OuChan2"/>
                <a:ea typeface="Monlam Uni OuChan2"/>
                <a:cs typeface="Monlam Uni OuChan2"/>
                <a:sym typeface="Monlam Uni OuChan2"/>
              </a:defRPr>
            </a:pPr>
            <a:r>
              <a:rPr dirty="0" err="1"/>
              <a:t>ནུབ་ཕྱོགས་ཚན་རིག་གི་བདེན</a:t>
            </a:r>
            <a:r>
              <a:rPr dirty="0"/>
              <a:t>་</a:t>
            </a:r>
            <a:r>
              <a:rPr lang="bo-CN" sz="3600" dirty="0">
                <a:solidFill>
                  <a:srgbClr val="F62402"/>
                </a:solidFill>
                <a:latin typeface="Monlam Uni OuChan2"/>
                <a:ea typeface="Monlam Uni OuChan2"/>
                <a:cs typeface="Monlam Uni OuChan2"/>
                <a:sym typeface="Monlam Uni OuChan2"/>
              </a:rPr>
              <a:t>པ་</a:t>
            </a:r>
            <a:r>
              <a:rPr dirty="0" err="1"/>
              <a:t>འཚོལ་བའི་ཚད</a:t>
            </a:r>
            <a:r>
              <a:rPr dirty="0"/>
              <a:t>།</a:t>
            </a:r>
          </a:p>
        </p:txBody>
      </p:sp>
      <p:sp>
        <p:nvSpPr>
          <p:cNvPr id="904" name="Shape 904"/>
          <p:cNvSpPr/>
          <p:nvPr/>
        </p:nvSpPr>
        <p:spPr>
          <a:xfrm>
            <a:off x="4661263" y="406036"/>
            <a:ext cx="4941541"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2400" b="1"/>
            </a:pPr>
            <a:r>
              <a:t>Wave - particle duality</a:t>
            </a:r>
          </a:p>
          <a:p>
            <a:pPr>
              <a:defRPr sz="3000">
                <a:latin typeface="Monlam Uni OuChan2"/>
                <a:ea typeface="Monlam Uni OuChan2"/>
                <a:cs typeface="Monlam Uni OuChan2"/>
                <a:sym typeface="Monlam Uni OuChan2"/>
              </a:defRPr>
            </a:pPr>
            <a:r>
              <a:t>རླབས་དང་རྡུལ་ཟུང་འབྲེལ།</a:t>
            </a:r>
          </a:p>
          <a:p>
            <a:pPr>
              <a:defRPr sz="2400" b="1"/>
            </a:pPr>
            <a:endParaRPr/>
          </a:p>
          <a:p>
            <a:pPr>
              <a:defRPr sz="2400" b="1"/>
            </a:pPr>
            <a:r>
              <a:t>Heisenberg uncertainty principle</a:t>
            </a:r>
          </a:p>
          <a:p>
            <a:pPr>
              <a:defRPr sz="3000">
                <a:latin typeface="Monlam Uni OuChan2"/>
                <a:ea typeface="Monlam Uni OuChan2"/>
                <a:cs typeface="Monlam Uni OuChan2"/>
                <a:sym typeface="Monlam Uni OuChan2"/>
              </a:defRPr>
            </a:pPr>
            <a:r>
              <a:t>ཧེ་སེན་སྦག་གི་ངེས་མེད་ཀྱི་རྩ་དོན།</a:t>
            </a:r>
          </a:p>
        </p:txBody>
      </p:sp>
      <p:sp>
        <p:nvSpPr>
          <p:cNvPr id="905" name="Shape 905"/>
          <p:cNvSpPr/>
          <p:nvPr/>
        </p:nvSpPr>
        <p:spPr>
          <a:xfrm>
            <a:off x="495300" y="2986696"/>
            <a:ext cx="9107504" cy="157992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algn="ctr">
              <a:lnSpc>
                <a:spcPts val="2600"/>
              </a:lnSpc>
              <a:tabLst>
                <a:tab pos="838200" algn="l"/>
              </a:tabLst>
              <a:defRPr sz="2200" b="1">
                <a:solidFill>
                  <a:srgbClr val="FF2600"/>
                </a:solidFill>
              </a:defRPr>
            </a:pPr>
            <a:r>
              <a:rPr dirty="0"/>
              <a:t>By observing the </a:t>
            </a:r>
            <a:r>
              <a:rPr dirty="0" err="1"/>
              <a:t>behaviour</a:t>
            </a:r>
            <a:r>
              <a:rPr dirty="0"/>
              <a:t> of nature, western scientists </a:t>
            </a:r>
            <a:r>
              <a:rPr dirty="0" err="1"/>
              <a:t>realised</a:t>
            </a:r>
            <a:r>
              <a:rPr dirty="0"/>
              <a:t>, that the observations were contradictory.</a:t>
            </a:r>
          </a:p>
          <a:p>
            <a:pPr algn="ctr">
              <a:defRPr sz="2600">
                <a:latin typeface="Monlam Uni OuChan2"/>
                <a:ea typeface="Monlam Uni OuChan2"/>
                <a:cs typeface="Monlam Uni OuChan2"/>
                <a:sym typeface="Monlam Uni OuChan2"/>
              </a:defRPr>
            </a:pPr>
            <a:r>
              <a:rPr dirty="0" err="1"/>
              <a:t>རང་བྱུང་ཁམས་ཀྱི་རང་</a:t>
            </a:r>
            <a:r>
              <a:rPr dirty="0" err="1">
                <a:solidFill>
                  <a:schemeClr val="tx1"/>
                </a:solidFill>
              </a:rPr>
              <a:t>བཞིན་ལ</a:t>
            </a:r>
            <a:r>
              <a:rPr dirty="0">
                <a:solidFill>
                  <a:schemeClr val="tx1"/>
                </a:solidFill>
              </a:rPr>
              <a:t>་</a:t>
            </a:r>
            <a:r>
              <a:rPr lang="bo-CN" dirty="0">
                <a:solidFill>
                  <a:schemeClr val="tx1"/>
                </a:solidFill>
                <a:latin typeface="Monlam Uni OuChan2"/>
                <a:ea typeface="Monlam Uni OuChan2"/>
                <a:cs typeface="Monlam Uni OuChan2"/>
                <a:sym typeface="Monlam Uni OuChan2"/>
              </a:rPr>
              <a:t>ལྟ་ཞིབ་</a:t>
            </a:r>
            <a:r>
              <a:rPr dirty="0">
                <a:solidFill>
                  <a:schemeClr val="tx1"/>
                </a:solidFill>
              </a:rPr>
              <a:t>བྱས་པའི་</a:t>
            </a:r>
            <a:r>
              <a:rPr dirty="0"/>
              <a:t>མཐའ་མར་ནུབ་ཕྱོགས་ཚན་རིག་པ་དག་གིས་སྣང་ཚུལ་མི་མཐུན་པའི་གནས་ལུགས་དེ་རྟོགས་ཡོད།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3" animBg="1" advAuto="0"/>
      <p:bldP spid="904" grpId="1" animBg="1" advAuto="0"/>
      <p:bldP spid="905"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Shape 90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41</a:t>
            </a:fld>
            <a:endParaRPr/>
          </a:p>
        </p:txBody>
      </p:sp>
      <p:pic>
        <p:nvPicPr>
          <p:cNvPr id="908" name="droppedImage.png"/>
          <p:cNvPicPr>
            <a:picLocks noChangeAspect="1"/>
          </p:cNvPicPr>
          <p:nvPr/>
        </p:nvPicPr>
        <p:blipFill>
          <a:blip r:embed="rId2"/>
          <a:stretch>
            <a:fillRect/>
          </a:stretch>
        </p:blipFill>
        <p:spPr>
          <a:xfrm>
            <a:off x="660400" y="388256"/>
            <a:ext cx="8826500" cy="6304644"/>
          </a:xfrm>
          <a:prstGeom prst="rect">
            <a:avLst/>
          </a:prstGeom>
          <a:ln w="12700">
            <a:miter lim="400000"/>
          </a:ln>
        </p:spPr>
      </p:pic>
      <p:sp>
        <p:nvSpPr>
          <p:cNvPr id="909" name="Shape 909"/>
          <p:cNvSpPr/>
          <p:nvPr/>
        </p:nvSpPr>
        <p:spPr>
          <a:xfrm>
            <a:off x="127000" y="6985000"/>
            <a:ext cx="3227748"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800"/>
            </a:lvl1pPr>
          </a:lstStyle>
          <a:p>
            <a:r>
              <a:t>Shepard’s “Turning the Tables”</a:t>
            </a:r>
          </a:p>
        </p:txBody>
      </p:sp>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p:nvPr/>
        </p:nvSpPr>
        <p:spPr>
          <a:xfrm>
            <a:off x="-25400" y="-25400"/>
            <a:ext cx="10172700" cy="7632700"/>
          </a:xfrm>
          <a:prstGeom prst="rect">
            <a:avLst/>
          </a:prstGeom>
          <a:solidFill>
            <a:srgbClr val="000000"/>
          </a:solidFill>
          <a:ln w="25400">
            <a:solidFill>
              <a:srgbClr val="000000"/>
            </a:solidFill>
            <a:miter lim="400000"/>
          </a:ln>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912" name="Shape 91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42</a:t>
            </a:fld>
            <a:endParaRPr/>
          </a:p>
        </p:txBody>
      </p:sp>
      <p:sp>
        <p:nvSpPr>
          <p:cNvPr id="913" name="Shape 913"/>
          <p:cNvSpPr/>
          <p:nvPr/>
        </p:nvSpPr>
        <p:spPr>
          <a:xfrm>
            <a:off x="3799582" y="3403600"/>
            <a:ext cx="2554685"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3800"/>
              </a:lnSpc>
              <a:tabLst>
                <a:tab pos="838200" algn="l"/>
              </a:tabLst>
              <a:defRPr sz="3200">
                <a:solidFill>
                  <a:srgbClr val="FFFFFF"/>
                </a:solidFill>
              </a:defRPr>
            </a:lvl1pPr>
          </a:lstStyle>
          <a:p>
            <a:r>
              <a:t>Turning Table</a:t>
            </a:r>
          </a:p>
        </p:txBody>
      </p:sp>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43</a:t>
            </a:fld>
            <a:endParaRPr/>
          </a:p>
        </p:txBody>
      </p:sp>
      <p:pic>
        <p:nvPicPr>
          <p:cNvPr id="918" name="droppedImage.png"/>
          <p:cNvPicPr>
            <a:picLocks noChangeAspect="1"/>
          </p:cNvPicPr>
          <p:nvPr/>
        </p:nvPicPr>
        <p:blipFill>
          <a:blip r:embed="rId3"/>
          <a:stretch>
            <a:fillRect/>
          </a:stretch>
        </p:blipFill>
        <p:spPr>
          <a:xfrm>
            <a:off x="1104900" y="748999"/>
            <a:ext cx="7950200" cy="5651801"/>
          </a:xfrm>
          <a:prstGeom prst="rect">
            <a:avLst/>
          </a:prstGeom>
          <a:ln w="12700">
            <a:miter lim="400000"/>
          </a:ln>
        </p:spPr>
      </p:pic>
      <p:sp>
        <p:nvSpPr>
          <p:cNvPr id="919" name="Shape 919"/>
          <p:cNvSpPr/>
          <p:nvPr/>
        </p:nvSpPr>
        <p:spPr>
          <a:xfrm>
            <a:off x="3593719" y="766498"/>
            <a:ext cx="5453896" cy="5616803"/>
          </a:xfrm>
          <a:prstGeom prst="rect">
            <a:avLst/>
          </a:prstGeom>
          <a:solidFill>
            <a:srgbClr val="FFFFFF"/>
          </a:solidFill>
          <a:ln w="12700">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0" name="Shape 920"/>
          <p:cNvSpPr/>
          <p:nvPr/>
        </p:nvSpPr>
        <p:spPr>
          <a:xfrm>
            <a:off x="1083825" y="3717258"/>
            <a:ext cx="4896298" cy="2693283"/>
          </a:xfrm>
          <a:prstGeom prst="rect">
            <a:avLst/>
          </a:prstGeom>
          <a:solidFill>
            <a:srgbClr val="FFFFFF"/>
          </a:solidFill>
          <a:ln w="12700">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44</a:t>
            </a:fld>
            <a:endParaRPr/>
          </a:p>
        </p:txBody>
      </p:sp>
      <p:pic>
        <p:nvPicPr>
          <p:cNvPr id="925" name="droppedImage.png"/>
          <p:cNvPicPr>
            <a:picLocks noChangeAspect="1"/>
          </p:cNvPicPr>
          <p:nvPr/>
        </p:nvPicPr>
        <p:blipFill>
          <a:blip r:embed="rId3"/>
          <a:stretch>
            <a:fillRect/>
          </a:stretch>
        </p:blipFill>
        <p:spPr>
          <a:xfrm>
            <a:off x="1104900" y="748999"/>
            <a:ext cx="7950200" cy="5651801"/>
          </a:xfrm>
          <a:prstGeom prst="rect">
            <a:avLst/>
          </a:prstGeom>
          <a:ln w="12700">
            <a:miter lim="400000"/>
          </a:ln>
        </p:spPr>
      </p:pic>
      <p:sp>
        <p:nvSpPr>
          <p:cNvPr id="926" name="Shape 926"/>
          <p:cNvSpPr/>
          <p:nvPr/>
        </p:nvSpPr>
        <p:spPr>
          <a:xfrm>
            <a:off x="6289981" y="766498"/>
            <a:ext cx="2757634" cy="5616803"/>
          </a:xfrm>
          <a:prstGeom prst="rect">
            <a:avLst/>
          </a:prstGeom>
          <a:solidFill>
            <a:srgbClr val="FFFFFF"/>
          </a:solidFill>
          <a:ln w="12700">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7" name="Shape 927"/>
          <p:cNvSpPr/>
          <p:nvPr/>
        </p:nvSpPr>
        <p:spPr>
          <a:xfrm>
            <a:off x="1083825" y="3717258"/>
            <a:ext cx="4896298" cy="2693283"/>
          </a:xfrm>
          <a:prstGeom prst="rect">
            <a:avLst/>
          </a:prstGeom>
          <a:solidFill>
            <a:srgbClr val="FFFFFF"/>
          </a:solidFill>
          <a:ln w="12700">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Shape 9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45</a:t>
            </a:fld>
            <a:endParaRPr/>
          </a:p>
        </p:txBody>
      </p:sp>
      <p:pic>
        <p:nvPicPr>
          <p:cNvPr id="932" name="droppedImage.png"/>
          <p:cNvPicPr>
            <a:picLocks noChangeAspect="1"/>
          </p:cNvPicPr>
          <p:nvPr/>
        </p:nvPicPr>
        <p:blipFill>
          <a:blip r:embed="rId3"/>
          <a:stretch>
            <a:fillRect/>
          </a:stretch>
        </p:blipFill>
        <p:spPr>
          <a:xfrm>
            <a:off x="1104900" y="748999"/>
            <a:ext cx="7950200" cy="5651801"/>
          </a:xfrm>
          <a:prstGeom prst="rect">
            <a:avLst/>
          </a:prstGeom>
          <a:ln w="12700">
            <a:miter lim="400000"/>
          </a:ln>
        </p:spPr>
      </p:pic>
      <p:sp>
        <p:nvSpPr>
          <p:cNvPr id="933" name="Shape 933"/>
          <p:cNvSpPr/>
          <p:nvPr/>
        </p:nvSpPr>
        <p:spPr>
          <a:xfrm>
            <a:off x="1083825" y="3717258"/>
            <a:ext cx="7681290" cy="2693283"/>
          </a:xfrm>
          <a:prstGeom prst="rect">
            <a:avLst/>
          </a:prstGeom>
          <a:solidFill>
            <a:srgbClr val="FFFFFF"/>
          </a:solidFill>
          <a:ln w="12700">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Shape 9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46</a:t>
            </a:fld>
            <a:endParaRPr/>
          </a:p>
        </p:txBody>
      </p:sp>
      <p:pic>
        <p:nvPicPr>
          <p:cNvPr id="938" name="droppedImage.png"/>
          <p:cNvPicPr>
            <a:picLocks noChangeAspect="1"/>
          </p:cNvPicPr>
          <p:nvPr/>
        </p:nvPicPr>
        <p:blipFill>
          <a:blip r:embed="rId3"/>
          <a:stretch>
            <a:fillRect/>
          </a:stretch>
        </p:blipFill>
        <p:spPr>
          <a:xfrm>
            <a:off x="1104900" y="748999"/>
            <a:ext cx="7950200" cy="5651801"/>
          </a:xfrm>
          <a:prstGeom prst="rect">
            <a:avLst/>
          </a:prstGeom>
          <a:ln w="12700">
            <a:miter lim="400000"/>
          </a:ln>
        </p:spPr>
      </p:pic>
      <p:sp>
        <p:nvSpPr>
          <p:cNvPr id="939" name="Shape 939"/>
          <p:cNvSpPr/>
          <p:nvPr/>
        </p:nvSpPr>
        <p:spPr>
          <a:xfrm>
            <a:off x="5030082" y="3717258"/>
            <a:ext cx="3735033" cy="2693283"/>
          </a:xfrm>
          <a:prstGeom prst="rect">
            <a:avLst/>
          </a:prstGeom>
          <a:solidFill>
            <a:srgbClr val="FFFFFF"/>
          </a:solidFill>
          <a:ln w="12700">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47</a:t>
            </a:fld>
            <a:endParaRPr/>
          </a:p>
        </p:txBody>
      </p:sp>
      <p:pic>
        <p:nvPicPr>
          <p:cNvPr id="944" name="droppedImage.png"/>
          <p:cNvPicPr>
            <a:picLocks noChangeAspect="1"/>
          </p:cNvPicPr>
          <p:nvPr/>
        </p:nvPicPr>
        <p:blipFill>
          <a:blip r:embed="rId3"/>
          <a:stretch>
            <a:fillRect/>
          </a:stretch>
        </p:blipFill>
        <p:spPr>
          <a:xfrm>
            <a:off x="1104900" y="748999"/>
            <a:ext cx="7950200" cy="5651801"/>
          </a:xfrm>
          <a:prstGeom prst="rect">
            <a:avLst/>
          </a:prstGeom>
          <a:ln w="12700">
            <a:miter lim="400000"/>
          </a:ln>
        </p:spPr>
      </p:pic>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48</a:t>
            </a:fld>
            <a:endParaRPr/>
          </a:p>
        </p:txBody>
      </p:sp>
      <p:sp>
        <p:nvSpPr>
          <p:cNvPr id="949" name="Shape 949"/>
          <p:cNvSpPr/>
          <p:nvPr/>
        </p:nvSpPr>
        <p:spPr>
          <a:xfrm>
            <a:off x="76200" y="6985000"/>
            <a:ext cx="1889299"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800"/>
            </a:lvl1pPr>
          </a:lstStyle>
          <a:p>
            <a:r>
              <a:t>Motion Aftereffect</a:t>
            </a:r>
          </a:p>
        </p:txBody>
      </p:sp>
      <p:pic>
        <p:nvPicPr>
          <p:cNvPr id="950" name="Film4_Motion_Aftereffekt_Buddha_.avi"/>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590800" y="1295400"/>
            <a:ext cx="4982719" cy="5016500"/>
          </a:xfrm>
          <a:prstGeom prst="rect">
            <a:avLst/>
          </a:prstGeom>
          <a:ln w="12700">
            <a:miter lim="400000"/>
          </a:ln>
        </p:spPr>
      </p:pic>
      <p:pic>
        <p:nvPicPr>
          <p:cNvPr id="951" name="Motion_Aftereffekt_Buddha_-10.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2556890" y="1293218"/>
            <a:ext cx="4982720" cy="503356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80" fill="hold"/>
                                        <p:tgtEl>
                                          <p:spTgt spid="95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680030" fill="hold"/>
                                        <p:tgtEl>
                                          <p:spTgt spid="9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951"/>
                </p:tgtEl>
              </p:cMediaNode>
            </p:video>
            <p:video>
              <p:cMediaNode vol="100000">
                <p:cTn id="12" fill="hold" display="0">
                  <p:stCondLst>
                    <p:cond delay="indefinite"/>
                  </p:stCondLst>
                </p:cTn>
                <p:tgtEl>
                  <p:spTgt spid="950"/>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5" name="Shape 955"/>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49</a:t>
            </a:fld>
            <a:endParaRPr/>
          </a:p>
        </p:txBody>
      </p:sp>
      <p:pic>
        <p:nvPicPr>
          <p:cNvPr id="956" name="droppedImage.png"/>
          <p:cNvPicPr>
            <a:picLocks noChangeAspect="1"/>
          </p:cNvPicPr>
          <p:nvPr/>
        </p:nvPicPr>
        <p:blipFill>
          <a:blip r:embed="rId2"/>
          <a:stretch>
            <a:fillRect/>
          </a:stretch>
        </p:blipFill>
        <p:spPr>
          <a:xfrm>
            <a:off x="1981200" y="723900"/>
            <a:ext cx="6190453" cy="6159500"/>
          </a:xfrm>
          <a:prstGeom prst="rect">
            <a:avLst/>
          </a:prstGeom>
          <a:ln w="12700">
            <a:miter lim="400000"/>
          </a:ln>
        </p:spPr>
      </p:pic>
      <p:sp>
        <p:nvSpPr>
          <p:cNvPr id="957" name="Shape 957"/>
          <p:cNvSpPr/>
          <p:nvPr/>
        </p:nvSpPr>
        <p:spPr>
          <a:xfrm>
            <a:off x="139700" y="6985000"/>
            <a:ext cx="1549859"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800"/>
            </a:lvl1pPr>
          </a:lstStyle>
          <a:p>
            <a:r>
              <a:t>Hermann Grid</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4" name="Shape 254"/>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a:t>
            </a:fld>
            <a:endParaRPr/>
          </a:p>
        </p:txBody>
      </p:sp>
      <p:sp>
        <p:nvSpPr>
          <p:cNvPr id="255" name="Shape 255"/>
          <p:cNvSpPr/>
          <p:nvPr/>
        </p:nvSpPr>
        <p:spPr>
          <a:xfrm>
            <a:off x="520700" y="444500"/>
            <a:ext cx="2740001"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pPr>
            <a:r>
              <a:rPr b="1"/>
              <a:t>Galileo Galilei</a:t>
            </a:r>
          </a:p>
          <a:p>
            <a:pPr>
              <a:lnSpc>
                <a:spcPts val="2800"/>
              </a:lnSpc>
              <a:tabLst>
                <a:tab pos="838200" algn="l"/>
              </a:tabLst>
              <a:defRPr sz="2400"/>
            </a:pPr>
            <a:r>
              <a:t>1564 -1642</a:t>
            </a:r>
          </a:p>
        </p:txBody>
      </p:sp>
      <p:sp>
        <p:nvSpPr>
          <p:cNvPr id="256" name="Shape 256"/>
          <p:cNvSpPr/>
          <p:nvPr/>
        </p:nvSpPr>
        <p:spPr>
          <a:xfrm>
            <a:off x="520700" y="5562600"/>
            <a:ext cx="35052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a:pPr>
            <a:r>
              <a:rPr dirty="0"/>
              <a:t>Italian astronomer and scientist</a:t>
            </a:r>
          </a:p>
          <a:p>
            <a:pPr>
              <a:defRPr sz="2400">
                <a:latin typeface="Arial"/>
                <a:ea typeface="Arial"/>
                <a:cs typeface="Arial"/>
                <a:sym typeface="Arial"/>
              </a:defRPr>
            </a:pPr>
            <a:r>
              <a:rPr dirty="0" err="1"/>
              <a:t>ཨི་ཊ་ལིའི་གཟའ་སྐར་རིག་པ་བ་དང་ཚན་རིག་པ</a:t>
            </a:r>
            <a:r>
              <a:rPr dirty="0"/>
              <a:t>།</a:t>
            </a:r>
          </a:p>
        </p:txBody>
      </p:sp>
      <p:pic>
        <p:nvPicPr>
          <p:cNvPr id="257" name="droppedImage.pdf"/>
          <p:cNvPicPr>
            <a:picLocks noChangeAspect="1"/>
          </p:cNvPicPr>
          <p:nvPr/>
        </p:nvPicPr>
        <p:blipFill>
          <a:blip r:embed="rId3"/>
          <a:stretch>
            <a:fillRect/>
          </a:stretch>
        </p:blipFill>
        <p:spPr>
          <a:xfrm>
            <a:off x="520700" y="1524000"/>
            <a:ext cx="3517900" cy="3957638"/>
          </a:xfrm>
          <a:prstGeom prst="rect">
            <a:avLst/>
          </a:prstGeom>
          <a:ln w="12700">
            <a:miter lim="400000"/>
          </a:ln>
        </p:spPr>
      </p:pic>
      <p:sp>
        <p:nvSpPr>
          <p:cNvPr id="258" name="Shape 258"/>
          <p:cNvSpPr/>
          <p:nvPr/>
        </p:nvSpPr>
        <p:spPr>
          <a:xfrm>
            <a:off x="4495800" y="4699000"/>
            <a:ext cx="5283200"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2400"/>
            </a:pPr>
            <a:r>
              <a:rPr dirty="0"/>
              <a:t>" Measure what is measurable, and make measurable what is not so"</a:t>
            </a:r>
          </a:p>
          <a:p>
            <a:pPr algn="ctr">
              <a:defRPr sz="2400"/>
            </a:pPr>
            <a:endParaRPr dirty="0"/>
          </a:p>
          <a:p>
            <a:pPr algn="ctr">
              <a:defRPr sz="2800">
                <a:latin typeface="Arial"/>
                <a:ea typeface="Arial"/>
                <a:cs typeface="Arial"/>
                <a:sym typeface="Arial"/>
              </a:defRPr>
            </a:pPr>
            <a:r>
              <a:rPr dirty="0" err="1"/>
              <a:t>ཚད་འཇལ་ཐུབ་པ་རྣམས་ཚད་འཇལ</a:t>
            </a:r>
            <a:r>
              <a:rPr dirty="0"/>
              <a:t>། </a:t>
            </a:r>
            <a:r>
              <a:rPr dirty="0" err="1"/>
              <a:t>ཚད་འཇལ་མི་ཐུབ་པ་རྣམས་ཐུབ་པ་བཟོས</a:t>
            </a:r>
            <a:r>
              <a:rPr dirty="0"/>
              <a:t>། </a:t>
            </a:r>
          </a:p>
        </p:txBody>
      </p:sp>
      <p:pic>
        <p:nvPicPr>
          <p:cNvPr id="259" name="droppedImage.png"/>
          <p:cNvPicPr>
            <a:picLocks noChangeAspect="1"/>
          </p:cNvPicPr>
          <p:nvPr/>
        </p:nvPicPr>
        <p:blipFill>
          <a:blip r:embed="rId4"/>
          <a:stretch>
            <a:fillRect/>
          </a:stretch>
        </p:blipFill>
        <p:spPr>
          <a:xfrm>
            <a:off x="4445000" y="1536700"/>
            <a:ext cx="5384800" cy="2857500"/>
          </a:xfrm>
          <a:prstGeom prst="rect">
            <a:avLst/>
          </a:prstGeom>
          <a:ln w="12700">
            <a:miter lim="400000"/>
          </a:ln>
        </p:spPr>
      </p:pic>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9" name="Shape 959"/>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50</a:t>
            </a:fld>
            <a:endParaRPr/>
          </a:p>
        </p:txBody>
      </p:sp>
      <p:pic>
        <p:nvPicPr>
          <p:cNvPr id="960" name="droppedImage.png"/>
          <p:cNvPicPr>
            <a:picLocks noChangeAspect="1"/>
          </p:cNvPicPr>
          <p:nvPr/>
        </p:nvPicPr>
        <p:blipFill>
          <a:blip r:embed="rId2"/>
          <a:stretch>
            <a:fillRect/>
          </a:stretch>
        </p:blipFill>
        <p:spPr>
          <a:xfrm>
            <a:off x="2108200" y="1342071"/>
            <a:ext cx="5207000" cy="4334829"/>
          </a:xfrm>
          <a:prstGeom prst="rect">
            <a:avLst/>
          </a:prstGeom>
          <a:ln w="12700">
            <a:miter lim="400000"/>
          </a:ln>
        </p:spPr>
      </p:pic>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51</a:t>
            </a:fld>
            <a:endParaRPr/>
          </a:p>
        </p:txBody>
      </p:sp>
      <p:pic>
        <p:nvPicPr>
          <p:cNvPr id="963" name="droppedImage.png"/>
          <p:cNvPicPr>
            <a:picLocks noChangeAspect="1"/>
          </p:cNvPicPr>
          <p:nvPr/>
        </p:nvPicPr>
        <p:blipFill>
          <a:blip r:embed="rId3"/>
          <a:stretch>
            <a:fillRect/>
          </a:stretch>
        </p:blipFill>
        <p:spPr>
          <a:xfrm>
            <a:off x="2222500" y="1993900"/>
            <a:ext cx="5715000" cy="3632200"/>
          </a:xfrm>
          <a:prstGeom prst="rect">
            <a:avLst/>
          </a:prstGeom>
          <a:ln w="12700">
            <a:miter lim="400000"/>
          </a:ln>
        </p:spPr>
      </p:pic>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hape 96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52</a:t>
            </a:fld>
            <a:endParaRPr/>
          </a:p>
        </p:txBody>
      </p:sp>
      <p:pic>
        <p:nvPicPr>
          <p:cNvPr id="968" name="droppedImage.png"/>
          <p:cNvPicPr>
            <a:picLocks noChangeAspect="1"/>
          </p:cNvPicPr>
          <p:nvPr/>
        </p:nvPicPr>
        <p:blipFill>
          <a:blip r:embed="rId2"/>
          <a:stretch>
            <a:fillRect/>
          </a:stretch>
        </p:blipFill>
        <p:spPr>
          <a:xfrm>
            <a:off x="2222500" y="1981200"/>
            <a:ext cx="5702300" cy="3644900"/>
          </a:xfrm>
          <a:prstGeom prst="rect">
            <a:avLst/>
          </a:prstGeom>
          <a:ln w="12700">
            <a:miter lim="400000"/>
          </a:ln>
        </p:spPr>
      </p:pic>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0" name="Shape 970"/>
          <p:cNvSpPr/>
          <p:nvPr/>
        </p:nvSpPr>
        <p:spPr>
          <a:xfrm>
            <a:off x="-25400" y="-25400"/>
            <a:ext cx="10172700" cy="7632700"/>
          </a:xfrm>
          <a:prstGeom prst="rect">
            <a:avLst/>
          </a:prstGeom>
          <a:solidFill>
            <a:srgbClr val="000000"/>
          </a:solidFill>
          <a:ln w="25400">
            <a:solidFill>
              <a:srgbClr val="000000"/>
            </a:solidFill>
            <a:miter lim="400000"/>
          </a:ln>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971" name="Shape 971"/>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53</a:t>
            </a:fld>
            <a:endParaRPr/>
          </a:p>
        </p:txBody>
      </p:sp>
      <p:sp>
        <p:nvSpPr>
          <p:cNvPr id="972" name="Shape 972"/>
          <p:cNvSpPr/>
          <p:nvPr/>
        </p:nvSpPr>
        <p:spPr>
          <a:xfrm>
            <a:off x="3814762" y="3403600"/>
            <a:ext cx="2524324"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3800"/>
              </a:lnSpc>
              <a:tabLst>
                <a:tab pos="838200" algn="l"/>
              </a:tabLst>
              <a:defRPr sz="3200">
                <a:solidFill>
                  <a:srgbClr val="FFFFFF"/>
                </a:solidFill>
              </a:defRPr>
            </a:lvl1pPr>
          </a:lstStyle>
          <a:p>
            <a:r>
              <a:t>Stereo Vision</a:t>
            </a:r>
          </a:p>
        </p:txBody>
      </p:sp>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hape 976"/>
          <p:cNvSpPr>
            <a:spLocks noGrp="1"/>
          </p:cNvSpPr>
          <p:nvPr>
            <p:ph type="sldNum" sz="quarter" idx="2"/>
          </p:nvPr>
        </p:nvSpPr>
        <p:spPr>
          <a:xfrm>
            <a:off x="4960055" y="7404100"/>
            <a:ext cx="241301" cy="254000"/>
          </a:xfrm>
          <a:prstGeom prst="rect">
            <a:avLst/>
          </a:prstGeom>
          <a:extLst>
            <a:ext uri="{C572A759-6A51-4108-AA02-DFA0A04FC94B}">
              <ma14:wrappingTextBoxFlag xmlns:ma14="http://schemas.microsoft.com/office/mac/drawingml/2011/main" val="1"/>
            </a:ext>
          </a:extLst>
        </p:spPr>
        <p:txBody>
          <a:bodyPr/>
          <a:lstStyle>
            <a:lvl1pPr>
              <a:lnSpc>
                <a:spcPct val="100000"/>
              </a:lnSpc>
              <a:tabLst/>
              <a:defRPr>
                <a:latin typeface="+mn-lt"/>
                <a:ea typeface="+mn-ea"/>
                <a:cs typeface="+mn-cs"/>
                <a:sym typeface="Gill Sans"/>
              </a:defRPr>
            </a:lvl1pPr>
          </a:lstStyle>
          <a:p>
            <a:fld id="{86CB4B4D-7CA3-9044-876B-883B54F8677D}" type="slidenum">
              <a:t>54</a:t>
            </a:fld>
            <a:endParaRPr/>
          </a:p>
        </p:txBody>
      </p:sp>
      <p:sp>
        <p:nvSpPr>
          <p:cNvPr id="977" name="Shape 977"/>
          <p:cNvSpPr/>
          <p:nvPr/>
        </p:nvSpPr>
        <p:spPr>
          <a:xfrm>
            <a:off x="330200" y="349250"/>
            <a:ext cx="9969500"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Monlam Uni OuChan2"/>
                <a:ea typeface="Monlam Uni OuChan2"/>
                <a:cs typeface="Monlam Uni OuChan2"/>
                <a:sym typeface="Monlam Uni OuChan2"/>
              </a:defRPr>
            </a:pPr>
            <a:r>
              <a:t>ཚན་རིག་དང་ནང་ཆོས་གཉིས་ཀའི་དམིགས་བྱ་འདྲ་བོ་ཡིན་པས་ན།  </a:t>
            </a:r>
          </a:p>
          <a:p>
            <a:pPr>
              <a:defRPr sz="3000">
                <a:latin typeface="Monlam Uni OuChan2"/>
                <a:ea typeface="Monlam Uni OuChan2"/>
                <a:cs typeface="Monlam Uni OuChan2"/>
                <a:sym typeface="Monlam Uni OuChan2"/>
              </a:defRPr>
            </a:pPr>
            <a:r>
              <a:t>དེ་གཉིས་ཀྱི་ཉམས་ཞིབ་དང་གོང་འཕེལ་གཉིས་ཟུང་དུ་འབྲེལ་དགོས།  </a:t>
            </a:r>
            <a:br/>
            <a:r>
              <a:t>དེ་གཉིས་ལས་གཅིག་ནི་འཕྲུལ་ཆས་ལ་བརྟེན་པའི་བརྟག་དཔྱད་བརྒྱུད་དེ་འགྲོ་བ་དང་། </a:t>
            </a:r>
          </a:p>
          <a:p>
            <a:pPr>
              <a:defRPr sz="3000">
                <a:latin typeface="Monlam Uni OuChan2"/>
                <a:ea typeface="Monlam Uni OuChan2"/>
                <a:cs typeface="Monlam Uni OuChan2"/>
                <a:sym typeface="Monlam Uni OuChan2"/>
              </a:defRPr>
            </a:pPr>
            <a:r>
              <a:t>གཅིག་ཤོས་ནི་ནང་གི་མྱོང་བ་དང་མཉམ་གཞག་ལ་བརྟེན་པ་ཞིག་ཡིན།                                                                      															༸ཏཱ་ལའི་བླ་མ།</a:t>
            </a:r>
          </a:p>
        </p:txBody>
      </p:sp>
      <p:sp>
        <p:nvSpPr>
          <p:cNvPr id="978" name="Shape 978"/>
          <p:cNvSpPr/>
          <p:nvPr/>
        </p:nvSpPr>
        <p:spPr>
          <a:xfrm>
            <a:off x="319263" y="3302282"/>
            <a:ext cx="9398001" cy="3992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buClr>
                <a:srgbClr val="C6E6E9"/>
              </a:buClr>
              <a:buFont typeface="Arial Narrow"/>
              <a:defRPr sz="2400" b="1">
                <a:solidFill>
                  <a:srgbClr val="0433FF"/>
                </a:solidFill>
                <a:uFill>
                  <a:solidFill>
                    <a:srgbClr val="00DCFF"/>
                  </a:solidFill>
                </a:uFill>
              </a:defRPr>
            </a:pPr>
            <a:r>
              <a:t>Scientific research and development</a:t>
            </a:r>
          </a:p>
          <a:p>
            <a:pPr>
              <a:lnSpc>
                <a:spcPct val="120000"/>
              </a:lnSpc>
              <a:buClr>
                <a:srgbClr val="FFFFFF"/>
              </a:buClr>
              <a:buFont typeface="Arial Narrow"/>
              <a:defRPr sz="2400" b="1">
                <a:uFill>
                  <a:solidFill>
                    <a:srgbClr val="FFFFFF"/>
                  </a:solidFill>
                </a:uFill>
              </a:defRPr>
            </a:pPr>
            <a:r>
              <a:t>should work together with </a:t>
            </a:r>
          </a:p>
          <a:p>
            <a:pPr>
              <a:lnSpc>
                <a:spcPct val="120000"/>
              </a:lnSpc>
              <a:buClr>
                <a:srgbClr val="FFFB00"/>
              </a:buClr>
              <a:buFont typeface="Arial Narrow"/>
              <a:defRPr sz="2400">
                <a:solidFill>
                  <a:srgbClr val="FF2600"/>
                </a:solidFill>
              </a:defRPr>
            </a:pPr>
            <a:r>
              <a:rPr b="1">
                <a:uFill>
                  <a:solidFill>
                    <a:srgbClr val="FFFB00"/>
                  </a:solidFill>
                </a:uFill>
              </a:rPr>
              <a:t>meditative research and development</a:t>
            </a:r>
            <a:r>
              <a:rPr b="1">
                <a:uFill>
                  <a:solidFill>
                    <a:srgbClr val="FFFFFF"/>
                  </a:solidFill>
                </a:uFill>
              </a:rPr>
              <a:t> </a:t>
            </a:r>
          </a:p>
          <a:p>
            <a:pPr>
              <a:lnSpc>
                <a:spcPct val="120000"/>
              </a:lnSpc>
              <a:buClr>
                <a:srgbClr val="FFFFFF"/>
              </a:buClr>
              <a:buFont typeface="Arial Narrow"/>
              <a:defRPr sz="2400" b="1">
                <a:uFill>
                  <a:solidFill>
                    <a:srgbClr val="FFFFFF"/>
                  </a:solidFill>
                </a:uFill>
              </a:defRPr>
            </a:pPr>
            <a:r>
              <a:t>since both are concerned with similar objects. </a:t>
            </a:r>
          </a:p>
          <a:p>
            <a:pPr>
              <a:lnSpc>
                <a:spcPct val="120000"/>
              </a:lnSpc>
              <a:buClr>
                <a:srgbClr val="FFFFFF"/>
              </a:buClr>
              <a:buFont typeface="Arial Narrow"/>
              <a:defRPr sz="2400" b="1">
                <a:uFill>
                  <a:solidFill>
                    <a:srgbClr val="FFFFFF"/>
                  </a:solidFill>
                </a:uFill>
              </a:defRPr>
            </a:pPr>
            <a:r>
              <a:t>The one proceeds through </a:t>
            </a:r>
          </a:p>
          <a:p>
            <a:pPr>
              <a:lnSpc>
                <a:spcPct val="120000"/>
              </a:lnSpc>
              <a:buClr>
                <a:srgbClr val="C6E6E9"/>
              </a:buClr>
              <a:buFont typeface="Arial Narrow"/>
              <a:defRPr sz="2400"/>
            </a:pPr>
            <a:r>
              <a:rPr b="1">
                <a:solidFill>
                  <a:srgbClr val="0433FF"/>
                </a:solidFill>
                <a:uFill>
                  <a:solidFill>
                    <a:srgbClr val="00DCFF"/>
                  </a:solidFill>
                </a:uFill>
              </a:rPr>
              <a:t>experiments by instruments</a:t>
            </a:r>
            <a:r>
              <a:rPr b="1">
                <a:solidFill>
                  <a:srgbClr val="0433FF"/>
                </a:solidFill>
                <a:uFill>
                  <a:solidFill>
                    <a:srgbClr val="FFFFFF"/>
                  </a:solidFill>
                </a:uFill>
              </a:rPr>
              <a:t>,</a:t>
            </a:r>
            <a:r>
              <a:rPr b="1">
                <a:solidFill>
                  <a:srgbClr val="FFFFFF"/>
                </a:solidFill>
                <a:uFill>
                  <a:solidFill>
                    <a:srgbClr val="FFFFFF"/>
                  </a:solidFill>
                </a:uFill>
              </a:rPr>
              <a:t> </a:t>
            </a:r>
          </a:p>
          <a:p>
            <a:pPr>
              <a:lnSpc>
                <a:spcPct val="120000"/>
              </a:lnSpc>
              <a:buClr>
                <a:srgbClr val="FFFFFF"/>
              </a:buClr>
              <a:buFont typeface="Arial Narrow"/>
              <a:defRPr sz="2400" b="1">
                <a:uFill>
                  <a:solidFill>
                    <a:srgbClr val="FFFFFF"/>
                  </a:solidFill>
                </a:uFill>
              </a:defRPr>
            </a:pPr>
            <a:r>
              <a:t>and the other through </a:t>
            </a:r>
          </a:p>
          <a:p>
            <a:pPr>
              <a:lnSpc>
                <a:spcPct val="120000"/>
              </a:lnSpc>
              <a:buClr>
                <a:srgbClr val="FFFB00"/>
              </a:buClr>
              <a:buFont typeface="Arial Narrow"/>
              <a:defRPr sz="2400">
                <a:solidFill>
                  <a:srgbClr val="FF2600"/>
                </a:solidFill>
              </a:defRPr>
            </a:pPr>
            <a:r>
              <a:rPr b="1">
                <a:uFill>
                  <a:solidFill>
                    <a:srgbClr val="FFFB00"/>
                  </a:solidFill>
                </a:uFill>
              </a:rPr>
              <a:t>inner experience and meditation</a:t>
            </a:r>
            <a:r>
              <a:rPr b="1">
                <a:uFill>
                  <a:solidFill>
                    <a:srgbClr val="FFFFFF"/>
                  </a:solidFill>
                </a:uFill>
              </a:rPr>
              <a:t>.</a:t>
            </a:r>
          </a:p>
          <a:p>
            <a:pPr>
              <a:lnSpc>
                <a:spcPct val="120000"/>
              </a:lnSpc>
              <a:buClr>
                <a:srgbClr val="FFFFFF"/>
              </a:buClr>
              <a:buFont typeface="Arial"/>
              <a:defRPr sz="2400">
                <a:latin typeface="+mn-lt"/>
                <a:ea typeface="+mn-ea"/>
                <a:cs typeface="+mn-cs"/>
                <a:sym typeface="Gill Sans"/>
              </a:defRPr>
            </a:pPr>
            <a:r>
              <a:rPr>
                <a:solidFill>
                  <a:srgbClr val="FFFFFF"/>
                </a:solidFill>
                <a:uFill>
                  <a:solidFill>
                    <a:srgbClr val="FFFFFF"/>
                  </a:solidFill>
                </a:uFill>
              </a:rPr>
              <a:t>                                                                  </a:t>
            </a:r>
            <a:r>
              <a:rPr b="1">
                <a:uFill>
                  <a:solidFill>
                    <a:srgbClr val="FFFFFF"/>
                  </a:solidFill>
                </a:uFill>
                <a:latin typeface="Arial"/>
                <a:ea typeface="Arial"/>
                <a:cs typeface="Arial"/>
                <a:sym typeface="Arial"/>
              </a:rPr>
              <a:t>The Dalai Lama</a:t>
            </a:r>
            <a:r>
              <a:rPr b="1">
                <a:latin typeface="Arial"/>
                <a:ea typeface="Arial"/>
                <a:cs typeface="Arial"/>
                <a:sym typeface="Arial"/>
              </a:rPr>
              <a:t> </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0" name="Shape 980"/>
          <p:cNvSpPr/>
          <p:nvPr/>
        </p:nvSpPr>
        <p:spPr>
          <a:xfrm>
            <a:off x="12700" y="304800"/>
            <a:ext cx="10134600" cy="7073900"/>
          </a:xfrm>
          <a:prstGeom prst="rect">
            <a:avLst/>
          </a:prstGeom>
          <a:solidFill>
            <a:srgbClr val="000000"/>
          </a:solidFill>
          <a:ln w="254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981" name="Shape 981"/>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55</a:t>
            </a:fld>
            <a:endParaRPr/>
          </a:p>
        </p:txBody>
      </p:sp>
      <p:pic>
        <p:nvPicPr>
          <p:cNvPr id="982" name="Ames Room Optical Illusion Optica.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44600" y="152400"/>
            <a:ext cx="7670800" cy="5753100"/>
          </a:xfrm>
          <a:prstGeom prst="rect">
            <a:avLst/>
          </a:prstGeom>
          <a:ln w="12700">
            <a:miter lim="400000"/>
          </a:ln>
        </p:spPr>
      </p:pic>
      <p:sp>
        <p:nvSpPr>
          <p:cNvPr id="983" name="Shape 983"/>
          <p:cNvSpPr/>
          <p:nvPr/>
        </p:nvSpPr>
        <p:spPr>
          <a:xfrm>
            <a:off x="12700" y="-139700"/>
            <a:ext cx="10134600" cy="647700"/>
          </a:xfrm>
          <a:prstGeom prst="rect">
            <a:avLst/>
          </a:prstGeom>
          <a:solidFill>
            <a:srgbClr val="000000"/>
          </a:solidFill>
          <a:ln w="254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mc:AlternateContent xmlns:mc="http://schemas.openxmlformats.org/markup-compatibility/2006">
    <mc:Choice xmlns:p14="http://schemas.microsoft.com/office/powerpoint/2010/main" Requires="p14">
      <p:transition spd="med" p14:dur="600"/>
    </mc:Choice>
    <mc:Fallback>
      <p:transition xmlns:p14="http://schemas.microsoft.com/office/powerpoint/2010/main" spd="med"/>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9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8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5" name="Shape 985"/>
          <p:cNvSpPr/>
          <p:nvPr/>
        </p:nvSpPr>
        <p:spPr>
          <a:xfrm>
            <a:off x="12700" y="279400"/>
            <a:ext cx="10134600" cy="7086600"/>
          </a:xfrm>
          <a:prstGeom prst="rect">
            <a:avLst/>
          </a:prstGeom>
          <a:solidFill>
            <a:srgbClr val="000000"/>
          </a:solidFill>
          <a:ln w="254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986" name="Shape 986"/>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56</a:t>
            </a:fld>
            <a:endParaRPr/>
          </a:p>
        </p:txBody>
      </p:sp>
      <p:pic>
        <p:nvPicPr>
          <p:cNvPr id="987" name="Ames Room (Philip Zimbardo).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44600" y="930275"/>
            <a:ext cx="7658100" cy="5743575"/>
          </a:xfrm>
          <a:prstGeom prst="rect">
            <a:avLst/>
          </a:prstGeom>
          <a:ln w="12700">
            <a:miter lim="400000"/>
          </a:ln>
        </p:spPr>
      </p:pic>
      <p:sp>
        <p:nvSpPr>
          <p:cNvPr id="988" name="Shape 988"/>
          <p:cNvSpPr/>
          <p:nvPr/>
        </p:nvSpPr>
        <p:spPr>
          <a:xfrm>
            <a:off x="12700" y="6794500"/>
            <a:ext cx="584200" cy="558800"/>
          </a:xfrm>
          <a:prstGeom prst="ellipse">
            <a:avLst/>
          </a:prstGeom>
          <a:solidFill>
            <a:srgbClr val="FFFB00"/>
          </a:solidFill>
          <a:ln w="25400">
            <a:solidFill>
              <a:srgbClr val="000000"/>
            </a:solidFill>
            <a:miter lim="400000"/>
          </a:ln>
        </p:spPr>
        <p:txBody>
          <a:bodyPr lIns="38100" tIns="38100" rIns="38100" bIns="38100" anchor="ctr"/>
          <a:lstStyle/>
          <a:p>
            <a:pPr algn="ct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08" fill="hold"/>
                                        <p:tgtEl>
                                          <p:spTgt spid="9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8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57</a:t>
            </a:fld>
            <a:endParaRPr/>
          </a:p>
        </p:txBody>
      </p:sp>
      <p:sp>
        <p:nvSpPr>
          <p:cNvPr id="991" name="Shape 991"/>
          <p:cNvSpPr/>
          <p:nvPr/>
        </p:nvSpPr>
        <p:spPr>
          <a:xfrm flipV="1">
            <a:off x="3416303" y="2488980"/>
            <a:ext cx="3314697" cy="444"/>
          </a:xfrm>
          <a:prstGeom prst="line">
            <a:avLst/>
          </a:prstGeom>
          <a:ln w="114300">
            <a:solidFill>
              <a:srgbClr val="011A9A"/>
            </a:solidFill>
            <a:miter lim="400000"/>
            <a:headEnd type="stealth"/>
            <a:tailEnd type="stealth"/>
          </a:ln>
        </p:spPr>
        <p:txBody>
          <a:bodyPr lIns="50800" tIns="50800" rIns="50800" bIns="50800" anchor="ctr"/>
          <a:lstStyle/>
          <a:p>
            <a:endParaRPr/>
          </a:p>
        </p:txBody>
      </p:sp>
      <p:sp>
        <p:nvSpPr>
          <p:cNvPr id="992" name="Shape 992"/>
          <p:cNvSpPr/>
          <p:nvPr/>
        </p:nvSpPr>
        <p:spPr>
          <a:xfrm>
            <a:off x="403107" y="2032000"/>
            <a:ext cx="3200834"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lnSpc>
                <a:spcPts val="5700"/>
              </a:lnSpc>
              <a:tabLst>
                <a:tab pos="838200" algn="l"/>
              </a:tabLst>
              <a:defRPr sz="4800" b="1">
                <a:solidFill>
                  <a:srgbClr val="941100"/>
                </a:solidFill>
              </a:defRPr>
            </a:pPr>
            <a:r>
              <a:t>Reality</a:t>
            </a:r>
            <a:br/>
            <a:r>
              <a:rPr sz="3600" b="0">
                <a:latin typeface="Monlam Uni OuChan2"/>
                <a:ea typeface="Monlam Uni OuChan2"/>
                <a:cs typeface="Monlam Uni OuChan2"/>
                <a:sym typeface="Monlam Uni OuChan2"/>
              </a:rPr>
              <a:t>དངོས་དོན།</a:t>
            </a:r>
          </a:p>
        </p:txBody>
      </p:sp>
      <p:sp>
        <p:nvSpPr>
          <p:cNvPr id="993" name="Shape 993"/>
          <p:cNvSpPr/>
          <p:nvPr/>
        </p:nvSpPr>
        <p:spPr>
          <a:xfrm>
            <a:off x="7156450" y="2032000"/>
            <a:ext cx="1727200"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defRPr sz="4800" b="1">
                <a:solidFill>
                  <a:srgbClr val="941100"/>
                </a:solidFill>
              </a:defRPr>
            </a:pPr>
            <a:r>
              <a:t>Truth</a:t>
            </a:r>
            <a:br/>
            <a:r>
              <a:rPr sz="3600" b="0">
                <a:latin typeface="Monlam Uni OuChan2"/>
                <a:ea typeface="Monlam Uni OuChan2"/>
                <a:cs typeface="Monlam Uni OuChan2"/>
                <a:sym typeface="Monlam Uni OuChan2"/>
              </a:rPr>
              <a:t>བདེན་པ།</a:t>
            </a:r>
          </a:p>
        </p:txBody>
      </p:sp>
      <p:sp>
        <p:nvSpPr>
          <p:cNvPr id="994" name="Shape 994"/>
          <p:cNvSpPr/>
          <p:nvPr/>
        </p:nvSpPr>
        <p:spPr>
          <a:xfrm>
            <a:off x="4568825" y="1066800"/>
            <a:ext cx="1638300" cy="13843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87337" marR="91439" indent="-287337" defTabSz="914400">
              <a:spcBef>
                <a:spcPts val="400"/>
              </a:spcBef>
              <a:buSzPct val="100000"/>
              <a:buChar char="•"/>
              <a:defRPr sz="2000">
                <a:uFill>
                  <a:solidFill>
                    <a:srgbClr val="000000"/>
                  </a:solidFill>
                </a:uFill>
                <a:latin typeface="Arial Unicode MS"/>
                <a:ea typeface="Arial Unicode MS"/>
                <a:cs typeface="Arial Unicode MS"/>
                <a:sym typeface="Arial Unicode MS"/>
              </a:defRPr>
            </a:pPr>
            <a:endParaRPr/>
          </a:p>
          <a:p>
            <a:pPr marR="91439" defTabSz="914400">
              <a:spcBef>
                <a:spcPts val="400"/>
              </a:spcBef>
              <a:defRPr sz="6400">
                <a:uFill>
                  <a:solidFill>
                    <a:srgbClr val="000000"/>
                  </a:solidFill>
                </a:uFill>
                <a:latin typeface="Arial Unicode MS"/>
                <a:ea typeface="Arial Unicode MS"/>
                <a:cs typeface="Arial Unicode MS"/>
                <a:sym typeface="Arial Unicode MS"/>
              </a:defRPr>
            </a:pPr>
            <a:r>
              <a:rPr b="1">
                <a:solidFill>
                  <a:srgbClr val="FF2600"/>
                </a:solidFill>
                <a:latin typeface="Helvetica"/>
                <a:ea typeface="Helvetica"/>
                <a:cs typeface="Helvetica"/>
                <a:sym typeface="Helvetica"/>
              </a:rPr>
              <a:t>?...</a:t>
            </a:r>
          </a:p>
        </p:txBody>
      </p:sp>
      <p:grpSp>
        <p:nvGrpSpPr>
          <p:cNvPr id="998" name="Group 998"/>
          <p:cNvGrpSpPr/>
          <p:nvPr/>
        </p:nvGrpSpPr>
        <p:grpSpPr>
          <a:xfrm>
            <a:off x="5054017" y="2887651"/>
            <a:ext cx="4328342" cy="2416853"/>
            <a:chOff x="0" y="0"/>
            <a:chExt cx="4328341" cy="2416852"/>
          </a:xfrm>
        </p:grpSpPr>
        <p:sp>
          <p:nvSpPr>
            <p:cNvPr id="995" name="Shape 995"/>
            <p:cNvSpPr/>
            <p:nvPr/>
          </p:nvSpPr>
          <p:spPr>
            <a:xfrm flipH="1">
              <a:off x="44372" y="0"/>
              <a:ext cx="1" cy="1725993"/>
            </a:xfrm>
            <a:prstGeom prst="line">
              <a:avLst/>
            </a:prstGeom>
            <a:noFill/>
            <a:ln w="63500" cap="flat">
              <a:solidFill>
                <a:srgbClr val="941100"/>
              </a:solidFill>
              <a:prstDash val="solid"/>
              <a:miter lim="400000"/>
            </a:ln>
            <a:effectLst/>
          </p:spPr>
          <p:txBody>
            <a:bodyPr wrap="square" lIns="50800" tIns="50800" rIns="50800" bIns="50800" numCol="1" anchor="ctr">
              <a:noAutofit/>
            </a:bodyPr>
            <a:lstStyle/>
            <a:p>
              <a:endParaRPr/>
            </a:p>
          </p:txBody>
        </p:sp>
        <p:sp>
          <p:nvSpPr>
            <p:cNvPr id="996" name="Shape 996"/>
            <p:cNvSpPr/>
            <p:nvPr/>
          </p:nvSpPr>
          <p:spPr>
            <a:xfrm>
              <a:off x="0" y="1222232"/>
              <a:ext cx="1000940" cy="10717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solidFill>
                    <a:srgbClr val="941100"/>
                  </a:solidFill>
                  <a:latin typeface="Symbol"/>
                  <a:ea typeface="Symbol"/>
                  <a:cs typeface="Symbol"/>
                  <a:sym typeface="Symbol"/>
                </a:defRPr>
              </a:lvl1pPr>
            </a:lstStyle>
            <a:p>
              <a:r>
                <a:rPr lang="de-CH" dirty="0"/>
                <a:t>=&gt;</a:t>
              </a:r>
              <a:endParaRPr dirty="0"/>
            </a:p>
          </p:txBody>
        </p:sp>
        <p:sp>
          <p:nvSpPr>
            <p:cNvPr id="997" name="Shape 997"/>
            <p:cNvSpPr/>
            <p:nvPr/>
          </p:nvSpPr>
          <p:spPr>
            <a:xfrm>
              <a:off x="1000940" y="1350051"/>
              <a:ext cx="3327401"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ctr">
                <a:lnSpc>
                  <a:spcPts val="3100"/>
                </a:lnSpc>
                <a:tabLst>
                  <a:tab pos="838200" algn="l"/>
                </a:tabLst>
                <a:defRPr sz="2400" b="1">
                  <a:solidFill>
                    <a:srgbClr val="941100"/>
                  </a:solidFill>
                </a:defRPr>
              </a:pPr>
              <a:r>
                <a:t>Buddhist philosophy !</a:t>
              </a:r>
              <a:br/>
              <a:r>
                <a:rPr sz="2600" b="0">
                  <a:latin typeface="Monlam Uni OuChan2"/>
                  <a:ea typeface="Monlam Uni OuChan2"/>
                  <a:cs typeface="Monlam Uni OuChan2"/>
                  <a:sym typeface="Monlam Uni OuChan2"/>
                </a:rPr>
                <a:t>ནང་པའི་ལྟ་གྲུབ།</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fill="hold" grpId="3" nodeType="clickEffect">
                                  <p:stCondLst>
                                    <p:cond delay="0"/>
                                  </p:stCondLst>
                                  <p:iterate>
                                    <p:tmAbs val="0"/>
                                  </p:iterate>
                                  <p:childTnLst>
                                    <p:set>
                                      <p:cBhvr>
                                        <p:cTn id="14" fill="hold"/>
                                        <p:tgtEl>
                                          <p:spTgt spid="998"/>
                                        </p:tgtEl>
                                        <p:attrNameLst>
                                          <p:attrName>style.visibility</p:attrName>
                                        </p:attrNameLst>
                                      </p:cBhvr>
                                      <p:to>
                                        <p:strVal val="visible"/>
                                      </p:to>
                                    </p:set>
                                    <p:animEffect transition="in" filter="dissolve">
                                      <p:cBhvr>
                                        <p:cTn id="15" dur="1000"/>
                                        <p:tgtEl>
                                          <p:spTgt spid="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 grpId="1" animBg="1" advAuto="0"/>
      <p:bldP spid="994" grpId="2" animBg="1" advAuto="0"/>
      <p:bldP spid="998" grpId="3"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droppedImage.png"/>
          <p:cNvPicPr>
            <a:picLocks noChangeAspect="1"/>
          </p:cNvPicPr>
          <p:nvPr/>
        </p:nvPicPr>
        <p:blipFill>
          <a:blip r:embed="rId2"/>
          <a:stretch>
            <a:fillRect/>
          </a:stretch>
        </p:blipFill>
        <p:spPr>
          <a:xfrm>
            <a:off x="507999" y="377472"/>
            <a:ext cx="9129891" cy="6847417"/>
          </a:xfrm>
          <a:prstGeom prst="rect">
            <a:avLst/>
          </a:prstGeom>
          <a:ln w="12700"/>
        </p:spPr>
      </p:pic>
      <p:sp>
        <p:nvSpPr>
          <p:cNvPr id="1001" name="Shape 1001"/>
          <p:cNvSpPr/>
          <p:nvPr/>
        </p:nvSpPr>
        <p:spPr>
          <a:xfrm>
            <a:off x="7311281" y="434622"/>
            <a:ext cx="2300112" cy="965201"/>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spAutoFit/>
          </a:bodyPr>
          <a:lstStyle>
            <a:lvl1pPr algn="ctr" defTabSz="451555">
              <a:defRPr sz="4000">
                <a:solidFill>
                  <a:srgbClr val="FFFFFF"/>
                </a:solidFill>
                <a:latin typeface="Arial"/>
                <a:ea typeface="Arial"/>
                <a:cs typeface="Arial"/>
                <a:sym typeface="Arial"/>
              </a:defRPr>
            </a:lvl1pPr>
          </a:lstStyle>
          <a:p>
            <a:r>
              <a:t>ཐུགས་རྗེ་ཆེ།</a:t>
            </a:r>
          </a:p>
        </p:txBody>
      </p:sp>
      <p:sp>
        <p:nvSpPr>
          <p:cNvPr id="1002" name="Shape 1002"/>
          <p:cNvSpPr/>
          <p:nvPr/>
        </p:nvSpPr>
        <p:spPr>
          <a:xfrm>
            <a:off x="423333" y="7239000"/>
            <a:ext cx="1781732" cy="396680"/>
          </a:xfrm>
          <a:prstGeom prst="rect">
            <a:avLst/>
          </a:prstGeom>
          <a:ln w="12700">
            <a:miter lim="400000"/>
          </a:ln>
          <a:extLst>
            <a:ext uri="{C572A759-6A51-4108-AA02-DFA0A04FC94B}">
              <ma14:wrappingTextBoxFlag xmlns:ma14="http://schemas.microsoft.com/office/mac/drawingml/2011/main" val="1"/>
            </a:ext>
          </a:extLst>
        </p:spPr>
        <p:txBody>
          <a:bodyPr wrap="none" lIns="56444" tIns="56444" rIns="56444" bIns="56444">
            <a:spAutoFit/>
          </a:bodyPr>
          <a:lstStyle>
            <a:lvl1pPr marL="45155" marR="45155" defTabSz="1016000">
              <a:defRPr sz="2000">
                <a:uFill>
                  <a:solidFill>
                    <a:srgbClr val="FFFFFF"/>
                  </a:solidFill>
                </a:uFill>
                <a:latin typeface="Arial"/>
                <a:ea typeface="Arial"/>
                <a:cs typeface="Arial"/>
                <a:sym typeface="Arial"/>
              </a:defRPr>
            </a:lvl1pPr>
          </a:lstStyle>
          <a:p>
            <a:r>
              <a:t>Mount Kailash</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1">
                                            <p:bg/>
                                          </p:spTgt>
                                        </p:tgtEl>
                                        <p:attrNameLst>
                                          <p:attrName>style.visibility</p:attrName>
                                        </p:attrNameLst>
                                      </p:cBhvr>
                                      <p:to>
                                        <p:strVal val="visible"/>
                                      </p:to>
                                    </p:set>
                                    <p:animEffect transition="in" filter="dissolve">
                                      <p:cBhvr>
                                        <p:cTn id="7" dur="1000"/>
                                        <p:tgtEl>
                                          <p:spTgt spid="1001">
                                            <p:bg/>
                                          </p:spTgt>
                                        </p:tgtEl>
                                      </p:cBhvr>
                                    </p:animEffect>
                                  </p:childTnLst>
                                </p:cTn>
                              </p:par>
                              <p:par>
                                <p:cTn id="8" presetID="9" presetClass="entr" presetSubtype="0" fill="hold" grpId="1" nodeType="withEffect">
                                  <p:stCondLst>
                                    <p:cond delay="0"/>
                                  </p:stCondLst>
                                  <p:iterate>
                                    <p:tmAbs val="0"/>
                                  </p:iterate>
                                  <p:childTnLst>
                                    <p:set>
                                      <p:cBhvr>
                                        <p:cTn id="9" fill="hold"/>
                                        <p:tgtEl>
                                          <p:spTgt spid="1001">
                                            <p:txEl>
                                              <p:pRg st="0" end="0"/>
                                            </p:txEl>
                                          </p:spTgt>
                                        </p:tgtEl>
                                        <p:attrNameLst>
                                          <p:attrName>style.visibility</p:attrName>
                                        </p:attrNameLst>
                                      </p:cBhvr>
                                      <p:to>
                                        <p:strVal val="visible"/>
                                      </p:to>
                                    </p:set>
                                    <p:animEffect transition="in" filter="dissolve">
                                      <p:cBhvr>
                                        <p:cTn id="10" dur="1000"/>
                                        <p:tgtEl>
                                          <p:spTgt spid="10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1"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Shape 100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59</a:t>
            </a:fld>
            <a:endParaRPr/>
          </a:p>
        </p:txBody>
      </p:sp>
      <p:sp>
        <p:nvSpPr>
          <p:cNvPr id="1005" name="Shape 1005"/>
          <p:cNvSpPr/>
          <p:nvPr/>
        </p:nvSpPr>
        <p:spPr>
          <a:xfrm>
            <a:off x="2054225" y="723900"/>
            <a:ext cx="6045200" cy="5410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287337" marR="91439" indent="-287337" defTabSz="914400">
              <a:spcBef>
                <a:spcPts val="400"/>
              </a:spcBef>
              <a:buSzPct val="100000"/>
              <a:buChar char="•"/>
              <a:defRPr sz="2000">
                <a:uFill>
                  <a:solidFill>
                    <a:srgbClr val="000000"/>
                  </a:solidFill>
                </a:uFill>
                <a:latin typeface="Arial Unicode MS"/>
                <a:ea typeface="Arial Unicode MS"/>
                <a:cs typeface="Arial Unicode MS"/>
                <a:sym typeface="Arial Unicode MS"/>
              </a:defRPr>
            </a:pPr>
            <a:endParaRPr/>
          </a:p>
          <a:p>
            <a:pPr marR="91439" defTabSz="914400">
              <a:spcBef>
                <a:spcPts val="400"/>
              </a:spcBef>
              <a:defRPr sz="2000">
                <a:uFill>
                  <a:solidFill>
                    <a:srgbClr val="000000"/>
                  </a:solidFill>
                </a:uFill>
                <a:latin typeface="Arial Unicode MS"/>
                <a:ea typeface="Arial Unicode MS"/>
                <a:cs typeface="Arial Unicode MS"/>
                <a:sym typeface="Arial Unicode MS"/>
              </a:defRPr>
            </a:pPr>
            <a:r>
              <a:rPr sz="30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 name="droppedImage.png"/>
          <p:cNvPicPr>
            <a:picLocks noChangeAspect="1"/>
          </p:cNvPicPr>
          <p:nvPr/>
        </p:nvPicPr>
        <p:blipFill>
          <a:blip r:embed="rId3"/>
          <a:stretch>
            <a:fillRect/>
          </a:stretch>
        </p:blipFill>
        <p:spPr>
          <a:xfrm>
            <a:off x="495300" y="1524000"/>
            <a:ext cx="3416300" cy="4183225"/>
          </a:xfrm>
          <a:prstGeom prst="rect">
            <a:avLst/>
          </a:prstGeom>
          <a:ln w="12700">
            <a:miter lim="400000"/>
          </a:ln>
        </p:spPr>
      </p:pic>
      <p:sp>
        <p:nvSpPr>
          <p:cNvPr id="264" name="Shape 264"/>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a:t>
            </a:fld>
            <a:endParaRPr/>
          </a:p>
        </p:txBody>
      </p:sp>
      <p:sp>
        <p:nvSpPr>
          <p:cNvPr id="265" name="Shape 265"/>
          <p:cNvSpPr/>
          <p:nvPr/>
        </p:nvSpPr>
        <p:spPr>
          <a:xfrm>
            <a:off x="520700" y="444500"/>
            <a:ext cx="3276997"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200"/>
            </a:pPr>
            <a:r>
              <a:rPr b="1"/>
              <a:t>René Descartes</a:t>
            </a:r>
          </a:p>
          <a:p>
            <a:pPr>
              <a:lnSpc>
                <a:spcPts val="2800"/>
              </a:lnSpc>
              <a:tabLst>
                <a:tab pos="838200" algn="l"/>
              </a:tabLst>
              <a:defRPr sz="2400"/>
            </a:pPr>
            <a:r>
              <a:t>1596 - 1650</a:t>
            </a:r>
          </a:p>
        </p:txBody>
      </p:sp>
      <p:sp>
        <p:nvSpPr>
          <p:cNvPr id="266" name="Shape 266"/>
          <p:cNvSpPr/>
          <p:nvPr/>
        </p:nvSpPr>
        <p:spPr>
          <a:xfrm>
            <a:off x="457200" y="5689600"/>
            <a:ext cx="3733800" cy="1579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a:pPr>
            <a:r>
              <a:rPr dirty="0"/>
              <a:t>French philosopher, mathematician and writer</a:t>
            </a:r>
          </a:p>
          <a:p>
            <a:pPr algn="l">
              <a:defRPr sz="3000">
                <a:latin typeface="Helvetica"/>
                <a:ea typeface="Helvetica"/>
                <a:cs typeface="Helvetica"/>
                <a:sym typeface="Helvetica"/>
              </a:defRPr>
            </a:pPr>
            <a:r>
              <a:rPr lang="bo-CN" sz="2400" dirty="0">
                <a:sym typeface="Helvetica"/>
              </a:rPr>
              <a:t>ཕ་རཱན་</a:t>
            </a:r>
            <a:r>
              <a:rPr lang="bo-CN" sz="2400" dirty="0"/>
              <a:t>སིའི་ལྟ་གྲུབ་སྨྲ་བ། ཨང་རྩིས་རིག་པ</a:t>
            </a:r>
            <a:r>
              <a:rPr lang="bo-CN" sz="2400" dirty="0">
                <a:sym typeface="Helvetica"/>
              </a:rPr>
              <a:t>་བ</a:t>
            </a:r>
            <a:r>
              <a:rPr lang="bo-CN" sz="2400" dirty="0"/>
              <a:t>་དང་རྩོམ་པ་པོ།</a:t>
            </a:r>
          </a:p>
        </p:txBody>
      </p:sp>
      <p:grpSp>
        <p:nvGrpSpPr>
          <p:cNvPr id="269" name="Group 269"/>
          <p:cNvGrpSpPr/>
          <p:nvPr/>
        </p:nvGrpSpPr>
        <p:grpSpPr>
          <a:xfrm>
            <a:off x="5105400" y="114300"/>
            <a:ext cx="4203700" cy="1450856"/>
            <a:chOff x="0" y="0"/>
            <a:chExt cx="4203700" cy="1450855"/>
          </a:xfrm>
        </p:grpSpPr>
        <p:sp>
          <p:nvSpPr>
            <p:cNvPr id="267" name="Shape 267"/>
            <p:cNvSpPr/>
            <p:nvPr/>
          </p:nvSpPr>
          <p:spPr>
            <a:xfrm>
              <a:off x="0" y="609600"/>
              <a:ext cx="4203700"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defRPr sz="2400"/>
              </a:pPr>
              <a:r>
                <a:rPr dirty="0"/>
                <a:t>I think, therefore I am</a:t>
              </a:r>
            </a:p>
            <a:p>
              <a:pPr algn="ctr">
                <a:defRPr sz="2400"/>
              </a:pPr>
              <a:r>
                <a:rPr dirty="0" err="1"/>
                <a:t>ང་ཡིས་རྟོག</a:t>
              </a:r>
              <a:r>
                <a:rPr lang="bo-CN" dirty="0"/>
                <a:t>ས</a:t>
              </a:r>
              <a:r>
                <a:rPr dirty="0"/>
                <a:t>་</a:t>
              </a:r>
              <a:r>
                <a:rPr dirty="0" err="1"/>
                <a:t>པའི་ཕྱིར་ན</a:t>
              </a:r>
              <a:r>
                <a:rPr dirty="0"/>
                <a:t>།  </a:t>
              </a:r>
              <a:r>
                <a:rPr dirty="0" err="1"/>
                <a:t>ང་ཡིན་ནོ</a:t>
              </a:r>
              <a:r>
                <a:rPr dirty="0"/>
                <a:t>།</a:t>
              </a:r>
            </a:p>
          </p:txBody>
        </p:sp>
        <p:sp>
          <p:nvSpPr>
            <p:cNvPr id="268" name="Shape 268"/>
            <p:cNvSpPr/>
            <p:nvPr/>
          </p:nvSpPr>
          <p:spPr>
            <a:xfrm>
              <a:off x="244871" y="0"/>
              <a:ext cx="3733801"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3200" b="1"/>
              </a:lvl1pPr>
            </a:lstStyle>
            <a:p>
              <a:r>
                <a:t>"Cogito ergo sum"</a:t>
              </a:r>
            </a:p>
          </p:txBody>
        </p:sp>
      </p:grpSp>
      <p:sp>
        <p:nvSpPr>
          <p:cNvPr id="270" name="Shape 270"/>
          <p:cNvSpPr/>
          <p:nvPr/>
        </p:nvSpPr>
        <p:spPr>
          <a:xfrm>
            <a:off x="4305300" y="2146300"/>
            <a:ext cx="5765800" cy="1579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7500" indent="-317500">
              <a:defRPr sz="2400"/>
            </a:pPr>
            <a:r>
              <a:rPr dirty="0"/>
              <a:t>1. Skepticism:</a:t>
            </a:r>
            <a:r>
              <a:rPr sz="1800" dirty="0"/>
              <a:t> </a:t>
            </a:r>
            <a:r>
              <a:rPr dirty="0" err="1"/>
              <a:t>དོགས་འཆར་རིང་ལུགས</a:t>
            </a:r>
            <a:r>
              <a:rPr dirty="0"/>
              <a:t>། </a:t>
            </a:r>
            <a:endParaRPr lang="en-IN" dirty="0"/>
          </a:p>
          <a:p>
            <a:pPr marL="317500" indent="-317500">
              <a:defRPr sz="2400"/>
            </a:pPr>
            <a:r>
              <a:rPr lang="en-IN" dirty="0"/>
              <a:t>    </a:t>
            </a:r>
            <a:r>
              <a:rPr dirty="0"/>
              <a:t>Take nothing for true, which is not </a:t>
            </a:r>
            <a:r>
              <a:rPr dirty="0" err="1"/>
              <a:t>recognised</a:t>
            </a:r>
            <a:r>
              <a:rPr dirty="0"/>
              <a:t> so clearly that it can not be doubted.</a:t>
            </a:r>
          </a:p>
        </p:txBody>
      </p:sp>
      <p:sp>
        <p:nvSpPr>
          <p:cNvPr id="271" name="Shape 271"/>
          <p:cNvSpPr/>
          <p:nvPr/>
        </p:nvSpPr>
        <p:spPr>
          <a:xfrm>
            <a:off x="4305300" y="3898900"/>
            <a:ext cx="5892800" cy="841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7500" indent="-317500">
              <a:defRPr sz="2400"/>
            </a:pPr>
            <a:r>
              <a:rPr dirty="0"/>
              <a:t>2. </a:t>
            </a:r>
            <a:r>
              <a:rPr dirty="0">
                <a:solidFill>
                  <a:schemeClr val="tx1"/>
                </a:solidFill>
              </a:rPr>
              <a:t>Analysis: </a:t>
            </a:r>
            <a:r>
              <a:rPr lang="bo-CN" dirty="0">
                <a:solidFill>
                  <a:schemeClr val="tx1"/>
                </a:solidFill>
              </a:rPr>
              <a:t>དཔྱད་ཞིབ།</a:t>
            </a:r>
            <a:r>
              <a:rPr dirty="0">
                <a:solidFill>
                  <a:schemeClr val="tx1"/>
                </a:solidFill>
              </a:rPr>
              <a:t/>
            </a:r>
            <a:br>
              <a:rPr dirty="0">
                <a:solidFill>
                  <a:schemeClr val="tx1"/>
                </a:solidFill>
              </a:rPr>
            </a:br>
            <a:r>
              <a:rPr dirty="0"/>
              <a:t>Difficult problems carry out in sub-steps.</a:t>
            </a:r>
          </a:p>
        </p:txBody>
      </p:sp>
      <p:sp>
        <p:nvSpPr>
          <p:cNvPr id="272" name="Shape 272"/>
          <p:cNvSpPr/>
          <p:nvPr/>
        </p:nvSpPr>
        <p:spPr>
          <a:xfrm>
            <a:off x="4305300" y="4927600"/>
            <a:ext cx="5486400"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7500" indent="-317500">
              <a:defRPr sz="2400"/>
            </a:pPr>
            <a:r>
              <a:rPr dirty="0"/>
              <a:t>3. Construction: བཟོ་སྐྲུན། སྒྲུབ་སྦྱོར།</a:t>
            </a:r>
            <a:br>
              <a:rPr dirty="0"/>
            </a:br>
            <a:r>
              <a:rPr dirty="0"/>
              <a:t>Progressing from easy to difficult.</a:t>
            </a:r>
          </a:p>
        </p:txBody>
      </p:sp>
      <p:sp>
        <p:nvSpPr>
          <p:cNvPr id="273" name="Shape 273"/>
          <p:cNvSpPr/>
          <p:nvPr/>
        </p:nvSpPr>
        <p:spPr>
          <a:xfrm>
            <a:off x="4305300" y="5867400"/>
            <a:ext cx="5892800"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7500" indent="-317500">
              <a:defRPr sz="2400"/>
            </a:pPr>
            <a:r>
              <a:rPr dirty="0"/>
              <a:t>4. Recursion: </a:t>
            </a:r>
            <a:r>
              <a:rPr dirty="0" err="1"/>
              <a:t>སྐྱར་ཟློས་རུང་བ</a:t>
            </a:r>
            <a:r>
              <a:rPr dirty="0"/>
              <a:t>།</a:t>
            </a:r>
            <a:endParaRPr sz="1100" dirty="0">
              <a:latin typeface="Monlam Uni OuChan2"/>
              <a:ea typeface="Monlam Uni OuChan2"/>
              <a:cs typeface="Monlam Uni OuChan2"/>
              <a:sym typeface="Monlam Uni OuChan2"/>
            </a:endParaRPr>
          </a:p>
          <a:p>
            <a:pPr marL="317500" indent="-317500">
              <a:defRPr sz="2400"/>
            </a:pPr>
            <a:r>
              <a:rPr sz="1100" dirty="0">
                <a:latin typeface="Monlam Uni OuChan2"/>
                <a:ea typeface="Monlam Uni OuChan2"/>
                <a:cs typeface="Monlam Uni OuChan2"/>
                <a:sym typeface="Monlam Uni OuChan2"/>
              </a:rPr>
              <a:t>	</a:t>
            </a:r>
            <a:r>
              <a:rPr dirty="0"/>
              <a:t>Always check if during the investigation completeness has been reached.</a:t>
            </a:r>
          </a:p>
        </p:txBody>
      </p:sp>
      <p:sp>
        <p:nvSpPr>
          <p:cNvPr id="274" name="Shape 274"/>
          <p:cNvSpPr/>
          <p:nvPr/>
        </p:nvSpPr>
        <p:spPr>
          <a:xfrm>
            <a:off x="4300041" y="1701800"/>
            <a:ext cx="338256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2800"/>
              </a:lnSpc>
              <a:tabLst>
                <a:tab pos="838200" algn="l"/>
              </a:tabLst>
              <a:defRPr sz="2400" b="1"/>
            </a:lvl1pPr>
          </a:lstStyle>
          <a:p>
            <a:r>
              <a:t>Philosophical method: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270">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270">
                                            <p:txEl>
                                              <p:pRg st="0" end="0"/>
                                            </p:txEl>
                                          </p:spTgt>
                                        </p:tgtEl>
                                        <p:attrNameLst>
                                          <p:attrName>style.visibility</p:attrName>
                                        </p:attrNameLst>
                                      </p:cBhvr>
                                      <p:to>
                                        <p:strVal val="visible"/>
                                      </p:to>
                                    </p:set>
                                  </p:childTnLst>
                                </p:cTn>
                              </p:par>
                              <p:par>
                                <p:cTn id="15" presetID="1" presetClass="entr" presetSubtype="0" fill="hold" grpId="2" nodeType="withEffect">
                                  <p:stCondLst>
                                    <p:cond delay="0"/>
                                  </p:stCondLst>
                                  <p:iterate>
                                    <p:tmAbs val="0"/>
                                  </p:iterate>
                                  <p:childTnLst>
                                    <p:set>
                                      <p:cBhvr>
                                        <p:cTn id="16" fill="hold"/>
                                        <p:tgtEl>
                                          <p:spTgt spid="27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271">
                                            <p:bg/>
                                          </p:spTgt>
                                        </p:tgtEl>
                                        <p:attrNameLst>
                                          <p:attrName>style.visibility</p:attrName>
                                        </p:attrNameLst>
                                      </p:cBhvr>
                                      <p:to>
                                        <p:strVal val="visible"/>
                                      </p:to>
                                    </p:set>
                                  </p:childTnLst>
                                </p:cTn>
                              </p:par>
                              <p:par>
                                <p:cTn id="21" presetID="1" presetClass="entr" presetSubtype="0" fill="hold" grpId="3" nodeType="withEffect">
                                  <p:stCondLst>
                                    <p:cond delay="0"/>
                                  </p:stCondLst>
                                  <p:iterate>
                                    <p:tmAbs val="0"/>
                                  </p:iterate>
                                  <p:childTnLst>
                                    <p:set>
                                      <p:cBhvr>
                                        <p:cTn id="22" fill="hold"/>
                                        <p:tgtEl>
                                          <p:spTgt spid="27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4" nodeType="clickEffect">
                                  <p:stCondLst>
                                    <p:cond delay="0"/>
                                  </p:stCondLst>
                                  <p:iterate>
                                    <p:tmAbs val="0"/>
                                  </p:iterate>
                                  <p:childTnLst>
                                    <p:set>
                                      <p:cBhvr>
                                        <p:cTn id="26" fill="hold"/>
                                        <p:tgtEl>
                                          <p:spTgt spid="272">
                                            <p:bg/>
                                          </p:spTgt>
                                        </p:tgtEl>
                                        <p:attrNameLst>
                                          <p:attrName>style.visibility</p:attrName>
                                        </p:attrNameLst>
                                      </p:cBhvr>
                                      <p:to>
                                        <p:strVal val="visible"/>
                                      </p:to>
                                    </p:set>
                                  </p:childTnLst>
                                </p:cTn>
                              </p:par>
                              <p:par>
                                <p:cTn id="27" presetID="1" presetClass="entr" presetSubtype="0" fill="hold" grpId="4" nodeType="withEffect">
                                  <p:stCondLst>
                                    <p:cond delay="0"/>
                                  </p:stCondLst>
                                  <p:iterate>
                                    <p:tmAbs val="0"/>
                                  </p:iterate>
                                  <p:childTnLst>
                                    <p:set>
                                      <p:cBhvr>
                                        <p:cTn id="28" fill="hold"/>
                                        <p:tgtEl>
                                          <p:spTgt spid="27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5" nodeType="clickEffect">
                                  <p:stCondLst>
                                    <p:cond delay="0"/>
                                  </p:stCondLst>
                                  <p:iterate>
                                    <p:tmAbs val="0"/>
                                  </p:iterate>
                                  <p:childTnLst>
                                    <p:set>
                                      <p:cBhvr>
                                        <p:cTn id="32" fill="hold"/>
                                        <p:tgtEl>
                                          <p:spTgt spid="273">
                                            <p:bg/>
                                          </p:spTgt>
                                        </p:tgtEl>
                                        <p:attrNameLst>
                                          <p:attrName>style.visibility</p:attrName>
                                        </p:attrNameLst>
                                      </p:cBhvr>
                                      <p:to>
                                        <p:strVal val="visible"/>
                                      </p:to>
                                    </p:set>
                                  </p:childTnLst>
                                </p:cTn>
                              </p:par>
                              <p:par>
                                <p:cTn id="33" presetID="1" presetClass="entr" presetSubtype="0" fill="hold" grpId="5" nodeType="withEffect">
                                  <p:stCondLst>
                                    <p:cond delay="0"/>
                                  </p:stCondLst>
                                  <p:iterate>
                                    <p:tmAbs val="0"/>
                                  </p:iterate>
                                  <p:childTnLst>
                                    <p:set>
                                      <p:cBhvr>
                                        <p:cTn id="34" fill="hold"/>
                                        <p:tgtEl>
                                          <p:spTgt spid="27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5" nodeType="clickEffect">
                                  <p:stCondLst>
                                    <p:cond delay="0"/>
                                  </p:stCondLst>
                                  <p:iterate>
                                    <p:tmAbs val="0"/>
                                  </p:iterate>
                                  <p:childTnLst>
                                    <p:set>
                                      <p:cBhvr>
                                        <p:cTn id="38" fill="hold"/>
                                        <p:tgtEl>
                                          <p:spTgt spid="27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2" build="p" bldLvl="5" animBg="1" advAuto="0"/>
      <p:bldP spid="271" grpId="3" build="p" bldLvl="5" animBg="1" advAuto="0"/>
      <p:bldP spid="272" grpId="4" build="p" bldLvl="5" animBg="1" advAuto="0"/>
      <p:bldP spid="273" grpId="5" build="p" bldLvl="5" animBg="1" advAuto="0"/>
      <p:bldP spid="274"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60</a:t>
            </a:fld>
            <a:endParaRPr/>
          </a:p>
        </p:txBody>
      </p:sp>
      <p:sp>
        <p:nvSpPr>
          <p:cNvPr id="1008" name="Shape 1008"/>
          <p:cNvSpPr/>
          <p:nvPr/>
        </p:nvSpPr>
        <p:spPr>
          <a:xfrm>
            <a:off x="136305" y="1132747"/>
            <a:ext cx="10083801" cy="58498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30000"/>
              </a:lnSpc>
              <a:buSzPct val="100000"/>
              <a:buAutoNum type="arabicPeriod"/>
              <a:tabLst>
                <a:tab pos="419100" algn="l"/>
              </a:tabLst>
              <a:defRPr sz="2600" b="1"/>
            </a:pPr>
            <a:r>
              <a:rPr b="0"/>
              <a:t>	Is there a difference between natural science and science?</a:t>
            </a:r>
            <a:br>
              <a:rPr b="0"/>
            </a:br>
            <a:r>
              <a:t>	</a:t>
            </a:r>
            <a:r>
              <a:rPr b="0">
                <a:latin typeface="Monlam Uni OuChan2"/>
                <a:ea typeface="Monlam Uni OuChan2"/>
                <a:cs typeface="Monlam Uni OuChan2"/>
                <a:sym typeface="Monlam Uni OuChan2"/>
              </a:rPr>
              <a:t>རང་བྱུང་ཚན་རིག་དང་ཚན་རིག་གི་དབར་ཁྱད་པར་ཡོད་དམ།</a:t>
            </a:r>
          </a:p>
          <a:p>
            <a:pPr>
              <a:buSzPct val="100000"/>
              <a:buAutoNum type="arabicPeriod"/>
              <a:tabLst>
                <a:tab pos="419100" algn="l"/>
              </a:tabLst>
              <a:defRPr sz="2600"/>
            </a:pPr>
            <a:r>
              <a:t>	Which subjects are covered by natural science?</a:t>
            </a:r>
            <a:br/>
            <a:r>
              <a:t>	ར</a:t>
            </a:r>
            <a:r>
              <a:rPr>
                <a:latin typeface="Monlam Uni OuChan2"/>
                <a:ea typeface="Monlam Uni OuChan2"/>
                <a:cs typeface="Monlam Uni OuChan2"/>
                <a:sym typeface="Monlam Uni OuChan2"/>
              </a:rPr>
              <a:t>ང་བྱུང་ཚན་རིག་གི་ནང་བརྗོད་གཞི་གང་དང་གང་བསྡུས་ཡོད་དམ།</a:t>
            </a:r>
          </a:p>
          <a:p>
            <a:pPr>
              <a:lnSpc>
                <a:spcPct val="130000"/>
              </a:lnSpc>
              <a:buSzPct val="100000"/>
              <a:buAutoNum type="arabicPeriod" startAt="3"/>
              <a:tabLst>
                <a:tab pos="419100" algn="l"/>
              </a:tabLst>
              <a:defRPr sz="2600"/>
            </a:pPr>
            <a:r>
              <a:t>	How can the Western scientists find answers to questions?</a:t>
            </a:r>
            <a:br/>
            <a:r>
              <a:t>	</a:t>
            </a:r>
            <a:r>
              <a:rPr>
                <a:latin typeface="Monlam Uni OuChan2"/>
                <a:ea typeface="Monlam Uni OuChan2"/>
                <a:cs typeface="Monlam Uni OuChan2"/>
                <a:sym typeface="Monlam Uni OuChan2"/>
              </a:rPr>
              <a:t>ག་འདྲ་བྱེད་ནས་ནུབ་ཕྱོགས་ཚན་རིག་པ་ཚོས་དྲི་བ་རྣམས་ལ་ལན་འཚོལ་ཐུབ་ཀྱི་ཡོད་དམ།  </a:t>
            </a:r>
          </a:p>
          <a:p>
            <a:pPr>
              <a:lnSpc>
                <a:spcPct val="130000"/>
              </a:lnSpc>
              <a:buSzPct val="100000"/>
              <a:buAutoNum type="arabicPeriod" startAt="3"/>
              <a:tabLst>
                <a:tab pos="419100" algn="l"/>
              </a:tabLst>
              <a:defRPr sz="2600"/>
            </a:pPr>
            <a:r>
              <a:t>	Which are the six steps in Western science approach?</a:t>
            </a:r>
            <a:br/>
            <a:r>
              <a:t>	</a:t>
            </a:r>
            <a:r>
              <a:rPr>
                <a:latin typeface="Monlam Uni OuChan2"/>
                <a:ea typeface="Monlam Uni OuChan2"/>
                <a:cs typeface="Monlam Uni OuChan2"/>
                <a:sym typeface="Monlam Uni OuChan2"/>
              </a:rPr>
              <a:t>ནུབ་ཕྱོགས་ཚན་རིག་ནང་འཇུག་ཐབས་ཀྱི་ཐབས་ལམ་དྲུག་པོ་དེ་གང་དང་གང་རེད་དམ།</a:t>
            </a:r>
          </a:p>
          <a:p>
            <a:pPr>
              <a:lnSpc>
                <a:spcPct val="130000"/>
              </a:lnSpc>
              <a:buSzPct val="100000"/>
              <a:buAutoNum type="arabicPeriod" startAt="3"/>
              <a:tabLst>
                <a:tab pos="419100" algn="l"/>
              </a:tabLst>
              <a:defRPr sz="2600"/>
            </a:pPr>
            <a:r>
              <a:t>	What is the problem for Western scientists to find the truth?</a:t>
            </a:r>
            <a:br/>
            <a:r>
              <a:t>	</a:t>
            </a:r>
            <a:r>
              <a:rPr>
                <a:latin typeface="Monlam Uni OuChan2"/>
                <a:ea typeface="Monlam Uni OuChan2"/>
                <a:cs typeface="Monlam Uni OuChan2"/>
                <a:sym typeface="Monlam Uni OuChan2"/>
              </a:rPr>
              <a:t>ནུབ་ཕྱོགས་ཚན་རིག་པ་ཚོས་བདེན་པ་འཚོལ་མི་ཐུབ་པའི་རྒྱུ་མཚན་གང་ལ་ཐུག་ཡོད་དམ།</a:t>
            </a:r>
          </a:p>
        </p:txBody>
      </p:sp>
      <p:sp>
        <p:nvSpPr>
          <p:cNvPr id="1009" name="Shape 1009"/>
          <p:cNvSpPr/>
          <p:nvPr/>
        </p:nvSpPr>
        <p:spPr>
          <a:xfrm>
            <a:off x="114300" y="19050"/>
            <a:ext cx="6705600"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30000"/>
              </a:lnSpc>
              <a:defRPr sz="4000" b="1">
                <a:solidFill>
                  <a:srgbClr val="011A9A"/>
                </a:solidFill>
              </a:defRPr>
            </a:lvl1pPr>
          </a:lstStyle>
          <a:p>
            <a:r>
              <a:t>Questions:           དྲི་བ།</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0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00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0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 grpId="1" build="p" bldLvl="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p:nvPr/>
        </p:nvSpPr>
        <p:spPr>
          <a:xfrm>
            <a:off x="12700" y="12700"/>
            <a:ext cx="10134600" cy="7632700"/>
          </a:xfrm>
          <a:prstGeom prst="rect">
            <a:avLst/>
          </a:prstGeom>
          <a:solidFill>
            <a:srgbClr val="000000"/>
          </a:solidFill>
          <a:ln w="25400">
            <a:solidFill>
              <a:srgbClr val="000000"/>
            </a:solidFill>
            <a:miter lim="400000"/>
          </a:ln>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1014" name="Shape 101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61</a:t>
            </a:fld>
            <a:endParaRPr/>
          </a:p>
        </p:txBody>
      </p:sp>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6" name="Shape 1016"/>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62</a:t>
            </a:fld>
            <a:endParaRPr/>
          </a:p>
        </p:txBody>
      </p:sp>
      <p:sp>
        <p:nvSpPr>
          <p:cNvPr id="1017" name="Shape 1017"/>
          <p:cNvSpPr/>
          <p:nvPr/>
        </p:nvSpPr>
        <p:spPr>
          <a:xfrm>
            <a:off x="712743" y="465666"/>
            <a:ext cx="8706558" cy="1284112"/>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marL="653211" indent="-609599" defTabSz="451555">
              <a:defRPr sz="4000" b="1">
                <a:solidFill>
                  <a:srgbClr val="011A9A"/>
                </a:solidFill>
                <a:latin typeface="Arial"/>
                <a:ea typeface="Arial"/>
                <a:cs typeface="Arial"/>
                <a:sym typeface="Arial"/>
              </a:defRPr>
            </a:lvl1pPr>
          </a:lstStyle>
          <a:p>
            <a:r>
              <a:t>5. How to teach Western Science to monastics</a:t>
            </a:r>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710A00"/>
            </a:gs>
            <a:gs pos="100000">
              <a:srgbClr val="000000"/>
            </a:gs>
          </a:gsLst>
          <a:lin ang="10800000" scaled="0"/>
        </a:gradFill>
        <a:effectLst/>
      </p:bgPr>
    </p:bg>
    <p:spTree>
      <p:nvGrpSpPr>
        <p:cNvPr id="1" name=""/>
        <p:cNvGrpSpPr/>
        <p:nvPr/>
      </p:nvGrpSpPr>
      <p:grpSpPr>
        <a:xfrm>
          <a:off x="0" y="0"/>
          <a:ext cx="0" cy="0"/>
          <a:chOff x="0" y="0"/>
          <a:chExt cx="0" cy="0"/>
        </a:xfrm>
      </p:grpSpPr>
      <p:sp>
        <p:nvSpPr>
          <p:cNvPr id="1019" name="Shape 1019"/>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63</a:t>
            </a:fld>
            <a:endParaRPr/>
          </a:p>
        </p:txBody>
      </p:sp>
      <p:sp>
        <p:nvSpPr>
          <p:cNvPr id="1020" name="Shape 1020"/>
          <p:cNvSpPr/>
          <p:nvPr/>
        </p:nvSpPr>
        <p:spPr>
          <a:xfrm>
            <a:off x="936625" y="2732264"/>
            <a:ext cx="8348796" cy="1981201"/>
          </a:xfrm>
          <a:custGeom>
            <a:avLst/>
            <a:gdLst/>
            <a:ahLst/>
            <a:cxnLst>
              <a:cxn ang="0">
                <a:pos x="wd2" y="hd2"/>
              </a:cxn>
              <a:cxn ang="5400000">
                <a:pos x="wd2" y="hd2"/>
              </a:cxn>
              <a:cxn ang="10800000">
                <a:pos x="wd2" y="hd2"/>
              </a:cxn>
              <a:cxn ang="16200000">
                <a:pos x="wd2" y="hd2"/>
              </a:cxn>
            </a:cxnLst>
            <a:rect l="0" t="0" r="r" b="b"/>
            <a:pathLst>
              <a:path w="21451" h="21600" extrusionOk="0">
                <a:moveTo>
                  <a:pt x="8325" y="1099"/>
                </a:moveTo>
                <a:cubicBezTo>
                  <a:pt x="8054" y="771"/>
                  <a:pt x="7564" y="540"/>
                  <a:pt x="7310" y="0"/>
                </a:cubicBezTo>
                <a:cubicBezTo>
                  <a:pt x="6331" y="96"/>
                  <a:pt x="5488" y="347"/>
                  <a:pt x="4555" y="1601"/>
                </a:cubicBezTo>
                <a:cubicBezTo>
                  <a:pt x="3811" y="3761"/>
                  <a:pt x="2765" y="1813"/>
                  <a:pt x="1917" y="2951"/>
                </a:cubicBezTo>
                <a:cubicBezTo>
                  <a:pt x="1713" y="3664"/>
                  <a:pt x="1423" y="4551"/>
                  <a:pt x="1192" y="5053"/>
                </a:cubicBezTo>
                <a:cubicBezTo>
                  <a:pt x="925" y="5631"/>
                  <a:pt x="571" y="6249"/>
                  <a:pt x="376" y="7271"/>
                </a:cubicBezTo>
                <a:cubicBezTo>
                  <a:pt x="272" y="7811"/>
                  <a:pt x="195" y="8505"/>
                  <a:pt x="118" y="9122"/>
                </a:cubicBezTo>
                <a:cubicBezTo>
                  <a:pt x="86" y="9836"/>
                  <a:pt x="36" y="10511"/>
                  <a:pt x="0" y="11224"/>
                </a:cubicBezTo>
                <a:cubicBezTo>
                  <a:pt x="27" y="11919"/>
                  <a:pt x="18" y="12671"/>
                  <a:pt x="86" y="13326"/>
                </a:cubicBezTo>
                <a:cubicBezTo>
                  <a:pt x="145" y="13905"/>
                  <a:pt x="571" y="14445"/>
                  <a:pt x="698" y="14676"/>
                </a:cubicBezTo>
                <a:cubicBezTo>
                  <a:pt x="1301" y="15814"/>
                  <a:pt x="1863" y="17145"/>
                  <a:pt x="2524" y="17280"/>
                </a:cubicBezTo>
                <a:cubicBezTo>
                  <a:pt x="3046" y="17396"/>
                  <a:pt x="3571" y="17357"/>
                  <a:pt x="4092" y="17396"/>
                </a:cubicBezTo>
                <a:cubicBezTo>
                  <a:pt x="4654" y="17357"/>
                  <a:pt x="5221" y="16952"/>
                  <a:pt x="5774" y="17280"/>
                </a:cubicBezTo>
                <a:cubicBezTo>
                  <a:pt x="5928" y="17376"/>
                  <a:pt x="5973" y="18437"/>
                  <a:pt x="6123" y="18630"/>
                </a:cubicBezTo>
                <a:cubicBezTo>
                  <a:pt x="6744" y="19440"/>
                  <a:pt x="7188" y="19922"/>
                  <a:pt x="7831" y="20115"/>
                </a:cubicBezTo>
                <a:cubicBezTo>
                  <a:pt x="8566" y="19633"/>
                  <a:pt x="9164" y="19652"/>
                  <a:pt x="9921" y="19749"/>
                </a:cubicBezTo>
                <a:cubicBezTo>
                  <a:pt x="10392" y="20096"/>
                  <a:pt x="10836" y="20694"/>
                  <a:pt x="11312" y="20848"/>
                </a:cubicBezTo>
                <a:cubicBezTo>
                  <a:pt x="11910" y="21253"/>
                  <a:pt x="12509" y="21446"/>
                  <a:pt x="13111" y="21600"/>
                </a:cubicBezTo>
                <a:cubicBezTo>
                  <a:pt x="14503" y="21504"/>
                  <a:pt x="15871" y="21195"/>
                  <a:pt x="17258" y="20983"/>
                </a:cubicBezTo>
                <a:cubicBezTo>
                  <a:pt x="17394" y="20944"/>
                  <a:pt x="17530" y="20925"/>
                  <a:pt x="17666" y="20848"/>
                </a:cubicBezTo>
                <a:cubicBezTo>
                  <a:pt x="17870" y="20713"/>
                  <a:pt x="17820" y="20520"/>
                  <a:pt x="18015" y="20231"/>
                </a:cubicBezTo>
                <a:cubicBezTo>
                  <a:pt x="18341" y="19729"/>
                  <a:pt x="18627" y="19382"/>
                  <a:pt x="18971" y="19247"/>
                </a:cubicBezTo>
                <a:cubicBezTo>
                  <a:pt x="19280" y="18996"/>
                  <a:pt x="19601" y="18688"/>
                  <a:pt x="19900" y="18264"/>
                </a:cubicBezTo>
                <a:cubicBezTo>
                  <a:pt x="19968" y="18013"/>
                  <a:pt x="20023" y="17724"/>
                  <a:pt x="20100" y="17531"/>
                </a:cubicBezTo>
                <a:cubicBezTo>
                  <a:pt x="20236" y="17184"/>
                  <a:pt x="20408" y="17068"/>
                  <a:pt x="20535" y="16663"/>
                </a:cubicBezTo>
                <a:cubicBezTo>
                  <a:pt x="20580" y="16528"/>
                  <a:pt x="20607" y="16296"/>
                  <a:pt x="20653" y="16161"/>
                </a:cubicBezTo>
                <a:cubicBezTo>
                  <a:pt x="20775" y="15795"/>
                  <a:pt x="21029" y="15178"/>
                  <a:pt x="21029" y="15178"/>
                </a:cubicBezTo>
                <a:cubicBezTo>
                  <a:pt x="21115" y="14464"/>
                  <a:pt x="21210" y="13789"/>
                  <a:pt x="21292" y="13076"/>
                </a:cubicBezTo>
                <a:cubicBezTo>
                  <a:pt x="21382" y="11359"/>
                  <a:pt x="21600" y="8100"/>
                  <a:pt x="21292" y="6789"/>
                </a:cubicBezTo>
                <a:cubicBezTo>
                  <a:pt x="20820" y="1331"/>
                  <a:pt x="17222" y="3336"/>
                  <a:pt x="17145" y="3336"/>
                </a:cubicBezTo>
                <a:cubicBezTo>
                  <a:pt x="17077" y="3259"/>
                  <a:pt x="17009" y="3124"/>
                  <a:pt x="16941" y="3086"/>
                </a:cubicBezTo>
                <a:cubicBezTo>
                  <a:pt x="16819" y="3009"/>
                  <a:pt x="16687" y="3086"/>
                  <a:pt x="16565" y="2951"/>
                </a:cubicBezTo>
                <a:cubicBezTo>
                  <a:pt x="16488" y="2874"/>
                  <a:pt x="16433" y="2584"/>
                  <a:pt x="16361" y="2469"/>
                </a:cubicBezTo>
                <a:cubicBezTo>
                  <a:pt x="16098" y="2083"/>
                  <a:pt x="15785" y="2102"/>
                  <a:pt x="15518" y="1851"/>
                </a:cubicBezTo>
                <a:cubicBezTo>
                  <a:pt x="15391" y="1736"/>
                  <a:pt x="15273" y="1446"/>
                  <a:pt x="15142" y="1350"/>
                </a:cubicBezTo>
                <a:cubicBezTo>
                  <a:pt x="14349" y="791"/>
                  <a:pt x="13537" y="1157"/>
                  <a:pt x="12735" y="1099"/>
                </a:cubicBezTo>
                <a:cubicBezTo>
                  <a:pt x="11271" y="887"/>
                  <a:pt x="9817" y="868"/>
                  <a:pt x="8353" y="984"/>
                </a:cubicBezTo>
                <a:cubicBezTo>
                  <a:pt x="8280" y="1196"/>
                  <a:pt x="8008" y="1639"/>
                  <a:pt x="8325" y="1099"/>
                </a:cubicBezTo>
                <a:close/>
              </a:path>
            </a:pathLst>
          </a:custGeom>
          <a:gradFill>
            <a:gsLst>
              <a:gs pos="0">
                <a:srgbClr val="586F00"/>
              </a:gs>
              <a:gs pos="100000">
                <a:srgbClr val="A8D200"/>
              </a:gs>
            </a:gsLst>
            <a:lin ang="5400000"/>
          </a:gradFill>
          <a:ln w="25400">
            <a:solidFill>
              <a:srgbClr val="000000"/>
            </a:solidFill>
            <a:miter lim="400000"/>
          </a:ln>
          <a:effectLst>
            <a:outerShdw blurRad="63500" dist="38100" dir="19001118"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1021" name="Shape 1021"/>
          <p:cNvSpPr/>
          <p:nvPr/>
        </p:nvSpPr>
        <p:spPr>
          <a:xfrm>
            <a:off x="0" y="440972"/>
            <a:ext cx="10160000" cy="19861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92" y="21600"/>
                </a:lnTo>
                <a:lnTo>
                  <a:pt x="18608" y="21600"/>
                </a:lnTo>
                <a:lnTo>
                  <a:pt x="21600" y="0"/>
                </a:lnTo>
                <a:lnTo>
                  <a:pt x="0" y="0"/>
                </a:lnTo>
                <a:close/>
              </a:path>
            </a:pathLst>
          </a:custGeom>
          <a:gradFill>
            <a:gsLst>
              <a:gs pos="0">
                <a:srgbClr val="FFDB29"/>
              </a:gs>
              <a:gs pos="100000">
                <a:srgbClr val="897511"/>
              </a:gs>
            </a:gsLst>
            <a:lin ang="5400000"/>
          </a:gradFill>
          <a:ln w="25400">
            <a:solidFill>
              <a:srgbClr val="000000"/>
            </a:solidFill>
            <a:miter lim="400000"/>
          </a:ln>
          <a:effectLst>
            <a:outerShdw blurRad="63500" dist="63500" dir="17876262"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1022" name="Shape 1022"/>
          <p:cNvSpPr/>
          <p:nvPr/>
        </p:nvSpPr>
        <p:spPr>
          <a:xfrm rot="10800000" flipH="1">
            <a:off x="0" y="5032375"/>
            <a:ext cx="10160000" cy="1950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64" y="21600"/>
                </a:lnTo>
                <a:lnTo>
                  <a:pt x="18836" y="21600"/>
                </a:lnTo>
                <a:lnTo>
                  <a:pt x="21600" y="0"/>
                </a:lnTo>
                <a:lnTo>
                  <a:pt x="0" y="0"/>
                </a:lnTo>
                <a:close/>
              </a:path>
            </a:pathLst>
          </a:custGeom>
          <a:gradFill>
            <a:gsLst>
              <a:gs pos="0">
                <a:srgbClr val="4349AA"/>
              </a:gs>
              <a:gs pos="100000">
                <a:srgbClr val="202359"/>
              </a:gs>
            </a:gsLst>
            <a:lin ang="5400000"/>
          </a:gradFill>
          <a:ln w="25400">
            <a:solidFill>
              <a:srgbClr val="000000"/>
            </a:solidFill>
            <a:miter lim="400000"/>
          </a:ln>
          <a:effectLst>
            <a:outerShdw blurRad="63500" dist="63500" dir="4020649" rotWithShape="0">
              <a:srgbClr val="000000">
                <a:alpha val="74996"/>
              </a:srgbClr>
            </a:outerShdw>
          </a:effectLst>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sp>
        <p:nvSpPr>
          <p:cNvPr id="1023" name="Shape 1023"/>
          <p:cNvSpPr/>
          <p:nvPr/>
        </p:nvSpPr>
        <p:spPr>
          <a:xfrm flipH="1">
            <a:off x="1827389" y="1197680"/>
            <a:ext cx="12348" cy="2188987"/>
          </a:xfrm>
          <a:prstGeom prst="line">
            <a:avLst/>
          </a:prstGeom>
          <a:ln w="635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24" name="Shape 1024"/>
          <p:cNvSpPr/>
          <p:nvPr/>
        </p:nvSpPr>
        <p:spPr>
          <a:xfrm flipH="1">
            <a:off x="1836208" y="3657600"/>
            <a:ext cx="24695" cy="2247195"/>
          </a:xfrm>
          <a:prstGeom prst="line">
            <a:avLst/>
          </a:prstGeom>
          <a:ln w="635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25" name="Shape 1025"/>
          <p:cNvSpPr/>
          <p:nvPr/>
        </p:nvSpPr>
        <p:spPr>
          <a:xfrm>
            <a:off x="2804583" y="2307166"/>
            <a:ext cx="1765" cy="83608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26" name="Shape 1026"/>
          <p:cNvSpPr/>
          <p:nvPr/>
        </p:nvSpPr>
        <p:spPr>
          <a:xfrm flipH="1">
            <a:off x="3942291" y="2222500"/>
            <a:ext cx="1765" cy="104951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27" name="Shape 1027"/>
          <p:cNvSpPr/>
          <p:nvPr/>
        </p:nvSpPr>
        <p:spPr>
          <a:xfrm flipH="1">
            <a:off x="6223000" y="2153708"/>
            <a:ext cx="12700" cy="1262945"/>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28" name="Shape 1028"/>
          <p:cNvSpPr/>
          <p:nvPr/>
        </p:nvSpPr>
        <p:spPr>
          <a:xfrm>
            <a:off x="7949847" y="1358194"/>
            <a:ext cx="12348" cy="1875015"/>
          </a:xfrm>
          <a:prstGeom prst="line">
            <a:avLst/>
          </a:prstGeom>
          <a:ln w="635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29" name="Shape 1029"/>
          <p:cNvSpPr/>
          <p:nvPr/>
        </p:nvSpPr>
        <p:spPr>
          <a:xfrm flipH="1">
            <a:off x="2804583" y="3962400"/>
            <a:ext cx="2117" cy="1138062"/>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0" name="Shape 1030"/>
          <p:cNvSpPr/>
          <p:nvPr/>
        </p:nvSpPr>
        <p:spPr>
          <a:xfrm>
            <a:off x="3907014" y="4022725"/>
            <a:ext cx="1765" cy="1264709"/>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1" name="Shape 1031"/>
          <p:cNvSpPr/>
          <p:nvPr/>
        </p:nvSpPr>
        <p:spPr>
          <a:xfrm flipH="1">
            <a:off x="6201833" y="4028016"/>
            <a:ext cx="10584" cy="1218849"/>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2" name="Shape 1032"/>
          <p:cNvSpPr/>
          <p:nvPr/>
        </p:nvSpPr>
        <p:spPr>
          <a:xfrm flipH="1">
            <a:off x="7990416" y="4013200"/>
            <a:ext cx="12349" cy="1795640"/>
          </a:xfrm>
          <a:prstGeom prst="line">
            <a:avLst/>
          </a:prstGeom>
          <a:ln w="635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3" name="Shape 1033"/>
          <p:cNvSpPr/>
          <p:nvPr/>
        </p:nvSpPr>
        <p:spPr>
          <a:xfrm>
            <a:off x="1638476" y="3126316"/>
            <a:ext cx="6946901" cy="6223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4300"/>
              </a:lnSpc>
              <a:buClr>
                <a:srgbClr val="73FBA9"/>
              </a:buClr>
              <a:buFont typeface="Helvetica"/>
              <a:tabLst>
                <a:tab pos="838200" algn="l"/>
              </a:tabLst>
              <a:defRPr sz="3600">
                <a:solidFill>
                  <a:srgbClr val="73FBA9"/>
                </a:solidFill>
                <a:uFill>
                  <a:solidFill>
                    <a:srgbClr val="73FBA9"/>
                  </a:solidFill>
                </a:uFill>
                <a:latin typeface="Arial"/>
                <a:ea typeface="Arial"/>
                <a:cs typeface="Arial"/>
                <a:sym typeface="Arial"/>
              </a:defRPr>
            </a:lvl1pPr>
          </a:lstStyle>
          <a:p>
            <a:r>
              <a:t>Transitory Phenomenon </a:t>
            </a:r>
          </a:p>
        </p:txBody>
      </p:sp>
      <p:sp>
        <p:nvSpPr>
          <p:cNvPr id="1034" name="Shape 1034"/>
          <p:cNvSpPr/>
          <p:nvPr/>
        </p:nvSpPr>
        <p:spPr>
          <a:xfrm flipH="1">
            <a:off x="7112000" y="2321277"/>
            <a:ext cx="22931" cy="998363"/>
          </a:xfrm>
          <a:prstGeom prst="line">
            <a:avLst/>
          </a:prstGeom>
          <a:ln w="381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5" name="Shape 1035"/>
          <p:cNvSpPr/>
          <p:nvPr/>
        </p:nvSpPr>
        <p:spPr>
          <a:xfrm flipH="1">
            <a:off x="5090583" y="1755069"/>
            <a:ext cx="1765" cy="1562807"/>
          </a:xfrm>
          <a:prstGeom prst="line">
            <a:avLst/>
          </a:prstGeom>
          <a:ln w="101600">
            <a:solidFill>
              <a:srgbClr val="FFFB00"/>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6" name="Shape 1036"/>
          <p:cNvSpPr/>
          <p:nvPr/>
        </p:nvSpPr>
        <p:spPr>
          <a:xfrm flipH="1">
            <a:off x="7086600" y="4084461"/>
            <a:ext cx="22931" cy="1066801"/>
          </a:xfrm>
          <a:prstGeom prst="line">
            <a:avLst/>
          </a:prstGeom>
          <a:ln w="381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7" name="Shape 1037"/>
          <p:cNvSpPr/>
          <p:nvPr/>
        </p:nvSpPr>
        <p:spPr>
          <a:xfrm flipH="1">
            <a:off x="5080000" y="4042128"/>
            <a:ext cx="33514" cy="1529292"/>
          </a:xfrm>
          <a:prstGeom prst="line">
            <a:avLst/>
          </a:prstGeom>
          <a:ln w="101600">
            <a:solidFill>
              <a:srgbClr val="C6E6E9"/>
            </a:solidFill>
            <a:headEnd type="triangle"/>
            <a:tailEnd type="triangle"/>
          </a:ln>
          <a:effectLst>
            <a:outerShdw blurRad="63500" dist="38100" dir="2700000" rotWithShape="0">
              <a:srgbClr val="000000">
                <a:alpha val="74996"/>
              </a:srgbClr>
            </a:outerShdw>
          </a:effectLst>
        </p:spPr>
        <p:txBody>
          <a:bodyPr lIns="50800" tIns="50800" rIns="50800" bIns="50800" anchor="ctr"/>
          <a:lstStyle/>
          <a:p>
            <a:endParaRPr/>
          </a:p>
        </p:txBody>
      </p:sp>
      <p:sp>
        <p:nvSpPr>
          <p:cNvPr id="1038" name="Shape 1038"/>
          <p:cNvSpPr/>
          <p:nvPr/>
        </p:nvSpPr>
        <p:spPr>
          <a:xfrm>
            <a:off x="207256" y="378530"/>
            <a:ext cx="9791701" cy="17145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ts val="5200"/>
              </a:lnSpc>
              <a:buClr>
                <a:srgbClr val="FFFB00"/>
              </a:buClr>
              <a:buFont typeface="Helvetica"/>
              <a:tabLst>
                <a:tab pos="838200" algn="l"/>
              </a:tabLst>
              <a:defRPr sz="4400">
                <a:latin typeface="+mn-lt"/>
                <a:ea typeface="+mn-ea"/>
                <a:cs typeface="+mn-cs"/>
                <a:sym typeface="Gill Sans"/>
              </a:defRPr>
            </a:pPr>
            <a:r>
              <a:rPr b="1" i="1">
                <a:solidFill>
                  <a:srgbClr val="FFFB00"/>
                </a:solidFill>
                <a:uFill>
                  <a:solidFill>
                    <a:srgbClr val="FFFB00"/>
                  </a:solidFill>
                </a:uFill>
                <a:latin typeface="Arial"/>
                <a:ea typeface="Arial"/>
                <a:cs typeface="Arial"/>
                <a:sym typeface="Arial"/>
              </a:rPr>
              <a:t>Spirituality, Dharma</a:t>
            </a:r>
          </a:p>
          <a:p>
            <a:pPr algn="ctr" defTabSz="508000">
              <a:defRPr sz="5600">
                <a:solidFill>
                  <a:srgbClr val="FFFB00"/>
                </a:solidFill>
                <a:latin typeface="Arial"/>
                <a:ea typeface="Arial"/>
                <a:cs typeface="Arial"/>
                <a:sym typeface="Arial"/>
              </a:defRPr>
            </a:pPr>
            <a:r>
              <a:t>སེམས་གཙོ་སྨྲ་བ། </a:t>
            </a:r>
            <a:r>
              <a:rPr>
                <a:solidFill>
                  <a:srgbClr val="FF0000"/>
                </a:solidFill>
              </a:rPr>
              <a:t> </a:t>
            </a:r>
            <a:r>
              <a:t>ཆོས།</a:t>
            </a:r>
          </a:p>
        </p:txBody>
      </p:sp>
      <p:sp>
        <p:nvSpPr>
          <p:cNvPr id="1039" name="Shape 1039"/>
          <p:cNvSpPr/>
          <p:nvPr/>
        </p:nvSpPr>
        <p:spPr>
          <a:xfrm>
            <a:off x="411868" y="5460294"/>
            <a:ext cx="9359901" cy="736601"/>
          </a:xfrm>
          <a:prstGeom prst="rect">
            <a:avLst/>
          </a:prstGeom>
          <a:ln w="12700">
            <a:miter lim="400000"/>
          </a:ln>
          <a:effectLst>
            <a:outerShdw blurRad="63500" dist="63500" dir="1308084"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a:lnSpc>
                <a:spcPts val="5200"/>
              </a:lnSpc>
              <a:buClr>
                <a:srgbClr val="C6E6E9"/>
              </a:buClr>
              <a:buFont typeface="Arial Narrow"/>
              <a:tabLst>
                <a:tab pos="838200" algn="l"/>
              </a:tabLst>
              <a:defRPr sz="4400" b="1" i="1">
                <a:solidFill>
                  <a:srgbClr val="C6E6E9"/>
                </a:solidFill>
                <a:uFill>
                  <a:solidFill>
                    <a:srgbClr val="C6E6E9"/>
                  </a:solidFill>
                </a:uFill>
                <a:latin typeface="Arial Narrow"/>
                <a:ea typeface="Arial Narrow"/>
                <a:cs typeface="Arial Narrow"/>
                <a:sym typeface="Arial Narrow"/>
              </a:defRPr>
            </a:lvl1pPr>
          </a:lstStyle>
          <a:p>
            <a:r>
              <a:t>Science, Natural Laws</a:t>
            </a:r>
          </a:p>
        </p:txBody>
      </p:sp>
      <p:sp>
        <p:nvSpPr>
          <p:cNvPr id="1040" name="Shape 1040"/>
          <p:cNvSpPr/>
          <p:nvPr/>
        </p:nvSpPr>
        <p:spPr>
          <a:xfrm>
            <a:off x="2794000" y="3568700"/>
            <a:ext cx="542100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200" b="1">
                <a:solidFill>
                  <a:srgbClr val="00E606"/>
                </a:solidFill>
              </a:defRPr>
            </a:lvl1pPr>
          </a:lstStyle>
          <a:p>
            <a:r>
              <a:t>མི་བརྟན་པའི་མངོན་ཚུལ། སྐད་ཅིག་མའི་མངོན་ཚུལ།</a:t>
            </a:r>
          </a:p>
        </p:txBody>
      </p:sp>
      <p:sp>
        <p:nvSpPr>
          <p:cNvPr id="1041" name="Shape 1041"/>
          <p:cNvSpPr/>
          <p:nvPr/>
        </p:nvSpPr>
        <p:spPr>
          <a:xfrm>
            <a:off x="2279519" y="6038145"/>
            <a:ext cx="5575115"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100">
                <a:solidFill>
                  <a:srgbClr val="C6E6E9"/>
                </a:solidFill>
              </a:defRPr>
            </a:lvl1pPr>
          </a:lstStyle>
          <a:p>
            <a:r>
              <a:t>ཚན་རིག རང་བྱུང་ཁམས་ཀྱི་གཏན་ཁྲིམས།</a:t>
            </a:r>
          </a:p>
        </p:txBody>
      </p:sp>
    </p:spTree>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3" name="Shape 483"/>
          <p:cNvSpPr>
            <a:spLocks noGrp="1"/>
          </p:cNvSpPr>
          <p:nvPr>
            <p:ph type="sldNum" sz="quarter" idx="2"/>
          </p:nvPr>
        </p:nvSpPr>
        <p:spPr>
          <a:xfrm>
            <a:off x="5004505" y="7423149"/>
            <a:ext cx="152401" cy="215901"/>
          </a:xfrm>
          <a:prstGeom prst="rect">
            <a:avLst/>
          </a:prstGeom>
          <a:extLst>
            <a:ext uri="{C572A759-6A51-4108-AA02-DFA0A04FC94B}">
              <ma14:wrappingTextBoxFlag xmlns:ma14="http://schemas.microsoft.com/office/mac/drawingml/2011/main" val="1"/>
            </a:ext>
          </a:extLst>
        </p:spPr>
        <p:txBody>
          <a:bodyPr/>
          <a:lstStyle>
            <a:lvl1pPr>
              <a:lnSpc>
                <a:spcPct val="100000"/>
              </a:lnSpc>
              <a:tabLst/>
              <a:defRPr sz="1000">
                <a:latin typeface="+mn-lt"/>
                <a:ea typeface="+mn-ea"/>
                <a:cs typeface="+mn-cs"/>
                <a:sym typeface="Gill Sans"/>
              </a:defRPr>
            </a:lvl1pPr>
          </a:lstStyle>
          <a:p>
            <a:fld id="{86CB4B4D-7CA3-9044-876B-883B54F8677D}" type="slidenum">
              <a:t>64</a:t>
            </a:fld>
            <a:endParaRPr/>
          </a:p>
        </p:txBody>
      </p:sp>
      <p:pic>
        <p:nvPicPr>
          <p:cNvPr id="484"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2144785"/>
            <a:ext cx="5778501" cy="2071615"/>
          </a:xfrm>
          <a:prstGeom prst="rect">
            <a:avLst/>
          </a:prstGeom>
          <a:ln w="12700">
            <a:miter lim="400000"/>
          </a:ln>
        </p:spPr>
      </p:pic>
      <p:pic>
        <p:nvPicPr>
          <p:cNvPr id="485" name="dropped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1709810"/>
            <a:ext cx="2997200" cy="2951090"/>
          </a:xfrm>
          <a:prstGeom prst="rect">
            <a:avLst/>
          </a:prstGeom>
          <a:ln w="12700">
            <a:miter lim="400000"/>
          </a:ln>
        </p:spPr>
      </p:pic>
      <p:grpSp>
        <p:nvGrpSpPr>
          <p:cNvPr id="491" name="Group 491"/>
          <p:cNvGrpSpPr/>
          <p:nvPr/>
        </p:nvGrpSpPr>
        <p:grpSpPr>
          <a:xfrm>
            <a:off x="5487079" y="5225306"/>
            <a:ext cx="4243087" cy="868609"/>
            <a:chOff x="0" y="0"/>
            <a:chExt cx="4243086" cy="868607"/>
          </a:xfrm>
        </p:grpSpPr>
        <p:sp>
          <p:nvSpPr>
            <p:cNvPr id="489" name="Shape 489"/>
            <p:cNvSpPr/>
            <p:nvPr/>
          </p:nvSpPr>
          <p:spPr>
            <a:xfrm>
              <a:off x="0" y="6875"/>
              <a:ext cx="4243086" cy="861732"/>
            </a:xfrm>
            <a:prstGeom prst="roundRect">
              <a:avLst>
                <a:gd name="adj" fmla="val 18320"/>
              </a:avLst>
            </a:prstGeom>
            <a:solidFill>
              <a:srgbClr val="DDECFE"/>
            </a:solidFill>
            <a:ln w="38100" cap="flat">
              <a:solidFill>
                <a:srgbClr val="011993"/>
              </a:solidFill>
              <a:prstDash val="solid"/>
              <a:miter lim="400000"/>
            </a:ln>
            <a:effectLst/>
          </p:spPr>
          <p:txBody>
            <a:bodyPr wrap="square" lIns="39687" tIns="39687" rIns="39687" bIns="39687" numCol="1" anchor="ctr">
              <a:noAutofit/>
            </a:bodyPr>
            <a:lstStyle/>
            <a:p>
              <a:pPr algn="ctr" defTabSz="456406">
                <a:defRPr sz="1800">
                  <a:solidFill>
                    <a:srgbClr val="DDECFE"/>
                  </a:solidFill>
                  <a:latin typeface="Helvetica Light"/>
                  <a:ea typeface="Helvetica Light"/>
                  <a:cs typeface="Helvetica Light"/>
                  <a:sym typeface="Helvetica Light"/>
                </a:defRPr>
              </a:pPr>
              <a:endParaRPr/>
            </a:p>
          </p:txBody>
        </p:sp>
        <p:sp>
          <p:nvSpPr>
            <p:cNvPr id="490" name="Shape 490"/>
            <p:cNvSpPr/>
            <p:nvPr/>
          </p:nvSpPr>
          <p:spPr>
            <a:xfrm>
              <a:off x="83773" y="0"/>
              <a:ext cx="4050140" cy="8652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687" tIns="39687" rIns="39687" bIns="39687" numCol="1" anchor="ctr">
              <a:noAutofit/>
            </a:bodyPr>
            <a:lstStyle/>
            <a:p>
              <a:pPr marL="45347" marR="45347" algn="ctr" defTabSz="508000">
                <a:lnSpc>
                  <a:spcPct val="80000"/>
                </a:lnSpc>
                <a:buClr>
                  <a:srgbClr val="021EAA"/>
                </a:buClr>
                <a:buFont typeface="Arial Narrow"/>
                <a:defRPr sz="2400" b="1" i="1">
                  <a:solidFill>
                    <a:srgbClr val="021EAA"/>
                  </a:solidFill>
                  <a:uFill>
                    <a:solidFill>
                      <a:srgbClr val="021EAA"/>
                    </a:solidFill>
                  </a:uFill>
                  <a:latin typeface="Arial Narrow"/>
                  <a:ea typeface="Arial Narrow"/>
                  <a:cs typeface="Arial Narrow"/>
                  <a:sym typeface="Arial Narrow"/>
                </a:defRPr>
              </a:pPr>
              <a:r>
                <a:rPr dirty="0"/>
                <a:t>Thinking in abstract models</a:t>
              </a:r>
            </a:p>
            <a:p>
              <a:pPr algn="ctr">
                <a:spcBef>
                  <a:spcPts val="800"/>
                </a:spcBef>
                <a:defRPr sz="2400" b="1">
                  <a:solidFill>
                    <a:srgbClr val="011993"/>
                  </a:solidFill>
                  <a:latin typeface="Arial"/>
                  <a:ea typeface="Arial"/>
                  <a:cs typeface="Arial"/>
                  <a:sym typeface="Arial"/>
                </a:defRPr>
              </a:pPr>
              <a:r>
                <a:rPr dirty="0" err="1"/>
                <a:t>སྤྱི་མཚན་གྱི་འདྲ་གཟུགས་ཐོག་ལ་བསམ་ལོ་གཏོང་བ</a:t>
              </a:r>
              <a:r>
                <a:rPr dirty="0"/>
                <a:t>།</a:t>
              </a:r>
            </a:p>
          </p:txBody>
        </p:sp>
      </p:grpSp>
      <p:sp>
        <p:nvSpPr>
          <p:cNvPr id="493" name="Shape 493"/>
          <p:cNvSpPr/>
          <p:nvPr/>
        </p:nvSpPr>
        <p:spPr>
          <a:xfrm>
            <a:off x="4355029" y="4479276"/>
            <a:ext cx="635040" cy="2642811"/>
          </a:xfrm>
          <a:prstGeom prst="rect">
            <a:avLst/>
          </a:prstGeom>
          <a:solidFill>
            <a:srgbClr val="F62402"/>
          </a:solidFill>
          <a:ln w="12700">
            <a:miter lim="400000"/>
          </a:ln>
        </p:spPr>
        <p:txBody>
          <a:bodyPr lIns="39687" tIns="39687" rIns="39687" bIns="39687" anchor="ctr"/>
          <a:lstStyle/>
          <a:p>
            <a:pPr algn="ctr" defTabSz="456406">
              <a:defRPr sz="1800">
                <a:solidFill>
                  <a:srgbClr val="F62402"/>
                </a:solidFill>
                <a:latin typeface="Helvetica Light"/>
                <a:ea typeface="Helvetica Light"/>
                <a:cs typeface="Helvetica Light"/>
                <a:sym typeface="Helvetica Light"/>
              </a:defRPr>
            </a:pPr>
            <a:endParaRPr/>
          </a:p>
        </p:txBody>
      </p:sp>
      <p:sp>
        <p:nvSpPr>
          <p:cNvPr id="494" name="Shape 494"/>
          <p:cNvSpPr/>
          <p:nvPr/>
        </p:nvSpPr>
        <p:spPr>
          <a:xfrm>
            <a:off x="510274" y="184300"/>
            <a:ext cx="3298181"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buClr>
                <a:srgbClr val="FFFDA9"/>
              </a:buClr>
              <a:buFont typeface="Arial Narrow"/>
              <a:tabLst>
                <a:tab pos="3390900" algn="l"/>
              </a:tabLst>
              <a:defRPr sz="24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Masters of Buddhism</a:t>
            </a:r>
          </a:p>
          <a:p>
            <a:pPr algn="ctr" defTabSz="508000">
              <a:defRPr sz="2800">
                <a:solidFill>
                  <a:srgbClr val="011A9A"/>
                </a:solidFill>
                <a:latin typeface="Arial"/>
                <a:ea typeface="Arial"/>
                <a:cs typeface="Arial"/>
                <a:sym typeface="Arial"/>
              </a:defRPr>
            </a:pPr>
            <a:r>
              <a:rPr b="1" dirty="0" err="1"/>
              <a:t>ནང་པའི་སློབ་དཔོན</a:t>
            </a:r>
            <a:r>
              <a:rPr b="1" dirty="0"/>
              <a:t>།</a:t>
            </a:r>
          </a:p>
        </p:txBody>
      </p:sp>
      <p:sp>
        <p:nvSpPr>
          <p:cNvPr id="495" name="Shape 495"/>
          <p:cNvSpPr/>
          <p:nvPr/>
        </p:nvSpPr>
        <p:spPr>
          <a:xfrm>
            <a:off x="5601188" y="197000"/>
            <a:ext cx="2920753" cy="9028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buClr>
                <a:srgbClr val="FFFDA9"/>
              </a:buClr>
              <a:buFont typeface="Arial Narrow"/>
              <a:tabLst>
                <a:tab pos="3390900" algn="l"/>
              </a:tabLst>
              <a:defRPr sz="24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Western Scientists</a:t>
            </a:r>
          </a:p>
          <a:p>
            <a:pPr algn="ctr" defTabSz="508000">
              <a:defRPr sz="2800">
                <a:solidFill>
                  <a:srgbClr val="011A9A"/>
                </a:solidFill>
                <a:latin typeface="Monlam Uni OuChan2"/>
                <a:ea typeface="Monlam Uni OuChan2"/>
                <a:cs typeface="Monlam Uni OuChan2"/>
                <a:sym typeface="Monlam Uni OuChan2"/>
              </a:defRPr>
            </a:pPr>
            <a:r>
              <a:rPr b="1" dirty="0" err="1"/>
              <a:t>ནུབ་ཕྱོགས་ཀྱི་ཚན་རིག་པ</a:t>
            </a:r>
            <a:r>
              <a:rPr b="1" dirty="0"/>
              <a:t>།</a:t>
            </a:r>
          </a:p>
        </p:txBody>
      </p:sp>
      <p:sp>
        <p:nvSpPr>
          <p:cNvPr id="496" name="Shape 496"/>
          <p:cNvSpPr/>
          <p:nvPr/>
        </p:nvSpPr>
        <p:spPr>
          <a:xfrm>
            <a:off x="3911600" y="647700"/>
            <a:ext cx="1574800" cy="0"/>
          </a:xfrm>
          <a:prstGeom prst="line">
            <a:avLst/>
          </a:prstGeom>
          <a:ln w="88900">
            <a:solidFill>
              <a:srgbClr val="011A9A"/>
            </a:solidFill>
            <a:miter lim="400000"/>
            <a:headEnd type="stealth"/>
            <a:tailEnd type="stealth"/>
          </a:ln>
        </p:spPr>
        <p:txBody>
          <a:bodyPr lIns="50800" tIns="50800" rIns="50800" bIns="50800" anchor="ctr"/>
          <a:lstStyle/>
          <a:p>
            <a:endParaRPr/>
          </a:p>
        </p:txBody>
      </p:sp>
      <p:grpSp>
        <p:nvGrpSpPr>
          <p:cNvPr id="6" name="Gruppierung 5"/>
          <p:cNvGrpSpPr/>
          <p:nvPr/>
        </p:nvGrpSpPr>
        <p:grpSpPr>
          <a:xfrm>
            <a:off x="121230" y="5179971"/>
            <a:ext cx="4050141" cy="884158"/>
            <a:chOff x="121230" y="5179971"/>
            <a:chExt cx="4050141" cy="884158"/>
          </a:xfrm>
        </p:grpSpPr>
        <p:sp>
          <p:nvSpPr>
            <p:cNvPr id="486" name="Shape 486"/>
            <p:cNvSpPr/>
            <p:nvPr/>
          </p:nvSpPr>
          <p:spPr>
            <a:xfrm>
              <a:off x="121230" y="5251749"/>
              <a:ext cx="4050141" cy="812380"/>
            </a:xfrm>
            <a:prstGeom prst="roundRect">
              <a:avLst>
                <a:gd name="adj" fmla="val 18320"/>
              </a:avLst>
            </a:prstGeom>
            <a:solidFill>
              <a:srgbClr val="DDECFE"/>
            </a:solidFill>
            <a:ln w="38100" cap="flat">
              <a:solidFill>
                <a:srgbClr val="011993"/>
              </a:solidFill>
              <a:prstDash val="solid"/>
              <a:miter lim="400000"/>
            </a:ln>
            <a:effectLst/>
          </p:spPr>
          <p:txBody>
            <a:bodyPr wrap="square" lIns="39687" tIns="39687" rIns="39687" bIns="39687" numCol="1" anchor="ctr">
              <a:noAutofit/>
            </a:bodyPr>
            <a:lstStyle/>
            <a:p>
              <a:pPr algn="ctr" defTabSz="456406">
                <a:defRPr sz="1800">
                  <a:solidFill>
                    <a:srgbClr val="DDECFE"/>
                  </a:solidFill>
                  <a:latin typeface="Helvetica Light"/>
                  <a:ea typeface="Helvetica Light"/>
                  <a:cs typeface="Helvetica Light"/>
                  <a:sym typeface="Helvetica Light"/>
                </a:defRPr>
              </a:pPr>
              <a:endParaRPr/>
            </a:p>
          </p:txBody>
        </p:sp>
        <p:sp>
          <p:nvSpPr>
            <p:cNvPr id="3" name="Textfeld 2"/>
            <p:cNvSpPr txBox="1"/>
            <p:nvPr/>
          </p:nvSpPr>
          <p:spPr>
            <a:xfrm>
              <a:off x="191913" y="5179971"/>
              <a:ext cx="39091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Thinking</a:t>
              </a:r>
              <a:r>
                <a:rPr kumimoji="0" lang="de-DE" sz="2400" b="1" i="1" u="none" strike="noStrike" cap="none" spc="0" normalizeH="0" baseline="0" dirty="0">
                  <a:ln>
                    <a:noFill/>
                  </a:ln>
                  <a:solidFill>
                    <a:srgbClr val="000080"/>
                  </a:solidFill>
                  <a:effectLst/>
                  <a:uFillTx/>
                  <a:latin typeface="Arial Narrow"/>
                  <a:ea typeface="Helvetica"/>
                  <a:cs typeface="Arial Narrow"/>
                  <a:sym typeface="Helvetica"/>
                </a:rPr>
                <a:t> </a:t>
              </a: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with</a:t>
              </a:r>
              <a:r>
                <a:rPr kumimoji="0" lang="de-DE" sz="2400" b="1" i="1" u="none" strike="noStrike" cap="none" spc="0" normalizeH="0" baseline="0" dirty="0">
                  <a:ln>
                    <a:noFill/>
                  </a:ln>
                  <a:solidFill>
                    <a:srgbClr val="000080"/>
                  </a:solidFill>
                  <a:effectLst/>
                  <a:uFillTx/>
                  <a:latin typeface="Arial Narrow"/>
                  <a:ea typeface="Helvetica"/>
                  <a:cs typeface="Arial Narrow"/>
                  <a:sym typeface="Helvetica"/>
                </a:rPr>
                <a:t> </a:t>
              </a: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inner</a:t>
              </a:r>
              <a:r>
                <a:rPr kumimoji="0" lang="de-DE" sz="2400" b="1" i="1" u="none" strike="noStrike" cap="none" spc="0" normalizeH="0" baseline="0" dirty="0">
                  <a:ln>
                    <a:noFill/>
                  </a:ln>
                  <a:solidFill>
                    <a:srgbClr val="000080"/>
                  </a:solidFill>
                  <a:effectLst/>
                  <a:uFillTx/>
                  <a:latin typeface="Arial Narrow"/>
                  <a:ea typeface="Helvetica"/>
                  <a:cs typeface="Arial Narrow"/>
                  <a:sym typeface="Helvetica"/>
                </a:rPr>
                <a:t> </a:t>
              </a:r>
              <a:r>
                <a:rPr kumimoji="0" lang="de-DE" sz="2400" b="1" i="1" u="none" strike="noStrike" cap="none" spc="0" normalizeH="0" baseline="0" dirty="0" err="1">
                  <a:ln>
                    <a:noFill/>
                  </a:ln>
                  <a:solidFill>
                    <a:srgbClr val="000080"/>
                  </a:solidFill>
                  <a:effectLst/>
                  <a:uFillTx/>
                  <a:latin typeface="Arial Narrow"/>
                  <a:ea typeface="Helvetica"/>
                  <a:cs typeface="Arial Narrow"/>
                  <a:sym typeface="Helvetica"/>
                </a:rPr>
                <a:t>images</a:t>
              </a:r>
              <a:endParaRPr kumimoji="0" lang="de-DE" sz="2400" b="1" i="1" u="none" strike="noStrike" cap="none" spc="0" normalizeH="0" baseline="0" dirty="0">
                <a:ln>
                  <a:noFill/>
                </a:ln>
                <a:solidFill>
                  <a:srgbClr val="000080"/>
                </a:solidFill>
                <a:effectLst/>
                <a:uFillTx/>
                <a:latin typeface="Arial Narrow"/>
                <a:ea typeface="Helvetica"/>
                <a:cs typeface="Arial Narrow"/>
                <a:sym typeface="Helvetica"/>
              </a:endParaRPr>
            </a:p>
            <a:p>
              <a:pPr algn="ctr"/>
              <a:r>
                <a:rPr lang="de-DE" sz="2400" b="1" dirty="0" err="1">
                  <a:solidFill>
                    <a:srgbClr val="000080"/>
                  </a:solidFill>
                </a:rPr>
                <a:t>ནང་གི་གཟུགས་བརྙན་ཐོག་ལ་བསམ་ལོ་གཏོང་བ</a:t>
              </a:r>
              <a:r>
                <a:rPr lang="de-DE" sz="2400" b="1" dirty="0">
                  <a:solidFill>
                    <a:srgbClr val="000080"/>
                  </a:solidFill>
                </a:rPr>
                <a:t>།</a:t>
              </a:r>
              <a:endParaRPr kumimoji="0" lang="de-DE" sz="2400" b="1" u="none" strike="noStrike" cap="none" spc="0" normalizeH="0" baseline="0" dirty="0">
                <a:ln>
                  <a:noFill/>
                </a:ln>
                <a:solidFill>
                  <a:srgbClr val="000080"/>
                </a:solidFill>
                <a:effectLst/>
                <a:uFillTx/>
                <a:latin typeface="Arial Narrow"/>
                <a:cs typeface="Arial Narrow"/>
                <a:sym typeface="Helvetica"/>
              </a:endParaRPr>
            </a:p>
          </p:txBody>
        </p:sp>
      </p:grpSp>
      <p:sp>
        <p:nvSpPr>
          <p:cNvPr id="4" name="Textfeld 3"/>
          <p:cNvSpPr txBox="1"/>
          <p:nvPr/>
        </p:nvSpPr>
        <p:spPr>
          <a:xfrm>
            <a:off x="874888" y="6280831"/>
            <a:ext cx="256480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de-DE" sz="2400" b="1" i="1" dirty="0">
                <a:solidFill>
                  <a:srgbClr val="000080"/>
                </a:solidFill>
                <a:latin typeface="Arial Narrow"/>
                <a:cs typeface="Arial Narrow"/>
              </a:rPr>
              <a:t>i</a:t>
            </a:r>
            <a:r>
              <a:rPr kumimoji="0" lang="de-DE" sz="2400" b="1" i="1" u="none" strike="noStrike" cap="none" spc="0" normalizeH="0" baseline="0" dirty="0">
                <a:ln>
                  <a:noFill/>
                </a:ln>
                <a:solidFill>
                  <a:srgbClr val="000080"/>
                </a:solidFill>
                <a:effectLst/>
                <a:uFillTx/>
                <a:latin typeface="Arial Narrow"/>
                <a:cs typeface="Arial Narrow"/>
                <a:sym typeface="Helvetica"/>
              </a:rPr>
              <a:t>ntegral</a:t>
            </a:r>
          </a:p>
          <a:p>
            <a:r>
              <a:rPr lang="de-DE" sz="2400" b="1" dirty="0" err="1">
                <a:solidFill>
                  <a:srgbClr val="000080"/>
                </a:solidFill>
              </a:rPr>
              <a:t>ནང་དོན་ཐོག་ལ་དགོངས་བཞེས</a:t>
            </a:r>
            <a:r>
              <a:rPr lang="de-DE" sz="2400" b="1" dirty="0">
                <a:solidFill>
                  <a:srgbClr val="000080"/>
                </a:solidFill>
              </a:rPr>
              <a:t>།</a:t>
            </a:r>
            <a:endParaRPr kumimoji="0" lang="de-DE" sz="2400" b="1" i="0" u="none" strike="noStrike" cap="none" spc="0" normalizeH="0" baseline="0" dirty="0">
              <a:ln>
                <a:noFill/>
              </a:ln>
              <a:solidFill>
                <a:srgbClr val="000080"/>
              </a:solidFill>
              <a:effectLst/>
              <a:uFillTx/>
              <a:latin typeface="Arial Narrow"/>
              <a:cs typeface="Arial Narrow"/>
              <a:sym typeface="Helvetica"/>
            </a:endParaRPr>
          </a:p>
        </p:txBody>
      </p:sp>
      <p:sp>
        <p:nvSpPr>
          <p:cNvPr id="5" name="Textfeld 4"/>
          <p:cNvSpPr txBox="1"/>
          <p:nvPr/>
        </p:nvSpPr>
        <p:spPr>
          <a:xfrm>
            <a:off x="6575778" y="6280831"/>
            <a:ext cx="20743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de-DE" sz="2400" b="1" i="1" dirty="0" err="1">
                <a:solidFill>
                  <a:srgbClr val="000080"/>
                </a:solidFill>
                <a:latin typeface="Arial Narrow"/>
                <a:cs typeface="Arial Narrow"/>
              </a:rPr>
              <a:t>a</a:t>
            </a:r>
            <a:r>
              <a:rPr kumimoji="0" lang="de-DE" sz="2400" b="1" i="1" u="none" strike="noStrike" cap="none" spc="0" normalizeH="0" baseline="0" dirty="0" err="1">
                <a:ln>
                  <a:noFill/>
                </a:ln>
                <a:solidFill>
                  <a:srgbClr val="000080"/>
                </a:solidFill>
                <a:effectLst/>
                <a:uFillTx/>
                <a:latin typeface="Arial Narrow"/>
                <a:cs typeface="Arial Narrow"/>
                <a:sym typeface="Helvetica"/>
              </a:rPr>
              <a:t>nalytical</a:t>
            </a:r>
            <a:endParaRPr kumimoji="0" lang="de-DE" sz="2400" b="1" i="1" u="none" strike="noStrike" cap="none" spc="0" normalizeH="0" baseline="0" dirty="0">
              <a:ln>
                <a:noFill/>
              </a:ln>
              <a:solidFill>
                <a:srgbClr val="000080"/>
              </a:solidFill>
              <a:effectLst/>
              <a:uFillTx/>
              <a:latin typeface="Arial Narrow"/>
              <a:cs typeface="Arial Narrow"/>
              <a:sym typeface="Helvetica"/>
            </a:endParaRPr>
          </a:p>
          <a:p>
            <a:pPr algn="ctr"/>
            <a:r>
              <a:rPr lang="de-DE" sz="2400" b="1" dirty="0" err="1">
                <a:solidFill>
                  <a:srgbClr val="000080"/>
                </a:solidFill>
              </a:rPr>
              <a:t>དཔྱད་ཞིབ་ཀྱི་ལམ</a:t>
            </a:r>
            <a:r>
              <a:rPr lang="de-DE" sz="2400" b="1" dirty="0">
                <a:solidFill>
                  <a:srgbClr val="000080"/>
                </a:solidFill>
              </a:rPr>
              <a:t>།</a:t>
            </a:r>
            <a:endParaRPr kumimoji="0" lang="de-DE" sz="2400" b="0" i="0" u="none" strike="noStrike" cap="none" spc="0" normalizeH="0" baseline="0" dirty="0">
              <a:ln>
                <a:noFill/>
              </a:ln>
              <a:solidFill>
                <a:srgbClr val="000080"/>
              </a:solidFill>
              <a:effectLst/>
              <a:uFillTx/>
              <a:sym typeface="Helvetica"/>
            </a:endParaRPr>
          </a:p>
        </p:txBody>
      </p:sp>
    </p:spTree>
    <p:extLst>
      <p:ext uri="{BB962C8B-B14F-4D97-AF65-F5344CB8AC3E}">
        <p14:creationId xmlns:p14="http://schemas.microsoft.com/office/powerpoint/2010/main" val="212596894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93"/>
                                        </p:tgtEl>
                                        <p:attrNameLst>
                                          <p:attrName>style.visibility</p:attrName>
                                        </p:attrNameLst>
                                      </p:cBhvr>
                                      <p:to>
                                        <p:strVal val="visible"/>
                                      </p:to>
                                    </p:set>
                                    <p:anim calcmode="lin" valueType="num">
                                      <p:cBhvr>
                                        <p:cTn id="7" dur="1000" fill="hold"/>
                                        <p:tgtEl>
                                          <p:spTgt spid="493"/>
                                        </p:tgtEl>
                                        <p:attrNameLst>
                                          <p:attrName>ppt_w</p:attrName>
                                        </p:attrNameLst>
                                      </p:cBhvr>
                                      <p:tavLst>
                                        <p:tav tm="0">
                                          <p:val>
                                            <p:fltVal val="0"/>
                                          </p:val>
                                        </p:tav>
                                        <p:tav tm="100000">
                                          <p:val>
                                            <p:strVal val="#ppt_w"/>
                                          </p:val>
                                        </p:tav>
                                      </p:tavLst>
                                    </p:anim>
                                    <p:anim calcmode="lin" valueType="num">
                                      <p:cBhvr>
                                        <p:cTn id="8" dur="1000" fill="hold"/>
                                        <p:tgtEl>
                                          <p:spTgt spid="49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advAuto="0"/>
      <p:bldP spid="493" grpId="0" animBg="1" advAuto="0"/>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1" name="Shape 1061"/>
          <p:cNvSpPr/>
          <p:nvPr/>
        </p:nvSpPr>
        <p:spPr>
          <a:xfrm>
            <a:off x="236360" y="908050"/>
            <a:ext cx="9623780" cy="5803900"/>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marL="200377" indent="-200377" algn="just" defTabSz="508000">
              <a:lnSpc>
                <a:spcPts val="2800"/>
              </a:lnSpc>
              <a:spcBef>
                <a:spcPts val="3100"/>
              </a:spcBef>
              <a:tabLst>
                <a:tab pos="190500" algn="l"/>
              </a:tabLst>
              <a:defRPr sz="2400">
                <a:latin typeface="Arial"/>
                <a:ea typeface="Arial"/>
                <a:cs typeface="Arial"/>
                <a:sym typeface="Arial"/>
              </a:defRPr>
            </a:pPr>
            <a:r>
              <a:rPr dirty="0">
                <a:latin typeface="Symbol"/>
                <a:ea typeface="Symbol"/>
                <a:cs typeface="Symbol"/>
                <a:sym typeface="Symbol"/>
              </a:rPr>
              <a:t>•	</a:t>
            </a:r>
            <a:r>
              <a:rPr dirty="0"/>
              <a:t>The purpose of teaching science to monastics is preliminarily to give them the opportunity to </a:t>
            </a:r>
            <a:r>
              <a:rPr b="1" dirty="0"/>
              <a:t>learn the Western way of thinking</a:t>
            </a:r>
            <a:r>
              <a:rPr dirty="0"/>
              <a:t> and arguing. (Communication with Tibetan lay people)</a:t>
            </a:r>
          </a:p>
          <a:p>
            <a:pPr marL="200377" indent="-200377" algn="just" defTabSz="508000">
              <a:lnSpc>
                <a:spcPts val="2800"/>
              </a:lnSpc>
              <a:spcBef>
                <a:spcPts val="3100"/>
              </a:spcBef>
              <a:tabLst>
                <a:tab pos="190500" algn="l"/>
              </a:tabLst>
              <a:defRPr sz="2400">
                <a:latin typeface="Arial"/>
                <a:ea typeface="Arial"/>
                <a:cs typeface="Arial"/>
                <a:sym typeface="Arial"/>
              </a:defRPr>
            </a:pPr>
            <a:r>
              <a:rPr dirty="0">
                <a:latin typeface="Symbol"/>
                <a:ea typeface="Symbol"/>
                <a:cs typeface="Symbol"/>
                <a:sym typeface="Symbol"/>
              </a:rPr>
              <a:t>•	</a:t>
            </a:r>
            <a:r>
              <a:rPr dirty="0"/>
              <a:t>In Buddhist philosophy monastics first learn collecting knowledge and then debate. Learning Western science is </a:t>
            </a:r>
            <a:r>
              <a:rPr b="1" dirty="0"/>
              <a:t>not collecting knowledge</a:t>
            </a:r>
            <a:r>
              <a:rPr dirty="0"/>
              <a:t> but to experience and interpret how nature behaves. (Experimenting)</a:t>
            </a:r>
          </a:p>
          <a:p>
            <a:pPr marL="200377" indent="-200377" algn="just" defTabSz="508000">
              <a:lnSpc>
                <a:spcPts val="2800"/>
              </a:lnSpc>
              <a:spcBef>
                <a:spcPts val="3100"/>
              </a:spcBef>
              <a:tabLst>
                <a:tab pos="190500" algn="l"/>
              </a:tabLst>
              <a:defRPr sz="2400">
                <a:latin typeface="Arial"/>
                <a:ea typeface="Arial"/>
                <a:cs typeface="Arial"/>
                <a:sym typeface="Arial"/>
              </a:defRPr>
            </a:pPr>
            <a:r>
              <a:rPr dirty="0">
                <a:latin typeface="Symbol"/>
                <a:ea typeface="Symbol"/>
                <a:cs typeface="Symbol"/>
                <a:sym typeface="Symbol"/>
              </a:rPr>
              <a:t>•	</a:t>
            </a:r>
            <a:r>
              <a:rPr dirty="0"/>
              <a:t>Western science is a new focus; therefore it is essential to teach it </a:t>
            </a:r>
            <a:r>
              <a:rPr b="1" dirty="0"/>
              <a:t>from the very basics</a:t>
            </a:r>
            <a:r>
              <a:rPr dirty="0"/>
              <a:t> and in close connection with the daily realities of the students.</a:t>
            </a:r>
          </a:p>
          <a:p>
            <a:pPr marL="200377" indent="-200377" algn="just" defTabSz="508000">
              <a:lnSpc>
                <a:spcPts val="2800"/>
              </a:lnSpc>
              <a:spcBef>
                <a:spcPts val="3100"/>
              </a:spcBef>
              <a:tabLst>
                <a:tab pos="190500" algn="l"/>
              </a:tabLst>
              <a:defRPr sz="2400">
                <a:latin typeface="Arial"/>
                <a:ea typeface="Arial"/>
                <a:cs typeface="Arial"/>
                <a:sym typeface="Arial"/>
              </a:defRPr>
            </a:pPr>
            <a:r>
              <a:rPr dirty="0">
                <a:latin typeface="Symbol"/>
                <a:ea typeface="Symbol"/>
                <a:cs typeface="Symbol"/>
                <a:sym typeface="Symbol"/>
              </a:rPr>
              <a:t>•	</a:t>
            </a:r>
            <a:r>
              <a:rPr dirty="0"/>
              <a:t>Top-level subjects (as e.g. quantum physics) are too abstract for beginners; they should be taken up in a later phase only.</a:t>
            </a:r>
          </a:p>
        </p:txBody>
      </p:sp>
      <p:sp>
        <p:nvSpPr>
          <p:cNvPr id="1062" name="Shape 1062"/>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65</a:t>
            </a:fld>
            <a:endParaRPr/>
          </a:p>
        </p:txBody>
      </p:sp>
      <p:sp>
        <p:nvSpPr>
          <p:cNvPr id="1063" name="Shape 1063"/>
          <p:cNvSpPr/>
          <p:nvPr/>
        </p:nvSpPr>
        <p:spPr>
          <a:xfrm>
            <a:off x="296333" y="155222"/>
            <a:ext cx="5743223" cy="622301"/>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defTabSz="451555">
              <a:lnSpc>
                <a:spcPct val="120000"/>
              </a:lnSpc>
              <a:buClr>
                <a:srgbClr val="FFFB00"/>
              </a:buClr>
              <a:buFont typeface="Arial Narrow"/>
              <a:tabLst>
                <a:tab pos="825500" algn="l"/>
              </a:tabLst>
              <a:defRPr sz="3200" b="1">
                <a:uFill>
                  <a:solidFill>
                    <a:srgbClr val="FFFB00"/>
                  </a:solidFill>
                </a:uFill>
              </a:defRPr>
            </a:lvl1pPr>
          </a:lstStyle>
          <a:p>
            <a:pPr>
              <a:defRPr b="0">
                <a:uFillTx/>
              </a:defRPr>
            </a:pPr>
            <a:r>
              <a:rPr b="1">
                <a:uFill>
                  <a:solidFill>
                    <a:srgbClr val="FFFB00"/>
                  </a:solidFill>
                </a:uFill>
              </a:rPr>
              <a:t>Conclusions for teaching:</a:t>
            </a:r>
          </a:p>
        </p:txBody>
      </p:sp>
    </p:spTree>
  </p:cSld>
  <p:clrMapOvr>
    <a:masterClrMapping/>
  </p:clrMapOvr>
  <mc:AlternateContent xmlns:mc="http://schemas.openxmlformats.org/markup-compatibility/2006">
    <mc:Choice xmlns:p14="http://schemas.microsoft.com/office/powerpoint/2010/main" Requires="p14">
      <p:transition p14:dur="300"/>
    </mc:Choice>
    <mc:Fallback>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 grpId="1" build="p" bldLvl="5" animBg="1" advAuto="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7" name="Shape 1067"/>
          <p:cNvSpPr/>
          <p:nvPr/>
        </p:nvSpPr>
        <p:spPr>
          <a:xfrm>
            <a:off x="296333" y="155222"/>
            <a:ext cx="6999112" cy="622301"/>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defTabSz="451555">
              <a:lnSpc>
                <a:spcPct val="120000"/>
              </a:lnSpc>
              <a:buClr>
                <a:srgbClr val="FFFB00"/>
              </a:buClr>
              <a:buFont typeface="Arial Narrow"/>
              <a:tabLst>
                <a:tab pos="825500" algn="l"/>
              </a:tabLst>
              <a:defRPr sz="3200" b="1">
                <a:uFill>
                  <a:solidFill>
                    <a:srgbClr val="FFFB00"/>
                  </a:solidFill>
                </a:uFill>
              </a:defRPr>
            </a:lvl1pPr>
          </a:lstStyle>
          <a:p>
            <a:pPr>
              <a:defRPr b="0">
                <a:uFillTx/>
              </a:defRPr>
            </a:pPr>
            <a:r>
              <a:rPr b="1">
                <a:uFill>
                  <a:solidFill>
                    <a:srgbClr val="FFFB00"/>
                  </a:solidFill>
                </a:uFill>
              </a:rPr>
              <a:t>Conclusions for teaching (cont.):</a:t>
            </a:r>
          </a:p>
        </p:txBody>
      </p:sp>
      <p:sp>
        <p:nvSpPr>
          <p:cNvPr id="1068" name="Shape 1068"/>
          <p:cNvSpPr/>
          <p:nvPr/>
        </p:nvSpPr>
        <p:spPr>
          <a:xfrm>
            <a:off x="310444" y="910166"/>
            <a:ext cx="9722557" cy="5080001"/>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marL="200377" indent="-200377" algn="just" defTabSz="508000">
              <a:spcBef>
                <a:spcPts val="1200"/>
              </a:spcBef>
              <a:tabLst>
                <a:tab pos="190500" algn="l"/>
              </a:tabLst>
              <a:defRPr sz="2200">
                <a:latin typeface="Arial"/>
                <a:ea typeface="Arial"/>
                <a:cs typeface="Arial"/>
                <a:sym typeface="Arial"/>
              </a:defRPr>
            </a:pPr>
            <a:r>
              <a:rPr dirty="0">
                <a:latin typeface="Symbol"/>
                <a:ea typeface="Symbol"/>
                <a:cs typeface="Symbol"/>
                <a:sym typeface="Symbol"/>
              </a:rPr>
              <a:t>•</a:t>
            </a:r>
            <a:r>
              <a:rPr sz="2400" dirty="0">
                <a:latin typeface="Symbol"/>
                <a:ea typeface="Symbol"/>
                <a:cs typeface="Symbol"/>
                <a:sym typeface="Symbol"/>
              </a:rPr>
              <a:t>	</a:t>
            </a:r>
            <a:r>
              <a:rPr sz="2400" dirty="0"/>
              <a:t>Teaching is based on a </a:t>
            </a:r>
            <a:r>
              <a:rPr sz="2400" b="1" dirty="0"/>
              <a:t>few</a:t>
            </a:r>
            <a:r>
              <a:rPr sz="2400" dirty="0"/>
              <a:t>, but well-chosen and speaking </a:t>
            </a:r>
            <a:r>
              <a:rPr sz="2400" b="1" dirty="0"/>
              <a:t>examples</a:t>
            </a:r>
            <a:r>
              <a:rPr sz="2400" dirty="0"/>
              <a:t> from different disciplines of science (to acquire a vast academic  “half knowledge”, which can be recited but not related to the real world, does not make sense);</a:t>
            </a:r>
          </a:p>
          <a:p>
            <a:pPr marL="200377" indent="-200377" algn="just" defTabSz="508000">
              <a:spcBef>
                <a:spcPts val="1200"/>
              </a:spcBef>
              <a:tabLst>
                <a:tab pos="190500" algn="l"/>
              </a:tabLst>
              <a:defRPr sz="2200">
                <a:latin typeface="Arial"/>
                <a:ea typeface="Arial"/>
                <a:cs typeface="Arial"/>
                <a:sym typeface="Arial"/>
              </a:defRPr>
            </a:pPr>
            <a:r>
              <a:rPr sz="2400" dirty="0">
                <a:latin typeface="Symbol"/>
                <a:ea typeface="Symbol"/>
                <a:cs typeface="Symbol"/>
                <a:sym typeface="Symbol"/>
              </a:rPr>
              <a:t>•	</a:t>
            </a:r>
            <a:r>
              <a:rPr sz="2400" dirty="0"/>
              <a:t>Practical outlook on (and experience from) </a:t>
            </a:r>
            <a:r>
              <a:rPr sz="2400" b="1" dirty="0"/>
              <a:t>daily life realities</a:t>
            </a:r>
            <a:r>
              <a:rPr sz="2400" dirty="0"/>
              <a:t> is crucial. Teachers and students are following the same path of discovering, reflecting and understanding;</a:t>
            </a:r>
          </a:p>
          <a:p>
            <a:pPr marL="200377" indent="-200377" algn="just" defTabSz="508000">
              <a:spcBef>
                <a:spcPts val="1200"/>
              </a:spcBef>
              <a:tabLst>
                <a:tab pos="190500" algn="l"/>
              </a:tabLst>
              <a:defRPr sz="2200">
                <a:latin typeface="Arial"/>
                <a:ea typeface="Arial"/>
                <a:cs typeface="Arial"/>
                <a:sym typeface="Arial"/>
              </a:defRPr>
            </a:pPr>
            <a:r>
              <a:rPr sz="2400" dirty="0">
                <a:latin typeface="Symbol"/>
                <a:ea typeface="Symbol"/>
                <a:cs typeface="Symbol"/>
                <a:sym typeface="Symbol"/>
              </a:rPr>
              <a:t>•	</a:t>
            </a:r>
            <a:r>
              <a:rPr sz="2400" dirty="0"/>
              <a:t>Doing </a:t>
            </a:r>
            <a:r>
              <a:rPr sz="2400" b="1" dirty="0"/>
              <a:t>simple experiments</a:t>
            </a:r>
            <a:r>
              <a:rPr sz="2400" dirty="0"/>
              <a:t> and analyzing them by Socratic discussions (Western way of debating) is a core activity; </a:t>
            </a:r>
          </a:p>
          <a:p>
            <a:pPr marL="200377" indent="-200377" algn="just" defTabSz="508000">
              <a:spcBef>
                <a:spcPts val="1200"/>
              </a:spcBef>
              <a:tabLst>
                <a:tab pos="190500" algn="l"/>
              </a:tabLst>
              <a:defRPr sz="2200">
                <a:latin typeface="Arial"/>
                <a:ea typeface="Arial"/>
                <a:cs typeface="Arial"/>
                <a:sym typeface="Arial"/>
              </a:defRPr>
            </a:pPr>
            <a:r>
              <a:rPr sz="2400" dirty="0">
                <a:latin typeface="Symbol"/>
                <a:ea typeface="Symbol"/>
                <a:cs typeface="Symbol"/>
                <a:sym typeface="Symbol"/>
              </a:rPr>
              <a:t>•	</a:t>
            </a:r>
            <a:r>
              <a:rPr sz="2400" b="1" dirty="0"/>
              <a:t>Interdisciplinary approach</a:t>
            </a:r>
            <a:r>
              <a:rPr sz="2400" dirty="0"/>
              <a:t> is predominant: e.g. physics, chemistry, biology and earth sciences are taught in meaningful webs, not in isolated disciplines</a:t>
            </a:r>
            <a:r>
              <a:rPr lang="en-US" sz="2400" dirty="0"/>
              <a:t>.</a:t>
            </a:r>
            <a:endParaRPr sz="2400" dirty="0"/>
          </a:p>
        </p:txBody>
      </p:sp>
      <p:sp>
        <p:nvSpPr>
          <p:cNvPr id="1069" name="Shape 1069"/>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66</a:t>
            </a:fld>
            <a:endParaRPr/>
          </a:p>
        </p:txBody>
      </p:sp>
      <p:sp>
        <p:nvSpPr>
          <p:cNvPr id="1070" name="Shape 1070"/>
          <p:cNvSpPr/>
          <p:nvPr/>
        </p:nvSpPr>
        <p:spPr>
          <a:xfrm>
            <a:off x="1015255" y="6244166"/>
            <a:ext cx="8128001" cy="889488"/>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algn="ctr" defTabSz="508000">
              <a:lnSpc>
                <a:spcPts val="3100"/>
              </a:lnSpc>
              <a:spcBef>
                <a:spcPts val="1200"/>
              </a:spcBef>
              <a:tabLst>
                <a:tab pos="825500" algn="l"/>
              </a:tabLst>
              <a:defRPr sz="2600" b="1">
                <a:solidFill>
                  <a:srgbClr val="F62402"/>
                </a:solidFill>
                <a:latin typeface="Arial"/>
                <a:ea typeface="Arial"/>
                <a:cs typeface="Arial"/>
                <a:sym typeface="Arial"/>
              </a:defRPr>
            </a:lvl1pPr>
          </a:lstStyle>
          <a:p>
            <a:r>
              <a:t>In summary, this means, that the teaching must be reality and activity oriented.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6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6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06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1" build="p" bldLvl="5" animBg="1" advAuto="0"/>
      <p:bldP spid="1070"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4" name="Shape 1074"/>
          <p:cNvSpPr/>
          <p:nvPr/>
        </p:nvSpPr>
        <p:spPr>
          <a:xfrm>
            <a:off x="382763" y="345722"/>
            <a:ext cx="9398002" cy="6468807"/>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defTabSz="451555">
              <a:lnSpc>
                <a:spcPct val="120000"/>
              </a:lnSpc>
              <a:buClr>
                <a:srgbClr val="C6E6E9"/>
              </a:buClr>
              <a:buFont typeface="Arial Narrow"/>
              <a:tabLst>
                <a:tab pos="825500" algn="l"/>
              </a:tabLst>
              <a:defRPr sz="4000" b="1" i="1">
                <a:solidFill>
                  <a:srgbClr val="0433FF"/>
                </a:solidFill>
                <a:uFill>
                  <a:solidFill>
                    <a:srgbClr val="00DCFF"/>
                  </a:solidFill>
                </a:uFill>
                <a:latin typeface="Arial Narrow"/>
                <a:ea typeface="Arial Narrow"/>
                <a:cs typeface="Arial Narrow"/>
                <a:sym typeface="Arial Narrow"/>
              </a:defRPr>
            </a:pPr>
            <a:r>
              <a:rPr dirty="0"/>
              <a:t>Scientific research and development</a:t>
            </a:r>
          </a:p>
          <a:p>
            <a:pPr defTabSz="451555">
              <a:lnSpc>
                <a:spcPct val="120000"/>
              </a:lnSpc>
              <a:buClr>
                <a:srgbClr val="FFFFFF"/>
              </a:buClr>
              <a:buFont typeface="Arial Narrow"/>
              <a:tabLst>
                <a:tab pos="825500" algn="l"/>
              </a:tabLst>
              <a:defRPr sz="4000" b="1" i="1">
                <a:uFill>
                  <a:solidFill>
                    <a:srgbClr val="EBEBEB"/>
                  </a:solidFill>
                </a:uFill>
                <a:latin typeface="Arial Narrow"/>
                <a:ea typeface="Arial Narrow"/>
                <a:cs typeface="Arial Narrow"/>
                <a:sym typeface="Arial Narrow"/>
              </a:defRPr>
            </a:pPr>
            <a:r>
              <a:rPr dirty="0"/>
              <a:t>should work together with </a:t>
            </a:r>
          </a:p>
          <a:p>
            <a:pPr defTabSz="451555">
              <a:lnSpc>
                <a:spcPct val="120000"/>
              </a:lnSpc>
              <a:buClr>
                <a:srgbClr val="FFFB00"/>
              </a:buClr>
              <a:buFont typeface="Arial Narrow"/>
              <a:tabLst>
                <a:tab pos="825500" algn="l"/>
              </a:tabLst>
              <a:defRPr sz="3000">
                <a:solidFill>
                  <a:srgbClr val="E7C657"/>
                </a:solidFill>
                <a:latin typeface="+mn-lt"/>
                <a:ea typeface="+mn-ea"/>
                <a:cs typeface="+mn-cs"/>
                <a:sym typeface="Gill Sans"/>
              </a:defRPr>
            </a:pPr>
            <a:r>
              <a:rPr sz="4000" b="1" i="1" dirty="0">
                <a:uFill>
                  <a:solidFill>
                    <a:srgbClr val="FFFB00"/>
                  </a:solidFill>
                </a:uFill>
                <a:latin typeface="Arial Narrow"/>
                <a:ea typeface="Arial Narrow"/>
                <a:cs typeface="Arial Narrow"/>
                <a:sym typeface="Arial Narrow"/>
              </a:rPr>
              <a:t>meditative research and development</a:t>
            </a:r>
            <a:r>
              <a:rPr sz="4000" b="1" i="1" dirty="0">
                <a:uFill>
                  <a:solidFill>
                    <a:srgbClr val="FFFFFF"/>
                  </a:solidFill>
                </a:uFill>
                <a:latin typeface="Arial Narrow"/>
                <a:ea typeface="Arial Narrow"/>
                <a:cs typeface="Arial Narrow"/>
                <a:sym typeface="Arial Narrow"/>
              </a:rPr>
              <a:t> </a:t>
            </a:r>
            <a:endParaRPr sz="4000" dirty="0"/>
          </a:p>
          <a:p>
            <a:pPr defTabSz="451555">
              <a:lnSpc>
                <a:spcPct val="120000"/>
              </a:lnSpc>
              <a:buClr>
                <a:srgbClr val="FFFFFF"/>
              </a:buClr>
              <a:buFont typeface="Arial Narrow"/>
              <a:tabLst>
                <a:tab pos="825500" algn="l"/>
              </a:tabLst>
              <a:defRPr sz="4000" b="1" i="1">
                <a:solidFill>
                  <a:srgbClr val="FFFFFF"/>
                </a:solidFill>
                <a:uFill>
                  <a:solidFill>
                    <a:srgbClr val="FFFFFF"/>
                  </a:solidFill>
                </a:uFill>
                <a:latin typeface="Arial Narrow"/>
                <a:ea typeface="Arial Narrow"/>
                <a:cs typeface="Arial Narrow"/>
                <a:sym typeface="Arial Narrow"/>
              </a:defRPr>
            </a:pPr>
            <a:r>
              <a:rPr dirty="0">
                <a:solidFill>
                  <a:srgbClr val="000000"/>
                </a:solidFill>
                <a:uFill>
                  <a:solidFill>
                    <a:srgbClr val="EBEBEB"/>
                  </a:solidFill>
                </a:uFill>
              </a:rPr>
              <a:t>since both are concerned with similar objects.</a:t>
            </a:r>
            <a:r>
              <a:rPr dirty="0"/>
              <a:t> </a:t>
            </a:r>
            <a:endParaRPr sz="4000" dirty="0"/>
          </a:p>
          <a:p>
            <a:pPr defTabSz="451555">
              <a:lnSpc>
                <a:spcPct val="120000"/>
              </a:lnSpc>
              <a:buClr>
                <a:srgbClr val="FFFFFF"/>
              </a:buClr>
              <a:buFont typeface="Arial Narrow"/>
              <a:tabLst>
                <a:tab pos="825500" algn="l"/>
              </a:tabLst>
              <a:defRPr sz="4000" b="1" i="1">
                <a:uFill>
                  <a:solidFill>
                    <a:srgbClr val="EBEBEB"/>
                  </a:solidFill>
                </a:uFill>
                <a:latin typeface="Arial Narrow"/>
                <a:ea typeface="Arial Narrow"/>
                <a:cs typeface="Arial Narrow"/>
                <a:sym typeface="Arial Narrow"/>
              </a:defRPr>
            </a:pPr>
            <a:r>
              <a:rPr dirty="0"/>
              <a:t>The one proceeds through </a:t>
            </a:r>
          </a:p>
          <a:p>
            <a:pPr defTabSz="451555">
              <a:lnSpc>
                <a:spcPct val="120000"/>
              </a:lnSpc>
              <a:buClr>
                <a:srgbClr val="C6E6E9"/>
              </a:buClr>
              <a:buFont typeface="Arial Narrow"/>
              <a:tabLst>
                <a:tab pos="825500" algn="l"/>
              </a:tabLst>
              <a:defRPr sz="3000">
                <a:solidFill>
                  <a:srgbClr val="0433FF"/>
                </a:solidFill>
                <a:latin typeface="+mn-lt"/>
                <a:ea typeface="+mn-ea"/>
                <a:cs typeface="+mn-cs"/>
                <a:sym typeface="Gill Sans"/>
              </a:defRPr>
            </a:pPr>
            <a:r>
              <a:rPr sz="4000" b="1" i="1" dirty="0">
                <a:uFill>
                  <a:solidFill>
                    <a:srgbClr val="00DCFF"/>
                  </a:solidFill>
                </a:uFill>
                <a:latin typeface="Arial Narrow"/>
                <a:ea typeface="Arial Narrow"/>
                <a:cs typeface="Arial Narrow"/>
                <a:sym typeface="Arial Narrow"/>
              </a:rPr>
              <a:t>experiments by instruments, </a:t>
            </a:r>
            <a:endParaRPr sz="4000" dirty="0"/>
          </a:p>
          <a:p>
            <a:pPr defTabSz="451555">
              <a:lnSpc>
                <a:spcPct val="120000"/>
              </a:lnSpc>
              <a:buClr>
                <a:srgbClr val="FFFFFF"/>
              </a:buClr>
              <a:buFont typeface="Arial Narrow"/>
              <a:tabLst>
                <a:tab pos="825500" algn="l"/>
              </a:tabLst>
              <a:defRPr sz="4000" b="1" i="1">
                <a:uFill>
                  <a:solidFill>
                    <a:srgbClr val="EBEBEB"/>
                  </a:solidFill>
                </a:uFill>
                <a:latin typeface="Arial Narrow"/>
                <a:ea typeface="Arial Narrow"/>
                <a:cs typeface="Arial Narrow"/>
                <a:sym typeface="Arial Narrow"/>
              </a:defRPr>
            </a:pPr>
            <a:r>
              <a:rPr dirty="0"/>
              <a:t>and the other through </a:t>
            </a:r>
          </a:p>
          <a:p>
            <a:pPr defTabSz="451555">
              <a:lnSpc>
                <a:spcPct val="120000"/>
              </a:lnSpc>
              <a:buClr>
                <a:srgbClr val="FFFB00"/>
              </a:buClr>
              <a:buFont typeface="Arial Narrow"/>
              <a:tabLst>
                <a:tab pos="825500" algn="l"/>
              </a:tabLst>
              <a:defRPr sz="3000">
                <a:solidFill>
                  <a:srgbClr val="EEC400"/>
                </a:solidFill>
                <a:latin typeface="+mn-lt"/>
                <a:ea typeface="+mn-ea"/>
                <a:cs typeface="+mn-cs"/>
                <a:sym typeface="Gill Sans"/>
              </a:defRPr>
            </a:pPr>
            <a:r>
              <a:rPr sz="4000" b="1" i="1" dirty="0">
                <a:uFill>
                  <a:solidFill>
                    <a:srgbClr val="FFFB00"/>
                  </a:solidFill>
                </a:uFill>
                <a:latin typeface="Arial Narrow"/>
                <a:ea typeface="Arial Narrow"/>
                <a:cs typeface="Arial Narrow"/>
                <a:sym typeface="Arial Narrow"/>
              </a:rPr>
              <a:t>inner experience and meditation</a:t>
            </a:r>
            <a:r>
              <a:rPr sz="4000" b="1" i="1" dirty="0">
                <a:uFill>
                  <a:solidFill>
                    <a:srgbClr val="FFFFFF"/>
                  </a:solidFill>
                </a:uFill>
                <a:latin typeface="Arial Narrow"/>
                <a:ea typeface="Arial Narrow"/>
                <a:cs typeface="Arial Narrow"/>
                <a:sym typeface="Arial Narrow"/>
              </a:rPr>
              <a:t>.</a:t>
            </a:r>
          </a:p>
          <a:p>
            <a:pPr defTabSz="451555">
              <a:lnSpc>
                <a:spcPct val="120000"/>
              </a:lnSpc>
              <a:buClr>
                <a:srgbClr val="FFFFFF"/>
              </a:buClr>
              <a:buFont typeface="Arial"/>
              <a:tabLst>
                <a:tab pos="825500" algn="l"/>
              </a:tabLst>
              <a:defRPr sz="3000">
                <a:latin typeface="+mn-lt"/>
                <a:ea typeface="+mn-ea"/>
                <a:cs typeface="+mn-cs"/>
                <a:sym typeface="Gill Sans"/>
              </a:defRPr>
            </a:pPr>
            <a:r>
              <a:rPr sz="2600" dirty="0">
                <a:solidFill>
                  <a:srgbClr val="FFFFFF"/>
                </a:solidFill>
                <a:uFill>
                  <a:solidFill>
                    <a:srgbClr val="FFFFFF"/>
                  </a:solidFill>
                </a:uFill>
              </a:rPr>
              <a:t>                                                              </a:t>
            </a:r>
            <a:r>
              <a:rPr sz="2600" dirty="0">
                <a:uFill>
                  <a:solidFill>
                    <a:srgbClr val="FFFFFF"/>
                  </a:solidFill>
                </a:uFill>
              </a:rPr>
              <a:t>    </a:t>
            </a:r>
            <a:r>
              <a:rPr lang="de-CH" sz="2600" dirty="0">
                <a:uFill>
                  <a:solidFill>
                    <a:srgbClr val="FFFFFF"/>
                  </a:solidFill>
                </a:uFill>
              </a:rPr>
              <a:t>      </a:t>
            </a:r>
            <a:r>
              <a:rPr sz="2600" b="1" dirty="0">
                <a:uFill>
                  <a:solidFill>
                    <a:srgbClr val="EBEBEB"/>
                  </a:solidFill>
                </a:uFill>
                <a:latin typeface="Arial"/>
                <a:ea typeface="Arial"/>
                <a:cs typeface="Arial"/>
                <a:sym typeface="Arial"/>
              </a:rPr>
              <a:t>The Dalai Lama</a:t>
            </a:r>
            <a:r>
              <a:rPr sz="2000" b="1" dirty="0">
                <a:latin typeface="Arial"/>
                <a:ea typeface="Arial"/>
                <a:cs typeface="Arial"/>
                <a:sym typeface="Arial"/>
              </a:rPr>
              <a:t> </a:t>
            </a:r>
          </a:p>
        </p:txBody>
      </p:sp>
      <p:sp>
        <p:nvSpPr>
          <p:cNvPr id="1075" name="Shape 1075"/>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67</a:t>
            </a:fld>
            <a:endParaRP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7" name="Shape 1077"/>
          <p:cNvSpPr/>
          <p:nvPr/>
        </p:nvSpPr>
        <p:spPr>
          <a:xfrm>
            <a:off x="197555" y="310444"/>
            <a:ext cx="9750779" cy="5870223"/>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defTabSz="451555">
              <a:defRPr sz="3000" b="1"/>
            </a:pPr>
            <a:r>
              <a:rPr dirty="0"/>
              <a:t>“It seems to me that </a:t>
            </a:r>
            <a:r>
              <a:rPr dirty="0">
                <a:solidFill>
                  <a:srgbClr val="0433FF"/>
                </a:solidFill>
              </a:rPr>
              <a:t>Western science</a:t>
            </a:r>
            <a:r>
              <a:rPr dirty="0"/>
              <a:t> and </a:t>
            </a:r>
            <a:r>
              <a:rPr dirty="0">
                <a:solidFill>
                  <a:srgbClr val="E5BD00"/>
                </a:solidFill>
              </a:rPr>
              <a:t>Eastern philosophy</a:t>
            </a:r>
            <a:r>
              <a:rPr dirty="0"/>
              <a:t> can join together to create a really complete and full-fledged human being. It is only in this way that </a:t>
            </a:r>
            <a:r>
              <a:rPr lang="en-US" dirty="0">
                <a:solidFill>
                  <a:schemeClr val="tx1"/>
                </a:solidFill>
              </a:rPr>
              <a:t>human</a:t>
            </a:r>
            <a:r>
              <a:rPr dirty="0">
                <a:solidFill>
                  <a:schemeClr val="tx1"/>
                </a:solidFill>
              </a:rPr>
              <a:t> </a:t>
            </a:r>
            <a:r>
              <a:rPr dirty="0"/>
              <a:t>will emerge strengthened from his condition and become whole. </a:t>
            </a:r>
          </a:p>
          <a:p>
            <a:pPr defTabSz="451555">
              <a:defRPr sz="3000" b="1"/>
            </a:pPr>
            <a:endParaRPr dirty="0"/>
          </a:p>
          <a:p>
            <a:pPr defTabSz="451555">
              <a:defRPr sz="3000" b="1"/>
            </a:pPr>
            <a:r>
              <a:rPr dirty="0"/>
              <a:t>What in fact interests me is what is beyond matter and awareness, what really is important and what makes us what we are.”	</a:t>
            </a:r>
          </a:p>
          <a:p>
            <a:pPr defTabSz="451555">
              <a:defRPr sz="3000" b="1"/>
            </a:pPr>
            <a:endParaRPr dirty="0"/>
          </a:p>
          <a:p>
            <a:pPr defTabSz="451555">
              <a:defRPr sz="3000" b="1"/>
            </a:pPr>
            <a:endParaRPr dirty="0"/>
          </a:p>
          <a:p>
            <a:pPr defTabSz="451555">
              <a:defRPr sz="3000" b="1"/>
            </a:pPr>
            <a:r>
              <a:rPr dirty="0"/>
              <a:t>				      		         </a:t>
            </a:r>
            <a:r>
              <a:rPr lang="de-CH" dirty="0"/>
              <a:t>                  </a:t>
            </a:r>
            <a:r>
              <a:rPr lang="en-US" dirty="0"/>
              <a:t>The </a:t>
            </a:r>
            <a:r>
              <a:rPr dirty="0"/>
              <a:t>Dalai Lama</a:t>
            </a:r>
          </a:p>
        </p:txBody>
      </p:sp>
      <p:sp>
        <p:nvSpPr>
          <p:cNvPr id="1078" name="Shape 1078"/>
          <p:cNvSpPr>
            <a:spLocks noGrp="1"/>
          </p:cNvSpPr>
          <p:nvPr>
            <p:ph type="sldNum" sz="quarter" idx="2"/>
          </p:nvPr>
        </p:nvSpPr>
        <p:spPr>
          <a:xfrm>
            <a:off x="4985430" y="7404100"/>
            <a:ext cx="190551"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rPr/>
              <a:t>68</a:t>
            </a:fld>
            <a:endParaRPr/>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69</a:t>
            </a:fld>
            <a:endParaRPr/>
          </a:p>
        </p:txBody>
      </p:sp>
      <p:sp>
        <p:nvSpPr>
          <p:cNvPr id="1081" name="Shape 1081"/>
          <p:cNvSpPr/>
          <p:nvPr/>
        </p:nvSpPr>
        <p:spPr>
          <a:xfrm>
            <a:off x="12700" y="-63500"/>
            <a:ext cx="10134600" cy="7670800"/>
          </a:xfrm>
          <a:prstGeom prst="rect">
            <a:avLst/>
          </a:prstGeom>
          <a:solidFill>
            <a:srgbClr val="000000"/>
          </a:solidFill>
          <a:ln w="25400">
            <a:solidFill>
              <a:srgbClr val="000000"/>
            </a:solidFill>
            <a:miter lim="400000"/>
          </a:ln>
        </p:spPr>
        <p:txBody>
          <a:bodyPr lIns="38100" tIns="38100" rIns="38100" bIns="38100" anchor="ctr"/>
          <a:lstStyle/>
          <a:p>
            <a:pPr algn="ctr">
              <a:lnSpc>
                <a:spcPts val="3800"/>
              </a:lnSpc>
              <a:tabLst>
                <a:tab pos="838200" algn="l"/>
              </a:tabLst>
              <a:defRPr sz="3200">
                <a:effectLst>
                  <a:outerShdw blurRad="38100" dist="12700" dir="5400000" rotWithShape="0">
                    <a:srgbClr val="000000">
                      <a:alpha val="50000"/>
                    </a:srgbClr>
                  </a:outerShdw>
                </a:effectLst>
                <a:latin typeface="+mn-lt"/>
                <a:ea typeface="+mn-ea"/>
                <a:cs typeface="+mn-cs"/>
                <a:sym typeface="Gill Sans"/>
              </a:defRPr>
            </a:pPr>
            <a:endParaRPr/>
          </a:p>
        </p:txBody>
      </p:sp>
      <p:pic>
        <p:nvPicPr>
          <p:cNvPr id="1082" name="droppedImage.png"/>
          <p:cNvPicPr>
            <a:picLocks noChangeAspect="1"/>
          </p:cNvPicPr>
          <p:nvPr/>
        </p:nvPicPr>
        <p:blipFill>
          <a:blip r:embed="rId2"/>
          <a:stretch>
            <a:fillRect/>
          </a:stretch>
        </p:blipFill>
        <p:spPr>
          <a:xfrm>
            <a:off x="3263900" y="1714500"/>
            <a:ext cx="3632200" cy="2235200"/>
          </a:xfrm>
          <a:prstGeom prst="rect">
            <a:avLst/>
          </a:prstGeom>
          <a:ln w="12700">
            <a:miter lim="400000"/>
          </a:ln>
        </p:spPr>
      </p:pic>
      <p:sp>
        <p:nvSpPr>
          <p:cNvPr id="1083" name="Shape 1083"/>
          <p:cNvSpPr/>
          <p:nvPr/>
        </p:nvSpPr>
        <p:spPr>
          <a:xfrm>
            <a:off x="3647975" y="4164596"/>
            <a:ext cx="286405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3800"/>
              </a:lnSpc>
              <a:tabLst>
                <a:tab pos="838200" algn="l"/>
              </a:tabLst>
              <a:defRPr sz="3200">
                <a:solidFill>
                  <a:srgbClr val="FFFFFF"/>
                </a:solidFill>
                <a:latin typeface="+mn-lt"/>
                <a:ea typeface="+mn-ea"/>
                <a:cs typeface="+mn-cs"/>
                <a:sym typeface="Gill Sans"/>
              </a:defRPr>
            </a:lvl1pPr>
          </a:lstStyle>
          <a:p>
            <a:r>
              <a:t>Tea break</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sldNum" sz="quarter" idx="2"/>
          </p:nvPr>
        </p:nvSpPr>
        <p:spPr>
          <a:xfrm>
            <a:off x="4993876" y="7404100"/>
            <a:ext cx="173659"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a:t>
            </a:fld>
            <a:endParaRPr/>
          </a:p>
        </p:txBody>
      </p:sp>
      <p:sp>
        <p:nvSpPr>
          <p:cNvPr id="279" name="Shape 279"/>
          <p:cNvSpPr/>
          <p:nvPr/>
        </p:nvSpPr>
        <p:spPr>
          <a:xfrm>
            <a:off x="320030" y="1752952"/>
            <a:ext cx="9423401" cy="10669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300"/>
              </a:lnSpc>
              <a:tabLst>
                <a:tab pos="838200" algn="l"/>
              </a:tabLst>
              <a:defRPr sz="2600"/>
            </a:pPr>
            <a:r>
              <a:rPr sz="2400"/>
              <a:t>Example:	</a:t>
            </a:r>
            <a:r>
              <a:rPr sz="2400">
                <a:latin typeface="Arial"/>
                <a:ea typeface="Arial"/>
                <a:cs typeface="Arial"/>
                <a:sym typeface="Arial"/>
              </a:rPr>
              <a:t>Ball in a funnel and blow it off</a:t>
            </a:r>
            <a:r>
              <a:rPr>
                <a:latin typeface="Arial"/>
                <a:ea typeface="Arial"/>
                <a:cs typeface="Arial"/>
                <a:sym typeface="Arial"/>
              </a:rPr>
              <a:t/>
            </a:r>
            <a:br>
              <a:rPr>
                <a:latin typeface="Arial"/>
                <a:ea typeface="Arial"/>
                <a:cs typeface="Arial"/>
                <a:sym typeface="Arial"/>
              </a:rPr>
            </a:br>
            <a:r>
              <a:rPr sz="2800">
                <a:latin typeface="Monlam Uni OuChan2"/>
                <a:ea typeface="Monlam Uni OuChan2"/>
                <a:cs typeface="Monlam Uni OuChan2"/>
                <a:sym typeface="Monlam Uni OuChan2"/>
              </a:rPr>
              <a:t>དཔེ་མཚོན།   པི་པིའི་ནང་པོ་ལོ་འཇུག་ནས་ཕུ་རྒྱག</a:t>
            </a:r>
          </a:p>
        </p:txBody>
      </p:sp>
      <p:sp>
        <p:nvSpPr>
          <p:cNvPr id="280" name="Shape 280"/>
          <p:cNvSpPr/>
          <p:nvPr/>
        </p:nvSpPr>
        <p:spPr>
          <a:xfrm>
            <a:off x="320030" y="191205"/>
            <a:ext cx="9791701" cy="11863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35000"/>
              </a:lnSpc>
              <a:buClr>
                <a:srgbClr val="FFFFFF"/>
              </a:buClr>
              <a:buFont typeface="Arial"/>
              <a:tabLst>
                <a:tab pos="838200" algn="l"/>
              </a:tabLst>
              <a:defRPr sz="2800" b="1">
                <a:solidFill>
                  <a:srgbClr val="011993"/>
                </a:solidFill>
                <a:uFill>
                  <a:solidFill>
                    <a:srgbClr val="011993"/>
                  </a:solidFill>
                </a:uFill>
              </a:defRPr>
            </a:pPr>
            <a:r>
              <a:rPr i="1" dirty="0" err="1"/>
              <a:t>SmD</a:t>
            </a:r>
            <a:r>
              <a:rPr dirty="0" err="1"/>
              <a:t>'s</a:t>
            </a:r>
            <a:r>
              <a:rPr dirty="0"/>
              <a:t> Concept of Science Education</a:t>
            </a:r>
          </a:p>
          <a:p>
            <a:pPr defTabSz="508000">
              <a:lnSpc>
                <a:spcPts val="3900"/>
              </a:lnSpc>
              <a:tabLst>
                <a:tab pos="838200" algn="l"/>
              </a:tabLst>
              <a:defRPr sz="3300">
                <a:solidFill>
                  <a:srgbClr val="011993"/>
                </a:solidFill>
                <a:latin typeface="Monlam Uni OuChan2"/>
                <a:ea typeface="Monlam Uni OuChan2"/>
                <a:cs typeface="Monlam Uni OuChan2"/>
                <a:sym typeface="Monlam Uni OuChan2"/>
              </a:defRPr>
            </a:pPr>
            <a:r>
              <a:rPr lang="bo-CN" dirty="0"/>
              <a:t>ནང་ཆོས་དང་ཚན་རིག་འབྲེལ་ལམ་གྱི་</a:t>
            </a:r>
            <a:r>
              <a:rPr dirty="0" err="1"/>
              <a:t>ཚན་རིག་ཤེས་ཡོན་གྱི་གོ</a:t>
            </a:r>
            <a:r>
              <a:rPr dirty="0"/>
              <a:t>་</a:t>
            </a:r>
            <a:r>
              <a:rPr lang="bo-CN" dirty="0"/>
              <a:t>བ</a:t>
            </a:r>
            <a:r>
              <a:rPr dirty="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xfrm>
            <a:off x="4986813" y="7385050"/>
            <a:ext cx="187785" cy="292101"/>
          </a:xfrm>
          <a:prstGeom prst="rect">
            <a:avLst/>
          </a:prstGeom>
          <a:extLst>
            <a:ext uri="{C572A759-6A51-4108-AA02-DFA0A04FC94B}">
              <ma14:wrappingTextBoxFlag xmlns:ma14="http://schemas.microsoft.com/office/mac/drawingml/2011/main" val="1"/>
            </a:ext>
          </a:extLst>
        </p:spPr>
        <p:txBody>
          <a:bodyPr/>
          <a:lstStyle>
            <a:lvl1pPr>
              <a:lnSpc>
                <a:spcPts val="1600"/>
              </a:lnSpc>
              <a:tabLst>
                <a:tab pos="838200" algn="l"/>
              </a:tabLst>
              <a:defRPr sz="1400">
                <a:solidFill>
                  <a:srgbClr val="0000EE"/>
                </a:solidFill>
              </a:defRPr>
            </a:lvl1pPr>
          </a:lstStyle>
          <a:p>
            <a:fld id="{86CB4B4D-7CA3-9044-876B-883B54F8677D}" type="slidenum">
              <a:t>8</a:t>
            </a:fld>
            <a:endParaRPr/>
          </a:p>
        </p:txBody>
      </p:sp>
      <p:sp>
        <p:nvSpPr>
          <p:cNvPr id="285" name="Shape 285"/>
          <p:cNvSpPr/>
          <p:nvPr/>
        </p:nvSpPr>
        <p:spPr>
          <a:xfrm>
            <a:off x="381000" y="241300"/>
            <a:ext cx="6743700" cy="123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800" b="1"/>
            </a:pPr>
            <a:r>
              <a:t>Key scientists of Western world</a:t>
            </a:r>
            <a:endParaRPr sz="3600">
              <a:latin typeface="Arial"/>
              <a:ea typeface="Arial"/>
              <a:cs typeface="Arial"/>
              <a:sym typeface="Arial"/>
            </a:endParaRPr>
          </a:p>
          <a:p>
            <a:pPr>
              <a:defRPr sz="3300">
                <a:latin typeface="Monlam Uni OuChan2"/>
                <a:ea typeface="Monlam Uni OuChan2"/>
                <a:cs typeface="Monlam Uni OuChan2"/>
                <a:sym typeface="Monlam Uni OuChan2"/>
              </a:defRPr>
            </a:pPr>
            <a:r>
              <a:t>ནུབ་ཕྱོགས་ཀྱི་ཚན་རིག་པ་གཙོ་བོ་རྣམས།</a:t>
            </a:r>
          </a:p>
        </p:txBody>
      </p:sp>
      <p:sp>
        <p:nvSpPr>
          <p:cNvPr id="286" name="Shape 286"/>
          <p:cNvSpPr/>
          <p:nvPr/>
        </p:nvSpPr>
        <p:spPr>
          <a:xfrm>
            <a:off x="190500" y="6477000"/>
            <a:ext cx="18288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tabLst>
                <a:tab pos="5232400" algn="l"/>
              </a:tabLst>
              <a:defRPr sz="1800"/>
            </a:pPr>
            <a:r>
              <a:t>Archimedes</a:t>
            </a:r>
          </a:p>
          <a:p>
            <a:pPr>
              <a:defRPr sz="1800"/>
            </a:pPr>
            <a:r>
              <a:t>287-212 BC</a:t>
            </a:r>
          </a:p>
        </p:txBody>
      </p:sp>
      <p:sp>
        <p:nvSpPr>
          <p:cNvPr id="287" name="Shape 287"/>
          <p:cNvSpPr/>
          <p:nvPr/>
        </p:nvSpPr>
        <p:spPr>
          <a:xfrm>
            <a:off x="4787900" y="2946400"/>
            <a:ext cx="18288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800"/>
            </a:pPr>
            <a:r>
              <a:t>Isaac Newton</a:t>
            </a:r>
          </a:p>
          <a:p>
            <a:pPr>
              <a:lnSpc>
                <a:spcPts val="2100"/>
              </a:lnSpc>
              <a:tabLst>
                <a:tab pos="838200" algn="l"/>
              </a:tabLst>
              <a:defRPr sz="1800"/>
            </a:pPr>
            <a:r>
              <a:t>1643 - 1727</a:t>
            </a:r>
          </a:p>
        </p:txBody>
      </p:sp>
      <p:sp>
        <p:nvSpPr>
          <p:cNvPr id="288" name="Shape 288"/>
          <p:cNvSpPr/>
          <p:nvPr/>
        </p:nvSpPr>
        <p:spPr>
          <a:xfrm>
            <a:off x="5537200" y="2336800"/>
            <a:ext cx="18288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800"/>
            </a:pPr>
            <a:r>
              <a:t>Charles Darwin</a:t>
            </a:r>
          </a:p>
          <a:p>
            <a:pPr>
              <a:lnSpc>
                <a:spcPts val="2100"/>
              </a:lnSpc>
              <a:tabLst>
                <a:tab pos="838200" algn="l"/>
              </a:tabLst>
              <a:defRPr sz="1800"/>
            </a:pPr>
            <a:r>
              <a:t>1809 - 1882</a:t>
            </a:r>
          </a:p>
        </p:txBody>
      </p:sp>
      <p:sp>
        <p:nvSpPr>
          <p:cNvPr id="289" name="Shape 289"/>
          <p:cNvSpPr/>
          <p:nvPr/>
        </p:nvSpPr>
        <p:spPr>
          <a:xfrm>
            <a:off x="3111500" y="4229100"/>
            <a:ext cx="18288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800"/>
            </a:pPr>
            <a:r>
              <a:t>Galileo Galilei</a:t>
            </a:r>
          </a:p>
          <a:p>
            <a:pPr>
              <a:lnSpc>
                <a:spcPts val="2100"/>
              </a:lnSpc>
              <a:tabLst>
                <a:tab pos="838200" algn="l"/>
              </a:tabLst>
              <a:defRPr sz="1800"/>
            </a:pPr>
            <a:r>
              <a:t>1564 -1642</a:t>
            </a:r>
          </a:p>
        </p:txBody>
      </p:sp>
      <p:sp>
        <p:nvSpPr>
          <p:cNvPr id="290" name="Shape 290"/>
          <p:cNvSpPr/>
          <p:nvPr/>
        </p:nvSpPr>
        <p:spPr>
          <a:xfrm>
            <a:off x="4025900" y="3568700"/>
            <a:ext cx="1816857"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1800"/>
            </a:pPr>
            <a:r>
              <a:t>René Descartes</a:t>
            </a:r>
          </a:p>
          <a:p>
            <a:pPr>
              <a:lnSpc>
                <a:spcPts val="2100"/>
              </a:lnSpc>
              <a:tabLst>
                <a:tab pos="838200" algn="l"/>
              </a:tabLst>
              <a:defRPr sz="1800"/>
            </a:pPr>
            <a:r>
              <a:t>1596 - 1650</a:t>
            </a:r>
          </a:p>
        </p:txBody>
      </p:sp>
      <p:sp>
        <p:nvSpPr>
          <p:cNvPr id="291" name="Shape 291"/>
          <p:cNvSpPr/>
          <p:nvPr/>
        </p:nvSpPr>
        <p:spPr>
          <a:xfrm>
            <a:off x="7301075" y="1016000"/>
            <a:ext cx="1651770"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1800"/>
            </a:pPr>
            <a:r>
              <a:t>Albert Einstein</a:t>
            </a:r>
          </a:p>
          <a:p>
            <a:pPr>
              <a:lnSpc>
                <a:spcPts val="2100"/>
              </a:lnSpc>
              <a:tabLst>
                <a:tab pos="838200" algn="l"/>
              </a:tabLst>
              <a:defRPr sz="1800"/>
            </a:pPr>
            <a:r>
              <a:t>1879 - 1955</a:t>
            </a:r>
          </a:p>
        </p:txBody>
      </p:sp>
      <p:sp>
        <p:nvSpPr>
          <p:cNvPr id="292" name="Shape 292"/>
          <p:cNvSpPr/>
          <p:nvPr/>
        </p:nvSpPr>
        <p:spPr>
          <a:xfrm>
            <a:off x="8242300" y="368300"/>
            <a:ext cx="19685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800"/>
            </a:pPr>
            <a:r>
              <a:t>Stephen Hawking</a:t>
            </a:r>
          </a:p>
          <a:p>
            <a:pPr>
              <a:lnSpc>
                <a:spcPts val="2100"/>
              </a:lnSpc>
              <a:tabLst>
                <a:tab pos="838200" algn="l"/>
              </a:tabLst>
              <a:defRPr sz="1800"/>
            </a:pPr>
            <a:r>
              <a:t>1942 - 2018</a:t>
            </a:r>
          </a:p>
        </p:txBody>
      </p:sp>
      <p:pic>
        <p:nvPicPr>
          <p:cNvPr id="293"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5223" y="6311900"/>
            <a:ext cx="801611" cy="1079500"/>
          </a:xfrm>
          <a:prstGeom prst="rect">
            <a:avLst/>
          </a:prstGeom>
          <a:ln w="12700">
            <a:miter lim="400000"/>
          </a:ln>
        </p:spPr>
      </p:pic>
      <p:sp>
        <p:nvSpPr>
          <p:cNvPr id="294" name="Shape 294"/>
          <p:cNvSpPr/>
          <p:nvPr/>
        </p:nvSpPr>
        <p:spPr>
          <a:xfrm>
            <a:off x="2211366" y="4902200"/>
            <a:ext cx="19685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800"/>
            </a:pPr>
            <a:r>
              <a:t>Leonardo da Vinci </a:t>
            </a:r>
          </a:p>
          <a:p>
            <a:pPr>
              <a:defRPr sz="1800"/>
            </a:pPr>
            <a:r>
              <a:t>1452 - 1519</a:t>
            </a:r>
          </a:p>
        </p:txBody>
      </p:sp>
      <p:pic>
        <p:nvPicPr>
          <p:cNvPr id="295" name="dropp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2525" y="5393596"/>
            <a:ext cx="873128" cy="1008311"/>
          </a:xfrm>
          <a:prstGeom prst="rect">
            <a:avLst/>
          </a:prstGeom>
          <a:ln w="12700">
            <a:miter lim="400000"/>
          </a:ln>
        </p:spPr>
      </p:pic>
      <p:pic>
        <p:nvPicPr>
          <p:cNvPr id="296" name="dropp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5500" y="4562475"/>
            <a:ext cx="879477" cy="989411"/>
          </a:xfrm>
          <a:prstGeom prst="rect">
            <a:avLst/>
          </a:prstGeom>
          <a:ln w="12700">
            <a:miter lim="400000"/>
          </a:ln>
        </p:spPr>
      </p:pic>
      <p:pic>
        <p:nvPicPr>
          <p:cNvPr id="297" name="droppedImag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9025" y="2495550"/>
            <a:ext cx="855063" cy="1127128"/>
          </a:xfrm>
          <a:prstGeom prst="rect">
            <a:avLst/>
          </a:prstGeom>
          <a:ln w="12700">
            <a:miter lim="400000"/>
          </a:ln>
        </p:spPr>
      </p:pic>
      <p:pic>
        <p:nvPicPr>
          <p:cNvPr id="298" name="droppedImag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84825" y="3886200"/>
            <a:ext cx="854077" cy="1045809"/>
          </a:xfrm>
          <a:prstGeom prst="rect">
            <a:avLst/>
          </a:prstGeom>
          <a:ln w="12700">
            <a:miter lim="400000"/>
          </a:ln>
        </p:spPr>
      </p:pic>
      <p:pic>
        <p:nvPicPr>
          <p:cNvPr id="299" name="droppedImag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87664" y="1168400"/>
            <a:ext cx="836648" cy="1045809"/>
          </a:xfrm>
          <a:prstGeom prst="rect">
            <a:avLst/>
          </a:prstGeom>
          <a:ln w="12700">
            <a:miter lim="400000"/>
          </a:ln>
        </p:spPr>
      </p:pic>
      <p:sp>
        <p:nvSpPr>
          <p:cNvPr id="300" name="Shape 300"/>
          <p:cNvSpPr/>
          <p:nvPr/>
        </p:nvSpPr>
        <p:spPr>
          <a:xfrm flipH="1">
            <a:off x="279399" y="271706"/>
            <a:ext cx="8070120" cy="6090995"/>
          </a:xfrm>
          <a:prstGeom prst="line">
            <a:avLst/>
          </a:prstGeom>
          <a:ln w="50800">
            <a:solidFill>
              <a:srgbClr val="000000"/>
            </a:solidFill>
            <a:miter lim="400000"/>
            <a:headEnd type="stealth"/>
          </a:ln>
        </p:spPr>
        <p:txBody>
          <a:bodyPr lIns="50800" tIns="50800" rIns="50800" bIns="50800" anchor="ctr"/>
          <a:lstStyle/>
          <a:p>
            <a:endParaRPr/>
          </a:p>
        </p:txBody>
      </p:sp>
      <p:pic>
        <p:nvPicPr>
          <p:cNvPr id="301" name="droppedImage.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11925" y="3111500"/>
            <a:ext cx="854395" cy="1143003"/>
          </a:xfrm>
          <a:prstGeom prst="rect">
            <a:avLst/>
          </a:prstGeom>
          <a:ln w="12700">
            <a:miter lim="400000"/>
          </a:ln>
        </p:spPr>
      </p:pic>
      <p:sp>
        <p:nvSpPr>
          <p:cNvPr id="302" name="Shape 302"/>
          <p:cNvSpPr/>
          <p:nvPr/>
        </p:nvSpPr>
        <p:spPr>
          <a:xfrm>
            <a:off x="1247197" y="5568950"/>
            <a:ext cx="23114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sz="1800"/>
            </a:pPr>
            <a:r>
              <a:t>Hildegard von Bingen</a:t>
            </a:r>
          </a:p>
          <a:p>
            <a:pPr>
              <a:defRPr sz="1800"/>
            </a:pPr>
            <a:r>
              <a:t>1098 - 1179</a:t>
            </a:r>
          </a:p>
        </p:txBody>
      </p:sp>
      <p:pic>
        <p:nvPicPr>
          <p:cNvPr id="303" name="droppedImage.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39495" y="6096831"/>
            <a:ext cx="785243" cy="1149309"/>
          </a:xfrm>
          <a:prstGeom prst="rect">
            <a:avLst/>
          </a:prstGeom>
          <a:ln w="12700">
            <a:miter lim="400000"/>
          </a:ln>
        </p:spPr>
      </p:pic>
      <p:sp>
        <p:nvSpPr>
          <p:cNvPr id="304" name="Shape 304"/>
          <p:cNvSpPr/>
          <p:nvPr/>
        </p:nvSpPr>
        <p:spPr>
          <a:xfrm>
            <a:off x="6787681" y="4910089"/>
            <a:ext cx="2261110" cy="2208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spcAft>
                <a:spcPts val="400"/>
              </a:spcAft>
              <a:defRPr sz="2200">
                <a:solidFill>
                  <a:srgbClr val="FF2600"/>
                </a:solidFill>
                <a:latin typeface="Monlam Uni OuChan2"/>
                <a:ea typeface="Monlam Uni OuChan2"/>
                <a:cs typeface="Monlam Uni OuChan2"/>
                <a:sym typeface="Monlam Uni OuChan2"/>
              </a:defRPr>
            </a:pPr>
            <a:r>
              <a:rPr dirty="0"/>
              <a:t>༡ དོགས་འཆར་རིང་ལུགས། </a:t>
            </a:r>
            <a:endParaRPr lang="en-IN" dirty="0"/>
          </a:p>
          <a:p>
            <a:pPr>
              <a:lnSpc>
                <a:spcPct val="150000"/>
              </a:lnSpc>
              <a:spcAft>
                <a:spcPts val="400"/>
              </a:spcAft>
              <a:defRPr sz="2200">
                <a:solidFill>
                  <a:srgbClr val="FF2600"/>
                </a:solidFill>
                <a:latin typeface="Monlam Uni OuChan2"/>
                <a:ea typeface="Monlam Uni OuChan2"/>
                <a:cs typeface="Monlam Uni OuChan2"/>
                <a:sym typeface="Monlam Uni OuChan2"/>
              </a:defRPr>
            </a:pPr>
            <a:r>
              <a:rPr dirty="0">
                <a:solidFill>
                  <a:srgbClr val="FF0000"/>
                </a:solidFill>
              </a:rPr>
              <a:t>༢ </a:t>
            </a:r>
            <a:r>
              <a:rPr lang="bo-CN" dirty="0">
                <a:solidFill>
                  <a:srgbClr val="FF0000"/>
                </a:solidFill>
              </a:rPr>
              <a:t>དཔྱད་ཞིབ།</a:t>
            </a:r>
            <a:br>
              <a:rPr lang="bo-CN" dirty="0">
                <a:solidFill>
                  <a:srgbClr val="FF0000"/>
                </a:solidFill>
              </a:rPr>
            </a:br>
            <a:r>
              <a:rPr dirty="0"/>
              <a:t>༣ བཟོ་སྐྲུན། སྒྲུབ་སྦྱོར།</a:t>
            </a:r>
          </a:p>
          <a:p>
            <a:pPr>
              <a:lnSpc>
                <a:spcPct val="150000"/>
              </a:lnSpc>
              <a:spcAft>
                <a:spcPts val="400"/>
              </a:spcAft>
              <a:defRPr sz="2200">
                <a:solidFill>
                  <a:srgbClr val="FF2600"/>
                </a:solidFill>
                <a:latin typeface="Monlam Uni OuChan2"/>
                <a:ea typeface="Monlam Uni OuChan2"/>
                <a:cs typeface="Monlam Uni OuChan2"/>
                <a:sym typeface="Monlam Uni OuChan2"/>
              </a:defRPr>
            </a:pPr>
            <a:r>
              <a:rPr dirty="0"/>
              <a:t>༤ སྐྱར་ཟློས་རུང་བ།</a:t>
            </a:r>
          </a:p>
        </p:txBody>
      </p:sp>
      <p:sp>
        <p:nvSpPr>
          <p:cNvPr id="305" name="Shape 305"/>
          <p:cNvSpPr/>
          <p:nvPr/>
        </p:nvSpPr>
        <p:spPr>
          <a:xfrm>
            <a:off x="406400" y="1828800"/>
            <a:ext cx="3699811" cy="979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a:solidFill>
                  <a:srgbClr val="FF2600"/>
                </a:solidFill>
              </a:defRPr>
            </a:pPr>
            <a:r>
              <a:t>"Cogito ergo sum"</a:t>
            </a:r>
            <a:br/>
            <a:r>
              <a:rPr sz="2800"/>
              <a:t>ང་ཡིས་རྟོགས་པའི་ཕྱིར་ན། ང་ཡིན་ནོ།</a:t>
            </a:r>
          </a:p>
        </p:txBody>
      </p:sp>
      <p:sp>
        <p:nvSpPr>
          <p:cNvPr id="306" name="Shape 306"/>
          <p:cNvSpPr/>
          <p:nvPr/>
        </p:nvSpPr>
        <p:spPr>
          <a:xfrm>
            <a:off x="6644816" y="4973991"/>
            <a:ext cx="3397762" cy="2272149"/>
          </a:xfrm>
          <a:prstGeom prst="rect">
            <a:avLst/>
          </a:prstGeom>
          <a:ln w="25400">
            <a:solidFill>
              <a:srgbClr val="FF2600"/>
            </a:solidFill>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11" name="Shape 311"/>
          <p:cNvSpPr/>
          <p:nvPr/>
        </p:nvSpPr>
        <p:spPr>
          <a:xfrm>
            <a:off x="6320835" y="4721197"/>
            <a:ext cx="292383" cy="1216845"/>
          </a:xfrm>
          <a:custGeom>
            <a:avLst/>
            <a:gdLst/>
            <a:ahLst/>
            <a:cxnLst>
              <a:cxn ang="0">
                <a:pos x="wd2" y="hd2"/>
              </a:cxn>
              <a:cxn ang="5400000">
                <a:pos x="wd2" y="hd2"/>
              </a:cxn>
              <a:cxn ang="10800000">
                <a:pos x="wd2" y="hd2"/>
              </a:cxn>
              <a:cxn ang="16200000">
                <a:pos x="wd2" y="hd2"/>
              </a:cxn>
            </a:cxnLst>
            <a:rect l="0" t="0" r="r" b="b"/>
            <a:pathLst>
              <a:path w="21013" h="21600" extrusionOk="0">
                <a:moveTo>
                  <a:pt x="21013" y="21600"/>
                </a:moveTo>
                <a:cubicBezTo>
                  <a:pt x="6405" y="21251"/>
                  <a:pt x="-587" y="14051"/>
                  <a:pt x="38" y="0"/>
                </a:cubicBezTo>
              </a:path>
            </a:pathLst>
          </a:custGeom>
          <a:ln w="25400">
            <a:solidFill>
              <a:srgbClr val="FF2600"/>
            </a:solidFill>
            <a:miter lim="400000"/>
          </a:ln>
        </p:spPr>
        <p:txBody>
          <a:bodyPr/>
          <a:lstStyle/>
          <a:p>
            <a:endParaRPr/>
          </a:p>
        </p:txBody>
      </p:sp>
      <p:sp>
        <p:nvSpPr>
          <p:cNvPr id="308" name="Shape 308"/>
          <p:cNvSpPr/>
          <p:nvPr/>
        </p:nvSpPr>
        <p:spPr>
          <a:xfrm rot="7775147">
            <a:off x="6509704" y="5803642"/>
            <a:ext cx="143724" cy="2285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2600"/>
          </a:solidFill>
          <a:ln w="12700">
            <a:miter lim="400000"/>
          </a:ln>
        </p:spPr>
        <p:txBody>
          <a:bodyPr lIns="50800" tIns="50800" rIns="50800" bIns="50800" anchor="ct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309" name="pasted-image.tif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79493" y="1894740"/>
            <a:ext cx="855063" cy="1082189"/>
          </a:xfrm>
          <a:prstGeom prst="rect">
            <a:avLst/>
          </a:prstGeom>
          <a:ln w="12700">
            <a:miter lim="400000"/>
          </a:ln>
        </p:spPr>
      </p:pic>
      <p:sp>
        <p:nvSpPr>
          <p:cNvPr id="310" name="Shape 310"/>
          <p:cNvSpPr/>
          <p:nvPr/>
        </p:nvSpPr>
        <p:spPr>
          <a:xfrm>
            <a:off x="6420657" y="1711325"/>
            <a:ext cx="1588258"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1800"/>
            </a:pPr>
            <a:r>
              <a:t>Marie Curie</a:t>
            </a:r>
          </a:p>
          <a:p>
            <a:pPr>
              <a:lnSpc>
                <a:spcPts val="2100"/>
              </a:lnSpc>
              <a:tabLst>
                <a:tab pos="838200" algn="l"/>
              </a:tabLst>
              <a:defRPr sz="1800"/>
            </a:pPr>
            <a:r>
              <a:t>1867 - 1934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p:cNvSpPr>
          <p:nvPr>
            <p:ph type="sldNum" sz="quarter" idx="2"/>
          </p:nvPr>
        </p:nvSpPr>
        <p:spPr>
          <a:xfrm>
            <a:off x="4993876" y="7404100"/>
            <a:ext cx="173659" cy="2540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a:t>
            </a:fld>
            <a:endParaRPr/>
          </a:p>
        </p:txBody>
      </p:sp>
      <p:sp>
        <p:nvSpPr>
          <p:cNvPr id="316" name="Shape 316"/>
          <p:cNvSpPr/>
          <p:nvPr/>
        </p:nvSpPr>
        <p:spPr>
          <a:xfrm flipH="1" flipV="1">
            <a:off x="9425165" y="4891712"/>
            <a:ext cx="12701" cy="12701"/>
          </a:xfrm>
          <a:prstGeom prst="line">
            <a:avLst/>
          </a:prstGeom>
          <a:ln w="38100">
            <a:solidFill>
              <a:srgbClr val="0433FF"/>
            </a:solidFill>
          </a:ln>
        </p:spPr>
        <p:txBody>
          <a:bodyPr lIns="50800" tIns="50800" rIns="50800" bIns="50800" anchor="ctr"/>
          <a:lstStyle/>
          <a:p>
            <a:endParaRPr/>
          </a:p>
        </p:txBody>
      </p:sp>
      <p:grpSp>
        <p:nvGrpSpPr>
          <p:cNvPr id="367" name="Group 367"/>
          <p:cNvGrpSpPr/>
          <p:nvPr/>
        </p:nvGrpSpPr>
        <p:grpSpPr>
          <a:xfrm>
            <a:off x="369155" y="1681821"/>
            <a:ext cx="10213323" cy="3223543"/>
            <a:chOff x="0" y="0"/>
            <a:chExt cx="10213321" cy="3223542"/>
          </a:xfrm>
        </p:grpSpPr>
        <p:sp>
          <p:nvSpPr>
            <p:cNvPr id="317" name="Shape 317"/>
            <p:cNvSpPr/>
            <p:nvPr/>
          </p:nvSpPr>
          <p:spPr>
            <a:xfrm flipV="1">
              <a:off x="1670162" y="1474056"/>
              <a:ext cx="910149" cy="119957"/>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18" name="Shape 318"/>
            <p:cNvSpPr/>
            <p:nvPr/>
          </p:nvSpPr>
          <p:spPr>
            <a:xfrm>
              <a:off x="1008331" y="1839411"/>
              <a:ext cx="946115" cy="57498"/>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19" name="Shape 319"/>
            <p:cNvSpPr/>
            <p:nvPr/>
          </p:nvSpPr>
          <p:spPr>
            <a:xfrm>
              <a:off x="9187131" y="2449011"/>
              <a:ext cx="403333" cy="342307"/>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0" name="Shape 320"/>
            <p:cNvSpPr/>
            <p:nvPr/>
          </p:nvSpPr>
          <p:spPr>
            <a:xfrm>
              <a:off x="9165595" y="3159338"/>
              <a:ext cx="446406" cy="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1" name="Shape 321"/>
            <p:cNvSpPr/>
            <p:nvPr/>
          </p:nvSpPr>
          <p:spPr>
            <a:xfrm flipH="1" flipV="1">
              <a:off x="5640902" y="1810266"/>
              <a:ext cx="1671111" cy="140452"/>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2" name="Shape 322"/>
            <p:cNvSpPr/>
            <p:nvPr/>
          </p:nvSpPr>
          <p:spPr>
            <a:xfrm flipH="1" flipV="1">
              <a:off x="4453294" y="1279045"/>
              <a:ext cx="1169333" cy="149773"/>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3" name="Shape 323"/>
            <p:cNvSpPr/>
            <p:nvPr/>
          </p:nvSpPr>
          <p:spPr>
            <a:xfrm flipH="1" flipV="1">
              <a:off x="9156697" y="79204"/>
              <a:ext cx="12701" cy="1270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4" name="Shape 324"/>
            <p:cNvSpPr/>
            <p:nvPr/>
          </p:nvSpPr>
          <p:spPr>
            <a:xfrm flipH="1">
              <a:off x="7442200" y="2047626"/>
              <a:ext cx="2186923" cy="7673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5" name="Shape 325"/>
            <p:cNvSpPr/>
            <p:nvPr/>
          </p:nvSpPr>
          <p:spPr>
            <a:xfrm flipV="1">
              <a:off x="9145491" y="859546"/>
              <a:ext cx="1" cy="2363997"/>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6" name="Shape 326"/>
            <p:cNvSpPr/>
            <p:nvPr/>
          </p:nvSpPr>
          <p:spPr>
            <a:xfrm flipH="1">
              <a:off x="8196639" y="1283992"/>
              <a:ext cx="1470348" cy="379096"/>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7" name="Shape 327"/>
            <p:cNvSpPr/>
            <p:nvPr/>
          </p:nvSpPr>
          <p:spPr>
            <a:xfrm flipH="1">
              <a:off x="6909498" y="0"/>
              <a:ext cx="2185528" cy="1009689"/>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8" name="Shape 328"/>
            <p:cNvSpPr/>
            <p:nvPr/>
          </p:nvSpPr>
          <p:spPr>
            <a:xfrm flipH="1">
              <a:off x="7798086" y="2122010"/>
              <a:ext cx="1398951" cy="397868"/>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29" name="Shape 329"/>
            <p:cNvSpPr/>
            <p:nvPr/>
          </p:nvSpPr>
          <p:spPr>
            <a:xfrm flipH="1">
              <a:off x="7747024" y="1653537"/>
              <a:ext cx="1335975" cy="115615"/>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0" name="Shape 330"/>
            <p:cNvSpPr/>
            <p:nvPr/>
          </p:nvSpPr>
          <p:spPr>
            <a:xfrm flipH="1" flipV="1">
              <a:off x="8445531" y="358068"/>
              <a:ext cx="1208963" cy="115752"/>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1" name="Shape 331"/>
            <p:cNvSpPr/>
            <p:nvPr/>
          </p:nvSpPr>
          <p:spPr>
            <a:xfrm flipH="1" flipV="1">
              <a:off x="8496514" y="1957179"/>
              <a:ext cx="687894" cy="16873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2" name="Shape 332"/>
            <p:cNvSpPr/>
            <p:nvPr/>
          </p:nvSpPr>
          <p:spPr>
            <a:xfrm flipH="1">
              <a:off x="8382314" y="2106841"/>
              <a:ext cx="775403" cy="578125"/>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3" name="Shape 333"/>
            <p:cNvSpPr/>
            <p:nvPr/>
          </p:nvSpPr>
          <p:spPr>
            <a:xfrm flipH="1">
              <a:off x="9081243" y="1564990"/>
              <a:ext cx="1132079" cy="4507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4" name="Shape 334"/>
            <p:cNvSpPr/>
            <p:nvPr/>
          </p:nvSpPr>
          <p:spPr>
            <a:xfrm flipH="1">
              <a:off x="6136286" y="826016"/>
              <a:ext cx="1650368" cy="1334627"/>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5" name="Shape 335"/>
            <p:cNvSpPr/>
            <p:nvPr/>
          </p:nvSpPr>
          <p:spPr>
            <a:xfrm flipH="1" flipV="1">
              <a:off x="9132320" y="873575"/>
              <a:ext cx="512956" cy="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6" name="Shape 336"/>
            <p:cNvSpPr/>
            <p:nvPr/>
          </p:nvSpPr>
          <p:spPr>
            <a:xfrm flipH="1">
              <a:off x="6822122" y="847743"/>
              <a:ext cx="2349806" cy="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7" name="Shape 337"/>
            <p:cNvSpPr/>
            <p:nvPr/>
          </p:nvSpPr>
          <p:spPr>
            <a:xfrm flipH="1" flipV="1">
              <a:off x="8459692" y="386144"/>
              <a:ext cx="685436" cy="48505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8" name="Shape 338"/>
            <p:cNvSpPr/>
            <p:nvPr/>
          </p:nvSpPr>
          <p:spPr>
            <a:xfrm flipH="1" flipV="1">
              <a:off x="6197597" y="2149328"/>
              <a:ext cx="2059515" cy="44786"/>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39" name="Shape 339"/>
            <p:cNvSpPr/>
            <p:nvPr/>
          </p:nvSpPr>
          <p:spPr>
            <a:xfrm flipH="1">
              <a:off x="7966064" y="63055"/>
              <a:ext cx="1165832" cy="121492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0" name="Shape 340"/>
            <p:cNvSpPr/>
            <p:nvPr/>
          </p:nvSpPr>
          <p:spPr>
            <a:xfrm flipH="1">
              <a:off x="7615618" y="882375"/>
              <a:ext cx="1527279" cy="719496"/>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1" name="Shape 341"/>
            <p:cNvSpPr/>
            <p:nvPr/>
          </p:nvSpPr>
          <p:spPr>
            <a:xfrm flipH="1">
              <a:off x="6960212" y="386002"/>
              <a:ext cx="1543194" cy="661594"/>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2" name="Shape 342"/>
            <p:cNvSpPr/>
            <p:nvPr/>
          </p:nvSpPr>
          <p:spPr>
            <a:xfrm flipH="1" flipV="1">
              <a:off x="6834075" y="836883"/>
              <a:ext cx="2375773" cy="174636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3" name="Shape 343"/>
            <p:cNvSpPr/>
            <p:nvPr/>
          </p:nvSpPr>
          <p:spPr>
            <a:xfrm flipH="1">
              <a:off x="7796209" y="1653062"/>
              <a:ext cx="1338383" cy="890739"/>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4" name="Shape 344"/>
            <p:cNvSpPr/>
            <p:nvPr/>
          </p:nvSpPr>
          <p:spPr>
            <a:xfrm flipH="1" flipV="1">
              <a:off x="7760040" y="2574806"/>
              <a:ext cx="1424245" cy="25679"/>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5" name="Shape 345"/>
            <p:cNvSpPr/>
            <p:nvPr/>
          </p:nvSpPr>
          <p:spPr>
            <a:xfrm flipH="1" flipV="1">
              <a:off x="6909214" y="2464506"/>
              <a:ext cx="2167175" cy="74897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6" name="Shape 346"/>
            <p:cNvSpPr/>
            <p:nvPr/>
          </p:nvSpPr>
          <p:spPr>
            <a:xfrm flipH="1">
              <a:off x="4406968" y="909998"/>
              <a:ext cx="2514296" cy="351552"/>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7" name="Shape 347"/>
            <p:cNvSpPr/>
            <p:nvPr/>
          </p:nvSpPr>
          <p:spPr>
            <a:xfrm flipH="1">
              <a:off x="4051307" y="1482277"/>
              <a:ext cx="2122319" cy="121553"/>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8" name="Shape 348"/>
            <p:cNvSpPr/>
            <p:nvPr/>
          </p:nvSpPr>
          <p:spPr>
            <a:xfrm flipH="1" flipV="1">
              <a:off x="5613706" y="1194838"/>
              <a:ext cx="2104838" cy="62230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49" name="Shape 349"/>
            <p:cNvSpPr/>
            <p:nvPr/>
          </p:nvSpPr>
          <p:spPr>
            <a:xfrm flipH="1" flipV="1">
              <a:off x="6172394" y="2160463"/>
              <a:ext cx="2220611" cy="518242"/>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0" name="Shape 350"/>
            <p:cNvSpPr/>
            <p:nvPr/>
          </p:nvSpPr>
          <p:spPr>
            <a:xfrm flipH="1" flipV="1">
              <a:off x="4102197" y="1627549"/>
              <a:ext cx="1358115" cy="224996"/>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1" name="Shape 351"/>
            <p:cNvSpPr/>
            <p:nvPr/>
          </p:nvSpPr>
          <p:spPr>
            <a:xfrm flipH="1">
              <a:off x="6946903" y="910894"/>
              <a:ext cx="2198788" cy="95933"/>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2" name="Shape 352"/>
            <p:cNvSpPr/>
            <p:nvPr/>
          </p:nvSpPr>
          <p:spPr>
            <a:xfrm flipH="1" flipV="1">
              <a:off x="5575312" y="1196490"/>
              <a:ext cx="2414228" cy="159800"/>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3" name="Shape 353"/>
            <p:cNvSpPr/>
            <p:nvPr/>
          </p:nvSpPr>
          <p:spPr>
            <a:xfrm flipH="1">
              <a:off x="5448295" y="1825622"/>
              <a:ext cx="12701" cy="1270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4" name="Shape 354"/>
            <p:cNvSpPr/>
            <p:nvPr/>
          </p:nvSpPr>
          <p:spPr>
            <a:xfrm flipH="1" flipV="1">
              <a:off x="4051534" y="1626898"/>
              <a:ext cx="2118320" cy="544113"/>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5" name="Shape 355"/>
            <p:cNvSpPr/>
            <p:nvPr/>
          </p:nvSpPr>
          <p:spPr>
            <a:xfrm flipH="1">
              <a:off x="3670309" y="1152045"/>
              <a:ext cx="1995246" cy="121614"/>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6" name="Shape 356"/>
            <p:cNvSpPr/>
            <p:nvPr/>
          </p:nvSpPr>
          <p:spPr>
            <a:xfrm>
              <a:off x="1841495" y="1895494"/>
              <a:ext cx="12701" cy="1270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7" name="Shape 357"/>
            <p:cNvSpPr/>
            <p:nvPr/>
          </p:nvSpPr>
          <p:spPr>
            <a:xfrm flipH="1" flipV="1">
              <a:off x="2730557" y="1780225"/>
              <a:ext cx="2045035" cy="262402"/>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8" name="Shape 358"/>
            <p:cNvSpPr/>
            <p:nvPr/>
          </p:nvSpPr>
          <p:spPr>
            <a:xfrm flipV="1">
              <a:off x="2952665" y="1608734"/>
              <a:ext cx="1137505" cy="140603"/>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59" name="Shape 359"/>
            <p:cNvSpPr/>
            <p:nvPr/>
          </p:nvSpPr>
          <p:spPr>
            <a:xfrm flipV="1">
              <a:off x="2527536" y="1226239"/>
              <a:ext cx="1864194" cy="480657"/>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60" name="Shape 360"/>
            <p:cNvSpPr/>
            <p:nvPr/>
          </p:nvSpPr>
          <p:spPr>
            <a:xfrm flipV="1">
              <a:off x="0" y="1609466"/>
              <a:ext cx="1690829" cy="57689"/>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61" name="Shape 361"/>
            <p:cNvSpPr/>
            <p:nvPr/>
          </p:nvSpPr>
          <p:spPr>
            <a:xfrm>
              <a:off x="812795" y="1895494"/>
              <a:ext cx="12701" cy="1270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62" name="Shape 362"/>
            <p:cNvSpPr/>
            <p:nvPr/>
          </p:nvSpPr>
          <p:spPr>
            <a:xfrm flipV="1">
              <a:off x="2552818" y="1277942"/>
              <a:ext cx="1167681" cy="212516"/>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63" name="Shape 363"/>
            <p:cNvSpPr/>
            <p:nvPr/>
          </p:nvSpPr>
          <p:spPr>
            <a:xfrm flipH="1" flipV="1">
              <a:off x="840486" y="1531359"/>
              <a:ext cx="1631134" cy="397439"/>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64" name="Shape 364"/>
            <p:cNvSpPr/>
            <p:nvPr/>
          </p:nvSpPr>
          <p:spPr>
            <a:xfrm>
              <a:off x="1700412" y="1644022"/>
              <a:ext cx="1324661" cy="16617"/>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65" name="Shape 365"/>
            <p:cNvSpPr/>
            <p:nvPr/>
          </p:nvSpPr>
          <p:spPr>
            <a:xfrm flipH="1" flipV="1">
              <a:off x="2948048" y="1990193"/>
              <a:ext cx="3225461" cy="20427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sp>
          <p:nvSpPr>
            <p:cNvPr id="366" name="Shape 366"/>
            <p:cNvSpPr/>
            <p:nvPr/>
          </p:nvSpPr>
          <p:spPr>
            <a:xfrm>
              <a:off x="9245599" y="2517556"/>
              <a:ext cx="12701" cy="12701"/>
            </a:xfrm>
            <a:prstGeom prst="line">
              <a:avLst/>
            </a:prstGeom>
            <a:noFill/>
            <a:ln w="38100" cap="flat">
              <a:solidFill>
                <a:srgbClr val="0433FF"/>
              </a:solidFill>
              <a:prstDash val="solid"/>
              <a:round/>
            </a:ln>
            <a:effectLst/>
          </p:spPr>
          <p:txBody>
            <a:bodyPr wrap="square" lIns="50800" tIns="50800" rIns="50800" bIns="50800" numCol="1" anchor="ctr">
              <a:noAutofit/>
            </a:bodyPr>
            <a:lstStyle/>
            <a:p>
              <a:endParaRPr/>
            </a:p>
          </p:txBody>
        </p:sp>
      </p:grpSp>
      <p:sp>
        <p:nvSpPr>
          <p:cNvPr id="368" name="Shape 368"/>
          <p:cNvSpPr/>
          <p:nvPr/>
        </p:nvSpPr>
        <p:spPr>
          <a:xfrm>
            <a:off x="3075612" y="104934"/>
            <a:ext cx="4003750"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buClr>
                <a:srgbClr val="FFFDA9"/>
              </a:buClr>
              <a:buFont typeface="Arial Narrow"/>
              <a:tabLst>
                <a:tab pos="3390900" algn="l"/>
              </a:tabLst>
              <a:defRPr sz="3400" b="1">
                <a:solidFill>
                  <a:srgbClr val="011A9A"/>
                </a:solidFill>
                <a:uFill>
                  <a:solidFill>
                    <a:srgbClr val="FFFDA9"/>
                  </a:solidFill>
                </a:uFill>
                <a:latin typeface="Arial Narrow"/>
                <a:ea typeface="Arial Narrow"/>
                <a:cs typeface="Arial Narrow"/>
                <a:sym typeface="Arial Narrow"/>
              </a:defRPr>
            </a:pPr>
            <a:r>
              <a:rPr dirty="0">
                <a:latin typeface="Helvetica"/>
                <a:ea typeface="Helvetica"/>
                <a:cs typeface="Helvetica"/>
                <a:sym typeface="Helvetica"/>
              </a:rPr>
              <a:t>Western Scientists</a:t>
            </a:r>
          </a:p>
          <a:p>
            <a:pPr algn="ctr" defTabSz="508000">
              <a:defRPr sz="3400">
                <a:solidFill>
                  <a:srgbClr val="011A9A"/>
                </a:solidFill>
                <a:latin typeface="Monlam Uni OuChan2"/>
                <a:ea typeface="Monlam Uni OuChan2"/>
                <a:cs typeface="Monlam Uni OuChan2"/>
                <a:sym typeface="Monlam Uni OuChan2"/>
              </a:defRPr>
            </a:pPr>
            <a:r>
              <a:rPr b="1" dirty="0"/>
              <a:t>ནུབ་ཕྱོགས་ཀྱི་ཚན་རིག་པ།</a:t>
            </a:r>
          </a:p>
        </p:txBody>
      </p:sp>
      <p:grpSp>
        <p:nvGrpSpPr>
          <p:cNvPr id="423" name="Group 423"/>
          <p:cNvGrpSpPr/>
          <p:nvPr/>
        </p:nvGrpSpPr>
        <p:grpSpPr>
          <a:xfrm>
            <a:off x="274014" y="1391614"/>
            <a:ext cx="9624673" cy="3592172"/>
            <a:chOff x="0" y="0"/>
            <a:chExt cx="9624671" cy="3592170"/>
          </a:xfrm>
        </p:grpSpPr>
        <p:sp>
          <p:nvSpPr>
            <p:cNvPr id="369" name="Shape 369"/>
            <p:cNvSpPr/>
            <p:nvPr/>
          </p:nvSpPr>
          <p:spPr>
            <a:xfrm>
              <a:off x="6680200" y="16891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0" name="Shape 370"/>
            <p:cNvSpPr/>
            <p:nvPr/>
          </p:nvSpPr>
          <p:spPr>
            <a:xfrm>
              <a:off x="0" y="1765299"/>
              <a:ext cx="353671"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1" name="Shape 371"/>
            <p:cNvSpPr/>
            <p:nvPr/>
          </p:nvSpPr>
          <p:spPr>
            <a:xfrm>
              <a:off x="4279900" y="1282700"/>
              <a:ext cx="391771" cy="3917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2" name="Shape 372"/>
            <p:cNvSpPr/>
            <p:nvPr/>
          </p:nvSpPr>
          <p:spPr>
            <a:xfrm>
              <a:off x="3721100" y="13208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3" name="Shape 373"/>
            <p:cNvSpPr/>
            <p:nvPr/>
          </p:nvSpPr>
          <p:spPr>
            <a:xfrm>
              <a:off x="1587679" y="1663879"/>
              <a:ext cx="556512" cy="55651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4" name="Shape 374"/>
            <p:cNvSpPr/>
            <p:nvPr/>
          </p:nvSpPr>
          <p:spPr>
            <a:xfrm>
              <a:off x="3034930" y="2121297"/>
              <a:ext cx="202011" cy="175076"/>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5" name="Shape 375"/>
            <p:cNvSpPr/>
            <p:nvPr/>
          </p:nvSpPr>
          <p:spPr>
            <a:xfrm>
              <a:off x="2527300" y="2070099"/>
              <a:ext cx="252071" cy="2520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6" name="Shape 376"/>
            <p:cNvSpPr/>
            <p:nvPr/>
          </p:nvSpPr>
          <p:spPr>
            <a:xfrm>
              <a:off x="635000" y="16256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7" name="Shape 377"/>
            <p:cNvSpPr/>
            <p:nvPr/>
          </p:nvSpPr>
          <p:spPr>
            <a:xfrm>
              <a:off x="914400" y="1943099"/>
              <a:ext cx="353671"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8" name="Shape 378"/>
            <p:cNvSpPr/>
            <p:nvPr/>
          </p:nvSpPr>
          <p:spPr>
            <a:xfrm>
              <a:off x="3022599" y="1816100"/>
              <a:ext cx="353672"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9" name="Shape 379"/>
            <p:cNvSpPr/>
            <p:nvPr/>
          </p:nvSpPr>
          <p:spPr>
            <a:xfrm>
              <a:off x="2527300" y="1587500"/>
              <a:ext cx="391771" cy="3917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0" name="Shape 380"/>
            <p:cNvSpPr/>
            <p:nvPr/>
          </p:nvSpPr>
          <p:spPr>
            <a:xfrm>
              <a:off x="7150100" y="20320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1" name="Shape 381"/>
            <p:cNvSpPr/>
            <p:nvPr/>
          </p:nvSpPr>
          <p:spPr>
            <a:xfrm>
              <a:off x="7620000" y="1714500"/>
              <a:ext cx="353672"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2" name="Shape 382"/>
            <p:cNvSpPr/>
            <p:nvPr/>
          </p:nvSpPr>
          <p:spPr>
            <a:xfrm>
              <a:off x="6997700" y="2539999"/>
              <a:ext cx="353671"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3" name="Shape 383"/>
            <p:cNvSpPr/>
            <p:nvPr/>
          </p:nvSpPr>
          <p:spPr>
            <a:xfrm>
              <a:off x="3556000" y="2006599"/>
              <a:ext cx="569572" cy="5695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4" name="Shape 384"/>
            <p:cNvSpPr/>
            <p:nvPr/>
          </p:nvSpPr>
          <p:spPr>
            <a:xfrm>
              <a:off x="4622800" y="1790699"/>
              <a:ext cx="353671"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5" name="Shape 385"/>
            <p:cNvSpPr/>
            <p:nvPr/>
          </p:nvSpPr>
          <p:spPr>
            <a:xfrm>
              <a:off x="1879600" y="19939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6" name="Shape 386"/>
            <p:cNvSpPr/>
            <p:nvPr/>
          </p:nvSpPr>
          <p:spPr>
            <a:xfrm>
              <a:off x="812800" y="18161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7" name="Shape 387"/>
            <p:cNvSpPr/>
            <p:nvPr/>
          </p:nvSpPr>
          <p:spPr>
            <a:xfrm>
              <a:off x="584200" y="1892299"/>
              <a:ext cx="226671" cy="226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8" name="Shape 388"/>
            <p:cNvSpPr/>
            <p:nvPr/>
          </p:nvSpPr>
          <p:spPr>
            <a:xfrm>
              <a:off x="3962400" y="1587500"/>
              <a:ext cx="607671" cy="607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9" name="Shape 389"/>
            <p:cNvSpPr/>
            <p:nvPr/>
          </p:nvSpPr>
          <p:spPr>
            <a:xfrm>
              <a:off x="2628899" y="1689100"/>
              <a:ext cx="607672" cy="607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0" name="Shape 390"/>
            <p:cNvSpPr/>
            <p:nvPr/>
          </p:nvSpPr>
          <p:spPr>
            <a:xfrm>
              <a:off x="6705600" y="825500"/>
              <a:ext cx="607671" cy="607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1" name="Shape 391"/>
            <p:cNvSpPr/>
            <p:nvPr/>
          </p:nvSpPr>
          <p:spPr>
            <a:xfrm>
              <a:off x="5422900" y="1879599"/>
              <a:ext cx="429871" cy="4298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2" name="Shape 392"/>
            <p:cNvSpPr/>
            <p:nvPr/>
          </p:nvSpPr>
          <p:spPr>
            <a:xfrm>
              <a:off x="5486400" y="1143000"/>
              <a:ext cx="607671" cy="607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3" name="Shape 393"/>
            <p:cNvSpPr/>
            <p:nvPr/>
          </p:nvSpPr>
          <p:spPr>
            <a:xfrm>
              <a:off x="8369300" y="406400"/>
              <a:ext cx="379071" cy="3790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4" name="Shape 394"/>
            <p:cNvSpPr/>
            <p:nvPr/>
          </p:nvSpPr>
          <p:spPr>
            <a:xfrm>
              <a:off x="5524500" y="1587500"/>
              <a:ext cx="226671" cy="226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5" name="Shape 395"/>
            <p:cNvSpPr/>
            <p:nvPr/>
          </p:nvSpPr>
          <p:spPr>
            <a:xfrm>
              <a:off x="7340600" y="1143000"/>
              <a:ext cx="226671" cy="226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6" name="Shape 396"/>
            <p:cNvSpPr/>
            <p:nvPr/>
          </p:nvSpPr>
          <p:spPr>
            <a:xfrm>
              <a:off x="8267700" y="1790699"/>
              <a:ext cx="226671" cy="226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7" name="Shape 397"/>
            <p:cNvSpPr/>
            <p:nvPr/>
          </p:nvSpPr>
          <p:spPr>
            <a:xfrm>
              <a:off x="7912100" y="2032000"/>
              <a:ext cx="226671" cy="226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8" name="Shape 398"/>
            <p:cNvSpPr/>
            <p:nvPr/>
          </p:nvSpPr>
          <p:spPr>
            <a:xfrm>
              <a:off x="8940800" y="2514599"/>
              <a:ext cx="226671" cy="226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9" name="Shape 399"/>
            <p:cNvSpPr/>
            <p:nvPr/>
          </p:nvSpPr>
          <p:spPr>
            <a:xfrm>
              <a:off x="8940800" y="2755900"/>
              <a:ext cx="226671" cy="226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0" name="Shape 400"/>
            <p:cNvSpPr/>
            <p:nvPr/>
          </p:nvSpPr>
          <p:spPr>
            <a:xfrm>
              <a:off x="6832600" y="1257300"/>
              <a:ext cx="302871" cy="3028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1" name="Shape 401"/>
            <p:cNvSpPr/>
            <p:nvPr/>
          </p:nvSpPr>
          <p:spPr>
            <a:xfrm>
              <a:off x="8966200" y="1485900"/>
              <a:ext cx="404471" cy="4044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2" name="Shape 402"/>
            <p:cNvSpPr/>
            <p:nvPr/>
          </p:nvSpPr>
          <p:spPr>
            <a:xfrm>
              <a:off x="6083300" y="1612900"/>
              <a:ext cx="277471" cy="2774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3" name="Shape 403"/>
            <p:cNvSpPr/>
            <p:nvPr/>
          </p:nvSpPr>
          <p:spPr>
            <a:xfrm>
              <a:off x="6172200" y="2260599"/>
              <a:ext cx="290172" cy="2901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4" name="Shape 404"/>
            <p:cNvSpPr/>
            <p:nvPr/>
          </p:nvSpPr>
          <p:spPr>
            <a:xfrm>
              <a:off x="7861300" y="1257300"/>
              <a:ext cx="607671" cy="607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5" name="Shape 405"/>
            <p:cNvSpPr/>
            <p:nvPr/>
          </p:nvSpPr>
          <p:spPr>
            <a:xfrm>
              <a:off x="7340600" y="2133599"/>
              <a:ext cx="607671" cy="607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6" name="Shape 406"/>
            <p:cNvSpPr/>
            <p:nvPr/>
          </p:nvSpPr>
          <p:spPr>
            <a:xfrm>
              <a:off x="7759700" y="2616199"/>
              <a:ext cx="340971" cy="3409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7" name="Shape 407"/>
            <p:cNvSpPr/>
            <p:nvPr/>
          </p:nvSpPr>
          <p:spPr>
            <a:xfrm>
              <a:off x="9207500" y="1765299"/>
              <a:ext cx="417172" cy="4171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8" name="Shape 408"/>
            <p:cNvSpPr/>
            <p:nvPr/>
          </p:nvSpPr>
          <p:spPr>
            <a:xfrm>
              <a:off x="9093200" y="2552699"/>
              <a:ext cx="391771" cy="3917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09" name="Shape 409"/>
            <p:cNvSpPr/>
            <p:nvPr/>
          </p:nvSpPr>
          <p:spPr>
            <a:xfrm>
              <a:off x="7404100" y="2616199"/>
              <a:ext cx="353671"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0" name="Shape 410"/>
            <p:cNvSpPr/>
            <p:nvPr/>
          </p:nvSpPr>
          <p:spPr>
            <a:xfrm>
              <a:off x="8178800" y="3035299"/>
              <a:ext cx="353671"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1" name="Shape 411"/>
            <p:cNvSpPr/>
            <p:nvPr/>
          </p:nvSpPr>
          <p:spPr>
            <a:xfrm>
              <a:off x="8496300" y="2006599"/>
              <a:ext cx="353671"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2" name="Shape 412"/>
            <p:cNvSpPr/>
            <p:nvPr/>
          </p:nvSpPr>
          <p:spPr>
            <a:xfrm>
              <a:off x="7772400" y="8763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3" name="Shape 413"/>
            <p:cNvSpPr/>
            <p:nvPr/>
          </p:nvSpPr>
          <p:spPr>
            <a:xfrm>
              <a:off x="4800600" y="2133599"/>
              <a:ext cx="556871" cy="5568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4" name="Shape 414"/>
            <p:cNvSpPr/>
            <p:nvPr/>
          </p:nvSpPr>
          <p:spPr>
            <a:xfrm rot="82462">
              <a:off x="9105900" y="924276"/>
              <a:ext cx="379071" cy="3790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5" name="Shape 415"/>
            <p:cNvSpPr/>
            <p:nvPr/>
          </p:nvSpPr>
          <p:spPr>
            <a:xfrm>
              <a:off x="9017000" y="0"/>
              <a:ext cx="607672" cy="607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6" name="Shape 416"/>
            <p:cNvSpPr/>
            <p:nvPr/>
          </p:nvSpPr>
          <p:spPr>
            <a:xfrm>
              <a:off x="7747000" y="1841500"/>
              <a:ext cx="353672"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7" name="Shape 417"/>
            <p:cNvSpPr/>
            <p:nvPr/>
          </p:nvSpPr>
          <p:spPr>
            <a:xfrm>
              <a:off x="8255000" y="2273299"/>
              <a:ext cx="353672" cy="353672"/>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8" name="Shape 418"/>
            <p:cNvSpPr/>
            <p:nvPr/>
          </p:nvSpPr>
          <p:spPr>
            <a:xfrm>
              <a:off x="8610600" y="13462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9" name="Shape 419"/>
            <p:cNvSpPr/>
            <p:nvPr/>
          </p:nvSpPr>
          <p:spPr>
            <a:xfrm>
              <a:off x="8509000" y="927100"/>
              <a:ext cx="353672"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0" name="Shape 420"/>
            <p:cNvSpPr/>
            <p:nvPr/>
          </p:nvSpPr>
          <p:spPr>
            <a:xfrm>
              <a:off x="8394700" y="27559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1" name="Shape 421"/>
            <p:cNvSpPr/>
            <p:nvPr/>
          </p:nvSpPr>
          <p:spPr>
            <a:xfrm>
              <a:off x="9118600" y="3327400"/>
              <a:ext cx="264771" cy="2647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2" name="Shape 422"/>
            <p:cNvSpPr/>
            <p:nvPr/>
          </p:nvSpPr>
          <p:spPr>
            <a:xfrm>
              <a:off x="9182100" y="2184400"/>
              <a:ext cx="353671" cy="353671"/>
            </a:xfrm>
            <a:prstGeom prst="ellipse">
              <a:avLst/>
            </a:prstGeom>
            <a:solidFill>
              <a:srgbClr val="FFFB00"/>
            </a:solidFill>
            <a:ln w="25400" cap="flat">
              <a:solidFill>
                <a:srgbClr val="000000"/>
              </a:solidFill>
              <a:prstDash val="solid"/>
              <a:miter lim="400000"/>
            </a:ln>
            <a:effectLst/>
          </p:spPr>
          <p:txBody>
            <a:bodyPr wrap="square" lIns="50800" tIns="50800" rIns="50800" bIns="50800" numCol="1" anchor="ctr">
              <a:noAutofit/>
            </a:bodyPr>
            <a:lstStyle/>
            <a:p>
              <a:pPr algn="ctr">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424" name="Shape 424"/>
          <p:cNvSpPr/>
          <p:nvPr/>
        </p:nvSpPr>
        <p:spPr>
          <a:xfrm>
            <a:off x="132084" y="3345995"/>
            <a:ext cx="12701" cy="12701"/>
          </a:xfrm>
          <a:prstGeom prst="line">
            <a:avLst/>
          </a:prstGeom>
          <a:ln w="50800">
            <a:solidFill>
              <a:srgbClr val="FF2600"/>
            </a:solidFill>
            <a:miter lim="400000"/>
          </a:ln>
        </p:spPr>
        <p:txBody>
          <a:bodyPr lIns="50800" tIns="50800" rIns="50800" bIns="50800" anchor="ctr"/>
          <a:lstStyle/>
          <a:p>
            <a:endParaRPr/>
          </a:p>
        </p:txBody>
      </p:sp>
      <p:grpSp>
        <p:nvGrpSpPr>
          <p:cNvPr id="437" name="Group 437"/>
          <p:cNvGrpSpPr/>
          <p:nvPr/>
        </p:nvGrpSpPr>
        <p:grpSpPr>
          <a:xfrm>
            <a:off x="-100718" y="908050"/>
            <a:ext cx="10324219" cy="3924300"/>
            <a:chOff x="0" y="0"/>
            <a:chExt cx="10324217" cy="3924300"/>
          </a:xfrm>
        </p:grpSpPr>
        <p:sp>
          <p:nvSpPr>
            <p:cNvPr id="425" name="Shape 425"/>
            <p:cNvSpPr/>
            <p:nvPr/>
          </p:nvSpPr>
          <p:spPr>
            <a:xfrm rot="39238">
              <a:off x="734082" y="2791845"/>
              <a:ext cx="110490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1600"/>
              </a:pPr>
              <a:r>
                <a:t>Greek </a:t>
              </a:r>
            </a:p>
            <a:p>
              <a:pPr algn="ctr">
                <a:defRPr sz="1600"/>
              </a:pPr>
              <a:r>
                <a:t>Scientists</a:t>
              </a:r>
            </a:p>
          </p:txBody>
        </p:sp>
        <p:sp>
          <p:nvSpPr>
            <p:cNvPr id="426" name="Shape 426"/>
            <p:cNvSpPr/>
            <p:nvPr/>
          </p:nvSpPr>
          <p:spPr>
            <a:xfrm>
              <a:off x="1847935" y="2926644"/>
              <a:ext cx="116840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Leonardo da Vinci</a:t>
              </a:r>
            </a:p>
          </p:txBody>
        </p:sp>
        <p:sp>
          <p:nvSpPr>
            <p:cNvPr id="427" name="Shape 427"/>
            <p:cNvSpPr/>
            <p:nvPr/>
          </p:nvSpPr>
          <p:spPr>
            <a:xfrm>
              <a:off x="2786767" y="1384300"/>
              <a:ext cx="11684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Galilei</a:t>
              </a:r>
            </a:p>
          </p:txBody>
        </p:sp>
        <p:sp>
          <p:nvSpPr>
            <p:cNvPr id="428" name="Shape 428"/>
            <p:cNvSpPr/>
            <p:nvPr/>
          </p:nvSpPr>
          <p:spPr>
            <a:xfrm>
              <a:off x="3980567" y="1308100"/>
              <a:ext cx="11684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Newton</a:t>
              </a:r>
            </a:p>
          </p:txBody>
        </p:sp>
        <p:sp>
          <p:nvSpPr>
            <p:cNvPr id="429" name="Shape 429"/>
            <p:cNvSpPr/>
            <p:nvPr/>
          </p:nvSpPr>
          <p:spPr>
            <a:xfrm>
              <a:off x="4945767" y="3251200"/>
              <a:ext cx="11684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Darwin</a:t>
              </a:r>
            </a:p>
          </p:txBody>
        </p:sp>
        <p:sp>
          <p:nvSpPr>
            <p:cNvPr id="430" name="Shape 430"/>
            <p:cNvSpPr/>
            <p:nvPr/>
          </p:nvSpPr>
          <p:spPr>
            <a:xfrm>
              <a:off x="3739267" y="3035300"/>
              <a:ext cx="11684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Decartes</a:t>
              </a:r>
            </a:p>
          </p:txBody>
        </p:sp>
        <p:sp>
          <p:nvSpPr>
            <p:cNvPr id="431" name="Shape 431"/>
            <p:cNvSpPr/>
            <p:nvPr/>
          </p:nvSpPr>
          <p:spPr>
            <a:xfrm>
              <a:off x="5644267" y="1155700"/>
              <a:ext cx="11684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Dalton</a:t>
              </a:r>
            </a:p>
          </p:txBody>
        </p:sp>
        <p:sp>
          <p:nvSpPr>
            <p:cNvPr id="432" name="Shape 432"/>
            <p:cNvSpPr/>
            <p:nvPr/>
          </p:nvSpPr>
          <p:spPr>
            <a:xfrm>
              <a:off x="6761867" y="838200"/>
              <a:ext cx="12573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Mendeleev</a:t>
              </a:r>
            </a:p>
          </p:txBody>
        </p:sp>
        <p:sp>
          <p:nvSpPr>
            <p:cNvPr id="433" name="Shape 433"/>
            <p:cNvSpPr/>
            <p:nvPr/>
          </p:nvSpPr>
          <p:spPr>
            <a:xfrm>
              <a:off x="8031867" y="622300"/>
              <a:ext cx="11684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Einstein</a:t>
              </a:r>
            </a:p>
          </p:txBody>
        </p:sp>
        <p:sp>
          <p:nvSpPr>
            <p:cNvPr id="434" name="Shape 434"/>
            <p:cNvSpPr/>
            <p:nvPr/>
          </p:nvSpPr>
          <p:spPr>
            <a:xfrm>
              <a:off x="7454017" y="3581400"/>
              <a:ext cx="11557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Plank</a:t>
              </a:r>
            </a:p>
          </p:txBody>
        </p:sp>
        <p:sp>
          <p:nvSpPr>
            <p:cNvPr id="435" name="Shape 435"/>
            <p:cNvSpPr/>
            <p:nvPr/>
          </p:nvSpPr>
          <p:spPr>
            <a:xfrm>
              <a:off x="9168517" y="0"/>
              <a:ext cx="11557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Hawking</a:t>
              </a:r>
            </a:p>
          </p:txBody>
        </p:sp>
        <p:sp>
          <p:nvSpPr>
            <p:cNvPr id="436" name="Shape 436"/>
            <p:cNvSpPr/>
            <p:nvPr/>
          </p:nvSpPr>
          <p:spPr>
            <a:xfrm>
              <a:off x="0" y="1816100"/>
              <a:ext cx="11684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lvl1pPr>
            </a:lstStyle>
            <a:p>
              <a:r>
                <a:t>Heron</a:t>
              </a:r>
            </a:p>
          </p:txBody>
        </p:sp>
      </p:grpSp>
      <p:sp>
        <p:nvSpPr>
          <p:cNvPr id="438" name="Shape 438"/>
          <p:cNvSpPr/>
          <p:nvPr/>
        </p:nvSpPr>
        <p:spPr>
          <a:xfrm flipV="1">
            <a:off x="258160" y="3280765"/>
            <a:ext cx="9817174" cy="56100"/>
          </a:xfrm>
          <a:prstGeom prst="line">
            <a:avLst/>
          </a:prstGeom>
          <a:ln w="38100">
            <a:solidFill>
              <a:srgbClr val="FF2600"/>
            </a:solidFill>
            <a:miter lim="400000"/>
          </a:ln>
        </p:spPr>
        <p:txBody>
          <a:bodyPr lIns="50800" tIns="50800" rIns="50800" bIns="50800" anchor="ctr"/>
          <a:lstStyle/>
          <a:p>
            <a:endParaRPr/>
          </a:p>
        </p:txBody>
      </p:sp>
      <p:grpSp>
        <p:nvGrpSpPr>
          <p:cNvPr id="443" name="Group 443"/>
          <p:cNvGrpSpPr/>
          <p:nvPr/>
        </p:nvGrpSpPr>
        <p:grpSpPr>
          <a:xfrm>
            <a:off x="36462" y="5293055"/>
            <a:ext cx="10033646" cy="639028"/>
            <a:chOff x="0" y="0"/>
            <a:chExt cx="10033644" cy="639027"/>
          </a:xfrm>
        </p:grpSpPr>
        <p:sp>
          <p:nvSpPr>
            <p:cNvPr id="439" name="Shape 439"/>
            <p:cNvSpPr/>
            <p:nvPr/>
          </p:nvSpPr>
          <p:spPr>
            <a:xfrm flipH="1">
              <a:off x="318938" y="0"/>
              <a:ext cx="9402911" cy="3218"/>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440" name="Shape 440"/>
            <p:cNvSpPr/>
            <p:nvPr/>
          </p:nvSpPr>
          <p:spPr>
            <a:xfrm>
              <a:off x="3453817" y="52461"/>
              <a:ext cx="3175001" cy="5865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2400"/>
              </a:pPr>
              <a:r>
                <a:t>Time axis</a:t>
              </a:r>
              <a:r>
                <a:rPr sz="2000"/>
                <a:t>  </a:t>
              </a:r>
              <a:r>
                <a:rPr sz="2000">
                  <a:latin typeface="Monlam Uni OuChan2"/>
                  <a:ea typeface="Monlam Uni OuChan2"/>
                  <a:cs typeface="Monlam Uni OuChan2"/>
                  <a:sym typeface="Monlam Uni OuChan2"/>
                </a:rPr>
                <a:t>དུས་ཀྱི་ཐིག</a:t>
              </a:r>
            </a:p>
          </p:txBody>
        </p:sp>
        <p:sp>
          <p:nvSpPr>
            <p:cNvPr id="441" name="Shape 441"/>
            <p:cNvSpPr/>
            <p:nvPr/>
          </p:nvSpPr>
          <p:spPr>
            <a:xfrm>
              <a:off x="0" y="53644"/>
              <a:ext cx="1334245"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sz="2400"/>
              </a:lvl1pPr>
            </a:lstStyle>
            <a:p>
              <a:r>
                <a:t>500 BCE</a:t>
              </a:r>
            </a:p>
          </p:txBody>
        </p:sp>
        <p:sp>
          <p:nvSpPr>
            <p:cNvPr id="442" name="Shape 442"/>
            <p:cNvSpPr/>
            <p:nvPr/>
          </p:nvSpPr>
          <p:spPr>
            <a:xfrm>
              <a:off x="9105999" y="66344"/>
              <a:ext cx="927646"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sz="2400"/>
              </a:lvl1pPr>
            </a:lstStyle>
            <a:p>
              <a:r>
                <a:t>Today</a:t>
              </a:r>
            </a:p>
          </p:txBody>
        </p:sp>
      </p:grpSp>
      <p:grpSp>
        <p:nvGrpSpPr>
          <p:cNvPr id="447" name="Group 447"/>
          <p:cNvGrpSpPr/>
          <p:nvPr/>
        </p:nvGrpSpPr>
        <p:grpSpPr>
          <a:xfrm>
            <a:off x="938609" y="6067929"/>
            <a:ext cx="8456277" cy="1200719"/>
            <a:chOff x="0" y="0"/>
            <a:chExt cx="8456275" cy="1200718"/>
          </a:xfrm>
        </p:grpSpPr>
        <p:sp>
          <p:nvSpPr>
            <p:cNvPr id="444" name="Shape 444"/>
            <p:cNvSpPr/>
            <p:nvPr/>
          </p:nvSpPr>
          <p:spPr>
            <a:xfrm>
              <a:off x="0" y="19050"/>
              <a:ext cx="8456275" cy="491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marL="45347" marR="45347" algn="ctr" defTabSz="508000">
                <a:lnSpc>
                  <a:spcPct val="80000"/>
                </a:lnSpc>
                <a:buClr>
                  <a:srgbClr val="021EAA"/>
                </a:buClr>
                <a:buFont typeface="Arial Narrow"/>
                <a:defRPr sz="2500" b="1" i="1">
                  <a:solidFill>
                    <a:srgbClr val="021EAA"/>
                  </a:solidFill>
                  <a:uFill>
                    <a:solidFill>
                      <a:srgbClr val="021EAA"/>
                    </a:solidFill>
                  </a:uFill>
                  <a:latin typeface="Arial Narrow"/>
                  <a:ea typeface="Arial Narrow"/>
                  <a:cs typeface="Arial Narrow"/>
                  <a:sym typeface="Arial Narrow"/>
                </a:defRPr>
              </a:lvl1pPr>
            </a:lstStyle>
            <a:p>
              <a:r>
                <a:t>Quest for truth by means of observations and experiments</a:t>
              </a:r>
            </a:p>
          </p:txBody>
        </p:sp>
        <p:sp>
          <p:nvSpPr>
            <p:cNvPr id="445" name="Shape 445"/>
            <p:cNvSpPr/>
            <p:nvPr/>
          </p:nvSpPr>
          <p:spPr>
            <a:xfrm>
              <a:off x="1031057" y="304651"/>
              <a:ext cx="6350161" cy="6861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08000">
                <a:defRPr sz="2800">
                  <a:solidFill>
                    <a:srgbClr val="FF0000"/>
                  </a:solidFill>
                  <a:latin typeface="Monlam Uni OuChan2"/>
                  <a:ea typeface="Monlam Uni OuChan2"/>
                  <a:cs typeface="Monlam Uni OuChan2"/>
                  <a:sym typeface="Monlam Uni OuChan2"/>
                </a:defRPr>
              </a:pPr>
              <a:r>
                <a:rPr lang="bo-CN" sz="3000" b="0" i="0" u="none" strike="noStrike" dirty="0">
                  <a:solidFill>
                    <a:srgbClr val="000080"/>
                  </a:solidFill>
                  <a:effectLst/>
                  <a:latin typeface="Arial" panose="020B0604020202020204" pitchFamily="34" charset="0"/>
                </a:rPr>
                <a:t>ལྟ་ཞིབ་དང་</a:t>
              </a:r>
              <a:r>
                <a:rPr sz="3000" dirty="0" err="1">
                  <a:solidFill>
                    <a:srgbClr val="000080"/>
                  </a:solidFill>
                </a:rPr>
                <a:t>བརྟག་</a:t>
              </a:r>
              <a:r>
                <a:rPr sz="3000" dirty="0" err="1">
                  <a:solidFill>
                    <a:srgbClr val="011993"/>
                  </a:solidFill>
                </a:rPr>
                <a:t>དཔྱད་ཀྱི་ལམ་ནས་བདེན་པ་འཚོལ་བ</a:t>
              </a:r>
              <a:r>
                <a:rPr sz="3000" dirty="0">
                  <a:solidFill>
                    <a:srgbClr val="011993"/>
                  </a:solidFill>
                </a:rPr>
                <a:t>།</a:t>
              </a:r>
            </a:p>
          </p:txBody>
        </p:sp>
        <p:sp>
          <p:nvSpPr>
            <p:cNvPr id="446" name="Shape 446"/>
            <p:cNvSpPr/>
            <p:nvPr/>
          </p:nvSpPr>
          <p:spPr>
            <a:xfrm>
              <a:off x="449561" y="0"/>
              <a:ext cx="7557152" cy="1200718"/>
            </a:xfrm>
            <a:prstGeom prst="roundRect">
              <a:avLst>
                <a:gd name="adj" fmla="val 16174"/>
              </a:avLst>
            </a:prstGeom>
            <a:noFill/>
            <a:ln w="63500" cap="flat">
              <a:solidFill>
                <a:srgbClr val="0433FF"/>
              </a:solidFill>
              <a:prstDash val="solid"/>
              <a:round/>
            </a:ln>
            <a:effectLst/>
          </p:spPr>
          <p:txBody>
            <a:bodyPr wrap="square" lIns="50800" tIns="50800" rIns="50800" bIns="50800" numCol="1" anchor="ctr">
              <a:noAutofit/>
            </a:bodyPr>
            <a:lstStyle/>
            <a:p>
              <a:pPr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448" name="Shape 448"/>
          <p:cNvSpPr/>
          <p:nvPr/>
        </p:nvSpPr>
        <p:spPr>
          <a:xfrm>
            <a:off x="9260713" y="5832475"/>
            <a:ext cx="77457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r>
              <a:t>དེ་རིང་།</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3" animBg="1" advAuto="0"/>
      <p:bldP spid="423" grpId="1" animBg="1" advAuto="0"/>
      <p:bldP spid="437" grpId="2" animBg="1" advAuto="0"/>
      <p:bldP spid="438" grpId="4" animBg="1" advAuto="0"/>
      <p:bldP spid="447" grpId="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3757</Words>
  <Application>Microsoft Macintosh PowerPoint</Application>
  <PresentationFormat>Benutzerdefiniert</PresentationFormat>
  <Paragraphs>633</Paragraphs>
  <Slides>69</Slides>
  <Notes>31</Notes>
  <HiddenSlides>30</HiddenSlides>
  <MMClips>6</MMClips>
  <ScaleCrop>false</ScaleCrop>
  <HeadingPairs>
    <vt:vector size="4" baseType="variant">
      <vt:variant>
        <vt:lpstr>Design</vt:lpstr>
      </vt:variant>
      <vt:variant>
        <vt:i4>1</vt:i4>
      </vt:variant>
      <vt:variant>
        <vt:lpstr>Folientitel</vt:lpstr>
      </vt:variant>
      <vt:variant>
        <vt:i4>69</vt:i4>
      </vt:variant>
    </vt:vector>
  </HeadingPairs>
  <TitlesOfParts>
    <vt:vector size="70" baseType="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Werner Nater</cp:lastModifiedBy>
  <cp:revision>42</cp:revision>
  <dcterms:modified xsi:type="dcterms:W3CDTF">2021-11-01T17:02:19Z</dcterms:modified>
</cp:coreProperties>
</file>