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BFC77FB-9ED0-4EC9-95AA-A1379042E64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3DC5C2F9-1CAC-4260-A1DD-9FCDBB87749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6CBB8FF1-D9AA-43F3-AF6F-95CC898621D3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90915E6E-6845-4146-A91A-CBD25CF8638B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7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6B90D-491E-0443-B0EA-D4D6EECBF4EA}" type="datetimeFigureOut">
              <a:rPr lang="de-DE" smtClean="0"/>
              <a:t>01.11.21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E9BB2-0E4A-104E-A65D-9F12CB7EB4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0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5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s://phet.colorado.edu/sims/html/bending-light/latest/bending-light_bo.html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1" name="Shape 4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6400">
              <a:defRPr sz="2600">
                <a:solidFill>
                  <a:schemeClr val="accent5"/>
                </a:solidFill>
              </a:defRPr>
            </a:lvl1pPr>
          </a:lstStyle>
          <a:p>
            <a:r>
              <a:rPr dirty="0"/>
              <a:t>Phet-Applet: Reflection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>
                <a:solidFill>
                  <a:schemeClr val="accent5"/>
                </a:solidFill>
              </a:defRPr>
            </a:pPr>
            <a:r>
              <a:t>Exp: </a:t>
            </a:r>
            <a:br/>
            <a:r>
              <a:t>1. Spoon in Glas of water</a:t>
            </a:r>
          </a:p>
          <a:p>
            <a:pPr>
              <a:defRPr sz="2400">
                <a:solidFill>
                  <a:schemeClr val="accent5"/>
                </a:solidFill>
              </a:defRPr>
            </a:pPr>
            <a:r>
              <a:t>2. Laser on Water in Aquarium with  Mirror + Smoke</a:t>
            </a:r>
          </a:p>
          <a:p>
            <a:pPr>
              <a:defRPr sz="2400">
                <a:solidFill>
                  <a:schemeClr val="accent5"/>
                </a:solidFill>
              </a:defRPr>
            </a:pPr>
            <a:endParaRPr/>
          </a:p>
          <a:p>
            <a:pPr>
              <a:defRPr sz="1600"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9" name="Shape 5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06400">
              <a:defRPr sz="2400">
                <a:solidFill>
                  <a:srgbClr val="FF4013"/>
                </a:solidFill>
              </a:defRPr>
            </a:pPr>
            <a:r>
              <a:t>Exp.:ev. Phet mit File:bending-light_bo.html</a:t>
            </a:r>
          </a:p>
          <a:p>
            <a:pPr defTabSz="406400">
              <a:defRPr sz="2400">
                <a:solidFill>
                  <a:srgbClr val="FF4013"/>
                </a:solidFill>
              </a:defRPr>
            </a:pPr>
            <a:r>
              <a:t>oder mit online zum Link auf Laser klicken</a:t>
            </a:r>
          </a:p>
          <a:p>
            <a:pPr defTabSz="406400">
              <a:defRPr sz="2400">
                <a:solidFill>
                  <a:srgbClr val="FF4013"/>
                </a:solidFill>
              </a:defRPr>
            </a:pPr>
            <a:endParaRPr/>
          </a:p>
          <a:p>
            <a:pPr defTabSz="406400">
              <a:defRPr sz="2400">
                <a:solidFill>
                  <a:schemeClr val="accent5"/>
                </a:solidFill>
              </a:defRPr>
            </a:pPr>
            <a:r>
              <a:rPr u="sng">
                <a:hlinkClick r:id="rId3"/>
              </a:rPr>
              <a:t>https://phet.colorado.edu/sims/html/bending-light/latest/bending-light_bo.html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9" name="Shape 5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Connect to „Approach…“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4" name="Shape 6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06400">
              <a:defRPr sz="28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Exp: Laser + Prisma + smoke. Prisma on high stand</a:t>
            </a:r>
          </a:p>
          <a:p>
            <a:pPr defTabSz="406400">
              <a:defRPr sz="28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or white light;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0" name="Shape 7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Optional Experiments:</a:t>
            </a:r>
          </a:p>
          <a:p>
            <a:r>
              <a:t>Total Reflection</a:t>
            </a:r>
          </a:p>
          <a:p>
            <a:r>
              <a:t>Glasfiber</a:t>
            </a:r>
          </a:p>
          <a:p>
            <a:r>
              <a:t>Water flow with LASER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norm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0" y="6629400"/>
            <a:ext cx="9192270" cy="279400"/>
            <a:chOff x="0" y="0"/>
            <a:chExt cx="9192269" cy="279400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1701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406400">
                <a:lnSpc>
                  <a:spcPts val="1400"/>
                </a:lnSpc>
                <a:tabLst>
                  <a:tab pos="749300" algn="l"/>
                  <a:tab pos="1892300" algn="l"/>
                </a:tabLst>
                <a:defRPr i="1">
                  <a:solidFill>
                    <a:srgbClr val="011A9A"/>
                  </a:solidFill>
                </a:defRPr>
              </a:lvl1pPr>
            </a:lstStyle>
            <a:p>
              <a:pPr>
                <a:defRPr i="0"/>
              </a:pPr>
              <a:r>
                <a:rPr i="1"/>
                <a:t>Science meets Dharma</a:t>
              </a:r>
            </a:p>
          </p:txBody>
        </p:sp>
        <p:sp>
          <p:nvSpPr>
            <p:cNvPr id="12" name="Shape 12"/>
            <p:cNvSpPr/>
            <p:nvPr/>
          </p:nvSpPr>
          <p:spPr>
            <a:xfrm flipV="1">
              <a:off x="0" y="34926"/>
              <a:ext cx="9192270" cy="3175"/>
            </a:xfrm>
            <a:prstGeom prst="line">
              <a:avLst/>
            </a:prstGeom>
            <a:noFill/>
            <a:ln w="381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8115300" y="0"/>
              <a:ext cx="1066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406400">
                <a:lnSpc>
                  <a:spcPts val="1400"/>
                </a:lnSpc>
                <a:tabLst>
                  <a:tab pos="749300" algn="l"/>
                  <a:tab pos="1892300" algn="l"/>
                </a:tabLst>
                <a:defRPr>
                  <a:solidFill>
                    <a:srgbClr val="011A9A"/>
                  </a:solidFill>
                </a:defRPr>
              </a:lvl1pPr>
            </a:lstStyle>
            <a:p>
              <a:r>
                <a:t>Werner Nater</a:t>
              </a:r>
            </a:p>
          </p:txBody>
        </p:sp>
      </p:grp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42E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normal mit 2 Balk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38100" y="-50800"/>
            <a:ext cx="17780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Science meets Dharma</a:t>
            </a:r>
          </a:p>
        </p:txBody>
      </p:sp>
      <p:sp>
        <p:nvSpPr>
          <p:cNvPr id="96" name="Shape 96"/>
          <p:cNvSpPr/>
          <p:nvPr/>
        </p:nvSpPr>
        <p:spPr>
          <a:xfrm>
            <a:off x="7467600" y="-50800"/>
            <a:ext cx="16764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Gönneranlass 25.8.12 </a:t>
            </a:r>
          </a:p>
        </p:txBody>
      </p:sp>
      <p:sp>
        <p:nvSpPr>
          <p:cNvPr id="97" name="Shape 97"/>
          <p:cNvSpPr/>
          <p:nvPr/>
        </p:nvSpPr>
        <p:spPr>
          <a:xfrm>
            <a:off x="0" y="6629400"/>
            <a:ext cx="10287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Werner Nater</a:t>
            </a:r>
          </a:p>
        </p:txBody>
      </p:sp>
      <p:sp>
        <p:nvSpPr>
          <p:cNvPr id="98" name="Shape 98"/>
          <p:cNvSpPr/>
          <p:nvPr/>
        </p:nvSpPr>
        <p:spPr>
          <a:xfrm>
            <a:off x="0" y="190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" name="Shape 99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88376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blac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-12700" y="-927100"/>
            <a:ext cx="9156700" cy="75692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111" name="Group 111"/>
          <p:cNvGrpSpPr/>
          <p:nvPr/>
        </p:nvGrpSpPr>
        <p:grpSpPr>
          <a:xfrm>
            <a:off x="0" y="6629400"/>
            <a:ext cx="9192270" cy="279400"/>
            <a:chOff x="0" y="0"/>
            <a:chExt cx="9192269" cy="279400"/>
          </a:xfrm>
        </p:grpSpPr>
        <p:sp>
          <p:nvSpPr>
            <p:cNvPr id="108" name="Shape 108"/>
            <p:cNvSpPr/>
            <p:nvPr/>
          </p:nvSpPr>
          <p:spPr>
            <a:xfrm>
              <a:off x="0" y="0"/>
              <a:ext cx="1701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406400">
                <a:lnSpc>
                  <a:spcPts val="1400"/>
                </a:lnSpc>
                <a:tabLst>
                  <a:tab pos="749300" algn="l"/>
                  <a:tab pos="1892300" algn="l"/>
                </a:tabLst>
                <a:defRPr i="1">
                  <a:solidFill>
                    <a:srgbClr val="011A9A"/>
                  </a:solidFill>
                </a:defRPr>
              </a:lvl1pPr>
            </a:lstStyle>
            <a:p>
              <a:pPr>
                <a:defRPr i="0"/>
              </a:pPr>
              <a:r>
                <a:rPr i="1"/>
                <a:t>Science meets Dharma</a:t>
              </a:r>
            </a:p>
          </p:txBody>
        </p:sp>
        <p:sp>
          <p:nvSpPr>
            <p:cNvPr id="109" name="Shape 109"/>
            <p:cNvSpPr/>
            <p:nvPr/>
          </p:nvSpPr>
          <p:spPr>
            <a:xfrm flipV="1">
              <a:off x="0" y="34926"/>
              <a:ext cx="9192270" cy="3175"/>
            </a:xfrm>
            <a:prstGeom prst="line">
              <a:avLst/>
            </a:prstGeom>
            <a:noFill/>
            <a:ln w="381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8115300" y="0"/>
              <a:ext cx="1066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406400">
                <a:lnSpc>
                  <a:spcPts val="1400"/>
                </a:lnSpc>
                <a:tabLst>
                  <a:tab pos="749300" algn="l"/>
                  <a:tab pos="1892300" algn="l"/>
                </a:tabLst>
                <a:defRPr>
                  <a:solidFill>
                    <a:srgbClr val="011A9A"/>
                  </a:solidFill>
                </a:defRPr>
              </a:lvl1pPr>
            </a:lstStyle>
            <a:p>
              <a:r>
                <a:t>Werner Nater</a:t>
              </a:r>
            </a:p>
          </p:txBody>
        </p:sp>
      </p:grp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44434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TT norm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2"/>
          <p:cNvGrpSpPr/>
          <p:nvPr/>
        </p:nvGrpSpPr>
        <p:grpSpPr>
          <a:xfrm>
            <a:off x="0" y="6616700"/>
            <a:ext cx="9131300" cy="279400"/>
            <a:chOff x="0" y="0"/>
            <a:chExt cx="9131300" cy="279400"/>
          </a:xfrm>
        </p:grpSpPr>
        <p:sp>
          <p:nvSpPr>
            <p:cNvPr id="119" name="Shape 119"/>
            <p:cNvSpPr/>
            <p:nvPr/>
          </p:nvSpPr>
          <p:spPr>
            <a:xfrm>
              <a:off x="0" y="0"/>
              <a:ext cx="29972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ctr" defTabSz="406400">
                <a:lnSpc>
                  <a:spcPts val="1400"/>
                </a:lnSpc>
                <a:tabLst>
                  <a:tab pos="749300" algn="l"/>
                  <a:tab pos="1892300" algn="l"/>
                </a:tabLst>
                <a:defRPr>
                  <a:solidFill>
                    <a:srgbClr val="011A9A"/>
                  </a:solidFill>
                </a:defRPr>
              </a:pPr>
              <a:r>
                <a:rPr i="1"/>
                <a:t>Science meets Dharma</a:t>
              </a:r>
              <a:r>
                <a:t> Teachers‘ Training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50800"/>
              <a:ext cx="9131300" cy="0"/>
            </a:xfrm>
            <a:prstGeom prst="line">
              <a:avLst/>
            </a:prstGeom>
            <a:noFill/>
            <a:ln w="381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8064500" y="0"/>
              <a:ext cx="1066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406400">
                <a:lnSpc>
                  <a:spcPts val="1400"/>
                </a:lnSpc>
                <a:tabLst>
                  <a:tab pos="749300" algn="l"/>
                  <a:tab pos="1892300" algn="l"/>
                </a:tabLst>
                <a:defRPr>
                  <a:solidFill>
                    <a:srgbClr val="011A9A"/>
                  </a:solidFill>
                </a:defRPr>
              </a:lvl1pPr>
            </a:lstStyle>
            <a:p>
              <a:r>
                <a:t>Werner Nater</a:t>
              </a:r>
            </a:p>
          </p:txBody>
        </p:sp>
      </p:grp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42E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TT norma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6616700"/>
            <a:ext cx="29972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pPr>
            <a:r>
              <a:rPr i="1"/>
              <a:t>Science meets Dharma</a:t>
            </a:r>
            <a:r>
              <a:t> </a:t>
            </a:r>
          </a:p>
        </p:txBody>
      </p:sp>
      <p:sp>
        <p:nvSpPr>
          <p:cNvPr id="131" name="Shape 13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8064500" y="66167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Werner Nater</a:t>
            </a:r>
          </a:p>
        </p:txBody>
      </p:sp>
      <p:sp>
        <p:nvSpPr>
          <p:cNvPr id="133" name="Shape 133"/>
          <p:cNvSpPr/>
          <p:nvPr/>
        </p:nvSpPr>
        <p:spPr>
          <a:xfrm>
            <a:off x="-63500" y="-38100"/>
            <a:ext cx="9245600" cy="6692900"/>
          </a:xfrm>
          <a:prstGeom prst="rect">
            <a:avLst/>
          </a:prstGeom>
          <a:solidFill>
            <a:srgbClr val="470702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42E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orlag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-88900" y="-12700"/>
            <a:ext cx="9283700" cy="6858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2700" y="12700"/>
            <a:ext cx="9118600" cy="6858000"/>
          </a:xfrm>
          <a:prstGeom prst="rect">
            <a:avLst/>
          </a:prstGeom>
          <a:solidFill>
            <a:srgbClr val="470702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41300"/>
          </a:xfrm>
          <a:prstGeom prst="rect">
            <a:avLst/>
          </a:prstGeom>
        </p:spPr>
        <p:txBody>
          <a:bodyPr/>
          <a:lstStyle>
            <a:lvl1pPr defTabSz="406400">
              <a:defRPr sz="10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Dharamsala weiss norm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2700" y="6629400"/>
            <a:ext cx="30353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pPr>
            <a:r>
              <a:rPr i="1"/>
              <a:t>Science meets Dharma</a:t>
            </a:r>
            <a:r>
              <a:t> </a:t>
            </a:r>
          </a:p>
        </p:txBody>
      </p:sp>
      <p:sp>
        <p:nvSpPr>
          <p:cNvPr id="151" name="Shape 15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8064500" y="66294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Werner Nater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42E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experience weiss normal Kopi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0" y="6616700"/>
            <a:ext cx="32131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Science meets Dharma,  Dharamsala 2013</a:t>
            </a:r>
          </a:p>
        </p:txBody>
      </p:sp>
      <p:sp>
        <p:nvSpPr>
          <p:cNvPr id="161" name="Shape 16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8064500" y="66167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Werner Nater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42E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experience weiss normal Kopi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0" y="6616700"/>
            <a:ext cx="32131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Science meets Dharma,  Dharamsala 2013</a:t>
            </a:r>
          </a:p>
        </p:txBody>
      </p:sp>
      <p:sp>
        <p:nvSpPr>
          <p:cNvPr id="171" name="Shape 17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8064500" y="66167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Werner Nater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42E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experience weiss normal Kopi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0" y="6616700"/>
            <a:ext cx="32131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Science meets Dharma,  Dharamsala 2013</a:t>
            </a:r>
          </a:p>
        </p:txBody>
      </p:sp>
      <p:sp>
        <p:nvSpPr>
          <p:cNvPr id="181" name="Shape 18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64500" y="66167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Werner Nater</a:t>
            </a:r>
          </a:p>
        </p:txBody>
      </p:sp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42E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experience weiss normal Kopi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0" y="6616700"/>
            <a:ext cx="32131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Science meets Dharma,  Dharamsala 2013</a:t>
            </a:r>
          </a:p>
        </p:txBody>
      </p:sp>
      <p:sp>
        <p:nvSpPr>
          <p:cNvPr id="191" name="Shape 19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8064500" y="66167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Werner Nater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42E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norma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63500" y="-38100"/>
            <a:ext cx="9245600" cy="6692900"/>
          </a:xfrm>
          <a:prstGeom prst="rect">
            <a:avLst/>
          </a:prstGeom>
          <a:solidFill>
            <a:srgbClr val="470702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>
            <a:off x="0" y="6616700"/>
            <a:ext cx="9192270" cy="279400"/>
            <a:chOff x="0" y="0"/>
            <a:chExt cx="9192269" cy="279400"/>
          </a:xfrm>
        </p:grpSpPr>
        <p:sp>
          <p:nvSpPr>
            <p:cNvPr id="23" name="Shape 23"/>
            <p:cNvSpPr/>
            <p:nvPr/>
          </p:nvSpPr>
          <p:spPr>
            <a:xfrm>
              <a:off x="0" y="0"/>
              <a:ext cx="1701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406400">
                <a:lnSpc>
                  <a:spcPts val="1400"/>
                </a:lnSpc>
                <a:tabLst>
                  <a:tab pos="749300" algn="l"/>
                  <a:tab pos="1892300" algn="l"/>
                </a:tabLst>
                <a:defRPr i="1">
                  <a:solidFill>
                    <a:srgbClr val="011A9A"/>
                  </a:solidFill>
                </a:defRPr>
              </a:lvl1pPr>
            </a:lstStyle>
            <a:p>
              <a:pPr>
                <a:defRPr i="0"/>
              </a:pPr>
              <a:r>
                <a:rPr i="1"/>
                <a:t>Science meets Dharma</a:t>
              </a:r>
            </a:p>
          </p:txBody>
        </p:sp>
        <p:sp>
          <p:nvSpPr>
            <p:cNvPr id="24" name="Shape 24"/>
            <p:cNvSpPr/>
            <p:nvPr/>
          </p:nvSpPr>
          <p:spPr>
            <a:xfrm flipV="1">
              <a:off x="0" y="34926"/>
              <a:ext cx="9192270" cy="3175"/>
            </a:xfrm>
            <a:prstGeom prst="line">
              <a:avLst/>
            </a:prstGeom>
            <a:noFill/>
            <a:ln w="381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8115300" y="0"/>
              <a:ext cx="1066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406400">
                <a:lnSpc>
                  <a:spcPts val="1400"/>
                </a:lnSpc>
                <a:tabLst>
                  <a:tab pos="749300" algn="l"/>
                  <a:tab pos="1892300" algn="l"/>
                </a:tabLst>
                <a:defRPr>
                  <a:solidFill>
                    <a:srgbClr val="011A9A"/>
                  </a:solidFill>
                </a:defRPr>
              </a:lvl1pPr>
            </a:lstStyle>
            <a:p>
              <a:r>
                <a:t>Werner Nater</a:t>
              </a:r>
            </a:p>
          </p:txBody>
        </p:sp>
      </p:grp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42E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istory light + propag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38100" y="-50800"/>
            <a:ext cx="17780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Science meets Dharma</a:t>
            </a:r>
          </a:p>
        </p:txBody>
      </p:sp>
      <p:pic>
        <p:nvPicPr>
          <p:cNvPr id="201" name="paste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90500"/>
            <a:ext cx="9205397" cy="45305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6337300" y="-50800"/>
            <a:ext cx="27813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History of Light and Light Propagation</a:t>
            </a:r>
          </a:p>
        </p:txBody>
      </p:sp>
      <p:pic>
        <p:nvPicPr>
          <p:cNvPr id="203" name="paste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6642100"/>
            <a:ext cx="9205397" cy="45305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0" y="6616700"/>
            <a:ext cx="22860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Study Week Mundgod 2013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xfrm>
            <a:off x="88376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istory light + propagation Kop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38100" y="-50800"/>
            <a:ext cx="17780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Science meets Dharma</a:t>
            </a:r>
          </a:p>
        </p:txBody>
      </p:sp>
      <p:pic>
        <p:nvPicPr>
          <p:cNvPr id="213" name="paste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90500"/>
            <a:ext cx="9205397" cy="45305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6337300" y="-50800"/>
            <a:ext cx="27813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History of Light and Light Propagation</a:t>
            </a:r>
          </a:p>
        </p:txBody>
      </p:sp>
      <p:pic>
        <p:nvPicPr>
          <p:cNvPr id="215" name="paste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6642100"/>
            <a:ext cx="9205397" cy="4530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0" y="6616700"/>
            <a:ext cx="22860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Study Week Mundgod 2013</a:t>
            </a:r>
          </a:p>
        </p:txBody>
      </p:sp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xfrm>
            <a:off x="88376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istory light + propagation Kopi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38100" y="-50800"/>
            <a:ext cx="17780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Science meets Dharma</a:t>
            </a:r>
          </a:p>
        </p:txBody>
      </p:sp>
      <p:pic>
        <p:nvPicPr>
          <p:cNvPr id="225" name="paste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90500"/>
            <a:ext cx="9205397" cy="45305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6337300" y="-50800"/>
            <a:ext cx="27813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History of Light and Light Propagation</a:t>
            </a:r>
          </a:p>
        </p:txBody>
      </p:sp>
      <p:pic>
        <p:nvPicPr>
          <p:cNvPr id="227" name="paste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6642100"/>
            <a:ext cx="9205397" cy="45305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0" y="6616700"/>
            <a:ext cx="22860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Study Week Mundgod 2013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88376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istory light + propagation Kopi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38100" y="-50800"/>
            <a:ext cx="17780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Science meets Dharma</a:t>
            </a:r>
          </a:p>
        </p:txBody>
      </p:sp>
      <p:pic>
        <p:nvPicPr>
          <p:cNvPr id="237" name="paste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90500"/>
            <a:ext cx="9205397" cy="4530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6337300" y="-50800"/>
            <a:ext cx="27813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History of Light and Light Propagation</a:t>
            </a:r>
          </a:p>
        </p:txBody>
      </p:sp>
      <p:pic>
        <p:nvPicPr>
          <p:cNvPr id="239" name="paste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6642100"/>
            <a:ext cx="9205397" cy="45305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0" y="6616700"/>
            <a:ext cx="22860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Study Week Mundgod 2013</a:t>
            </a:r>
          </a:p>
        </p:txBody>
      </p:sp>
      <p:sp>
        <p:nvSpPr>
          <p:cNvPr id="241" name="Shape 241"/>
          <p:cNvSpPr>
            <a:spLocks noGrp="1"/>
          </p:cNvSpPr>
          <p:nvPr>
            <p:ph type="sldNum" sz="quarter" idx="2"/>
          </p:nvPr>
        </p:nvSpPr>
        <p:spPr>
          <a:xfrm>
            <a:off x="88376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istory light + propagation Kopi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38100" y="-50800"/>
            <a:ext cx="17780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Science meets Dharma</a:t>
            </a:r>
          </a:p>
        </p:txBody>
      </p:sp>
      <p:pic>
        <p:nvPicPr>
          <p:cNvPr id="249" name="paste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90500"/>
            <a:ext cx="9205397" cy="45305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6337300" y="-50800"/>
            <a:ext cx="27813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History of Light and Light Propagation</a:t>
            </a:r>
          </a:p>
        </p:txBody>
      </p:sp>
      <p:pic>
        <p:nvPicPr>
          <p:cNvPr id="251" name="paste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6642100"/>
            <a:ext cx="9205397" cy="45305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0" y="6616700"/>
            <a:ext cx="22860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Study Week Mundgod 2013</a:t>
            </a:r>
          </a:p>
        </p:txBody>
      </p:sp>
      <p:sp>
        <p:nvSpPr>
          <p:cNvPr id="253" name="Shape 253"/>
          <p:cNvSpPr>
            <a:spLocks noGrp="1"/>
          </p:cNvSpPr>
          <p:nvPr>
            <p:ph type="sldNum" sz="quarter" idx="2"/>
          </p:nvPr>
        </p:nvSpPr>
        <p:spPr>
          <a:xfrm>
            <a:off x="88376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nsing light  Illusion Script weiss norm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38100" y="-50800"/>
            <a:ext cx="17780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Science meets Dharma</a:t>
            </a:r>
          </a:p>
        </p:txBody>
      </p:sp>
      <p:pic>
        <p:nvPicPr>
          <p:cNvPr id="261" name="paste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90500"/>
            <a:ext cx="9205397" cy="45305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7035800" y="-50800"/>
            <a:ext cx="20701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Sensing Light and Illusions</a:t>
            </a:r>
          </a:p>
        </p:txBody>
      </p:sp>
      <p:pic>
        <p:nvPicPr>
          <p:cNvPr id="263" name="paste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6642100"/>
            <a:ext cx="9205397" cy="45305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0" y="6616700"/>
            <a:ext cx="22860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Study Week Mundgod 2013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xfrm>
            <a:off x="88376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lain w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blue Kop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-50800" y="-76200"/>
            <a:ext cx="9182100" cy="6934200"/>
          </a:xfrm>
          <a:prstGeom prst="rect">
            <a:avLst/>
          </a:prstGeom>
          <a:solidFill>
            <a:srgbClr val="DCEDFF"/>
          </a:solidFill>
          <a:ln w="25400">
            <a:solidFill>
              <a:srgbClr val="DCEDFF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0" y="6629400"/>
            <a:ext cx="2984500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06400">
              <a:lnSpc>
                <a:spcPts val="1200"/>
              </a:lnSpc>
              <a:tabLst>
                <a:tab pos="749300" algn="l"/>
                <a:tab pos="1892300" algn="l"/>
              </a:tabLst>
              <a:defRPr sz="1000" i="1">
                <a:solidFill>
                  <a:srgbClr val="011A9A"/>
                </a:solidFill>
              </a:defRPr>
            </a:lvl1pPr>
          </a:lstStyle>
          <a:p>
            <a:pPr>
              <a:defRPr i="0"/>
            </a:pPr>
            <a:r>
              <a:rPr i="1"/>
              <a:t>Science meets Dharma</a:t>
            </a:r>
          </a:p>
        </p:txBody>
      </p:sp>
      <p:sp>
        <p:nvSpPr>
          <p:cNvPr id="281" name="Shape 281"/>
          <p:cNvSpPr/>
          <p:nvPr/>
        </p:nvSpPr>
        <p:spPr>
          <a:xfrm flipV="1">
            <a:off x="0" y="6664326"/>
            <a:ext cx="9192270" cy="3175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8115300" y="6629400"/>
            <a:ext cx="1066800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200"/>
              </a:lnSpc>
              <a:tabLst>
                <a:tab pos="749300" algn="l"/>
                <a:tab pos="1892300" algn="l"/>
              </a:tabLst>
              <a:defRPr sz="1000">
                <a:solidFill>
                  <a:srgbClr val="011A9A"/>
                </a:solidFill>
              </a:defRPr>
            </a:lvl1pPr>
          </a:lstStyle>
          <a:p>
            <a:r>
              <a:t>Werner Nater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4457553" y="6667500"/>
            <a:ext cx="230164" cy="2286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200"/>
              </a:lnSpc>
              <a:tabLst>
                <a:tab pos="749300" algn="l"/>
              </a:tabLst>
              <a:defRPr sz="10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0" y="-38100"/>
            <a:ext cx="9182100" cy="6934200"/>
          </a:xfrm>
          <a:prstGeom prst="rect">
            <a:avLst/>
          </a:prstGeom>
          <a:solidFill>
            <a:srgbClr val="DCEDFF"/>
          </a:solidFill>
          <a:ln w="25400">
            <a:solidFill>
              <a:srgbClr val="DCEDFF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0" y="6629400"/>
            <a:ext cx="29845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06400">
              <a:lnSpc>
                <a:spcPts val="1400"/>
              </a:lnSpc>
              <a:tabLst>
                <a:tab pos="749300" algn="l"/>
                <a:tab pos="1892300" algn="l"/>
              </a:tabLst>
              <a:defRPr i="1">
                <a:solidFill>
                  <a:srgbClr val="011A9A"/>
                </a:solidFill>
              </a:defRPr>
            </a:lvl1pPr>
          </a:lstStyle>
          <a:p>
            <a:pPr>
              <a:defRPr i="0"/>
            </a:pPr>
            <a:r>
              <a:rPr i="1"/>
              <a:t>Science meets Dharma</a:t>
            </a:r>
          </a:p>
        </p:txBody>
      </p:sp>
      <p:sp>
        <p:nvSpPr>
          <p:cNvPr id="292" name="Shape 292"/>
          <p:cNvSpPr/>
          <p:nvPr/>
        </p:nvSpPr>
        <p:spPr>
          <a:xfrm flipV="1">
            <a:off x="0" y="6664326"/>
            <a:ext cx="9192270" cy="3175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8115300" y="66294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Werner Nater</a:t>
            </a:r>
          </a:p>
        </p:txBody>
      </p:sp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xfrm>
            <a:off x="44434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gradFill flip="none" rotWithShape="1">
          <a:gsLst>
            <a:gs pos="0">
              <a:srgbClr val="941100"/>
            </a:gs>
            <a:gs pos="100000">
              <a:srgbClr val="0000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40639" marR="40639"/>
          </a:lstStyle>
          <a:p>
            <a:r>
              <a:t>Titeltext</a:t>
            </a:r>
          </a:p>
        </p:txBody>
      </p:sp>
      <p:sp>
        <p:nvSpPr>
          <p:cNvPr id="302" name="Shape 3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R="40639"/>
            <a:lvl2pPr marR="40639"/>
            <a:lvl3pPr marR="40639"/>
            <a:lvl4pPr marR="40639"/>
            <a:lvl5pPr marR="40639"/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03" name="Shape 3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blue Kop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-50800" y="-76200"/>
            <a:ext cx="9182100" cy="6934200"/>
          </a:xfrm>
          <a:prstGeom prst="rect">
            <a:avLst/>
          </a:prstGeom>
          <a:solidFill>
            <a:srgbClr val="DCEDFF"/>
          </a:solidFill>
          <a:ln w="25400">
            <a:solidFill>
              <a:srgbClr val="DCEDFF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0" y="6629400"/>
            <a:ext cx="2984500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06400">
              <a:lnSpc>
                <a:spcPts val="1200"/>
              </a:lnSpc>
              <a:tabLst>
                <a:tab pos="749300" algn="l"/>
                <a:tab pos="1892300" algn="l"/>
              </a:tabLst>
              <a:defRPr sz="1000" i="1">
                <a:solidFill>
                  <a:srgbClr val="011A9A"/>
                </a:solidFill>
              </a:defRPr>
            </a:lvl1pPr>
          </a:lstStyle>
          <a:p>
            <a:pPr>
              <a:defRPr i="0"/>
            </a:pPr>
            <a:r>
              <a:rPr i="1"/>
              <a:t>Science meets Dharma</a:t>
            </a:r>
          </a:p>
        </p:txBody>
      </p:sp>
      <p:sp>
        <p:nvSpPr>
          <p:cNvPr id="312" name="Shape 312"/>
          <p:cNvSpPr/>
          <p:nvPr/>
        </p:nvSpPr>
        <p:spPr>
          <a:xfrm flipV="1">
            <a:off x="0" y="6664326"/>
            <a:ext cx="9192270" cy="3175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8115300" y="6629400"/>
            <a:ext cx="1066800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200"/>
              </a:lnSpc>
              <a:tabLst>
                <a:tab pos="749300" algn="l"/>
                <a:tab pos="1892300" algn="l"/>
              </a:tabLst>
              <a:defRPr sz="1000">
                <a:solidFill>
                  <a:srgbClr val="011A9A"/>
                </a:solidFill>
              </a:defRPr>
            </a:lvl1pPr>
          </a:lstStyle>
          <a:p>
            <a:r>
              <a:t>Werner Nater</a:t>
            </a:r>
          </a:p>
        </p:txBody>
      </p:sp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xfrm>
            <a:off x="4457553" y="6667500"/>
            <a:ext cx="230164" cy="2286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200"/>
              </a:lnSpc>
              <a:tabLst>
                <a:tab pos="749300" algn="l"/>
              </a:tabLst>
              <a:defRPr sz="10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blue plai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0" y="-38100"/>
            <a:ext cx="9182100" cy="6934200"/>
          </a:xfrm>
          <a:prstGeom prst="rect">
            <a:avLst/>
          </a:prstGeom>
          <a:solidFill>
            <a:srgbClr val="DCEDFF"/>
          </a:solidFill>
          <a:ln w="25400">
            <a:solidFill>
              <a:srgbClr val="DCEDFF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sldNum" sz="quarter" idx="2"/>
          </p:nvPr>
        </p:nvSpPr>
        <p:spPr>
          <a:xfrm>
            <a:off x="44434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38100" y="0"/>
            <a:ext cx="9207500" cy="68453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88900" y="-12700"/>
            <a:ext cx="9283700" cy="6858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2700" y="12700"/>
            <a:ext cx="9118600" cy="6858000"/>
          </a:xfrm>
          <a:prstGeom prst="rect">
            <a:avLst/>
          </a:prstGeom>
          <a:solidFill>
            <a:srgbClr val="470702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41300"/>
          </a:xfrm>
          <a:prstGeom prst="rect">
            <a:avLst/>
          </a:prstGeom>
        </p:spPr>
        <p:txBody>
          <a:bodyPr/>
          <a:lstStyle>
            <a:lvl1pPr defTabSz="406400">
              <a:defRPr sz="10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gradFill flip="none" rotWithShape="1">
          <a:gsLst>
            <a:gs pos="0">
              <a:srgbClr val="941100"/>
            </a:gs>
            <a:gs pos="100000">
              <a:srgbClr val="0000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orlage #3">
    <p:bg>
      <p:bgPr>
        <a:solidFill>
          <a:srgbClr val="860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-38100"/>
            <a:ext cx="9182100" cy="6934200"/>
          </a:xfrm>
          <a:prstGeom prst="rect">
            <a:avLst/>
          </a:prstGeom>
          <a:solidFill>
            <a:srgbClr val="DCEDFF"/>
          </a:solidFill>
          <a:ln w="25400">
            <a:solidFill>
              <a:srgbClr val="DCEDFF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0" y="6629400"/>
            <a:ext cx="29845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06400">
              <a:lnSpc>
                <a:spcPts val="1400"/>
              </a:lnSpc>
              <a:tabLst>
                <a:tab pos="749300" algn="l"/>
                <a:tab pos="1892300" algn="l"/>
              </a:tabLst>
              <a:defRPr i="1">
                <a:solidFill>
                  <a:srgbClr val="011A9A"/>
                </a:solidFill>
              </a:defRPr>
            </a:lvl1pPr>
          </a:lstStyle>
          <a:p>
            <a:pPr>
              <a:defRPr i="0"/>
            </a:pPr>
            <a:r>
              <a:rPr i="1"/>
              <a:t>Science meets Dharma</a:t>
            </a:r>
          </a:p>
        </p:txBody>
      </p:sp>
      <p:sp>
        <p:nvSpPr>
          <p:cNvPr id="76" name="Shape 76"/>
          <p:cNvSpPr/>
          <p:nvPr/>
        </p:nvSpPr>
        <p:spPr>
          <a:xfrm flipV="1">
            <a:off x="0" y="6664326"/>
            <a:ext cx="9192270" cy="3175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115300" y="66294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1400"/>
              </a:lnSpc>
              <a:tabLst>
                <a:tab pos="749300" algn="l"/>
                <a:tab pos="1892300" algn="l"/>
              </a:tabLst>
              <a:defRPr>
                <a:solidFill>
                  <a:srgbClr val="011A9A"/>
                </a:solidFill>
              </a:defRPr>
            </a:lvl1pPr>
          </a:lstStyle>
          <a:p>
            <a:r>
              <a:t>Werner Nater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44434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orlag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7"/>
          <p:cNvGrpSpPr/>
          <p:nvPr/>
        </p:nvGrpSpPr>
        <p:grpSpPr>
          <a:xfrm>
            <a:off x="-177801" y="-277813"/>
            <a:ext cx="9321802" cy="7150101"/>
            <a:chOff x="0" y="0"/>
            <a:chExt cx="9321800" cy="7150100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9321801" cy="7150100"/>
            </a:xfrm>
            <a:prstGeom prst="rect">
              <a:avLst/>
            </a:prstGeom>
            <a:gradFill flip="none" rotWithShape="1">
              <a:gsLst>
                <a:gs pos="0">
                  <a:srgbClr val="000000">
                    <a:alpha val="43998"/>
                  </a:srgbClr>
                </a:gs>
                <a:gs pos="100000">
                  <a:srgbClr val="000000">
                    <a:alpha val="43998"/>
                  </a:srgbClr>
                </a:gs>
              </a:gsLst>
              <a:lin ang="10800000" scaled="0"/>
            </a:gra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914400">
                <a:defRPr sz="1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0" y="0"/>
              <a:ext cx="9321801" cy="7150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40640" marR="40640" defTabSz="914400">
                <a:defRPr sz="1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463966" y="6245225"/>
            <a:ext cx="312068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Titeltext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ransition xmlns:p14="http://schemas.microsoft.com/office/powerpoint/2010/main" spd="med"/>
  <p:hf hdr="0" ftr="0" dt="0"/>
  <p:txStyles>
    <p:titleStyle>
      <a:lvl1pPr marL="40640" marR="4064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40640" marR="40640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40640" marR="4064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40640" marR="40640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40640" marR="4064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40640" marR="40640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40640" marR="4064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40640" marR="40640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40640" marR="4064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4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24411" marR="4064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259839" marR="4064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778000" marR="4064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235200" marR="4064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235200" marR="4064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235200" marR="4064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235200" marR="4064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235200" marR="4064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phet.colorado.edu/sims/html/bending-light/latest/bending-light_bo.html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t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-12700" y="0"/>
            <a:ext cx="9207500" cy="68961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40" marR="40640" defTabSz="9144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3683000" y="2540000"/>
            <a:ext cx="1778000" cy="1778000"/>
          </a:xfrm>
          <a:prstGeom prst="ellipse">
            <a:avLst/>
          </a:prstGeom>
          <a:solidFill>
            <a:srgbClr val="011A9A"/>
          </a:solidFill>
          <a:ln w="254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marL="40640" marR="40640" defTabSz="9144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 flipV="1">
            <a:off x="0" y="3485927"/>
            <a:ext cx="646458" cy="224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8509000" y="3429000"/>
            <a:ext cx="635000" cy="0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337" name="Group 337"/>
          <p:cNvGrpSpPr/>
          <p:nvPr/>
        </p:nvGrpSpPr>
        <p:grpSpPr>
          <a:xfrm rot="10800000">
            <a:off x="0" y="5549900"/>
            <a:ext cx="1295400" cy="1295400"/>
            <a:chOff x="0" y="0"/>
            <a:chExt cx="1295400" cy="1295400"/>
          </a:xfrm>
        </p:grpSpPr>
        <p:sp>
          <p:nvSpPr>
            <p:cNvPr id="335" name="Shape 335"/>
            <p:cNvSpPr/>
            <p:nvPr/>
          </p:nvSpPr>
          <p:spPr>
            <a:xfrm>
              <a:off x="0" y="381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40" name="Group 340"/>
          <p:cNvGrpSpPr/>
          <p:nvPr/>
        </p:nvGrpSpPr>
        <p:grpSpPr>
          <a:xfrm rot="10800000" flipH="1">
            <a:off x="7848600" y="5549900"/>
            <a:ext cx="1295400" cy="1295400"/>
            <a:chOff x="0" y="0"/>
            <a:chExt cx="1295400" cy="1295400"/>
          </a:xfrm>
        </p:grpSpPr>
        <p:sp>
          <p:nvSpPr>
            <p:cNvPr id="338" name="Shape 338"/>
            <p:cNvSpPr/>
            <p:nvPr/>
          </p:nvSpPr>
          <p:spPr>
            <a:xfrm>
              <a:off x="0" y="381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43" name="Group 343"/>
          <p:cNvGrpSpPr/>
          <p:nvPr/>
        </p:nvGrpSpPr>
        <p:grpSpPr>
          <a:xfrm>
            <a:off x="7848600" y="12700"/>
            <a:ext cx="1295400" cy="1295400"/>
            <a:chOff x="0" y="0"/>
            <a:chExt cx="1295400" cy="1295400"/>
          </a:xfrm>
        </p:grpSpPr>
        <p:sp>
          <p:nvSpPr>
            <p:cNvPr id="341" name="Shape 341"/>
            <p:cNvSpPr/>
            <p:nvPr/>
          </p:nvSpPr>
          <p:spPr>
            <a:xfrm>
              <a:off x="0" y="508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46" name="Group 346"/>
          <p:cNvGrpSpPr/>
          <p:nvPr/>
        </p:nvGrpSpPr>
        <p:grpSpPr>
          <a:xfrm flipH="1">
            <a:off x="0" y="12700"/>
            <a:ext cx="1295400" cy="1295400"/>
            <a:chOff x="0" y="0"/>
            <a:chExt cx="1295400" cy="1295400"/>
          </a:xfrm>
        </p:grpSpPr>
        <p:sp>
          <p:nvSpPr>
            <p:cNvPr id="344" name="Shape 344"/>
            <p:cNvSpPr/>
            <p:nvPr/>
          </p:nvSpPr>
          <p:spPr>
            <a:xfrm>
              <a:off x="0" y="508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47" name="Shape 347"/>
          <p:cNvSpPr/>
          <p:nvPr/>
        </p:nvSpPr>
        <p:spPr>
          <a:xfrm>
            <a:off x="4559300" y="222"/>
            <a:ext cx="12700" cy="651288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4559300" y="6210300"/>
            <a:ext cx="12700" cy="651288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/>
          <p:nvPr/>
        </p:nvSpPr>
        <p:spPr>
          <a:xfrm>
            <a:off x="215900" y="2489200"/>
            <a:ext cx="8826501" cy="3842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300"/>
              </a:spcBef>
              <a:defRPr sz="2400"/>
            </a:pPr>
            <a:r>
              <a:rPr b="1" dirty="0"/>
              <a:t>Law of Refraction</a:t>
            </a:r>
            <a:r>
              <a:rPr dirty="0"/>
              <a:t> </a:t>
            </a:r>
            <a:r>
              <a:rPr sz="2800" dirty="0"/>
              <a:t> </a:t>
            </a:r>
            <a:r>
              <a:rPr sz="2800" dirty="0" err="1"/>
              <a:t>འཁྱོག་འཕྲོའི་གཏན་ཁྲིམས</a:t>
            </a:r>
            <a:r>
              <a:rPr sz="2800" dirty="0"/>
              <a:t>།</a:t>
            </a:r>
          </a:p>
          <a:p>
            <a:pPr marL="137160" indent="-176529">
              <a:spcBef>
                <a:spcPts val="600"/>
              </a:spcBef>
              <a:tabLst>
                <a:tab pos="139700" algn="l"/>
              </a:tabLst>
              <a:defRPr sz="2400"/>
            </a:pPr>
            <a:r>
              <a:rPr dirty="0"/>
              <a:t>•	When a ray of light enters a denser medium (glass or water),</a:t>
            </a:r>
            <a:endParaRPr lang="en-IN" dirty="0"/>
          </a:p>
          <a:p>
            <a:pPr marL="137160" indent="-176529">
              <a:spcBef>
                <a:spcPts val="600"/>
              </a:spcBef>
              <a:tabLst>
                <a:tab pos="139700" algn="l"/>
              </a:tabLst>
              <a:defRPr sz="2400"/>
            </a:pPr>
            <a:r>
              <a:rPr lang="en-IN" dirty="0"/>
              <a:t>  </a:t>
            </a:r>
            <a:r>
              <a:rPr dirty="0"/>
              <a:t>it is bent (refracted) </a:t>
            </a:r>
            <a:r>
              <a:rPr b="1" dirty="0"/>
              <a:t>towards</a:t>
            </a:r>
            <a:r>
              <a:rPr dirty="0"/>
              <a:t> the normal.  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a &lt; </a:t>
            </a:r>
            <a:r>
              <a:rPr i="1" dirty="0" err="1">
                <a:latin typeface="Times"/>
                <a:ea typeface="Times"/>
                <a:cs typeface="Times"/>
                <a:sym typeface="Times"/>
              </a:rPr>
              <a:t>i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/>
            </a:r>
            <a:br>
              <a:rPr i="1" dirty="0">
                <a:latin typeface="Times"/>
                <a:ea typeface="Times"/>
                <a:cs typeface="Times"/>
                <a:sym typeface="Times"/>
              </a:rPr>
            </a:br>
            <a:r>
              <a:rPr lang="bo-CN" sz="2600" dirty="0">
                <a:solidFill>
                  <a:schemeClr val="tx1"/>
                </a:solidFill>
              </a:rPr>
              <a:t>གལ་ཏེ་</a:t>
            </a:r>
            <a:r>
              <a:rPr sz="2600" dirty="0" err="1">
                <a:solidFill>
                  <a:schemeClr val="tx1"/>
                </a:solidFill>
              </a:rPr>
              <a:t>འོད་ཟེར་ཞིག་བརྒྱུད་ལམ་སྟུག་པོ</a:t>
            </a:r>
            <a:r>
              <a:rPr sz="2600" dirty="0">
                <a:solidFill>
                  <a:schemeClr val="tx1"/>
                </a:solidFill>
              </a:rPr>
              <a:t>་(</a:t>
            </a:r>
            <a:r>
              <a:rPr sz="2600" dirty="0" err="1">
                <a:solidFill>
                  <a:schemeClr val="tx1"/>
                </a:solidFill>
              </a:rPr>
              <a:t>ཤེལ་ལམ་ཆུ</a:t>
            </a:r>
            <a:r>
              <a:rPr sz="2600" dirty="0">
                <a:solidFill>
                  <a:schemeClr val="tx1"/>
                </a:solidFill>
              </a:rPr>
              <a:t>་)</a:t>
            </a:r>
            <a:r>
              <a:rPr sz="2600" dirty="0" err="1">
                <a:solidFill>
                  <a:schemeClr val="tx1"/>
                </a:solidFill>
              </a:rPr>
              <a:t>ནང་སྐྱོད་ཚེ</a:t>
            </a:r>
            <a:r>
              <a:rPr lang="bo-CN" sz="2600" dirty="0">
                <a:solidFill>
                  <a:schemeClr val="tx1"/>
                </a:solidFill>
              </a:rPr>
              <a:t>། </a:t>
            </a:r>
            <a:r>
              <a:rPr sz="2600" dirty="0" err="1">
                <a:solidFill>
                  <a:schemeClr val="tx1"/>
                </a:solidFill>
              </a:rPr>
              <a:t>འོད་ཟེར་དེ</a:t>
            </a:r>
            <a:r>
              <a:rPr sz="2600" dirty="0">
                <a:solidFill>
                  <a:schemeClr val="tx1"/>
                </a:solidFill>
              </a:rPr>
              <a:t>་</a:t>
            </a:r>
            <a:r>
              <a:rPr lang="bo-CN" sz="2600" dirty="0">
                <a:solidFill>
                  <a:schemeClr val="tx1"/>
                </a:solidFill>
                <a:latin typeface="Arial" panose="020B0604020202020204" pitchFamily="34" charset="0"/>
              </a:rPr>
              <a:t>དྲང་ཐིག་</a:t>
            </a:r>
            <a:r>
              <a:rPr sz="2600" dirty="0">
                <a:solidFill>
                  <a:schemeClr val="tx1"/>
                </a:solidFill>
              </a:rPr>
              <a:t>གི་ཕྱོགས་སུ་འཁྱོག་འཕྲོ་བྱེད་ཀྱི་ཡོད།</a:t>
            </a:r>
            <a:r>
              <a:rPr sz="2600" i="1" dirty="0">
                <a:solidFill>
                  <a:schemeClr val="tx1"/>
                </a:solidFill>
              </a:rPr>
              <a:t>  </a:t>
            </a:r>
            <a:r>
              <a:rPr i="1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a &lt; i</a:t>
            </a:r>
          </a:p>
          <a:p>
            <a:pPr marL="139700" indent="-177800">
              <a:spcBef>
                <a:spcPts val="300"/>
              </a:spcBef>
              <a:tabLst>
                <a:tab pos="139700" algn="l"/>
              </a:tabLst>
              <a:defRPr sz="2400"/>
            </a:pPr>
            <a:r>
              <a:rPr dirty="0"/>
              <a:t>•	When a ray of light enters a less dense</a:t>
            </a:r>
            <a:r>
              <a:rPr lang="en-IN" dirty="0"/>
              <a:t>r </a:t>
            </a:r>
            <a:r>
              <a:rPr dirty="0"/>
              <a:t>medium (air), </a:t>
            </a:r>
            <a:endParaRPr lang="en-IN" dirty="0"/>
          </a:p>
          <a:p>
            <a:pPr marL="139700" indent="-177800">
              <a:spcBef>
                <a:spcPts val="300"/>
              </a:spcBef>
              <a:tabLst>
                <a:tab pos="139700" algn="l"/>
              </a:tabLst>
              <a:defRPr sz="2400"/>
            </a:pPr>
            <a:r>
              <a:rPr lang="en-IN" dirty="0"/>
              <a:t>  </a:t>
            </a:r>
            <a:r>
              <a:rPr dirty="0"/>
              <a:t>it is bent (refracted) </a:t>
            </a:r>
            <a:r>
              <a:rPr b="1" dirty="0"/>
              <a:t>away</a:t>
            </a:r>
            <a:r>
              <a:rPr dirty="0"/>
              <a:t> from the normal.  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a &gt; </a:t>
            </a:r>
            <a:r>
              <a:rPr i="1" dirty="0" err="1">
                <a:latin typeface="Times"/>
                <a:ea typeface="Times"/>
                <a:cs typeface="Times"/>
                <a:sym typeface="Times"/>
              </a:rPr>
              <a:t>i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/>
            </a:r>
            <a:br>
              <a:rPr i="1" dirty="0">
                <a:latin typeface="Times"/>
                <a:ea typeface="Times"/>
                <a:cs typeface="Times"/>
                <a:sym typeface="Times"/>
              </a:rPr>
            </a:br>
            <a:r>
              <a:rPr lang="bo-CN" sz="2600" dirty="0">
                <a:solidFill>
                  <a:schemeClr val="tx1"/>
                </a:solidFill>
              </a:rPr>
              <a:t>གལ་ཏེ་</a:t>
            </a:r>
            <a:r>
              <a:rPr sz="2600" dirty="0" err="1">
                <a:solidFill>
                  <a:schemeClr val="tx1"/>
                </a:solidFill>
              </a:rPr>
              <a:t>འོད་ཟེར་ཞིག་བརྒྱུད་ལམ་སྟུག་པོ་མེད་སར</a:t>
            </a:r>
            <a:r>
              <a:rPr sz="2600" dirty="0">
                <a:solidFill>
                  <a:schemeClr val="tx1"/>
                </a:solidFill>
              </a:rPr>
              <a:t>་(</a:t>
            </a:r>
            <a:r>
              <a:rPr sz="2600" dirty="0" err="1">
                <a:solidFill>
                  <a:schemeClr val="tx1"/>
                </a:solidFill>
              </a:rPr>
              <a:t>རླུང</a:t>
            </a:r>
            <a:r>
              <a:rPr sz="2600" dirty="0">
                <a:solidFill>
                  <a:schemeClr val="tx1"/>
                </a:solidFill>
              </a:rPr>
              <a:t>་)</a:t>
            </a:r>
            <a:r>
              <a:rPr sz="2600" dirty="0" err="1">
                <a:solidFill>
                  <a:schemeClr val="tx1"/>
                </a:solidFill>
              </a:rPr>
              <a:t>ནང་སྐྱོད་ཚེ</a:t>
            </a:r>
            <a:r>
              <a:rPr lang="bo-CN" sz="2600" dirty="0">
                <a:solidFill>
                  <a:schemeClr val="tx1"/>
                </a:solidFill>
              </a:rPr>
              <a:t>། </a:t>
            </a:r>
            <a:r>
              <a:rPr sz="2600" dirty="0" err="1">
                <a:solidFill>
                  <a:schemeClr val="tx1"/>
                </a:solidFill>
              </a:rPr>
              <a:t>འོད་ཟེར་དེ</a:t>
            </a:r>
            <a:r>
              <a:rPr sz="2600" dirty="0">
                <a:solidFill>
                  <a:schemeClr val="tx1"/>
                </a:solidFill>
              </a:rPr>
              <a:t>་</a:t>
            </a:r>
            <a:r>
              <a:rPr lang="bo-CN" sz="2600" dirty="0">
                <a:solidFill>
                  <a:schemeClr val="tx1"/>
                </a:solidFill>
                <a:latin typeface="Arial" panose="020B0604020202020204" pitchFamily="34" charset="0"/>
              </a:rPr>
              <a:t>དྲང་ཐིག་</a:t>
            </a:r>
            <a:r>
              <a:rPr sz="2600" dirty="0">
                <a:solidFill>
                  <a:schemeClr val="tx1"/>
                </a:solidFill>
              </a:rPr>
              <a:t>གི་ཕ་རོལ་གྱི་ཕྱོགས་སུ་འཁྱོག་འཕྲོ་བྱེད་ཀྱི་ཡོད།  </a:t>
            </a:r>
            <a:r>
              <a:rPr i="1" dirty="0">
                <a:solidFill>
                  <a:schemeClr val="tx1"/>
                </a:solidFill>
                <a:latin typeface="Times"/>
                <a:ea typeface="Times"/>
                <a:cs typeface="Times"/>
                <a:sym typeface="Times"/>
              </a:rPr>
              <a:t>a &gt; i</a:t>
            </a:r>
          </a:p>
        </p:txBody>
      </p:sp>
      <p:sp>
        <p:nvSpPr>
          <p:cNvPr id="534" name="Shape 534"/>
          <p:cNvSpPr/>
          <p:nvPr/>
        </p:nvSpPr>
        <p:spPr>
          <a:xfrm flipH="1">
            <a:off x="5153933" y="2501923"/>
            <a:ext cx="3103349" cy="11143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5168606" y="1491035"/>
            <a:ext cx="3032430" cy="1022292"/>
          </a:xfrm>
          <a:prstGeom prst="rect">
            <a:avLst/>
          </a:prstGeom>
          <a:solidFill>
            <a:srgbClr val="0096FF">
              <a:alpha val="39000"/>
            </a:srgbClr>
          </a:solidFill>
          <a:ln w="25400">
            <a:solidFill>
              <a:srgbClr val="0096FF">
                <a:alpha val="39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36" name="Shape 536"/>
          <p:cNvSpPr/>
          <p:nvPr/>
        </p:nvSpPr>
        <p:spPr>
          <a:xfrm>
            <a:off x="8246000" y="771550"/>
            <a:ext cx="13166" cy="1742860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5150609" y="768224"/>
            <a:ext cx="13166" cy="1742859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4982566" y="342161"/>
            <a:ext cx="1619825" cy="1168860"/>
          </a:xfrm>
          <a:prstGeom prst="lin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6577509" y="1499021"/>
            <a:ext cx="399467" cy="975640"/>
          </a:xfrm>
          <a:prstGeom prst="lin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0" name="Shape 540"/>
          <p:cNvSpPr/>
          <p:nvPr/>
        </p:nvSpPr>
        <p:spPr>
          <a:xfrm>
            <a:off x="6583652" y="742092"/>
            <a:ext cx="12727" cy="1672726"/>
          </a:xfrm>
          <a:prstGeom prst="line">
            <a:avLst/>
          </a:prstGeom>
          <a:ln w="50800">
            <a:solidFill>
              <a:srgbClr val="008F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1" name="Shape 541"/>
          <p:cNvSpPr/>
          <p:nvPr/>
        </p:nvSpPr>
        <p:spPr>
          <a:xfrm>
            <a:off x="5937212" y="851606"/>
            <a:ext cx="643193" cy="200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581" y="10280"/>
                </a:lnTo>
                <a:lnTo>
                  <a:pt x="11014" y="4817"/>
                </a:lnTo>
                <a:lnTo>
                  <a:pt x="15773" y="139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42" name="Shape 542"/>
          <p:cNvSpPr/>
          <p:nvPr/>
        </p:nvSpPr>
        <p:spPr>
          <a:xfrm rot="10800000">
            <a:off x="6567680" y="2278233"/>
            <a:ext cx="337022" cy="64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581" y="10280"/>
                </a:lnTo>
                <a:lnTo>
                  <a:pt x="11014" y="4817"/>
                </a:lnTo>
                <a:lnTo>
                  <a:pt x="15773" y="139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292497" y="63500"/>
            <a:ext cx="3573562" cy="713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4300"/>
              </a:lnSpc>
              <a:tabLst>
                <a:tab pos="749300" algn="l"/>
              </a:tabLst>
              <a:defRPr sz="3000" b="1">
                <a:solidFill>
                  <a:srgbClr val="011993"/>
                </a:solidFill>
              </a:defRPr>
            </a:pPr>
            <a:r>
              <a:rPr dirty="0"/>
              <a:t>Re</a:t>
            </a:r>
            <a:r>
              <a:rPr dirty="0">
                <a:solidFill>
                  <a:srgbClr val="FF4013"/>
                </a:solidFill>
              </a:rPr>
              <a:t>fra</a:t>
            </a:r>
            <a:r>
              <a:rPr dirty="0"/>
              <a:t>ction  </a:t>
            </a:r>
            <a:r>
              <a:rPr sz="3600" dirty="0"/>
              <a:t> </a:t>
            </a:r>
            <a:r>
              <a:rPr dirty="0"/>
              <a:t>འཁྱོག་འཕྲོ།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10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397" y="11163"/>
            <a:ext cx="9514894" cy="664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pasted-image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991" y="747535"/>
            <a:ext cx="1633841" cy="172545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11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/>
          <p:nvPr/>
        </p:nvSpPr>
        <p:spPr>
          <a:xfrm>
            <a:off x="3229416" y="746123"/>
            <a:ext cx="5067301" cy="679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2100"/>
              </a:lnSpc>
              <a:tabLst>
                <a:tab pos="749300" algn="l"/>
              </a:tabLst>
              <a:defRPr sz="1800"/>
            </a:pPr>
            <a:r>
              <a:rPr dirty="0"/>
              <a:t>At the surface of water the light path changes</a:t>
            </a:r>
          </a:p>
          <a:p>
            <a:pPr defTabSz="406400">
              <a:lnSpc>
                <a:spcPts val="2400"/>
              </a:lnSpc>
              <a:tabLst>
                <a:tab pos="749300" algn="l"/>
              </a:tabLst>
              <a:defRPr sz="2000"/>
            </a:pPr>
            <a:r>
              <a:rPr dirty="0" err="1"/>
              <a:t>ཆུའི་ངོས་སུ་འོད་</a:t>
            </a:r>
            <a:r>
              <a:rPr dirty="0" err="1">
                <a:solidFill>
                  <a:schemeClr val="tx1"/>
                </a:solidFill>
              </a:rPr>
              <a:t>ཀྱི</a:t>
            </a:r>
            <a:r>
              <a:rPr dirty="0">
                <a:solidFill>
                  <a:schemeClr val="tx1"/>
                </a:solidFill>
              </a:rPr>
              <a:t>་</a:t>
            </a:r>
            <a:r>
              <a:rPr lang="bo-CN" dirty="0">
                <a:solidFill>
                  <a:schemeClr val="tx1"/>
                </a:solidFill>
                <a:latin typeface="Monlam Uni OuChan2"/>
                <a:ea typeface="Monlam Uni OuChan2"/>
                <a:cs typeface="Monlam Uni OuChan2"/>
                <a:sym typeface="Monlam Uni OuChan2"/>
              </a:rPr>
              <a:t>ལམ་དེ་</a:t>
            </a:r>
            <a:r>
              <a:rPr dirty="0" err="1">
                <a:solidFill>
                  <a:schemeClr val="tx1"/>
                </a:solidFill>
              </a:rPr>
              <a:t>འགྱུར</a:t>
            </a:r>
            <a:r>
              <a:rPr dirty="0" err="1"/>
              <a:t>་བ</a:t>
            </a:r>
            <a:r>
              <a:rPr lang="bo-CN" dirty="0">
                <a:latin typeface="Monlam Uni OuChan2"/>
                <a:ea typeface="Monlam Uni OuChan2"/>
                <a:cs typeface="Monlam Uni OuChan2"/>
                <a:sym typeface="Monlam Uni OuChan2"/>
              </a:rPr>
              <a:t>་འགྲོ་ཡི་ཡོད།</a:t>
            </a:r>
            <a:endParaRPr dirty="0"/>
          </a:p>
        </p:txBody>
      </p:sp>
      <p:sp>
        <p:nvSpPr>
          <p:cNvPr id="552" name="Shape 552"/>
          <p:cNvSpPr/>
          <p:nvPr/>
        </p:nvSpPr>
        <p:spPr>
          <a:xfrm>
            <a:off x="3229416" y="1384300"/>
            <a:ext cx="5715001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800">
                <a:latin typeface="Monlam Uni OuChan2"/>
                <a:ea typeface="Monlam Uni OuChan2"/>
                <a:cs typeface="Monlam Uni OuChan2"/>
                <a:sym typeface="Monlam Uni OuChan2"/>
              </a:defRPr>
            </a:pPr>
            <a:r>
              <a:rPr sz="1800" dirty="0"/>
              <a:t>How does the path change?  What direction light goes?</a:t>
            </a:r>
            <a:br>
              <a:rPr sz="1800" dirty="0"/>
            </a:br>
            <a:r>
              <a:rPr lang="bo-CN" sz="2000" dirty="0"/>
              <a:t>ལམ་དེ་འགྱུར་བ་ག་འདྲ་འགྲོ</a:t>
            </a:r>
            <a:r>
              <a:rPr lang="bo-CN" sz="2000" dirty="0">
                <a:latin typeface="Monlam Uni OuChan2"/>
                <a:ea typeface="Monlam Uni OuChan2"/>
                <a:cs typeface="Monlam Uni OuChan2"/>
                <a:sym typeface="Monlam Uni OuChan2"/>
              </a:rPr>
              <a:t>་ཡི་ཡོད་ད</a:t>
            </a:r>
            <a:r>
              <a:rPr lang="bo-CN" sz="2000" dirty="0"/>
              <a:t>མ།   </a:t>
            </a:r>
            <a:r>
              <a:rPr lang="bo-CN" sz="2000" dirty="0">
                <a:solidFill>
                  <a:schemeClr val="tx1"/>
                </a:solidFill>
              </a:rPr>
              <a:t>འོད་དེ་ཁ་ཕྱོགས་ག་པར</a:t>
            </a:r>
            <a:r>
              <a:rPr lang="bo-CN" sz="2000" dirty="0"/>
              <a:t>་འགྲོའམ།</a:t>
            </a:r>
          </a:p>
          <a:p>
            <a:pPr defTabSz="406400">
              <a:tabLst>
                <a:tab pos="749300" algn="l"/>
              </a:tabLst>
              <a:defRPr sz="2600"/>
            </a:pPr>
            <a:r>
              <a:rPr sz="1800" dirty="0"/>
              <a:t>Hypothesis: angle of incidence &gt; angle refraction</a:t>
            </a:r>
            <a:br>
              <a:rPr sz="1800" dirty="0"/>
            </a:br>
            <a:r>
              <a:rPr sz="2000" dirty="0" err="1"/>
              <a:t>ཚོདགཞག</a:t>
            </a:r>
            <a:r>
              <a:rPr sz="2000" dirty="0"/>
              <a:t> </a:t>
            </a:r>
            <a:r>
              <a:rPr sz="2000" dirty="0" err="1"/>
              <a:t>ནང་འཕྲོའི་ཟུར་ཁུག</a:t>
            </a:r>
            <a:r>
              <a:rPr lang="en-IN" sz="2000" dirty="0"/>
              <a:t> &gt; </a:t>
            </a:r>
            <a:r>
              <a:rPr sz="2000" dirty="0" err="1"/>
              <a:t>འཁྱོག་འཕྲོའི་ཟུར་ཁུག</a:t>
            </a:r>
            <a:endParaRPr sz="2000" dirty="0"/>
          </a:p>
        </p:txBody>
      </p:sp>
      <p:sp>
        <p:nvSpPr>
          <p:cNvPr id="553" name="Shape 553"/>
          <p:cNvSpPr/>
          <p:nvPr/>
        </p:nvSpPr>
        <p:spPr>
          <a:xfrm>
            <a:off x="3229416" y="3326514"/>
            <a:ext cx="598491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2400"/>
              </a:lnSpc>
              <a:tabLst>
                <a:tab pos="749300" algn="l"/>
              </a:tabLst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800" dirty="0">
                <a:latin typeface="Helvetica"/>
                <a:ea typeface="Helvetica"/>
                <a:cs typeface="Helvetica"/>
                <a:sym typeface="Helvetica"/>
              </a:rPr>
              <a:t>Measure angle of incidence (</a:t>
            </a:r>
            <a:r>
              <a:rPr sz="1800" i="1" dirty="0" err="1"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1800" dirty="0">
                <a:latin typeface="Helvetica"/>
                <a:ea typeface="Helvetica"/>
                <a:cs typeface="Helvetica"/>
                <a:sym typeface="Helvetica"/>
              </a:rPr>
              <a:t>) and angle </a:t>
            </a:r>
            <a:br>
              <a:rPr sz="1800" dirty="0">
                <a:latin typeface="Helvetica"/>
                <a:ea typeface="Helvetica"/>
                <a:cs typeface="Helvetica"/>
                <a:sym typeface="Helvetica"/>
              </a:rPr>
            </a:br>
            <a:r>
              <a:rPr sz="1800" dirty="0">
                <a:latin typeface="Helvetica"/>
                <a:ea typeface="Helvetica"/>
                <a:cs typeface="Helvetica"/>
                <a:sym typeface="Helvetica"/>
              </a:rPr>
              <a:t>refraction (</a:t>
            </a:r>
            <a:r>
              <a:rPr sz="1800" i="1" dirty="0">
                <a:latin typeface="Times"/>
                <a:ea typeface="Times"/>
                <a:cs typeface="Times"/>
                <a:sym typeface="Times"/>
              </a:rPr>
              <a:t>a</a:t>
            </a:r>
            <a:r>
              <a:rPr sz="1800" dirty="0">
                <a:latin typeface="Helvetica"/>
                <a:ea typeface="Helvetica"/>
                <a:cs typeface="Helvetica"/>
                <a:sym typeface="Helvetica"/>
              </a:rPr>
              <a:t>) for different positions =&gt; Data</a:t>
            </a:r>
            <a:br>
              <a:rPr sz="1800" dirty="0">
                <a:latin typeface="Helvetica"/>
                <a:ea typeface="Helvetica"/>
                <a:cs typeface="Helvetica"/>
                <a:sym typeface="Helvetica"/>
              </a:rPr>
            </a:br>
            <a:r>
              <a:rPr sz="2000" dirty="0"/>
              <a:t>ནང་འཕྲོའི་ཟུར་ཁུག་དང་འཁྱོག་འཕྲོའི་ཟུར་ཁུག་གཉིས་ཀྱི་གནས་བབས་མང་པོའི་ཐོག་ལ་</a:t>
            </a:r>
            <a:endParaRPr lang="en-IN" sz="2000" dirty="0"/>
          </a:p>
          <a:p>
            <a:pPr defTabSz="406400">
              <a:lnSpc>
                <a:spcPts val="2400"/>
              </a:lnSpc>
              <a:tabLst>
                <a:tab pos="749300" algn="l"/>
              </a:tabLst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 dirty="0" err="1"/>
              <a:t>ཚད་འཇལ</a:t>
            </a:r>
            <a:r>
              <a:rPr sz="2000" dirty="0"/>
              <a:t>། </a:t>
            </a:r>
            <a:r>
              <a:rPr lang="en-IN" sz="2000" dirty="0"/>
              <a:t> </a:t>
            </a:r>
            <a:r>
              <a:rPr sz="2000" dirty="0"/>
              <a:t>=&gt;</a:t>
            </a:r>
            <a:r>
              <a:rPr lang="en-IN" sz="2000" dirty="0"/>
              <a:t> </a:t>
            </a:r>
            <a:r>
              <a:rPr sz="2000" dirty="0"/>
              <a:t> </a:t>
            </a:r>
            <a:r>
              <a:rPr sz="2000" dirty="0" err="1"/>
              <a:t>གྲངས་ཐོ</a:t>
            </a:r>
            <a:r>
              <a:rPr sz="2000" dirty="0"/>
              <a:t>།</a:t>
            </a:r>
          </a:p>
        </p:txBody>
      </p:sp>
      <p:sp>
        <p:nvSpPr>
          <p:cNvPr id="554" name="Shape 554"/>
          <p:cNvSpPr/>
          <p:nvPr/>
        </p:nvSpPr>
        <p:spPr>
          <a:xfrm>
            <a:off x="3229416" y="2673350"/>
            <a:ext cx="4067032" cy="679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2100"/>
              </a:lnSpc>
              <a:tabLst>
                <a:tab pos="749300" algn="l"/>
              </a:tabLst>
              <a:defRPr sz="2600"/>
            </a:pPr>
            <a:r>
              <a:rPr sz="1800" dirty="0"/>
              <a:t>Laser pointer + </a:t>
            </a:r>
            <a:r>
              <a:rPr sz="1800" dirty="0" err="1"/>
              <a:t>watertank</a:t>
            </a:r>
            <a:r>
              <a:rPr sz="1800" dirty="0"/>
              <a:t> + protractor</a:t>
            </a:r>
          </a:p>
          <a:p>
            <a:pPr>
              <a:defRPr sz="1800"/>
            </a:pPr>
            <a:r>
              <a:rPr dirty="0" err="1"/>
              <a:t>ལེ</a:t>
            </a:r>
            <a:r>
              <a:rPr sz="2000" dirty="0" err="1"/>
              <a:t>་ཟེར</a:t>
            </a:r>
            <a:r>
              <a:rPr lang="bo-CN" sz="2000" dirty="0"/>
              <a:t>་བརྡ་སྟོན་བྱེད</a:t>
            </a:r>
            <a:r>
              <a:rPr sz="2000" dirty="0"/>
              <a:t>། </a:t>
            </a:r>
            <a:r>
              <a:rPr lang="en-IN" sz="2000" dirty="0"/>
              <a:t>+ </a:t>
            </a:r>
            <a:r>
              <a:rPr sz="2000" dirty="0" err="1"/>
              <a:t>ཆུ་མཛོད</a:t>
            </a:r>
            <a:r>
              <a:rPr sz="2000" dirty="0">
                <a:latin typeface="Monlam Uni OuChan2"/>
                <a:ea typeface="Monlam Uni OuChan2"/>
                <a:cs typeface="Monlam Uni OuChan2"/>
                <a:sym typeface="Monlam Uni OuChan2"/>
              </a:rPr>
              <a:t>།</a:t>
            </a:r>
            <a:r>
              <a:rPr sz="2000" dirty="0"/>
              <a:t> </a:t>
            </a:r>
            <a:r>
              <a:rPr lang="en-IN" sz="2000" dirty="0"/>
              <a:t>+</a:t>
            </a:r>
            <a:r>
              <a:rPr sz="2000" dirty="0"/>
              <a:t> </a:t>
            </a:r>
            <a:r>
              <a:rPr sz="2000" dirty="0" err="1"/>
              <a:t>ཟུར་ཁུག་འཇལ་ཆས</a:t>
            </a:r>
            <a:r>
              <a:rPr sz="2000" dirty="0"/>
              <a:t>།</a:t>
            </a:r>
          </a:p>
        </p:txBody>
      </p:sp>
      <p:sp>
        <p:nvSpPr>
          <p:cNvPr id="555" name="Shape 555"/>
          <p:cNvSpPr/>
          <p:nvPr/>
        </p:nvSpPr>
        <p:spPr>
          <a:xfrm>
            <a:off x="3244580" y="5768463"/>
            <a:ext cx="1936428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/>
            </a:pPr>
            <a:r>
              <a:rPr sz="1800" dirty="0"/>
              <a:t>Example:  </a:t>
            </a:r>
            <a:r>
              <a:rPr sz="2400" dirty="0" err="1"/>
              <a:t>དཔེ་མཚོན</a:t>
            </a:r>
            <a:r>
              <a:rPr sz="2400" dirty="0"/>
              <a:t>།</a:t>
            </a:r>
          </a:p>
        </p:txBody>
      </p:sp>
      <p:grpSp>
        <p:nvGrpSpPr>
          <p:cNvPr id="559" name="Group 559"/>
          <p:cNvGrpSpPr/>
          <p:nvPr/>
        </p:nvGrpSpPr>
        <p:grpSpPr>
          <a:xfrm>
            <a:off x="352007" y="647700"/>
            <a:ext cx="2667001" cy="698500"/>
            <a:chOff x="0" y="0"/>
            <a:chExt cx="2667000" cy="698500"/>
          </a:xfrm>
        </p:grpSpPr>
        <p:sp>
          <p:nvSpPr>
            <p:cNvPr id="556" name="Shape 556"/>
            <p:cNvSpPr/>
            <p:nvPr/>
          </p:nvSpPr>
          <p:spPr>
            <a:xfrm>
              <a:off x="0" y="203200"/>
              <a:ext cx="2667000" cy="495300"/>
            </a:xfrm>
            <a:prstGeom prst="roundRect">
              <a:avLst>
                <a:gd name="adj" fmla="val 23077"/>
              </a:avLst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100"/>
                </a:lnSpc>
                <a:tabLst>
                  <a:tab pos="749300" algn="l"/>
                </a:tabLst>
                <a:defRPr sz="26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778149" y="129657"/>
              <a:ext cx="1047848" cy="3359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defRPr sz="2200">
                  <a:latin typeface="Monlam Uni OuChan2"/>
                  <a:ea typeface="Monlam Uni OuChan2"/>
                  <a:cs typeface="Monlam Uni OuChan2"/>
                  <a:sym typeface="Monlam Uni OuChan2"/>
                </a:defRPr>
              </a:lvl1pPr>
            </a:lstStyle>
            <a:p>
              <a:r>
                <a:rPr dirty="0"/>
                <a:t>མངོན་ཚུལ།</a:t>
              </a:r>
            </a:p>
          </p:txBody>
        </p:sp>
        <p:sp>
          <p:nvSpPr>
            <p:cNvPr id="558" name="Shape 558"/>
            <p:cNvSpPr/>
            <p:nvPr/>
          </p:nvSpPr>
          <p:spPr>
            <a:xfrm>
              <a:off x="860" y="0"/>
              <a:ext cx="880102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900"/>
                </a:lnSpc>
                <a:tabLst>
                  <a:tab pos="749300" algn="l"/>
                </a:tabLst>
                <a:defRPr sz="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algn="l"/>
              <a:r>
                <a:rPr dirty="0"/>
                <a:t>phenomenon</a:t>
              </a:r>
            </a:p>
          </p:txBody>
        </p:sp>
      </p:grpSp>
      <p:grpSp>
        <p:nvGrpSpPr>
          <p:cNvPr id="564" name="Group 564"/>
          <p:cNvGrpSpPr/>
          <p:nvPr/>
        </p:nvGrpSpPr>
        <p:grpSpPr>
          <a:xfrm>
            <a:off x="330142" y="4208169"/>
            <a:ext cx="2714375" cy="1055981"/>
            <a:chOff x="0" y="-154280"/>
            <a:chExt cx="2714374" cy="1055980"/>
          </a:xfrm>
        </p:grpSpPr>
        <p:sp>
          <p:nvSpPr>
            <p:cNvPr id="560" name="Shape 560"/>
            <p:cNvSpPr/>
            <p:nvPr/>
          </p:nvSpPr>
          <p:spPr>
            <a:xfrm flipV="1">
              <a:off x="1339730" y="-154280"/>
              <a:ext cx="1" cy="58608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7013" y="406400"/>
              <a:ext cx="2667001" cy="495300"/>
            </a:xfrm>
            <a:prstGeom prst="roundRect">
              <a:avLst>
                <a:gd name="adj" fmla="val 23077"/>
              </a:avLst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100"/>
                </a:lnSpc>
                <a:tabLst>
                  <a:tab pos="749300" algn="l"/>
                </a:tabLst>
                <a:defRPr sz="26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23000" y="477661"/>
              <a:ext cx="2691374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06400">
                <a:defRPr sz="1500">
                  <a:latin typeface="Monlam Uni OuChan2"/>
                  <a:ea typeface="Monlam Uni OuChan2"/>
                  <a:cs typeface="Monlam Uni OuChan2"/>
                  <a:sym typeface="Monlam Uni OuChan2"/>
                </a:defRPr>
              </a:lvl1pPr>
            </a:lstStyle>
            <a:p>
              <a:pPr algn="ctr"/>
              <a:r>
                <a:rPr lang="bo-CN" dirty="0"/>
                <a:t>ཨང་རྩིས་ལ་བརྟེན་ནས་དཔེ་གཟུགས། རྣམ་གཞག  </a:t>
              </a:r>
            </a:p>
          </p:txBody>
        </p:sp>
        <p:sp>
          <p:nvSpPr>
            <p:cNvPr id="563" name="Shape 563"/>
            <p:cNvSpPr/>
            <p:nvPr/>
          </p:nvSpPr>
          <p:spPr>
            <a:xfrm>
              <a:off x="0" y="203200"/>
              <a:ext cx="1428777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900"/>
                </a:lnSpc>
                <a:tabLst>
                  <a:tab pos="749300" algn="l"/>
                </a:tabLst>
                <a:defRPr sz="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algn="l"/>
              <a:r>
                <a:rPr dirty="0"/>
                <a:t>mathematical model</a:t>
              </a:r>
            </a:p>
          </p:txBody>
        </p:sp>
      </p:grpSp>
      <p:grpSp>
        <p:nvGrpSpPr>
          <p:cNvPr id="569" name="Group 569"/>
          <p:cNvGrpSpPr/>
          <p:nvPr/>
        </p:nvGrpSpPr>
        <p:grpSpPr>
          <a:xfrm>
            <a:off x="345441" y="5278235"/>
            <a:ext cx="2673122" cy="1015554"/>
            <a:chOff x="0" y="-86331"/>
            <a:chExt cx="2673121" cy="1015552"/>
          </a:xfrm>
        </p:grpSpPr>
        <p:sp>
          <p:nvSpPr>
            <p:cNvPr id="565" name="Shape 565"/>
            <p:cNvSpPr/>
            <p:nvPr/>
          </p:nvSpPr>
          <p:spPr>
            <a:xfrm flipV="1">
              <a:off x="1338837" y="-86331"/>
              <a:ext cx="1" cy="520252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6120" y="433921"/>
              <a:ext cx="2667001" cy="495300"/>
            </a:xfrm>
            <a:prstGeom prst="roundRect">
              <a:avLst>
                <a:gd name="adj" fmla="val 23077"/>
              </a:avLst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100"/>
                </a:lnSpc>
                <a:tabLst>
                  <a:tab pos="749300" algn="l"/>
                </a:tabLst>
                <a:defRPr sz="26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729132" y="403896"/>
              <a:ext cx="1219411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>
                <a:defRPr sz="2200">
                  <a:latin typeface="Monlam Uni OuChan2"/>
                  <a:ea typeface="Monlam Uni OuChan2"/>
                  <a:cs typeface="Monlam Uni OuChan2"/>
                  <a:sym typeface="Monlam Uni OuChan2"/>
                </a:defRPr>
              </a:lvl1pPr>
            </a:lstStyle>
            <a:p>
              <a:r>
                <a:rPr dirty="0"/>
                <a:t>སྔོན་དཔག</a:t>
              </a:r>
            </a:p>
          </p:txBody>
        </p:sp>
        <p:sp>
          <p:nvSpPr>
            <p:cNvPr id="568" name="Shape 568"/>
            <p:cNvSpPr/>
            <p:nvPr/>
          </p:nvSpPr>
          <p:spPr>
            <a:xfrm>
              <a:off x="0" y="241300"/>
              <a:ext cx="759626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900"/>
                </a:lnSpc>
                <a:tabLst>
                  <a:tab pos="749300" algn="l"/>
                </a:tabLst>
                <a:defRPr sz="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algn="l"/>
              <a:r>
                <a:rPr dirty="0"/>
                <a:t>prediction</a:t>
              </a:r>
            </a:p>
          </p:txBody>
        </p:sp>
      </p:grpSp>
      <p:grpSp>
        <p:nvGrpSpPr>
          <p:cNvPr id="574" name="Group 574"/>
          <p:cNvGrpSpPr/>
          <p:nvPr/>
        </p:nvGrpSpPr>
        <p:grpSpPr>
          <a:xfrm>
            <a:off x="331392" y="3262266"/>
            <a:ext cx="2671514" cy="986753"/>
            <a:chOff x="0" y="-110451"/>
            <a:chExt cx="2671513" cy="986751"/>
          </a:xfrm>
        </p:grpSpPr>
        <p:sp>
          <p:nvSpPr>
            <p:cNvPr id="570" name="Shape 570"/>
            <p:cNvSpPr/>
            <p:nvPr/>
          </p:nvSpPr>
          <p:spPr>
            <a:xfrm flipV="1">
              <a:off x="1337229" y="-110451"/>
              <a:ext cx="1" cy="516432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4512" y="381000"/>
              <a:ext cx="2667001" cy="495300"/>
            </a:xfrm>
            <a:prstGeom prst="roundRect">
              <a:avLst>
                <a:gd name="adj" fmla="val 23077"/>
              </a:avLst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100"/>
                </a:lnSpc>
                <a:tabLst>
                  <a:tab pos="749300" algn="l"/>
                </a:tabLst>
                <a:defRPr sz="26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0" y="177800"/>
              <a:ext cx="1017553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900"/>
                </a:lnSpc>
                <a:tabLst>
                  <a:tab pos="749300" algn="l"/>
                </a:tabLst>
                <a:defRPr sz="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algn="l"/>
              <a:r>
                <a:rPr dirty="0"/>
                <a:t>measurement</a:t>
              </a:r>
            </a:p>
          </p:txBody>
        </p:sp>
        <p:sp>
          <p:nvSpPr>
            <p:cNvPr id="573" name="Shape 573"/>
            <p:cNvSpPr/>
            <p:nvPr/>
          </p:nvSpPr>
          <p:spPr>
            <a:xfrm>
              <a:off x="822531" y="340238"/>
              <a:ext cx="101795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defRPr sz="2200">
                  <a:latin typeface="Monlam Uni OuChan2"/>
                  <a:ea typeface="Monlam Uni OuChan2"/>
                  <a:cs typeface="Monlam Uni OuChan2"/>
                  <a:sym typeface="Monlam Uni OuChan2"/>
                </a:defRPr>
              </a:lvl1pPr>
            </a:lstStyle>
            <a:p>
              <a:r>
                <a:rPr dirty="0"/>
                <a:t>ཚད་འཇལ།</a:t>
              </a:r>
            </a:p>
          </p:txBody>
        </p:sp>
      </p:grpSp>
      <p:grpSp>
        <p:nvGrpSpPr>
          <p:cNvPr id="579" name="Group 579"/>
          <p:cNvGrpSpPr/>
          <p:nvPr/>
        </p:nvGrpSpPr>
        <p:grpSpPr>
          <a:xfrm>
            <a:off x="346425" y="2274018"/>
            <a:ext cx="2672584" cy="989882"/>
            <a:chOff x="0" y="-126281"/>
            <a:chExt cx="2672583" cy="989881"/>
          </a:xfrm>
        </p:grpSpPr>
        <p:sp>
          <p:nvSpPr>
            <p:cNvPr id="575" name="Shape 575"/>
            <p:cNvSpPr/>
            <p:nvPr/>
          </p:nvSpPr>
          <p:spPr>
            <a:xfrm>
              <a:off x="5582" y="368300"/>
              <a:ext cx="2667001" cy="495300"/>
            </a:xfrm>
            <a:prstGeom prst="roundRect">
              <a:avLst>
                <a:gd name="adj" fmla="val 23077"/>
              </a:avLst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100"/>
                </a:lnSpc>
                <a:tabLst>
                  <a:tab pos="749300" algn="l"/>
                </a:tabLst>
                <a:defRPr sz="26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 flipV="1">
              <a:off x="1338301" y="-126281"/>
              <a:ext cx="1" cy="50728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0" y="190500"/>
              <a:ext cx="1832139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900"/>
                </a:lnSpc>
                <a:tabLst>
                  <a:tab pos="749300" algn="l"/>
                </a:tabLst>
                <a:defRPr sz="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algn="l"/>
              <a:r>
                <a:rPr dirty="0"/>
                <a:t>experiment by observation</a:t>
              </a:r>
            </a:p>
          </p:txBody>
        </p:sp>
        <p:sp>
          <p:nvSpPr>
            <p:cNvPr id="578" name="Shape 578"/>
            <p:cNvSpPr/>
            <p:nvPr/>
          </p:nvSpPr>
          <p:spPr>
            <a:xfrm>
              <a:off x="98431" y="312144"/>
              <a:ext cx="2483121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defRPr sz="2200">
                  <a:latin typeface="Monlam Uni OuChan2"/>
                  <a:ea typeface="Monlam Uni OuChan2"/>
                  <a:cs typeface="Monlam Uni OuChan2"/>
                  <a:sym typeface="Monlam Uni OuChan2"/>
                </a:defRPr>
              </a:lvl1pPr>
            </a:lstStyle>
            <a:p>
              <a:r>
                <a:rPr lang="bo-CN" b="0" i="0" u="none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ལྟ་ཞིབ་བརྒྱུད་</a:t>
              </a:r>
              <a:r>
                <a:rPr lang="bo-CN" dirty="0">
                  <a:solidFill>
                    <a:schemeClr val="tx1"/>
                  </a:solidFill>
                </a:rPr>
                <a:t>བརྟག་</a:t>
              </a:r>
              <a:r>
                <a:rPr lang="bo-CN" sz="2000" dirty="0">
                  <a:solidFill>
                    <a:schemeClr val="tx1"/>
                  </a:solidFill>
                </a:rPr>
                <a:t>དཔྱད</a:t>
              </a:r>
              <a:r>
                <a:rPr lang="bo-CN" dirty="0">
                  <a:solidFill>
                    <a:schemeClr val="tx1"/>
                  </a:solidFill>
                </a:rPr>
                <a:t>།</a:t>
              </a:r>
            </a:p>
          </p:txBody>
        </p:sp>
      </p:grpSp>
      <p:grpSp>
        <p:nvGrpSpPr>
          <p:cNvPr id="585" name="Group 585"/>
          <p:cNvGrpSpPr/>
          <p:nvPr/>
        </p:nvGrpSpPr>
        <p:grpSpPr>
          <a:xfrm>
            <a:off x="352007" y="1333500"/>
            <a:ext cx="2667002" cy="955647"/>
            <a:chOff x="0" y="0"/>
            <a:chExt cx="2667001" cy="955647"/>
          </a:xfrm>
        </p:grpSpPr>
        <p:sp>
          <p:nvSpPr>
            <p:cNvPr id="580" name="Shape 580"/>
            <p:cNvSpPr/>
            <p:nvPr/>
          </p:nvSpPr>
          <p:spPr>
            <a:xfrm flipH="1" flipV="1">
              <a:off x="1337683" y="0"/>
              <a:ext cx="4" cy="4318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0" y="431800"/>
              <a:ext cx="2667000" cy="495300"/>
            </a:xfrm>
            <a:prstGeom prst="roundRect">
              <a:avLst>
                <a:gd name="adj" fmla="val 23077"/>
              </a:avLst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100"/>
                </a:lnSpc>
                <a:tabLst>
                  <a:tab pos="749300" algn="l"/>
                </a:tabLst>
                <a:defRPr sz="26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18181" y="396847"/>
              <a:ext cx="2648820" cy="558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defRPr sz="2000">
                  <a:latin typeface="Monlam Uni OuChan2"/>
                  <a:ea typeface="Monlam Uni OuChan2"/>
                  <a:cs typeface="Monlam Uni OuChan2"/>
                  <a:sym typeface="Monlam Uni OuChan2"/>
                </a:defRPr>
              </a:lvl1pPr>
            </a:lstStyle>
            <a:p>
              <a:r>
                <a:rPr dirty="0" err="1"/>
                <a:t>དཀའ་ངལ་ངོས་འཛིན</a:t>
              </a:r>
              <a:r>
                <a:rPr dirty="0"/>
                <a:t>།  </a:t>
              </a:r>
              <a:r>
                <a:rPr dirty="0" err="1"/>
                <a:t>ཚོད་གཞག</a:t>
              </a:r>
              <a:endParaRPr dirty="0"/>
            </a:p>
          </p:txBody>
        </p:sp>
        <p:sp>
          <p:nvSpPr>
            <p:cNvPr id="583" name="Shape 583"/>
            <p:cNvSpPr/>
            <p:nvPr/>
          </p:nvSpPr>
          <p:spPr>
            <a:xfrm>
              <a:off x="132" y="228600"/>
              <a:ext cx="1481045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900"/>
                </a:lnSpc>
                <a:tabLst>
                  <a:tab pos="749300" algn="l"/>
                </a:tabLst>
                <a:defRPr sz="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algn="l"/>
              <a:r>
                <a:rPr dirty="0"/>
                <a:t>problem identification</a:t>
              </a:r>
            </a:p>
          </p:txBody>
        </p:sp>
        <p:sp>
          <p:nvSpPr>
            <p:cNvPr id="584" name="Shape 584"/>
            <p:cNvSpPr/>
            <p:nvPr/>
          </p:nvSpPr>
          <p:spPr>
            <a:xfrm>
              <a:off x="1516154" y="228600"/>
              <a:ext cx="1117601" cy="228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900"/>
                </a:lnSpc>
                <a:tabLst>
                  <a:tab pos="749300" algn="l"/>
                </a:tabLst>
                <a:defRPr sz="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hypothesis</a:t>
              </a:r>
            </a:p>
          </p:txBody>
        </p:sp>
      </p:grpSp>
      <p:sp>
        <p:nvSpPr>
          <p:cNvPr id="586" name="Shape 586"/>
          <p:cNvSpPr/>
          <p:nvPr/>
        </p:nvSpPr>
        <p:spPr>
          <a:xfrm>
            <a:off x="3229416" y="4597451"/>
            <a:ext cx="5486401" cy="1020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2400"/>
              </a:lnSpc>
              <a:tabLst>
                <a:tab pos="749300" algn="l"/>
              </a:tabLst>
              <a:defRPr sz="2600"/>
            </a:pPr>
            <a:r>
              <a:rPr sz="1800" dirty="0"/>
              <a:t>Analyzing data:  </a:t>
            </a:r>
            <a:r>
              <a:rPr sz="2000" dirty="0" err="1"/>
              <a:t>གྲངས</a:t>
            </a:r>
            <a:r>
              <a:rPr sz="2000" dirty="0" err="1">
                <a:solidFill>
                  <a:schemeClr val="tx1"/>
                </a:solidFill>
              </a:rPr>
              <a:t>་ཐོ་ལ</a:t>
            </a:r>
            <a:r>
              <a:rPr sz="2000" dirty="0">
                <a:solidFill>
                  <a:schemeClr val="tx1"/>
                </a:solidFill>
              </a:rPr>
              <a:t>་</a:t>
            </a:r>
            <a:r>
              <a:rPr lang="bo-CN" sz="2000" dirty="0">
                <a:solidFill>
                  <a:schemeClr val="tx1"/>
                </a:solidFill>
                <a:latin typeface="Helvetica" panose="020B0604020202020204" pitchFamily="34" charset="0"/>
              </a:rPr>
              <a:t>དཔྱད</a:t>
            </a:r>
            <a:r>
              <a:rPr lang="bo-CN" sz="2000" dirty="0">
                <a:solidFill>
                  <a:schemeClr val="tx1"/>
                </a:solidFill>
                <a:latin typeface="Helvetica" panose="020B0604020202020204" pitchFamily="34" charset="0"/>
                <a:ea typeface="Monlam Uni OuChan2"/>
                <a:cs typeface="Monlam Uni OuChan2"/>
                <a:sym typeface="Monlam Uni OuChan2"/>
              </a:rPr>
              <a:t>་</a:t>
            </a:r>
            <a:r>
              <a:rPr sz="2000" dirty="0" err="1">
                <a:solidFill>
                  <a:schemeClr val="tx1"/>
                </a:solidFill>
              </a:rPr>
              <a:t>ཞིབ་བྱེད</a:t>
            </a:r>
            <a:r>
              <a:rPr sz="2000" dirty="0" err="1"/>
              <a:t>་པ</a:t>
            </a:r>
            <a:r>
              <a:rPr sz="2000" dirty="0"/>
              <a:t>། </a:t>
            </a:r>
            <a:r>
              <a:rPr sz="1800" dirty="0"/>
              <a:t/>
            </a:r>
            <a:br>
              <a:rPr sz="1800" dirty="0"/>
            </a:br>
            <a:r>
              <a:rPr sz="1800" dirty="0"/>
              <a:t>0° -&gt; 0°, 20° -&gt; 14.9°, 40° -&gt; 28.1°, 60° -&gt; 40.6°, </a:t>
            </a:r>
            <a:br>
              <a:rPr sz="1800" dirty="0"/>
            </a:br>
            <a:r>
              <a:rPr sz="1800" dirty="0"/>
              <a:t>80° -&gt; 47.8°, 90° -&gt; 48.8°</a:t>
            </a:r>
          </a:p>
        </p:txBody>
      </p:sp>
      <p:sp>
        <p:nvSpPr>
          <p:cNvPr id="587" name="Shape 587"/>
          <p:cNvSpPr/>
          <p:nvPr/>
        </p:nvSpPr>
        <p:spPr>
          <a:xfrm>
            <a:off x="292497" y="63500"/>
            <a:ext cx="3573562" cy="713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4300"/>
              </a:lnSpc>
              <a:tabLst>
                <a:tab pos="749300" algn="l"/>
              </a:tabLst>
              <a:defRPr sz="3000" b="1">
                <a:solidFill>
                  <a:srgbClr val="011993"/>
                </a:solidFill>
              </a:defRPr>
            </a:pPr>
            <a:r>
              <a:t>Re</a:t>
            </a:r>
            <a:r>
              <a:rPr>
                <a:solidFill>
                  <a:srgbClr val="FF4013"/>
                </a:solidFill>
              </a:rPr>
              <a:t>fra</a:t>
            </a:r>
            <a:r>
              <a:t>ction  </a:t>
            </a:r>
            <a:r>
              <a:rPr sz="3600"/>
              <a:t> </a:t>
            </a:r>
            <a:r>
              <a:t>འཁྱོག་འཕྲོ།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12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1" animBg="1" advAuto="0"/>
      <p:bldP spid="552" grpId="2" build="p" bldLvl="5" animBg="1" advAuto="0"/>
      <p:bldP spid="553" grpId="4" animBg="1" advAuto="0"/>
      <p:bldP spid="554" grpId="3" animBg="1" advAuto="0"/>
      <p:bldP spid="555" grpId="6" animBg="1" advAuto="0"/>
      <p:bldP spid="586" grpId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oup 594"/>
          <p:cNvGrpSpPr/>
          <p:nvPr/>
        </p:nvGrpSpPr>
        <p:grpSpPr>
          <a:xfrm>
            <a:off x="3029043" y="755650"/>
            <a:ext cx="5784759" cy="3330712"/>
            <a:chOff x="10957" y="0"/>
            <a:chExt cx="5784758" cy="3330711"/>
          </a:xfrm>
        </p:grpSpPr>
        <p:sp>
          <p:nvSpPr>
            <p:cNvPr id="591" name="Shape 591"/>
            <p:cNvSpPr/>
            <p:nvPr/>
          </p:nvSpPr>
          <p:spPr>
            <a:xfrm>
              <a:off x="309314" y="0"/>
              <a:ext cx="5486401" cy="5277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defTabSz="406400">
                <a:lnSpc>
                  <a:spcPts val="3300"/>
                </a:lnSpc>
                <a:tabLst>
                  <a:tab pos="749300" algn="l"/>
                </a:tabLst>
                <a:defRPr sz="2400" b="1"/>
              </a:pPr>
              <a:r>
                <a:rPr dirty="0"/>
                <a:t>Analyzing data: </a:t>
              </a:r>
              <a:r>
                <a:rPr sz="2800" dirty="0"/>
                <a:t> </a:t>
              </a:r>
              <a:r>
                <a:rPr sz="2800" dirty="0" err="1">
                  <a:solidFill>
                    <a:schemeClr val="tx1"/>
                  </a:solidFill>
                </a:rPr>
                <a:t>གྲངས་ཐོ་ལ</a:t>
              </a:r>
              <a:r>
                <a:rPr sz="2800" dirty="0">
                  <a:solidFill>
                    <a:schemeClr val="tx1"/>
                  </a:solidFill>
                </a:rPr>
                <a:t>་</a:t>
              </a:r>
              <a:r>
                <a:rPr lang="bo-CN" sz="2800" dirty="0">
                  <a:solidFill>
                    <a:schemeClr val="tx1"/>
                  </a:solidFill>
                </a:rPr>
                <a:t>དཔྱད</a:t>
              </a:r>
              <a:r>
                <a:rPr sz="2800" dirty="0">
                  <a:solidFill>
                    <a:schemeClr val="tx1"/>
                  </a:solidFill>
                </a:rPr>
                <a:t>་</a:t>
              </a:r>
              <a:r>
                <a:rPr sz="2800" dirty="0" err="1">
                  <a:solidFill>
                    <a:schemeClr val="tx1"/>
                  </a:solidFill>
                </a:rPr>
                <a:t>ཞིབ་བྱེད</a:t>
              </a:r>
              <a:r>
                <a:rPr sz="2800" dirty="0" err="1"/>
                <a:t>་པ</a:t>
              </a:r>
              <a:r>
                <a:rPr sz="2800" dirty="0"/>
                <a:t>། </a:t>
              </a:r>
            </a:p>
          </p:txBody>
        </p:sp>
        <p:sp>
          <p:nvSpPr>
            <p:cNvPr id="592" name="Shape 592"/>
            <p:cNvSpPr/>
            <p:nvPr/>
          </p:nvSpPr>
          <p:spPr>
            <a:xfrm flipH="1">
              <a:off x="10957" y="94505"/>
              <a:ext cx="265914" cy="3236206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 flipV="1">
              <a:off x="276720" y="56606"/>
              <a:ext cx="1003897" cy="15527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597" name="Group 597"/>
          <p:cNvGrpSpPr/>
          <p:nvPr/>
        </p:nvGrpSpPr>
        <p:grpSpPr>
          <a:xfrm>
            <a:off x="4554066" y="1346200"/>
            <a:ext cx="2989733" cy="4914900"/>
            <a:chOff x="0" y="0"/>
            <a:chExt cx="2989732" cy="4914899"/>
          </a:xfrm>
        </p:grpSpPr>
        <p:graphicFrame>
          <p:nvGraphicFramePr>
            <p:cNvPr id="595" name="Table 595"/>
            <p:cNvGraphicFramePr/>
            <p:nvPr/>
          </p:nvGraphicFramePr>
          <p:xfrm>
            <a:off x="106833" y="469900"/>
            <a:ext cx="2882899" cy="444499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441450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  <a:gridCol w="1441450">
                    <a:extLst>
                      <a:ext uri="{9D8B030D-6E8A-4147-A177-3AD203B41FA5}">
                        <a16:colId xmlns="" xmlns:a16="http://schemas.microsoft.com/office/drawing/2014/main" val="20001"/>
                      </a:ext>
                    </a:extLst>
                  </a:gridCol>
                </a:tblGrid>
                <a:tr h="635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t>Incidence Angle</a:t>
                        </a:r>
                      </a:p>
                    </a:txBody>
                    <a:tcPr marL="25400" marR="25400" marT="25400" marB="254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t>Refracting Angle</a:t>
                        </a:r>
                      </a:p>
                    </a:txBody>
                    <a:tcPr marL="25400" marR="25400" marT="25400" marB="254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0°</a:t>
                        </a:r>
                      </a:p>
                    </a:txBody>
                    <a:tcPr marL="25400" marR="25400" marT="25400" marB="254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10°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7.5°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2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406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20°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406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14.9°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3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30°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22.1°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4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40°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28.9°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5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50°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35.2°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6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60°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40.6°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7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70°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45.0°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8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80°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47.8°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9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90°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48.8°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10"/>
                    </a:ext>
                  </a:extLst>
                </a:tr>
              </a:tbl>
            </a:graphicData>
          </a:graphic>
        </p:graphicFrame>
        <p:sp>
          <p:nvSpPr>
            <p:cNvPr id="596" name="Shape 596"/>
            <p:cNvSpPr/>
            <p:nvPr/>
          </p:nvSpPr>
          <p:spPr>
            <a:xfrm>
              <a:off x="0" y="0"/>
              <a:ext cx="1435100" cy="38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406400">
                <a:lnSpc>
                  <a:spcPts val="2100"/>
                </a:lnSpc>
                <a:tabLst>
                  <a:tab pos="749300" algn="l"/>
                </a:tabLst>
                <a:defRPr sz="1800" b="1"/>
              </a:lvl1pPr>
            </a:lstStyle>
            <a:p>
              <a:r>
                <a:t>Value table</a:t>
              </a:r>
            </a:p>
          </p:txBody>
        </p:sp>
      </p:grpSp>
      <p:sp>
        <p:nvSpPr>
          <p:cNvPr id="598" name="Shape 598"/>
          <p:cNvSpPr/>
          <p:nvPr/>
        </p:nvSpPr>
        <p:spPr>
          <a:xfrm>
            <a:off x="292497" y="63500"/>
            <a:ext cx="3573562" cy="713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4300"/>
              </a:lnSpc>
              <a:tabLst>
                <a:tab pos="749300" algn="l"/>
              </a:tabLst>
              <a:defRPr sz="3000" b="1">
                <a:solidFill>
                  <a:srgbClr val="011993"/>
                </a:solidFill>
              </a:defRPr>
            </a:pPr>
            <a:r>
              <a:rPr dirty="0"/>
              <a:t>Re</a:t>
            </a:r>
            <a:r>
              <a:rPr dirty="0">
                <a:solidFill>
                  <a:srgbClr val="FF4013"/>
                </a:solidFill>
              </a:rPr>
              <a:t>fra</a:t>
            </a:r>
            <a:r>
              <a:rPr dirty="0"/>
              <a:t>ction  </a:t>
            </a:r>
            <a:r>
              <a:rPr sz="3600" dirty="0"/>
              <a:t> </a:t>
            </a:r>
            <a:r>
              <a:rPr dirty="0"/>
              <a:t>འཁྱོག་འཕྲོ།</a:t>
            </a:r>
          </a:p>
        </p:txBody>
      </p:sp>
      <p:sp>
        <p:nvSpPr>
          <p:cNvPr id="599" name="Shape 599"/>
          <p:cNvSpPr/>
          <p:nvPr/>
        </p:nvSpPr>
        <p:spPr>
          <a:xfrm>
            <a:off x="352007" y="838200"/>
            <a:ext cx="2667001" cy="495300"/>
          </a:xfrm>
          <a:prstGeom prst="roundRect">
            <a:avLst>
              <a:gd name="adj" fmla="val 23077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00" name="Shape 600"/>
          <p:cNvSpPr/>
          <p:nvPr/>
        </p:nvSpPr>
        <p:spPr>
          <a:xfrm>
            <a:off x="1130156" y="771196"/>
            <a:ext cx="1047849" cy="335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06400">
              <a:defRPr sz="2200">
                <a:latin typeface="Monlam Uni OuChan2"/>
                <a:ea typeface="Monlam Uni OuChan2"/>
                <a:cs typeface="Monlam Uni OuChan2"/>
                <a:sym typeface="Monlam Uni OuChan2"/>
              </a:defRPr>
            </a:lvl1pPr>
          </a:lstStyle>
          <a:p>
            <a:r>
              <a:rPr dirty="0"/>
              <a:t>མངོན་ཚུལ།</a:t>
            </a:r>
          </a:p>
        </p:txBody>
      </p:sp>
      <p:sp>
        <p:nvSpPr>
          <p:cNvPr id="601" name="Shape 601"/>
          <p:cNvSpPr/>
          <p:nvPr/>
        </p:nvSpPr>
        <p:spPr>
          <a:xfrm>
            <a:off x="352868" y="635000"/>
            <a:ext cx="880102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06400">
              <a:lnSpc>
                <a:spcPts val="900"/>
              </a:lnSpc>
              <a:tabLst>
                <a:tab pos="749300" algn="l"/>
              </a:tabLst>
              <a:defRPr sz="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dirty="0"/>
              <a:t>phenomenon</a:t>
            </a:r>
          </a:p>
        </p:txBody>
      </p:sp>
      <p:sp>
        <p:nvSpPr>
          <p:cNvPr id="602" name="Shape 602"/>
          <p:cNvSpPr/>
          <p:nvPr/>
        </p:nvSpPr>
        <p:spPr>
          <a:xfrm flipV="1">
            <a:off x="1669872" y="4195470"/>
            <a:ext cx="1" cy="586081"/>
          </a:xfrm>
          <a:prstGeom prst="line">
            <a:avLst/>
          </a:prstGeom>
          <a:ln w="762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03" name="Shape 603"/>
          <p:cNvSpPr/>
          <p:nvPr/>
        </p:nvSpPr>
        <p:spPr>
          <a:xfrm>
            <a:off x="337155" y="4756150"/>
            <a:ext cx="2667001" cy="495300"/>
          </a:xfrm>
          <a:prstGeom prst="roundRect">
            <a:avLst>
              <a:gd name="adj" fmla="val 23077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327634" y="4768850"/>
            <a:ext cx="270140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06400">
              <a:defRPr sz="1500">
                <a:latin typeface="Monlam Uni OuChan2"/>
                <a:ea typeface="Monlam Uni OuChan2"/>
                <a:cs typeface="Monlam Uni OuChan2"/>
                <a:sym typeface="Monlam Uni OuChan2"/>
              </a:defRPr>
            </a:lvl1pPr>
          </a:lstStyle>
          <a:p>
            <a:pPr algn="ctr"/>
            <a:r>
              <a:rPr lang="bo-CN" dirty="0"/>
              <a:t>ཨང་རྩིས་ལ་བརྟེན་ནས་དཔེ་གཟུགས། རྣམ་གཞག </a:t>
            </a:r>
          </a:p>
        </p:txBody>
      </p:sp>
      <p:sp>
        <p:nvSpPr>
          <p:cNvPr id="605" name="Shape 605"/>
          <p:cNvSpPr/>
          <p:nvPr/>
        </p:nvSpPr>
        <p:spPr>
          <a:xfrm>
            <a:off x="330142" y="4552950"/>
            <a:ext cx="1428777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06400">
              <a:lnSpc>
                <a:spcPts val="900"/>
              </a:lnSpc>
              <a:tabLst>
                <a:tab pos="749300" algn="l"/>
              </a:tabLst>
              <a:defRPr sz="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dirty="0"/>
              <a:t>mathematical model</a:t>
            </a:r>
          </a:p>
        </p:txBody>
      </p:sp>
      <p:sp>
        <p:nvSpPr>
          <p:cNvPr id="606" name="Shape 606"/>
          <p:cNvSpPr/>
          <p:nvPr/>
        </p:nvSpPr>
        <p:spPr>
          <a:xfrm flipV="1">
            <a:off x="1684278" y="5265536"/>
            <a:ext cx="1" cy="520252"/>
          </a:xfrm>
          <a:prstGeom prst="line">
            <a:avLst/>
          </a:prstGeom>
          <a:ln w="762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07" name="Shape 607"/>
          <p:cNvSpPr/>
          <p:nvPr/>
        </p:nvSpPr>
        <p:spPr>
          <a:xfrm>
            <a:off x="351561" y="5796367"/>
            <a:ext cx="2667001" cy="495301"/>
          </a:xfrm>
          <a:prstGeom prst="roundRect">
            <a:avLst>
              <a:gd name="adj" fmla="val 23077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08" name="Shape 608"/>
          <p:cNvSpPr/>
          <p:nvPr/>
        </p:nvSpPr>
        <p:spPr>
          <a:xfrm>
            <a:off x="1087326" y="5760272"/>
            <a:ext cx="121941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2200">
                <a:latin typeface="Monlam Uni OuChan2"/>
                <a:ea typeface="Monlam Uni OuChan2"/>
                <a:cs typeface="Monlam Uni OuChan2"/>
                <a:sym typeface="Monlam Uni OuChan2"/>
              </a:defRPr>
            </a:lvl1pPr>
          </a:lstStyle>
          <a:p>
            <a:r>
              <a:rPr dirty="0"/>
              <a:t>སྔོན་དཔག</a:t>
            </a:r>
          </a:p>
        </p:txBody>
      </p:sp>
      <p:sp>
        <p:nvSpPr>
          <p:cNvPr id="609" name="Shape 609"/>
          <p:cNvSpPr/>
          <p:nvPr/>
        </p:nvSpPr>
        <p:spPr>
          <a:xfrm>
            <a:off x="345441" y="5593167"/>
            <a:ext cx="75962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06400">
              <a:lnSpc>
                <a:spcPts val="900"/>
              </a:lnSpc>
              <a:tabLst>
                <a:tab pos="749300" algn="l"/>
              </a:tabLst>
              <a:defRPr sz="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dirty="0"/>
              <a:t>prediction</a:t>
            </a:r>
          </a:p>
        </p:txBody>
      </p:sp>
      <p:sp>
        <p:nvSpPr>
          <p:cNvPr id="610" name="Shape 610"/>
          <p:cNvSpPr/>
          <p:nvPr/>
        </p:nvSpPr>
        <p:spPr>
          <a:xfrm flipV="1">
            <a:off x="1668621" y="3269693"/>
            <a:ext cx="1" cy="516432"/>
          </a:xfrm>
          <a:prstGeom prst="line">
            <a:avLst/>
          </a:prstGeom>
          <a:ln w="762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335121" y="3754793"/>
            <a:ext cx="2667001" cy="495301"/>
          </a:xfrm>
          <a:prstGeom prst="roundRect">
            <a:avLst>
              <a:gd name="adj" fmla="val 23077"/>
            </a:avLst>
          </a:prstGeom>
          <a:solidFill>
            <a:srgbClr val="FFFFFF"/>
          </a:solidFill>
          <a:ln w="38100">
            <a:solidFill>
              <a:srgbClr val="F62402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>
                <a:solidFill>
                  <a:srgbClr val="F6240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12" name="Shape 612"/>
          <p:cNvSpPr/>
          <p:nvPr/>
        </p:nvSpPr>
        <p:spPr>
          <a:xfrm>
            <a:off x="331392" y="3557943"/>
            <a:ext cx="1017553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06400">
              <a:lnSpc>
                <a:spcPts val="900"/>
              </a:lnSpc>
              <a:tabLst>
                <a:tab pos="749300" algn="l"/>
              </a:tabLst>
              <a:defRPr sz="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dirty="0"/>
              <a:t>measurement</a:t>
            </a:r>
          </a:p>
        </p:txBody>
      </p:sp>
      <p:sp>
        <p:nvSpPr>
          <p:cNvPr id="613" name="Shape 613"/>
          <p:cNvSpPr/>
          <p:nvPr/>
        </p:nvSpPr>
        <p:spPr>
          <a:xfrm>
            <a:off x="1159642" y="3723222"/>
            <a:ext cx="101795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06400">
              <a:defRPr sz="2200">
                <a:solidFill>
                  <a:srgbClr val="F62402"/>
                </a:solidFill>
                <a:latin typeface="Monlam Uni OuChan2"/>
                <a:ea typeface="Monlam Uni OuChan2"/>
                <a:cs typeface="Monlam Uni OuChan2"/>
                <a:sym typeface="Monlam Uni OuChan2"/>
              </a:defRPr>
            </a:lvl1pPr>
          </a:lstStyle>
          <a:p>
            <a:r>
              <a:rPr dirty="0"/>
              <a:t>ཚད་འཇལ།</a:t>
            </a:r>
          </a:p>
        </p:txBody>
      </p:sp>
      <p:sp>
        <p:nvSpPr>
          <p:cNvPr id="614" name="Shape 614"/>
          <p:cNvSpPr/>
          <p:nvPr/>
        </p:nvSpPr>
        <p:spPr>
          <a:xfrm>
            <a:off x="352007" y="2755900"/>
            <a:ext cx="2667001" cy="495300"/>
          </a:xfrm>
          <a:prstGeom prst="roundRect">
            <a:avLst>
              <a:gd name="adj" fmla="val 23077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15" name="Shape 615"/>
          <p:cNvSpPr/>
          <p:nvPr/>
        </p:nvSpPr>
        <p:spPr>
          <a:xfrm flipV="1">
            <a:off x="1684726" y="2261319"/>
            <a:ext cx="1" cy="507282"/>
          </a:xfrm>
          <a:prstGeom prst="line">
            <a:avLst/>
          </a:prstGeom>
          <a:ln w="762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16" name="Shape 616"/>
          <p:cNvSpPr/>
          <p:nvPr/>
        </p:nvSpPr>
        <p:spPr>
          <a:xfrm>
            <a:off x="346425" y="2578100"/>
            <a:ext cx="1832139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06400">
              <a:lnSpc>
                <a:spcPts val="900"/>
              </a:lnSpc>
              <a:tabLst>
                <a:tab pos="749300" algn="l"/>
              </a:tabLst>
              <a:defRPr sz="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dirty="0"/>
              <a:t>experiment by observation</a:t>
            </a:r>
          </a:p>
        </p:txBody>
      </p:sp>
      <p:sp>
        <p:nvSpPr>
          <p:cNvPr id="617" name="Shape 617"/>
          <p:cNvSpPr/>
          <p:nvPr/>
        </p:nvSpPr>
        <p:spPr>
          <a:xfrm>
            <a:off x="444856" y="2676441"/>
            <a:ext cx="2483122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06400">
              <a:defRPr sz="2200">
                <a:latin typeface="Monlam Uni OuChan2"/>
                <a:ea typeface="Monlam Uni OuChan2"/>
                <a:cs typeface="Monlam Uni OuChan2"/>
                <a:sym typeface="Monlam Uni OuChan2"/>
              </a:defRPr>
            </a:lvl1pPr>
          </a:lstStyle>
          <a:p>
            <a:r>
              <a:rPr lang="bo-CN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ལྟ་ཞིབ་བརྒྱུད་</a:t>
            </a:r>
            <a:r>
              <a:rPr lang="bo-CN" dirty="0">
                <a:solidFill>
                  <a:schemeClr val="tx1"/>
                </a:solidFill>
              </a:rPr>
              <a:t>བརྟག</a:t>
            </a:r>
            <a:r>
              <a:rPr lang="bo-CN" dirty="0"/>
              <a:t>་དཔྱད།</a:t>
            </a:r>
          </a:p>
        </p:txBody>
      </p:sp>
      <p:sp>
        <p:nvSpPr>
          <p:cNvPr id="618" name="Shape 618"/>
          <p:cNvSpPr/>
          <p:nvPr/>
        </p:nvSpPr>
        <p:spPr>
          <a:xfrm flipH="1" flipV="1">
            <a:off x="1689691" y="1320800"/>
            <a:ext cx="4" cy="431800"/>
          </a:xfrm>
          <a:prstGeom prst="line">
            <a:avLst/>
          </a:prstGeom>
          <a:ln w="762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19" name="Shape 619"/>
          <p:cNvSpPr/>
          <p:nvPr/>
        </p:nvSpPr>
        <p:spPr>
          <a:xfrm>
            <a:off x="352007" y="1752600"/>
            <a:ext cx="2667001" cy="495300"/>
          </a:xfrm>
          <a:prstGeom prst="roundRect">
            <a:avLst>
              <a:gd name="adj" fmla="val 23077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370189" y="1752600"/>
            <a:ext cx="2567369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06400">
              <a:defRPr sz="2000">
                <a:latin typeface="Monlam Uni OuChan2"/>
                <a:ea typeface="Monlam Uni OuChan2"/>
                <a:cs typeface="Monlam Uni OuChan2"/>
                <a:sym typeface="Monlam Uni OuChan2"/>
              </a:defRPr>
            </a:lvl1pPr>
          </a:lstStyle>
          <a:p>
            <a:r>
              <a:rPr sz="2200" dirty="0" err="1"/>
              <a:t>དཀའ་ངལ་ངོས་འཛིན</a:t>
            </a:r>
            <a:r>
              <a:rPr sz="2200" dirty="0"/>
              <a:t>།  </a:t>
            </a:r>
            <a:r>
              <a:rPr sz="2200" dirty="0" err="1"/>
              <a:t>ཚོད་གཞག</a:t>
            </a:r>
            <a:endParaRPr sz="2200" dirty="0"/>
          </a:p>
        </p:txBody>
      </p:sp>
      <p:sp>
        <p:nvSpPr>
          <p:cNvPr id="621" name="Shape 621"/>
          <p:cNvSpPr/>
          <p:nvPr/>
        </p:nvSpPr>
        <p:spPr>
          <a:xfrm>
            <a:off x="352140" y="1549400"/>
            <a:ext cx="1481045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06400">
              <a:lnSpc>
                <a:spcPts val="900"/>
              </a:lnSpc>
              <a:tabLst>
                <a:tab pos="749300" algn="l"/>
              </a:tabLst>
              <a:defRPr sz="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dirty="0"/>
              <a:t>problem identification</a:t>
            </a:r>
          </a:p>
        </p:txBody>
      </p:sp>
      <p:sp>
        <p:nvSpPr>
          <p:cNvPr id="622" name="Shape 622"/>
          <p:cNvSpPr/>
          <p:nvPr/>
        </p:nvSpPr>
        <p:spPr>
          <a:xfrm>
            <a:off x="1868162" y="1549400"/>
            <a:ext cx="111760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06400">
              <a:lnSpc>
                <a:spcPts val="900"/>
              </a:lnSpc>
              <a:tabLst>
                <a:tab pos="749300" algn="l"/>
              </a:tabLst>
              <a:defRPr sz="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hypothesis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13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" grpId="1" animBg="1" advAuto="0"/>
      <p:bldP spid="597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/>
          <p:nvPr/>
        </p:nvSpPr>
        <p:spPr>
          <a:xfrm>
            <a:off x="1587500" y="666750"/>
            <a:ext cx="5969000" cy="527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06400">
              <a:lnSpc>
                <a:spcPts val="3300"/>
              </a:lnSpc>
              <a:tabLst>
                <a:tab pos="749300" algn="l"/>
              </a:tabLst>
              <a:defRPr sz="2800" b="1"/>
            </a:lvl1pPr>
          </a:lstStyle>
          <a:p>
            <a:r>
              <a:rPr dirty="0"/>
              <a:t>Analyzing data:  </a:t>
            </a:r>
            <a:r>
              <a:rPr dirty="0" err="1"/>
              <a:t>གྲངས་ཐོ་</a:t>
            </a:r>
            <a:r>
              <a:rPr dirty="0" err="1">
                <a:solidFill>
                  <a:schemeClr val="tx1"/>
                </a:solidFill>
              </a:rPr>
              <a:t>ལ</a:t>
            </a:r>
            <a:r>
              <a:rPr dirty="0">
                <a:solidFill>
                  <a:schemeClr val="tx1"/>
                </a:solidFill>
              </a:rPr>
              <a:t>་</a:t>
            </a:r>
            <a:r>
              <a:rPr lang="bo-CN" sz="2800" dirty="0">
                <a:solidFill>
                  <a:schemeClr val="tx1"/>
                </a:solidFill>
              </a:rPr>
              <a:t>དཔྱད</a:t>
            </a:r>
            <a:r>
              <a:rPr dirty="0">
                <a:solidFill>
                  <a:schemeClr val="tx1"/>
                </a:solidFill>
              </a:rPr>
              <a:t>་</a:t>
            </a:r>
            <a:r>
              <a:rPr dirty="0" err="1">
                <a:solidFill>
                  <a:schemeClr val="tx1"/>
                </a:solidFill>
              </a:rPr>
              <a:t>ཞིབ་བྱེད་པ</a:t>
            </a:r>
            <a:r>
              <a:rPr dirty="0"/>
              <a:t>།</a:t>
            </a:r>
          </a:p>
        </p:txBody>
      </p:sp>
      <p:grpSp>
        <p:nvGrpSpPr>
          <p:cNvPr id="627" name="Group 627"/>
          <p:cNvGrpSpPr/>
          <p:nvPr/>
        </p:nvGrpSpPr>
        <p:grpSpPr>
          <a:xfrm>
            <a:off x="172566" y="1524000"/>
            <a:ext cx="2443633" cy="4940300"/>
            <a:chOff x="0" y="0"/>
            <a:chExt cx="2443632" cy="4940299"/>
          </a:xfrm>
        </p:grpSpPr>
        <p:graphicFrame>
          <p:nvGraphicFramePr>
            <p:cNvPr id="625" name="Table 625"/>
            <p:cNvGraphicFramePr/>
            <p:nvPr/>
          </p:nvGraphicFramePr>
          <p:xfrm>
            <a:off x="94133" y="495300"/>
            <a:ext cx="2349499" cy="444499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174750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  <a:gridCol w="1174750">
                    <a:extLst>
                      <a:ext uri="{9D8B030D-6E8A-4147-A177-3AD203B41FA5}">
                        <a16:colId xmlns="" xmlns:a16="http://schemas.microsoft.com/office/drawing/2014/main" val="20001"/>
                      </a:ext>
                    </a:extLst>
                  </a:gridCol>
                </a:tblGrid>
                <a:tr h="635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t>Incidence Angle</a:t>
                        </a:r>
                      </a:p>
                    </a:txBody>
                    <a:tcPr marL="25400" marR="25400" marT="25400" marB="254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t>Refracting Angle</a:t>
                        </a:r>
                      </a:p>
                    </a:txBody>
                    <a:tcPr marL="25400" marR="25400" marT="25400" marB="254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0°</a:t>
                        </a:r>
                      </a:p>
                    </a:txBody>
                    <a:tcPr marL="25400" marR="25400" marT="25400" marB="254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10°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7.5°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2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406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20°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406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14.9°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3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30°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22.1°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4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40°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28.9°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5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50°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35.2°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6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60°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40.6°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7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70°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45.0°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8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80°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47.8°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9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90°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ts val="2100"/>
                          </a:lnSpc>
                          <a:tabLst>
                            <a:tab pos="749300" algn="l"/>
                          </a:tabLst>
                          <a:defRPr sz="1800"/>
                        </a:pPr>
                        <a:r>
                          <a:rPr>
                            <a:latin typeface="Helvetica"/>
                            <a:ea typeface="Helvetica"/>
                            <a:cs typeface="Helvetica"/>
                          </a:rPr>
                          <a:t>48.8°</a:t>
                        </a:r>
                      </a:p>
                    </a:txBody>
                    <a:tcPr marL="38100" marR="38100" marT="38100" marB="38100" anchor="ctr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10"/>
                    </a:ext>
                  </a:extLst>
                </a:tr>
              </a:tbl>
            </a:graphicData>
          </a:graphic>
        </p:graphicFrame>
        <p:sp>
          <p:nvSpPr>
            <p:cNvPr id="626" name="Shape 626"/>
            <p:cNvSpPr/>
            <p:nvPr/>
          </p:nvSpPr>
          <p:spPr>
            <a:xfrm>
              <a:off x="0" y="0"/>
              <a:ext cx="1435100" cy="38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406400">
                <a:lnSpc>
                  <a:spcPts val="2100"/>
                </a:lnSpc>
                <a:tabLst>
                  <a:tab pos="749300" algn="l"/>
                </a:tabLst>
                <a:defRPr sz="1800" b="1"/>
              </a:lvl1pPr>
            </a:lstStyle>
            <a:p>
              <a:r>
                <a:t>Value table</a:t>
              </a:r>
            </a:p>
          </p:txBody>
        </p:sp>
      </p:grpSp>
      <p:grpSp>
        <p:nvGrpSpPr>
          <p:cNvPr id="630" name="Group 630"/>
          <p:cNvGrpSpPr/>
          <p:nvPr/>
        </p:nvGrpSpPr>
        <p:grpSpPr>
          <a:xfrm>
            <a:off x="2717672" y="1524000"/>
            <a:ext cx="6388101" cy="4951382"/>
            <a:chOff x="0" y="0"/>
            <a:chExt cx="6388100" cy="4951381"/>
          </a:xfrm>
        </p:grpSpPr>
        <p:pic>
          <p:nvPicPr>
            <p:cNvPr id="628" name="dropped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36279"/>
              <a:ext cx="6388100" cy="45151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9" name="Shape 629"/>
            <p:cNvSpPr/>
            <p:nvPr/>
          </p:nvSpPr>
          <p:spPr>
            <a:xfrm>
              <a:off x="12827" y="0"/>
              <a:ext cx="2603501" cy="38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406400">
                <a:lnSpc>
                  <a:spcPts val="2100"/>
                </a:lnSpc>
                <a:tabLst>
                  <a:tab pos="749300" algn="l"/>
                </a:tabLst>
                <a:defRPr sz="1800" b="1"/>
              </a:lvl1pPr>
            </a:lstStyle>
            <a:p>
              <a:r>
                <a:t>Graphic Interpretation</a:t>
              </a:r>
            </a:p>
          </p:txBody>
        </p:sp>
      </p:grpSp>
      <p:sp>
        <p:nvSpPr>
          <p:cNvPr id="631" name="Shape 631"/>
          <p:cNvSpPr/>
          <p:nvPr/>
        </p:nvSpPr>
        <p:spPr>
          <a:xfrm>
            <a:off x="292497" y="63500"/>
            <a:ext cx="3573562" cy="713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4300"/>
              </a:lnSpc>
              <a:tabLst>
                <a:tab pos="749300" algn="l"/>
              </a:tabLst>
              <a:defRPr sz="3000" b="1">
                <a:solidFill>
                  <a:srgbClr val="011993"/>
                </a:solidFill>
              </a:defRPr>
            </a:pPr>
            <a:r>
              <a:rPr dirty="0"/>
              <a:t>Re</a:t>
            </a:r>
            <a:r>
              <a:rPr dirty="0">
                <a:solidFill>
                  <a:srgbClr val="FF4013"/>
                </a:solidFill>
              </a:rPr>
              <a:t>fra</a:t>
            </a:r>
            <a:r>
              <a:rPr dirty="0"/>
              <a:t>ction  </a:t>
            </a:r>
            <a:r>
              <a:rPr sz="3600" dirty="0"/>
              <a:t> </a:t>
            </a:r>
            <a:r>
              <a:rPr dirty="0"/>
              <a:t>འཁྱོག་འཕྲོ།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14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" grpId="1" animBg="1" advAuto="0"/>
      <p:bldP spid="630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2" y="1139709"/>
            <a:ext cx="7531101" cy="5322973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Shape 634"/>
          <p:cNvSpPr/>
          <p:nvPr/>
        </p:nvSpPr>
        <p:spPr>
          <a:xfrm flipH="1">
            <a:off x="4416524" y="3576982"/>
            <a:ext cx="1" cy="2173390"/>
          </a:xfrm>
          <a:prstGeom prst="line">
            <a:avLst/>
          </a:prstGeom>
          <a:ln w="381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5" name="Shape 635"/>
          <p:cNvSpPr/>
          <p:nvPr/>
        </p:nvSpPr>
        <p:spPr>
          <a:xfrm flipH="1">
            <a:off x="1514831" y="3600499"/>
            <a:ext cx="2896584" cy="1"/>
          </a:xfrm>
          <a:prstGeom prst="line">
            <a:avLst/>
          </a:prstGeom>
          <a:ln w="381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6" name="Shape 636"/>
          <p:cNvSpPr/>
          <p:nvPr/>
        </p:nvSpPr>
        <p:spPr>
          <a:xfrm>
            <a:off x="1074464" y="3340100"/>
            <a:ext cx="504342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 defTabSz="406400">
              <a:lnSpc>
                <a:spcPts val="2600"/>
              </a:lnSpc>
              <a:tabLst>
                <a:tab pos="749300" algn="l"/>
              </a:tabLst>
              <a:defRPr sz="22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32°</a:t>
            </a:r>
          </a:p>
        </p:txBody>
      </p:sp>
      <p:sp>
        <p:nvSpPr>
          <p:cNvPr id="637" name="Shape 637"/>
          <p:cNvSpPr/>
          <p:nvPr/>
        </p:nvSpPr>
        <p:spPr>
          <a:xfrm>
            <a:off x="3131286" y="609600"/>
            <a:ext cx="28702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06400">
              <a:defRPr sz="2400" b="1"/>
            </a:pPr>
            <a:r>
              <a:t>Prediction  </a:t>
            </a:r>
            <a:r>
              <a:rPr sz="2800"/>
              <a:t>སྔོན་དཔག</a:t>
            </a:r>
          </a:p>
        </p:txBody>
      </p:sp>
      <p:sp>
        <p:nvSpPr>
          <p:cNvPr id="638" name="Shape 638"/>
          <p:cNvSpPr/>
          <p:nvPr/>
        </p:nvSpPr>
        <p:spPr>
          <a:xfrm>
            <a:off x="292497" y="63500"/>
            <a:ext cx="3573562" cy="713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4300"/>
              </a:lnSpc>
              <a:tabLst>
                <a:tab pos="749300" algn="l"/>
              </a:tabLst>
              <a:defRPr sz="3000" b="1">
                <a:solidFill>
                  <a:srgbClr val="011993"/>
                </a:solidFill>
              </a:defRPr>
            </a:pPr>
            <a:r>
              <a:rPr dirty="0"/>
              <a:t>Re</a:t>
            </a:r>
            <a:r>
              <a:rPr dirty="0">
                <a:solidFill>
                  <a:srgbClr val="FF4013"/>
                </a:solidFill>
              </a:rPr>
              <a:t>fra</a:t>
            </a:r>
            <a:r>
              <a:rPr dirty="0"/>
              <a:t>ction  </a:t>
            </a:r>
            <a:r>
              <a:rPr sz="3600" dirty="0"/>
              <a:t> </a:t>
            </a:r>
            <a:r>
              <a:rPr dirty="0"/>
              <a:t>འཁྱོག་འཕྲོ།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15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" grpId="1" animBg="1" advAuto="0"/>
      <p:bldP spid="635" grpId="2" animBg="1" advAuto="0"/>
      <p:bldP spid="636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36062"/>
            <a:ext cx="2832100" cy="3499538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Shape 642"/>
          <p:cNvSpPr/>
          <p:nvPr/>
        </p:nvSpPr>
        <p:spPr>
          <a:xfrm>
            <a:off x="304285" y="787400"/>
            <a:ext cx="8471930" cy="82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06400">
              <a:lnSpc>
                <a:spcPts val="2800"/>
              </a:lnSpc>
              <a:tabLst>
                <a:tab pos="749300" algn="l"/>
              </a:tabLst>
              <a:defRPr sz="2400"/>
            </a:lvl1pPr>
          </a:lstStyle>
          <a:p>
            <a:r>
              <a:rPr dirty="0"/>
              <a:t>Explanation by a model   </a:t>
            </a:r>
            <a:endParaRPr lang="en-IN" dirty="0"/>
          </a:p>
          <a:p>
            <a:r>
              <a:rPr dirty="0" err="1"/>
              <a:t>དཔེ་གཟུགས་ཀྱི་ལམ་ནས་འགྲེལ་བཤད</a:t>
            </a:r>
            <a:r>
              <a:rPr dirty="0"/>
              <a:t>།</a:t>
            </a:r>
          </a:p>
        </p:txBody>
      </p:sp>
      <p:sp>
        <p:nvSpPr>
          <p:cNvPr id="643" name="Shape 643"/>
          <p:cNvSpPr/>
          <p:nvPr/>
        </p:nvSpPr>
        <p:spPr>
          <a:xfrm>
            <a:off x="6108700" y="2489200"/>
            <a:ext cx="3479800" cy="82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2800"/>
              </a:lnSpc>
              <a:tabLst>
                <a:tab pos="749300" algn="l"/>
              </a:tabLst>
              <a:defRPr sz="2400"/>
            </a:pPr>
            <a:r>
              <a:rPr dirty="0"/>
              <a:t>Polished surface</a:t>
            </a:r>
          </a:p>
          <a:p>
            <a:pPr defTabSz="406400">
              <a:lnSpc>
                <a:spcPts val="2800"/>
              </a:lnSpc>
              <a:tabLst>
                <a:tab pos="749300" algn="l"/>
              </a:tabLst>
              <a:defRPr sz="2400"/>
            </a:pPr>
            <a:r>
              <a:rPr dirty="0" err="1"/>
              <a:t>འཕྱིད་བརྡར་གྱི་ངོས</a:t>
            </a:r>
            <a:r>
              <a:rPr dirty="0"/>
              <a:t>།</a:t>
            </a:r>
          </a:p>
        </p:txBody>
      </p:sp>
      <p:sp>
        <p:nvSpPr>
          <p:cNvPr id="644" name="Shape 644"/>
          <p:cNvSpPr/>
          <p:nvPr/>
        </p:nvSpPr>
        <p:spPr>
          <a:xfrm>
            <a:off x="6108700" y="4292600"/>
            <a:ext cx="3479800" cy="82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2800"/>
              </a:lnSpc>
              <a:tabLst>
                <a:tab pos="749300" algn="l"/>
              </a:tabLst>
              <a:defRPr sz="2400"/>
            </a:pPr>
            <a:r>
              <a:rPr dirty="0"/>
              <a:t>Sandy surface</a:t>
            </a:r>
          </a:p>
          <a:p>
            <a:pPr defTabSz="406400">
              <a:lnSpc>
                <a:spcPts val="2800"/>
              </a:lnSpc>
              <a:tabLst>
                <a:tab pos="749300" algn="l"/>
              </a:tabLst>
              <a:defRPr sz="2400"/>
            </a:pPr>
            <a:r>
              <a:rPr dirty="0" err="1"/>
              <a:t>བྱེ་</a:t>
            </a:r>
            <a:r>
              <a:rPr dirty="0" err="1">
                <a:solidFill>
                  <a:schemeClr val="tx1"/>
                </a:solidFill>
              </a:rPr>
              <a:t>མ</a:t>
            </a:r>
            <a:r>
              <a:rPr sz="2400" dirty="0">
                <a:solidFill>
                  <a:schemeClr val="tx1"/>
                </a:solidFill>
              </a:rPr>
              <a:t>་</a:t>
            </a:r>
            <a:r>
              <a:rPr lang="bo-CN" sz="2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ཅན་གྱི་</a:t>
            </a:r>
            <a:r>
              <a:rPr sz="2400" dirty="0" err="1">
                <a:solidFill>
                  <a:schemeClr val="tx1"/>
                </a:solidFill>
              </a:rPr>
              <a:t>ངོས</a:t>
            </a:r>
            <a:r>
              <a:rPr dirty="0"/>
              <a:t>།</a:t>
            </a:r>
          </a:p>
        </p:txBody>
      </p:sp>
      <p:sp>
        <p:nvSpPr>
          <p:cNvPr id="645" name="Shape 645"/>
          <p:cNvSpPr/>
          <p:nvPr/>
        </p:nvSpPr>
        <p:spPr>
          <a:xfrm>
            <a:off x="292497" y="63500"/>
            <a:ext cx="3573562" cy="713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4300"/>
              </a:lnSpc>
              <a:tabLst>
                <a:tab pos="749300" algn="l"/>
              </a:tabLst>
              <a:defRPr sz="3000" b="1">
                <a:solidFill>
                  <a:srgbClr val="011993"/>
                </a:solidFill>
              </a:defRPr>
            </a:pPr>
            <a:r>
              <a:rPr dirty="0"/>
              <a:t>Re</a:t>
            </a:r>
            <a:r>
              <a:rPr dirty="0">
                <a:solidFill>
                  <a:srgbClr val="FF4013"/>
                </a:solidFill>
              </a:rPr>
              <a:t>fra</a:t>
            </a:r>
            <a:r>
              <a:rPr dirty="0"/>
              <a:t>ction  </a:t>
            </a:r>
            <a:r>
              <a:rPr sz="3600" dirty="0"/>
              <a:t> </a:t>
            </a:r>
            <a:r>
              <a:rPr dirty="0" err="1"/>
              <a:t>འཁྱོག་འཕྲོ</a:t>
            </a:r>
            <a:r>
              <a:rPr dirty="0"/>
              <a:t>།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16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9700"/>
            <a:ext cx="5486400" cy="3949700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Shape 649"/>
          <p:cNvSpPr/>
          <p:nvPr/>
        </p:nvSpPr>
        <p:spPr>
          <a:xfrm>
            <a:off x="147487" y="4483100"/>
            <a:ext cx="883629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spcBef>
                <a:spcPts val="300"/>
              </a:spcBef>
              <a:defRPr sz="2400"/>
            </a:pPr>
            <a:r>
              <a:rPr dirty="0"/>
              <a:t>If the angle of incidence increases further, the angle of refraction becomes 90° (ray number 1). For angles of incidence greater </a:t>
            </a:r>
            <a:r>
              <a:rPr lang="en-IN" dirty="0">
                <a:solidFill>
                  <a:schemeClr val="tx1"/>
                </a:solidFill>
              </a:rPr>
              <a:t>than </a:t>
            </a:r>
            <a:r>
              <a:rPr dirty="0"/>
              <a:t>that angle, the rays cannot leave the </a:t>
            </a:r>
            <a:r>
              <a:rPr dirty="0">
                <a:highlight>
                  <a:srgbClr val="FFFF00"/>
                </a:highlight>
              </a:rPr>
              <a:t>-</a:t>
            </a:r>
            <a:r>
              <a:rPr dirty="0"/>
              <a:t>denser medium. Those rays are reflected according to the law of reflection (ray number 2). We call it </a:t>
            </a:r>
            <a:r>
              <a:rPr b="1" dirty="0"/>
              <a:t>total reflection</a:t>
            </a:r>
            <a:r>
              <a:rPr dirty="0"/>
              <a:t>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17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/>
          <p:nvPr/>
        </p:nvSpPr>
        <p:spPr>
          <a:xfrm>
            <a:off x="292497" y="63500"/>
            <a:ext cx="6324601" cy="65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4300"/>
              </a:lnSpc>
              <a:tabLst>
                <a:tab pos="749300" algn="l"/>
              </a:tabLst>
              <a:defRPr sz="3000" b="1">
                <a:solidFill>
                  <a:srgbClr val="011993"/>
                </a:solidFill>
              </a:defRPr>
            </a:pPr>
            <a:r>
              <a:rPr dirty="0"/>
              <a:t>Re</a:t>
            </a:r>
            <a:r>
              <a:rPr dirty="0">
                <a:solidFill>
                  <a:srgbClr val="FF4013"/>
                </a:solidFill>
              </a:rPr>
              <a:t>fra</a:t>
            </a:r>
            <a:r>
              <a:rPr dirty="0"/>
              <a:t>ction  </a:t>
            </a:r>
            <a:r>
              <a:rPr sz="3600" dirty="0"/>
              <a:t> </a:t>
            </a:r>
            <a:r>
              <a:rPr dirty="0" err="1">
                <a:solidFill>
                  <a:schemeClr val="tx1"/>
                </a:solidFill>
              </a:rPr>
              <a:t>འཁྱོག</a:t>
            </a:r>
            <a:r>
              <a:rPr dirty="0">
                <a:solidFill>
                  <a:schemeClr val="tx1"/>
                </a:solidFill>
              </a:rPr>
              <a:t>་</a:t>
            </a:r>
            <a:r>
              <a:rPr lang="bo-CN" dirty="0">
                <a:solidFill>
                  <a:schemeClr val="tx1"/>
                </a:solidFill>
              </a:rPr>
              <a:t>འཕྲོ</a:t>
            </a:r>
            <a:r>
              <a:rPr dirty="0">
                <a:solidFill>
                  <a:schemeClr val="tx1"/>
                </a:solidFill>
              </a:rPr>
              <a:t>།</a:t>
            </a:r>
          </a:p>
        </p:txBody>
      </p:sp>
      <p:graphicFrame>
        <p:nvGraphicFramePr>
          <p:cNvPr id="652" name="Table 652"/>
          <p:cNvGraphicFramePr/>
          <p:nvPr>
            <p:extLst>
              <p:ext uri="{D42A27DB-BD31-4B8C-83A1-F6EECF244321}">
                <p14:modId xmlns:p14="http://schemas.microsoft.com/office/powerpoint/2010/main" val="3069382768"/>
              </p:ext>
            </p:extLst>
          </p:nvPr>
        </p:nvGraphicFramePr>
        <p:xfrm>
          <a:off x="1714500" y="2092325"/>
          <a:ext cx="5715000" cy="37655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428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Angle of 
incidence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Water
</a:t>
                      </a:r>
                      <a:r>
                        <a:rPr sz="2000" dirty="0" err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ཆུ</a:t>
                      </a:r>
                      <a:r>
                        <a:rPr sz="20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།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Glass
</a:t>
                      </a:r>
                      <a:r>
                        <a:rPr sz="2000" dirty="0" err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ཤེལ</a:t>
                      </a:r>
                      <a:r>
                        <a:rPr lang="bo-CN" sz="20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།</a:t>
                      </a:r>
                      <a:endParaRPr sz="20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Diamond
</a:t>
                      </a:r>
                      <a:r>
                        <a:rPr sz="2000" dirty="0" err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རྡོ་རྗེ་ཕ་ལམ</a:t>
                      </a:r>
                      <a:r>
                        <a:rPr sz="20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།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7.5°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6.6°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4.1°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14.9°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13.2°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8.1°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22.9°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19.5°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11.9°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28.1°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25.4°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15.4°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35.1°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30.7°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18.5°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40.6°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35.3°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21.0°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45.0°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38.8°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22.8°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47.8°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41.0°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24.0°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90°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48.8°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41.8°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uFillTx/>
                        </a:defRPr>
                      </a:pPr>
                      <a:r>
                        <a:rPr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24.4°</a:t>
                      </a:r>
                    </a:p>
                  </a:txBody>
                  <a:tcPr marL="12700" marR="12700" marT="12700" marB="127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53" name="Shape 653"/>
          <p:cNvSpPr/>
          <p:nvPr/>
        </p:nvSpPr>
        <p:spPr>
          <a:xfrm>
            <a:off x="341634" y="812800"/>
            <a:ext cx="8802366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defTabSz="406400">
              <a:lnSpc>
                <a:spcPts val="2600"/>
              </a:lnSpc>
              <a:tabLst>
                <a:tab pos="749300" algn="l"/>
              </a:tabLst>
              <a:defRPr sz="2200"/>
            </a:pPr>
            <a:r>
              <a:rPr dirty="0"/>
              <a:t>Angle of refraction in various medium for given angle of incidence</a:t>
            </a:r>
          </a:p>
          <a:p>
            <a:pPr>
              <a:defRPr sz="2400"/>
            </a:pPr>
            <a:r>
              <a:rPr dirty="0"/>
              <a:t>ནང་འཕྲོའི་ཟུར་ཁུག་</a:t>
            </a:r>
            <a:r>
              <a:rPr lang="bo-CN" dirty="0"/>
              <a:t>ག</a:t>
            </a:r>
            <a:r>
              <a:rPr dirty="0"/>
              <a:t>ཞི་གཅིག་ལ་བཞག་པ་ལས་བརྒྱུད་ལམ་མི་འདྲ་</a:t>
            </a:r>
            <a:r>
              <a:rPr lang="bo-CN" dirty="0"/>
              <a:t>བ་</a:t>
            </a:r>
            <a:r>
              <a:rPr dirty="0" err="1"/>
              <a:t>སོ་སོའི་ནང་གི་འཁྱོག་འཕྲོའི་ཟུར་ཁུག་ཁག</a:t>
            </a:r>
            <a:endParaRPr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18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/>
          <p:nvPr/>
        </p:nvSpPr>
        <p:spPr>
          <a:xfrm>
            <a:off x="4058057" y="1865373"/>
            <a:ext cx="2444522" cy="2196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2E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57" name="Shape 657"/>
          <p:cNvSpPr/>
          <p:nvPr/>
        </p:nvSpPr>
        <p:spPr>
          <a:xfrm flipV="1">
            <a:off x="4735000" y="2893005"/>
            <a:ext cx="1116724" cy="8740"/>
          </a:xfrm>
          <a:prstGeom prst="lin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5862006" y="2915436"/>
            <a:ext cx="1833625" cy="709045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663" name="Group 663"/>
          <p:cNvGrpSpPr/>
          <p:nvPr/>
        </p:nvGrpSpPr>
        <p:grpSpPr>
          <a:xfrm>
            <a:off x="1384869" y="2662027"/>
            <a:ext cx="3305156" cy="1697865"/>
            <a:chOff x="0" y="-255705"/>
            <a:chExt cx="3305155" cy="1697863"/>
          </a:xfrm>
        </p:grpSpPr>
        <p:grpSp>
          <p:nvGrpSpPr>
            <p:cNvPr id="661" name="Group 661"/>
            <p:cNvGrpSpPr/>
            <p:nvPr/>
          </p:nvGrpSpPr>
          <p:grpSpPr>
            <a:xfrm>
              <a:off x="0" y="0"/>
              <a:ext cx="3305156" cy="1442159"/>
              <a:chOff x="0" y="0"/>
              <a:chExt cx="3305155" cy="1442158"/>
            </a:xfrm>
          </p:grpSpPr>
          <p:sp>
            <p:nvSpPr>
              <p:cNvPr id="659" name="Shape 659"/>
              <p:cNvSpPr/>
              <p:nvPr/>
            </p:nvSpPr>
            <p:spPr>
              <a:xfrm flipV="1">
                <a:off x="1687624" y="0"/>
                <a:ext cx="1617532" cy="704382"/>
              </a:xfrm>
              <a:prstGeom prst="line">
                <a:avLst/>
              </a:prstGeom>
              <a:noFill/>
              <a:ln w="38100" cap="flat">
                <a:solidFill>
                  <a:srgbClr val="FF26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06400">
                  <a:defRPr sz="26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660" name="Shape 660"/>
              <p:cNvSpPr/>
              <p:nvPr/>
            </p:nvSpPr>
            <p:spPr>
              <a:xfrm flipV="1">
                <a:off x="0" y="703513"/>
                <a:ext cx="1737918" cy="738646"/>
              </a:xfrm>
              <a:prstGeom prst="line">
                <a:avLst/>
              </a:prstGeom>
              <a:noFill/>
              <a:ln w="38100" cap="flat">
                <a:solidFill>
                  <a:srgbClr val="FF26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06400">
                  <a:defRPr sz="26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662" name="Shape 662"/>
            <p:cNvSpPr/>
            <p:nvPr/>
          </p:nvSpPr>
          <p:spPr>
            <a:xfrm rot="20146265">
              <a:off x="491824" y="5719"/>
              <a:ext cx="1486682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800">
                  <a:solidFill>
                    <a:srgbClr val="FF2600"/>
                  </a:solidFill>
                </a:defRPr>
              </a:pPr>
              <a:r>
                <a:t>beam of light</a:t>
              </a:r>
            </a:p>
            <a:p>
              <a:pPr>
                <a:defRPr sz="2400">
                  <a:solidFill>
                    <a:srgbClr val="FF2600"/>
                  </a:solidFill>
                  <a:latin typeface="Monlam Uni OuChan3"/>
                  <a:ea typeface="Monlam Uni OuChan3"/>
                  <a:cs typeface="Monlam Uni OuChan3"/>
                  <a:sym typeface="Monlam Uni OuChan3"/>
                </a:defRPr>
              </a:pPr>
              <a:r>
                <a:t>འོད་ཟེར།</a:t>
              </a:r>
            </a:p>
          </p:txBody>
        </p:sp>
      </p:grpSp>
      <p:grpSp>
        <p:nvGrpSpPr>
          <p:cNvPr id="666" name="Group 666"/>
          <p:cNvGrpSpPr/>
          <p:nvPr/>
        </p:nvGrpSpPr>
        <p:grpSpPr>
          <a:xfrm>
            <a:off x="5425132" y="2241740"/>
            <a:ext cx="1873234" cy="889813"/>
            <a:chOff x="0" y="-50800"/>
            <a:chExt cx="1873233" cy="889811"/>
          </a:xfrm>
        </p:grpSpPr>
        <p:sp>
          <p:nvSpPr>
            <p:cNvPr id="664" name="Shape 664"/>
            <p:cNvSpPr/>
            <p:nvPr/>
          </p:nvSpPr>
          <p:spPr>
            <a:xfrm flipH="1">
              <a:off x="-1" y="282873"/>
              <a:ext cx="1015301" cy="556139"/>
            </a:xfrm>
            <a:prstGeom prst="line">
              <a:avLst/>
            </a:prstGeom>
            <a:noFill/>
            <a:ln w="38100" cap="flat">
              <a:solidFill>
                <a:srgbClr val="00F9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1060184" y="-50801"/>
              <a:ext cx="81305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00A600"/>
                  </a:solidFill>
                </a:defRPr>
              </a:lvl1pPr>
            </a:lstStyle>
            <a:p>
              <a:r>
                <a:t>normal</a:t>
              </a:r>
            </a:p>
          </p:txBody>
        </p:sp>
      </p:grpSp>
      <p:grpSp>
        <p:nvGrpSpPr>
          <p:cNvPr id="669" name="Group 669"/>
          <p:cNvGrpSpPr/>
          <p:nvPr/>
        </p:nvGrpSpPr>
        <p:grpSpPr>
          <a:xfrm>
            <a:off x="3565952" y="2241740"/>
            <a:ext cx="1556747" cy="909496"/>
            <a:chOff x="0" y="-50800"/>
            <a:chExt cx="1556746" cy="909495"/>
          </a:xfrm>
        </p:grpSpPr>
        <p:sp>
          <p:nvSpPr>
            <p:cNvPr id="667" name="Shape 667"/>
            <p:cNvSpPr/>
            <p:nvPr/>
          </p:nvSpPr>
          <p:spPr>
            <a:xfrm flipH="1" flipV="1">
              <a:off x="510690" y="263190"/>
              <a:ext cx="1046057" cy="595506"/>
            </a:xfrm>
            <a:prstGeom prst="line">
              <a:avLst/>
            </a:prstGeom>
            <a:noFill/>
            <a:ln w="38100" cap="flat">
              <a:solidFill>
                <a:srgbClr val="00F9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06400"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0" y="-50801"/>
              <a:ext cx="813049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00A600"/>
                  </a:solidFill>
                </a:defRPr>
              </a:lvl1pPr>
            </a:lstStyle>
            <a:p>
              <a:r>
                <a:t>normal</a:t>
              </a:r>
            </a:p>
          </p:txBody>
        </p:sp>
      </p:grpSp>
      <p:sp>
        <p:nvSpPr>
          <p:cNvPr id="670" name="Shape 670"/>
          <p:cNvSpPr/>
          <p:nvPr/>
        </p:nvSpPr>
        <p:spPr>
          <a:xfrm>
            <a:off x="304285" y="787400"/>
            <a:ext cx="554743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defTabSz="406400">
              <a:lnSpc>
                <a:spcPts val="2800"/>
              </a:lnSpc>
              <a:tabLst>
                <a:tab pos="749300" algn="l"/>
              </a:tabLst>
              <a:defRPr sz="2400"/>
            </a:pPr>
            <a:r>
              <a:rPr dirty="0"/>
              <a:t>Beam of light </a:t>
            </a:r>
            <a:r>
              <a:rPr dirty="0">
                <a:solidFill>
                  <a:schemeClr val="tx1"/>
                </a:solidFill>
              </a:rPr>
              <a:t>passing </a:t>
            </a:r>
            <a:r>
              <a:rPr lang="en-IN" dirty="0">
                <a:solidFill>
                  <a:schemeClr val="tx1"/>
                </a:solidFill>
              </a:rPr>
              <a:t>through </a:t>
            </a:r>
            <a:r>
              <a:rPr dirty="0">
                <a:solidFill>
                  <a:schemeClr val="tx1"/>
                </a:solidFill>
              </a:rPr>
              <a:t>a prism</a:t>
            </a:r>
          </a:p>
          <a:p>
            <a:pPr>
              <a:defRPr sz="2600"/>
            </a:pPr>
            <a:r>
              <a:rPr dirty="0" err="1"/>
              <a:t>འོད་ཟེར་ཞིག་འཇའ་ཤེལ་བརྒྱུད་ནས་འགྲོ་བ</a:t>
            </a:r>
            <a:r>
              <a:rPr dirty="0"/>
              <a:t>།</a:t>
            </a:r>
          </a:p>
        </p:txBody>
      </p:sp>
      <p:sp>
        <p:nvSpPr>
          <p:cNvPr id="671" name="Shape 671"/>
          <p:cNvSpPr/>
          <p:nvPr/>
        </p:nvSpPr>
        <p:spPr>
          <a:xfrm>
            <a:off x="230101" y="5165459"/>
            <a:ext cx="8732068" cy="1181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2800"/>
              </a:lnSpc>
              <a:tabLst>
                <a:tab pos="749300" algn="l"/>
              </a:tabLst>
              <a:defRPr sz="2400"/>
            </a:pPr>
            <a:r>
              <a:rPr sz="2400" dirty="0">
                <a:solidFill>
                  <a:schemeClr val="tx1"/>
                </a:solidFill>
              </a:rPr>
              <a:t>Each colour-beam of light is passing</a:t>
            </a:r>
            <a:r>
              <a:rPr lang="en-IN" sz="2400" dirty="0">
                <a:solidFill>
                  <a:schemeClr val="tx1"/>
                </a:solidFill>
              </a:rPr>
              <a:t> through </a:t>
            </a:r>
            <a:r>
              <a:rPr sz="2400" dirty="0">
                <a:solidFill>
                  <a:schemeClr val="tx1"/>
                </a:solidFill>
              </a:rPr>
              <a:t>the prism slightly different</a:t>
            </a:r>
            <a:r>
              <a:rPr lang="en-IN" sz="2400" dirty="0">
                <a:solidFill>
                  <a:schemeClr val="tx1"/>
                </a:solidFill>
              </a:rPr>
              <a:t> in a slightly different way.</a:t>
            </a:r>
          </a:p>
          <a:p>
            <a:pPr defTabSz="406400">
              <a:lnSpc>
                <a:spcPts val="2800"/>
              </a:lnSpc>
              <a:tabLst>
                <a:tab pos="749300" algn="l"/>
              </a:tabLst>
              <a:defRPr sz="2400"/>
            </a:pPr>
            <a:r>
              <a:rPr dirty="0">
                <a:solidFill>
                  <a:schemeClr val="tx1"/>
                </a:solidFill>
                <a:latin typeface="Monlam Uni OuChan2"/>
                <a:cs typeface="Monlam Uni OuChan2"/>
              </a:rPr>
              <a:t>འོད་ཟེར་གྱི་ཁ་དོག་ངེས་ཅན་རང་སོ་སོར་འཇའ་ཤེལ་ནང་</a:t>
            </a:r>
            <a:r>
              <a:rPr lang="bo-CN" dirty="0">
                <a:solidFill>
                  <a:schemeClr val="tx1"/>
                </a:solidFill>
                <a:latin typeface="Monlam Uni OuChan2"/>
                <a:cs typeface="Monlam Uni OuChan2"/>
              </a:rPr>
              <a:t>བརྒྱུད་</a:t>
            </a:r>
            <a:r>
              <a:rPr lang="bo-CN" dirty="0">
                <a:solidFill>
                  <a:schemeClr val="tx1"/>
                </a:solidFill>
                <a:latin typeface="Monlam Uni OuChan2"/>
                <a:ea typeface="Monlam Uni OuChan2"/>
                <a:cs typeface="Monlam Uni OuChan2"/>
                <a:sym typeface="Monlam Uni OuChan2"/>
              </a:rPr>
              <a:t>ལམ་</a:t>
            </a:r>
            <a:r>
              <a:rPr dirty="0" err="1">
                <a:solidFill>
                  <a:schemeClr val="tx1"/>
                </a:solidFill>
                <a:latin typeface="Monlam Uni OuChan2"/>
                <a:cs typeface="Monlam Uni OuChan2"/>
              </a:rPr>
              <a:t>ཕྲན་ཙམ་མི</a:t>
            </a:r>
            <a:r>
              <a:rPr dirty="0" err="1">
                <a:latin typeface="Monlam Uni OuChan2"/>
                <a:cs typeface="Monlam Uni OuChan2"/>
              </a:rPr>
              <a:t>་འདྲ་བར་སྐྱོད་ཀྱི་ཡོད</a:t>
            </a:r>
            <a:r>
              <a:rPr dirty="0">
                <a:latin typeface="Monlam Uni OuChan2"/>
                <a:cs typeface="Monlam Uni OuChan2"/>
              </a:rPr>
              <a:t>།</a:t>
            </a:r>
          </a:p>
        </p:txBody>
      </p:sp>
      <p:sp>
        <p:nvSpPr>
          <p:cNvPr id="672" name="Shape 672"/>
          <p:cNvSpPr/>
          <p:nvPr/>
        </p:nvSpPr>
        <p:spPr>
          <a:xfrm>
            <a:off x="292497" y="63500"/>
            <a:ext cx="3573562" cy="713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4300"/>
              </a:lnSpc>
              <a:tabLst>
                <a:tab pos="749300" algn="l"/>
              </a:tabLst>
              <a:defRPr sz="3000" b="1">
                <a:solidFill>
                  <a:srgbClr val="011993"/>
                </a:solidFill>
              </a:defRPr>
            </a:pPr>
            <a:r>
              <a:rPr dirty="0"/>
              <a:t>Re</a:t>
            </a:r>
            <a:r>
              <a:rPr dirty="0">
                <a:solidFill>
                  <a:srgbClr val="FF4013"/>
                </a:solidFill>
              </a:rPr>
              <a:t>fra</a:t>
            </a:r>
            <a:r>
              <a:rPr dirty="0"/>
              <a:t>ction  </a:t>
            </a:r>
            <a:r>
              <a:rPr sz="3600" dirty="0"/>
              <a:t> </a:t>
            </a:r>
            <a:r>
              <a:rPr dirty="0"/>
              <a:t>འཁྱོག་འཕྲོ།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19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3" animBg="1" advAuto="0"/>
      <p:bldP spid="658" grpId="5" animBg="1" advAuto="0"/>
      <p:bldP spid="663" grpId="1" animBg="1" advAuto="0"/>
      <p:bldP spid="666" grpId="4" animBg="1" advAuto="0"/>
      <p:bldP spid="669" grpId="2" animBg="1" advAuto="0"/>
      <p:bldP spid="671" grpId="6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roup 353"/>
          <p:cNvGrpSpPr/>
          <p:nvPr/>
        </p:nvGrpSpPr>
        <p:grpSpPr>
          <a:xfrm>
            <a:off x="445375" y="359607"/>
            <a:ext cx="8287145" cy="1541955"/>
            <a:chOff x="0" y="0"/>
            <a:chExt cx="8287143" cy="1541954"/>
          </a:xfrm>
        </p:grpSpPr>
        <p:pic>
          <p:nvPicPr>
            <p:cNvPr id="351" name="droppedImage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04237" cy="1541955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352" name="droppedImage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39775" y="34092"/>
              <a:ext cx="1547369" cy="145161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sp>
        <p:nvSpPr>
          <p:cNvPr id="354" name="Shape 354"/>
          <p:cNvSpPr/>
          <p:nvPr/>
        </p:nvSpPr>
        <p:spPr>
          <a:xfrm>
            <a:off x="2015896" y="4495800"/>
            <a:ext cx="51435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40" marR="40640" algn="ctr"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Dr. Werner Nater</a:t>
            </a:r>
          </a:p>
          <a:p>
            <a:pPr marL="40640" marR="40640" algn="ctr"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Project Manager "Science meets Dharma"</a:t>
            </a:r>
          </a:p>
          <a:p>
            <a:pPr marL="40640" marR="40640" algn="ctr" defTabSz="914400"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Tibet Institute Rikon, Switzerland</a:t>
            </a:r>
          </a:p>
        </p:txBody>
      </p:sp>
      <p:sp>
        <p:nvSpPr>
          <p:cNvPr id="355" name="Shape 355"/>
          <p:cNvSpPr/>
          <p:nvPr/>
        </p:nvSpPr>
        <p:spPr>
          <a:xfrm>
            <a:off x="494860" y="6248400"/>
            <a:ext cx="2476501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lnSpc>
                <a:spcPts val="2100"/>
              </a:lnSpc>
              <a:tabLst>
                <a:tab pos="838200" algn="l"/>
              </a:tabLst>
              <a:defRPr sz="1800"/>
            </a:lvl1pPr>
          </a:lstStyle>
          <a:p>
            <a:r>
              <a:t>Kathmandu</a:t>
            </a:r>
          </a:p>
        </p:txBody>
      </p:sp>
      <p:sp>
        <p:nvSpPr>
          <p:cNvPr id="356" name="Shape 356"/>
          <p:cNvSpPr/>
          <p:nvPr/>
        </p:nvSpPr>
        <p:spPr>
          <a:xfrm>
            <a:off x="277390" y="2344968"/>
            <a:ext cx="8623301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06400">
              <a:defRPr sz="2400">
                <a:solidFill>
                  <a:srgbClr val="011A9A"/>
                </a:solidFill>
              </a:defRPr>
            </a:pPr>
            <a:r>
              <a:rPr sz="3600" b="1" dirty="0" err="1">
                <a:latin typeface="Monlam Uni OuChan2"/>
                <a:cs typeface="Monlam Uni OuChan2"/>
              </a:rPr>
              <a:t>འོད་</a:t>
            </a:r>
            <a:r>
              <a:rPr sz="3600" b="1" dirty="0" err="1">
                <a:solidFill>
                  <a:srgbClr val="000080"/>
                </a:solidFill>
                <a:latin typeface="Monlam Uni OuChan2"/>
                <a:cs typeface="Monlam Uni OuChan2"/>
              </a:rPr>
              <a:t>ཀྱི་འཁྱོག</a:t>
            </a:r>
            <a:r>
              <a:rPr sz="3600" b="1" dirty="0">
                <a:solidFill>
                  <a:srgbClr val="000080"/>
                </a:solidFill>
                <a:latin typeface="Monlam Uni OuChan2"/>
                <a:cs typeface="Monlam Uni OuChan2"/>
              </a:rPr>
              <a:t>་</a:t>
            </a:r>
            <a:r>
              <a:rPr lang="bo-CN" sz="3600" b="1" dirty="0">
                <a:solidFill>
                  <a:srgbClr val="000080"/>
                </a:solidFill>
                <a:latin typeface="Monlam Uni OuChan2"/>
                <a:cs typeface="Monlam Uni OuChan2"/>
              </a:rPr>
              <a:t>འཕྲོ།</a:t>
            </a:r>
            <a:endParaRPr lang="de-CH" sz="3600" b="1" dirty="0">
              <a:solidFill>
                <a:srgbClr val="000080"/>
              </a:solidFill>
              <a:latin typeface="Monlam Uni OuChan2"/>
              <a:cs typeface="Monlam Uni OuChan2"/>
            </a:endParaRPr>
          </a:p>
          <a:p>
            <a:pPr algn="ctr" defTabSz="406400">
              <a:spcBef>
                <a:spcPts val="1200"/>
              </a:spcBef>
              <a:defRPr sz="2400">
                <a:solidFill>
                  <a:srgbClr val="011A9A"/>
                </a:solidFill>
              </a:defRPr>
            </a:pPr>
            <a:r>
              <a:rPr lang="de-CH" sz="3200" b="1" dirty="0" err="1">
                <a:solidFill>
                  <a:srgbClr val="011A9A"/>
                </a:solidFill>
              </a:rPr>
              <a:t>Refraction</a:t>
            </a:r>
            <a:r>
              <a:rPr lang="de-CH" sz="3200" b="1" dirty="0">
                <a:solidFill>
                  <a:srgbClr val="011A9A"/>
                </a:solidFill>
              </a:rPr>
              <a:t> </a:t>
            </a:r>
            <a:r>
              <a:rPr lang="de-CH" sz="3200" b="1" dirty="0" err="1">
                <a:solidFill>
                  <a:srgbClr val="011A9A"/>
                </a:solidFill>
              </a:rPr>
              <a:t>of</a:t>
            </a:r>
            <a:r>
              <a:rPr lang="de-CH" sz="3200" b="1" dirty="0">
                <a:solidFill>
                  <a:srgbClr val="011A9A"/>
                </a:solidFill>
              </a:rPr>
              <a:t> Light </a:t>
            </a:r>
          </a:p>
        </p:txBody>
      </p:sp>
      <p:sp>
        <p:nvSpPr>
          <p:cNvPr id="357" name="Shape 357"/>
          <p:cNvSpPr/>
          <p:nvPr/>
        </p:nvSpPr>
        <p:spPr>
          <a:xfrm>
            <a:off x="2466208" y="5867400"/>
            <a:ext cx="4262385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lnSpc>
                <a:spcPts val="1900"/>
              </a:lnSpc>
              <a:tabLst>
                <a:tab pos="838200" algn="l"/>
              </a:tabLst>
              <a:defRPr sz="1600"/>
            </a:lvl1pPr>
          </a:lstStyle>
          <a:p>
            <a:r>
              <a:rPr dirty="0"/>
              <a:t>Translation: </a:t>
            </a:r>
            <a:r>
              <a:rPr dirty="0" err="1"/>
              <a:t>Kalsang</a:t>
            </a:r>
            <a:r>
              <a:rPr dirty="0"/>
              <a:t> Gyatso, Tsondue Tenzin</a:t>
            </a:r>
          </a:p>
        </p:txBody>
      </p:sp>
      <p:grpSp>
        <p:nvGrpSpPr>
          <p:cNvPr id="360" name="Group 360"/>
          <p:cNvGrpSpPr/>
          <p:nvPr/>
        </p:nvGrpSpPr>
        <p:grpSpPr>
          <a:xfrm>
            <a:off x="445375" y="359607"/>
            <a:ext cx="8287145" cy="1541955"/>
            <a:chOff x="0" y="0"/>
            <a:chExt cx="8287143" cy="1541954"/>
          </a:xfrm>
        </p:grpSpPr>
        <p:pic>
          <p:nvPicPr>
            <p:cNvPr id="358" name="droppedImage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04237" cy="1541955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359" name="droppedImage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775" y="34092"/>
              <a:ext cx="1547369" cy="145161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sp>
        <p:nvSpPr>
          <p:cNvPr id="361" name="Shape 361"/>
          <p:cNvSpPr/>
          <p:nvPr/>
        </p:nvSpPr>
        <p:spPr>
          <a:xfrm>
            <a:off x="6239385" y="6286500"/>
            <a:ext cx="2476501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40639" marR="40639" algn="r" defTabSz="914400">
              <a:defRPr sz="18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March 2020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dropped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685800"/>
            <a:ext cx="8104462" cy="4000500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Shape 678"/>
          <p:cNvSpPr/>
          <p:nvPr/>
        </p:nvSpPr>
        <p:spPr>
          <a:xfrm>
            <a:off x="1752600" y="4724400"/>
            <a:ext cx="56388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06400">
              <a:tabLst>
                <a:tab pos="3606800" algn="l"/>
              </a:tabLst>
              <a:defRPr sz="2400"/>
            </a:pPr>
            <a:r>
              <a:t>Rainbow colours = Visible light spectrum</a:t>
            </a:r>
            <a:endParaRPr>
              <a:latin typeface="Monlam Uni OuChan2"/>
              <a:ea typeface="Monlam Uni OuChan2"/>
              <a:cs typeface="Monlam Uni OuChan2"/>
              <a:sym typeface="Monlam Uni OuChan2"/>
            </a:endParaRPr>
          </a:p>
          <a:p>
            <a:pPr algn="ctr">
              <a:defRPr sz="2800"/>
            </a:pPr>
            <a:r>
              <a:t>འཇའ་ཚོན་གྱི་ཁ་དོག = སྣང་རུང་གི་འོད་ཤལ།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20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Light_dispersion_conceptual_waves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09" y="146292"/>
            <a:ext cx="6796582" cy="5097437"/>
          </a:xfrm>
          <a:prstGeom prst="rect">
            <a:avLst/>
          </a:prstGeom>
          <a:ln w="12700">
            <a:miter lim="400000"/>
          </a:ln>
        </p:spPr>
      </p:pic>
      <p:sp>
        <p:nvSpPr>
          <p:cNvPr id="682" name="Shape 682"/>
          <p:cNvSpPr/>
          <p:nvPr/>
        </p:nvSpPr>
        <p:spPr>
          <a:xfrm>
            <a:off x="1752600" y="5359400"/>
            <a:ext cx="56388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06400">
              <a:tabLst>
                <a:tab pos="3606800" algn="l"/>
              </a:tabLst>
              <a:defRPr sz="2400"/>
            </a:pPr>
            <a:r>
              <a:t>Rainbow colours = Visible light spectrum</a:t>
            </a:r>
            <a:endParaRPr>
              <a:latin typeface="Monlam Uni OuChan2"/>
              <a:ea typeface="Monlam Uni OuChan2"/>
              <a:cs typeface="Monlam Uni OuChan2"/>
              <a:sym typeface="Monlam Uni OuChan2"/>
            </a:endParaRPr>
          </a:p>
          <a:p>
            <a:pPr algn="ctr">
              <a:defRPr sz="2800"/>
            </a:pPr>
            <a:r>
              <a:t>འཇའ་ཚོན་གྱི་ཁ་དོག = སྣང་རུང་གི་འོད་ཤལ།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21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ssoo_Regenbogen intensi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0"/>
            <a:ext cx="4953000" cy="660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22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dropped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25400"/>
            <a:ext cx="4972050" cy="66294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23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/>
          <p:nvPr/>
        </p:nvSpPr>
        <p:spPr>
          <a:xfrm>
            <a:off x="287858" y="177800"/>
            <a:ext cx="2782813" cy="537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 defTabSz="406400">
              <a:lnSpc>
                <a:spcPts val="3300"/>
              </a:lnSpc>
              <a:tabLst>
                <a:tab pos="749300" algn="l"/>
              </a:tabLst>
              <a:defRPr sz="2800" b="1"/>
            </a:lvl1pPr>
          </a:lstStyle>
          <a:p>
            <a:r>
              <a:rPr dirty="0"/>
              <a:t>Rainbow     </a:t>
            </a:r>
            <a:r>
              <a:rPr sz="3200" dirty="0"/>
              <a:t>འཇའ།</a:t>
            </a:r>
          </a:p>
        </p:txBody>
      </p:sp>
      <p:grpSp>
        <p:nvGrpSpPr>
          <p:cNvPr id="695" name="Group 695"/>
          <p:cNvGrpSpPr/>
          <p:nvPr/>
        </p:nvGrpSpPr>
        <p:grpSpPr>
          <a:xfrm>
            <a:off x="38100" y="889000"/>
            <a:ext cx="9059334" cy="5435600"/>
            <a:chOff x="0" y="0"/>
            <a:chExt cx="9059333" cy="5435600"/>
          </a:xfrm>
        </p:grpSpPr>
        <p:pic>
          <p:nvPicPr>
            <p:cNvPr id="692" name="ssoo_Regenbog doppe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59334" cy="543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93" name="Shape 693"/>
            <p:cNvSpPr/>
            <p:nvPr/>
          </p:nvSpPr>
          <p:spPr>
            <a:xfrm>
              <a:off x="1193800" y="2755900"/>
              <a:ext cx="2463800" cy="5969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300"/>
                </a:lnSpc>
                <a:tabLst>
                  <a:tab pos="749300" algn="l"/>
                </a:tabLst>
                <a:defRPr sz="2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638001" y="2329551"/>
              <a:ext cx="2920728" cy="1003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ctr" defTabSz="406400">
                <a:lnSpc>
                  <a:spcPts val="3300"/>
                </a:lnSpc>
                <a:tabLst>
                  <a:tab pos="749300" algn="l"/>
                </a:tabLst>
                <a:defRPr sz="2800"/>
              </a:pPr>
              <a:r>
                <a:t>Ray from the sun</a:t>
              </a:r>
            </a:p>
            <a:p>
              <a:pPr algn="ctr" defTabSz="406400">
                <a:lnSpc>
                  <a:spcPts val="3300"/>
                </a:lnSpc>
                <a:tabLst>
                  <a:tab pos="749300" algn="l"/>
                </a:tabLst>
                <a:defRPr sz="2800"/>
              </a:pPr>
              <a:r>
                <a:t>ཉི་མའི་འོད་ཟེར།</a:t>
              </a:r>
            </a:p>
          </p:txBody>
        </p:sp>
      </p:grpSp>
      <p:sp>
        <p:nvSpPr>
          <p:cNvPr id="7" name="Foliennummernplatzhalter 1"/>
          <p:cNvSpPr>
            <a:spLocks noGrp="1"/>
          </p:cNvSpPr>
          <p:nvPr>
            <p:ph type="sldNum" sz="quarter" idx="2"/>
          </p:nvPr>
        </p:nvSpPr>
        <p:spPr>
          <a:xfrm>
            <a:off x="4443427" y="6642100"/>
            <a:ext cx="258416" cy="254000"/>
          </a:xfrm>
        </p:spPr>
        <p:txBody>
          <a:bodyPr/>
          <a:lstStyle/>
          <a:p>
            <a:fld id="{86CB4B4D-7CA3-9044-876B-883B54F8677D}" type="slidenum">
              <a:rPr lang="tr-TR" smtClean="0"/>
              <a:t>24</a:t>
            </a:fld>
            <a:endParaRPr lang="tr-TR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roup 701"/>
          <p:cNvGrpSpPr/>
          <p:nvPr/>
        </p:nvGrpSpPr>
        <p:grpSpPr>
          <a:xfrm>
            <a:off x="82550" y="656799"/>
            <a:ext cx="8978900" cy="5264503"/>
            <a:chOff x="0" y="0"/>
            <a:chExt cx="8978900" cy="5264501"/>
          </a:xfrm>
        </p:grpSpPr>
        <p:pic>
          <p:nvPicPr>
            <p:cNvPr id="698" name="ssoo_Regenbog ein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978900" cy="52645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99" name="Shape 699"/>
            <p:cNvSpPr/>
            <p:nvPr/>
          </p:nvSpPr>
          <p:spPr>
            <a:xfrm>
              <a:off x="584200" y="363087"/>
              <a:ext cx="2578100" cy="4826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300"/>
                </a:lnSpc>
                <a:tabLst>
                  <a:tab pos="749300" algn="l"/>
                </a:tabLst>
                <a:defRPr sz="2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838351" y="1100709"/>
              <a:ext cx="2920728" cy="1003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ctr" defTabSz="406400">
                <a:lnSpc>
                  <a:spcPts val="3300"/>
                </a:lnSpc>
                <a:tabLst>
                  <a:tab pos="749300" algn="l"/>
                </a:tabLst>
                <a:defRPr sz="2800"/>
              </a:pPr>
              <a:r>
                <a:t>Ray from the sun</a:t>
              </a:r>
            </a:p>
            <a:p>
              <a:pPr algn="ctr" defTabSz="406400">
                <a:lnSpc>
                  <a:spcPts val="3300"/>
                </a:lnSpc>
                <a:tabLst>
                  <a:tab pos="749300" algn="l"/>
                </a:tabLst>
                <a:defRPr sz="2800"/>
              </a:pPr>
              <a:r>
                <a:t>ཉི་མའི་འོད་ཟེར།</a:t>
              </a:r>
            </a:p>
          </p:txBody>
        </p:sp>
      </p:grpSp>
      <p:sp>
        <p:nvSpPr>
          <p:cNvPr id="8" name="Shape 691"/>
          <p:cNvSpPr/>
          <p:nvPr/>
        </p:nvSpPr>
        <p:spPr>
          <a:xfrm>
            <a:off x="287858" y="177800"/>
            <a:ext cx="2782813" cy="537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 defTabSz="406400">
              <a:lnSpc>
                <a:spcPts val="3300"/>
              </a:lnSpc>
              <a:tabLst>
                <a:tab pos="749300" algn="l"/>
              </a:tabLst>
              <a:defRPr sz="2800" b="1"/>
            </a:lvl1pPr>
          </a:lstStyle>
          <a:p>
            <a:r>
              <a:rPr dirty="0"/>
              <a:t>Rainbow     </a:t>
            </a:r>
            <a:r>
              <a:rPr sz="3200" dirty="0"/>
              <a:t>འཇའ།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2"/>
          </p:nvPr>
        </p:nvSpPr>
        <p:spPr>
          <a:xfrm>
            <a:off x="4443427" y="6642100"/>
            <a:ext cx="258416" cy="254000"/>
          </a:xfrm>
        </p:spPr>
        <p:txBody>
          <a:bodyPr/>
          <a:lstStyle/>
          <a:p>
            <a:fld id="{86CB4B4D-7CA3-9044-876B-883B54F8677D}" type="slidenum">
              <a:rPr lang="tr-TR" smtClean="0"/>
              <a:t>25</a:t>
            </a:fld>
            <a:endParaRPr lang="tr-TR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ssoo_Regenbog Decar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404865"/>
            <a:ext cx="5727700" cy="522453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26</a:t>
            </a:fld>
            <a:endParaRPr lang="tr-TR" dirty="0"/>
          </a:p>
        </p:txBody>
      </p:sp>
      <p:sp>
        <p:nvSpPr>
          <p:cNvPr id="6" name="Shape 691"/>
          <p:cNvSpPr/>
          <p:nvPr/>
        </p:nvSpPr>
        <p:spPr>
          <a:xfrm>
            <a:off x="287858" y="177800"/>
            <a:ext cx="2782813" cy="537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 defTabSz="406400">
              <a:lnSpc>
                <a:spcPts val="3300"/>
              </a:lnSpc>
              <a:tabLst>
                <a:tab pos="749300" algn="l"/>
              </a:tabLst>
              <a:defRPr sz="2800" b="1"/>
            </a:lvl1pPr>
          </a:lstStyle>
          <a:p>
            <a:r>
              <a:rPr dirty="0"/>
              <a:t>Rainbow     </a:t>
            </a:r>
            <a:r>
              <a:rPr sz="3200" dirty="0"/>
              <a:t>འཇའ།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2"/>
          <p:cNvSpPr/>
          <p:nvPr/>
        </p:nvSpPr>
        <p:spPr>
          <a:xfrm>
            <a:off x="4064000" y="3276600"/>
            <a:ext cx="135934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de-CH" dirty="0" err="1"/>
              <a:t>Projector</a:t>
            </a:r>
            <a:r>
              <a:rPr dirty="0"/>
              <a:t> off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27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dropped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9725"/>
            <a:ext cx="8216900" cy="6162675"/>
          </a:xfrm>
          <a:prstGeom prst="rect">
            <a:avLst/>
          </a:prstGeom>
          <a:ln w="12700"/>
        </p:spPr>
      </p:pic>
      <p:sp>
        <p:nvSpPr>
          <p:cNvPr id="713" name="Shape 713"/>
          <p:cNvSpPr/>
          <p:nvPr/>
        </p:nvSpPr>
        <p:spPr>
          <a:xfrm>
            <a:off x="6580153" y="393700"/>
            <a:ext cx="2070101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064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ཐུགས་རྗེ་ཆེ།</a:t>
            </a:r>
          </a:p>
        </p:txBody>
      </p:sp>
      <p:sp>
        <p:nvSpPr>
          <p:cNvPr id="714" name="Shape 714"/>
          <p:cNvSpPr/>
          <p:nvPr/>
        </p:nvSpPr>
        <p:spPr>
          <a:xfrm>
            <a:off x="381000" y="6515100"/>
            <a:ext cx="160355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1800"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Mount Kailash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" grpId="1" build="p" bldLvl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/>
          <p:nvPr/>
        </p:nvSpPr>
        <p:spPr>
          <a:xfrm>
            <a:off x="1848802" y="647700"/>
            <a:ext cx="5435601" cy="486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287337" marR="82296" indent="-287337" defTabSz="825500">
              <a:spcBef>
                <a:spcPts val="400"/>
              </a:spcBef>
              <a:buSzPct val="100000"/>
              <a:buChar char="•"/>
              <a:defRPr sz="18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/>
          </a:p>
          <a:p>
            <a:pPr marR="82296" defTabSz="825500">
              <a:spcBef>
                <a:spcPts val="400"/>
              </a:spcBef>
              <a:defRPr sz="18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sz="270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?...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roup 396"/>
          <p:cNvGrpSpPr/>
          <p:nvPr/>
        </p:nvGrpSpPr>
        <p:grpSpPr>
          <a:xfrm>
            <a:off x="5044996" y="989369"/>
            <a:ext cx="3372994" cy="3184883"/>
            <a:chOff x="0" y="37680"/>
            <a:chExt cx="3372992" cy="3184881"/>
          </a:xfrm>
        </p:grpSpPr>
        <p:sp>
          <p:nvSpPr>
            <p:cNvPr id="363" name="Shape 363"/>
            <p:cNvSpPr/>
            <p:nvPr/>
          </p:nvSpPr>
          <p:spPr>
            <a:xfrm>
              <a:off x="0" y="65424"/>
              <a:ext cx="1608346" cy="2356933"/>
            </a:xfrm>
            <a:prstGeom prst="line">
              <a:avLst/>
            </a:prstGeom>
            <a:noFill/>
            <a:ln w="28575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 rot="16199998">
              <a:off x="903337" y="1017891"/>
              <a:ext cx="1072726" cy="4162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1600"/>
                </a:lnSpc>
                <a:buClr>
                  <a:srgbClr val="000000"/>
                </a:buClr>
                <a:buFont typeface="Arial"/>
                <a:tabLst>
                  <a:tab pos="749300" algn="l"/>
                </a:tabLst>
                <a:defRPr sz="1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normal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1061832" y="1730780"/>
              <a:ext cx="1169354" cy="122208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300"/>
                </a:lnSpc>
                <a:tabLst>
                  <a:tab pos="749300" algn="l"/>
                </a:tabLst>
                <a:defRPr sz="2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 rot="14057721">
              <a:off x="704976" y="2216572"/>
              <a:ext cx="1119159" cy="696628"/>
            </a:xfrm>
            <a:prstGeom prst="rect">
              <a:avLst/>
            </a:prstGeom>
            <a:solidFill>
              <a:srgbClr val="DCED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300"/>
                </a:lnSpc>
                <a:tabLst>
                  <a:tab pos="749300" algn="l"/>
                </a:tabLst>
                <a:defRPr sz="2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 rot="7393949">
              <a:off x="1452625" y="2162774"/>
              <a:ext cx="1120548" cy="698072"/>
            </a:xfrm>
            <a:prstGeom prst="rect">
              <a:avLst/>
            </a:prstGeom>
            <a:solidFill>
              <a:srgbClr val="DCED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300"/>
                </a:lnSpc>
                <a:tabLst>
                  <a:tab pos="749300" algn="l"/>
                </a:tabLst>
                <a:defRPr sz="2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 flipV="1">
              <a:off x="1620036" y="792939"/>
              <a:ext cx="2147" cy="1664727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1328972" y="1729753"/>
              <a:ext cx="309294" cy="51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3300"/>
                </a:lnSpc>
                <a:buClr>
                  <a:srgbClr val="000000"/>
                </a:buClr>
                <a:buFont typeface="Arial"/>
                <a:tabLst>
                  <a:tab pos="749300" algn="l"/>
                </a:tabLst>
                <a:defRPr sz="2800" i="1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i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1621101" y="1729753"/>
              <a:ext cx="309293" cy="51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3300"/>
                </a:lnSpc>
                <a:buClr>
                  <a:srgbClr val="000000"/>
                </a:buClr>
                <a:buFont typeface="Arial"/>
                <a:tabLst>
                  <a:tab pos="749300" algn="l"/>
                </a:tabLst>
                <a:defRPr sz="2800" i="1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r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2302733" y="2457838"/>
              <a:ext cx="990925" cy="4445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1600"/>
                </a:lnSpc>
                <a:buClr>
                  <a:srgbClr val="000000"/>
                </a:buClr>
                <a:buFont typeface="Arial"/>
                <a:tabLst>
                  <a:tab pos="749300" algn="l"/>
                </a:tabLst>
                <a:defRPr sz="1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mirror</a:t>
              </a:r>
            </a:p>
          </p:txBody>
        </p:sp>
        <p:sp>
          <p:nvSpPr>
            <p:cNvPr id="372" name="Shape 372"/>
            <p:cNvSpPr/>
            <p:nvPr/>
          </p:nvSpPr>
          <p:spPr>
            <a:xfrm rot="3347450">
              <a:off x="-118768" y="1319914"/>
              <a:ext cx="1747724" cy="426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1600"/>
                </a:lnSpc>
                <a:buClr>
                  <a:srgbClr val="000000"/>
                </a:buClr>
                <a:buFont typeface="Arial"/>
                <a:tabLst>
                  <a:tab pos="749300" algn="l"/>
                </a:tabLst>
                <a:defRPr sz="1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incident ray</a:t>
              </a:r>
            </a:p>
          </p:txBody>
        </p:sp>
        <p:grpSp>
          <p:nvGrpSpPr>
            <p:cNvPr id="382" name="Group 382"/>
            <p:cNvGrpSpPr/>
            <p:nvPr/>
          </p:nvGrpSpPr>
          <p:grpSpPr>
            <a:xfrm rot="14147450" flipH="1">
              <a:off x="118313" y="1138004"/>
              <a:ext cx="1280427" cy="76959"/>
              <a:chOff x="0" y="36716"/>
              <a:chExt cx="1280426" cy="76958"/>
            </a:xfrm>
          </p:grpSpPr>
          <p:grpSp>
            <p:nvGrpSpPr>
              <p:cNvPr id="380" name="Group 380"/>
              <p:cNvGrpSpPr/>
              <p:nvPr/>
            </p:nvGrpSpPr>
            <p:grpSpPr>
              <a:xfrm>
                <a:off x="-1" y="36716"/>
                <a:ext cx="1128397" cy="76959"/>
                <a:chOff x="0" y="0"/>
                <a:chExt cx="1128395" cy="76958"/>
              </a:xfrm>
            </p:grpSpPr>
            <p:grpSp>
              <p:nvGrpSpPr>
                <p:cNvPr id="378" name="Group 378"/>
                <p:cNvGrpSpPr/>
                <p:nvPr/>
              </p:nvGrpSpPr>
              <p:grpSpPr>
                <a:xfrm>
                  <a:off x="0" y="0"/>
                  <a:ext cx="1079009" cy="76959"/>
                  <a:chOff x="0" y="0"/>
                  <a:chExt cx="1079008" cy="76958"/>
                </a:xfrm>
              </p:grpSpPr>
              <p:sp>
                <p:nvSpPr>
                  <p:cNvPr id="373" name="Shape 373"/>
                  <p:cNvSpPr/>
                  <p:nvPr/>
                </p:nvSpPr>
                <p:spPr>
                  <a:xfrm>
                    <a:off x="0" y="2036"/>
                    <a:ext cx="215241" cy="741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57" extrusionOk="0">
                        <a:moveTo>
                          <a:pt x="0" y="9248"/>
                        </a:moveTo>
                        <a:cubicBezTo>
                          <a:pt x="144" y="8878"/>
                          <a:pt x="276" y="8473"/>
                          <a:pt x="432" y="8139"/>
                        </a:cubicBezTo>
                        <a:cubicBezTo>
                          <a:pt x="565" y="7854"/>
                          <a:pt x="742" y="7713"/>
                          <a:pt x="864" y="7399"/>
                        </a:cubicBezTo>
                        <a:cubicBezTo>
                          <a:pt x="1515" y="5725"/>
                          <a:pt x="743" y="6639"/>
                          <a:pt x="1584" y="5919"/>
                        </a:cubicBezTo>
                        <a:cubicBezTo>
                          <a:pt x="1680" y="5549"/>
                          <a:pt x="1742" y="5102"/>
                          <a:pt x="1872" y="4809"/>
                        </a:cubicBezTo>
                        <a:cubicBezTo>
                          <a:pt x="2481" y="3439"/>
                          <a:pt x="2575" y="3467"/>
                          <a:pt x="3168" y="2959"/>
                        </a:cubicBezTo>
                        <a:cubicBezTo>
                          <a:pt x="3973" y="-143"/>
                          <a:pt x="3361" y="1019"/>
                          <a:pt x="4752" y="370"/>
                        </a:cubicBezTo>
                        <a:cubicBezTo>
                          <a:pt x="4947" y="279"/>
                          <a:pt x="5136" y="123"/>
                          <a:pt x="5328" y="0"/>
                        </a:cubicBezTo>
                        <a:cubicBezTo>
                          <a:pt x="6096" y="123"/>
                          <a:pt x="6882" y="-69"/>
                          <a:pt x="7632" y="370"/>
                        </a:cubicBezTo>
                        <a:cubicBezTo>
                          <a:pt x="7970" y="567"/>
                          <a:pt x="8496" y="1849"/>
                          <a:pt x="8496" y="1849"/>
                        </a:cubicBezTo>
                        <a:cubicBezTo>
                          <a:pt x="8592" y="2219"/>
                          <a:pt x="8662" y="2645"/>
                          <a:pt x="8784" y="2959"/>
                        </a:cubicBezTo>
                        <a:cubicBezTo>
                          <a:pt x="8906" y="3274"/>
                          <a:pt x="9108" y="3352"/>
                          <a:pt x="9216" y="3699"/>
                        </a:cubicBezTo>
                        <a:cubicBezTo>
                          <a:pt x="10011" y="6252"/>
                          <a:pt x="8554" y="3428"/>
                          <a:pt x="9792" y="5549"/>
                        </a:cubicBezTo>
                        <a:cubicBezTo>
                          <a:pt x="9942" y="6705"/>
                          <a:pt x="10088" y="8152"/>
                          <a:pt x="10512" y="8878"/>
                        </a:cubicBezTo>
                        <a:cubicBezTo>
                          <a:pt x="10656" y="9125"/>
                          <a:pt x="10811" y="9334"/>
                          <a:pt x="10944" y="9618"/>
                        </a:cubicBezTo>
                        <a:cubicBezTo>
                          <a:pt x="11100" y="9953"/>
                          <a:pt x="11215" y="10407"/>
                          <a:pt x="11376" y="10728"/>
                        </a:cubicBezTo>
                        <a:cubicBezTo>
                          <a:pt x="11649" y="11274"/>
                          <a:pt x="12240" y="12208"/>
                          <a:pt x="12240" y="12208"/>
                        </a:cubicBezTo>
                        <a:cubicBezTo>
                          <a:pt x="12336" y="12578"/>
                          <a:pt x="12417" y="12976"/>
                          <a:pt x="12528" y="13318"/>
                        </a:cubicBezTo>
                        <a:cubicBezTo>
                          <a:pt x="12658" y="13720"/>
                          <a:pt x="12847" y="13993"/>
                          <a:pt x="12960" y="14428"/>
                        </a:cubicBezTo>
                        <a:cubicBezTo>
                          <a:pt x="13044" y="14752"/>
                          <a:pt x="13020" y="15213"/>
                          <a:pt x="13104" y="15538"/>
                        </a:cubicBezTo>
                        <a:cubicBezTo>
                          <a:pt x="13217" y="15973"/>
                          <a:pt x="13406" y="16246"/>
                          <a:pt x="13536" y="16648"/>
                        </a:cubicBezTo>
                        <a:cubicBezTo>
                          <a:pt x="13647" y="16989"/>
                          <a:pt x="13702" y="17443"/>
                          <a:pt x="13824" y="17757"/>
                        </a:cubicBezTo>
                        <a:cubicBezTo>
                          <a:pt x="14103" y="18475"/>
                          <a:pt x="14337" y="18566"/>
                          <a:pt x="14688" y="18867"/>
                        </a:cubicBezTo>
                        <a:cubicBezTo>
                          <a:pt x="14784" y="19237"/>
                          <a:pt x="14829" y="19742"/>
                          <a:pt x="14976" y="19977"/>
                        </a:cubicBezTo>
                        <a:cubicBezTo>
                          <a:pt x="15233" y="20391"/>
                          <a:pt x="15568" y="20368"/>
                          <a:pt x="15840" y="20717"/>
                        </a:cubicBezTo>
                        <a:lnTo>
                          <a:pt x="16416" y="21457"/>
                        </a:lnTo>
                        <a:cubicBezTo>
                          <a:pt x="16670" y="21392"/>
                          <a:pt x="17955" y="21242"/>
                          <a:pt x="18432" y="20717"/>
                        </a:cubicBezTo>
                        <a:cubicBezTo>
                          <a:pt x="20386" y="18566"/>
                          <a:pt x="17476" y="21166"/>
                          <a:pt x="19296" y="19607"/>
                        </a:cubicBezTo>
                        <a:cubicBezTo>
                          <a:pt x="19440" y="19237"/>
                          <a:pt x="19559" y="18788"/>
                          <a:pt x="19728" y="18497"/>
                        </a:cubicBezTo>
                        <a:cubicBezTo>
                          <a:pt x="19854" y="18281"/>
                          <a:pt x="20053" y="18403"/>
                          <a:pt x="20160" y="18127"/>
                        </a:cubicBezTo>
                        <a:cubicBezTo>
                          <a:pt x="20267" y="17852"/>
                          <a:pt x="20230" y="17358"/>
                          <a:pt x="20304" y="17018"/>
                        </a:cubicBezTo>
                        <a:cubicBezTo>
                          <a:pt x="20472" y="16240"/>
                          <a:pt x="20880" y="14798"/>
                          <a:pt x="20880" y="14798"/>
                        </a:cubicBezTo>
                        <a:cubicBezTo>
                          <a:pt x="20928" y="14058"/>
                          <a:pt x="20912" y="13270"/>
                          <a:pt x="21024" y="12578"/>
                        </a:cubicBezTo>
                        <a:cubicBezTo>
                          <a:pt x="21157" y="11757"/>
                          <a:pt x="21600" y="10358"/>
                          <a:pt x="21600" y="10358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algn="ctr" defTabSz="406400">
                      <a:lnSpc>
                        <a:spcPts val="3300"/>
                      </a:lnSpc>
                      <a:tabLst>
                        <a:tab pos="749300" algn="l"/>
                      </a:tabLst>
                      <a:defRPr sz="28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374" name="Shape 374"/>
                  <p:cNvSpPr/>
                  <p:nvPr/>
                </p:nvSpPr>
                <p:spPr>
                  <a:xfrm>
                    <a:off x="217969" y="0"/>
                    <a:ext cx="213000" cy="763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57" extrusionOk="0">
                        <a:moveTo>
                          <a:pt x="0" y="9248"/>
                        </a:moveTo>
                        <a:cubicBezTo>
                          <a:pt x="144" y="8878"/>
                          <a:pt x="276" y="8473"/>
                          <a:pt x="432" y="8139"/>
                        </a:cubicBezTo>
                        <a:cubicBezTo>
                          <a:pt x="565" y="7854"/>
                          <a:pt x="742" y="7713"/>
                          <a:pt x="864" y="7399"/>
                        </a:cubicBezTo>
                        <a:cubicBezTo>
                          <a:pt x="1515" y="5725"/>
                          <a:pt x="743" y="6639"/>
                          <a:pt x="1584" y="5919"/>
                        </a:cubicBezTo>
                        <a:cubicBezTo>
                          <a:pt x="1680" y="5549"/>
                          <a:pt x="1742" y="5102"/>
                          <a:pt x="1872" y="4809"/>
                        </a:cubicBezTo>
                        <a:cubicBezTo>
                          <a:pt x="2481" y="3439"/>
                          <a:pt x="2575" y="3467"/>
                          <a:pt x="3168" y="2959"/>
                        </a:cubicBezTo>
                        <a:cubicBezTo>
                          <a:pt x="3973" y="-143"/>
                          <a:pt x="3361" y="1019"/>
                          <a:pt x="4752" y="370"/>
                        </a:cubicBezTo>
                        <a:cubicBezTo>
                          <a:pt x="4947" y="279"/>
                          <a:pt x="5136" y="123"/>
                          <a:pt x="5328" y="0"/>
                        </a:cubicBezTo>
                        <a:cubicBezTo>
                          <a:pt x="6096" y="123"/>
                          <a:pt x="6882" y="-69"/>
                          <a:pt x="7632" y="370"/>
                        </a:cubicBezTo>
                        <a:cubicBezTo>
                          <a:pt x="7970" y="567"/>
                          <a:pt x="8496" y="1849"/>
                          <a:pt x="8496" y="1849"/>
                        </a:cubicBezTo>
                        <a:cubicBezTo>
                          <a:pt x="8592" y="2219"/>
                          <a:pt x="8662" y="2645"/>
                          <a:pt x="8784" y="2959"/>
                        </a:cubicBezTo>
                        <a:cubicBezTo>
                          <a:pt x="8906" y="3274"/>
                          <a:pt x="9108" y="3352"/>
                          <a:pt x="9216" y="3699"/>
                        </a:cubicBezTo>
                        <a:cubicBezTo>
                          <a:pt x="10011" y="6252"/>
                          <a:pt x="8554" y="3428"/>
                          <a:pt x="9792" y="5549"/>
                        </a:cubicBezTo>
                        <a:cubicBezTo>
                          <a:pt x="9942" y="6705"/>
                          <a:pt x="10088" y="8152"/>
                          <a:pt x="10512" y="8878"/>
                        </a:cubicBezTo>
                        <a:cubicBezTo>
                          <a:pt x="10656" y="9125"/>
                          <a:pt x="10811" y="9334"/>
                          <a:pt x="10944" y="9618"/>
                        </a:cubicBezTo>
                        <a:cubicBezTo>
                          <a:pt x="11100" y="9953"/>
                          <a:pt x="11215" y="10407"/>
                          <a:pt x="11376" y="10728"/>
                        </a:cubicBezTo>
                        <a:cubicBezTo>
                          <a:pt x="11649" y="11274"/>
                          <a:pt x="12240" y="12208"/>
                          <a:pt x="12240" y="12208"/>
                        </a:cubicBezTo>
                        <a:cubicBezTo>
                          <a:pt x="12336" y="12578"/>
                          <a:pt x="12417" y="12976"/>
                          <a:pt x="12528" y="13318"/>
                        </a:cubicBezTo>
                        <a:cubicBezTo>
                          <a:pt x="12658" y="13720"/>
                          <a:pt x="12847" y="13993"/>
                          <a:pt x="12960" y="14428"/>
                        </a:cubicBezTo>
                        <a:cubicBezTo>
                          <a:pt x="13044" y="14752"/>
                          <a:pt x="13020" y="15213"/>
                          <a:pt x="13104" y="15538"/>
                        </a:cubicBezTo>
                        <a:cubicBezTo>
                          <a:pt x="13217" y="15973"/>
                          <a:pt x="13406" y="16246"/>
                          <a:pt x="13536" y="16648"/>
                        </a:cubicBezTo>
                        <a:cubicBezTo>
                          <a:pt x="13647" y="16989"/>
                          <a:pt x="13702" y="17443"/>
                          <a:pt x="13824" y="17757"/>
                        </a:cubicBezTo>
                        <a:cubicBezTo>
                          <a:pt x="14103" y="18475"/>
                          <a:pt x="14337" y="18566"/>
                          <a:pt x="14688" y="18867"/>
                        </a:cubicBezTo>
                        <a:cubicBezTo>
                          <a:pt x="14784" y="19237"/>
                          <a:pt x="14829" y="19742"/>
                          <a:pt x="14976" y="19977"/>
                        </a:cubicBezTo>
                        <a:cubicBezTo>
                          <a:pt x="15233" y="20391"/>
                          <a:pt x="15568" y="20368"/>
                          <a:pt x="15840" y="20717"/>
                        </a:cubicBezTo>
                        <a:lnTo>
                          <a:pt x="16416" y="21457"/>
                        </a:lnTo>
                        <a:cubicBezTo>
                          <a:pt x="16670" y="21392"/>
                          <a:pt x="17955" y="21242"/>
                          <a:pt x="18432" y="20717"/>
                        </a:cubicBezTo>
                        <a:cubicBezTo>
                          <a:pt x="20386" y="18566"/>
                          <a:pt x="17476" y="21166"/>
                          <a:pt x="19296" y="19607"/>
                        </a:cubicBezTo>
                        <a:cubicBezTo>
                          <a:pt x="19440" y="19237"/>
                          <a:pt x="19559" y="18788"/>
                          <a:pt x="19728" y="18497"/>
                        </a:cubicBezTo>
                        <a:cubicBezTo>
                          <a:pt x="19854" y="18281"/>
                          <a:pt x="20053" y="18403"/>
                          <a:pt x="20160" y="18127"/>
                        </a:cubicBezTo>
                        <a:cubicBezTo>
                          <a:pt x="20267" y="17852"/>
                          <a:pt x="20230" y="17358"/>
                          <a:pt x="20304" y="17018"/>
                        </a:cubicBezTo>
                        <a:cubicBezTo>
                          <a:pt x="20472" y="16240"/>
                          <a:pt x="20880" y="14798"/>
                          <a:pt x="20880" y="14798"/>
                        </a:cubicBezTo>
                        <a:cubicBezTo>
                          <a:pt x="20928" y="14058"/>
                          <a:pt x="20912" y="13270"/>
                          <a:pt x="21024" y="12578"/>
                        </a:cubicBezTo>
                        <a:cubicBezTo>
                          <a:pt x="21157" y="11757"/>
                          <a:pt x="21600" y="10358"/>
                          <a:pt x="21600" y="10358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algn="ctr" defTabSz="406400">
                      <a:lnSpc>
                        <a:spcPts val="3300"/>
                      </a:lnSpc>
                      <a:tabLst>
                        <a:tab pos="749300" algn="l"/>
                      </a:tabLst>
                      <a:defRPr sz="28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375" name="Shape 375"/>
                  <p:cNvSpPr/>
                  <p:nvPr/>
                </p:nvSpPr>
                <p:spPr>
                  <a:xfrm>
                    <a:off x="434570" y="586"/>
                    <a:ext cx="213000" cy="763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57" extrusionOk="0">
                        <a:moveTo>
                          <a:pt x="0" y="9248"/>
                        </a:moveTo>
                        <a:cubicBezTo>
                          <a:pt x="144" y="8878"/>
                          <a:pt x="276" y="8473"/>
                          <a:pt x="432" y="8139"/>
                        </a:cubicBezTo>
                        <a:cubicBezTo>
                          <a:pt x="565" y="7854"/>
                          <a:pt x="742" y="7713"/>
                          <a:pt x="864" y="7399"/>
                        </a:cubicBezTo>
                        <a:cubicBezTo>
                          <a:pt x="1515" y="5725"/>
                          <a:pt x="743" y="6639"/>
                          <a:pt x="1584" y="5919"/>
                        </a:cubicBezTo>
                        <a:cubicBezTo>
                          <a:pt x="1680" y="5549"/>
                          <a:pt x="1742" y="5102"/>
                          <a:pt x="1872" y="4809"/>
                        </a:cubicBezTo>
                        <a:cubicBezTo>
                          <a:pt x="2481" y="3439"/>
                          <a:pt x="2575" y="3467"/>
                          <a:pt x="3168" y="2959"/>
                        </a:cubicBezTo>
                        <a:cubicBezTo>
                          <a:pt x="3973" y="-143"/>
                          <a:pt x="3361" y="1019"/>
                          <a:pt x="4752" y="370"/>
                        </a:cubicBezTo>
                        <a:cubicBezTo>
                          <a:pt x="4947" y="279"/>
                          <a:pt x="5136" y="123"/>
                          <a:pt x="5328" y="0"/>
                        </a:cubicBezTo>
                        <a:cubicBezTo>
                          <a:pt x="6096" y="123"/>
                          <a:pt x="6882" y="-69"/>
                          <a:pt x="7632" y="370"/>
                        </a:cubicBezTo>
                        <a:cubicBezTo>
                          <a:pt x="7970" y="567"/>
                          <a:pt x="8496" y="1849"/>
                          <a:pt x="8496" y="1849"/>
                        </a:cubicBezTo>
                        <a:cubicBezTo>
                          <a:pt x="8592" y="2219"/>
                          <a:pt x="8662" y="2645"/>
                          <a:pt x="8784" y="2959"/>
                        </a:cubicBezTo>
                        <a:cubicBezTo>
                          <a:pt x="8906" y="3274"/>
                          <a:pt x="9108" y="3352"/>
                          <a:pt x="9216" y="3699"/>
                        </a:cubicBezTo>
                        <a:cubicBezTo>
                          <a:pt x="10011" y="6252"/>
                          <a:pt x="8554" y="3428"/>
                          <a:pt x="9792" y="5549"/>
                        </a:cubicBezTo>
                        <a:cubicBezTo>
                          <a:pt x="9942" y="6705"/>
                          <a:pt x="10088" y="8152"/>
                          <a:pt x="10512" y="8878"/>
                        </a:cubicBezTo>
                        <a:cubicBezTo>
                          <a:pt x="10656" y="9125"/>
                          <a:pt x="10811" y="9334"/>
                          <a:pt x="10944" y="9618"/>
                        </a:cubicBezTo>
                        <a:cubicBezTo>
                          <a:pt x="11100" y="9953"/>
                          <a:pt x="11215" y="10407"/>
                          <a:pt x="11376" y="10728"/>
                        </a:cubicBezTo>
                        <a:cubicBezTo>
                          <a:pt x="11649" y="11274"/>
                          <a:pt x="12240" y="12208"/>
                          <a:pt x="12240" y="12208"/>
                        </a:cubicBezTo>
                        <a:cubicBezTo>
                          <a:pt x="12336" y="12578"/>
                          <a:pt x="12417" y="12976"/>
                          <a:pt x="12528" y="13318"/>
                        </a:cubicBezTo>
                        <a:cubicBezTo>
                          <a:pt x="12658" y="13720"/>
                          <a:pt x="12847" y="13993"/>
                          <a:pt x="12960" y="14428"/>
                        </a:cubicBezTo>
                        <a:cubicBezTo>
                          <a:pt x="13044" y="14752"/>
                          <a:pt x="13020" y="15213"/>
                          <a:pt x="13104" y="15538"/>
                        </a:cubicBezTo>
                        <a:cubicBezTo>
                          <a:pt x="13217" y="15973"/>
                          <a:pt x="13406" y="16246"/>
                          <a:pt x="13536" y="16648"/>
                        </a:cubicBezTo>
                        <a:cubicBezTo>
                          <a:pt x="13647" y="16989"/>
                          <a:pt x="13702" y="17443"/>
                          <a:pt x="13824" y="17757"/>
                        </a:cubicBezTo>
                        <a:cubicBezTo>
                          <a:pt x="14103" y="18475"/>
                          <a:pt x="14337" y="18566"/>
                          <a:pt x="14688" y="18867"/>
                        </a:cubicBezTo>
                        <a:cubicBezTo>
                          <a:pt x="14784" y="19237"/>
                          <a:pt x="14829" y="19742"/>
                          <a:pt x="14976" y="19977"/>
                        </a:cubicBezTo>
                        <a:cubicBezTo>
                          <a:pt x="15233" y="20391"/>
                          <a:pt x="15568" y="20368"/>
                          <a:pt x="15840" y="20717"/>
                        </a:cubicBezTo>
                        <a:lnTo>
                          <a:pt x="16416" y="21457"/>
                        </a:lnTo>
                        <a:cubicBezTo>
                          <a:pt x="16670" y="21392"/>
                          <a:pt x="17955" y="21242"/>
                          <a:pt x="18432" y="20717"/>
                        </a:cubicBezTo>
                        <a:cubicBezTo>
                          <a:pt x="20386" y="18566"/>
                          <a:pt x="17476" y="21166"/>
                          <a:pt x="19296" y="19607"/>
                        </a:cubicBezTo>
                        <a:cubicBezTo>
                          <a:pt x="19440" y="19237"/>
                          <a:pt x="19559" y="18788"/>
                          <a:pt x="19728" y="18497"/>
                        </a:cubicBezTo>
                        <a:cubicBezTo>
                          <a:pt x="19854" y="18281"/>
                          <a:pt x="20053" y="18403"/>
                          <a:pt x="20160" y="18127"/>
                        </a:cubicBezTo>
                        <a:cubicBezTo>
                          <a:pt x="20267" y="17852"/>
                          <a:pt x="20230" y="17358"/>
                          <a:pt x="20304" y="17018"/>
                        </a:cubicBezTo>
                        <a:cubicBezTo>
                          <a:pt x="20472" y="16240"/>
                          <a:pt x="20880" y="14798"/>
                          <a:pt x="20880" y="14798"/>
                        </a:cubicBezTo>
                        <a:cubicBezTo>
                          <a:pt x="20928" y="14058"/>
                          <a:pt x="20912" y="13270"/>
                          <a:pt x="21024" y="12578"/>
                        </a:cubicBezTo>
                        <a:cubicBezTo>
                          <a:pt x="21157" y="11757"/>
                          <a:pt x="21600" y="10358"/>
                          <a:pt x="21600" y="10358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algn="ctr" defTabSz="406400">
                      <a:lnSpc>
                        <a:spcPts val="3300"/>
                      </a:lnSpc>
                      <a:tabLst>
                        <a:tab pos="749300" algn="l"/>
                      </a:tabLst>
                      <a:defRPr sz="28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376" name="Shape 376"/>
                  <p:cNvSpPr/>
                  <p:nvPr/>
                </p:nvSpPr>
                <p:spPr>
                  <a:xfrm>
                    <a:off x="647827" y="42"/>
                    <a:ext cx="215241" cy="763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57" extrusionOk="0">
                        <a:moveTo>
                          <a:pt x="0" y="9248"/>
                        </a:moveTo>
                        <a:cubicBezTo>
                          <a:pt x="144" y="8878"/>
                          <a:pt x="276" y="8473"/>
                          <a:pt x="432" y="8139"/>
                        </a:cubicBezTo>
                        <a:cubicBezTo>
                          <a:pt x="565" y="7854"/>
                          <a:pt x="742" y="7713"/>
                          <a:pt x="864" y="7399"/>
                        </a:cubicBezTo>
                        <a:cubicBezTo>
                          <a:pt x="1515" y="5725"/>
                          <a:pt x="743" y="6639"/>
                          <a:pt x="1584" y="5919"/>
                        </a:cubicBezTo>
                        <a:cubicBezTo>
                          <a:pt x="1680" y="5549"/>
                          <a:pt x="1742" y="5102"/>
                          <a:pt x="1872" y="4809"/>
                        </a:cubicBezTo>
                        <a:cubicBezTo>
                          <a:pt x="2481" y="3439"/>
                          <a:pt x="2575" y="3467"/>
                          <a:pt x="3168" y="2959"/>
                        </a:cubicBezTo>
                        <a:cubicBezTo>
                          <a:pt x="3973" y="-143"/>
                          <a:pt x="3361" y="1019"/>
                          <a:pt x="4752" y="370"/>
                        </a:cubicBezTo>
                        <a:cubicBezTo>
                          <a:pt x="4947" y="279"/>
                          <a:pt x="5136" y="123"/>
                          <a:pt x="5328" y="0"/>
                        </a:cubicBezTo>
                        <a:cubicBezTo>
                          <a:pt x="6096" y="123"/>
                          <a:pt x="6882" y="-69"/>
                          <a:pt x="7632" y="370"/>
                        </a:cubicBezTo>
                        <a:cubicBezTo>
                          <a:pt x="7970" y="567"/>
                          <a:pt x="8496" y="1849"/>
                          <a:pt x="8496" y="1849"/>
                        </a:cubicBezTo>
                        <a:cubicBezTo>
                          <a:pt x="8592" y="2219"/>
                          <a:pt x="8662" y="2645"/>
                          <a:pt x="8784" y="2959"/>
                        </a:cubicBezTo>
                        <a:cubicBezTo>
                          <a:pt x="8906" y="3274"/>
                          <a:pt x="9108" y="3352"/>
                          <a:pt x="9216" y="3699"/>
                        </a:cubicBezTo>
                        <a:cubicBezTo>
                          <a:pt x="10011" y="6252"/>
                          <a:pt x="8554" y="3428"/>
                          <a:pt x="9792" y="5549"/>
                        </a:cubicBezTo>
                        <a:cubicBezTo>
                          <a:pt x="9942" y="6705"/>
                          <a:pt x="10088" y="8152"/>
                          <a:pt x="10512" y="8878"/>
                        </a:cubicBezTo>
                        <a:cubicBezTo>
                          <a:pt x="10656" y="9125"/>
                          <a:pt x="10811" y="9334"/>
                          <a:pt x="10944" y="9618"/>
                        </a:cubicBezTo>
                        <a:cubicBezTo>
                          <a:pt x="11100" y="9953"/>
                          <a:pt x="11215" y="10407"/>
                          <a:pt x="11376" y="10728"/>
                        </a:cubicBezTo>
                        <a:cubicBezTo>
                          <a:pt x="11649" y="11274"/>
                          <a:pt x="12240" y="12208"/>
                          <a:pt x="12240" y="12208"/>
                        </a:cubicBezTo>
                        <a:cubicBezTo>
                          <a:pt x="12336" y="12578"/>
                          <a:pt x="12417" y="12976"/>
                          <a:pt x="12528" y="13318"/>
                        </a:cubicBezTo>
                        <a:cubicBezTo>
                          <a:pt x="12658" y="13720"/>
                          <a:pt x="12847" y="13993"/>
                          <a:pt x="12960" y="14428"/>
                        </a:cubicBezTo>
                        <a:cubicBezTo>
                          <a:pt x="13044" y="14752"/>
                          <a:pt x="13020" y="15213"/>
                          <a:pt x="13104" y="15538"/>
                        </a:cubicBezTo>
                        <a:cubicBezTo>
                          <a:pt x="13217" y="15973"/>
                          <a:pt x="13406" y="16246"/>
                          <a:pt x="13536" y="16648"/>
                        </a:cubicBezTo>
                        <a:cubicBezTo>
                          <a:pt x="13647" y="16989"/>
                          <a:pt x="13702" y="17443"/>
                          <a:pt x="13824" y="17757"/>
                        </a:cubicBezTo>
                        <a:cubicBezTo>
                          <a:pt x="14103" y="18475"/>
                          <a:pt x="14337" y="18566"/>
                          <a:pt x="14688" y="18867"/>
                        </a:cubicBezTo>
                        <a:cubicBezTo>
                          <a:pt x="14784" y="19237"/>
                          <a:pt x="14829" y="19742"/>
                          <a:pt x="14976" y="19977"/>
                        </a:cubicBezTo>
                        <a:cubicBezTo>
                          <a:pt x="15233" y="20391"/>
                          <a:pt x="15568" y="20368"/>
                          <a:pt x="15840" y="20717"/>
                        </a:cubicBezTo>
                        <a:lnTo>
                          <a:pt x="16416" y="21457"/>
                        </a:lnTo>
                        <a:cubicBezTo>
                          <a:pt x="16670" y="21392"/>
                          <a:pt x="17955" y="21242"/>
                          <a:pt x="18432" y="20717"/>
                        </a:cubicBezTo>
                        <a:cubicBezTo>
                          <a:pt x="20386" y="18566"/>
                          <a:pt x="17476" y="21166"/>
                          <a:pt x="19296" y="19607"/>
                        </a:cubicBezTo>
                        <a:cubicBezTo>
                          <a:pt x="19440" y="19237"/>
                          <a:pt x="19559" y="18788"/>
                          <a:pt x="19728" y="18497"/>
                        </a:cubicBezTo>
                        <a:cubicBezTo>
                          <a:pt x="19854" y="18281"/>
                          <a:pt x="20053" y="18403"/>
                          <a:pt x="20160" y="18127"/>
                        </a:cubicBezTo>
                        <a:cubicBezTo>
                          <a:pt x="20267" y="17852"/>
                          <a:pt x="20230" y="17358"/>
                          <a:pt x="20304" y="17018"/>
                        </a:cubicBezTo>
                        <a:cubicBezTo>
                          <a:pt x="20472" y="16240"/>
                          <a:pt x="20880" y="14798"/>
                          <a:pt x="20880" y="14798"/>
                        </a:cubicBezTo>
                        <a:cubicBezTo>
                          <a:pt x="20928" y="14058"/>
                          <a:pt x="20912" y="13270"/>
                          <a:pt x="21024" y="12578"/>
                        </a:cubicBezTo>
                        <a:cubicBezTo>
                          <a:pt x="21157" y="11757"/>
                          <a:pt x="21600" y="10358"/>
                          <a:pt x="21600" y="10358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algn="ctr" defTabSz="406400">
                      <a:lnSpc>
                        <a:spcPts val="3300"/>
                      </a:lnSpc>
                      <a:tabLst>
                        <a:tab pos="749300" algn="l"/>
                      </a:tabLst>
                      <a:defRPr sz="28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377" name="Shape 377"/>
                  <p:cNvSpPr/>
                  <p:nvPr/>
                </p:nvSpPr>
                <p:spPr>
                  <a:xfrm>
                    <a:off x="863768" y="825"/>
                    <a:ext cx="215241" cy="74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57" extrusionOk="0">
                        <a:moveTo>
                          <a:pt x="0" y="9248"/>
                        </a:moveTo>
                        <a:cubicBezTo>
                          <a:pt x="144" y="8878"/>
                          <a:pt x="276" y="8473"/>
                          <a:pt x="432" y="8139"/>
                        </a:cubicBezTo>
                        <a:cubicBezTo>
                          <a:pt x="565" y="7854"/>
                          <a:pt x="742" y="7713"/>
                          <a:pt x="864" y="7399"/>
                        </a:cubicBezTo>
                        <a:cubicBezTo>
                          <a:pt x="1515" y="5725"/>
                          <a:pt x="743" y="6639"/>
                          <a:pt x="1584" y="5919"/>
                        </a:cubicBezTo>
                        <a:cubicBezTo>
                          <a:pt x="1680" y="5549"/>
                          <a:pt x="1742" y="5102"/>
                          <a:pt x="1872" y="4809"/>
                        </a:cubicBezTo>
                        <a:cubicBezTo>
                          <a:pt x="2481" y="3439"/>
                          <a:pt x="2575" y="3467"/>
                          <a:pt x="3168" y="2959"/>
                        </a:cubicBezTo>
                        <a:cubicBezTo>
                          <a:pt x="3973" y="-143"/>
                          <a:pt x="3361" y="1019"/>
                          <a:pt x="4752" y="370"/>
                        </a:cubicBezTo>
                        <a:cubicBezTo>
                          <a:pt x="4947" y="279"/>
                          <a:pt x="5136" y="123"/>
                          <a:pt x="5328" y="0"/>
                        </a:cubicBezTo>
                        <a:cubicBezTo>
                          <a:pt x="6096" y="123"/>
                          <a:pt x="6882" y="-69"/>
                          <a:pt x="7632" y="370"/>
                        </a:cubicBezTo>
                        <a:cubicBezTo>
                          <a:pt x="7970" y="567"/>
                          <a:pt x="8496" y="1849"/>
                          <a:pt x="8496" y="1849"/>
                        </a:cubicBezTo>
                        <a:cubicBezTo>
                          <a:pt x="8592" y="2219"/>
                          <a:pt x="8662" y="2645"/>
                          <a:pt x="8784" y="2959"/>
                        </a:cubicBezTo>
                        <a:cubicBezTo>
                          <a:pt x="8906" y="3274"/>
                          <a:pt x="9108" y="3352"/>
                          <a:pt x="9216" y="3699"/>
                        </a:cubicBezTo>
                        <a:cubicBezTo>
                          <a:pt x="10011" y="6252"/>
                          <a:pt x="8554" y="3428"/>
                          <a:pt x="9792" y="5549"/>
                        </a:cubicBezTo>
                        <a:cubicBezTo>
                          <a:pt x="9942" y="6705"/>
                          <a:pt x="10088" y="8152"/>
                          <a:pt x="10512" y="8878"/>
                        </a:cubicBezTo>
                        <a:cubicBezTo>
                          <a:pt x="10656" y="9125"/>
                          <a:pt x="10811" y="9334"/>
                          <a:pt x="10944" y="9618"/>
                        </a:cubicBezTo>
                        <a:cubicBezTo>
                          <a:pt x="11100" y="9953"/>
                          <a:pt x="11215" y="10407"/>
                          <a:pt x="11376" y="10728"/>
                        </a:cubicBezTo>
                        <a:cubicBezTo>
                          <a:pt x="11649" y="11274"/>
                          <a:pt x="12240" y="12208"/>
                          <a:pt x="12240" y="12208"/>
                        </a:cubicBezTo>
                        <a:cubicBezTo>
                          <a:pt x="12336" y="12578"/>
                          <a:pt x="12417" y="12976"/>
                          <a:pt x="12528" y="13318"/>
                        </a:cubicBezTo>
                        <a:cubicBezTo>
                          <a:pt x="12658" y="13720"/>
                          <a:pt x="12847" y="13993"/>
                          <a:pt x="12960" y="14428"/>
                        </a:cubicBezTo>
                        <a:cubicBezTo>
                          <a:pt x="13044" y="14752"/>
                          <a:pt x="13020" y="15213"/>
                          <a:pt x="13104" y="15538"/>
                        </a:cubicBezTo>
                        <a:cubicBezTo>
                          <a:pt x="13217" y="15973"/>
                          <a:pt x="13406" y="16246"/>
                          <a:pt x="13536" y="16648"/>
                        </a:cubicBezTo>
                        <a:cubicBezTo>
                          <a:pt x="13647" y="16989"/>
                          <a:pt x="13702" y="17443"/>
                          <a:pt x="13824" y="17757"/>
                        </a:cubicBezTo>
                        <a:cubicBezTo>
                          <a:pt x="14103" y="18475"/>
                          <a:pt x="14337" y="18566"/>
                          <a:pt x="14688" y="18867"/>
                        </a:cubicBezTo>
                        <a:cubicBezTo>
                          <a:pt x="14784" y="19237"/>
                          <a:pt x="14829" y="19742"/>
                          <a:pt x="14976" y="19977"/>
                        </a:cubicBezTo>
                        <a:cubicBezTo>
                          <a:pt x="15233" y="20391"/>
                          <a:pt x="15568" y="20368"/>
                          <a:pt x="15840" y="20717"/>
                        </a:cubicBezTo>
                        <a:lnTo>
                          <a:pt x="16416" y="21457"/>
                        </a:lnTo>
                        <a:cubicBezTo>
                          <a:pt x="16670" y="21392"/>
                          <a:pt x="17955" y="21242"/>
                          <a:pt x="18432" y="20717"/>
                        </a:cubicBezTo>
                        <a:cubicBezTo>
                          <a:pt x="20386" y="18566"/>
                          <a:pt x="17476" y="21166"/>
                          <a:pt x="19296" y="19607"/>
                        </a:cubicBezTo>
                        <a:cubicBezTo>
                          <a:pt x="19440" y="19237"/>
                          <a:pt x="19559" y="18788"/>
                          <a:pt x="19728" y="18497"/>
                        </a:cubicBezTo>
                        <a:cubicBezTo>
                          <a:pt x="19854" y="18281"/>
                          <a:pt x="20053" y="18403"/>
                          <a:pt x="20160" y="18127"/>
                        </a:cubicBezTo>
                        <a:cubicBezTo>
                          <a:pt x="20267" y="17852"/>
                          <a:pt x="20230" y="17358"/>
                          <a:pt x="20304" y="17018"/>
                        </a:cubicBezTo>
                        <a:cubicBezTo>
                          <a:pt x="20472" y="16240"/>
                          <a:pt x="20880" y="14798"/>
                          <a:pt x="20880" y="14798"/>
                        </a:cubicBezTo>
                        <a:cubicBezTo>
                          <a:pt x="20928" y="14058"/>
                          <a:pt x="20912" y="13270"/>
                          <a:pt x="21024" y="12578"/>
                        </a:cubicBezTo>
                        <a:cubicBezTo>
                          <a:pt x="21157" y="11757"/>
                          <a:pt x="21600" y="10358"/>
                          <a:pt x="21600" y="10358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algn="ctr" defTabSz="406400">
                      <a:lnSpc>
                        <a:spcPts val="3300"/>
                      </a:lnSpc>
                      <a:tabLst>
                        <a:tab pos="749300" algn="l"/>
                      </a:tabLst>
                      <a:defRPr sz="28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</p:grpSp>
            <p:sp>
              <p:nvSpPr>
                <p:cNvPr id="379" name="Shape 379"/>
                <p:cNvSpPr/>
                <p:nvPr/>
              </p:nvSpPr>
              <p:spPr>
                <a:xfrm>
                  <a:off x="1080307" y="28565"/>
                  <a:ext cx="48089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1" h="15864" extrusionOk="0">
                      <a:moveTo>
                        <a:pt x="0" y="15864"/>
                      </a:moveTo>
                      <a:cubicBezTo>
                        <a:pt x="5963" y="6221"/>
                        <a:pt x="-3069" y="21600"/>
                        <a:pt x="3270" y="7932"/>
                      </a:cubicBezTo>
                      <a:cubicBezTo>
                        <a:pt x="6105" y="1820"/>
                        <a:pt x="7252" y="2151"/>
                        <a:pt x="10356" y="0"/>
                      </a:cubicBezTo>
                      <a:cubicBezTo>
                        <a:pt x="16710" y="3083"/>
                        <a:pt x="13980" y="2644"/>
                        <a:pt x="18531" y="2644"/>
                      </a:cubicBezTo>
                    </a:path>
                  </a:pathLst>
                </a:cu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406400">
                    <a:lnSpc>
                      <a:spcPts val="3300"/>
                    </a:lnSpc>
                    <a:tabLst>
                      <a:tab pos="749300" algn="l"/>
                    </a:tabLst>
                    <a:defRPr sz="28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</p:grpSp>
          <p:sp>
            <p:nvSpPr>
              <p:cNvPr id="381" name="Shape 381"/>
              <p:cNvSpPr/>
              <p:nvPr/>
            </p:nvSpPr>
            <p:spPr>
              <a:xfrm>
                <a:off x="1133774" y="68476"/>
                <a:ext cx="146653" cy="47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06400">
                  <a:lnSpc>
                    <a:spcPts val="3300"/>
                  </a:lnSpc>
                  <a:tabLst>
                    <a:tab pos="749300" algn="l"/>
                  </a:tabLst>
                  <a:defRPr sz="28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383" name="Shape 383"/>
            <p:cNvSpPr/>
            <p:nvPr/>
          </p:nvSpPr>
          <p:spPr>
            <a:xfrm rot="18066163">
              <a:off x="1652382" y="1253586"/>
              <a:ext cx="1730201" cy="419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1600"/>
                </a:lnSpc>
                <a:buClr>
                  <a:srgbClr val="000000"/>
                </a:buClr>
                <a:buFont typeface="Arial"/>
                <a:tabLst>
                  <a:tab pos="749300" algn="l"/>
                </a:tabLst>
                <a:defRPr sz="1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reflected ray</a:t>
              </a:r>
            </a:p>
          </p:txBody>
        </p:sp>
        <p:sp>
          <p:nvSpPr>
            <p:cNvPr id="384" name="Shape 384"/>
            <p:cNvSpPr/>
            <p:nvPr/>
          </p:nvSpPr>
          <p:spPr>
            <a:xfrm flipV="1">
              <a:off x="1567489" y="37680"/>
              <a:ext cx="1672998" cy="2463610"/>
            </a:xfrm>
            <a:prstGeom prst="line">
              <a:avLst/>
            </a:prstGeom>
            <a:noFill/>
            <a:ln w="28575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grpSp>
          <p:nvGrpSpPr>
            <p:cNvPr id="394" name="Group 394"/>
            <p:cNvGrpSpPr/>
            <p:nvPr/>
          </p:nvGrpSpPr>
          <p:grpSpPr>
            <a:xfrm rot="18191501">
              <a:off x="1668773" y="1388851"/>
              <a:ext cx="1241303" cy="79096"/>
              <a:chOff x="0" y="27555"/>
              <a:chExt cx="1241302" cy="79095"/>
            </a:xfrm>
          </p:grpSpPr>
          <p:grpSp>
            <p:nvGrpSpPr>
              <p:cNvPr id="392" name="Group 392"/>
              <p:cNvGrpSpPr/>
              <p:nvPr/>
            </p:nvGrpSpPr>
            <p:grpSpPr>
              <a:xfrm>
                <a:off x="-1" y="27555"/>
                <a:ext cx="1102378" cy="79096"/>
                <a:chOff x="0" y="0"/>
                <a:chExt cx="1102376" cy="79095"/>
              </a:xfrm>
            </p:grpSpPr>
            <p:grpSp>
              <p:nvGrpSpPr>
                <p:cNvPr id="390" name="Group 390"/>
                <p:cNvGrpSpPr/>
                <p:nvPr/>
              </p:nvGrpSpPr>
              <p:grpSpPr>
                <a:xfrm>
                  <a:off x="0" y="-1"/>
                  <a:ext cx="1047637" cy="79097"/>
                  <a:chOff x="0" y="0"/>
                  <a:chExt cx="1047636" cy="79095"/>
                </a:xfrm>
              </p:grpSpPr>
              <p:sp>
                <p:nvSpPr>
                  <p:cNvPr id="385" name="Shape 385"/>
                  <p:cNvSpPr/>
                  <p:nvPr/>
                </p:nvSpPr>
                <p:spPr>
                  <a:xfrm>
                    <a:off x="0" y="0"/>
                    <a:ext cx="209223" cy="743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57" extrusionOk="0">
                        <a:moveTo>
                          <a:pt x="0" y="9248"/>
                        </a:moveTo>
                        <a:cubicBezTo>
                          <a:pt x="144" y="8878"/>
                          <a:pt x="276" y="8473"/>
                          <a:pt x="432" y="8139"/>
                        </a:cubicBezTo>
                        <a:cubicBezTo>
                          <a:pt x="565" y="7854"/>
                          <a:pt x="742" y="7713"/>
                          <a:pt x="864" y="7399"/>
                        </a:cubicBezTo>
                        <a:cubicBezTo>
                          <a:pt x="1515" y="5725"/>
                          <a:pt x="743" y="6639"/>
                          <a:pt x="1584" y="5919"/>
                        </a:cubicBezTo>
                        <a:cubicBezTo>
                          <a:pt x="1680" y="5549"/>
                          <a:pt x="1742" y="5102"/>
                          <a:pt x="1872" y="4809"/>
                        </a:cubicBezTo>
                        <a:cubicBezTo>
                          <a:pt x="2481" y="3439"/>
                          <a:pt x="2575" y="3467"/>
                          <a:pt x="3168" y="2959"/>
                        </a:cubicBezTo>
                        <a:cubicBezTo>
                          <a:pt x="3973" y="-143"/>
                          <a:pt x="3361" y="1019"/>
                          <a:pt x="4752" y="370"/>
                        </a:cubicBezTo>
                        <a:cubicBezTo>
                          <a:pt x="4947" y="279"/>
                          <a:pt x="5136" y="123"/>
                          <a:pt x="5328" y="0"/>
                        </a:cubicBezTo>
                        <a:cubicBezTo>
                          <a:pt x="6096" y="123"/>
                          <a:pt x="6882" y="-69"/>
                          <a:pt x="7632" y="370"/>
                        </a:cubicBezTo>
                        <a:cubicBezTo>
                          <a:pt x="7970" y="567"/>
                          <a:pt x="8496" y="1849"/>
                          <a:pt x="8496" y="1849"/>
                        </a:cubicBezTo>
                        <a:cubicBezTo>
                          <a:pt x="8592" y="2219"/>
                          <a:pt x="8662" y="2645"/>
                          <a:pt x="8784" y="2959"/>
                        </a:cubicBezTo>
                        <a:cubicBezTo>
                          <a:pt x="8906" y="3274"/>
                          <a:pt x="9108" y="3352"/>
                          <a:pt x="9216" y="3699"/>
                        </a:cubicBezTo>
                        <a:cubicBezTo>
                          <a:pt x="10011" y="6252"/>
                          <a:pt x="8554" y="3428"/>
                          <a:pt x="9792" y="5549"/>
                        </a:cubicBezTo>
                        <a:cubicBezTo>
                          <a:pt x="9942" y="6705"/>
                          <a:pt x="10088" y="8152"/>
                          <a:pt x="10512" y="8878"/>
                        </a:cubicBezTo>
                        <a:cubicBezTo>
                          <a:pt x="10656" y="9125"/>
                          <a:pt x="10811" y="9334"/>
                          <a:pt x="10944" y="9618"/>
                        </a:cubicBezTo>
                        <a:cubicBezTo>
                          <a:pt x="11100" y="9953"/>
                          <a:pt x="11215" y="10407"/>
                          <a:pt x="11376" y="10728"/>
                        </a:cubicBezTo>
                        <a:cubicBezTo>
                          <a:pt x="11649" y="11274"/>
                          <a:pt x="12240" y="12208"/>
                          <a:pt x="12240" y="12208"/>
                        </a:cubicBezTo>
                        <a:cubicBezTo>
                          <a:pt x="12336" y="12578"/>
                          <a:pt x="12417" y="12976"/>
                          <a:pt x="12528" y="13318"/>
                        </a:cubicBezTo>
                        <a:cubicBezTo>
                          <a:pt x="12658" y="13720"/>
                          <a:pt x="12847" y="13993"/>
                          <a:pt x="12960" y="14428"/>
                        </a:cubicBezTo>
                        <a:cubicBezTo>
                          <a:pt x="13044" y="14752"/>
                          <a:pt x="13020" y="15213"/>
                          <a:pt x="13104" y="15538"/>
                        </a:cubicBezTo>
                        <a:cubicBezTo>
                          <a:pt x="13217" y="15973"/>
                          <a:pt x="13406" y="16246"/>
                          <a:pt x="13536" y="16648"/>
                        </a:cubicBezTo>
                        <a:cubicBezTo>
                          <a:pt x="13647" y="16989"/>
                          <a:pt x="13702" y="17443"/>
                          <a:pt x="13824" y="17757"/>
                        </a:cubicBezTo>
                        <a:cubicBezTo>
                          <a:pt x="14103" y="18475"/>
                          <a:pt x="14337" y="18566"/>
                          <a:pt x="14688" y="18867"/>
                        </a:cubicBezTo>
                        <a:cubicBezTo>
                          <a:pt x="14784" y="19237"/>
                          <a:pt x="14829" y="19742"/>
                          <a:pt x="14976" y="19977"/>
                        </a:cubicBezTo>
                        <a:cubicBezTo>
                          <a:pt x="15233" y="20391"/>
                          <a:pt x="15568" y="20368"/>
                          <a:pt x="15840" y="20717"/>
                        </a:cubicBezTo>
                        <a:lnTo>
                          <a:pt x="16416" y="21457"/>
                        </a:lnTo>
                        <a:cubicBezTo>
                          <a:pt x="16670" y="21392"/>
                          <a:pt x="17955" y="21242"/>
                          <a:pt x="18432" y="20717"/>
                        </a:cubicBezTo>
                        <a:cubicBezTo>
                          <a:pt x="20386" y="18566"/>
                          <a:pt x="17476" y="21166"/>
                          <a:pt x="19296" y="19607"/>
                        </a:cubicBezTo>
                        <a:cubicBezTo>
                          <a:pt x="19440" y="19237"/>
                          <a:pt x="19559" y="18788"/>
                          <a:pt x="19728" y="18497"/>
                        </a:cubicBezTo>
                        <a:cubicBezTo>
                          <a:pt x="19854" y="18281"/>
                          <a:pt x="20053" y="18403"/>
                          <a:pt x="20160" y="18127"/>
                        </a:cubicBezTo>
                        <a:cubicBezTo>
                          <a:pt x="20267" y="17852"/>
                          <a:pt x="20230" y="17358"/>
                          <a:pt x="20304" y="17018"/>
                        </a:cubicBezTo>
                        <a:cubicBezTo>
                          <a:pt x="20472" y="16240"/>
                          <a:pt x="20880" y="14798"/>
                          <a:pt x="20880" y="14798"/>
                        </a:cubicBezTo>
                        <a:cubicBezTo>
                          <a:pt x="20928" y="14058"/>
                          <a:pt x="20912" y="13270"/>
                          <a:pt x="21024" y="12578"/>
                        </a:cubicBezTo>
                        <a:cubicBezTo>
                          <a:pt x="21157" y="11757"/>
                          <a:pt x="21600" y="10358"/>
                          <a:pt x="21600" y="10358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algn="ctr" defTabSz="406400">
                      <a:lnSpc>
                        <a:spcPts val="3300"/>
                      </a:lnSpc>
                      <a:tabLst>
                        <a:tab pos="749300" algn="l"/>
                      </a:tabLst>
                      <a:defRPr sz="28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386" name="Shape 386"/>
                  <p:cNvSpPr/>
                  <p:nvPr/>
                </p:nvSpPr>
                <p:spPr>
                  <a:xfrm>
                    <a:off x="215373" y="50"/>
                    <a:ext cx="207045" cy="743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57" extrusionOk="0">
                        <a:moveTo>
                          <a:pt x="0" y="9248"/>
                        </a:moveTo>
                        <a:cubicBezTo>
                          <a:pt x="144" y="8878"/>
                          <a:pt x="276" y="8473"/>
                          <a:pt x="432" y="8139"/>
                        </a:cubicBezTo>
                        <a:cubicBezTo>
                          <a:pt x="565" y="7854"/>
                          <a:pt x="742" y="7713"/>
                          <a:pt x="864" y="7399"/>
                        </a:cubicBezTo>
                        <a:cubicBezTo>
                          <a:pt x="1515" y="5725"/>
                          <a:pt x="743" y="6639"/>
                          <a:pt x="1584" y="5919"/>
                        </a:cubicBezTo>
                        <a:cubicBezTo>
                          <a:pt x="1680" y="5549"/>
                          <a:pt x="1742" y="5102"/>
                          <a:pt x="1872" y="4809"/>
                        </a:cubicBezTo>
                        <a:cubicBezTo>
                          <a:pt x="2481" y="3439"/>
                          <a:pt x="2575" y="3467"/>
                          <a:pt x="3168" y="2959"/>
                        </a:cubicBezTo>
                        <a:cubicBezTo>
                          <a:pt x="3973" y="-143"/>
                          <a:pt x="3361" y="1019"/>
                          <a:pt x="4752" y="370"/>
                        </a:cubicBezTo>
                        <a:cubicBezTo>
                          <a:pt x="4947" y="279"/>
                          <a:pt x="5136" y="123"/>
                          <a:pt x="5328" y="0"/>
                        </a:cubicBezTo>
                        <a:cubicBezTo>
                          <a:pt x="6096" y="123"/>
                          <a:pt x="6882" y="-69"/>
                          <a:pt x="7632" y="370"/>
                        </a:cubicBezTo>
                        <a:cubicBezTo>
                          <a:pt x="7970" y="567"/>
                          <a:pt x="8496" y="1849"/>
                          <a:pt x="8496" y="1849"/>
                        </a:cubicBezTo>
                        <a:cubicBezTo>
                          <a:pt x="8592" y="2219"/>
                          <a:pt x="8662" y="2645"/>
                          <a:pt x="8784" y="2959"/>
                        </a:cubicBezTo>
                        <a:cubicBezTo>
                          <a:pt x="8906" y="3274"/>
                          <a:pt x="9108" y="3352"/>
                          <a:pt x="9216" y="3699"/>
                        </a:cubicBezTo>
                        <a:cubicBezTo>
                          <a:pt x="10011" y="6252"/>
                          <a:pt x="8554" y="3428"/>
                          <a:pt x="9792" y="5549"/>
                        </a:cubicBezTo>
                        <a:cubicBezTo>
                          <a:pt x="9942" y="6705"/>
                          <a:pt x="10088" y="8152"/>
                          <a:pt x="10512" y="8878"/>
                        </a:cubicBezTo>
                        <a:cubicBezTo>
                          <a:pt x="10656" y="9125"/>
                          <a:pt x="10811" y="9334"/>
                          <a:pt x="10944" y="9618"/>
                        </a:cubicBezTo>
                        <a:cubicBezTo>
                          <a:pt x="11100" y="9953"/>
                          <a:pt x="11215" y="10407"/>
                          <a:pt x="11376" y="10728"/>
                        </a:cubicBezTo>
                        <a:cubicBezTo>
                          <a:pt x="11649" y="11274"/>
                          <a:pt x="12240" y="12208"/>
                          <a:pt x="12240" y="12208"/>
                        </a:cubicBezTo>
                        <a:cubicBezTo>
                          <a:pt x="12336" y="12578"/>
                          <a:pt x="12417" y="12976"/>
                          <a:pt x="12528" y="13318"/>
                        </a:cubicBezTo>
                        <a:cubicBezTo>
                          <a:pt x="12658" y="13720"/>
                          <a:pt x="12847" y="13993"/>
                          <a:pt x="12960" y="14428"/>
                        </a:cubicBezTo>
                        <a:cubicBezTo>
                          <a:pt x="13044" y="14752"/>
                          <a:pt x="13020" y="15213"/>
                          <a:pt x="13104" y="15538"/>
                        </a:cubicBezTo>
                        <a:cubicBezTo>
                          <a:pt x="13217" y="15973"/>
                          <a:pt x="13406" y="16246"/>
                          <a:pt x="13536" y="16648"/>
                        </a:cubicBezTo>
                        <a:cubicBezTo>
                          <a:pt x="13647" y="16989"/>
                          <a:pt x="13702" y="17443"/>
                          <a:pt x="13824" y="17757"/>
                        </a:cubicBezTo>
                        <a:cubicBezTo>
                          <a:pt x="14103" y="18475"/>
                          <a:pt x="14337" y="18566"/>
                          <a:pt x="14688" y="18867"/>
                        </a:cubicBezTo>
                        <a:cubicBezTo>
                          <a:pt x="14784" y="19237"/>
                          <a:pt x="14829" y="19742"/>
                          <a:pt x="14976" y="19977"/>
                        </a:cubicBezTo>
                        <a:cubicBezTo>
                          <a:pt x="15233" y="20391"/>
                          <a:pt x="15568" y="20368"/>
                          <a:pt x="15840" y="20717"/>
                        </a:cubicBezTo>
                        <a:lnTo>
                          <a:pt x="16416" y="21457"/>
                        </a:lnTo>
                        <a:cubicBezTo>
                          <a:pt x="16670" y="21392"/>
                          <a:pt x="17955" y="21242"/>
                          <a:pt x="18432" y="20717"/>
                        </a:cubicBezTo>
                        <a:cubicBezTo>
                          <a:pt x="20386" y="18566"/>
                          <a:pt x="17476" y="21166"/>
                          <a:pt x="19296" y="19607"/>
                        </a:cubicBezTo>
                        <a:cubicBezTo>
                          <a:pt x="19440" y="19237"/>
                          <a:pt x="19559" y="18788"/>
                          <a:pt x="19728" y="18497"/>
                        </a:cubicBezTo>
                        <a:cubicBezTo>
                          <a:pt x="19854" y="18281"/>
                          <a:pt x="20053" y="18403"/>
                          <a:pt x="20160" y="18127"/>
                        </a:cubicBezTo>
                        <a:cubicBezTo>
                          <a:pt x="20267" y="17852"/>
                          <a:pt x="20230" y="17358"/>
                          <a:pt x="20304" y="17018"/>
                        </a:cubicBezTo>
                        <a:cubicBezTo>
                          <a:pt x="20472" y="16240"/>
                          <a:pt x="20880" y="14798"/>
                          <a:pt x="20880" y="14798"/>
                        </a:cubicBezTo>
                        <a:cubicBezTo>
                          <a:pt x="20928" y="14058"/>
                          <a:pt x="20912" y="13270"/>
                          <a:pt x="21024" y="12578"/>
                        </a:cubicBezTo>
                        <a:cubicBezTo>
                          <a:pt x="21157" y="11757"/>
                          <a:pt x="21600" y="10358"/>
                          <a:pt x="21600" y="10358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algn="ctr" defTabSz="406400">
                      <a:lnSpc>
                        <a:spcPts val="3300"/>
                      </a:lnSpc>
                      <a:tabLst>
                        <a:tab pos="749300" algn="l"/>
                      </a:tabLst>
                      <a:defRPr sz="28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387" name="Shape 387"/>
                  <p:cNvSpPr/>
                  <p:nvPr/>
                </p:nvSpPr>
                <p:spPr>
                  <a:xfrm>
                    <a:off x="417095" y="2605"/>
                    <a:ext cx="209223" cy="743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57" extrusionOk="0">
                        <a:moveTo>
                          <a:pt x="0" y="9248"/>
                        </a:moveTo>
                        <a:cubicBezTo>
                          <a:pt x="144" y="8878"/>
                          <a:pt x="276" y="8473"/>
                          <a:pt x="432" y="8139"/>
                        </a:cubicBezTo>
                        <a:cubicBezTo>
                          <a:pt x="565" y="7854"/>
                          <a:pt x="742" y="7713"/>
                          <a:pt x="864" y="7399"/>
                        </a:cubicBezTo>
                        <a:cubicBezTo>
                          <a:pt x="1515" y="5725"/>
                          <a:pt x="743" y="6639"/>
                          <a:pt x="1584" y="5919"/>
                        </a:cubicBezTo>
                        <a:cubicBezTo>
                          <a:pt x="1680" y="5549"/>
                          <a:pt x="1742" y="5102"/>
                          <a:pt x="1872" y="4809"/>
                        </a:cubicBezTo>
                        <a:cubicBezTo>
                          <a:pt x="2481" y="3439"/>
                          <a:pt x="2575" y="3467"/>
                          <a:pt x="3168" y="2959"/>
                        </a:cubicBezTo>
                        <a:cubicBezTo>
                          <a:pt x="3973" y="-143"/>
                          <a:pt x="3361" y="1019"/>
                          <a:pt x="4752" y="370"/>
                        </a:cubicBezTo>
                        <a:cubicBezTo>
                          <a:pt x="4947" y="279"/>
                          <a:pt x="5136" y="123"/>
                          <a:pt x="5328" y="0"/>
                        </a:cubicBezTo>
                        <a:cubicBezTo>
                          <a:pt x="6096" y="123"/>
                          <a:pt x="6882" y="-69"/>
                          <a:pt x="7632" y="370"/>
                        </a:cubicBezTo>
                        <a:cubicBezTo>
                          <a:pt x="7970" y="567"/>
                          <a:pt x="8496" y="1849"/>
                          <a:pt x="8496" y="1849"/>
                        </a:cubicBezTo>
                        <a:cubicBezTo>
                          <a:pt x="8592" y="2219"/>
                          <a:pt x="8662" y="2645"/>
                          <a:pt x="8784" y="2959"/>
                        </a:cubicBezTo>
                        <a:cubicBezTo>
                          <a:pt x="8906" y="3274"/>
                          <a:pt x="9108" y="3352"/>
                          <a:pt x="9216" y="3699"/>
                        </a:cubicBezTo>
                        <a:cubicBezTo>
                          <a:pt x="10011" y="6252"/>
                          <a:pt x="8554" y="3428"/>
                          <a:pt x="9792" y="5549"/>
                        </a:cubicBezTo>
                        <a:cubicBezTo>
                          <a:pt x="9942" y="6705"/>
                          <a:pt x="10088" y="8152"/>
                          <a:pt x="10512" y="8878"/>
                        </a:cubicBezTo>
                        <a:cubicBezTo>
                          <a:pt x="10656" y="9125"/>
                          <a:pt x="10811" y="9334"/>
                          <a:pt x="10944" y="9618"/>
                        </a:cubicBezTo>
                        <a:cubicBezTo>
                          <a:pt x="11100" y="9953"/>
                          <a:pt x="11215" y="10407"/>
                          <a:pt x="11376" y="10728"/>
                        </a:cubicBezTo>
                        <a:cubicBezTo>
                          <a:pt x="11649" y="11274"/>
                          <a:pt x="12240" y="12208"/>
                          <a:pt x="12240" y="12208"/>
                        </a:cubicBezTo>
                        <a:cubicBezTo>
                          <a:pt x="12336" y="12578"/>
                          <a:pt x="12417" y="12976"/>
                          <a:pt x="12528" y="13318"/>
                        </a:cubicBezTo>
                        <a:cubicBezTo>
                          <a:pt x="12658" y="13720"/>
                          <a:pt x="12847" y="13993"/>
                          <a:pt x="12960" y="14428"/>
                        </a:cubicBezTo>
                        <a:cubicBezTo>
                          <a:pt x="13044" y="14752"/>
                          <a:pt x="13020" y="15213"/>
                          <a:pt x="13104" y="15538"/>
                        </a:cubicBezTo>
                        <a:cubicBezTo>
                          <a:pt x="13217" y="15973"/>
                          <a:pt x="13406" y="16246"/>
                          <a:pt x="13536" y="16648"/>
                        </a:cubicBezTo>
                        <a:cubicBezTo>
                          <a:pt x="13647" y="16989"/>
                          <a:pt x="13702" y="17443"/>
                          <a:pt x="13824" y="17757"/>
                        </a:cubicBezTo>
                        <a:cubicBezTo>
                          <a:pt x="14103" y="18475"/>
                          <a:pt x="14337" y="18566"/>
                          <a:pt x="14688" y="18867"/>
                        </a:cubicBezTo>
                        <a:cubicBezTo>
                          <a:pt x="14784" y="19237"/>
                          <a:pt x="14829" y="19742"/>
                          <a:pt x="14976" y="19977"/>
                        </a:cubicBezTo>
                        <a:cubicBezTo>
                          <a:pt x="15233" y="20391"/>
                          <a:pt x="15568" y="20368"/>
                          <a:pt x="15840" y="20717"/>
                        </a:cubicBezTo>
                        <a:lnTo>
                          <a:pt x="16416" y="21457"/>
                        </a:lnTo>
                        <a:cubicBezTo>
                          <a:pt x="16670" y="21392"/>
                          <a:pt x="17955" y="21242"/>
                          <a:pt x="18432" y="20717"/>
                        </a:cubicBezTo>
                        <a:cubicBezTo>
                          <a:pt x="20386" y="18566"/>
                          <a:pt x="17476" y="21166"/>
                          <a:pt x="19296" y="19607"/>
                        </a:cubicBezTo>
                        <a:cubicBezTo>
                          <a:pt x="19440" y="19237"/>
                          <a:pt x="19559" y="18788"/>
                          <a:pt x="19728" y="18497"/>
                        </a:cubicBezTo>
                        <a:cubicBezTo>
                          <a:pt x="19854" y="18281"/>
                          <a:pt x="20053" y="18403"/>
                          <a:pt x="20160" y="18127"/>
                        </a:cubicBezTo>
                        <a:cubicBezTo>
                          <a:pt x="20267" y="17852"/>
                          <a:pt x="20230" y="17358"/>
                          <a:pt x="20304" y="17018"/>
                        </a:cubicBezTo>
                        <a:cubicBezTo>
                          <a:pt x="20472" y="16240"/>
                          <a:pt x="20880" y="14798"/>
                          <a:pt x="20880" y="14798"/>
                        </a:cubicBezTo>
                        <a:cubicBezTo>
                          <a:pt x="20928" y="14058"/>
                          <a:pt x="20912" y="13270"/>
                          <a:pt x="21024" y="12578"/>
                        </a:cubicBezTo>
                        <a:cubicBezTo>
                          <a:pt x="21157" y="11757"/>
                          <a:pt x="21600" y="10358"/>
                          <a:pt x="21600" y="10358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algn="ctr" defTabSz="406400">
                      <a:lnSpc>
                        <a:spcPts val="3300"/>
                      </a:lnSpc>
                      <a:tabLst>
                        <a:tab pos="749300" algn="l"/>
                      </a:tabLst>
                      <a:defRPr sz="28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388" name="Shape 388"/>
                  <p:cNvSpPr/>
                  <p:nvPr/>
                </p:nvSpPr>
                <p:spPr>
                  <a:xfrm>
                    <a:off x="636081" y="193"/>
                    <a:ext cx="207045" cy="743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57" extrusionOk="0">
                        <a:moveTo>
                          <a:pt x="0" y="9248"/>
                        </a:moveTo>
                        <a:cubicBezTo>
                          <a:pt x="144" y="8878"/>
                          <a:pt x="276" y="8473"/>
                          <a:pt x="432" y="8139"/>
                        </a:cubicBezTo>
                        <a:cubicBezTo>
                          <a:pt x="565" y="7854"/>
                          <a:pt x="742" y="7713"/>
                          <a:pt x="864" y="7399"/>
                        </a:cubicBezTo>
                        <a:cubicBezTo>
                          <a:pt x="1515" y="5725"/>
                          <a:pt x="743" y="6639"/>
                          <a:pt x="1584" y="5919"/>
                        </a:cubicBezTo>
                        <a:cubicBezTo>
                          <a:pt x="1680" y="5549"/>
                          <a:pt x="1742" y="5102"/>
                          <a:pt x="1872" y="4809"/>
                        </a:cubicBezTo>
                        <a:cubicBezTo>
                          <a:pt x="2481" y="3439"/>
                          <a:pt x="2575" y="3467"/>
                          <a:pt x="3168" y="2959"/>
                        </a:cubicBezTo>
                        <a:cubicBezTo>
                          <a:pt x="3973" y="-143"/>
                          <a:pt x="3361" y="1019"/>
                          <a:pt x="4752" y="370"/>
                        </a:cubicBezTo>
                        <a:cubicBezTo>
                          <a:pt x="4947" y="279"/>
                          <a:pt x="5136" y="123"/>
                          <a:pt x="5328" y="0"/>
                        </a:cubicBezTo>
                        <a:cubicBezTo>
                          <a:pt x="6096" y="123"/>
                          <a:pt x="6882" y="-69"/>
                          <a:pt x="7632" y="370"/>
                        </a:cubicBezTo>
                        <a:cubicBezTo>
                          <a:pt x="7970" y="567"/>
                          <a:pt x="8496" y="1849"/>
                          <a:pt x="8496" y="1849"/>
                        </a:cubicBezTo>
                        <a:cubicBezTo>
                          <a:pt x="8592" y="2219"/>
                          <a:pt x="8662" y="2645"/>
                          <a:pt x="8784" y="2959"/>
                        </a:cubicBezTo>
                        <a:cubicBezTo>
                          <a:pt x="8906" y="3274"/>
                          <a:pt x="9108" y="3352"/>
                          <a:pt x="9216" y="3699"/>
                        </a:cubicBezTo>
                        <a:cubicBezTo>
                          <a:pt x="10011" y="6252"/>
                          <a:pt x="8554" y="3428"/>
                          <a:pt x="9792" y="5549"/>
                        </a:cubicBezTo>
                        <a:cubicBezTo>
                          <a:pt x="9942" y="6705"/>
                          <a:pt x="10088" y="8152"/>
                          <a:pt x="10512" y="8878"/>
                        </a:cubicBezTo>
                        <a:cubicBezTo>
                          <a:pt x="10656" y="9125"/>
                          <a:pt x="10811" y="9334"/>
                          <a:pt x="10944" y="9618"/>
                        </a:cubicBezTo>
                        <a:cubicBezTo>
                          <a:pt x="11100" y="9953"/>
                          <a:pt x="11215" y="10407"/>
                          <a:pt x="11376" y="10728"/>
                        </a:cubicBezTo>
                        <a:cubicBezTo>
                          <a:pt x="11649" y="11274"/>
                          <a:pt x="12240" y="12208"/>
                          <a:pt x="12240" y="12208"/>
                        </a:cubicBezTo>
                        <a:cubicBezTo>
                          <a:pt x="12336" y="12578"/>
                          <a:pt x="12417" y="12976"/>
                          <a:pt x="12528" y="13318"/>
                        </a:cubicBezTo>
                        <a:cubicBezTo>
                          <a:pt x="12658" y="13720"/>
                          <a:pt x="12847" y="13993"/>
                          <a:pt x="12960" y="14428"/>
                        </a:cubicBezTo>
                        <a:cubicBezTo>
                          <a:pt x="13044" y="14752"/>
                          <a:pt x="13020" y="15213"/>
                          <a:pt x="13104" y="15538"/>
                        </a:cubicBezTo>
                        <a:cubicBezTo>
                          <a:pt x="13217" y="15973"/>
                          <a:pt x="13406" y="16246"/>
                          <a:pt x="13536" y="16648"/>
                        </a:cubicBezTo>
                        <a:cubicBezTo>
                          <a:pt x="13647" y="16989"/>
                          <a:pt x="13702" y="17443"/>
                          <a:pt x="13824" y="17757"/>
                        </a:cubicBezTo>
                        <a:cubicBezTo>
                          <a:pt x="14103" y="18475"/>
                          <a:pt x="14337" y="18566"/>
                          <a:pt x="14688" y="18867"/>
                        </a:cubicBezTo>
                        <a:cubicBezTo>
                          <a:pt x="14784" y="19237"/>
                          <a:pt x="14829" y="19742"/>
                          <a:pt x="14976" y="19977"/>
                        </a:cubicBezTo>
                        <a:cubicBezTo>
                          <a:pt x="15233" y="20391"/>
                          <a:pt x="15568" y="20368"/>
                          <a:pt x="15840" y="20717"/>
                        </a:cubicBezTo>
                        <a:lnTo>
                          <a:pt x="16416" y="21457"/>
                        </a:lnTo>
                        <a:cubicBezTo>
                          <a:pt x="16670" y="21392"/>
                          <a:pt x="17955" y="21242"/>
                          <a:pt x="18432" y="20717"/>
                        </a:cubicBezTo>
                        <a:cubicBezTo>
                          <a:pt x="20386" y="18566"/>
                          <a:pt x="17476" y="21166"/>
                          <a:pt x="19296" y="19607"/>
                        </a:cubicBezTo>
                        <a:cubicBezTo>
                          <a:pt x="19440" y="19237"/>
                          <a:pt x="19559" y="18788"/>
                          <a:pt x="19728" y="18497"/>
                        </a:cubicBezTo>
                        <a:cubicBezTo>
                          <a:pt x="19854" y="18281"/>
                          <a:pt x="20053" y="18403"/>
                          <a:pt x="20160" y="18127"/>
                        </a:cubicBezTo>
                        <a:cubicBezTo>
                          <a:pt x="20267" y="17852"/>
                          <a:pt x="20230" y="17358"/>
                          <a:pt x="20304" y="17018"/>
                        </a:cubicBezTo>
                        <a:cubicBezTo>
                          <a:pt x="20472" y="16240"/>
                          <a:pt x="20880" y="14798"/>
                          <a:pt x="20880" y="14798"/>
                        </a:cubicBezTo>
                        <a:cubicBezTo>
                          <a:pt x="20928" y="14058"/>
                          <a:pt x="20912" y="13270"/>
                          <a:pt x="21024" y="12578"/>
                        </a:cubicBezTo>
                        <a:cubicBezTo>
                          <a:pt x="21157" y="11757"/>
                          <a:pt x="21600" y="10358"/>
                          <a:pt x="21600" y="10358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algn="ctr" defTabSz="406400">
                      <a:lnSpc>
                        <a:spcPts val="3300"/>
                      </a:lnSpc>
                      <a:tabLst>
                        <a:tab pos="749300" algn="l"/>
                      </a:tabLst>
                      <a:defRPr sz="28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  <p:sp>
                <p:nvSpPr>
                  <p:cNvPr id="389" name="Shape 389"/>
                  <p:cNvSpPr/>
                  <p:nvPr/>
                </p:nvSpPr>
                <p:spPr>
                  <a:xfrm>
                    <a:off x="838414" y="2575"/>
                    <a:ext cx="209223" cy="765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57" extrusionOk="0">
                        <a:moveTo>
                          <a:pt x="0" y="9248"/>
                        </a:moveTo>
                        <a:cubicBezTo>
                          <a:pt x="144" y="8878"/>
                          <a:pt x="276" y="8473"/>
                          <a:pt x="432" y="8139"/>
                        </a:cubicBezTo>
                        <a:cubicBezTo>
                          <a:pt x="565" y="7854"/>
                          <a:pt x="742" y="7713"/>
                          <a:pt x="864" y="7399"/>
                        </a:cubicBezTo>
                        <a:cubicBezTo>
                          <a:pt x="1515" y="5725"/>
                          <a:pt x="743" y="6639"/>
                          <a:pt x="1584" y="5919"/>
                        </a:cubicBezTo>
                        <a:cubicBezTo>
                          <a:pt x="1680" y="5549"/>
                          <a:pt x="1742" y="5102"/>
                          <a:pt x="1872" y="4809"/>
                        </a:cubicBezTo>
                        <a:cubicBezTo>
                          <a:pt x="2481" y="3439"/>
                          <a:pt x="2575" y="3467"/>
                          <a:pt x="3168" y="2959"/>
                        </a:cubicBezTo>
                        <a:cubicBezTo>
                          <a:pt x="3973" y="-143"/>
                          <a:pt x="3361" y="1019"/>
                          <a:pt x="4752" y="370"/>
                        </a:cubicBezTo>
                        <a:cubicBezTo>
                          <a:pt x="4947" y="279"/>
                          <a:pt x="5136" y="123"/>
                          <a:pt x="5328" y="0"/>
                        </a:cubicBezTo>
                        <a:cubicBezTo>
                          <a:pt x="6096" y="123"/>
                          <a:pt x="6882" y="-69"/>
                          <a:pt x="7632" y="370"/>
                        </a:cubicBezTo>
                        <a:cubicBezTo>
                          <a:pt x="7970" y="567"/>
                          <a:pt x="8496" y="1849"/>
                          <a:pt x="8496" y="1849"/>
                        </a:cubicBezTo>
                        <a:cubicBezTo>
                          <a:pt x="8592" y="2219"/>
                          <a:pt x="8662" y="2645"/>
                          <a:pt x="8784" y="2959"/>
                        </a:cubicBezTo>
                        <a:cubicBezTo>
                          <a:pt x="8906" y="3274"/>
                          <a:pt x="9108" y="3352"/>
                          <a:pt x="9216" y="3699"/>
                        </a:cubicBezTo>
                        <a:cubicBezTo>
                          <a:pt x="10011" y="6252"/>
                          <a:pt x="8554" y="3428"/>
                          <a:pt x="9792" y="5549"/>
                        </a:cubicBezTo>
                        <a:cubicBezTo>
                          <a:pt x="9942" y="6705"/>
                          <a:pt x="10088" y="8152"/>
                          <a:pt x="10512" y="8878"/>
                        </a:cubicBezTo>
                        <a:cubicBezTo>
                          <a:pt x="10656" y="9125"/>
                          <a:pt x="10811" y="9334"/>
                          <a:pt x="10944" y="9618"/>
                        </a:cubicBezTo>
                        <a:cubicBezTo>
                          <a:pt x="11100" y="9953"/>
                          <a:pt x="11215" y="10407"/>
                          <a:pt x="11376" y="10728"/>
                        </a:cubicBezTo>
                        <a:cubicBezTo>
                          <a:pt x="11649" y="11274"/>
                          <a:pt x="12240" y="12208"/>
                          <a:pt x="12240" y="12208"/>
                        </a:cubicBezTo>
                        <a:cubicBezTo>
                          <a:pt x="12336" y="12578"/>
                          <a:pt x="12417" y="12976"/>
                          <a:pt x="12528" y="13318"/>
                        </a:cubicBezTo>
                        <a:cubicBezTo>
                          <a:pt x="12658" y="13720"/>
                          <a:pt x="12847" y="13993"/>
                          <a:pt x="12960" y="14428"/>
                        </a:cubicBezTo>
                        <a:cubicBezTo>
                          <a:pt x="13044" y="14752"/>
                          <a:pt x="13020" y="15213"/>
                          <a:pt x="13104" y="15538"/>
                        </a:cubicBezTo>
                        <a:cubicBezTo>
                          <a:pt x="13217" y="15973"/>
                          <a:pt x="13406" y="16246"/>
                          <a:pt x="13536" y="16648"/>
                        </a:cubicBezTo>
                        <a:cubicBezTo>
                          <a:pt x="13647" y="16989"/>
                          <a:pt x="13702" y="17443"/>
                          <a:pt x="13824" y="17757"/>
                        </a:cubicBezTo>
                        <a:cubicBezTo>
                          <a:pt x="14103" y="18475"/>
                          <a:pt x="14337" y="18566"/>
                          <a:pt x="14688" y="18867"/>
                        </a:cubicBezTo>
                        <a:cubicBezTo>
                          <a:pt x="14784" y="19237"/>
                          <a:pt x="14829" y="19742"/>
                          <a:pt x="14976" y="19977"/>
                        </a:cubicBezTo>
                        <a:cubicBezTo>
                          <a:pt x="15233" y="20391"/>
                          <a:pt x="15568" y="20368"/>
                          <a:pt x="15840" y="20717"/>
                        </a:cubicBezTo>
                        <a:lnTo>
                          <a:pt x="16416" y="21457"/>
                        </a:lnTo>
                        <a:cubicBezTo>
                          <a:pt x="16670" y="21392"/>
                          <a:pt x="17955" y="21242"/>
                          <a:pt x="18432" y="20717"/>
                        </a:cubicBezTo>
                        <a:cubicBezTo>
                          <a:pt x="20386" y="18566"/>
                          <a:pt x="17476" y="21166"/>
                          <a:pt x="19296" y="19607"/>
                        </a:cubicBezTo>
                        <a:cubicBezTo>
                          <a:pt x="19440" y="19237"/>
                          <a:pt x="19559" y="18788"/>
                          <a:pt x="19728" y="18497"/>
                        </a:cubicBezTo>
                        <a:cubicBezTo>
                          <a:pt x="19854" y="18281"/>
                          <a:pt x="20053" y="18403"/>
                          <a:pt x="20160" y="18127"/>
                        </a:cubicBezTo>
                        <a:cubicBezTo>
                          <a:pt x="20267" y="17852"/>
                          <a:pt x="20230" y="17358"/>
                          <a:pt x="20304" y="17018"/>
                        </a:cubicBezTo>
                        <a:cubicBezTo>
                          <a:pt x="20472" y="16240"/>
                          <a:pt x="20880" y="14798"/>
                          <a:pt x="20880" y="14798"/>
                        </a:cubicBezTo>
                        <a:cubicBezTo>
                          <a:pt x="20928" y="14058"/>
                          <a:pt x="20912" y="13270"/>
                          <a:pt x="21024" y="12578"/>
                        </a:cubicBezTo>
                        <a:cubicBezTo>
                          <a:pt x="21157" y="11757"/>
                          <a:pt x="21600" y="10358"/>
                          <a:pt x="21600" y="10358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algn="ctr" defTabSz="406400">
                      <a:lnSpc>
                        <a:spcPts val="3300"/>
                      </a:lnSpc>
                      <a:tabLst>
                        <a:tab pos="749300" algn="l"/>
                      </a:tabLst>
                      <a:defRPr sz="28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</p:grpSp>
            <p:sp>
              <p:nvSpPr>
                <p:cNvPr id="391" name="Shape 391"/>
                <p:cNvSpPr/>
                <p:nvPr/>
              </p:nvSpPr>
              <p:spPr>
                <a:xfrm>
                  <a:off x="1055634" y="30132"/>
                  <a:ext cx="46743" cy="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1" h="15864" extrusionOk="0">
                      <a:moveTo>
                        <a:pt x="0" y="15864"/>
                      </a:moveTo>
                      <a:cubicBezTo>
                        <a:pt x="5963" y="6221"/>
                        <a:pt x="-3069" y="21600"/>
                        <a:pt x="3270" y="7932"/>
                      </a:cubicBezTo>
                      <a:cubicBezTo>
                        <a:pt x="6105" y="1820"/>
                        <a:pt x="7252" y="2151"/>
                        <a:pt x="10356" y="0"/>
                      </a:cubicBezTo>
                      <a:cubicBezTo>
                        <a:pt x="16710" y="3083"/>
                        <a:pt x="13980" y="2644"/>
                        <a:pt x="18531" y="2644"/>
                      </a:cubicBezTo>
                    </a:path>
                  </a:pathLst>
                </a:cu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406400">
                    <a:lnSpc>
                      <a:spcPts val="3300"/>
                    </a:lnSpc>
                    <a:tabLst>
                      <a:tab pos="749300" algn="l"/>
                    </a:tabLst>
                    <a:defRPr sz="28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</p:grpSp>
          <p:sp>
            <p:nvSpPr>
              <p:cNvPr id="393" name="Shape 393"/>
              <p:cNvSpPr/>
              <p:nvPr/>
            </p:nvSpPr>
            <p:spPr>
              <a:xfrm>
                <a:off x="1096875" y="64401"/>
                <a:ext cx="144428" cy="747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06400">
                  <a:lnSpc>
                    <a:spcPts val="3300"/>
                  </a:lnSpc>
                  <a:tabLst>
                    <a:tab pos="749300" algn="l"/>
                  </a:tabLst>
                  <a:defRPr sz="28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395" name="Shape 395"/>
            <p:cNvSpPr/>
            <p:nvPr/>
          </p:nvSpPr>
          <p:spPr>
            <a:xfrm>
              <a:off x="161025" y="2457665"/>
              <a:ext cx="3211968" cy="2294"/>
            </a:xfrm>
            <a:prstGeom prst="line">
              <a:avLst/>
            </a:prstGeom>
            <a:noFill/>
            <a:ln w="57150" cap="flat">
              <a:solidFill>
                <a:srgbClr val="0085C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97" name="Shape 397"/>
          <p:cNvSpPr/>
          <p:nvPr/>
        </p:nvSpPr>
        <p:spPr>
          <a:xfrm>
            <a:off x="3143250" y="3746500"/>
            <a:ext cx="2844800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06400">
              <a:lnSpc>
                <a:spcPts val="3100"/>
              </a:lnSpc>
              <a:buClr>
                <a:srgbClr val="000000"/>
              </a:buClr>
              <a:buFont typeface="Arial"/>
              <a:tabLst>
                <a:tab pos="749300" algn="l"/>
              </a:tabLst>
              <a:defRPr sz="2400"/>
            </a:pPr>
            <a:r>
              <a:rPr dirty="0"/>
              <a:t>Law of reflection</a:t>
            </a:r>
            <a:br>
              <a:rPr dirty="0"/>
            </a:br>
            <a:r>
              <a:rPr sz="2600" dirty="0"/>
              <a:t>ལྡོག་འཕྲོའི་གཏན་ཁྲིམས།</a:t>
            </a:r>
          </a:p>
        </p:txBody>
      </p:sp>
      <p:sp>
        <p:nvSpPr>
          <p:cNvPr id="398" name="Shape 398"/>
          <p:cNvSpPr/>
          <p:nvPr/>
        </p:nvSpPr>
        <p:spPr>
          <a:xfrm>
            <a:off x="5859462" y="312737"/>
            <a:ext cx="27178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06400">
              <a:lnSpc>
                <a:spcPts val="2400"/>
              </a:lnSpc>
              <a:buClr>
                <a:srgbClr val="000000"/>
              </a:buClr>
              <a:buFont typeface="Arial"/>
              <a:tabLst>
                <a:tab pos="749300" algn="l"/>
              </a:tabLst>
              <a:defRPr sz="2000"/>
            </a:pPr>
            <a:r>
              <a:rPr sz="1800" b="1" i="1"/>
              <a:t>i</a:t>
            </a:r>
            <a:r>
              <a:t> = angle of incidence</a:t>
            </a:r>
          </a:p>
          <a:p>
            <a:pPr algn="ctr" defTabSz="406400">
              <a:lnSpc>
                <a:spcPts val="2400"/>
              </a:lnSpc>
              <a:buClr>
                <a:srgbClr val="000000"/>
              </a:buClr>
              <a:buFont typeface="Arial"/>
              <a:tabLst>
                <a:tab pos="749300" algn="l"/>
              </a:tabLst>
              <a:defRPr sz="2000"/>
            </a:pPr>
            <a:r>
              <a:rPr sz="1800" b="1" i="1"/>
              <a:t>r</a:t>
            </a:r>
            <a:r>
              <a:t> = angle or reflection</a:t>
            </a:r>
          </a:p>
        </p:txBody>
      </p:sp>
      <p:sp>
        <p:nvSpPr>
          <p:cNvPr id="399" name="Shape 399"/>
          <p:cNvSpPr/>
          <p:nvPr/>
        </p:nvSpPr>
        <p:spPr>
          <a:xfrm>
            <a:off x="1289050" y="4767262"/>
            <a:ext cx="65405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06400">
              <a:lnSpc>
                <a:spcPts val="2600"/>
              </a:lnSpc>
              <a:buClr>
                <a:srgbClr val="000000"/>
              </a:buClr>
              <a:buFont typeface="Arial"/>
              <a:tabLst>
                <a:tab pos="749300" algn="l"/>
              </a:tabLst>
              <a:defRPr sz="2000"/>
            </a:pPr>
            <a:r>
              <a:t>The angle of incidence equals the angle of reflection.</a:t>
            </a:r>
            <a:br/>
            <a:r>
              <a:rPr sz="2200"/>
              <a:t>ནང་འཕྲོའི་ཟུར་ཁུག་དང་ལྡོག་འཕྲོའི་ཟུར་ཁུག་གཉིས་མཉམ་པ་ཡིན།</a:t>
            </a:r>
          </a:p>
        </p:txBody>
      </p:sp>
      <p:grpSp>
        <p:nvGrpSpPr>
          <p:cNvPr id="402" name="Group 402"/>
          <p:cNvGrpSpPr/>
          <p:nvPr/>
        </p:nvGrpSpPr>
        <p:grpSpPr>
          <a:xfrm>
            <a:off x="3937000" y="5867400"/>
            <a:ext cx="1270000" cy="533400"/>
            <a:chOff x="0" y="0"/>
            <a:chExt cx="1270000" cy="533400"/>
          </a:xfrm>
        </p:grpSpPr>
        <p:sp>
          <p:nvSpPr>
            <p:cNvPr id="400" name="Shape 400"/>
            <p:cNvSpPr/>
            <p:nvPr/>
          </p:nvSpPr>
          <p:spPr>
            <a:xfrm>
              <a:off x="313313" y="38100"/>
              <a:ext cx="641896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ctr" defTabSz="406400">
                <a:lnSpc>
                  <a:spcPts val="2800"/>
                </a:lnSpc>
                <a:buClr>
                  <a:srgbClr val="000000"/>
                </a:buClr>
                <a:buFont typeface="Arial"/>
                <a:tabLst>
                  <a:tab pos="749300" algn="l"/>
                </a:tabLst>
                <a:defRPr sz="2400">
                  <a:latin typeface="Times"/>
                  <a:ea typeface="Times"/>
                  <a:cs typeface="Times"/>
                  <a:sym typeface="Times"/>
                </a:defRPr>
              </a:pPr>
              <a:r>
                <a:rPr i="1"/>
                <a:t>i </a:t>
              </a:r>
              <a:r>
                <a:t>= </a:t>
              </a:r>
              <a:r>
                <a:rPr i="1"/>
                <a:t>r</a:t>
              </a:r>
            </a:p>
          </p:txBody>
        </p:sp>
        <p:sp>
          <p:nvSpPr>
            <p:cNvPr id="401" name="Shape 401"/>
            <p:cNvSpPr/>
            <p:nvPr/>
          </p:nvSpPr>
          <p:spPr>
            <a:xfrm>
              <a:off x="0" y="0"/>
              <a:ext cx="1270000" cy="533400"/>
            </a:xfrm>
            <a:prstGeom prst="rect">
              <a:avLst/>
            </a:prstGeom>
            <a:noFill/>
            <a:ln w="508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300"/>
                </a:lnSpc>
                <a:tabLst>
                  <a:tab pos="749300" algn="l"/>
                </a:tabLst>
                <a:defRPr sz="2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403" name="Shape 403"/>
          <p:cNvSpPr/>
          <p:nvPr/>
        </p:nvSpPr>
        <p:spPr>
          <a:xfrm>
            <a:off x="292497" y="63500"/>
            <a:ext cx="632460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4300"/>
              </a:lnSpc>
              <a:tabLst>
                <a:tab pos="749300" algn="l"/>
              </a:tabLst>
              <a:defRPr sz="3000" b="1">
                <a:solidFill>
                  <a:srgbClr val="011993"/>
                </a:solidFill>
              </a:defRPr>
            </a:pPr>
            <a:r>
              <a:rPr dirty="0"/>
              <a:t>Re</a:t>
            </a:r>
            <a:r>
              <a:rPr dirty="0">
                <a:solidFill>
                  <a:srgbClr val="FF4013"/>
                </a:solidFill>
              </a:rPr>
              <a:t>fle</a:t>
            </a:r>
            <a:r>
              <a:rPr dirty="0"/>
              <a:t>ction  </a:t>
            </a:r>
            <a:r>
              <a:rPr sz="3600" dirty="0"/>
              <a:t> </a:t>
            </a:r>
            <a:r>
              <a:rPr sz="3200" b="1" dirty="0">
                <a:solidFill>
                  <a:srgbClr val="011A9A"/>
                </a:solidFill>
              </a:rPr>
              <a:t>ལྡོག་འཕྲོ།</a:t>
            </a:r>
          </a:p>
        </p:txBody>
      </p:sp>
      <p:grpSp>
        <p:nvGrpSpPr>
          <p:cNvPr id="439" name="Group 439"/>
          <p:cNvGrpSpPr/>
          <p:nvPr/>
        </p:nvGrpSpPr>
        <p:grpSpPr>
          <a:xfrm>
            <a:off x="323849" y="1319211"/>
            <a:ext cx="4114802" cy="2926343"/>
            <a:chOff x="0" y="0"/>
            <a:chExt cx="4114800" cy="2926341"/>
          </a:xfrm>
        </p:grpSpPr>
        <p:sp>
          <p:nvSpPr>
            <p:cNvPr id="404" name="Shape 404"/>
            <p:cNvSpPr/>
            <p:nvPr/>
          </p:nvSpPr>
          <p:spPr>
            <a:xfrm rot="16199996">
              <a:off x="1249721" y="512821"/>
              <a:ext cx="1205608" cy="4137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1600"/>
                </a:lnSpc>
                <a:buClr>
                  <a:srgbClr val="000000"/>
                </a:buClr>
                <a:buFont typeface="Arial"/>
                <a:tabLst>
                  <a:tab pos="749300" algn="l"/>
                </a:tabLst>
                <a:defRPr sz="1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normal</a:t>
              </a:r>
            </a:p>
          </p:txBody>
        </p:sp>
        <p:sp>
          <p:nvSpPr>
            <p:cNvPr id="405" name="Shape 405"/>
            <p:cNvSpPr/>
            <p:nvPr/>
          </p:nvSpPr>
          <p:spPr>
            <a:xfrm>
              <a:off x="1451277" y="1286302"/>
              <a:ext cx="1163159" cy="140230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300"/>
                </a:lnSpc>
                <a:tabLst>
                  <a:tab pos="749300" algn="l"/>
                </a:tabLst>
                <a:defRPr sz="2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 rot="13400359">
              <a:off x="1116922" y="1853940"/>
              <a:ext cx="1153879" cy="766897"/>
            </a:xfrm>
            <a:prstGeom prst="rect">
              <a:avLst/>
            </a:prstGeom>
            <a:solidFill>
              <a:srgbClr val="DCED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300"/>
                </a:lnSpc>
                <a:tabLst>
                  <a:tab pos="749300" algn="l"/>
                </a:tabLst>
                <a:defRPr sz="2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 rot="8076996">
              <a:off x="1885629" y="1862108"/>
              <a:ext cx="1161552" cy="764615"/>
            </a:xfrm>
            <a:prstGeom prst="rect">
              <a:avLst/>
            </a:prstGeom>
            <a:solidFill>
              <a:srgbClr val="DCED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300"/>
                </a:lnSpc>
                <a:tabLst>
                  <a:tab pos="749300" algn="l"/>
                </a:tabLst>
                <a:defRPr sz="2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 flipV="1">
              <a:off x="2033924" y="234576"/>
              <a:ext cx="2135" cy="186887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1742449" y="1285855"/>
              <a:ext cx="307483" cy="577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3300"/>
                </a:lnSpc>
                <a:buClr>
                  <a:srgbClr val="000000"/>
                </a:buClr>
                <a:buFont typeface="Arial"/>
                <a:tabLst>
                  <a:tab pos="749300" algn="l"/>
                </a:tabLst>
                <a:defRPr sz="2800" i="1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i</a:t>
              </a:r>
            </a:p>
          </p:txBody>
        </p:sp>
        <p:sp>
          <p:nvSpPr>
            <p:cNvPr id="410" name="Shape 410"/>
            <p:cNvSpPr/>
            <p:nvPr/>
          </p:nvSpPr>
          <p:spPr>
            <a:xfrm>
              <a:off x="2032858" y="1285855"/>
              <a:ext cx="307483" cy="577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3300"/>
                </a:lnSpc>
                <a:buClr>
                  <a:srgbClr val="000000"/>
                </a:buClr>
                <a:buFont typeface="Arial"/>
                <a:tabLst>
                  <a:tab pos="749300" algn="l"/>
                </a:tabLst>
                <a:defRPr sz="2800" i="1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r</a:t>
              </a:r>
            </a:p>
          </p:txBody>
        </p:sp>
        <p:sp>
          <p:nvSpPr>
            <p:cNvPr id="411" name="Shape 411"/>
            <p:cNvSpPr/>
            <p:nvPr/>
          </p:nvSpPr>
          <p:spPr>
            <a:xfrm rot="2723029">
              <a:off x="56693" y="1071245"/>
              <a:ext cx="1813491" cy="466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1600"/>
                </a:lnSpc>
                <a:buClr>
                  <a:srgbClr val="000000"/>
                </a:buClr>
                <a:buFont typeface="Arial"/>
                <a:tabLst>
                  <a:tab pos="749300" algn="l"/>
                </a:tabLst>
                <a:defRPr sz="1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incident ray</a:t>
              </a:r>
            </a:p>
          </p:txBody>
        </p:sp>
        <p:sp>
          <p:nvSpPr>
            <p:cNvPr id="412" name="Shape 412"/>
            <p:cNvSpPr/>
            <p:nvPr/>
          </p:nvSpPr>
          <p:spPr>
            <a:xfrm rot="18816271">
              <a:off x="2281350" y="1069991"/>
              <a:ext cx="1819509" cy="464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1600"/>
                </a:lnSpc>
                <a:buClr>
                  <a:srgbClr val="000000"/>
                </a:buClr>
                <a:buFont typeface="Arial"/>
                <a:tabLst>
                  <a:tab pos="749300" algn="l"/>
                </a:tabLst>
                <a:defRPr sz="1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reflected ray</a:t>
              </a:r>
            </a:p>
          </p:txBody>
        </p:sp>
        <p:grpSp>
          <p:nvGrpSpPr>
            <p:cNvPr id="424" name="Group 424"/>
            <p:cNvGrpSpPr/>
            <p:nvPr/>
          </p:nvGrpSpPr>
          <p:grpSpPr>
            <a:xfrm>
              <a:off x="0" y="0"/>
              <a:ext cx="2080878" cy="2103454"/>
              <a:chOff x="0" y="0"/>
              <a:chExt cx="2080877" cy="2103453"/>
            </a:xfrm>
          </p:grpSpPr>
          <p:sp>
            <p:nvSpPr>
              <p:cNvPr id="413" name="Shape 413"/>
              <p:cNvSpPr/>
              <p:nvPr/>
            </p:nvSpPr>
            <p:spPr>
              <a:xfrm>
                <a:off x="0" y="0"/>
                <a:ext cx="2080878" cy="2103454"/>
              </a:xfrm>
              <a:prstGeom prst="line">
                <a:avLst/>
              </a:prstGeom>
              <a:noFill/>
              <a:ln w="28575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grpSp>
            <p:nvGrpSpPr>
              <p:cNvPr id="423" name="Group 423"/>
              <p:cNvGrpSpPr/>
              <p:nvPr/>
            </p:nvGrpSpPr>
            <p:grpSpPr>
              <a:xfrm rot="13523029" flipH="1">
                <a:off x="318265" y="937972"/>
                <a:ext cx="1328311" cy="84398"/>
                <a:chOff x="0" y="40823"/>
                <a:chExt cx="1328309" cy="84397"/>
              </a:xfrm>
            </p:grpSpPr>
            <p:grpSp>
              <p:nvGrpSpPr>
                <p:cNvPr id="421" name="Group 421"/>
                <p:cNvGrpSpPr/>
                <p:nvPr/>
              </p:nvGrpSpPr>
              <p:grpSpPr>
                <a:xfrm>
                  <a:off x="0" y="40823"/>
                  <a:ext cx="1170167" cy="84398"/>
                  <a:chOff x="0" y="0"/>
                  <a:chExt cx="1170166" cy="84397"/>
                </a:xfrm>
              </p:grpSpPr>
              <p:grpSp>
                <p:nvGrpSpPr>
                  <p:cNvPr id="419" name="Group 419"/>
                  <p:cNvGrpSpPr/>
                  <p:nvPr/>
                </p:nvGrpSpPr>
                <p:grpSpPr>
                  <a:xfrm>
                    <a:off x="0" y="0"/>
                    <a:ext cx="1114137" cy="84398"/>
                    <a:chOff x="0" y="0"/>
                    <a:chExt cx="1114136" cy="84397"/>
                  </a:xfrm>
                </p:grpSpPr>
                <p:sp>
                  <p:nvSpPr>
                    <p:cNvPr id="414" name="Shape 414"/>
                    <p:cNvSpPr/>
                    <p:nvPr/>
                  </p:nvSpPr>
                  <p:spPr>
                    <a:xfrm>
                      <a:off x="0" y="162"/>
                      <a:ext cx="222479" cy="832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457" extrusionOk="0">
                          <a:moveTo>
                            <a:pt x="0" y="9248"/>
                          </a:moveTo>
                          <a:cubicBezTo>
                            <a:pt x="144" y="8878"/>
                            <a:pt x="276" y="8473"/>
                            <a:pt x="432" y="8139"/>
                          </a:cubicBezTo>
                          <a:cubicBezTo>
                            <a:pt x="565" y="7854"/>
                            <a:pt x="742" y="7713"/>
                            <a:pt x="864" y="7399"/>
                          </a:cubicBezTo>
                          <a:cubicBezTo>
                            <a:pt x="1515" y="5725"/>
                            <a:pt x="743" y="6639"/>
                            <a:pt x="1584" y="5919"/>
                          </a:cubicBezTo>
                          <a:cubicBezTo>
                            <a:pt x="1680" y="5549"/>
                            <a:pt x="1742" y="5102"/>
                            <a:pt x="1872" y="4809"/>
                          </a:cubicBezTo>
                          <a:cubicBezTo>
                            <a:pt x="2481" y="3439"/>
                            <a:pt x="2575" y="3467"/>
                            <a:pt x="3168" y="2959"/>
                          </a:cubicBezTo>
                          <a:cubicBezTo>
                            <a:pt x="3973" y="-143"/>
                            <a:pt x="3361" y="1019"/>
                            <a:pt x="4752" y="370"/>
                          </a:cubicBezTo>
                          <a:cubicBezTo>
                            <a:pt x="4947" y="279"/>
                            <a:pt x="5136" y="123"/>
                            <a:pt x="5328" y="0"/>
                          </a:cubicBezTo>
                          <a:cubicBezTo>
                            <a:pt x="6096" y="123"/>
                            <a:pt x="6882" y="-69"/>
                            <a:pt x="7632" y="370"/>
                          </a:cubicBezTo>
                          <a:cubicBezTo>
                            <a:pt x="7970" y="567"/>
                            <a:pt x="8496" y="1849"/>
                            <a:pt x="8496" y="1849"/>
                          </a:cubicBezTo>
                          <a:cubicBezTo>
                            <a:pt x="8592" y="2219"/>
                            <a:pt x="8662" y="2645"/>
                            <a:pt x="8784" y="2959"/>
                          </a:cubicBezTo>
                          <a:cubicBezTo>
                            <a:pt x="8906" y="3274"/>
                            <a:pt x="9108" y="3352"/>
                            <a:pt x="9216" y="3699"/>
                          </a:cubicBezTo>
                          <a:cubicBezTo>
                            <a:pt x="10011" y="6252"/>
                            <a:pt x="8554" y="3428"/>
                            <a:pt x="9792" y="5549"/>
                          </a:cubicBezTo>
                          <a:cubicBezTo>
                            <a:pt x="9942" y="6705"/>
                            <a:pt x="10088" y="8152"/>
                            <a:pt x="10512" y="8878"/>
                          </a:cubicBezTo>
                          <a:cubicBezTo>
                            <a:pt x="10656" y="9125"/>
                            <a:pt x="10811" y="9334"/>
                            <a:pt x="10944" y="9618"/>
                          </a:cubicBezTo>
                          <a:cubicBezTo>
                            <a:pt x="11100" y="9953"/>
                            <a:pt x="11215" y="10407"/>
                            <a:pt x="11376" y="10728"/>
                          </a:cubicBezTo>
                          <a:cubicBezTo>
                            <a:pt x="11649" y="11274"/>
                            <a:pt x="12240" y="12208"/>
                            <a:pt x="12240" y="12208"/>
                          </a:cubicBezTo>
                          <a:cubicBezTo>
                            <a:pt x="12336" y="12578"/>
                            <a:pt x="12417" y="12976"/>
                            <a:pt x="12528" y="13318"/>
                          </a:cubicBezTo>
                          <a:cubicBezTo>
                            <a:pt x="12658" y="13720"/>
                            <a:pt x="12847" y="13993"/>
                            <a:pt x="12960" y="14428"/>
                          </a:cubicBezTo>
                          <a:cubicBezTo>
                            <a:pt x="13044" y="14752"/>
                            <a:pt x="13020" y="15213"/>
                            <a:pt x="13104" y="15538"/>
                          </a:cubicBezTo>
                          <a:cubicBezTo>
                            <a:pt x="13217" y="15973"/>
                            <a:pt x="13406" y="16246"/>
                            <a:pt x="13536" y="16648"/>
                          </a:cubicBezTo>
                          <a:cubicBezTo>
                            <a:pt x="13647" y="16989"/>
                            <a:pt x="13702" y="17443"/>
                            <a:pt x="13824" y="17757"/>
                          </a:cubicBezTo>
                          <a:cubicBezTo>
                            <a:pt x="14103" y="18475"/>
                            <a:pt x="14337" y="18566"/>
                            <a:pt x="14688" y="18867"/>
                          </a:cubicBezTo>
                          <a:cubicBezTo>
                            <a:pt x="14784" y="19237"/>
                            <a:pt x="14829" y="19742"/>
                            <a:pt x="14976" y="19977"/>
                          </a:cubicBezTo>
                          <a:cubicBezTo>
                            <a:pt x="15233" y="20391"/>
                            <a:pt x="15568" y="20368"/>
                            <a:pt x="15840" y="20717"/>
                          </a:cubicBezTo>
                          <a:lnTo>
                            <a:pt x="16416" y="21457"/>
                          </a:lnTo>
                          <a:cubicBezTo>
                            <a:pt x="16670" y="21392"/>
                            <a:pt x="17955" y="21242"/>
                            <a:pt x="18432" y="20717"/>
                          </a:cubicBezTo>
                          <a:cubicBezTo>
                            <a:pt x="20386" y="18566"/>
                            <a:pt x="17476" y="21166"/>
                            <a:pt x="19296" y="19607"/>
                          </a:cubicBezTo>
                          <a:cubicBezTo>
                            <a:pt x="19440" y="19237"/>
                            <a:pt x="19559" y="18788"/>
                            <a:pt x="19728" y="18497"/>
                          </a:cubicBezTo>
                          <a:cubicBezTo>
                            <a:pt x="19854" y="18281"/>
                            <a:pt x="20053" y="18403"/>
                            <a:pt x="20160" y="18127"/>
                          </a:cubicBezTo>
                          <a:cubicBezTo>
                            <a:pt x="20267" y="17852"/>
                            <a:pt x="20230" y="17358"/>
                            <a:pt x="20304" y="17018"/>
                          </a:cubicBezTo>
                          <a:cubicBezTo>
                            <a:pt x="20472" y="16240"/>
                            <a:pt x="20880" y="14798"/>
                            <a:pt x="20880" y="14798"/>
                          </a:cubicBezTo>
                          <a:cubicBezTo>
                            <a:pt x="20928" y="14058"/>
                            <a:pt x="20912" y="13270"/>
                            <a:pt x="21024" y="12578"/>
                          </a:cubicBezTo>
                          <a:cubicBezTo>
                            <a:pt x="21157" y="11757"/>
                            <a:pt x="21600" y="10358"/>
                            <a:pt x="21600" y="1035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algn="ctr" defTabSz="406400">
                        <a:lnSpc>
                          <a:spcPts val="3300"/>
                        </a:lnSpc>
                        <a:tabLst>
                          <a:tab pos="749300" algn="l"/>
                        </a:tabLst>
                        <a:defRPr sz="28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p:txBody>
                </p:sp>
                <p:sp>
                  <p:nvSpPr>
                    <p:cNvPr id="415" name="Shape 415"/>
                    <p:cNvSpPr/>
                    <p:nvPr/>
                  </p:nvSpPr>
                  <p:spPr>
                    <a:xfrm>
                      <a:off x="221211" y="892"/>
                      <a:ext cx="222480" cy="8087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457" extrusionOk="0">
                          <a:moveTo>
                            <a:pt x="0" y="9248"/>
                          </a:moveTo>
                          <a:cubicBezTo>
                            <a:pt x="144" y="8878"/>
                            <a:pt x="276" y="8473"/>
                            <a:pt x="432" y="8139"/>
                          </a:cubicBezTo>
                          <a:cubicBezTo>
                            <a:pt x="565" y="7854"/>
                            <a:pt x="742" y="7713"/>
                            <a:pt x="864" y="7399"/>
                          </a:cubicBezTo>
                          <a:cubicBezTo>
                            <a:pt x="1515" y="5725"/>
                            <a:pt x="743" y="6639"/>
                            <a:pt x="1584" y="5919"/>
                          </a:cubicBezTo>
                          <a:cubicBezTo>
                            <a:pt x="1680" y="5549"/>
                            <a:pt x="1742" y="5102"/>
                            <a:pt x="1872" y="4809"/>
                          </a:cubicBezTo>
                          <a:cubicBezTo>
                            <a:pt x="2481" y="3439"/>
                            <a:pt x="2575" y="3467"/>
                            <a:pt x="3168" y="2959"/>
                          </a:cubicBezTo>
                          <a:cubicBezTo>
                            <a:pt x="3973" y="-143"/>
                            <a:pt x="3361" y="1019"/>
                            <a:pt x="4752" y="370"/>
                          </a:cubicBezTo>
                          <a:cubicBezTo>
                            <a:pt x="4947" y="279"/>
                            <a:pt x="5136" y="123"/>
                            <a:pt x="5328" y="0"/>
                          </a:cubicBezTo>
                          <a:cubicBezTo>
                            <a:pt x="6096" y="123"/>
                            <a:pt x="6882" y="-69"/>
                            <a:pt x="7632" y="370"/>
                          </a:cubicBezTo>
                          <a:cubicBezTo>
                            <a:pt x="7970" y="567"/>
                            <a:pt x="8496" y="1849"/>
                            <a:pt x="8496" y="1849"/>
                          </a:cubicBezTo>
                          <a:cubicBezTo>
                            <a:pt x="8592" y="2219"/>
                            <a:pt x="8662" y="2645"/>
                            <a:pt x="8784" y="2959"/>
                          </a:cubicBezTo>
                          <a:cubicBezTo>
                            <a:pt x="8906" y="3274"/>
                            <a:pt x="9108" y="3352"/>
                            <a:pt x="9216" y="3699"/>
                          </a:cubicBezTo>
                          <a:cubicBezTo>
                            <a:pt x="10011" y="6252"/>
                            <a:pt x="8554" y="3428"/>
                            <a:pt x="9792" y="5549"/>
                          </a:cubicBezTo>
                          <a:cubicBezTo>
                            <a:pt x="9942" y="6705"/>
                            <a:pt x="10088" y="8152"/>
                            <a:pt x="10512" y="8878"/>
                          </a:cubicBezTo>
                          <a:cubicBezTo>
                            <a:pt x="10656" y="9125"/>
                            <a:pt x="10811" y="9334"/>
                            <a:pt x="10944" y="9618"/>
                          </a:cubicBezTo>
                          <a:cubicBezTo>
                            <a:pt x="11100" y="9953"/>
                            <a:pt x="11215" y="10407"/>
                            <a:pt x="11376" y="10728"/>
                          </a:cubicBezTo>
                          <a:cubicBezTo>
                            <a:pt x="11649" y="11274"/>
                            <a:pt x="12240" y="12208"/>
                            <a:pt x="12240" y="12208"/>
                          </a:cubicBezTo>
                          <a:cubicBezTo>
                            <a:pt x="12336" y="12578"/>
                            <a:pt x="12417" y="12976"/>
                            <a:pt x="12528" y="13318"/>
                          </a:cubicBezTo>
                          <a:cubicBezTo>
                            <a:pt x="12658" y="13720"/>
                            <a:pt x="12847" y="13993"/>
                            <a:pt x="12960" y="14428"/>
                          </a:cubicBezTo>
                          <a:cubicBezTo>
                            <a:pt x="13044" y="14752"/>
                            <a:pt x="13020" y="15213"/>
                            <a:pt x="13104" y="15538"/>
                          </a:cubicBezTo>
                          <a:cubicBezTo>
                            <a:pt x="13217" y="15973"/>
                            <a:pt x="13406" y="16246"/>
                            <a:pt x="13536" y="16648"/>
                          </a:cubicBezTo>
                          <a:cubicBezTo>
                            <a:pt x="13647" y="16989"/>
                            <a:pt x="13702" y="17443"/>
                            <a:pt x="13824" y="17757"/>
                          </a:cubicBezTo>
                          <a:cubicBezTo>
                            <a:pt x="14103" y="18475"/>
                            <a:pt x="14337" y="18566"/>
                            <a:pt x="14688" y="18867"/>
                          </a:cubicBezTo>
                          <a:cubicBezTo>
                            <a:pt x="14784" y="19237"/>
                            <a:pt x="14829" y="19742"/>
                            <a:pt x="14976" y="19977"/>
                          </a:cubicBezTo>
                          <a:cubicBezTo>
                            <a:pt x="15233" y="20391"/>
                            <a:pt x="15568" y="20368"/>
                            <a:pt x="15840" y="20717"/>
                          </a:cubicBezTo>
                          <a:lnTo>
                            <a:pt x="16416" y="21457"/>
                          </a:lnTo>
                          <a:cubicBezTo>
                            <a:pt x="16670" y="21392"/>
                            <a:pt x="17955" y="21242"/>
                            <a:pt x="18432" y="20717"/>
                          </a:cubicBezTo>
                          <a:cubicBezTo>
                            <a:pt x="20386" y="18566"/>
                            <a:pt x="17476" y="21166"/>
                            <a:pt x="19296" y="19607"/>
                          </a:cubicBezTo>
                          <a:cubicBezTo>
                            <a:pt x="19440" y="19237"/>
                            <a:pt x="19559" y="18788"/>
                            <a:pt x="19728" y="18497"/>
                          </a:cubicBezTo>
                          <a:cubicBezTo>
                            <a:pt x="19854" y="18281"/>
                            <a:pt x="20053" y="18403"/>
                            <a:pt x="20160" y="18127"/>
                          </a:cubicBezTo>
                          <a:cubicBezTo>
                            <a:pt x="20267" y="17852"/>
                            <a:pt x="20230" y="17358"/>
                            <a:pt x="20304" y="17018"/>
                          </a:cubicBezTo>
                          <a:cubicBezTo>
                            <a:pt x="20472" y="16240"/>
                            <a:pt x="20880" y="14798"/>
                            <a:pt x="20880" y="14798"/>
                          </a:cubicBezTo>
                          <a:cubicBezTo>
                            <a:pt x="20928" y="14058"/>
                            <a:pt x="20912" y="13270"/>
                            <a:pt x="21024" y="12578"/>
                          </a:cubicBezTo>
                          <a:cubicBezTo>
                            <a:pt x="21157" y="11757"/>
                            <a:pt x="21600" y="10358"/>
                            <a:pt x="21600" y="1035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algn="ctr" defTabSz="406400">
                        <a:lnSpc>
                          <a:spcPts val="3300"/>
                        </a:lnSpc>
                        <a:tabLst>
                          <a:tab pos="749300" algn="l"/>
                        </a:tabLst>
                        <a:defRPr sz="28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p:txBody>
                </p:sp>
                <p:sp>
                  <p:nvSpPr>
                    <p:cNvPr id="416" name="Shape 416"/>
                    <p:cNvSpPr/>
                    <p:nvPr/>
                  </p:nvSpPr>
                  <p:spPr>
                    <a:xfrm>
                      <a:off x="448476" y="0"/>
                      <a:ext cx="220163" cy="8087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457" extrusionOk="0">
                          <a:moveTo>
                            <a:pt x="0" y="9248"/>
                          </a:moveTo>
                          <a:cubicBezTo>
                            <a:pt x="144" y="8878"/>
                            <a:pt x="276" y="8473"/>
                            <a:pt x="432" y="8139"/>
                          </a:cubicBezTo>
                          <a:cubicBezTo>
                            <a:pt x="565" y="7854"/>
                            <a:pt x="742" y="7713"/>
                            <a:pt x="864" y="7399"/>
                          </a:cubicBezTo>
                          <a:cubicBezTo>
                            <a:pt x="1515" y="5725"/>
                            <a:pt x="743" y="6639"/>
                            <a:pt x="1584" y="5919"/>
                          </a:cubicBezTo>
                          <a:cubicBezTo>
                            <a:pt x="1680" y="5549"/>
                            <a:pt x="1742" y="5102"/>
                            <a:pt x="1872" y="4809"/>
                          </a:cubicBezTo>
                          <a:cubicBezTo>
                            <a:pt x="2481" y="3439"/>
                            <a:pt x="2575" y="3467"/>
                            <a:pt x="3168" y="2959"/>
                          </a:cubicBezTo>
                          <a:cubicBezTo>
                            <a:pt x="3973" y="-143"/>
                            <a:pt x="3361" y="1019"/>
                            <a:pt x="4752" y="370"/>
                          </a:cubicBezTo>
                          <a:cubicBezTo>
                            <a:pt x="4947" y="279"/>
                            <a:pt x="5136" y="123"/>
                            <a:pt x="5328" y="0"/>
                          </a:cubicBezTo>
                          <a:cubicBezTo>
                            <a:pt x="6096" y="123"/>
                            <a:pt x="6882" y="-69"/>
                            <a:pt x="7632" y="370"/>
                          </a:cubicBezTo>
                          <a:cubicBezTo>
                            <a:pt x="7970" y="567"/>
                            <a:pt x="8496" y="1849"/>
                            <a:pt x="8496" y="1849"/>
                          </a:cubicBezTo>
                          <a:cubicBezTo>
                            <a:pt x="8592" y="2219"/>
                            <a:pt x="8662" y="2645"/>
                            <a:pt x="8784" y="2959"/>
                          </a:cubicBezTo>
                          <a:cubicBezTo>
                            <a:pt x="8906" y="3274"/>
                            <a:pt x="9108" y="3352"/>
                            <a:pt x="9216" y="3699"/>
                          </a:cubicBezTo>
                          <a:cubicBezTo>
                            <a:pt x="10011" y="6252"/>
                            <a:pt x="8554" y="3428"/>
                            <a:pt x="9792" y="5549"/>
                          </a:cubicBezTo>
                          <a:cubicBezTo>
                            <a:pt x="9942" y="6705"/>
                            <a:pt x="10088" y="8152"/>
                            <a:pt x="10512" y="8878"/>
                          </a:cubicBezTo>
                          <a:cubicBezTo>
                            <a:pt x="10656" y="9125"/>
                            <a:pt x="10811" y="9334"/>
                            <a:pt x="10944" y="9618"/>
                          </a:cubicBezTo>
                          <a:cubicBezTo>
                            <a:pt x="11100" y="9953"/>
                            <a:pt x="11215" y="10407"/>
                            <a:pt x="11376" y="10728"/>
                          </a:cubicBezTo>
                          <a:cubicBezTo>
                            <a:pt x="11649" y="11274"/>
                            <a:pt x="12240" y="12208"/>
                            <a:pt x="12240" y="12208"/>
                          </a:cubicBezTo>
                          <a:cubicBezTo>
                            <a:pt x="12336" y="12578"/>
                            <a:pt x="12417" y="12976"/>
                            <a:pt x="12528" y="13318"/>
                          </a:cubicBezTo>
                          <a:cubicBezTo>
                            <a:pt x="12658" y="13720"/>
                            <a:pt x="12847" y="13993"/>
                            <a:pt x="12960" y="14428"/>
                          </a:cubicBezTo>
                          <a:cubicBezTo>
                            <a:pt x="13044" y="14752"/>
                            <a:pt x="13020" y="15213"/>
                            <a:pt x="13104" y="15538"/>
                          </a:cubicBezTo>
                          <a:cubicBezTo>
                            <a:pt x="13217" y="15973"/>
                            <a:pt x="13406" y="16246"/>
                            <a:pt x="13536" y="16648"/>
                          </a:cubicBezTo>
                          <a:cubicBezTo>
                            <a:pt x="13647" y="16989"/>
                            <a:pt x="13702" y="17443"/>
                            <a:pt x="13824" y="17757"/>
                          </a:cubicBezTo>
                          <a:cubicBezTo>
                            <a:pt x="14103" y="18475"/>
                            <a:pt x="14337" y="18566"/>
                            <a:pt x="14688" y="18867"/>
                          </a:cubicBezTo>
                          <a:cubicBezTo>
                            <a:pt x="14784" y="19237"/>
                            <a:pt x="14829" y="19742"/>
                            <a:pt x="14976" y="19977"/>
                          </a:cubicBezTo>
                          <a:cubicBezTo>
                            <a:pt x="15233" y="20391"/>
                            <a:pt x="15568" y="20368"/>
                            <a:pt x="15840" y="20717"/>
                          </a:cubicBezTo>
                          <a:lnTo>
                            <a:pt x="16416" y="21457"/>
                          </a:lnTo>
                          <a:cubicBezTo>
                            <a:pt x="16670" y="21392"/>
                            <a:pt x="17955" y="21242"/>
                            <a:pt x="18432" y="20717"/>
                          </a:cubicBezTo>
                          <a:cubicBezTo>
                            <a:pt x="20386" y="18566"/>
                            <a:pt x="17476" y="21166"/>
                            <a:pt x="19296" y="19607"/>
                          </a:cubicBezTo>
                          <a:cubicBezTo>
                            <a:pt x="19440" y="19237"/>
                            <a:pt x="19559" y="18788"/>
                            <a:pt x="19728" y="18497"/>
                          </a:cubicBezTo>
                          <a:cubicBezTo>
                            <a:pt x="19854" y="18281"/>
                            <a:pt x="20053" y="18403"/>
                            <a:pt x="20160" y="18127"/>
                          </a:cubicBezTo>
                          <a:cubicBezTo>
                            <a:pt x="20267" y="17852"/>
                            <a:pt x="20230" y="17358"/>
                            <a:pt x="20304" y="17018"/>
                          </a:cubicBezTo>
                          <a:cubicBezTo>
                            <a:pt x="20472" y="16240"/>
                            <a:pt x="20880" y="14798"/>
                            <a:pt x="20880" y="14798"/>
                          </a:cubicBezTo>
                          <a:cubicBezTo>
                            <a:pt x="20928" y="14058"/>
                            <a:pt x="20912" y="13270"/>
                            <a:pt x="21024" y="12578"/>
                          </a:cubicBezTo>
                          <a:cubicBezTo>
                            <a:pt x="21157" y="11757"/>
                            <a:pt x="21600" y="10358"/>
                            <a:pt x="21600" y="1035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algn="ctr" defTabSz="406400">
                        <a:lnSpc>
                          <a:spcPts val="3300"/>
                        </a:lnSpc>
                        <a:tabLst>
                          <a:tab pos="749300" algn="l"/>
                        </a:tabLst>
                        <a:defRPr sz="28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p:txBody>
                </p:sp>
                <p:sp>
                  <p:nvSpPr>
                    <p:cNvPr id="417" name="Shape 417"/>
                    <p:cNvSpPr/>
                    <p:nvPr/>
                  </p:nvSpPr>
                  <p:spPr>
                    <a:xfrm>
                      <a:off x="667926" y="971"/>
                      <a:ext cx="222480" cy="832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457" extrusionOk="0">
                          <a:moveTo>
                            <a:pt x="0" y="9248"/>
                          </a:moveTo>
                          <a:cubicBezTo>
                            <a:pt x="144" y="8878"/>
                            <a:pt x="276" y="8473"/>
                            <a:pt x="432" y="8139"/>
                          </a:cubicBezTo>
                          <a:cubicBezTo>
                            <a:pt x="565" y="7854"/>
                            <a:pt x="742" y="7713"/>
                            <a:pt x="864" y="7399"/>
                          </a:cubicBezTo>
                          <a:cubicBezTo>
                            <a:pt x="1515" y="5725"/>
                            <a:pt x="743" y="6639"/>
                            <a:pt x="1584" y="5919"/>
                          </a:cubicBezTo>
                          <a:cubicBezTo>
                            <a:pt x="1680" y="5549"/>
                            <a:pt x="1742" y="5102"/>
                            <a:pt x="1872" y="4809"/>
                          </a:cubicBezTo>
                          <a:cubicBezTo>
                            <a:pt x="2481" y="3439"/>
                            <a:pt x="2575" y="3467"/>
                            <a:pt x="3168" y="2959"/>
                          </a:cubicBezTo>
                          <a:cubicBezTo>
                            <a:pt x="3973" y="-143"/>
                            <a:pt x="3361" y="1019"/>
                            <a:pt x="4752" y="370"/>
                          </a:cubicBezTo>
                          <a:cubicBezTo>
                            <a:pt x="4947" y="279"/>
                            <a:pt x="5136" y="123"/>
                            <a:pt x="5328" y="0"/>
                          </a:cubicBezTo>
                          <a:cubicBezTo>
                            <a:pt x="6096" y="123"/>
                            <a:pt x="6882" y="-69"/>
                            <a:pt x="7632" y="370"/>
                          </a:cubicBezTo>
                          <a:cubicBezTo>
                            <a:pt x="7970" y="567"/>
                            <a:pt x="8496" y="1849"/>
                            <a:pt x="8496" y="1849"/>
                          </a:cubicBezTo>
                          <a:cubicBezTo>
                            <a:pt x="8592" y="2219"/>
                            <a:pt x="8662" y="2645"/>
                            <a:pt x="8784" y="2959"/>
                          </a:cubicBezTo>
                          <a:cubicBezTo>
                            <a:pt x="8906" y="3274"/>
                            <a:pt x="9108" y="3352"/>
                            <a:pt x="9216" y="3699"/>
                          </a:cubicBezTo>
                          <a:cubicBezTo>
                            <a:pt x="10011" y="6252"/>
                            <a:pt x="8554" y="3428"/>
                            <a:pt x="9792" y="5549"/>
                          </a:cubicBezTo>
                          <a:cubicBezTo>
                            <a:pt x="9942" y="6705"/>
                            <a:pt x="10088" y="8152"/>
                            <a:pt x="10512" y="8878"/>
                          </a:cubicBezTo>
                          <a:cubicBezTo>
                            <a:pt x="10656" y="9125"/>
                            <a:pt x="10811" y="9334"/>
                            <a:pt x="10944" y="9618"/>
                          </a:cubicBezTo>
                          <a:cubicBezTo>
                            <a:pt x="11100" y="9953"/>
                            <a:pt x="11215" y="10407"/>
                            <a:pt x="11376" y="10728"/>
                          </a:cubicBezTo>
                          <a:cubicBezTo>
                            <a:pt x="11649" y="11274"/>
                            <a:pt x="12240" y="12208"/>
                            <a:pt x="12240" y="12208"/>
                          </a:cubicBezTo>
                          <a:cubicBezTo>
                            <a:pt x="12336" y="12578"/>
                            <a:pt x="12417" y="12976"/>
                            <a:pt x="12528" y="13318"/>
                          </a:cubicBezTo>
                          <a:cubicBezTo>
                            <a:pt x="12658" y="13720"/>
                            <a:pt x="12847" y="13993"/>
                            <a:pt x="12960" y="14428"/>
                          </a:cubicBezTo>
                          <a:cubicBezTo>
                            <a:pt x="13044" y="14752"/>
                            <a:pt x="13020" y="15213"/>
                            <a:pt x="13104" y="15538"/>
                          </a:cubicBezTo>
                          <a:cubicBezTo>
                            <a:pt x="13217" y="15973"/>
                            <a:pt x="13406" y="16246"/>
                            <a:pt x="13536" y="16648"/>
                          </a:cubicBezTo>
                          <a:cubicBezTo>
                            <a:pt x="13647" y="16989"/>
                            <a:pt x="13702" y="17443"/>
                            <a:pt x="13824" y="17757"/>
                          </a:cubicBezTo>
                          <a:cubicBezTo>
                            <a:pt x="14103" y="18475"/>
                            <a:pt x="14337" y="18566"/>
                            <a:pt x="14688" y="18867"/>
                          </a:cubicBezTo>
                          <a:cubicBezTo>
                            <a:pt x="14784" y="19237"/>
                            <a:pt x="14829" y="19742"/>
                            <a:pt x="14976" y="19977"/>
                          </a:cubicBezTo>
                          <a:cubicBezTo>
                            <a:pt x="15233" y="20391"/>
                            <a:pt x="15568" y="20368"/>
                            <a:pt x="15840" y="20717"/>
                          </a:cubicBezTo>
                          <a:lnTo>
                            <a:pt x="16416" y="21457"/>
                          </a:lnTo>
                          <a:cubicBezTo>
                            <a:pt x="16670" y="21392"/>
                            <a:pt x="17955" y="21242"/>
                            <a:pt x="18432" y="20717"/>
                          </a:cubicBezTo>
                          <a:cubicBezTo>
                            <a:pt x="20386" y="18566"/>
                            <a:pt x="17476" y="21166"/>
                            <a:pt x="19296" y="19607"/>
                          </a:cubicBezTo>
                          <a:cubicBezTo>
                            <a:pt x="19440" y="19237"/>
                            <a:pt x="19559" y="18788"/>
                            <a:pt x="19728" y="18497"/>
                          </a:cubicBezTo>
                          <a:cubicBezTo>
                            <a:pt x="19854" y="18281"/>
                            <a:pt x="20053" y="18403"/>
                            <a:pt x="20160" y="18127"/>
                          </a:cubicBezTo>
                          <a:cubicBezTo>
                            <a:pt x="20267" y="17852"/>
                            <a:pt x="20230" y="17358"/>
                            <a:pt x="20304" y="17018"/>
                          </a:cubicBezTo>
                          <a:cubicBezTo>
                            <a:pt x="20472" y="16240"/>
                            <a:pt x="20880" y="14798"/>
                            <a:pt x="20880" y="14798"/>
                          </a:cubicBezTo>
                          <a:cubicBezTo>
                            <a:pt x="20928" y="14058"/>
                            <a:pt x="20912" y="13270"/>
                            <a:pt x="21024" y="12578"/>
                          </a:cubicBezTo>
                          <a:cubicBezTo>
                            <a:pt x="21157" y="11757"/>
                            <a:pt x="21600" y="10358"/>
                            <a:pt x="21600" y="1035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algn="ctr" defTabSz="406400">
                        <a:lnSpc>
                          <a:spcPts val="3300"/>
                        </a:lnSpc>
                        <a:tabLst>
                          <a:tab pos="749300" algn="l"/>
                        </a:tabLst>
                        <a:defRPr sz="28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p:txBody>
                </p:sp>
                <p:sp>
                  <p:nvSpPr>
                    <p:cNvPr id="418" name="Shape 418"/>
                    <p:cNvSpPr/>
                    <p:nvPr/>
                  </p:nvSpPr>
                  <p:spPr>
                    <a:xfrm>
                      <a:off x="891657" y="1142"/>
                      <a:ext cx="222480" cy="832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457" extrusionOk="0">
                          <a:moveTo>
                            <a:pt x="0" y="9248"/>
                          </a:moveTo>
                          <a:cubicBezTo>
                            <a:pt x="144" y="8878"/>
                            <a:pt x="276" y="8473"/>
                            <a:pt x="432" y="8139"/>
                          </a:cubicBezTo>
                          <a:cubicBezTo>
                            <a:pt x="565" y="7854"/>
                            <a:pt x="742" y="7713"/>
                            <a:pt x="864" y="7399"/>
                          </a:cubicBezTo>
                          <a:cubicBezTo>
                            <a:pt x="1515" y="5725"/>
                            <a:pt x="743" y="6639"/>
                            <a:pt x="1584" y="5919"/>
                          </a:cubicBezTo>
                          <a:cubicBezTo>
                            <a:pt x="1680" y="5549"/>
                            <a:pt x="1742" y="5102"/>
                            <a:pt x="1872" y="4809"/>
                          </a:cubicBezTo>
                          <a:cubicBezTo>
                            <a:pt x="2481" y="3439"/>
                            <a:pt x="2575" y="3467"/>
                            <a:pt x="3168" y="2959"/>
                          </a:cubicBezTo>
                          <a:cubicBezTo>
                            <a:pt x="3973" y="-143"/>
                            <a:pt x="3361" y="1019"/>
                            <a:pt x="4752" y="370"/>
                          </a:cubicBezTo>
                          <a:cubicBezTo>
                            <a:pt x="4947" y="279"/>
                            <a:pt x="5136" y="123"/>
                            <a:pt x="5328" y="0"/>
                          </a:cubicBezTo>
                          <a:cubicBezTo>
                            <a:pt x="6096" y="123"/>
                            <a:pt x="6882" y="-69"/>
                            <a:pt x="7632" y="370"/>
                          </a:cubicBezTo>
                          <a:cubicBezTo>
                            <a:pt x="7970" y="567"/>
                            <a:pt x="8496" y="1849"/>
                            <a:pt x="8496" y="1849"/>
                          </a:cubicBezTo>
                          <a:cubicBezTo>
                            <a:pt x="8592" y="2219"/>
                            <a:pt x="8662" y="2645"/>
                            <a:pt x="8784" y="2959"/>
                          </a:cubicBezTo>
                          <a:cubicBezTo>
                            <a:pt x="8906" y="3274"/>
                            <a:pt x="9108" y="3352"/>
                            <a:pt x="9216" y="3699"/>
                          </a:cubicBezTo>
                          <a:cubicBezTo>
                            <a:pt x="10011" y="6252"/>
                            <a:pt x="8554" y="3428"/>
                            <a:pt x="9792" y="5549"/>
                          </a:cubicBezTo>
                          <a:cubicBezTo>
                            <a:pt x="9942" y="6705"/>
                            <a:pt x="10088" y="8152"/>
                            <a:pt x="10512" y="8878"/>
                          </a:cubicBezTo>
                          <a:cubicBezTo>
                            <a:pt x="10656" y="9125"/>
                            <a:pt x="10811" y="9334"/>
                            <a:pt x="10944" y="9618"/>
                          </a:cubicBezTo>
                          <a:cubicBezTo>
                            <a:pt x="11100" y="9953"/>
                            <a:pt x="11215" y="10407"/>
                            <a:pt x="11376" y="10728"/>
                          </a:cubicBezTo>
                          <a:cubicBezTo>
                            <a:pt x="11649" y="11274"/>
                            <a:pt x="12240" y="12208"/>
                            <a:pt x="12240" y="12208"/>
                          </a:cubicBezTo>
                          <a:cubicBezTo>
                            <a:pt x="12336" y="12578"/>
                            <a:pt x="12417" y="12976"/>
                            <a:pt x="12528" y="13318"/>
                          </a:cubicBezTo>
                          <a:cubicBezTo>
                            <a:pt x="12658" y="13720"/>
                            <a:pt x="12847" y="13993"/>
                            <a:pt x="12960" y="14428"/>
                          </a:cubicBezTo>
                          <a:cubicBezTo>
                            <a:pt x="13044" y="14752"/>
                            <a:pt x="13020" y="15213"/>
                            <a:pt x="13104" y="15538"/>
                          </a:cubicBezTo>
                          <a:cubicBezTo>
                            <a:pt x="13217" y="15973"/>
                            <a:pt x="13406" y="16246"/>
                            <a:pt x="13536" y="16648"/>
                          </a:cubicBezTo>
                          <a:cubicBezTo>
                            <a:pt x="13647" y="16989"/>
                            <a:pt x="13702" y="17443"/>
                            <a:pt x="13824" y="17757"/>
                          </a:cubicBezTo>
                          <a:cubicBezTo>
                            <a:pt x="14103" y="18475"/>
                            <a:pt x="14337" y="18566"/>
                            <a:pt x="14688" y="18867"/>
                          </a:cubicBezTo>
                          <a:cubicBezTo>
                            <a:pt x="14784" y="19237"/>
                            <a:pt x="14829" y="19742"/>
                            <a:pt x="14976" y="19977"/>
                          </a:cubicBezTo>
                          <a:cubicBezTo>
                            <a:pt x="15233" y="20391"/>
                            <a:pt x="15568" y="20368"/>
                            <a:pt x="15840" y="20717"/>
                          </a:cubicBezTo>
                          <a:lnTo>
                            <a:pt x="16416" y="21457"/>
                          </a:lnTo>
                          <a:cubicBezTo>
                            <a:pt x="16670" y="21392"/>
                            <a:pt x="17955" y="21242"/>
                            <a:pt x="18432" y="20717"/>
                          </a:cubicBezTo>
                          <a:cubicBezTo>
                            <a:pt x="20386" y="18566"/>
                            <a:pt x="17476" y="21166"/>
                            <a:pt x="19296" y="19607"/>
                          </a:cubicBezTo>
                          <a:cubicBezTo>
                            <a:pt x="19440" y="19237"/>
                            <a:pt x="19559" y="18788"/>
                            <a:pt x="19728" y="18497"/>
                          </a:cubicBezTo>
                          <a:cubicBezTo>
                            <a:pt x="19854" y="18281"/>
                            <a:pt x="20053" y="18403"/>
                            <a:pt x="20160" y="18127"/>
                          </a:cubicBezTo>
                          <a:cubicBezTo>
                            <a:pt x="20267" y="17852"/>
                            <a:pt x="20230" y="17358"/>
                            <a:pt x="20304" y="17018"/>
                          </a:cubicBezTo>
                          <a:cubicBezTo>
                            <a:pt x="20472" y="16240"/>
                            <a:pt x="20880" y="14798"/>
                            <a:pt x="20880" y="14798"/>
                          </a:cubicBezTo>
                          <a:cubicBezTo>
                            <a:pt x="20928" y="14058"/>
                            <a:pt x="20912" y="13270"/>
                            <a:pt x="21024" y="12578"/>
                          </a:cubicBezTo>
                          <a:cubicBezTo>
                            <a:pt x="21157" y="11757"/>
                            <a:pt x="21600" y="10358"/>
                            <a:pt x="21600" y="1035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algn="ctr" defTabSz="406400">
                        <a:lnSpc>
                          <a:spcPts val="3300"/>
                        </a:lnSpc>
                        <a:tabLst>
                          <a:tab pos="749300" algn="l"/>
                        </a:tabLst>
                        <a:defRPr sz="28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420" name="Shape 420"/>
                  <p:cNvSpPr/>
                  <p:nvPr/>
                </p:nvSpPr>
                <p:spPr>
                  <a:xfrm>
                    <a:off x="1120460" y="28261"/>
                    <a:ext cx="49707" cy="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1" h="15864" extrusionOk="0">
                        <a:moveTo>
                          <a:pt x="0" y="15864"/>
                        </a:moveTo>
                        <a:cubicBezTo>
                          <a:pt x="5963" y="6221"/>
                          <a:pt x="-3069" y="21600"/>
                          <a:pt x="3270" y="7932"/>
                        </a:cubicBezTo>
                        <a:cubicBezTo>
                          <a:pt x="6105" y="1820"/>
                          <a:pt x="7252" y="2151"/>
                          <a:pt x="10356" y="0"/>
                        </a:cubicBezTo>
                        <a:cubicBezTo>
                          <a:pt x="16710" y="3083"/>
                          <a:pt x="13980" y="2644"/>
                          <a:pt x="18531" y="2644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algn="ctr" defTabSz="406400">
                      <a:lnSpc>
                        <a:spcPts val="3300"/>
                      </a:lnSpc>
                      <a:tabLst>
                        <a:tab pos="749300" algn="l"/>
                      </a:tabLst>
                      <a:defRPr sz="28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</p:grpSp>
            <p:sp>
              <p:nvSpPr>
                <p:cNvPr id="422" name="Shape 422"/>
                <p:cNvSpPr/>
                <p:nvPr/>
              </p:nvSpPr>
              <p:spPr>
                <a:xfrm>
                  <a:off x="1173037" y="71641"/>
                  <a:ext cx="155273" cy="914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406400">
                    <a:lnSpc>
                      <a:spcPts val="3300"/>
                    </a:lnSpc>
                    <a:tabLst>
                      <a:tab pos="749300" algn="l"/>
                    </a:tabLst>
                    <a:defRPr sz="28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</p:grpSp>
        </p:grpSp>
        <p:grpSp>
          <p:nvGrpSpPr>
            <p:cNvPr id="436" name="Group 436"/>
            <p:cNvGrpSpPr/>
            <p:nvPr/>
          </p:nvGrpSpPr>
          <p:grpSpPr>
            <a:xfrm rot="10800000" flipH="1">
              <a:off x="2033923" y="0"/>
              <a:ext cx="2080878" cy="2103453"/>
              <a:chOff x="0" y="0"/>
              <a:chExt cx="2080876" cy="2103452"/>
            </a:xfrm>
          </p:grpSpPr>
          <p:sp>
            <p:nvSpPr>
              <p:cNvPr id="425" name="Shape 425"/>
              <p:cNvSpPr/>
              <p:nvPr/>
            </p:nvSpPr>
            <p:spPr>
              <a:xfrm>
                <a:off x="0" y="0"/>
                <a:ext cx="2080877" cy="2103453"/>
              </a:xfrm>
              <a:prstGeom prst="line">
                <a:avLst/>
              </a:prstGeom>
              <a:noFill/>
              <a:ln w="28575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grpSp>
            <p:nvGrpSpPr>
              <p:cNvPr id="435" name="Group 435"/>
              <p:cNvGrpSpPr/>
              <p:nvPr/>
            </p:nvGrpSpPr>
            <p:grpSpPr>
              <a:xfrm rot="13523029" flipH="1">
                <a:off x="317209" y="951645"/>
                <a:ext cx="1324135" cy="83684"/>
                <a:chOff x="0" y="31682"/>
                <a:chExt cx="1324133" cy="83682"/>
              </a:xfrm>
            </p:grpSpPr>
            <p:grpSp>
              <p:nvGrpSpPr>
                <p:cNvPr id="433" name="Group 433"/>
                <p:cNvGrpSpPr/>
                <p:nvPr/>
              </p:nvGrpSpPr>
              <p:grpSpPr>
                <a:xfrm>
                  <a:off x="0" y="31682"/>
                  <a:ext cx="1168683" cy="83683"/>
                  <a:chOff x="0" y="0"/>
                  <a:chExt cx="1168682" cy="83682"/>
                </a:xfrm>
              </p:grpSpPr>
              <p:grpSp>
                <p:nvGrpSpPr>
                  <p:cNvPr id="431" name="Group 431"/>
                  <p:cNvGrpSpPr/>
                  <p:nvPr/>
                </p:nvGrpSpPr>
                <p:grpSpPr>
                  <a:xfrm>
                    <a:off x="0" y="0"/>
                    <a:ext cx="1114880" cy="83683"/>
                    <a:chOff x="0" y="0"/>
                    <a:chExt cx="1114879" cy="83682"/>
                  </a:xfrm>
                </p:grpSpPr>
                <p:sp>
                  <p:nvSpPr>
                    <p:cNvPr id="426" name="Shape 426"/>
                    <p:cNvSpPr/>
                    <p:nvPr/>
                  </p:nvSpPr>
                  <p:spPr>
                    <a:xfrm>
                      <a:off x="0" y="426"/>
                      <a:ext cx="222479" cy="8325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457" extrusionOk="0">
                          <a:moveTo>
                            <a:pt x="0" y="9248"/>
                          </a:moveTo>
                          <a:cubicBezTo>
                            <a:pt x="144" y="8878"/>
                            <a:pt x="276" y="8473"/>
                            <a:pt x="432" y="8139"/>
                          </a:cubicBezTo>
                          <a:cubicBezTo>
                            <a:pt x="565" y="7854"/>
                            <a:pt x="742" y="7713"/>
                            <a:pt x="864" y="7399"/>
                          </a:cubicBezTo>
                          <a:cubicBezTo>
                            <a:pt x="1515" y="5725"/>
                            <a:pt x="743" y="6639"/>
                            <a:pt x="1584" y="5919"/>
                          </a:cubicBezTo>
                          <a:cubicBezTo>
                            <a:pt x="1680" y="5549"/>
                            <a:pt x="1742" y="5102"/>
                            <a:pt x="1872" y="4809"/>
                          </a:cubicBezTo>
                          <a:cubicBezTo>
                            <a:pt x="2481" y="3439"/>
                            <a:pt x="2575" y="3467"/>
                            <a:pt x="3168" y="2959"/>
                          </a:cubicBezTo>
                          <a:cubicBezTo>
                            <a:pt x="3973" y="-143"/>
                            <a:pt x="3361" y="1019"/>
                            <a:pt x="4752" y="370"/>
                          </a:cubicBezTo>
                          <a:cubicBezTo>
                            <a:pt x="4947" y="279"/>
                            <a:pt x="5136" y="123"/>
                            <a:pt x="5328" y="0"/>
                          </a:cubicBezTo>
                          <a:cubicBezTo>
                            <a:pt x="6096" y="123"/>
                            <a:pt x="6882" y="-69"/>
                            <a:pt x="7632" y="370"/>
                          </a:cubicBezTo>
                          <a:cubicBezTo>
                            <a:pt x="7970" y="567"/>
                            <a:pt x="8496" y="1849"/>
                            <a:pt x="8496" y="1849"/>
                          </a:cubicBezTo>
                          <a:cubicBezTo>
                            <a:pt x="8592" y="2219"/>
                            <a:pt x="8662" y="2645"/>
                            <a:pt x="8784" y="2959"/>
                          </a:cubicBezTo>
                          <a:cubicBezTo>
                            <a:pt x="8906" y="3274"/>
                            <a:pt x="9108" y="3352"/>
                            <a:pt x="9216" y="3699"/>
                          </a:cubicBezTo>
                          <a:cubicBezTo>
                            <a:pt x="10011" y="6252"/>
                            <a:pt x="8554" y="3428"/>
                            <a:pt x="9792" y="5549"/>
                          </a:cubicBezTo>
                          <a:cubicBezTo>
                            <a:pt x="9942" y="6705"/>
                            <a:pt x="10088" y="8152"/>
                            <a:pt x="10512" y="8878"/>
                          </a:cubicBezTo>
                          <a:cubicBezTo>
                            <a:pt x="10656" y="9125"/>
                            <a:pt x="10811" y="9334"/>
                            <a:pt x="10944" y="9618"/>
                          </a:cubicBezTo>
                          <a:cubicBezTo>
                            <a:pt x="11100" y="9953"/>
                            <a:pt x="11215" y="10407"/>
                            <a:pt x="11376" y="10728"/>
                          </a:cubicBezTo>
                          <a:cubicBezTo>
                            <a:pt x="11649" y="11274"/>
                            <a:pt x="12240" y="12208"/>
                            <a:pt x="12240" y="12208"/>
                          </a:cubicBezTo>
                          <a:cubicBezTo>
                            <a:pt x="12336" y="12578"/>
                            <a:pt x="12417" y="12976"/>
                            <a:pt x="12528" y="13318"/>
                          </a:cubicBezTo>
                          <a:cubicBezTo>
                            <a:pt x="12658" y="13720"/>
                            <a:pt x="12847" y="13993"/>
                            <a:pt x="12960" y="14428"/>
                          </a:cubicBezTo>
                          <a:cubicBezTo>
                            <a:pt x="13044" y="14752"/>
                            <a:pt x="13020" y="15213"/>
                            <a:pt x="13104" y="15538"/>
                          </a:cubicBezTo>
                          <a:cubicBezTo>
                            <a:pt x="13217" y="15973"/>
                            <a:pt x="13406" y="16246"/>
                            <a:pt x="13536" y="16648"/>
                          </a:cubicBezTo>
                          <a:cubicBezTo>
                            <a:pt x="13647" y="16989"/>
                            <a:pt x="13702" y="17443"/>
                            <a:pt x="13824" y="17757"/>
                          </a:cubicBezTo>
                          <a:cubicBezTo>
                            <a:pt x="14103" y="18475"/>
                            <a:pt x="14337" y="18566"/>
                            <a:pt x="14688" y="18867"/>
                          </a:cubicBezTo>
                          <a:cubicBezTo>
                            <a:pt x="14784" y="19237"/>
                            <a:pt x="14829" y="19742"/>
                            <a:pt x="14976" y="19977"/>
                          </a:cubicBezTo>
                          <a:cubicBezTo>
                            <a:pt x="15233" y="20391"/>
                            <a:pt x="15568" y="20368"/>
                            <a:pt x="15840" y="20717"/>
                          </a:cubicBezTo>
                          <a:lnTo>
                            <a:pt x="16416" y="21457"/>
                          </a:lnTo>
                          <a:cubicBezTo>
                            <a:pt x="16670" y="21392"/>
                            <a:pt x="17955" y="21242"/>
                            <a:pt x="18432" y="20717"/>
                          </a:cubicBezTo>
                          <a:cubicBezTo>
                            <a:pt x="20386" y="18566"/>
                            <a:pt x="17476" y="21166"/>
                            <a:pt x="19296" y="19607"/>
                          </a:cubicBezTo>
                          <a:cubicBezTo>
                            <a:pt x="19440" y="19237"/>
                            <a:pt x="19559" y="18788"/>
                            <a:pt x="19728" y="18497"/>
                          </a:cubicBezTo>
                          <a:cubicBezTo>
                            <a:pt x="19854" y="18281"/>
                            <a:pt x="20053" y="18403"/>
                            <a:pt x="20160" y="18127"/>
                          </a:cubicBezTo>
                          <a:cubicBezTo>
                            <a:pt x="20267" y="17852"/>
                            <a:pt x="20230" y="17358"/>
                            <a:pt x="20304" y="17018"/>
                          </a:cubicBezTo>
                          <a:cubicBezTo>
                            <a:pt x="20472" y="16240"/>
                            <a:pt x="20880" y="14798"/>
                            <a:pt x="20880" y="14798"/>
                          </a:cubicBezTo>
                          <a:cubicBezTo>
                            <a:pt x="20928" y="14058"/>
                            <a:pt x="20912" y="13270"/>
                            <a:pt x="21024" y="12578"/>
                          </a:cubicBezTo>
                          <a:cubicBezTo>
                            <a:pt x="21157" y="11757"/>
                            <a:pt x="21600" y="10358"/>
                            <a:pt x="21600" y="1035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algn="ctr" defTabSz="406400">
                        <a:lnSpc>
                          <a:spcPts val="3300"/>
                        </a:lnSpc>
                        <a:tabLst>
                          <a:tab pos="749300" algn="l"/>
                        </a:tabLst>
                        <a:defRPr sz="28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p:txBody>
                </p:sp>
                <p:sp>
                  <p:nvSpPr>
                    <p:cNvPr id="427" name="Shape 427"/>
                    <p:cNvSpPr/>
                    <p:nvPr/>
                  </p:nvSpPr>
                  <p:spPr>
                    <a:xfrm>
                      <a:off x="221209" y="1157"/>
                      <a:ext cx="222480" cy="808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457" extrusionOk="0">
                          <a:moveTo>
                            <a:pt x="0" y="9248"/>
                          </a:moveTo>
                          <a:cubicBezTo>
                            <a:pt x="144" y="8878"/>
                            <a:pt x="276" y="8473"/>
                            <a:pt x="432" y="8139"/>
                          </a:cubicBezTo>
                          <a:cubicBezTo>
                            <a:pt x="565" y="7854"/>
                            <a:pt x="742" y="7713"/>
                            <a:pt x="864" y="7399"/>
                          </a:cubicBezTo>
                          <a:cubicBezTo>
                            <a:pt x="1515" y="5725"/>
                            <a:pt x="743" y="6639"/>
                            <a:pt x="1584" y="5919"/>
                          </a:cubicBezTo>
                          <a:cubicBezTo>
                            <a:pt x="1680" y="5549"/>
                            <a:pt x="1742" y="5102"/>
                            <a:pt x="1872" y="4809"/>
                          </a:cubicBezTo>
                          <a:cubicBezTo>
                            <a:pt x="2481" y="3439"/>
                            <a:pt x="2575" y="3467"/>
                            <a:pt x="3168" y="2959"/>
                          </a:cubicBezTo>
                          <a:cubicBezTo>
                            <a:pt x="3973" y="-143"/>
                            <a:pt x="3361" y="1019"/>
                            <a:pt x="4752" y="370"/>
                          </a:cubicBezTo>
                          <a:cubicBezTo>
                            <a:pt x="4947" y="279"/>
                            <a:pt x="5136" y="123"/>
                            <a:pt x="5328" y="0"/>
                          </a:cubicBezTo>
                          <a:cubicBezTo>
                            <a:pt x="6096" y="123"/>
                            <a:pt x="6882" y="-69"/>
                            <a:pt x="7632" y="370"/>
                          </a:cubicBezTo>
                          <a:cubicBezTo>
                            <a:pt x="7970" y="567"/>
                            <a:pt x="8496" y="1849"/>
                            <a:pt x="8496" y="1849"/>
                          </a:cubicBezTo>
                          <a:cubicBezTo>
                            <a:pt x="8592" y="2219"/>
                            <a:pt x="8662" y="2645"/>
                            <a:pt x="8784" y="2959"/>
                          </a:cubicBezTo>
                          <a:cubicBezTo>
                            <a:pt x="8906" y="3274"/>
                            <a:pt x="9108" y="3352"/>
                            <a:pt x="9216" y="3699"/>
                          </a:cubicBezTo>
                          <a:cubicBezTo>
                            <a:pt x="10011" y="6252"/>
                            <a:pt x="8554" y="3428"/>
                            <a:pt x="9792" y="5549"/>
                          </a:cubicBezTo>
                          <a:cubicBezTo>
                            <a:pt x="9942" y="6705"/>
                            <a:pt x="10088" y="8152"/>
                            <a:pt x="10512" y="8878"/>
                          </a:cubicBezTo>
                          <a:cubicBezTo>
                            <a:pt x="10656" y="9125"/>
                            <a:pt x="10811" y="9334"/>
                            <a:pt x="10944" y="9618"/>
                          </a:cubicBezTo>
                          <a:cubicBezTo>
                            <a:pt x="11100" y="9953"/>
                            <a:pt x="11215" y="10407"/>
                            <a:pt x="11376" y="10728"/>
                          </a:cubicBezTo>
                          <a:cubicBezTo>
                            <a:pt x="11649" y="11274"/>
                            <a:pt x="12240" y="12208"/>
                            <a:pt x="12240" y="12208"/>
                          </a:cubicBezTo>
                          <a:cubicBezTo>
                            <a:pt x="12336" y="12578"/>
                            <a:pt x="12417" y="12976"/>
                            <a:pt x="12528" y="13318"/>
                          </a:cubicBezTo>
                          <a:cubicBezTo>
                            <a:pt x="12658" y="13720"/>
                            <a:pt x="12847" y="13993"/>
                            <a:pt x="12960" y="14428"/>
                          </a:cubicBezTo>
                          <a:cubicBezTo>
                            <a:pt x="13044" y="14752"/>
                            <a:pt x="13020" y="15213"/>
                            <a:pt x="13104" y="15538"/>
                          </a:cubicBezTo>
                          <a:cubicBezTo>
                            <a:pt x="13217" y="15973"/>
                            <a:pt x="13406" y="16246"/>
                            <a:pt x="13536" y="16648"/>
                          </a:cubicBezTo>
                          <a:cubicBezTo>
                            <a:pt x="13647" y="16989"/>
                            <a:pt x="13702" y="17443"/>
                            <a:pt x="13824" y="17757"/>
                          </a:cubicBezTo>
                          <a:cubicBezTo>
                            <a:pt x="14103" y="18475"/>
                            <a:pt x="14337" y="18566"/>
                            <a:pt x="14688" y="18867"/>
                          </a:cubicBezTo>
                          <a:cubicBezTo>
                            <a:pt x="14784" y="19237"/>
                            <a:pt x="14829" y="19742"/>
                            <a:pt x="14976" y="19977"/>
                          </a:cubicBezTo>
                          <a:cubicBezTo>
                            <a:pt x="15233" y="20391"/>
                            <a:pt x="15568" y="20368"/>
                            <a:pt x="15840" y="20717"/>
                          </a:cubicBezTo>
                          <a:lnTo>
                            <a:pt x="16416" y="21457"/>
                          </a:lnTo>
                          <a:cubicBezTo>
                            <a:pt x="16670" y="21392"/>
                            <a:pt x="17955" y="21242"/>
                            <a:pt x="18432" y="20717"/>
                          </a:cubicBezTo>
                          <a:cubicBezTo>
                            <a:pt x="20386" y="18566"/>
                            <a:pt x="17476" y="21166"/>
                            <a:pt x="19296" y="19607"/>
                          </a:cubicBezTo>
                          <a:cubicBezTo>
                            <a:pt x="19440" y="19237"/>
                            <a:pt x="19559" y="18788"/>
                            <a:pt x="19728" y="18497"/>
                          </a:cubicBezTo>
                          <a:cubicBezTo>
                            <a:pt x="19854" y="18281"/>
                            <a:pt x="20053" y="18403"/>
                            <a:pt x="20160" y="18127"/>
                          </a:cubicBezTo>
                          <a:cubicBezTo>
                            <a:pt x="20267" y="17852"/>
                            <a:pt x="20230" y="17358"/>
                            <a:pt x="20304" y="17018"/>
                          </a:cubicBezTo>
                          <a:cubicBezTo>
                            <a:pt x="20472" y="16240"/>
                            <a:pt x="20880" y="14798"/>
                            <a:pt x="20880" y="14798"/>
                          </a:cubicBezTo>
                          <a:cubicBezTo>
                            <a:pt x="20928" y="14058"/>
                            <a:pt x="20912" y="13270"/>
                            <a:pt x="21024" y="12578"/>
                          </a:cubicBezTo>
                          <a:cubicBezTo>
                            <a:pt x="21157" y="11757"/>
                            <a:pt x="21600" y="10358"/>
                            <a:pt x="21600" y="1035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algn="ctr" defTabSz="406400">
                        <a:lnSpc>
                          <a:spcPts val="3300"/>
                        </a:lnSpc>
                        <a:tabLst>
                          <a:tab pos="749300" algn="l"/>
                        </a:tabLst>
                        <a:defRPr sz="28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p:txBody>
                </p:sp>
                <p:sp>
                  <p:nvSpPr>
                    <p:cNvPr id="428" name="Shape 428"/>
                    <p:cNvSpPr/>
                    <p:nvPr/>
                  </p:nvSpPr>
                  <p:spPr>
                    <a:xfrm>
                      <a:off x="447732" y="0"/>
                      <a:ext cx="220162" cy="832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457" extrusionOk="0">
                          <a:moveTo>
                            <a:pt x="0" y="9248"/>
                          </a:moveTo>
                          <a:cubicBezTo>
                            <a:pt x="144" y="8878"/>
                            <a:pt x="276" y="8473"/>
                            <a:pt x="432" y="8139"/>
                          </a:cubicBezTo>
                          <a:cubicBezTo>
                            <a:pt x="565" y="7854"/>
                            <a:pt x="742" y="7713"/>
                            <a:pt x="864" y="7399"/>
                          </a:cubicBezTo>
                          <a:cubicBezTo>
                            <a:pt x="1515" y="5725"/>
                            <a:pt x="743" y="6639"/>
                            <a:pt x="1584" y="5919"/>
                          </a:cubicBezTo>
                          <a:cubicBezTo>
                            <a:pt x="1680" y="5549"/>
                            <a:pt x="1742" y="5102"/>
                            <a:pt x="1872" y="4809"/>
                          </a:cubicBezTo>
                          <a:cubicBezTo>
                            <a:pt x="2481" y="3439"/>
                            <a:pt x="2575" y="3467"/>
                            <a:pt x="3168" y="2959"/>
                          </a:cubicBezTo>
                          <a:cubicBezTo>
                            <a:pt x="3973" y="-143"/>
                            <a:pt x="3361" y="1019"/>
                            <a:pt x="4752" y="370"/>
                          </a:cubicBezTo>
                          <a:cubicBezTo>
                            <a:pt x="4947" y="279"/>
                            <a:pt x="5136" y="123"/>
                            <a:pt x="5328" y="0"/>
                          </a:cubicBezTo>
                          <a:cubicBezTo>
                            <a:pt x="6096" y="123"/>
                            <a:pt x="6882" y="-69"/>
                            <a:pt x="7632" y="370"/>
                          </a:cubicBezTo>
                          <a:cubicBezTo>
                            <a:pt x="7970" y="567"/>
                            <a:pt x="8496" y="1849"/>
                            <a:pt x="8496" y="1849"/>
                          </a:cubicBezTo>
                          <a:cubicBezTo>
                            <a:pt x="8592" y="2219"/>
                            <a:pt x="8662" y="2645"/>
                            <a:pt x="8784" y="2959"/>
                          </a:cubicBezTo>
                          <a:cubicBezTo>
                            <a:pt x="8906" y="3274"/>
                            <a:pt x="9108" y="3352"/>
                            <a:pt x="9216" y="3699"/>
                          </a:cubicBezTo>
                          <a:cubicBezTo>
                            <a:pt x="10011" y="6252"/>
                            <a:pt x="8554" y="3428"/>
                            <a:pt x="9792" y="5549"/>
                          </a:cubicBezTo>
                          <a:cubicBezTo>
                            <a:pt x="9942" y="6705"/>
                            <a:pt x="10088" y="8152"/>
                            <a:pt x="10512" y="8878"/>
                          </a:cubicBezTo>
                          <a:cubicBezTo>
                            <a:pt x="10656" y="9125"/>
                            <a:pt x="10811" y="9334"/>
                            <a:pt x="10944" y="9618"/>
                          </a:cubicBezTo>
                          <a:cubicBezTo>
                            <a:pt x="11100" y="9953"/>
                            <a:pt x="11215" y="10407"/>
                            <a:pt x="11376" y="10728"/>
                          </a:cubicBezTo>
                          <a:cubicBezTo>
                            <a:pt x="11649" y="11274"/>
                            <a:pt x="12240" y="12208"/>
                            <a:pt x="12240" y="12208"/>
                          </a:cubicBezTo>
                          <a:cubicBezTo>
                            <a:pt x="12336" y="12578"/>
                            <a:pt x="12417" y="12976"/>
                            <a:pt x="12528" y="13318"/>
                          </a:cubicBezTo>
                          <a:cubicBezTo>
                            <a:pt x="12658" y="13720"/>
                            <a:pt x="12847" y="13993"/>
                            <a:pt x="12960" y="14428"/>
                          </a:cubicBezTo>
                          <a:cubicBezTo>
                            <a:pt x="13044" y="14752"/>
                            <a:pt x="13020" y="15213"/>
                            <a:pt x="13104" y="15538"/>
                          </a:cubicBezTo>
                          <a:cubicBezTo>
                            <a:pt x="13217" y="15973"/>
                            <a:pt x="13406" y="16246"/>
                            <a:pt x="13536" y="16648"/>
                          </a:cubicBezTo>
                          <a:cubicBezTo>
                            <a:pt x="13647" y="16989"/>
                            <a:pt x="13702" y="17443"/>
                            <a:pt x="13824" y="17757"/>
                          </a:cubicBezTo>
                          <a:cubicBezTo>
                            <a:pt x="14103" y="18475"/>
                            <a:pt x="14337" y="18566"/>
                            <a:pt x="14688" y="18867"/>
                          </a:cubicBezTo>
                          <a:cubicBezTo>
                            <a:pt x="14784" y="19237"/>
                            <a:pt x="14829" y="19742"/>
                            <a:pt x="14976" y="19977"/>
                          </a:cubicBezTo>
                          <a:cubicBezTo>
                            <a:pt x="15233" y="20391"/>
                            <a:pt x="15568" y="20368"/>
                            <a:pt x="15840" y="20717"/>
                          </a:cubicBezTo>
                          <a:lnTo>
                            <a:pt x="16416" y="21457"/>
                          </a:lnTo>
                          <a:cubicBezTo>
                            <a:pt x="16670" y="21392"/>
                            <a:pt x="17955" y="21242"/>
                            <a:pt x="18432" y="20717"/>
                          </a:cubicBezTo>
                          <a:cubicBezTo>
                            <a:pt x="20386" y="18566"/>
                            <a:pt x="17476" y="21166"/>
                            <a:pt x="19296" y="19607"/>
                          </a:cubicBezTo>
                          <a:cubicBezTo>
                            <a:pt x="19440" y="19237"/>
                            <a:pt x="19559" y="18788"/>
                            <a:pt x="19728" y="18497"/>
                          </a:cubicBezTo>
                          <a:cubicBezTo>
                            <a:pt x="19854" y="18281"/>
                            <a:pt x="20053" y="18403"/>
                            <a:pt x="20160" y="18127"/>
                          </a:cubicBezTo>
                          <a:cubicBezTo>
                            <a:pt x="20267" y="17852"/>
                            <a:pt x="20230" y="17358"/>
                            <a:pt x="20304" y="17018"/>
                          </a:cubicBezTo>
                          <a:cubicBezTo>
                            <a:pt x="20472" y="16240"/>
                            <a:pt x="20880" y="14798"/>
                            <a:pt x="20880" y="14798"/>
                          </a:cubicBezTo>
                          <a:cubicBezTo>
                            <a:pt x="20928" y="14058"/>
                            <a:pt x="20912" y="13270"/>
                            <a:pt x="21024" y="12578"/>
                          </a:cubicBezTo>
                          <a:cubicBezTo>
                            <a:pt x="21157" y="11757"/>
                            <a:pt x="21600" y="10358"/>
                            <a:pt x="21600" y="1035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algn="ctr" defTabSz="406400">
                        <a:lnSpc>
                          <a:spcPts val="3300"/>
                        </a:lnSpc>
                        <a:tabLst>
                          <a:tab pos="749300" algn="l"/>
                        </a:tabLst>
                        <a:defRPr sz="28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p:txBody>
                </p:sp>
                <p:sp>
                  <p:nvSpPr>
                    <p:cNvPr id="429" name="Shape 429"/>
                    <p:cNvSpPr/>
                    <p:nvPr/>
                  </p:nvSpPr>
                  <p:spPr>
                    <a:xfrm>
                      <a:off x="668670" y="1500"/>
                      <a:ext cx="222480" cy="808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457" extrusionOk="0">
                          <a:moveTo>
                            <a:pt x="0" y="9248"/>
                          </a:moveTo>
                          <a:cubicBezTo>
                            <a:pt x="144" y="8878"/>
                            <a:pt x="276" y="8473"/>
                            <a:pt x="432" y="8139"/>
                          </a:cubicBezTo>
                          <a:cubicBezTo>
                            <a:pt x="565" y="7854"/>
                            <a:pt x="742" y="7713"/>
                            <a:pt x="864" y="7399"/>
                          </a:cubicBezTo>
                          <a:cubicBezTo>
                            <a:pt x="1515" y="5725"/>
                            <a:pt x="743" y="6639"/>
                            <a:pt x="1584" y="5919"/>
                          </a:cubicBezTo>
                          <a:cubicBezTo>
                            <a:pt x="1680" y="5549"/>
                            <a:pt x="1742" y="5102"/>
                            <a:pt x="1872" y="4809"/>
                          </a:cubicBezTo>
                          <a:cubicBezTo>
                            <a:pt x="2481" y="3439"/>
                            <a:pt x="2575" y="3467"/>
                            <a:pt x="3168" y="2959"/>
                          </a:cubicBezTo>
                          <a:cubicBezTo>
                            <a:pt x="3973" y="-143"/>
                            <a:pt x="3361" y="1019"/>
                            <a:pt x="4752" y="370"/>
                          </a:cubicBezTo>
                          <a:cubicBezTo>
                            <a:pt x="4947" y="279"/>
                            <a:pt x="5136" y="123"/>
                            <a:pt x="5328" y="0"/>
                          </a:cubicBezTo>
                          <a:cubicBezTo>
                            <a:pt x="6096" y="123"/>
                            <a:pt x="6882" y="-69"/>
                            <a:pt x="7632" y="370"/>
                          </a:cubicBezTo>
                          <a:cubicBezTo>
                            <a:pt x="7970" y="567"/>
                            <a:pt x="8496" y="1849"/>
                            <a:pt x="8496" y="1849"/>
                          </a:cubicBezTo>
                          <a:cubicBezTo>
                            <a:pt x="8592" y="2219"/>
                            <a:pt x="8662" y="2645"/>
                            <a:pt x="8784" y="2959"/>
                          </a:cubicBezTo>
                          <a:cubicBezTo>
                            <a:pt x="8906" y="3274"/>
                            <a:pt x="9108" y="3352"/>
                            <a:pt x="9216" y="3699"/>
                          </a:cubicBezTo>
                          <a:cubicBezTo>
                            <a:pt x="10011" y="6252"/>
                            <a:pt x="8554" y="3428"/>
                            <a:pt x="9792" y="5549"/>
                          </a:cubicBezTo>
                          <a:cubicBezTo>
                            <a:pt x="9942" y="6705"/>
                            <a:pt x="10088" y="8152"/>
                            <a:pt x="10512" y="8878"/>
                          </a:cubicBezTo>
                          <a:cubicBezTo>
                            <a:pt x="10656" y="9125"/>
                            <a:pt x="10811" y="9334"/>
                            <a:pt x="10944" y="9618"/>
                          </a:cubicBezTo>
                          <a:cubicBezTo>
                            <a:pt x="11100" y="9953"/>
                            <a:pt x="11215" y="10407"/>
                            <a:pt x="11376" y="10728"/>
                          </a:cubicBezTo>
                          <a:cubicBezTo>
                            <a:pt x="11649" y="11274"/>
                            <a:pt x="12240" y="12208"/>
                            <a:pt x="12240" y="12208"/>
                          </a:cubicBezTo>
                          <a:cubicBezTo>
                            <a:pt x="12336" y="12578"/>
                            <a:pt x="12417" y="12976"/>
                            <a:pt x="12528" y="13318"/>
                          </a:cubicBezTo>
                          <a:cubicBezTo>
                            <a:pt x="12658" y="13720"/>
                            <a:pt x="12847" y="13993"/>
                            <a:pt x="12960" y="14428"/>
                          </a:cubicBezTo>
                          <a:cubicBezTo>
                            <a:pt x="13044" y="14752"/>
                            <a:pt x="13020" y="15213"/>
                            <a:pt x="13104" y="15538"/>
                          </a:cubicBezTo>
                          <a:cubicBezTo>
                            <a:pt x="13217" y="15973"/>
                            <a:pt x="13406" y="16246"/>
                            <a:pt x="13536" y="16648"/>
                          </a:cubicBezTo>
                          <a:cubicBezTo>
                            <a:pt x="13647" y="16989"/>
                            <a:pt x="13702" y="17443"/>
                            <a:pt x="13824" y="17757"/>
                          </a:cubicBezTo>
                          <a:cubicBezTo>
                            <a:pt x="14103" y="18475"/>
                            <a:pt x="14337" y="18566"/>
                            <a:pt x="14688" y="18867"/>
                          </a:cubicBezTo>
                          <a:cubicBezTo>
                            <a:pt x="14784" y="19237"/>
                            <a:pt x="14829" y="19742"/>
                            <a:pt x="14976" y="19977"/>
                          </a:cubicBezTo>
                          <a:cubicBezTo>
                            <a:pt x="15233" y="20391"/>
                            <a:pt x="15568" y="20368"/>
                            <a:pt x="15840" y="20717"/>
                          </a:cubicBezTo>
                          <a:lnTo>
                            <a:pt x="16416" y="21457"/>
                          </a:lnTo>
                          <a:cubicBezTo>
                            <a:pt x="16670" y="21392"/>
                            <a:pt x="17955" y="21242"/>
                            <a:pt x="18432" y="20717"/>
                          </a:cubicBezTo>
                          <a:cubicBezTo>
                            <a:pt x="20386" y="18566"/>
                            <a:pt x="17476" y="21166"/>
                            <a:pt x="19296" y="19607"/>
                          </a:cubicBezTo>
                          <a:cubicBezTo>
                            <a:pt x="19440" y="19237"/>
                            <a:pt x="19559" y="18788"/>
                            <a:pt x="19728" y="18497"/>
                          </a:cubicBezTo>
                          <a:cubicBezTo>
                            <a:pt x="19854" y="18281"/>
                            <a:pt x="20053" y="18403"/>
                            <a:pt x="20160" y="18127"/>
                          </a:cubicBezTo>
                          <a:cubicBezTo>
                            <a:pt x="20267" y="17852"/>
                            <a:pt x="20230" y="17358"/>
                            <a:pt x="20304" y="17018"/>
                          </a:cubicBezTo>
                          <a:cubicBezTo>
                            <a:pt x="20472" y="16240"/>
                            <a:pt x="20880" y="14798"/>
                            <a:pt x="20880" y="14798"/>
                          </a:cubicBezTo>
                          <a:cubicBezTo>
                            <a:pt x="20928" y="14058"/>
                            <a:pt x="20912" y="13270"/>
                            <a:pt x="21024" y="12578"/>
                          </a:cubicBezTo>
                          <a:cubicBezTo>
                            <a:pt x="21157" y="11757"/>
                            <a:pt x="21600" y="10358"/>
                            <a:pt x="21600" y="1035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algn="ctr" defTabSz="406400">
                        <a:lnSpc>
                          <a:spcPts val="3300"/>
                        </a:lnSpc>
                        <a:tabLst>
                          <a:tab pos="749300" algn="l"/>
                        </a:tabLst>
                        <a:defRPr sz="28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p:txBody>
                </p:sp>
                <p:sp>
                  <p:nvSpPr>
                    <p:cNvPr id="430" name="Shape 430"/>
                    <p:cNvSpPr/>
                    <p:nvPr/>
                  </p:nvSpPr>
                  <p:spPr>
                    <a:xfrm>
                      <a:off x="892400" y="1670"/>
                      <a:ext cx="222480" cy="8087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457" extrusionOk="0">
                          <a:moveTo>
                            <a:pt x="0" y="9248"/>
                          </a:moveTo>
                          <a:cubicBezTo>
                            <a:pt x="144" y="8878"/>
                            <a:pt x="276" y="8473"/>
                            <a:pt x="432" y="8139"/>
                          </a:cubicBezTo>
                          <a:cubicBezTo>
                            <a:pt x="565" y="7854"/>
                            <a:pt x="742" y="7713"/>
                            <a:pt x="864" y="7399"/>
                          </a:cubicBezTo>
                          <a:cubicBezTo>
                            <a:pt x="1515" y="5725"/>
                            <a:pt x="743" y="6639"/>
                            <a:pt x="1584" y="5919"/>
                          </a:cubicBezTo>
                          <a:cubicBezTo>
                            <a:pt x="1680" y="5549"/>
                            <a:pt x="1742" y="5102"/>
                            <a:pt x="1872" y="4809"/>
                          </a:cubicBezTo>
                          <a:cubicBezTo>
                            <a:pt x="2481" y="3439"/>
                            <a:pt x="2575" y="3467"/>
                            <a:pt x="3168" y="2959"/>
                          </a:cubicBezTo>
                          <a:cubicBezTo>
                            <a:pt x="3973" y="-143"/>
                            <a:pt x="3361" y="1019"/>
                            <a:pt x="4752" y="370"/>
                          </a:cubicBezTo>
                          <a:cubicBezTo>
                            <a:pt x="4947" y="279"/>
                            <a:pt x="5136" y="123"/>
                            <a:pt x="5328" y="0"/>
                          </a:cubicBezTo>
                          <a:cubicBezTo>
                            <a:pt x="6096" y="123"/>
                            <a:pt x="6882" y="-69"/>
                            <a:pt x="7632" y="370"/>
                          </a:cubicBezTo>
                          <a:cubicBezTo>
                            <a:pt x="7970" y="567"/>
                            <a:pt x="8496" y="1849"/>
                            <a:pt x="8496" y="1849"/>
                          </a:cubicBezTo>
                          <a:cubicBezTo>
                            <a:pt x="8592" y="2219"/>
                            <a:pt x="8662" y="2645"/>
                            <a:pt x="8784" y="2959"/>
                          </a:cubicBezTo>
                          <a:cubicBezTo>
                            <a:pt x="8906" y="3274"/>
                            <a:pt x="9108" y="3352"/>
                            <a:pt x="9216" y="3699"/>
                          </a:cubicBezTo>
                          <a:cubicBezTo>
                            <a:pt x="10011" y="6252"/>
                            <a:pt x="8554" y="3428"/>
                            <a:pt x="9792" y="5549"/>
                          </a:cubicBezTo>
                          <a:cubicBezTo>
                            <a:pt x="9942" y="6705"/>
                            <a:pt x="10088" y="8152"/>
                            <a:pt x="10512" y="8878"/>
                          </a:cubicBezTo>
                          <a:cubicBezTo>
                            <a:pt x="10656" y="9125"/>
                            <a:pt x="10811" y="9334"/>
                            <a:pt x="10944" y="9618"/>
                          </a:cubicBezTo>
                          <a:cubicBezTo>
                            <a:pt x="11100" y="9953"/>
                            <a:pt x="11215" y="10407"/>
                            <a:pt x="11376" y="10728"/>
                          </a:cubicBezTo>
                          <a:cubicBezTo>
                            <a:pt x="11649" y="11274"/>
                            <a:pt x="12240" y="12208"/>
                            <a:pt x="12240" y="12208"/>
                          </a:cubicBezTo>
                          <a:cubicBezTo>
                            <a:pt x="12336" y="12578"/>
                            <a:pt x="12417" y="12976"/>
                            <a:pt x="12528" y="13318"/>
                          </a:cubicBezTo>
                          <a:cubicBezTo>
                            <a:pt x="12658" y="13720"/>
                            <a:pt x="12847" y="13993"/>
                            <a:pt x="12960" y="14428"/>
                          </a:cubicBezTo>
                          <a:cubicBezTo>
                            <a:pt x="13044" y="14752"/>
                            <a:pt x="13020" y="15213"/>
                            <a:pt x="13104" y="15538"/>
                          </a:cubicBezTo>
                          <a:cubicBezTo>
                            <a:pt x="13217" y="15973"/>
                            <a:pt x="13406" y="16246"/>
                            <a:pt x="13536" y="16648"/>
                          </a:cubicBezTo>
                          <a:cubicBezTo>
                            <a:pt x="13647" y="16989"/>
                            <a:pt x="13702" y="17443"/>
                            <a:pt x="13824" y="17757"/>
                          </a:cubicBezTo>
                          <a:cubicBezTo>
                            <a:pt x="14103" y="18475"/>
                            <a:pt x="14337" y="18566"/>
                            <a:pt x="14688" y="18867"/>
                          </a:cubicBezTo>
                          <a:cubicBezTo>
                            <a:pt x="14784" y="19237"/>
                            <a:pt x="14829" y="19742"/>
                            <a:pt x="14976" y="19977"/>
                          </a:cubicBezTo>
                          <a:cubicBezTo>
                            <a:pt x="15233" y="20391"/>
                            <a:pt x="15568" y="20368"/>
                            <a:pt x="15840" y="20717"/>
                          </a:cubicBezTo>
                          <a:lnTo>
                            <a:pt x="16416" y="21457"/>
                          </a:lnTo>
                          <a:cubicBezTo>
                            <a:pt x="16670" y="21392"/>
                            <a:pt x="17955" y="21242"/>
                            <a:pt x="18432" y="20717"/>
                          </a:cubicBezTo>
                          <a:cubicBezTo>
                            <a:pt x="20386" y="18566"/>
                            <a:pt x="17476" y="21166"/>
                            <a:pt x="19296" y="19607"/>
                          </a:cubicBezTo>
                          <a:cubicBezTo>
                            <a:pt x="19440" y="19237"/>
                            <a:pt x="19559" y="18788"/>
                            <a:pt x="19728" y="18497"/>
                          </a:cubicBezTo>
                          <a:cubicBezTo>
                            <a:pt x="19854" y="18281"/>
                            <a:pt x="20053" y="18403"/>
                            <a:pt x="20160" y="18127"/>
                          </a:cubicBezTo>
                          <a:cubicBezTo>
                            <a:pt x="20267" y="17852"/>
                            <a:pt x="20230" y="17358"/>
                            <a:pt x="20304" y="17018"/>
                          </a:cubicBezTo>
                          <a:cubicBezTo>
                            <a:pt x="20472" y="16240"/>
                            <a:pt x="20880" y="14798"/>
                            <a:pt x="20880" y="14798"/>
                          </a:cubicBezTo>
                          <a:cubicBezTo>
                            <a:pt x="20928" y="14058"/>
                            <a:pt x="20912" y="13270"/>
                            <a:pt x="21024" y="12578"/>
                          </a:cubicBezTo>
                          <a:cubicBezTo>
                            <a:pt x="21157" y="11757"/>
                            <a:pt x="21600" y="10358"/>
                            <a:pt x="21600" y="1035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algn="ctr" defTabSz="406400">
                        <a:lnSpc>
                          <a:spcPts val="3300"/>
                        </a:lnSpc>
                        <a:tabLst>
                          <a:tab pos="749300" algn="l"/>
                        </a:tabLst>
                        <a:defRPr sz="2800"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432" name="Shape 432"/>
                  <p:cNvSpPr/>
                  <p:nvPr/>
                </p:nvSpPr>
                <p:spPr>
                  <a:xfrm>
                    <a:off x="1118978" y="30351"/>
                    <a:ext cx="49705" cy="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1" h="15864" extrusionOk="0">
                        <a:moveTo>
                          <a:pt x="0" y="15864"/>
                        </a:moveTo>
                        <a:cubicBezTo>
                          <a:pt x="5963" y="6221"/>
                          <a:pt x="-3069" y="21600"/>
                          <a:pt x="3270" y="7932"/>
                        </a:cubicBezTo>
                        <a:cubicBezTo>
                          <a:pt x="6105" y="1820"/>
                          <a:pt x="7252" y="2151"/>
                          <a:pt x="10356" y="0"/>
                        </a:cubicBezTo>
                        <a:cubicBezTo>
                          <a:pt x="16710" y="3083"/>
                          <a:pt x="13980" y="2644"/>
                          <a:pt x="18531" y="2644"/>
                        </a:cubicBezTo>
                      </a:path>
                    </a:pathLst>
                  </a:custGeom>
                  <a:noFill/>
                  <a:ln w="1905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algn="ctr" defTabSz="406400">
                      <a:lnSpc>
                        <a:spcPts val="3300"/>
                      </a:lnSpc>
                      <a:tabLst>
                        <a:tab pos="749300" algn="l"/>
                      </a:tabLst>
                      <a:defRPr sz="2800"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/>
                  </a:p>
                </p:txBody>
              </p:sp>
            </p:grpSp>
            <p:sp>
              <p:nvSpPr>
                <p:cNvPr id="434" name="Shape 434"/>
                <p:cNvSpPr/>
                <p:nvPr/>
              </p:nvSpPr>
              <p:spPr>
                <a:xfrm>
                  <a:off x="1168862" y="71630"/>
                  <a:ext cx="155272" cy="9147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406400">
                    <a:lnSpc>
                      <a:spcPts val="3300"/>
                    </a:lnSpc>
                    <a:tabLst>
                      <a:tab pos="749300" algn="l"/>
                    </a:tabLst>
                    <a:defRPr sz="28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</p:grpSp>
        </p:grpSp>
        <p:sp>
          <p:nvSpPr>
            <p:cNvPr id="437" name="Shape 437"/>
            <p:cNvSpPr/>
            <p:nvPr/>
          </p:nvSpPr>
          <p:spPr>
            <a:xfrm>
              <a:off x="580511" y="2103453"/>
              <a:ext cx="3194948" cy="2579"/>
            </a:xfrm>
            <a:prstGeom prst="line">
              <a:avLst/>
            </a:prstGeom>
            <a:noFill/>
            <a:ln w="57150" cap="flat">
              <a:solidFill>
                <a:srgbClr val="0085C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2710477" y="2104125"/>
              <a:ext cx="985103" cy="49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1600"/>
                </a:lnSpc>
                <a:buClr>
                  <a:srgbClr val="000000"/>
                </a:buClr>
                <a:buFont typeface="Arial"/>
                <a:tabLst>
                  <a:tab pos="749300" algn="l"/>
                </a:tabLst>
                <a:defRPr sz="1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mirror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4504079" y="6638675"/>
            <a:ext cx="188178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48F99F3-D88E-8248-B9A6-C9CC415FF87E}" type="slidenum">
              <a:rPr kumimoji="0" lang="de-DE" sz="12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3</a:t>
            </a:fld>
            <a:endParaRPr kumimoji="0" lang="de-DE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"/>
          </p:nvPr>
        </p:nvSpPr>
        <p:spPr>
          <a:xfrm>
            <a:off x="4534163" y="6638295"/>
            <a:ext cx="76944" cy="261610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1" animBg="1" advAuto="0"/>
      <p:bldP spid="399" grpId="2" animBg="1" advAuto="0"/>
      <p:bldP spid="402" grpId="3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/>
          <p:nvPr/>
        </p:nvSpPr>
        <p:spPr>
          <a:xfrm>
            <a:off x="-38100" y="-25400"/>
            <a:ext cx="9207500" cy="69088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dropped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2841">
            <a:off x="827601" y="646032"/>
            <a:ext cx="7382934" cy="5537201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Shape 445"/>
          <p:cNvSpPr/>
          <p:nvPr/>
        </p:nvSpPr>
        <p:spPr>
          <a:xfrm flipV="1">
            <a:off x="912772" y="3243297"/>
            <a:ext cx="7269921" cy="16277"/>
          </a:xfrm>
          <a:prstGeom prst="line">
            <a:avLst/>
          </a:prstGeom>
          <a:ln w="50800">
            <a:solidFill>
              <a:srgbClr val="76D6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482600" y="673100"/>
            <a:ext cx="609600" cy="5664200"/>
          </a:xfrm>
          <a:prstGeom prst="rect">
            <a:avLst/>
          </a:prstGeom>
          <a:solidFill>
            <a:srgbClr val="DCEDFF"/>
          </a:solidFill>
          <a:ln w="25400">
            <a:solidFill>
              <a:srgbClr val="DCEDFF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8039100" y="482600"/>
            <a:ext cx="609600" cy="5664200"/>
          </a:xfrm>
          <a:prstGeom prst="rect">
            <a:avLst/>
          </a:prstGeom>
          <a:solidFill>
            <a:srgbClr val="DCEDFF"/>
          </a:solidFill>
          <a:ln w="25400">
            <a:solidFill>
              <a:srgbClr val="DCEDFF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 rot="5401793">
            <a:off x="4076710" y="-3212605"/>
            <a:ext cx="889001" cy="7239001"/>
          </a:xfrm>
          <a:prstGeom prst="rect">
            <a:avLst/>
          </a:prstGeom>
          <a:solidFill>
            <a:srgbClr val="DCEDFF"/>
          </a:solidFill>
          <a:ln w="25400">
            <a:solidFill>
              <a:srgbClr val="DCEDFF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 rot="5401793">
            <a:off x="4343743" y="2592687"/>
            <a:ext cx="457201" cy="7239001"/>
          </a:xfrm>
          <a:prstGeom prst="rect">
            <a:avLst/>
          </a:prstGeom>
          <a:solidFill>
            <a:srgbClr val="DCEDFF"/>
          </a:solidFill>
          <a:ln w="25400">
            <a:solidFill>
              <a:srgbClr val="DCEDFF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1092200" y="863600"/>
            <a:ext cx="6959600" cy="513080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4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2"/>
          <p:cNvSpPr/>
          <p:nvPr/>
        </p:nvSpPr>
        <p:spPr>
          <a:xfrm>
            <a:off x="4064000" y="3276600"/>
            <a:ext cx="135934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de-CH" dirty="0" err="1"/>
              <a:t>Projector</a:t>
            </a:r>
            <a:r>
              <a:rPr dirty="0"/>
              <a:t> off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5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 rot="21597691">
            <a:off x="508000" y="127000"/>
            <a:ext cx="593983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06400">
              <a:defRPr sz="3200" b="1">
                <a:solidFill>
                  <a:srgbClr val="011993"/>
                </a:solidFill>
              </a:defRPr>
            </a:lvl1pPr>
          </a:lstStyle>
          <a:p>
            <a:r>
              <a:t>Light propagation (Physics)</a:t>
            </a:r>
          </a:p>
        </p:txBody>
      </p:sp>
      <p:sp>
        <p:nvSpPr>
          <p:cNvPr id="458" name="Shape 458"/>
          <p:cNvSpPr/>
          <p:nvPr/>
        </p:nvSpPr>
        <p:spPr>
          <a:xfrm rot="21597691">
            <a:off x="1198060" y="842090"/>
            <a:ext cx="465049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just" defTabSz="406400">
              <a:spcBef>
                <a:spcPts val="500"/>
              </a:spcBef>
              <a:tabLst>
                <a:tab pos="4521200" algn="l"/>
              </a:tabLst>
              <a:defRPr sz="3000">
                <a:solidFill>
                  <a:srgbClr val="011993"/>
                </a:solidFill>
              </a:defRPr>
            </a:lvl1pPr>
          </a:lstStyle>
          <a:p>
            <a:r>
              <a:rPr b="1" dirty="0"/>
              <a:t>འོད་ཀྱི་ཁྱབ་གདལ།  ༼དངོས་ཁམས་ཚན་རིག༽</a:t>
            </a:r>
          </a:p>
        </p:txBody>
      </p:sp>
      <p:grpSp>
        <p:nvGrpSpPr>
          <p:cNvPr id="465" name="Group 465"/>
          <p:cNvGrpSpPr/>
          <p:nvPr/>
        </p:nvGrpSpPr>
        <p:grpSpPr>
          <a:xfrm>
            <a:off x="2463799" y="1689100"/>
            <a:ext cx="4215911" cy="1574477"/>
            <a:chOff x="0" y="0"/>
            <a:chExt cx="4215909" cy="1574476"/>
          </a:xfrm>
        </p:grpSpPr>
        <p:grpSp>
          <p:nvGrpSpPr>
            <p:cNvPr id="461" name="Group 461"/>
            <p:cNvGrpSpPr/>
            <p:nvPr/>
          </p:nvGrpSpPr>
          <p:grpSpPr>
            <a:xfrm>
              <a:off x="0" y="889000"/>
              <a:ext cx="4215909" cy="685476"/>
              <a:chOff x="0" y="0"/>
              <a:chExt cx="4215908" cy="685475"/>
            </a:xfrm>
          </p:grpSpPr>
          <p:sp>
            <p:nvSpPr>
              <p:cNvPr id="459" name="Shape 459"/>
              <p:cNvSpPr/>
              <p:nvPr/>
            </p:nvSpPr>
            <p:spPr>
              <a:xfrm flipH="1" flipV="1">
                <a:off x="2281197" y="0"/>
                <a:ext cx="1934712" cy="68547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60" name="Shape 460"/>
              <p:cNvSpPr/>
              <p:nvPr/>
            </p:nvSpPr>
            <p:spPr>
              <a:xfrm flipV="1">
                <a:off x="0" y="3543"/>
                <a:ext cx="1937207" cy="67839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64" name="Group 464"/>
            <p:cNvGrpSpPr/>
            <p:nvPr/>
          </p:nvGrpSpPr>
          <p:grpSpPr>
            <a:xfrm>
              <a:off x="816905" y="0"/>
              <a:ext cx="2579020" cy="878323"/>
              <a:chOff x="0" y="0"/>
              <a:chExt cx="2579018" cy="878323"/>
            </a:xfrm>
          </p:grpSpPr>
          <p:sp>
            <p:nvSpPr>
              <p:cNvPr id="462" name="Shape 462"/>
              <p:cNvSpPr/>
              <p:nvPr/>
            </p:nvSpPr>
            <p:spPr>
              <a:xfrm>
                <a:off x="0" y="0"/>
                <a:ext cx="2579018" cy="4064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t">
                <a:spAutoFit/>
              </a:bodyPr>
              <a:lstStyle>
                <a:lvl1pPr algn="ctr" defTabSz="406400">
                  <a:lnSpc>
                    <a:spcPts val="2400"/>
                  </a:lnSpc>
                  <a:tabLst>
                    <a:tab pos="749300" algn="l"/>
                  </a:tabLst>
                  <a:defRPr sz="2000" b="1"/>
                </a:lvl1pPr>
              </a:lstStyle>
              <a:p>
                <a:r>
                  <a:t>Two models for light</a:t>
                </a:r>
              </a:p>
            </p:txBody>
          </p:sp>
          <p:sp>
            <p:nvSpPr>
              <p:cNvPr id="463" name="Shape 463"/>
              <p:cNvSpPr/>
              <p:nvPr/>
            </p:nvSpPr>
            <p:spPr>
              <a:xfrm>
                <a:off x="164125" y="406400"/>
                <a:ext cx="2240125" cy="4719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t">
                <a:spAutoFit/>
              </a:bodyPr>
              <a:lstStyle>
                <a:lvl1pPr>
                  <a:defRPr sz="2000"/>
                </a:lvl1pPr>
              </a:lstStyle>
              <a:p>
                <a:pPr algn="ctr"/>
                <a:r>
                  <a:rPr sz="2400" dirty="0" err="1"/>
                  <a:t>འོད་ཀྱི་དཔེ་གཟུགས་གཉིས</a:t>
                </a:r>
                <a:r>
                  <a:rPr sz="2400" dirty="0"/>
                  <a:t>།</a:t>
                </a:r>
              </a:p>
            </p:txBody>
          </p:sp>
        </p:grpSp>
      </p:grpSp>
      <p:grpSp>
        <p:nvGrpSpPr>
          <p:cNvPr id="468" name="Group 468"/>
          <p:cNvGrpSpPr/>
          <p:nvPr/>
        </p:nvGrpSpPr>
        <p:grpSpPr>
          <a:xfrm>
            <a:off x="924373" y="3276600"/>
            <a:ext cx="1851003" cy="878324"/>
            <a:chOff x="0" y="0"/>
            <a:chExt cx="1851001" cy="878324"/>
          </a:xfrm>
        </p:grpSpPr>
        <p:sp>
          <p:nvSpPr>
            <p:cNvPr id="466" name="Shape 466"/>
            <p:cNvSpPr/>
            <p:nvPr/>
          </p:nvSpPr>
          <p:spPr>
            <a:xfrm>
              <a:off x="0" y="0"/>
              <a:ext cx="1851001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 defTabSz="406400">
                <a:lnSpc>
                  <a:spcPts val="2400"/>
                </a:lnSpc>
                <a:tabLst>
                  <a:tab pos="749300" algn="l"/>
                </a:tabLst>
                <a:defRPr sz="2000"/>
              </a:lvl1pPr>
            </a:lstStyle>
            <a:p>
              <a:r>
                <a:t>Flux of photons</a:t>
              </a:r>
            </a:p>
          </p:txBody>
        </p:sp>
        <p:sp>
          <p:nvSpPr>
            <p:cNvPr id="467" name="Shape 467"/>
            <p:cNvSpPr/>
            <p:nvPr/>
          </p:nvSpPr>
          <p:spPr>
            <a:xfrm>
              <a:off x="91283" y="406400"/>
              <a:ext cx="1620567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defTabSz="406400">
                <a:defRPr sz="2000"/>
              </a:lvl1pPr>
            </a:lstStyle>
            <a:p>
              <a:pPr algn="ctr"/>
              <a:r>
                <a:rPr sz="2400" dirty="0" err="1"/>
                <a:t>འོད་རྡུལ་གྱི་ཆུན་པོ</a:t>
              </a:r>
              <a:r>
                <a:rPr sz="2400" dirty="0"/>
                <a:t>།</a:t>
              </a:r>
            </a:p>
          </p:txBody>
        </p:sp>
      </p:grpSp>
      <p:grpSp>
        <p:nvGrpSpPr>
          <p:cNvPr id="471" name="Group 471"/>
          <p:cNvGrpSpPr/>
          <p:nvPr/>
        </p:nvGrpSpPr>
        <p:grpSpPr>
          <a:xfrm>
            <a:off x="5465281" y="3289300"/>
            <a:ext cx="2598987" cy="878324"/>
            <a:chOff x="0" y="0"/>
            <a:chExt cx="2598986" cy="878324"/>
          </a:xfrm>
        </p:grpSpPr>
        <p:sp>
          <p:nvSpPr>
            <p:cNvPr id="469" name="Shape 469"/>
            <p:cNvSpPr/>
            <p:nvPr/>
          </p:nvSpPr>
          <p:spPr>
            <a:xfrm>
              <a:off x="0" y="0"/>
              <a:ext cx="2598986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 defTabSz="406400">
                <a:lnSpc>
                  <a:spcPts val="2400"/>
                </a:lnSpc>
                <a:tabLst>
                  <a:tab pos="749300" algn="l"/>
                </a:tabLst>
                <a:defRPr sz="2000"/>
              </a:lvl1pPr>
            </a:lstStyle>
            <a:p>
              <a:r>
                <a:t>Electromagnetic wave</a:t>
              </a:r>
            </a:p>
          </p:txBody>
        </p:sp>
        <p:sp>
          <p:nvSpPr>
            <p:cNvPr id="470" name="Shape 470"/>
            <p:cNvSpPr/>
            <p:nvPr/>
          </p:nvSpPr>
          <p:spPr>
            <a:xfrm>
              <a:off x="328979" y="406400"/>
              <a:ext cx="1958003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defTabSz="406400">
                <a:defRPr sz="2000"/>
              </a:lvl1pPr>
            </a:lstStyle>
            <a:p>
              <a:pPr algn="ctr"/>
              <a:r>
                <a:rPr sz="2400" dirty="0" err="1"/>
                <a:t>གློག་ཁབ་ལེན་གྱི་རླབས</a:t>
              </a:r>
              <a:r>
                <a:rPr sz="2400" dirty="0"/>
                <a:t>།</a:t>
              </a: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6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1" animBg="1" advAuto="0"/>
      <p:bldP spid="468" grpId="2" animBg="1" advAuto="0"/>
      <p:bldP spid="471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/>
        </p:nvSpPr>
        <p:spPr>
          <a:xfrm>
            <a:off x="292497" y="63500"/>
            <a:ext cx="3573562" cy="713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4300"/>
              </a:lnSpc>
              <a:tabLst>
                <a:tab pos="749300" algn="l"/>
              </a:tabLst>
              <a:defRPr sz="3000" b="1">
                <a:solidFill>
                  <a:srgbClr val="011993"/>
                </a:solidFill>
              </a:defRPr>
            </a:pPr>
            <a:r>
              <a:rPr dirty="0"/>
              <a:t>Re</a:t>
            </a:r>
            <a:r>
              <a:rPr dirty="0">
                <a:solidFill>
                  <a:srgbClr val="FF4013"/>
                </a:solidFill>
              </a:rPr>
              <a:t>fra</a:t>
            </a:r>
            <a:r>
              <a:rPr dirty="0"/>
              <a:t>ction  </a:t>
            </a:r>
            <a:r>
              <a:rPr sz="3600" dirty="0"/>
              <a:t> </a:t>
            </a:r>
            <a:r>
              <a:rPr dirty="0"/>
              <a:t>འཁྱོག་འཕྲོ།</a:t>
            </a:r>
          </a:p>
        </p:txBody>
      </p:sp>
      <p:grpSp>
        <p:nvGrpSpPr>
          <p:cNvPr id="488" name="Group 488"/>
          <p:cNvGrpSpPr/>
          <p:nvPr/>
        </p:nvGrpSpPr>
        <p:grpSpPr>
          <a:xfrm>
            <a:off x="1747242" y="820256"/>
            <a:ext cx="4737020" cy="2926532"/>
            <a:chOff x="0" y="0"/>
            <a:chExt cx="4737019" cy="2926531"/>
          </a:xfrm>
        </p:grpSpPr>
        <p:sp>
          <p:nvSpPr>
            <p:cNvPr id="474" name="Shape 474"/>
            <p:cNvSpPr/>
            <p:nvPr/>
          </p:nvSpPr>
          <p:spPr>
            <a:xfrm flipH="1">
              <a:off x="463194" y="2908054"/>
              <a:ext cx="4273826" cy="1093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458169" y="1744842"/>
              <a:ext cx="4253736" cy="1177841"/>
            </a:xfrm>
            <a:prstGeom prst="rect">
              <a:avLst/>
            </a:prstGeom>
            <a:solidFill>
              <a:srgbClr val="0096FF">
                <a:alpha val="39000"/>
              </a:srgbClr>
            </a:solidFill>
            <a:ln w="25400" cap="flat">
              <a:solidFill>
                <a:srgbClr val="0096FF">
                  <a:alpha val="39000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100"/>
                </a:lnSpc>
                <a:tabLst>
                  <a:tab pos="749300" algn="l"/>
                </a:tabLst>
                <a:defRPr sz="26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4688659" y="909647"/>
              <a:ext cx="13621" cy="201688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434653" y="905798"/>
              <a:ext cx="13620" cy="201688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2473524" y="819130"/>
              <a:ext cx="2071986" cy="656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3300"/>
                </a:lnSpc>
                <a:tabLst>
                  <a:tab pos="749300" algn="l"/>
                </a:tabLst>
                <a:defRPr sz="2800"/>
              </a:lvl1pPr>
            </a:lstStyle>
            <a:p>
              <a:r>
                <a:rPr dirty="0"/>
                <a:t>Air  </a:t>
              </a:r>
              <a:r>
                <a:rPr dirty="0" err="1"/>
                <a:t>རླུང</a:t>
              </a:r>
              <a:r>
                <a:rPr lang="bo-CN" sz="2800" dirty="0"/>
                <a:t>་</a:t>
              </a:r>
              <a:r>
                <a:rPr dirty="0"/>
                <a:t>།</a:t>
              </a:r>
            </a:p>
          </p:txBody>
        </p:sp>
        <p:sp>
          <p:nvSpPr>
            <p:cNvPr id="479" name="Shape 479"/>
            <p:cNvSpPr/>
            <p:nvPr/>
          </p:nvSpPr>
          <p:spPr>
            <a:xfrm>
              <a:off x="2570784" y="1670609"/>
              <a:ext cx="2015531" cy="7753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3300"/>
                </a:lnSpc>
                <a:tabLst>
                  <a:tab pos="749300" algn="l"/>
                </a:tabLst>
                <a:defRPr sz="2800"/>
              </a:lvl1pPr>
            </a:lstStyle>
            <a:p>
              <a:r>
                <a:t>Water  ཆུ།</a:t>
              </a:r>
            </a:p>
          </p:txBody>
        </p:sp>
        <p:sp>
          <p:nvSpPr>
            <p:cNvPr id="480" name="Shape 480"/>
            <p:cNvSpPr/>
            <p:nvPr/>
          </p:nvSpPr>
          <p:spPr>
            <a:xfrm>
              <a:off x="0" y="0"/>
              <a:ext cx="2330393" cy="1765381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2304650" y="1751494"/>
              <a:ext cx="413271" cy="1129029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2311006" y="875558"/>
              <a:ext cx="13167" cy="1935714"/>
            </a:xfrm>
            <a:prstGeom prst="line">
              <a:avLst/>
            </a:prstGeom>
            <a:noFill/>
            <a:ln w="50800" cap="flat">
              <a:solidFill>
                <a:srgbClr val="008F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1642229" y="1002293"/>
              <a:ext cx="665419" cy="23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81" y="10280"/>
                  </a:lnTo>
                  <a:lnTo>
                    <a:pt x="11014" y="4817"/>
                  </a:lnTo>
                  <a:lnTo>
                    <a:pt x="15773" y="139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406400">
                <a:lnSpc>
                  <a:spcPts val="3100"/>
                </a:lnSpc>
                <a:tabLst>
                  <a:tab pos="749300" algn="l"/>
                </a:tabLst>
                <a:defRPr sz="26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 rot="10800000">
              <a:off x="2294481" y="2653214"/>
              <a:ext cx="348668" cy="74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81" y="10280"/>
                  </a:lnTo>
                  <a:lnTo>
                    <a:pt x="11014" y="4817"/>
                  </a:lnTo>
                  <a:lnTo>
                    <a:pt x="15773" y="139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406400">
                <a:lnSpc>
                  <a:spcPts val="3100"/>
                </a:lnSpc>
                <a:tabLst>
                  <a:tab pos="749300" algn="l"/>
                </a:tabLst>
                <a:defRPr sz="26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1973100" y="995308"/>
              <a:ext cx="188555" cy="4390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3100"/>
                </a:lnSpc>
                <a:tabLst>
                  <a:tab pos="749300" algn="l"/>
                </a:tabLst>
                <a:defRPr sz="2600" i="1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i</a:t>
              </a:r>
            </a:p>
          </p:txBody>
        </p:sp>
        <p:sp>
          <p:nvSpPr>
            <p:cNvPr id="486" name="Shape 486"/>
            <p:cNvSpPr/>
            <p:nvPr/>
          </p:nvSpPr>
          <p:spPr>
            <a:xfrm>
              <a:off x="2342270" y="2290933"/>
              <a:ext cx="255690" cy="4390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3100"/>
                </a:lnSpc>
                <a:tabLst>
                  <a:tab pos="749300" algn="l"/>
                </a:tabLst>
                <a:defRPr sz="2600" i="1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87" name="Shape 487"/>
            <p:cNvSpPr/>
            <p:nvPr/>
          </p:nvSpPr>
          <p:spPr>
            <a:xfrm rot="7905379">
              <a:off x="477911" y="241230"/>
              <a:ext cx="143997" cy="337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2600"/>
            </a:solidFill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100"/>
                </a:lnSpc>
                <a:tabLst>
                  <a:tab pos="749300" algn="l"/>
                </a:tabLst>
                <a:defRPr sz="26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489" name="Shape 489"/>
          <p:cNvSpPr/>
          <p:nvPr/>
        </p:nvSpPr>
        <p:spPr>
          <a:xfrm>
            <a:off x="520700" y="5344160"/>
            <a:ext cx="8509000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300"/>
              </a:spcBef>
              <a:defRPr sz="1800"/>
            </a:pPr>
            <a:r>
              <a:rPr dirty="0"/>
              <a:t>If light enters a denser medium or a less-dense</a:t>
            </a:r>
            <a:r>
              <a:rPr lang="de-CH" dirty="0" err="1"/>
              <a:t>r</a:t>
            </a:r>
            <a:r>
              <a:rPr lang="en-IN" dirty="0"/>
              <a:t> </a:t>
            </a:r>
            <a:r>
              <a:rPr dirty="0"/>
              <a:t>medium, it changes direction.</a:t>
            </a:r>
            <a:br>
              <a:rPr dirty="0"/>
            </a:br>
            <a:r>
              <a:rPr dirty="0"/>
              <a:t>It is </a:t>
            </a:r>
            <a:r>
              <a:rPr b="1" dirty="0"/>
              <a:t>refracted</a:t>
            </a:r>
            <a:r>
              <a:rPr dirty="0"/>
              <a:t>. </a:t>
            </a:r>
          </a:p>
          <a:p>
            <a:pPr>
              <a:defRPr sz="2200"/>
            </a:pPr>
            <a:r>
              <a:rPr dirty="0"/>
              <a:t>གལ་ཏེ་འོད་ཞིག་བརྒྱུད་ལམ་སྟུག་པོའམ་བརྒྱུད་ལམ་སྟུག་པོ་མེད་སར་སྐྱོད་ཚེ་</a:t>
            </a:r>
            <a:r>
              <a:rPr dirty="0">
                <a:solidFill>
                  <a:schemeClr val="tx1"/>
                </a:solidFill>
              </a:rPr>
              <a:t>འོད་དེ་</a:t>
            </a:r>
            <a:r>
              <a:rPr lang="bo-CN" sz="2200" dirty="0">
                <a:solidFill>
                  <a:schemeClr val="tx1"/>
                </a:solidFill>
              </a:rPr>
              <a:t>ཁ་ཕྱོགས་འགྱུར་བ་དང།</a:t>
            </a:r>
            <a:r>
              <a:rPr lang="en-IN" sz="2200" dirty="0">
                <a:solidFill>
                  <a:schemeClr val="tx1"/>
                </a:solidFill>
              </a:rPr>
              <a:t> </a:t>
            </a:r>
            <a:r>
              <a:rPr lang="bo-CN" dirty="0">
                <a:solidFill>
                  <a:schemeClr val="tx1"/>
                </a:solidFill>
              </a:rPr>
              <a:t>འོད</a:t>
            </a:r>
            <a:r>
              <a:rPr lang="bo-CN" dirty="0"/>
              <a:t>་དེ་</a:t>
            </a:r>
            <a:r>
              <a:rPr dirty="0" err="1"/>
              <a:t>འཁྱོག་པར་བྱེད</a:t>
            </a:r>
            <a:r>
              <a:rPr dirty="0"/>
              <a:t>།</a:t>
            </a:r>
            <a:endParaRPr dirty="0">
              <a:solidFill>
                <a:srgbClr val="FF2600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520700" y="3949700"/>
            <a:ext cx="8509000" cy="1472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300"/>
              </a:spcBef>
              <a:defRPr sz="1800"/>
            </a:pPr>
            <a:r>
              <a:rPr dirty="0"/>
              <a:t>The speed of light in glass or in water is less than in air. </a:t>
            </a:r>
            <a:br>
              <a:rPr dirty="0"/>
            </a:br>
            <a:r>
              <a:rPr sz="2200" dirty="0">
                <a:latin typeface="Monlam Uni Ochan2"/>
                <a:cs typeface="Monlam Uni Ochan2"/>
              </a:rPr>
              <a:t>འོད་ཀྱི་མགྱོགས་ཚད་ཤེལ་དང་ཆུའི་ནང་ནི་འོད་ཀྱི་མགྱོགས་ཚད་རླུང་ལས་ཞན་པ་ཡོད།</a:t>
            </a:r>
          </a:p>
          <a:p>
            <a:pPr>
              <a:spcBef>
                <a:spcPts val="300"/>
              </a:spcBef>
              <a:defRPr sz="1800"/>
            </a:pPr>
            <a:r>
              <a:rPr dirty="0"/>
              <a:t>Glass or water is a denser medium.  </a:t>
            </a:r>
            <a:r>
              <a:rPr sz="2200" dirty="0" err="1"/>
              <a:t>ཤེལ་ལམ་ཆུ་ནི་བརྒྱུད་ལམ་སྟུག་པོ་རེད</a:t>
            </a:r>
            <a:r>
              <a:rPr sz="2200" dirty="0"/>
              <a:t>།</a:t>
            </a:r>
          </a:p>
          <a:p>
            <a:pPr>
              <a:spcBef>
                <a:spcPts val="300"/>
              </a:spcBef>
              <a:defRPr sz="1800"/>
            </a:pPr>
            <a:r>
              <a:rPr dirty="0"/>
              <a:t>Air is a </a:t>
            </a:r>
            <a:r>
              <a:rPr lang="en-IN" dirty="0">
                <a:solidFill>
                  <a:schemeClr val="tx1"/>
                </a:solidFill>
              </a:rPr>
              <a:t>less denser </a:t>
            </a:r>
            <a:r>
              <a:rPr dirty="0">
                <a:solidFill>
                  <a:schemeClr val="tx1"/>
                </a:solidFill>
              </a:rPr>
              <a:t>medium</a:t>
            </a:r>
            <a:r>
              <a:rPr dirty="0"/>
              <a:t>.  </a:t>
            </a:r>
            <a:r>
              <a:rPr sz="2200" dirty="0" err="1"/>
              <a:t>རླུང་ནི་བརྒྱུད་ལམ་སྟུག་པོ་མ་རེད</a:t>
            </a:r>
            <a:r>
              <a:rPr sz="2200" dirty="0"/>
              <a:t>།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7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2" animBg="1" advAuto="0"/>
      <p:bldP spid="490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roup 494"/>
          <p:cNvGrpSpPr/>
          <p:nvPr/>
        </p:nvGrpSpPr>
        <p:grpSpPr>
          <a:xfrm>
            <a:off x="38100" y="1023936"/>
            <a:ext cx="9159232" cy="5458143"/>
            <a:chOff x="0" y="0"/>
            <a:chExt cx="9159231" cy="5377517"/>
          </a:xfrm>
        </p:grpSpPr>
        <p:sp>
          <p:nvSpPr>
            <p:cNvPr id="492" name="Shape 492"/>
            <p:cNvSpPr/>
            <p:nvPr/>
          </p:nvSpPr>
          <p:spPr>
            <a:xfrm>
              <a:off x="0" y="4259262"/>
              <a:ext cx="9144000" cy="1118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>
                <a:spcBef>
                  <a:spcPts val="300"/>
                </a:spcBef>
                <a:defRPr sz="2000"/>
              </a:pPr>
              <a:r>
                <a:rPr dirty="0"/>
                <a:t>The </a:t>
              </a:r>
              <a:r>
                <a:rPr b="1" dirty="0"/>
                <a:t>angle of refraction </a:t>
              </a:r>
              <a:r>
                <a:rPr dirty="0"/>
                <a:t>(a) is </a:t>
              </a:r>
              <a:r>
                <a:rPr dirty="0">
                  <a:solidFill>
                    <a:schemeClr val="tx1"/>
                  </a:solidFill>
                </a:rPr>
                <a:t>the angle between the refracted ray and the normal.</a:t>
              </a:r>
            </a:p>
            <a:p>
              <a:pPr>
                <a:defRPr sz="2600"/>
              </a:pPr>
              <a:r>
                <a:rPr dirty="0" err="1">
                  <a:solidFill>
                    <a:schemeClr val="tx1"/>
                  </a:solidFill>
                </a:rPr>
                <a:t>འཁྱོག་འཕྲོའི་ཟུར་ཁུག་ནི་འཁྱོག་འཕྲོའི་འོད་ཟེར་དང</a:t>
              </a:r>
              <a:r>
                <a:rPr dirty="0">
                  <a:solidFill>
                    <a:schemeClr val="tx1"/>
                  </a:solidFill>
                </a:rPr>
                <a:t>་</a:t>
              </a:r>
              <a:r>
                <a:rPr lang="bo-CN" sz="2600" b="0" i="0" u="none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དྲང་ཐིག་</a:t>
              </a:r>
              <a:r>
                <a:rPr dirty="0" err="1">
                  <a:solidFill>
                    <a:schemeClr val="tx1"/>
                  </a:solidFill>
                </a:rPr>
                <a:t>གཉིས་དབར་གྱི་ཟུར་ཁུག་ལ་ཟེར</a:t>
              </a:r>
              <a:r>
                <a:rPr dirty="0">
                  <a:solidFill>
                    <a:schemeClr val="tx1"/>
                  </a:solidFill>
                </a:rPr>
                <a:t>།</a:t>
              </a:r>
            </a:p>
          </p:txBody>
        </p:sp>
        <p:sp>
          <p:nvSpPr>
            <p:cNvPr id="493" name="Shape 493"/>
            <p:cNvSpPr/>
            <p:nvPr/>
          </p:nvSpPr>
          <p:spPr>
            <a:xfrm>
              <a:off x="4498330" y="0"/>
              <a:ext cx="4660901" cy="473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defTabSz="406400">
                <a:lnSpc>
                  <a:spcPts val="2600"/>
                </a:lnSpc>
                <a:buFont typeface="Arial"/>
                <a:tabLst>
                  <a:tab pos="749300" algn="l"/>
                </a:tabLst>
                <a:defRPr sz="2000"/>
              </a:pPr>
              <a:r>
                <a:rPr sz="1800" b="1" i="1">
                  <a:latin typeface="Times"/>
                  <a:ea typeface="Times"/>
                  <a:cs typeface="Times"/>
                  <a:sym typeface="Times"/>
                </a:rPr>
                <a:t>a</a:t>
              </a:r>
              <a:r>
                <a:t> = angle or refraction  </a:t>
              </a:r>
              <a:r>
                <a:rPr sz="2200"/>
                <a:t>འཁྱོག་འཕྲོའི་ཟུར་ཁུག</a:t>
              </a:r>
            </a:p>
          </p:txBody>
        </p:sp>
      </p:grpSp>
      <p:grpSp>
        <p:nvGrpSpPr>
          <p:cNvPr id="509" name="Group 509"/>
          <p:cNvGrpSpPr/>
          <p:nvPr/>
        </p:nvGrpSpPr>
        <p:grpSpPr>
          <a:xfrm>
            <a:off x="1752600" y="825500"/>
            <a:ext cx="4737020" cy="2926532"/>
            <a:chOff x="0" y="0"/>
            <a:chExt cx="4737019" cy="2926531"/>
          </a:xfrm>
        </p:grpSpPr>
        <p:sp>
          <p:nvSpPr>
            <p:cNvPr id="495" name="Shape 495"/>
            <p:cNvSpPr/>
            <p:nvPr/>
          </p:nvSpPr>
          <p:spPr>
            <a:xfrm flipH="1">
              <a:off x="463194" y="2908054"/>
              <a:ext cx="4273826" cy="1093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458169" y="1744842"/>
              <a:ext cx="4253736" cy="1177841"/>
            </a:xfrm>
            <a:prstGeom prst="rect">
              <a:avLst/>
            </a:prstGeom>
            <a:solidFill>
              <a:srgbClr val="0096FF">
                <a:alpha val="39000"/>
              </a:srgbClr>
            </a:solidFill>
            <a:ln w="25400" cap="flat">
              <a:solidFill>
                <a:srgbClr val="0096FF">
                  <a:alpha val="39000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100"/>
                </a:lnSpc>
                <a:tabLst>
                  <a:tab pos="749300" algn="l"/>
                </a:tabLst>
                <a:defRPr sz="26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4688659" y="909647"/>
              <a:ext cx="13621" cy="201688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434653" y="905798"/>
              <a:ext cx="13620" cy="201688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2473524" y="819130"/>
              <a:ext cx="2071986" cy="656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3300"/>
                </a:lnSpc>
                <a:tabLst>
                  <a:tab pos="749300" algn="l"/>
                </a:tabLst>
                <a:defRPr sz="2800"/>
              </a:lvl1pPr>
            </a:lstStyle>
            <a:p>
              <a:r>
                <a:rPr dirty="0"/>
                <a:t>Air  </a:t>
              </a:r>
              <a:r>
                <a:rPr dirty="0" err="1"/>
                <a:t>རླུང</a:t>
              </a:r>
              <a:r>
                <a:rPr lang="bo-CN" sz="2800" dirty="0"/>
                <a:t>་</a:t>
              </a:r>
              <a:r>
                <a:rPr dirty="0"/>
                <a:t>།</a:t>
              </a:r>
            </a:p>
          </p:txBody>
        </p:sp>
        <p:sp>
          <p:nvSpPr>
            <p:cNvPr id="500" name="Shape 500"/>
            <p:cNvSpPr/>
            <p:nvPr/>
          </p:nvSpPr>
          <p:spPr>
            <a:xfrm>
              <a:off x="2570784" y="1670609"/>
              <a:ext cx="2015531" cy="7753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3300"/>
                </a:lnSpc>
                <a:tabLst>
                  <a:tab pos="749300" algn="l"/>
                </a:tabLst>
                <a:defRPr sz="2800"/>
              </a:lvl1pPr>
            </a:lstStyle>
            <a:p>
              <a:r>
                <a:t>Water  ཆུ།</a:t>
              </a:r>
            </a:p>
          </p:txBody>
        </p:sp>
        <p:sp>
          <p:nvSpPr>
            <p:cNvPr id="501" name="Shape 501"/>
            <p:cNvSpPr/>
            <p:nvPr/>
          </p:nvSpPr>
          <p:spPr>
            <a:xfrm>
              <a:off x="0" y="0"/>
              <a:ext cx="2330393" cy="1765381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2304650" y="1751494"/>
              <a:ext cx="413271" cy="1129029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2311006" y="875558"/>
              <a:ext cx="13167" cy="1935714"/>
            </a:xfrm>
            <a:prstGeom prst="line">
              <a:avLst/>
            </a:prstGeom>
            <a:noFill/>
            <a:ln w="50800" cap="flat">
              <a:solidFill>
                <a:srgbClr val="008F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642229" y="1002293"/>
              <a:ext cx="665419" cy="23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81" y="10280"/>
                  </a:lnTo>
                  <a:lnTo>
                    <a:pt x="11014" y="4817"/>
                  </a:lnTo>
                  <a:lnTo>
                    <a:pt x="15773" y="139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406400">
                <a:lnSpc>
                  <a:spcPts val="3100"/>
                </a:lnSpc>
                <a:tabLst>
                  <a:tab pos="749300" algn="l"/>
                </a:tabLst>
                <a:defRPr sz="26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 rot="10800000">
              <a:off x="2294481" y="2653214"/>
              <a:ext cx="348668" cy="74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81" y="10280"/>
                  </a:lnTo>
                  <a:lnTo>
                    <a:pt x="11014" y="4817"/>
                  </a:lnTo>
                  <a:lnTo>
                    <a:pt x="15773" y="139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406400">
                <a:lnSpc>
                  <a:spcPts val="3100"/>
                </a:lnSpc>
                <a:tabLst>
                  <a:tab pos="749300" algn="l"/>
                </a:tabLst>
                <a:defRPr sz="26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1973100" y="995308"/>
              <a:ext cx="188555" cy="4390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3100"/>
                </a:lnSpc>
                <a:tabLst>
                  <a:tab pos="749300" algn="l"/>
                </a:tabLst>
                <a:defRPr sz="2600" i="1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i</a:t>
              </a:r>
            </a:p>
          </p:txBody>
        </p:sp>
        <p:sp>
          <p:nvSpPr>
            <p:cNvPr id="507" name="Shape 507"/>
            <p:cNvSpPr/>
            <p:nvPr/>
          </p:nvSpPr>
          <p:spPr>
            <a:xfrm>
              <a:off x="2342270" y="2290933"/>
              <a:ext cx="255690" cy="4390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06400">
                <a:lnSpc>
                  <a:spcPts val="3100"/>
                </a:lnSpc>
                <a:tabLst>
                  <a:tab pos="749300" algn="l"/>
                </a:tabLst>
                <a:defRPr sz="2600" i="1"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508" name="Shape 508"/>
            <p:cNvSpPr/>
            <p:nvPr/>
          </p:nvSpPr>
          <p:spPr>
            <a:xfrm rot="7905379">
              <a:off x="477911" y="241230"/>
              <a:ext cx="143997" cy="337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2600"/>
            </a:solidFill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06400">
                <a:lnSpc>
                  <a:spcPts val="3100"/>
                </a:lnSpc>
                <a:tabLst>
                  <a:tab pos="749300" algn="l"/>
                </a:tabLst>
                <a:defRPr sz="26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512" name="Group 512"/>
          <p:cNvGrpSpPr/>
          <p:nvPr/>
        </p:nvGrpSpPr>
        <p:grpSpPr>
          <a:xfrm>
            <a:off x="25325" y="569379"/>
            <a:ext cx="9093351" cy="4495801"/>
            <a:chOff x="0" y="0"/>
            <a:chExt cx="9093349" cy="4495800"/>
          </a:xfrm>
        </p:grpSpPr>
        <p:sp>
          <p:nvSpPr>
            <p:cNvPr id="510" name="Shape 510"/>
            <p:cNvSpPr/>
            <p:nvPr/>
          </p:nvSpPr>
          <p:spPr>
            <a:xfrm>
              <a:off x="0" y="3657600"/>
              <a:ext cx="9093349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>
                <a:spcBef>
                  <a:spcPts val="300"/>
                </a:spcBef>
                <a:defRPr sz="2400"/>
              </a:pPr>
              <a:r>
                <a:rPr sz="2000" dirty="0"/>
                <a:t>The </a:t>
              </a:r>
              <a:r>
                <a:rPr sz="2000" b="1" dirty="0"/>
                <a:t>angle of incidence </a:t>
              </a:r>
              <a:r>
                <a:rPr sz="2000" dirty="0"/>
                <a:t>(</a:t>
              </a:r>
              <a:r>
                <a:rPr sz="2000" dirty="0" err="1"/>
                <a:t>i</a:t>
              </a:r>
              <a:r>
                <a:rPr sz="2000" dirty="0"/>
                <a:t>) is the angle between the incident ray and the normal</a:t>
              </a:r>
              <a:br>
                <a:rPr sz="2000" dirty="0"/>
              </a:br>
              <a:r>
                <a:rPr sz="2600" dirty="0" err="1"/>
                <a:t>ནང་འཕྲོའི་ཟུར་ཁུག་ནི་ནང་འཕྲོའི་འོད</a:t>
              </a:r>
              <a:r>
                <a:rPr sz="2600" dirty="0" err="1">
                  <a:solidFill>
                    <a:schemeClr val="tx1"/>
                  </a:solidFill>
                </a:rPr>
                <a:t>་ཟེར་དང</a:t>
              </a:r>
              <a:r>
                <a:rPr sz="2600" dirty="0">
                  <a:solidFill>
                    <a:schemeClr val="tx1"/>
                  </a:solidFill>
                </a:rPr>
                <a:t>་</a:t>
              </a:r>
              <a:r>
                <a:rPr lang="bo-CN" sz="2600" b="0" i="0" u="none" strike="noStrike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དྲང་ཐིག་</a:t>
              </a:r>
              <a:r>
                <a:rPr sz="2600" dirty="0" err="1">
                  <a:solidFill>
                    <a:schemeClr val="tx1"/>
                  </a:solidFill>
                </a:rPr>
                <a:t>གཉིས</a:t>
              </a:r>
              <a:r>
                <a:rPr sz="2600" dirty="0" err="1"/>
                <a:t>་དབར་གྱི་ཟུར་ཁུག་ལ་ཟེར</a:t>
              </a:r>
              <a:r>
                <a:rPr sz="2600" dirty="0"/>
                <a:t>།</a:t>
              </a:r>
            </a:p>
          </p:txBody>
        </p:sp>
        <p:sp>
          <p:nvSpPr>
            <p:cNvPr id="511" name="Shape 511"/>
            <p:cNvSpPr/>
            <p:nvPr/>
          </p:nvSpPr>
          <p:spPr>
            <a:xfrm>
              <a:off x="4477253" y="0"/>
              <a:ext cx="4024894" cy="473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ctr" defTabSz="406400">
                <a:lnSpc>
                  <a:spcPts val="2600"/>
                </a:lnSpc>
                <a:buFont typeface="Arial"/>
                <a:tabLst>
                  <a:tab pos="749300" algn="l"/>
                </a:tabLst>
                <a:defRPr sz="2000"/>
              </a:pPr>
              <a:r>
                <a:rPr sz="1800" b="1" i="1" dirty="0">
                  <a:latin typeface="Times"/>
                  <a:ea typeface="Times"/>
                  <a:cs typeface="Times"/>
                  <a:sym typeface="Times"/>
                </a:rPr>
                <a:t>i</a:t>
              </a:r>
              <a:r>
                <a:rPr dirty="0"/>
                <a:t> = angle of incidence  </a:t>
              </a:r>
              <a:r>
                <a:rPr sz="2200" dirty="0"/>
                <a:t>ནང་འཕྲོའི་ཟུར་ཁུག</a:t>
              </a:r>
            </a:p>
          </p:txBody>
        </p:sp>
      </p:grpSp>
      <p:sp>
        <p:nvSpPr>
          <p:cNvPr id="513" name="Shape 513"/>
          <p:cNvSpPr/>
          <p:nvPr/>
        </p:nvSpPr>
        <p:spPr>
          <a:xfrm>
            <a:off x="292497" y="63500"/>
            <a:ext cx="3573562" cy="713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4300"/>
              </a:lnSpc>
              <a:tabLst>
                <a:tab pos="749300" algn="l"/>
              </a:tabLst>
              <a:defRPr sz="3000" b="1">
                <a:solidFill>
                  <a:srgbClr val="011993"/>
                </a:solidFill>
              </a:defRPr>
            </a:pPr>
            <a:r>
              <a:rPr dirty="0"/>
              <a:t>Re</a:t>
            </a:r>
            <a:r>
              <a:rPr dirty="0">
                <a:solidFill>
                  <a:srgbClr val="FF4013"/>
                </a:solidFill>
              </a:rPr>
              <a:t>fra</a:t>
            </a:r>
            <a:r>
              <a:rPr dirty="0"/>
              <a:t>ction  </a:t>
            </a:r>
            <a:r>
              <a:rPr sz="3600" dirty="0"/>
              <a:t> </a:t>
            </a:r>
            <a:r>
              <a:rPr dirty="0" err="1"/>
              <a:t>འཁྱོག་འཕྲོ</a:t>
            </a:r>
            <a:r>
              <a:rPr dirty="0"/>
              <a:t>།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8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2" animBg="1" advAuto="0"/>
      <p:bldP spid="512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 flipH="1">
            <a:off x="2215795" y="3733554"/>
            <a:ext cx="4273825" cy="10935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2210769" y="2570342"/>
            <a:ext cx="4253736" cy="1177841"/>
          </a:xfrm>
          <a:prstGeom prst="rect">
            <a:avLst/>
          </a:prstGeom>
          <a:solidFill>
            <a:srgbClr val="0096FF">
              <a:alpha val="39000"/>
            </a:srgbClr>
          </a:solidFill>
          <a:ln w="25400">
            <a:solidFill>
              <a:srgbClr val="0096FF">
                <a:alpha val="39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6441259" y="1735147"/>
            <a:ext cx="13621" cy="2016885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2187253" y="1731298"/>
            <a:ext cx="13620" cy="2016885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4226124" y="1644630"/>
            <a:ext cx="2071986" cy="656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06400">
              <a:lnSpc>
                <a:spcPts val="3300"/>
              </a:lnSpc>
              <a:tabLst>
                <a:tab pos="749300" algn="l"/>
              </a:tabLst>
              <a:defRPr sz="2800"/>
            </a:lvl1pPr>
          </a:lstStyle>
          <a:p>
            <a:r>
              <a:t>Air  རླུང།</a:t>
            </a:r>
          </a:p>
        </p:txBody>
      </p:sp>
      <p:sp>
        <p:nvSpPr>
          <p:cNvPr id="520" name="Shape 520"/>
          <p:cNvSpPr/>
          <p:nvPr/>
        </p:nvSpPr>
        <p:spPr>
          <a:xfrm>
            <a:off x="4323384" y="2496109"/>
            <a:ext cx="2015531" cy="77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06400">
              <a:lnSpc>
                <a:spcPts val="3300"/>
              </a:lnSpc>
              <a:tabLst>
                <a:tab pos="749300" algn="l"/>
              </a:tabLst>
              <a:defRPr sz="2800"/>
            </a:lvl1pPr>
          </a:lstStyle>
          <a:p>
            <a:r>
              <a:t>Water  ཆུ།</a:t>
            </a:r>
          </a:p>
        </p:txBody>
      </p:sp>
      <p:sp>
        <p:nvSpPr>
          <p:cNvPr id="521" name="Shape 521"/>
          <p:cNvSpPr/>
          <p:nvPr/>
        </p:nvSpPr>
        <p:spPr>
          <a:xfrm>
            <a:off x="1752600" y="825500"/>
            <a:ext cx="2330393" cy="1765381"/>
          </a:xfrm>
          <a:prstGeom prst="lin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4057250" y="2576994"/>
            <a:ext cx="413271" cy="1129029"/>
          </a:xfrm>
          <a:prstGeom prst="lin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4063606" y="1701058"/>
            <a:ext cx="13167" cy="1935714"/>
          </a:xfrm>
          <a:prstGeom prst="line">
            <a:avLst/>
          </a:prstGeom>
          <a:ln w="50800">
            <a:solidFill>
              <a:srgbClr val="008F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4" name="Shape 524"/>
          <p:cNvSpPr/>
          <p:nvPr/>
        </p:nvSpPr>
        <p:spPr>
          <a:xfrm>
            <a:off x="3394829" y="1827793"/>
            <a:ext cx="665419" cy="232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581" y="10280"/>
                </a:lnTo>
                <a:lnTo>
                  <a:pt x="11014" y="4817"/>
                </a:lnTo>
                <a:lnTo>
                  <a:pt x="15773" y="139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25" name="Shape 525"/>
          <p:cNvSpPr/>
          <p:nvPr/>
        </p:nvSpPr>
        <p:spPr>
          <a:xfrm rot="10800000">
            <a:off x="4047081" y="3478714"/>
            <a:ext cx="348668" cy="74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581" y="10280"/>
                </a:lnTo>
                <a:lnTo>
                  <a:pt x="11014" y="4817"/>
                </a:lnTo>
                <a:lnTo>
                  <a:pt x="15773" y="139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26" name="Shape 526"/>
          <p:cNvSpPr/>
          <p:nvPr/>
        </p:nvSpPr>
        <p:spPr>
          <a:xfrm>
            <a:off x="4081300" y="3078108"/>
            <a:ext cx="188555" cy="439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06400">
              <a:lnSpc>
                <a:spcPts val="3100"/>
              </a:lnSpc>
              <a:tabLst>
                <a:tab pos="749300" algn="l"/>
              </a:tabLst>
              <a:defRPr sz="2600" i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i</a:t>
            </a:r>
          </a:p>
        </p:txBody>
      </p:sp>
      <p:sp>
        <p:nvSpPr>
          <p:cNvPr id="527" name="Shape 527"/>
          <p:cNvSpPr/>
          <p:nvPr/>
        </p:nvSpPr>
        <p:spPr>
          <a:xfrm>
            <a:off x="3739270" y="1821033"/>
            <a:ext cx="255690" cy="439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06400">
              <a:lnSpc>
                <a:spcPts val="3100"/>
              </a:lnSpc>
              <a:tabLst>
                <a:tab pos="749300" algn="l"/>
              </a:tabLst>
              <a:defRPr sz="2600" i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a</a:t>
            </a:r>
          </a:p>
        </p:txBody>
      </p:sp>
      <p:sp>
        <p:nvSpPr>
          <p:cNvPr id="528" name="Shape 528"/>
          <p:cNvSpPr/>
          <p:nvPr/>
        </p:nvSpPr>
        <p:spPr>
          <a:xfrm>
            <a:off x="4523730" y="515253"/>
            <a:ext cx="4426595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2800"/>
              </a:lnSpc>
              <a:spcBef>
                <a:spcPts val="100"/>
              </a:spcBef>
              <a:buFont typeface="Arial"/>
              <a:tabLst>
                <a:tab pos="749300" algn="l"/>
              </a:tabLst>
              <a:defRPr sz="2000"/>
            </a:pPr>
            <a:r>
              <a:rPr sz="1800" b="1" i="1">
                <a:latin typeface="Times"/>
                <a:ea typeface="Times"/>
                <a:cs typeface="Times"/>
                <a:sym typeface="Times"/>
              </a:rPr>
              <a:t>i</a:t>
            </a:r>
            <a:r>
              <a:t> = angle of incidence  </a:t>
            </a:r>
            <a:r>
              <a:rPr sz="2400"/>
              <a:t>ནང་འཕྲོའི་ཟུར་ཁུག</a:t>
            </a:r>
          </a:p>
          <a:p>
            <a:pPr defTabSz="406400">
              <a:lnSpc>
                <a:spcPts val="2800"/>
              </a:lnSpc>
              <a:spcBef>
                <a:spcPts val="100"/>
              </a:spcBef>
              <a:buFont typeface="Arial"/>
              <a:tabLst>
                <a:tab pos="749300" algn="l"/>
              </a:tabLst>
              <a:defRPr sz="2000"/>
            </a:pPr>
            <a:r>
              <a:rPr sz="1800" b="1" i="1">
                <a:latin typeface="Times"/>
                <a:ea typeface="Times"/>
                <a:cs typeface="Times"/>
                <a:sym typeface="Times"/>
              </a:rPr>
              <a:t>a</a:t>
            </a:r>
            <a:r>
              <a:t> = angle of refraction  </a:t>
            </a:r>
            <a:r>
              <a:rPr sz="2400"/>
              <a:t>འཁྱོག་འཕྲོའི་ཟུར་ཁུག</a:t>
            </a:r>
          </a:p>
        </p:txBody>
      </p:sp>
      <p:sp>
        <p:nvSpPr>
          <p:cNvPr id="529" name="Shape 529"/>
          <p:cNvSpPr/>
          <p:nvPr/>
        </p:nvSpPr>
        <p:spPr>
          <a:xfrm>
            <a:off x="184150" y="4070225"/>
            <a:ext cx="8750300" cy="210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3300"/>
              </a:lnSpc>
              <a:tabLst>
                <a:tab pos="749300" algn="l"/>
              </a:tabLst>
              <a:defRPr sz="2400"/>
            </a:pPr>
            <a:r>
              <a:rPr dirty="0">
                <a:solidFill>
                  <a:schemeClr val="tx1"/>
                </a:solidFill>
              </a:rPr>
              <a:t>Observation: </a:t>
            </a:r>
            <a:r>
              <a:rPr sz="2800" dirty="0" err="1">
                <a:solidFill>
                  <a:schemeClr val="tx1"/>
                </a:solidFill>
              </a:rPr>
              <a:t>ལྟ</a:t>
            </a:r>
            <a:r>
              <a:rPr lang="bo-CN" sz="2800" dirty="0">
                <a:solidFill>
                  <a:schemeClr val="tx1"/>
                </a:solidFill>
              </a:rPr>
              <a:t>་ཞིབ</a:t>
            </a:r>
            <a:r>
              <a:rPr sz="2800" dirty="0">
                <a:solidFill>
                  <a:schemeClr val="tx1"/>
                </a:solidFill>
              </a:rPr>
              <a:t>།</a:t>
            </a:r>
            <a:endParaRPr b="1" dirty="0">
              <a:solidFill>
                <a:schemeClr val="tx1"/>
              </a:solidFill>
            </a:endParaRPr>
          </a:p>
          <a:p>
            <a:pPr defTabSz="406400">
              <a:lnSpc>
                <a:spcPts val="2800"/>
              </a:lnSpc>
              <a:tabLst>
                <a:tab pos="749300" algn="l"/>
              </a:tabLst>
              <a:defRPr sz="2400"/>
            </a:pPr>
            <a:r>
              <a:rPr dirty="0"/>
              <a:t>If the ray of light comes from </a:t>
            </a:r>
            <a:r>
              <a:rPr b="1" dirty="0"/>
              <a:t>water</a:t>
            </a:r>
            <a:r>
              <a:rPr dirty="0"/>
              <a:t> into </a:t>
            </a:r>
            <a:r>
              <a:rPr b="1" dirty="0"/>
              <a:t>air</a:t>
            </a:r>
            <a:r>
              <a:rPr lang="en-IN" dirty="0">
                <a:solidFill>
                  <a:srgbClr val="FF0000"/>
                </a:solidFill>
              </a:rPr>
              <a:t>,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/>
              <a:t>the angle of refraction is </a:t>
            </a:r>
            <a:r>
              <a:rPr b="1" dirty="0"/>
              <a:t>bigger</a:t>
            </a:r>
            <a:r>
              <a:rPr dirty="0"/>
              <a:t> than the angle of incidence.</a:t>
            </a:r>
          </a:p>
          <a:p>
            <a:pPr>
              <a:defRPr sz="2800"/>
            </a:pPr>
            <a:r>
              <a:rPr dirty="0" err="1">
                <a:solidFill>
                  <a:schemeClr val="tx1"/>
                </a:solidFill>
              </a:rPr>
              <a:t>གལ་ཏེ་འོད་ཟེར་ཞིག་ཆུའི་ནང་ནས་ཕྱིར་རླུང་ཁམས་ཀྱི</a:t>
            </a:r>
            <a:r>
              <a:rPr sz="2800" dirty="0">
                <a:solidFill>
                  <a:schemeClr val="tx1"/>
                </a:solidFill>
              </a:rPr>
              <a:t>་</a:t>
            </a:r>
            <a:r>
              <a:rPr lang="bo-CN" sz="2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ཕྱོགས་</a:t>
            </a:r>
            <a:r>
              <a:rPr dirty="0" err="1">
                <a:solidFill>
                  <a:schemeClr val="tx1"/>
                </a:solidFill>
              </a:rPr>
              <a:t>སུ་ཕྱིར་སྐྱོད་ཚེ</a:t>
            </a:r>
            <a:r>
              <a:rPr dirty="0">
                <a:solidFill>
                  <a:schemeClr val="tx1"/>
                </a:solidFill>
              </a:rPr>
              <a:t>། </a:t>
            </a:r>
            <a:endParaRPr lang="en-IN" dirty="0">
              <a:solidFill>
                <a:schemeClr val="tx1"/>
              </a:solidFill>
            </a:endParaRPr>
          </a:p>
          <a:p>
            <a:pPr>
              <a:defRPr sz="2800"/>
            </a:pPr>
            <a:r>
              <a:rPr dirty="0" err="1">
                <a:solidFill>
                  <a:schemeClr val="tx1"/>
                </a:solidFill>
              </a:rPr>
              <a:t>འཁྱོག་འཕྲོའི་ཟུར་ཁུག་ནི་ནང་འཕྲོའི་ཟུར་ཁུག་ལས་ཆེ་བ་ཡིན</a:t>
            </a:r>
            <a:r>
              <a:rPr dirty="0">
                <a:solidFill>
                  <a:schemeClr val="tx1"/>
                </a:solidFill>
              </a:rPr>
              <a:t>།</a:t>
            </a:r>
          </a:p>
        </p:txBody>
      </p:sp>
      <p:sp>
        <p:nvSpPr>
          <p:cNvPr id="530" name="Shape 530"/>
          <p:cNvSpPr/>
          <p:nvPr/>
        </p:nvSpPr>
        <p:spPr>
          <a:xfrm rot="20510746">
            <a:off x="4173373" y="2908075"/>
            <a:ext cx="143998" cy="337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F2600"/>
          </a:solidFill>
          <a:ln w="25400">
            <a:solidFill>
              <a:srgbClr val="FF26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 defTabSz="406400">
              <a:lnSpc>
                <a:spcPts val="3100"/>
              </a:lnSpc>
              <a:tabLst>
                <a:tab pos="749300" algn="l"/>
              </a:tabLst>
              <a:defRPr sz="26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292497" y="63500"/>
            <a:ext cx="3573562" cy="713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06400">
              <a:lnSpc>
                <a:spcPts val="4300"/>
              </a:lnSpc>
              <a:tabLst>
                <a:tab pos="749300" algn="l"/>
              </a:tabLst>
              <a:defRPr sz="3000" b="1">
                <a:solidFill>
                  <a:srgbClr val="011993"/>
                </a:solidFill>
              </a:defRPr>
            </a:pPr>
            <a:r>
              <a:rPr dirty="0"/>
              <a:t>Re</a:t>
            </a:r>
            <a:r>
              <a:rPr dirty="0">
                <a:solidFill>
                  <a:srgbClr val="FF4013"/>
                </a:solidFill>
              </a:rPr>
              <a:t>fra</a:t>
            </a:r>
            <a:r>
              <a:rPr dirty="0"/>
              <a:t>ction  </a:t>
            </a:r>
            <a:r>
              <a:rPr sz="3600" dirty="0"/>
              <a:t> </a:t>
            </a:r>
            <a:r>
              <a:rPr dirty="0"/>
              <a:t>འཁྱོག་འཕྲོ།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9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1387</Words>
  <Application>Microsoft Macintosh PowerPoint</Application>
  <PresentationFormat>Bildschirmpräsentation (4:3)</PresentationFormat>
  <Paragraphs>284</Paragraphs>
  <Slides>30</Slides>
  <Notes>6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Werner Nater</cp:lastModifiedBy>
  <cp:revision>28</cp:revision>
  <dcterms:modified xsi:type="dcterms:W3CDTF">2021-11-01T17:04:49Z</dcterms:modified>
</cp:coreProperties>
</file>