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2" r:id="rId15"/>
    <p:sldId id="270" r:id="rId16"/>
    <p:sldId id="271" r:id="rId17"/>
    <p:sldId id="272" r:id="rId18"/>
    <p:sldId id="291" r:id="rId19"/>
    <p:sldId id="274" r:id="rId20"/>
    <p:sldId id="275" r:id="rId21"/>
    <p:sldId id="276" r:id="rId22"/>
    <p:sldId id="277" r:id="rId23"/>
    <p:sldId id="278" r:id="rId24"/>
    <p:sldId id="279" r:id="rId25"/>
    <p:sldId id="280" r:id="rId26"/>
    <p:sldId id="289" r:id="rId27"/>
    <p:sldId id="282" r:id="rId28"/>
    <p:sldId id="283" r:id="rId29"/>
    <p:sldId id="284" r:id="rId30"/>
    <p:sldId id="285" r:id="rId31"/>
    <p:sldId id="286" r:id="rId32"/>
    <p:sldId id="287" r:id="rId33"/>
    <p:sldId id="288"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521415D9-36F7-43E2-AB2F-B90AF26B5E84}">
      <p14:sectionLst xmlns:p14="http://schemas.microsoft.com/office/powerpoint/2010/main">
        <p14:section name="Default Section" id="{CC0D129E-D541-4CC1-8F4C-F9D50F5F5D04}">
          <p14:sldIdLst>
            <p14:sldId id="256"/>
            <p14:sldId id="257"/>
            <p14:sldId id="258"/>
            <p14:sldId id="259"/>
            <p14:sldId id="260"/>
            <p14:sldId id="261"/>
            <p14:sldId id="262"/>
            <p14:sldId id="263"/>
            <p14:sldId id="264"/>
            <p14:sldId id="265"/>
            <p14:sldId id="266"/>
            <p14:sldId id="267"/>
            <p14:sldId id="268"/>
            <p14:sldId id="292"/>
            <p14:sldId id="270"/>
            <p14:sldId id="271"/>
            <p14:sldId id="272"/>
            <p14:sldId id="291"/>
            <p14:sldId id="274"/>
            <p14:sldId id="275"/>
            <p14:sldId id="276"/>
            <p14:sldId id="277"/>
            <p14:sldId id="278"/>
            <p14:sldId id="279"/>
            <p14:sldId id="280"/>
          </p14:sldIdLst>
        </p14:section>
        <p14:section name="Untitled Section" id="{DB6F983A-FB6B-4C58-87E2-AAC3BA087E23}">
          <p14:sldIdLst>
            <p14:sldId id="289"/>
            <p14:sldId id="282"/>
            <p14:sldId id="283"/>
            <p14:sldId id="284"/>
            <p14:sldId id="285"/>
            <p14:sldId id="286"/>
            <p14:sldId id="287"/>
            <p14:sldId id="28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BBFC77FB-9ED0-4EC9-95AA-A1379042E648}"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2" autoAdjust="0"/>
  </p:normalViewPr>
  <p:slideViewPr>
    <p:cSldViewPr snapToGrid="0">
      <p:cViewPr>
        <p:scale>
          <a:sx n="63" d="100"/>
          <a:sy n="63" d="100"/>
        </p:scale>
        <p:origin x="-2912" y="-10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02583775"/>
      </p:ext>
    </p:extLst>
  </p:cSld>
  <p:clrMap bg1="lt1" tx1="dk1" bg2="lt2" tx2="dk2" accent1="accent1" accent2="accent2" accent3="accent3" accent4="accent4" accent5="accent5" accent6="accent6" hlink="hlink" folHlink="folHlink"/>
  <p:notesStyle>
    <a:lvl1pPr defTabSz="406400" latinLnBrk="0">
      <a:defRPr sz="1200">
        <a:latin typeface="Lucida Grande"/>
        <a:ea typeface="Lucida Grande"/>
        <a:cs typeface="Lucida Grande"/>
        <a:sym typeface="Lucida Grande"/>
      </a:defRPr>
    </a:lvl1pPr>
    <a:lvl2pPr indent="228600" defTabSz="406400" latinLnBrk="0">
      <a:defRPr sz="1200">
        <a:latin typeface="Lucida Grande"/>
        <a:ea typeface="Lucida Grande"/>
        <a:cs typeface="Lucida Grande"/>
        <a:sym typeface="Lucida Grande"/>
      </a:defRPr>
    </a:lvl2pPr>
    <a:lvl3pPr indent="457200" defTabSz="406400" latinLnBrk="0">
      <a:defRPr sz="1200">
        <a:latin typeface="Lucida Grande"/>
        <a:ea typeface="Lucida Grande"/>
        <a:cs typeface="Lucida Grande"/>
        <a:sym typeface="Lucida Grande"/>
      </a:defRPr>
    </a:lvl3pPr>
    <a:lvl4pPr indent="685800" defTabSz="406400" latinLnBrk="0">
      <a:defRPr sz="1200">
        <a:latin typeface="Lucida Grande"/>
        <a:ea typeface="Lucida Grande"/>
        <a:cs typeface="Lucida Grande"/>
        <a:sym typeface="Lucida Grande"/>
      </a:defRPr>
    </a:lvl4pPr>
    <a:lvl5pPr indent="914400" defTabSz="406400" latinLnBrk="0">
      <a:defRPr sz="1200">
        <a:latin typeface="Lucida Grande"/>
        <a:ea typeface="Lucida Grande"/>
        <a:cs typeface="Lucida Grande"/>
        <a:sym typeface="Lucida Grande"/>
      </a:defRPr>
    </a:lvl5pPr>
    <a:lvl6pPr indent="1143000" defTabSz="406400" latinLnBrk="0">
      <a:defRPr sz="1200">
        <a:latin typeface="Lucida Grande"/>
        <a:ea typeface="Lucida Grande"/>
        <a:cs typeface="Lucida Grande"/>
        <a:sym typeface="Lucida Grande"/>
      </a:defRPr>
    </a:lvl6pPr>
    <a:lvl7pPr indent="1371600" defTabSz="406400" latinLnBrk="0">
      <a:defRPr sz="1200">
        <a:latin typeface="Lucida Grande"/>
        <a:ea typeface="Lucida Grande"/>
        <a:cs typeface="Lucida Grande"/>
        <a:sym typeface="Lucida Grande"/>
      </a:defRPr>
    </a:lvl7pPr>
    <a:lvl8pPr indent="1600200" defTabSz="406400" latinLnBrk="0">
      <a:defRPr sz="1200">
        <a:latin typeface="Lucida Grande"/>
        <a:ea typeface="Lucida Grande"/>
        <a:cs typeface="Lucida Grande"/>
        <a:sym typeface="Lucida Grande"/>
      </a:defRPr>
    </a:lvl8pPr>
    <a:lvl9pPr indent="1828800" defTabSz="406400" latinLnBrk="0">
      <a:defRPr sz="1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navdanya.org/site/2017-03-29-08-02-10/navdanya%E2%80%99s-training-research"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r>
              <a:t>Wikipedia: Biology is the natural science that studies life and living organisms, including their physical structure, chemical processes, molecular interactions, physiological mechanisms, development and evolution.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defTabSz="457200">
              <a:defRPr>
                <a:latin typeface="Calibri"/>
                <a:ea typeface="Calibri"/>
                <a:cs typeface="Calibri"/>
                <a:sym typeface="Calibri"/>
              </a:defRPr>
            </a:pPr>
            <a:r>
              <a:t>For biologists, the third, fifth and sixth day are the most important ones, because …. </a:t>
            </a:r>
          </a:p>
          <a:p>
            <a:pPr defTabSz="457200">
              <a:defRPr>
                <a:latin typeface="Calibri"/>
                <a:ea typeface="Calibri"/>
                <a:cs typeface="Calibri"/>
                <a:sym typeface="Calibri"/>
              </a:defRPr>
            </a:pPr>
            <a:r>
              <a:t>We will see later how natural scientists are looking at the Genesis nowadays.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lvl1pPr>
              <a:defRPr sz="2400"/>
            </a:lvl1pPr>
          </a:lstStyle>
          <a:p>
            <a:r>
              <a:t>Explain why seed in the fruit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lvl1pPr>
              <a:defRPr sz="2400">
                <a:solidFill>
                  <a:schemeClr val="accent5"/>
                </a:solidFill>
              </a:defRPr>
            </a:lvl1pPr>
          </a:lstStyle>
          <a:p>
            <a:r>
              <a:t>Exp: Instruction Germination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lvl1pPr>
              <a:defRPr sz="2400"/>
            </a:lvl1pPr>
          </a:lstStyle>
          <a:p>
            <a:r>
              <a:t>Next Day continuation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Investigation through experiments</a:t>
            </a:r>
          </a:p>
          <a:p>
            <a:r>
              <a:t>བརྟག་དསྤྱད་ཀྱི་བརྒྱུད་ནས་རྟོག་ཞིབ་བྱེད་པ།</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lvl1pPr>
              <a:defRPr sz="2400"/>
            </a:lvl1pPr>
          </a:lstStyle>
          <a:p>
            <a:r>
              <a:t>Ask How many days?   Answer 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p>
            <a:pPr defTabSz="457200">
              <a:defRPr>
                <a:latin typeface="Calibri"/>
                <a:ea typeface="Calibri"/>
                <a:cs typeface="Calibri"/>
                <a:sym typeface="Calibri"/>
              </a:defRPr>
            </a:pPr>
            <a:r>
              <a:t>Es ist eine wichtige Frage, die uns alle angeht: zu welchem Zweck wird geforscht?</a:t>
            </a:r>
          </a:p>
          <a:p>
            <a:pPr defTabSz="457200">
              <a:defRPr>
                <a:latin typeface="Calibri"/>
                <a:ea typeface="Calibri"/>
                <a:cs typeface="Calibri"/>
                <a:sym typeface="Calibri"/>
              </a:defRPr>
            </a:pPr>
            <a:r>
              <a:t>Das Forschungsinstitut von Navdanya bei Derhradun (von Vandana Shiva, einer Trägerin des alernativenn Nobelpreise 1992 gegründet) betreibt in situ Genbanken von lokalen Sorten in Indien (Reis, Hirse, Soja etcetc), eine Arbeit, die für die ganze Menschheit wichtig ist angesichts der rasanten genetischen Vereinheitlichung und des Verlustes von genetischer Vielfalt bei den wichtigstsen Agrarpflanzen. </a:t>
            </a:r>
            <a:r>
              <a:rPr b="1" u="sng">
                <a:solidFill>
                  <a:srgbClr val="0000FF"/>
                </a:solidFill>
                <a:uFill>
                  <a:solidFill>
                    <a:srgbClr val="0000FF"/>
                  </a:solidFill>
                </a:uFill>
                <a:hlinkClick r:id="rId3"/>
              </a:rPr>
              <a:t>Navdanya’s Training &amp; Research</a:t>
            </a:r>
            <a:r>
              <a:rPr b="1"/>
              <a:t> / Dehra Dun</a:t>
            </a:r>
          </a:p>
          <a:p>
            <a:pPr defTabSz="457200">
              <a:defRPr>
                <a:latin typeface="Calibri"/>
                <a:ea typeface="Calibri"/>
                <a:cs typeface="Calibri"/>
                <a:sym typeface="Calibri"/>
              </a:defRPr>
            </a:pPr>
            <a:r>
              <a:t>Working and trained 1 million farmers, converted 2 million acres to organic and created 125 community Seed banks in 22 states of India. </a:t>
            </a:r>
          </a:p>
          <a:p>
            <a:pPr defTabSz="457200">
              <a:defRPr>
                <a:latin typeface="Calibri"/>
                <a:ea typeface="Calibri"/>
                <a:cs typeface="Calibri"/>
                <a:sym typeface="Calibri"/>
              </a:defRPr>
            </a:pPr>
            <a:r>
              <a:t>Researchers’ world over has already proven the importance of indigenous crops and organic farming practices in coping with the changing climatic conditions. Results of our studies in the past in different agro climatic situations confirms that even in the adverse climatic conditions biodiversity based organic farming (higher crop diversity) is better capable to minimize the crop losses than that of monoculture based industrial farming. </a:t>
            </a:r>
          </a:p>
          <a:p>
            <a:pPr defTabSz="457200">
              <a:defRPr>
                <a:latin typeface="Calibri"/>
                <a:ea typeface="Calibri"/>
                <a:cs typeface="Calibri"/>
                <a:sym typeface="Calibri"/>
              </a:defRPr>
            </a:pPr>
            <a:r>
              <a:t>While working with different stakeholders a gap was felt in training and demonstration hence the training and demonstration center was started in Dehradun to convince farmers and share the learning's of Navdanya with other people both locally as well as globally.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lvl1pPr>
              <a:defRPr sz="2000"/>
            </a:lvl1pPr>
          </a:lstStyle>
          <a:p>
            <a:r>
              <a:t>Shapaley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mDnormal">
    <p:bg>
      <p:bgPr>
        <a:solidFill>
          <a:srgbClr val="FFFFFF"/>
        </a:solidFill>
        <a:effectLst/>
      </p:bgPr>
    </p:bg>
    <p:spTree>
      <p:nvGrpSpPr>
        <p:cNvPr id="1" name=""/>
        <p:cNvGrpSpPr/>
        <p:nvPr/>
      </p:nvGrpSpPr>
      <p:grpSpPr>
        <a:xfrm>
          <a:off x="0" y="0"/>
          <a:ext cx="0" cy="0"/>
          <a:chOff x="0" y="0"/>
          <a:chExt cx="0" cy="0"/>
        </a:xfrm>
      </p:grpSpPr>
      <p:grpSp>
        <p:nvGrpSpPr>
          <p:cNvPr id="14" name="Group 14"/>
          <p:cNvGrpSpPr/>
          <p:nvPr/>
        </p:nvGrpSpPr>
        <p:grpSpPr>
          <a:xfrm>
            <a:off x="0" y="6629400"/>
            <a:ext cx="9192270" cy="279400"/>
            <a:chOff x="0" y="0"/>
            <a:chExt cx="9192269" cy="279400"/>
          </a:xfrm>
        </p:grpSpPr>
        <p:sp>
          <p:nvSpPr>
            <p:cNvPr id="11" name="Shape 11"/>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i="1">
                  <a:solidFill>
                    <a:srgbClr val="011A9A"/>
                  </a:solidFill>
                  <a:latin typeface="+mj-lt"/>
                  <a:ea typeface="+mj-ea"/>
                  <a:cs typeface="+mj-cs"/>
                  <a:sym typeface="Helvetica"/>
                </a:defRPr>
              </a:lvl1pPr>
            </a:lstStyle>
            <a:p>
              <a:pPr>
                <a:defRPr i="0"/>
              </a:pPr>
              <a:r>
                <a:rPr i="1"/>
                <a:t>Science meets Dharma</a:t>
              </a:r>
            </a:p>
          </p:txBody>
        </p:sp>
        <p:sp>
          <p:nvSpPr>
            <p:cNvPr id="12" name="Shape 12"/>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sp>
          <p:nvSpPr>
            <p:cNvPr id="13" name="Shape 13"/>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a:solidFill>
                    <a:srgbClr val="011A9A"/>
                  </a:solidFill>
                  <a:latin typeface="+mj-lt"/>
                  <a:ea typeface="+mj-ea"/>
                  <a:cs typeface="+mj-cs"/>
                  <a:sym typeface="Helvetica"/>
                </a:defRPr>
              </a:lvl1pPr>
            </a:lstStyle>
            <a:p>
              <a:r>
                <a:t>Werner Nater</a:t>
              </a:r>
            </a:p>
          </p:txBody>
        </p:sp>
      </p:grpSp>
      <p:sp>
        <p:nvSpPr>
          <p:cNvPr id="15" name="Shape 15"/>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mj-lt"/>
                <a:ea typeface="+mj-ea"/>
                <a:cs typeface="+mj-cs"/>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mD black">
    <p:bg>
      <p:bgPr>
        <a:solidFill>
          <a:srgbClr val="FFFFFF"/>
        </a:solidFill>
        <a:effectLst/>
      </p:bgPr>
    </p:bg>
    <p:spTree>
      <p:nvGrpSpPr>
        <p:cNvPr id="1" name=""/>
        <p:cNvGrpSpPr/>
        <p:nvPr/>
      </p:nvGrpSpPr>
      <p:grpSpPr>
        <a:xfrm>
          <a:off x="0" y="0"/>
          <a:ext cx="0" cy="0"/>
          <a:chOff x="0" y="0"/>
          <a:chExt cx="0" cy="0"/>
        </a:xfrm>
      </p:grpSpPr>
      <p:sp>
        <p:nvSpPr>
          <p:cNvPr id="95" name="Shape 95"/>
          <p:cNvSpPr/>
          <p:nvPr/>
        </p:nvSpPr>
        <p:spPr>
          <a:xfrm>
            <a:off x="-12700" y="-927100"/>
            <a:ext cx="9156700" cy="75692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grpSp>
        <p:nvGrpSpPr>
          <p:cNvPr id="99" name="Group 99"/>
          <p:cNvGrpSpPr/>
          <p:nvPr/>
        </p:nvGrpSpPr>
        <p:grpSpPr>
          <a:xfrm>
            <a:off x="0" y="6629400"/>
            <a:ext cx="9192270" cy="279400"/>
            <a:chOff x="0" y="0"/>
            <a:chExt cx="9192269" cy="279400"/>
          </a:xfrm>
        </p:grpSpPr>
        <p:sp>
          <p:nvSpPr>
            <p:cNvPr id="96" name="Shape 96"/>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i="1">
                  <a:solidFill>
                    <a:srgbClr val="011A9A"/>
                  </a:solidFill>
                  <a:latin typeface="+mj-lt"/>
                  <a:ea typeface="+mj-ea"/>
                  <a:cs typeface="+mj-cs"/>
                  <a:sym typeface="Helvetica"/>
                </a:defRPr>
              </a:lvl1pPr>
            </a:lstStyle>
            <a:p>
              <a:pPr>
                <a:defRPr i="0"/>
              </a:pPr>
              <a:r>
                <a:rPr i="1"/>
                <a:t>Science meets Dharma</a:t>
              </a:r>
            </a:p>
          </p:txBody>
        </p:sp>
        <p:sp>
          <p:nvSpPr>
            <p:cNvPr id="97" name="Shape 97"/>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sp>
          <p:nvSpPr>
            <p:cNvPr id="98" name="Shape 98"/>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a:solidFill>
                    <a:srgbClr val="011A9A"/>
                  </a:solidFill>
                  <a:latin typeface="+mj-lt"/>
                  <a:ea typeface="+mj-ea"/>
                  <a:cs typeface="+mj-cs"/>
                  <a:sym typeface="Helvetica"/>
                </a:defRPr>
              </a:lvl1pPr>
            </a:lstStyle>
            <a:p>
              <a:r>
                <a:t>Werner Nater</a:t>
              </a:r>
            </a:p>
          </p:txBody>
        </p:sp>
      </p:grpSp>
      <p:sp>
        <p:nvSpPr>
          <p:cNvPr id="100" name="Shape 100"/>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mj-lt"/>
                <a:ea typeface="+mj-ea"/>
                <a:cs typeface="+mj-cs"/>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mDnormal red">
    <p:bg>
      <p:bgPr>
        <a:solidFill>
          <a:srgbClr val="FFFFFF"/>
        </a:solidFill>
        <a:effectLst/>
      </p:bgPr>
    </p:bg>
    <p:spTree>
      <p:nvGrpSpPr>
        <p:cNvPr id="1" name=""/>
        <p:cNvGrpSpPr/>
        <p:nvPr/>
      </p:nvGrpSpPr>
      <p:grpSpPr>
        <a:xfrm>
          <a:off x="0" y="0"/>
          <a:ext cx="0" cy="0"/>
          <a:chOff x="0" y="0"/>
          <a:chExt cx="0" cy="0"/>
        </a:xfrm>
      </p:grpSpPr>
      <p:sp>
        <p:nvSpPr>
          <p:cNvPr id="22" name="Shape 22"/>
          <p:cNvSpPr/>
          <p:nvPr/>
        </p:nvSpPr>
        <p:spPr>
          <a:xfrm>
            <a:off x="-63500" y="-38100"/>
            <a:ext cx="9245600" cy="6692900"/>
          </a:xfrm>
          <a:prstGeom prst="rect">
            <a:avLst/>
          </a:prstGeom>
          <a:solidFill>
            <a:srgbClr val="470702"/>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grpSp>
        <p:nvGrpSpPr>
          <p:cNvPr id="26" name="Group 26"/>
          <p:cNvGrpSpPr/>
          <p:nvPr/>
        </p:nvGrpSpPr>
        <p:grpSpPr>
          <a:xfrm>
            <a:off x="0" y="6616700"/>
            <a:ext cx="9192270" cy="279400"/>
            <a:chOff x="0" y="0"/>
            <a:chExt cx="9192269" cy="279400"/>
          </a:xfrm>
        </p:grpSpPr>
        <p:sp>
          <p:nvSpPr>
            <p:cNvPr id="23" name="Shape 23"/>
            <p:cNvSpPr/>
            <p:nvPr/>
          </p:nvSpPr>
          <p:spPr>
            <a:xfrm>
              <a:off x="0" y="0"/>
              <a:ext cx="1701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i="1">
                  <a:solidFill>
                    <a:srgbClr val="011A9A"/>
                  </a:solidFill>
                  <a:latin typeface="+mj-lt"/>
                  <a:ea typeface="+mj-ea"/>
                  <a:cs typeface="+mj-cs"/>
                  <a:sym typeface="Helvetica"/>
                </a:defRPr>
              </a:lvl1pPr>
            </a:lstStyle>
            <a:p>
              <a:pPr>
                <a:defRPr i="0"/>
              </a:pPr>
              <a:r>
                <a:rPr i="1"/>
                <a:t>Science meets Dharma</a:t>
              </a:r>
            </a:p>
          </p:txBody>
        </p:sp>
        <p:sp>
          <p:nvSpPr>
            <p:cNvPr id="24" name="Shape 24"/>
            <p:cNvSpPr/>
            <p:nvPr/>
          </p:nvSpPr>
          <p:spPr>
            <a:xfrm flipV="1">
              <a:off x="0" y="34926"/>
              <a:ext cx="9192270" cy="3175"/>
            </a:xfrm>
            <a:prstGeom prst="line">
              <a:avLst/>
            </a:prstGeom>
            <a:noFill/>
            <a:ln w="38100" cap="flat">
              <a:solidFill>
                <a:srgbClr val="15248C"/>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sp>
          <p:nvSpPr>
            <p:cNvPr id="25" name="Shape 25"/>
            <p:cNvSpPr/>
            <p:nvPr/>
          </p:nvSpPr>
          <p:spPr>
            <a:xfrm>
              <a:off x="8115300" y="0"/>
              <a:ext cx="106680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lnSpc>
                  <a:spcPts val="1400"/>
                </a:lnSpc>
                <a:tabLst>
                  <a:tab pos="749300" algn="l"/>
                  <a:tab pos="1892300" algn="l"/>
                </a:tabLst>
                <a:defRPr sz="1200">
                  <a:solidFill>
                    <a:srgbClr val="011A9A"/>
                  </a:solidFill>
                  <a:latin typeface="+mj-lt"/>
                  <a:ea typeface="+mj-ea"/>
                  <a:cs typeface="+mj-cs"/>
                  <a:sym typeface="Helvetica"/>
                </a:defRPr>
              </a:lvl1pPr>
            </a:lstStyle>
            <a:p>
              <a:r>
                <a:t>Werner Nater</a:t>
              </a:r>
            </a:p>
          </p:txBody>
        </p:sp>
      </p:grpSp>
      <p:sp>
        <p:nvSpPr>
          <p:cNvPr id="27" name="Shape 27"/>
          <p:cNvSpPr>
            <a:spLocks noGrp="1"/>
          </p:cNvSpPr>
          <p:nvPr>
            <p:ph type="sldNum" sz="quarter" idx="2"/>
          </p:nvPr>
        </p:nvSpPr>
        <p:spPr>
          <a:xfrm>
            <a:off x="4437077" y="6642100"/>
            <a:ext cx="258416" cy="254000"/>
          </a:xfrm>
          <a:prstGeom prst="rect">
            <a:avLst/>
          </a:prstGeom>
        </p:spPr>
        <p:txBody>
          <a:bodyPr lIns="38100" tIns="38100" rIns="38100" bIns="38100" anchor="ctr"/>
          <a:lstStyle>
            <a:lvl1pPr defTabSz="406400">
              <a:lnSpc>
                <a:spcPts val="1400"/>
              </a:lnSpc>
              <a:tabLst>
                <a:tab pos="749300" algn="l"/>
              </a:tabLst>
              <a:defRPr sz="1200">
                <a:solidFill>
                  <a:srgbClr val="0000EE"/>
                </a:solidFill>
                <a:uFillTx/>
                <a:latin typeface="+mj-lt"/>
                <a:ea typeface="+mj-ea"/>
                <a:cs typeface="+mj-cs"/>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c">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ck ">
    <p:spTree>
      <p:nvGrpSpPr>
        <p:cNvPr id="1" name=""/>
        <p:cNvGrpSpPr/>
        <p:nvPr/>
      </p:nvGrpSpPr>
      <p:grpSpPr>
        <a:xfrm>
          <a:off x="0" y="0"/>
          <a:ext cx="0" cy="0"/>
          <a:chOff x="0" y="0"/>
          <a:chExt cx="0" cy="0"/>
        </a:xfrm>
      </p:grpSpPr>
      <p:sp>
        <p:nvSpPr>
          <p:cNvPr id="41" name="Shape 41"/>
          <p:cNvSpPr/>
          <p:nvPr/>
        </p:nvSpPr>
        <p:spPr>
          <a:xfrm>
            <a:off x="-38100" y="0"/>
            <a:ext cx="9207500" cy="68453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red">
    <p:bg>
      <p:bgPr>
        <a:solidFill>
          <a:srgbClr val="FFFFFF"/>
        </a:solidFill>
        <a:effectLst/>
      </p:bgPr>
    </p:bg>
    <p:spTree>
      <p:nvGrpSpPr>
        <p:cNvPr id="1" name=""/>
        <p:cNvGrpSpPr/>
        <p:nvPr/>
      </p:nvGrpSpPr>
      <p:grpSpPr>
        <a:xfrm>
          <a:off x="0" y="0"/>
          <a:ext cx="0" cy="0"/>
          <a:chOff x="0" y="0"/>
          <a:chExt cx="0" cy="0"/>
        </a:xfrm>
      </p:grpSpPr>
      <p:sp>
        <p:nvSpPr>
          <p:cNvPr id="49" name="Shape 49"/>
          <p:cNvSpPr/>
          <p:nvPr/>
        </p:nvSpPr>
        <p:spPr>
          <a:xfrm>
            <a:off x="-88900" y="-12700"/>
            <a:ext cx="9283700" cy="6858000"/>
          </a:xfrm>
          <a:prstGeom prst="rect">
            <a:avLst/>
          </a:prstGeom>
          <a:solidFill>
            <a:srgbClr val="FFFFFF"/>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50" name="Shape 50"/>
          <p:cNvSpPr/>
          <p:nvPr/>
        </p:nvSpPr>
        <p:spPr>
          <a:xfrm>
            <a:off x="12700" y="12700"/>
            <a:ext cx="9118600" cy="6858000"/>
          </a:xfrm>
          <a:prstGeom prst="rect">
            <a:avLst/>
          </a:prstGeom>
          <a:solidFill>
            <a:srgbClr val="470702"/>
          </a:solidFill>
          <a:ln w="25400">
            <a:solidFill>
              <a:srgbClr val="000000"/>
            </a:solidFill>
            <a:miter lim="400000"/>
          </a:ln>
        </p:spPr>
        <p:txBody>
          <a:bodyPr lIns="50800" tIns="50800" rIns="50800" bIns="50800" anchor="ctr"/>
          <a:lstStyle/>
          <a:p>
            <a:pPr>
              <a:defRPr>
                <a:solidFill>
                  <a:srgbClr val="FFFFFF"/>
                </a:solidFill>
                <a:effectLst>
                  <a:outerShdw blurRad="38100" dist="12700" dir="5400000" rotWithShape="0">
                    <a:srgbClr val="000000">
                      <a:alpha val="50000"/>
                    </a:srgbClr>
                  </a:outerShdw>
                </a:effectLst>
              </a:defRPr>
            </a:pPr>
            <a:endParaRPr/>
          </a:p>
        </p:txBody>
      </p:sp>
      <p:sp>
        <p:nvSpPr>
          <p:cNvPr id="51" name="Shape 51"/>
          <p:cNvSpPr>
            <a:spLocks noGrp="1"/>
          </p:cNvSpPr>
          <p:nvPr>
            <p:ph type="sldNum" sz="quarter" idx="2"/>
          </p:nvPr>
        </p:nvSpPr>
        <p:spPr>
          <a:xfrm>
            <a:off x="4445000" y="6527800"/>
            <a:ext cx="241300" cy="241300"/>
          </a:xfrm>
          <a:prstGeom prst="rect">
            <a:avLst/>
          </a:prstGeom>
        </p:spPr>
        <p:txBody>
          <a:bodyPr/>
          <a:lstStyle>
            <a:lvl1pPr defTabSz="406400">
              <a:defRPr sz="1000">
                <a:uFillTx/>
                <a:latin typeface="Gill Sans"/>
                <a:ea typeface="Gill Sans"/>
                <a:cs typeface="Gill Sans"/>
                <a:sym typeface="Gill Sans"/>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orlage #3">
    <p:bg>
      <p:bgPr>
        <a:solidFill>
          <a:srgbClr val="860E00"/>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mD blue">
    <p:bg>
      <p:bgPr>
        <a:solidFill>
          <a:srgbClr val="FFFFFF"/>
        </a:solidFill>
        <a:effectLst/>
      </p:bgPr>
    </p:bg>
    <p:spTree>
      <p:nvGrpSpPr>
        <p:cNvPr id="1" name=""/>
        <p:cNvGrpSpPr/>
        <p:nvPr/>
      </p:nvGrpSpPr>
      <p:grpSpPr>
        <a:xfrm>
          <a:off x="0" y="0"/>
          <a:ext cx="0" cy="0"/>
          <a:chOff x="0" y="0"/>
          <a:chExt cx="0" cy="0"/>
        </a:xfrm>
      </p:grpSpPr>
      <p:sp>
        <p:nvSpPr>
          <p:cNvPr id="65" name="Shape 65"/>
          <p:cNvSpPr/>
          <p:nvPr/>
        </p:nvSpPr>
        <p:spPr>
          <a:xfrm>
            <a:off x="-50800" y="-76200"/>
            <a:ext cx="9182100" cy="6934200"/>
          </a:xfrm>
          <a:prstGeom prst="rect">
            <a:avLst/>
          </a:prstGeom>
          <a:solidFill>
            <a:srgbClr val="DCEDFF"/>
          </a:solidFill>
          <a:ln w="25400">
            <a:solidFill>
              <a:srgbClr val="DCEDFF"/>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66" name="Shape 66"/>
          <p:cNvSpPr/>
          <p:nvPr/>
        </p:nvSpPr>
        <p:spPr>
          <a:xfrm>
            <a:off x="0" y="6629400"/>
            <a:ext cx="2984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1400"/>
              </a:lnSpc>
              <a:tabLst>
                <a:tab pos="749300" algn="l"/>
                <a:tab pos="1892300" algn="l"/>
              </a:tabLst>
              <a:defRPr sz="1200" i="1">
                <a:solidFill>
                  <a:srgbClr val="011A9A"/>
                </a:solidFill>
                <a:latin typeface="+mj-lt"/>
                <a:ea typeface="+mj-ea"/>
                <a:cs typeface="+mj-cs"/>
                <a:sym typeface="Helvetica"/>
              </a:defRPr>
            </a:lvl1pPr>
          </a:lstStyle>
          <a:p>
            <a:pPr>
              <a:defRPr i="0"/>
            </a:pPr>
            <a:r>
              <a:rPr i="1"/>
              <a:t>Science meets Dharma</a:t>
            </a:r>
          </a:p>
        </p:txBody>
      </p:sp>
      <p:sp>
        <p:nvSpPr>
          <p:cNvPr id="67" name="Shape 67"/>
          <p:cNvSpPr/>
          <p:nvPr/>
        </p:nvSpPr>
        <p:spPr>
          <a:xfrm flipV="1">
            <a:off x="0" y="6664326"/>
            <a:ext cx="9192270" cy="3175"/>
          </a:xfrm>
          <a:prstGeom prst="line">
            <a:avLst/>
          </a:prstGeom>
          <a:ln w="38100">
            <a:solidFill>
              <a:srgbClr val="15248C"/>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68" name="Shape 68"/>
          <p:cNvSpPr/>
          <p:nvPr/>
        </p:nvSpPr>
        <p:spPr>
          <a:xfrm>
            <a:off x="8115300" y="66294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mj-lt"/>
                <a:ea typeface="+mj-ea"/>
                <a:cs typeface="+mj-cs"/>
                <a:sym typeface="Helvetica"/>
              </a:defRPr>
            </a:lvl1pPr>
          </a:lstStyle>
          <a:p>
            <a:r>
              <a:t>Werner Nater</a:t>
            </a:r>
          </a:p>
        </p:txBody>
      </p:sp>
      <p:sp>
        <p:nvSpPr>
          <p:cNvPr id="69" name="Shape 69"/>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mj-lt"/>
                <a:ea typeface="+mj-ea"/>
                <a:cs typeface="+mj-cs"/>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mD green">
    <p:bg>
      <p:bgPr>
        <a:solidFill>
          <a:srgbClr val="FFFFFF"/>
        </a:solidFill>
        <a:effectLst/>
      </p:bgPr>
    </p:bg>
    <p:spTree>
      <p:nvGrpSpPr>
        <p:cNvPr id="1" name=""/>
        <p:cNvGrpSpPr/>
        <p:nvPr/>
      </p:nvGrpSpPr>
      <p:grpSpPr>
        <a:xfrm>
          <a:off x="0" y="0"/>
          <a:ext cx="0" cy="0"/>
          <a:chOff x="0" y="0"/>
          <a:chExt cx="0" cy="0"/>
        </a:xfrm>
      </p:grpSpPr>
      <p:sp>
        <p:nvSpPr>
          <p:cNvPr id="76" name="Shape 76"/>
          <p:cNvSpPr/>
          <p:nvPr/>
        </p:nvSpPr>
        <p:spPr>
          <a:xfrm>
            <a:off x="-19050" y="-38100"/>
            <a:ext cx="9182100" cy="6934200"/>
          </a:xfrm>
          <a:prstGeom prst="rect">
            <a:avLst/>
          </a:prstGeom>
          <a:solidFill>
            <a:srgbClr val="E9FEEC"/>
          </a:solidFill>
          <a:ln w="25400">
            <a:solidFill>
              <a:srgbClr val="DCEDFF"/>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77" name="Shape 77"/>
          <p:cNvSpPr/>
          <p:nvPr/>
        </p:nvSpPr>
        <p:spPr>
          <a:xfrm>
            <a:off x="0" y="6629400"/>
            <a:ext cx="29845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1400"/>
              </a:lnSpc>
              <a:tabLst>
                <a:tab pos="749300" algn="l"/>
                <a:tab pos="1892300" algn="l"/>
              </a:tabLst>
              <a:defRPr sz="1200" i="1">
                <a:solidFill>
                  <a:srgbClr val="011A9A"/>
                </a:solidFill>
                <a:latin typeface="+mj-lt"/>
                <a:ea typeface="+mj-ea"/>
                <a:cs typeface="+mj-cs"/>
                <a:sym typeface="Helvetica"/>
              </a:defRPr>
            </a:lvl1pPr>
          </a:lstStyle>
          <a:p>
            <a:pPr>
              <a:defRPr i="0"/>
            </a:pPr>
            <a:r>
              <a:rPr i="1"/>
              <a:t>Science meets Dharma</a:t>
            </a:r>
          </a:p>
        </p:txBody>
      </p:sp>
      <p:sp>
        <p:nvSpPr>
          <p:cNvPr id="78" name="Shape 78"/>
          <p:cNvSpPr/>
          <p:nvPr/>
        </p:nvSpPr>
        <p:spPr>
          <a:xfrm flipV="1">
            <a:off x="0" y="6664326"/>
            <a:ext cx="9192270" cy="3175"/>
          </a:xfrm>
          <a:prstGeom prst="line">
            <a:avLst/>
          </a:prstGeom>
          <a:ln w="38100">
            <a:solidFill>
              <a:srgbClr val="15248C"/>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79" name="Shape 79"/>
          <p:cNvSpPr/>
          <p:nvPr/>
        </p:nvSpPr>
        <p:spPr>
          <a:xfrm>
            <a:off x="8115300" y="6629400"/>
            <a:ext cx="1066800"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400"/>
              </a:lnSpc>
              <a:tabLst>
                <a:tab pos="749300" algn="l"/>
                <a:tab pos="1892300" algn="l"/>
              </a:tabLst>
              <a:defRPr sz="1200">
                <a:solidFill>
                  <a:srgbClr val="011A9A"/>
                </a:solidFill>
                <a:latin typeface="+mj-lt"/>
                <a:ea typeface="+mj-ea"/>
                <a:cs typeface="+mj-cs"/>
                <a:sym typeface="Helvetica"/>
              </a:defRPr>
            </a:lvl1pPr>
          </a:lstStyle>
          <a:p>
            <a:r>
              <a:t>Werner Nater</a:t>
            </a:r>
          </a:p>
        </p:txBody>
      </p:sp>
      <p:sp>
        <p:nvSpPr>
          <p:cNvPr id="80" name="Shape 80"/>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mj-lt"/>
                <a:ea typeface="+mj-ea"/>
                <a:cs typeface="+mj-cs"/>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mD green only">
    <p:bg>
      <p:bgPr>
        <a:solidFill>
          <a:srgbClr val="FFFFFF"/>
        </a:solidFill>
        <a:effectLst/>
      </p:bgPr>
    </p:bg>
    <p:spTree>
      <p:nvGrpSpPr>
        <p:cNvPr id="1" name=""/>
        <p:cNvGrpSpPr/>
        <p:nvPr/>
      </p:nvGrpSpPr>
      <p:grpSpPr>
        <a:xfrm>
          <a:off x="0" y="0"/>
          <a:ext cx="0" cy="0"/>
          <a:chOff x="0" y="0"/>
          <a:chExt cx="0" cy="0"/>
        </a:xfrm>
      </p:grpSpPr>
      <p:sp>
        <p:nvSpPr>
          <p:cNvPr id="87" name="Shape 87"/>
          <p:cNvSpPr/>
          <p:nvPr/>
        </p:nvSpPr>
        <p:spPr>
          <a:xfrm>
            <a:off x="-19050" y="-38100"/>
            <a:ext cx="9182100" cy="6934200"/>
          </a:xfrm>
          <a:prstGeom prst="rect">
            <a:avLst/>
          </a:prstGeom>
          <a:solidFill>
            <a:srgbClr val="E9FEEC"/>
          </a:solidFill>
          <a:ln w="25400">
            <a:solidFill>
              <a:srgbClr val="DCEDFF"/>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88" name="Shape 88"/>
          <p:cNvSpPr>
            <a:spLocks noGrp="1"/>
          </p:cNvSpPr>
          <p:nvPr>
            <p:ph type="sldNum" sz="quarter" idx="2"/>
          </p:nvPr>
        </p:nvSpPr>
        <p:spPr>
          <a:xfrm>
            <a:off x="4443427" y="6642100"/>
            <a:ext cx="258416" cy="254000"/>
          </a:xfrm>
          <a:prstGeom prst="rect">
            <a:avLst/>
          </a:prstGeom>
        </p:spPr>
        <p:txBody>
          <a:bodyPr lIns="38100" tIns="38100" rIns="38100" bIns="38100" anchor="ctr"/>
          <a:lstStyle>
            <a:lvl1pPr defTabSz="406400">
              <a:lnSpc>
                <a:spcPts val="1400"/>
              </a:lnSpc>
              <a:tabLst>
                <a:tab pos="749300" algn="l"/>
              </a:tabLst>
              <a:defRPr sz="1200">
                <a:uFillTx/>
                <a:latin typeface="+mj-lt"/>
                <a:ea typeface="+mj-ea"/>
                <a:cs typeface="+mj-cs"/>
                <a:sym typeface="Helvetica"/>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FFFFFF"/>
            </a:gs>
          </a:gsLst>
          <a:lin ang="10800000" scaled="0"/>
        </a:gra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463966" y="6245225"/>
            <a:ext cx="312068" cy="298984"/>
          </a:xfrm>
          <a:prstGeom prst="rect">
            <a:avLst/>
          </a:prstGeom>
          <a:ln w="12700">
            <a:miter lim="400000"/>
          </a:ln>
        </p:spPr>
        <p:txBody>
          <a:bodyPr wrap="none" lIns="50800" tIns="50800" rIns="50800" bIns="50800">
            <a:spAutoFit/>
          </a:bodyPr>
          <a:lstStyle>
            <a:lvl1pPr defTabSz="457200">
              <a:defRPr sz="1400">
                <a:uFill>
                  <a:solidFill>
                    <a:srgbClr val="000000"/>
                  </a:solidFill>
                </a:uFill>
                <a:latin typeface="+mn-lt"/>
                <a:ea typeface="+mn-ea"/>
                <a:cs typeface="+mn-cs"/>
                <a:sym typeface="Arial"/>
              </a:defRPr>
            </a:lvl1pPr>
          </a:lstStyle>
          <a:p>
            <a:fld id="{86CB4B4D-7CA3-9044-876B-883B54F8677D}" type="slidenum">
              <a:t>‹Nr.›</a:t>
            </a:fld>
            <a:endParaRPr/>
          </a:p>
        </p:txBody>
      </p:sp>
      <p:sp>
        <p:nvSpPr>
          <p:cNvPr id="3" name="Shape 3"/>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Titeltext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xmlns:p14="http://schemas.microsoft.com/office/powerpoint/2010/main" spd="med"/>
  <p:txStyles>
    <p:titleStyle>
      <a:lvl1pPr marL="40639" marR="40639" indent="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1pPr>
      <a:lvl2pPr marL="40639" marR="40639" indent="2286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2pPr>
      <a:lvl3pPr marL="40639" marR="40639" indent="4572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3pPr>
      <a:lvl4pPr marL="40639" marR="40639" indent="6858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4pPr>
      <a:lvl5pPr marL="40639" marR="40639" indent="9144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5pPr>
      <a:lvl6pPr marL="40639" marR="40639" indent="11430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6pPr>
      <a:lvl7pPr marL="40639" marR="40639" indent="13716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7pPr>
      <a:lvl8pPr marL="40639" marR="40639" indent="16002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8pPr>
      <a:lvl9pPr marL="40639" marR="40639" indent="1828800" algn="ctr"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
            <a:solidFill>
              <a:srgbClr val="000000"/>
            </a:solidFill>
          </a:uFill>
          <a:latin typeface="+mj-lt"/>
          <a:ea typeface="+mj-ea"/>
          <a:cs typeface="+mj-cs"/>
          <a:sym typeface="Helvetica"/>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
            <a:solidFill>
              <a:srgbClr val="000000"/>
            </a:solidFill>
          </a:uFill>
          <a:latin typeface="+mn-lt"/>
          <a:ea typeface="+mn-ea"/>
          <a:cs typeface="+mn-cs"/>
          <a:sym typeface="Arial"/>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www.navdanya.org/earth-university"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2.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nvSpPr>
        <p:spPr>
          <a:xfrm>
            <a:off x="-12700" y="0"/>
            <a:ext cx="9207500" cy="6896100"/>
          </a:xfrm>
          <a:prstGeom prst="rect">
            <a:avLst/>
          </a:prstGeom>
          <a:solidFill>
            <a:srgbClr val="000000"/>
          </a:solidFill>
          <a:ln w="12700">
            <a:solidFill>
              <a:srgbClr val="000000"/>
            </a:solidFill>
          </a:ln>
        </p:spPr>
        <p:txBody>
          <a:bodyPr lIns="50800" tIns="50800" rIns="50800" bIns="50800" anchor="ctr"/>
          <a:lstStyle/>
          <a:p>
            <a:pPr marL="40639" marR="40639" algn="l" defTabSz="914400">
              <a:defRPr sz="3600" b="1">
                <a:uFill>
                  <a:solidFill>
                    <a:srgbClr val="000000"/>
                  </a:solidFill>
                </a:uFill>
                <a:latin typeface="+mj-lt"/>
                <a:ea typeface="+mj-ea"/>
                <a:cs typeface="+mj-cs"/>
                <a:sym typeface="Helvetica"/>
              </a:defRPr>
            </a:pPr>
            <a:endParaRPr/>
          </a:p>
        </p:txBody>
      </p:sp>
      <p:sp>
        <p:nvSpPr>
          <p:cNvPr id="110" name="Shape 110"/>
          <p:cNvSpPr/>
          <p:nvPr/>
        </p:nvSpPr>
        <p:spPr>
          <a:xfrm>
            <a:off x="3683000" y="2540000"/>
            <a:ext cx="1778000" cy="1778000"/>
          </a:xfrm>
          <a:prstGeom prst="ellipse">
            <a:avLst/>
          </a:prstGeom>
          <a:solidFill>
            <a:srgbClr val="011A9A"/>
          </a:solidFill>
          <a:ln w="254000">
            <a:solidFill>
              <a:srgbClr val="FF2600"/>
            </a:solidFill>
            <a:miter lim="400000"/>
          </a:ln>
        </p:spPr>
        <p:txBody>
          <a:bodyPr lIns="50800" tIns="50800" rIns="50800" bIns="50800" anchor="ctr"/>
          <a:lstStyle/>
          <a:p>
            <a:pPr marL="40639" marR="40639" algn="l" defTabSz="914400">
              <a:defRPr sz="3600" b="1">
                <a:uFill>
                  <a:solidFill>
                    <a:srgbClr val="000000"/>
                  </a:solidFill>
                </a:uFill>
                <a:latin typeface="+mj-lt"/>
                <a:ea typeface="+mj-ea"/>
                <a:cs typeface="+mj-cs"/>
                <a:sym typeface="Helvetica"/>
              </a:defRPr>
            </a:pPr>
            <a:endParaRPr/>
          </a:p>
        </p:txBody>
      </p:sp>
      <p:sp>
        <p:nvSpPr>
          <p:cNvPr id="111" name="Shape 111"/>
          <p:cNvSpPr/>
          <p:nvPr/>
        </p:nvSpPr>
        <p:spPr>
          <a:xfrm flipV="1">
            <a:off x="0" y="3485927"/>
            <a:ext cx="646458" cy="224"/>
          </a:xfrm>
          <a:prstGeom prst="line">
            <a:avLst/>
          </a:prstGeom>
          <a:ln w="127000">
            <a:solidFill>
              <a:srgbClr val="FF2600"/>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112" name="Shape 112"/>
          <p:cNvSpPr/>
          <p:nvPr/>
        </p:nvSpPr>
        <p:spPr>
          <a:xfrm>
            <a:off x="8509000" y="3429000"/>
            <a:ext cx="635000" cy="0"/>
          </a:xfrm>
          <a:prstGeom prst="line">
            <a:avLst/>
          </a:prstGeom>
          <a:ln w="127000">
            <a:solidFill>
              <a:srgbClr val="FF2600"/>
            </a:solidFill>
            <a:miter lim="400000"/>
          </a:ln>
        </p:spPr>
        <p:txBody>
          <a:bodyPr lIns="50800" tIns="50800" rIns="50800" bIns="50800" anchor="ctr"/>
          <a:lstStyle/>
          <a:p>
            <a:pPr algn="l" defTabSz="457200">
              <a:defRPr sz="1200">
                <a:latin typeface="+mj-lt"/>
                <a:ea typeface="+mj-ea"/>
                <a:cs typeface="+mj-cs"/>
                <a:sym typeface="Helvetica"/>
              </a:defRPr>
            </a:pPr>
            <a:endParaRPr/>
          </a:p>
        </p:txBody>
      </p:sp>
      <p:grpSp>
        <p:nvGrpSpPr>
          <p:cNvPr id="115" name="Group 115"/>
          <p:cNvGrpSpPr/>
          <p:nvPr/>
        </p:nvGrpSpPr>
        <p:grpSpPr>
          <a:xfrm rot="10800000">
            <a:off x="-1" y="5549900"/>
            <a:ext cx="1295401" cy="1295400"/>
            <a:chOff x="0" y="0"/>
            <a:chExt cx="1295400" cy="1295400"/>
          </a:xfrm>
        </p:grpSpPr>
        <p:sp>
          <p:nvSpPr>
            <p:cNvPr id="113" name="Shape 113"/>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sp>
          <p:nvSpPr>
            <p:cNvPr id="114" name="Shape 114"/>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grpSp>
      <p:grpSp>
        <p:nvGrpSpPr>
          <p:cNvPr id="118" name="Group 118"/>
          <p:cNvGrpSpPr/>
          <p:nvPr/>
        </p:nvGrpSpPr>
        <p:grpSpPr>
          <a:xfrm rot="10800000" flipH="1">
            <a:off x="7848600" y="5549900"/>
            <a:ext cx="1295400" cy="1295400"/>
            <a:chOff x="0" y="0"/>
            <a:chExt cx="1295400" cy="1295400"/>
          </a:xfrm>
        </p:grpSpPr>
        <p:sp>
          <p:nvSpPr>
            <p:cNvPr id="116" name="Shape 116"/>
            <p:cNvSpPr/>
            <p:nvPr/>
          </p:nvSpPr>
          <p:spPr>
            <a:xfrm>
              <a:off x="0" y="381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sp>
          <p:nvSpPr>
            <p:cNvPr id="117" name="Shape 117"/>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grpSp>
      <p:grpSp>
        <p:nvGrpSpPr>
          <p:cNvPr id="121" name="Group 121"/>
          <p:cNvGrpSpPr/>
          <p:nvPr/>
        </p:nvGrpSpPr>
        <p:grpSpPr>
          <a:xfrm>
            <a:off x="7848600" y="12700"/>
            <a:ext cx="1295400" cy="1295400"/>
            <a:chOff x="0" y="0"/>
            <a:chExt cx="1295400" cy="1295400"/>
          </a:xfrm>
        </p:grpSpPr>
        <p:sp>
          <p:nvSpPr>
            <p:cNvPr id="119" name="Shape 119"/>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sp>
          <p:nvSpPr>
            <p:cNvPr id="120" name="Shape 120"/>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grpSp>
      <p:grpSp>
        <p:nvGrpSpPr>
          <p:cNvPr id="124" name="Group 124"/>
          <p:cNvGrpSpPr/>
          <p:nvPr/>
        </p:nvGrpSpPr>
        <p:grpSpPr>
          <a:xfrm flipH="1">
            <a:off x="0" y="12700"/>
            <a:ext cx="1295400" cy="1295400"/>
            <a:chOff x="0" y="0"/>
            <a:chExt cx="1295400" cy="1295400"/>
          </a:xfrm>
        </p:grpSpPr>
        <p:sp>
          <p:nvSpPr>
            <p:cNvPr id="122" name="Shape 122"/>
            <p:cNvSpPr/>
            <p:nvPr/>
          </p:nvSpPr>
          <p:spPr>
            <a:xfrm>
              <a:off x="0" y="50800"/>
              <a:ext cx="1295400" cy="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sp>
          <p:nvSpPr>
            <p:cNvPr id="123" name="Shape 123"/>
            <p:cNvSpPr/>
            <p:nvPr/>
          </p:nvSpPr>
          <p:spPr>
            <a:xfrm flipV="1">
              <a:off x="1244600" y="0"/>
              <a:ext cx="0" cy="1295400"/>
            </a:xfrm>
            <a:prstGeom prst="line">
              <a:avLst/>
            </a:prstGeom>
            <a:noFill/>
            <a:ln w="127000" cap="flat">
              <a:solidFill>
                <a:srgbClr val="FF2600"/>
              </a:solidFill>
              <a:prstDash val="solid"/>
              <a:miter lim="400000"/>
            </a:ln>
            <a:effectLst/>
          </p:spPr>
          <p:txBody>
            <a:bodyPr wrap="square" lIns="50800" tIns="50800" rIns="50800" bIns="50800" numCol="1" anchor="ctr">
              <a:noAutofit/>
            </a:bodyPr>
            <a:lstStyle/>
            <a:p>
              <a:pPr algn="l" defTabSz="457200">
                <a:defRPr sz="1200">
                  <a:latin typeface="+mj-lt"/>
                  <a:ea typeface="+mj-ea"/>
                  <a:cs typeface="+mj-cs"/>
                  <a:sym typeface="Helvetica"/>
                </a:defRPr>
              </a:pPr>
              <a:endParaRPr/>
            </a:p>
          </p:txBody>
        </p:sp>
      </p:grpSp>
      <p:sp>
        <p:nvSpPr>
          <p:cNvPr id="125" name="Shape 125"/>
          <p:cNvSpPr/>
          <p:nvPr/>
        </p:nvSpPr>
        <p:spPr>
          <a:xfrm>
            <a:off x="4559300" y="222"/>
            <a:ext cx="12700" cy="651288"/>
          </a:xfrm>
          <a:prstGeom prst="line">
            <a:avLst/>
          </a:prstGeom>
          <a:ln w="127000">
            <a:solidFill>
              <a:srgbClr val="FF2600"/>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126" name="Shape 126"/>
          <p:cNvSpPr/>
          <p:nvPr/>
        </p:nvSpPr>
        <p:spPr>
          <a:xfrm>
            <a:off x="4559300" y="6210300"/>
            <a:ext cx="12700" cy="651288"/>
          </a:xfrm>
          <a:prstGeom prst="line">
            <a:avLst/>
          </a:prstGeom>
          <a:ln w="127000">
            <a:solidFill>
              <a:srgbClr val="FF2600"/>
            </a:solidFill>
            <a:miter lim="400000"/>
          </a:ln>
        </p:spPr>
        <p:txBody>
          <a:bodyPr lIns="50800" tIns="50800" rIns="50800" bIns="50800" anchor="ctr"/>
          <a:lstStyle/>
          <a:p>
            <a:pPr algn="l" defTabSz="457200">
              <a:defRPr sz="1200">
                <a:latin typeface="+mj-lt"/>
                <a:ea typeface="+mj-ea"/>
                <a:cs typeface="+mj-cs"/>
                <a:sym typeface="Helvetica"/>
              </a:defRPr>
            </a:pPr>
            <a:endParaRPr/>
          </a:p>
        </p:txBody>
      </p:sp>
      <p:sp>
        <p:nvSpPr>
          <p:cNvPr id="127" name="Shape 127"/>
          <p:cNvSpPr>
            <a:spLocks noGrp="1"/>
          </p:cNvSpPr>
          <p:nvPr>
            <p:ph type="sldNum" sz="quarter" idx="2"/>
          </p:nvPr>
        </p:nvSpPr>
        <p:spPr>
          <a:xfrm>
            <a:off x="7463966" y="6245225"/>
            <a:ext cx="312068" cy="304800"/>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10</a:t>
            </a:fld>
            <a:endParaRPr/>
          </a:p>
        </p:txBody>
      </p:sp>
      <p:sp>
        <p:nvSpPr>
          <p:cNvPr id="216" name="Shape 216"/>
          <p:cNvSpPr>
            <a:spLocks noGrp="1"/>
          </p:cNvSpPr>
          <p:nvPr>
            <p:ph type="title" idx="4294967295"/>
          </p:nvPr>
        </p:nvSpPr>
        <p:spPr>
          <a:xfrm>
            <a:off x="252734" y="4546280"/>
            <a:ext cx="8915401" cy="1143002"/>
          </a:xfrm>
          <a:prstGeom prst="rect">
            <a:avLst/>
          </a:prstGeom>
        </p:spPr>
        <p:txBody>
          <a:bodyPr lIns="45718" tIns="45718" rIns="45718" bIns="45718">
            <a:normAutofit/>
          </a:bodyPr>
          <a:lstStyle/>
          <a:p>
            <a:pPr algn="l">
              <a:defRPr sz="2400" b="0"/>
            </a:pPr>
            <a:r>
              <a:rPr dirty="0"/>
              <a:t>How to make the germination visible?</a:t>
            </a:r>
          </a:p>
          <a:p>
            <a:pPr marL="0" marR="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0">
                <a:uFillTx/>
                <a:latin typeface="Monlam Uni OuChan2"/>
                <a:ea typeface="Monlam Uni OuChan2"/>
                <a:cs typeface="Monlam Uni OuChan2"/>
                <a:sym typeface="Monlam Uni OuChan2"/>
              </a:defRPr>
            </a:pPr>
            <a:r>
              <a:rPr dirty="0" err="1"/>
              <a:t>མྱུ་གུ</a:t>
            </a:r>
            <a:r>
              <a:rPr dirty="0"/>
              <a:t>་</a:t>
            </a:r>
            <a:r>
              <a:rPr lang="sk-SK" sz="2400" dirty="0">
                <a:sym typeface="Monlam Uni OuChan2"/>
              </a:rPr>
              <a:t>འབུས་</a:t>
            </a:r>
            <a:r>
              <a:rPr lang="sk-SK" sz="2400" dirty="0">
                <a:latin typeface="Monlam Uni OuChan2"/>
                <a:sym typeface="Monlam Uni OuChan2"/>
              </a:rPr>
              <a:t>པ</a:t>
            </a:r>
            <a:r>
              <a:rPr lang="sk-SK" sz="2400" dirty="0">
                <a:sym typeface="Monlam Uni OuChan2"/>
              </a:rPr>
              <a:t>་</a:t>
            </a:r>
            <a:r>
              <a:rPr dirty="0" err="1"/>
              <a:t>ག་འདྲ་བྱེད་ནས་མཐོང་ཐུབ་བམ</a:t>
            </a:r>
            <a:r>
              <a:rPr dirty="0"/>
              <a:t>།</a:t>
            </a:r>
          </a:p>
        </p:txBody>
      </p:sp>
      <p:grpSp>
        <p:nvGrpSpPr>
          <p:cNvPr id="219" name="Group 219"/>
          <p:cNvGrpSpPr/>
          <p:nvPr/>
        </p:nvGrpSpPr>
        <p:grpSpPr>
          <a:xfrm>
            <a:off x="242702" y="1355507"/>
            <a:ext cx="3676898" cy="3344068"/>
            <a:chOff x="0" y="0"/>
            <a:chExt cx="3676897" cy="3344066"/>
          </a:xfrm>
        </p:grpSpPr>
        <p:pic>
          <p:nvPicPr>
            <p:cNvPr id="217" name="image13.png" descr="Inhaltsplatzhalt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3676898" cy="2461046"/>
            </a:xfrm>
            <a:prstGeom prst="rect">
              <a:avLst/>
            </a:prstGeom>
            <a:ln w="12700" cap="flat">
              <a:noFill/>
              <a:miter lim="400000"/>
            </a:ln>
            <a:effectLst/>
          </p:spPr>
        </p:pic>
        <p:sp>
          <p:nvSpPr>
            <p:cNvPr id="218" name="Shape 218"/>
            <p:cNvSpPr/>
            <p:nvPr/>
          </p:nvSpPr>
          <p:spPr>
            <a:xfrm>
              <a:off x="1359062" y="2477928"/>
              <a:ext cx="958923" cy="866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l" defTabSz="457200">
                <a:defRPr sz="2200">
                  <a:latin typeface="+mj-lt"/>
                  <a:ea typeface="+mj-ea"/>
                  <a:cs typeface="+mj-cs"/>
                  <a:sym typeface="Helvetica"/>
                </a:defRPr>
              </a:pPr>
              <a:r>
                <a:t>Seeds  </a:t>
              </a:r>
            </a:p>
            <a:p>
              <a:pPr algn="l" defTabSz="457200">
                <a:defRPr sz="2200">
                  <a:latin typeface="Monlam Uni OuChan2"/>
                  <a:ea typeface="Monlam Uni OuChan2"/>
                  <a:cs typeface="Monlam Uni OuChan2"/>
                  <a:sym typeface="Monlam Uni OuChan2"/>
                </a:defRPr>
              </a:pPr>
              <a:r>
                <a:t> ས་བོན།</a:t>
              </a:r>
            </a:p>
          </p:txBody>
        </p:sp>
      </p:grpSp>
      <p:grpSp>
        <p:nvGrpSpPr>
          <p:cNvPr id="222" name="Group 222"/>
          <p:cNvGrpSpPr/>
          <p:nvPr/>
        </p:nvGrpSpPr>
        <p:grpSpPr>
          <a:xfrm>
            <a:off x="7162203" y="1355507"/>
            <a:ext cx="1778002" cy="3307635"/>
            <a:chOff x="0" y="0"/>
            <a:chExt cx="1778000" cy="3307633"/>
          </a:xfrm>
        </p:grpSpPr>
        <p:pic>
          <p:nvPicPr>
            <p:cNvPr id="220" name="image16.jpg" descr="Bild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28" y="0"/>
              <a:ext cx="1633945" cy="2460760"/>
            </a:xfrm>
            <a:prstGeom prst="rect">
              <a:avLst/>
            </a:prstGeom>
            <a:ln w="12700" cap="flat">
              <a:noFill/>
              <a:miter lim="400000"/>
            </a:ln>
            <a:effectLst/>
          </p:spPr>
        </p:pic>
        <p:sp>
          <p:nvSpPr>
            <p:cNvPr id="221" name="Shape 221"/>
            <p:cNvSpPr/>
            <p:nvPr/>
          </p:nvSpPr>
          <p:spPr>
            <a:xfrm>
              <a:off x="0" y="2441495"/>
              <a:ext cx="1778001" cy="866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defTabSz="457200">
                <a:defRPr sz="2200">
                  <a:latin typeface="+mj-lt"/>
                  <a:ea typeface="+mj-ea"/>
                  <a:cs typeface="+mj-cs"/>
                  <a:sym typeface="Helvetica"/>
                </a:defRPr>
              </a:pPr>
              <a:r>
                <a:t>Seedling</a:t>
              </a:r>
            </a:p>
            <a:p>
              <a:pPr defTabSz="457200">
                <a:defRPr sz="2200">
                  <a:latin typeface="Monlam Uni OuChan2"/>
                  <a:ea typeface="Monlam Uni OuChan2"/>
                  <a:cs typeface="Monlam Uni OuChan2"/>
                  <a:sym typeface="Monlam Uni OuChan2"/>
                </a:defRPr>
              </a:pPr>
              <a:r>
                <a:t>སོན་མྱུག</a:t>
              </a:r>
            </a:p>
          </p:txBody>
        </p:sp>
      </p:grpSp>
      <p:grpSp>
        <p:nvGrpSpPr>
          <p:cNvPr id="225" name="Group 225"/>
          <p:cNvGrpSpPr/>
          <p:nvPr/>
        </p:nvGrpSpPr>
        <p:grpSpPr>
          <a:xfrm>
            <a:off x="4117105" y="1635921"/>
            <a:ext cx="2890830" cy="904080"/>
            <a:chOff x="0" y="0"/>
            <a:chExt cx="2890829" cy="904078"/>
          </a:xfrm>
        </p:grpSpPr>
        <p:sp>
          <p:nvSpPr>
            <p:cNvPr id="223" name="Shape 223"/>
            <p:cNvSpPr/>
            <p:nvPr/>
          </p:nvSpPr>
          <p:spPr>
            <a:xfrm flipV="1">
              <a:off x="0" y="904078"/>
              <a:ext cx="2890830" cy="1"/>
            </a:xfrm>
            <a:prstGeom prst="line">
              <a:avLst/>
            </a:prstGeom>
            <a:noFill/>
            <a:ln w="57150" cap="flat">
              <a:solidFill>
                <a:srgbClr val="FF0000"/>
              </a:solidFill>
              <a:prstDash val="solid"/>
              <a:round/>
              <a:tailEnd type="triangle" w="med" len="med"/>
            </a:ln>
            <a:effectLst/>
          </p:spPr>
          <p:txBody>
            <a:bodyPr wrap="square" lIns="45718" tIns="45718" rIns="45718" bIns="45718" numCol="1" anchor="t">
              <a:noAutofit/>
            </a:bodyPr>
            <a:lstStyle/>
            <a:p>
              <a:pPr algn="l" defTabSz="457200">
                <a:defRPr sz="1800">
                  <a:latin typeface="+mj-lt"/>
                  <a:ea typeface="+mj-ea"/>
                  <a:cs typeface="+mj-cs"/>
                  <a:sym typeface="Helvetica"/>
                </a:defRPr>
              </a:pPr>
              <a:endParaRPr/>
            </a:p>
          </p:txBody>
        </p:sp>
        <p:sp>
          <p:nvSpPr>
            <p:cNvPr id="224" name="Shape 224"/>
            <p:cNvSpPr/>
            <p:nvPr/>
          </p:nvSpPr>
          <p:spPr>
            <a:xfrm>
              <a:off x="1202364" y="0"/>
              <a:ext cx="435301" cy="789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457200">
                <a:defRPr sz="4600" b="1">
                  <a:solidFill>
                    <a:srgbClr val="FF0000"/>
                  </a:solidFill>
                  <a:latin typeface="+mj-lt"/>
                  <a:ea typeface="+mj-ea"/>
                  <a:cs typeface="+mj-cs"/>
                  <a:sym typeface="Helvetica"/>
                </a:defRPr>
              </a:lvl1pPr>
            </a:lstStyle>
            <a:p>
              <a:r>
                <a:t>?</a:t>
              </a:r>
            </a:p>
          </p:txBody>
        </p:sp>
      </p:grpSp>
      <p:sp>
        <p:nvSpPr>
          <p:cNvPr id="226" name="Shape 226"/>
          <p:cNvSpPr/>
          <p:nvPr/>
        </p:nvSpPr>
        <p:spPr>
          <a:xfrm>
            <a:off x="4569965" y="2861147"/>
            <a:ext cx="1934311" cy="8309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b="1">
                <a:solidFill>
                  <a:schemeClr val="accent4">
                    <a:hueOff val="46120"/>
                    <a:satOff val="4178"/>
                    <a:lumOff val="-16732"/>
                  </a:schemeClr>
                </a:solidFill>
                <a:latin typeface="+mj-lt"/>
                <a:ea typeface="+mj-ea"/>
                <a:cs typeface="+mj-cs"/>
                <a:sym typeface="Helvetica"/>
              </a:defRPr>
            </a:pPr>
            <a:r>
              <a:rPr dirty="0"/>
              <a:t>Germination</a:t>
            </a:r>
          </a:p>
          <a:p>
            <a:pPr defTabSz="457200">
              <a:defRPr sz="2400">
                <a:solidFill>
                  <a:schemeClr val="accent4">
                    <a:hueOff val="46120"/>
                    <a:satOff val="4178"/>
                    <a:lumOff val="-16732"/>
                  </a:schemeClr>
                </a:solidFill>
                <a:latin typeface="Monlam Uni OuChan2"/>
                <a:ea typeface="Monlam Uni OuChan2"/>
                <a:cs typeface="Monlam Uni OuChan2"/>
                <a:sym typeface="Monlam Uni OuChan2"/>
              </a:defRPr>
            </a:pPr>
            <a:r>
              <a:rPr dirty="0" err="1"/>
              <a:t>མྱུ་</a:t>
            </a:r>
            <a:r>
              <a:rPr dirty="0" err="1">
                <a:solidFill>
                  <a:srgbClr val="7A0808"/>
                </a:solidFill>
              </a:rPr>
              <a:t>གུ</a:t>
            </a:r>
            <a:r>
              <a:rPr dirty="0">
                <a:solidFill>
                  <a:srgbClr val="7A0808"/>
                </a:solidFill>
              </a:rPr>
              <a:t>་</a:t>
            </a:r>
            <a:r>
              <a:rPr lang="sk-SK" sz="2400" dirty="0">
                <a:solidFill>
                  <a:srgbClr val="7A0808"/>
                </a:solidFill>
                <a:sym typeface="Monlam Uni OuChan2"/>
              </a:rPr>
              <a:t>འབུས་</a:t>
            </a:r>
            <a:r>
              <a:rPr lang="sk-SK" sz="2400" dirty="0">
                <a:solidFill>
                  <a:srgbClr val="7A0808"/>
                </a:solidFill>
                <a:latin typeface="Monlam Uni OuChan2"/>
                <a:sym typeface="Monlam Uni OuChan2"/>
              </a:rPr>
              <a:t>པ</a:t>
            </a:r>
            <a:r>
              <a:rPr dirty="0">
                <a:solidFill>
                  <a:srgbClr val="7A0808"/>
                </a:solidFill>
              </a:rPr>
              <a:t>།</a:t>
            </a:r>
          </a:p>
        </p:txBody>
      </p:sp>
      <p:sp>
        <p:nvSpPr>
          <p:cNvPr id="227" name="Shape 227"/>
          <p:cNvSpPr/>
          <p:nvPr/>
        </p:nvSpPr>
        <p:spPr>
          <a:xfrm>
            <a:off x="252734" y="5577961"/>
            <a:ext cx="6456572" cy="86177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40639" marR="40639" algn="l" defTabSz="914400">
              <a:defRPr sz="2400">
                <a:uFill>
                  <a:solidFill>
                    <a:srgbClr val="000000"/>
                  </a:solidFill>
                </a:uFill>
                <a:latin typeface="+mj-lt"/>
                <a:ea typeface="+mj-ea"/>
                <a:cs typeface="+mj-cs"/>
                <a:sym typeface="Helvetica"/>
              </a:defRPr>
            </a:pPr>
            <a:r>
              <a:rPr dirty="0"/>
              <a:t>Through an experiment done by you students</a:t>
            </a:r>
            <a:r>
              <a:rPr lang="en-IN" dirty="0"/>
              <a:t>.</a:t>
            </a:r>
            <a:endParaRPr dirty="0"/>
          </a:p>
          <a:p>
            <a:pPr marL="40639" marR="40639" algn="l" defTabSz="914400">
              <a:defRPr sz="2400">
                <a:uFill>
                  <a:solidFill>
                    <a:srgbClr val="000000"/>
                  </a:solidFill>
                </a:uFill>
                <a:latin typeface="Monlam Uni OuChan2"/>
                <a:ea typeface="Monlam Uni OuChan2"/>
                <a:cs typeface="Monlam Uni OuChan2"/>
                <a:sym typeface="Monlam Uni OuChan2"/>
              </a:defRPr>
            </a:pPr>
            <a:r>
              <a:rPr dirty="0" err="1"/>
              <a:t>ཁྱེད་ཚོས་བརྟག</a:t>
            </a:r>
            <a:r>
              <a:rPr dirty="0"/>
              <a:t>་</a:t>
            </a:r>
            <a:r>
              <a:rPr lang="bo-CN" dirty="0"/>
              <a:t>དཔྱད་</a:t>
            </a:r>
            <a:r>
              <a:rPr dirty="0" err="1"/>
              <a:t>ཀྱི་ལམ་ནས</a:t>
            </a:r>
            <a:r>
              <a:rPr lang="bo-CN" dirty="0"/>
              <a:t>་</a:t>
            </a:r>
            <a:r>
              <a:rPr lang="bo-CN" sz="2400" dirty="0">
                <a:sym typeface="Monlam Uni OuChan2"/>
              </a:rPr>
              <a:t>ག་འདྲ་</a:t>
            </a:r>
            <a:r>
              <a:rPr lang="bo-CN" dirty="0"/>
              <a:t>མཐོང་ཐུབ་བམ།</a:t>
            </a:r>
            <a:endParaRPr dirty="0"/>
          </a:p>
        </p:txBody>
      </p:sp>
      <p:sp>
        <p:nvSpPr>
          <p:cNvPr id="228" name="Shape 228"/>
          <p:cNvSpPr/>
          <p:nvPr/>
        </p:nvSpPr>
        <p:spPr>
          <a:xfrm>
            <a:off x="402679" y="-93887"/>
            <a:ext cx="8386911" cy="1056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3200">
                <a:latin typeface="+mj-lt"/>
                <a:ea typeface="+mj-ea"/>
                <a:cs typeface="+mj-cs"/>
                <a:sym typeface="Helvetica"/>
              </a:defRPr>
            </a:pPr>
            <a:r>
              <a:rPr b="1" dirty="0"/>
              <a:t>From Seed to Germ to Seedling to plant   </a:t>
            </a:r>
            <a:br>
              <a:rPr b="1" dirty="0"/>
            </a:br>
            <a:r>
              <a:rPr sz="3000" b="1" dirty="0" err="1">
                <a:latin typeface="Monlam Uni OuChan2"/>
                <a:ea typeface="Monlam Uni OuChan2"/>
                <a:cs typeface="Monlam Uni OuChan2"/>
                <a:sym typeface="Monlam Uni OuChan2"/>
              </a:rPr>
              <a:t>ས་བོན་ནས་མྱུ་གུ་དང་དེ་ནས་སོན་མྱུག་ནས་རྩི་ཤིང་བར་འཚར་ལོང</a:t>
            </a:r>
            <a:r>
              <a:rPr lang="bo-CN" sz="3000" b="1" dirty="0">
                <a:latin typeface="Monlam Uni OuChan2"/>
                <a:ea typeface="Monlam Uni OuChan2"/>
                <a:cs typeface="Monlam Uni OuChan2"/>
                <a:sym typeface="Monlam Uni OuChan2"/>
              </a:rPr>
              <a:t>ས</a:t>
            </a:r>
            <a:r>
              <a:rPr sz="3000" b="1" dirty="0">
                <a:latin typeface="Monlam Uni OuChan2"/>
                <a:ea typeface="Monlam Uni OuChan2"/>
                <a:cs typeface="Monlam Uni OuChan2"/>
                <a:sym typeface="Monlam Uni OuChan2"/>
              </a:rPr>
              <a:t>་འགྲོ་ཚུལ།</a:t>
            </a:r>
          </a:p>
        </p:txBody>
      </p:sp>
      <p:sp>
        <p:nvSpPr>
          <p:cNvPr id="229" name="Shape 229"/>
          <p:cNvSpPr/>
          <p:nvPr/>
        </p:nvSpPr>
        <p:spPr>
          <a:xfrm>
            <a:off x="-155363" y="1138237"/>
            <a:ext cx="9454725" cy="1"/>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3" animBg="1" advAuto="0"/>
      <p:bldP spid="225" grpId="1" animBg="1" advAuto="0"/>
      <p:bldP spid="226" grpId="2" animBg="1" advAuto="0"/>
      <p:bldP spid="227"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sldNum" sz="quarter" idx="2"/>
          </p:nvPr>
        </p:nvSpPr>
        <p:spPr>
          <a:xfrm>
            <a:off x="4449045" y="6642100"/>
            <a:ext cx="247180"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11</a:t>
            </a:fld>
            <a:endParaRPr/>
          </a:p>
        </p:txBody>
      </p:sp>
      <p:grpSp>
        <p:nvGrpSpPr>
          <p:cNvPr id="235" name="Group 235"/>
          <p:cNvGrpSpPr/>
          <p:nvPr/>
        </p:nvGrpSpPr>
        <p:grpSpPr>
          <a:xfrm>
            <a:off x="328222" y="3866595"/>
            <a:ext cx="6854033" cy="902811"/>
            <a:chOff x="0" y="120095"/>
            <a:chExt cx="6854032" cy="902810"/>
          </a:xfrm>
        </p:grpSpPr>
        <p:sp>
          <p:nvSpPr>
            <p:cNvPr id="233" name="Shape 233"/>
            <p:cNvSpPr/>
            <p:nvPr/>
          </p:nvSpPr>
          <p:spPr>
            <a:xfrm>
              <a:off x="0" y="190499"/>
              <a:ext cx="2984500"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indent="7486" algn="l" defTabSz="457200">
                <a:defRPr sz="2200">
                  <a:latin typeface="+mj-lt"/>
                  <a:ea typeface="+mj-ea"/>
                  <a:cs typeface="+mj-cs"/>
                  <a:sym typeface="Helvetica"/>
                </a:defRPr>
              </a:pPr>
              <a:r>
                <a:t>Keep them clean</a:t>
              </a:r>
              <a:br/>
              <a:r>
                <a:t>(drinking water only)</a:t>
              </a:r>
            </a:p>
          </p:txBody>
        </p:sp>
        <p:sp>
          <p:nvSpPr>
            <p:cNvPr id="234" name="Shape 234"/>
            <p:cNvSpPr/>
            <p:nvPr/>
          </p:nvSpPr>
          <p:spPr>
            <a:xfrm>
              <a:off x="4350141" y="120095"/>
              <a:ext cx="2503891" cy="9028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a:latin typeface="Monlam Uni OuChan2"/>
                  <a:ea typeface="Monlam Uni OuChan2"/>
                  <a:cs typeface="Monlam Uni OuChan2"/>
                  <a:sym typeface="Monlam Uni OuChan2"/>
                </a:defRPr>
              </a:pPr>
              <a:r>
                <a:rPr dirty="0" err="1"/>
                <a:t>མྱུ་གུ་རྣམས་ངེས་པར་དུ་འཐུང་ཆུ</a:t>
              </a:r>
              <a:r>
                <a:rPr dirty="0"/>
                <a:t>་</a:t>
              </a:r>
            </a:p>
            <a:p>
              <a:pPr algn="l" defTabSz="457200">
                <a:defRPr>
                  <a:latin typeface="Monlam Uni OuChan2"/>
                  <a:ea typeface="Monlam Uni OuChan2"/>
                  <a:cs typeface="Monlam Uni OuChan2"/>
                  <a:sym typeface="Monlam Uni OuChan2"/>
                </a:defRPr>
              </a:pPr>
              <a:r>
                <a:rPr dirty="0" err="1"/>
                <a:t>གཙང་མའི་ཁྲུས་དགོས</a:t>
              </a:r>
              <a:r>
                <a:rPr dirty="0"/>
                <a:t>། </a:t>
              </a:r>
            </a:p>
          </p:txBody>
        </p:sp>
      </p:grpSp>
      <p:grpSp>
        <p:nvGrpSpPr>
          <p:cNvPr id="238" name="Group 238"/>
          <p:cNvGrpSpPr/>
          <p:nvPr/>
        </p:nvGrpSpPr>
        <p:grpSpPr>
          <a:xfrm>
            <a:off x="328670" y="2610958"/>
            <a:ext cx="8694794" cy="902811"/>
            <a:chOff x="0" y="120096"/>
            <a:chExt cx="8694792" cy="902810"/>
          </a:xfrm>
        </p:grpSpPr>
        <p:sp>
          <p:nvSpPr>
            <p:cNvPr id="236" name="Shape 236"/>
            <p:cNvSpPr/>
            <p:nvPr/>
          </p:nvSpPr>
          <p:spPr>
            <a:xfrm>
              <a:off x="0" y="181650"/>
              <a:ext cx="4010052" cy="779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sz="2200">
                  <a:latin typeface="+mj-lt"/>
                  <a:ea typeface="+mj-ea"/>
                  <a:cs typeface="+mj-cs"/>
                  <a:sym typeface="Helvetica"/>
                </a:defRPr>
              </a:lvl1pPr>
            </a:lstStyle>
            <a:p>
              <a:r>
                <a:rPr dirty="0"/>
                <a:t>At the end of the observations</a:t>
              </a:r>
              <a:r>
                <a:rPr lang="en-IN" dirty="0"/>
                <a:t>,</a:t>
              </a:r>
              <a:r>
                <a:rPr dirty="0"/>
                <a:t> we will taste each type of germ. </a:t>
              </a:r>
            </a:p>
          </p:txBody>
        </p:sp>
        <p:sp>
          <p:nvSpPr>
            <p:cNvPr id="237" name="Shape 237"/>
            <p:cNvSpPr/>
            <p:nvPr/>
          </p:nvSpPr>
          <p:spPr>
            <a:xfrm>
              <a:off x="4309825" y="120096"/>
              <a:ext cx="4384967" cy="9028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a:latin typeface="Monlam Uni OuChan2"/>
                  <a:ea typeface="Monlam Uni OuChan2"/>
                  <a:cs typeface="Monlam Uni OuChan2"/>
                  <a:sym typeface="Monlam Uni OuChan2"/>
                </a:defRPr>
              </a:lvl1pPr>
            </a:lstStyle>
            <a:p>
              <a:r>
                <a:rPr dirty="0" err="1">
                  <a:solidFill>
                    <a:schemeClr val="tx1"/>
                  </a:solidFill>
                </a:rPr>
                <a:t>ལྟ</a:t>
              </a:r>
              <a:r>
                <a:rPr dirty="0">
                  <a:solidFill>
                    <a:schemeClr val="tx1"/>
                  </a:solidFill>
                </a:rPr>
                <a:t>་</a:t>
              </a:r>
              <a:r>
                <a:rPr lang="bo-CN" dirty="0">
                  <a:solidFill>
                    <a:schemeClr val="tx1"/>
                  </a:solidFill>
                </a:rPr>
                <a:t>ཞིབ་</a:t>
              </a:r>
              <a:r>
                <a:rPr dirty="0" err="1">
                  <a:solidFill>
                    <a:schemeClr val="tx1"/>
                  </a:solidFill>
                </a:rPr>
                <a:t>ཚར་བའི་རྗེས</a:t>
              </a:r>
              <a:r>
                <a:rPr dirty="0">
                  <a:solidFill>
                    <a:schemeClr val="tx1"/>
                  </a:solidFill>
                </a:rPr>
                <a:t>་</a:t>
              </a:r>
              <a:r>
                <a:rPr lang="bo-CN" b="0" i="0" u="none" strike="noStrike" dirty="0">
                  <a:solidFill>
                    <a:schemeClr val="tx1"/>
                  </a:solidFill>
                  <a:effectLst/>
                  <a:latin typeface="Arial" panose="020B0604020202020204" pitchFamily="34" charset="0"/>
                </a:rPr>
                <a:t>སུ་</a:t>
              </a:r>
              <a:r>
                <a:rPr dirty="0" err="1">
                  <a:solidFill>
                    <a:schemeClr val="tx1"/>
                  </a:solidFill>
                </a:rPr>
                <a:t>ང་ཚོ</a:t>
              </a:r>
              <a:r>
                <a:rPr lang="bo-CN" dirty="0">
                  <a:solidFill>
                    <a:schemeClr val="tx1"/>
                  </a:solidFill>
                </a:rPr>
                <a:t>འི</a:t>
              </a:r>
              <a:r>
                <a:rPr dirty="0">
                  <a:solidFill>
                    <a:schemeClr val="tx1"/>
                  </a:solidFill>
                </a:rPr>
                <a:t>་</a:t>
              </a:r>
              <a:r>
                <a:rPr dirty="0" err="1">
                  <a:solidFill>
                    <a:schemeClr val="tx1"/>
                  </a:solidFill>
                </a:rPr>
                <a:t>མྱུ་གུ་རེར་བྲོ་བ་ལྟ</a:t>
              </a:r>
              <a:r>
                <a:rPr dirty="0">
                  <a:solidFill>
                    <a:schemeClr val="tx1"/>
                  </a:solidFill>
                </a:rPr>
                <a:t>་</a:t>
              </a:r>
              <a:r>
                <a:rPr lang="bo-CN" b="0" i="0" u="none" strike="noStrike" dirty="0">
                  <a:solidFill>
                    <a:schemeClr val="tx1"/>
                  </a:solidFill>
                  <a:effectLst/>
                  <a:latin typeface="Arial" panose="020B0604020202020204" pitchFamily="34" charset="0"/>
                </a:rPr>
                <a:t>ཡི་</a:t>
              </a:r>
              <a:r>
                <a:rPr dirty="0" err="1">
                  <a:solidFill>
                    <a:schemeClr val="tx1"/>
                  </a:solidFill>
                </a:rPr>
                <a:t>ཡིན</a:t>
              </a:r>
              <a:r>
                <a:rPr dirty="0">
                  <a:solidFill>
                    <a:schemeClr val="tx1"/>
                  </a:solidFill>
                </a:rPr>
                <a:t>།</a:t>
              </a:r>
            </a:p>
          </p:txBody>
        </p:sp>
      </p:grpSp>
      <p:grpSp>
        <p:nvGrpSpPr>
          <p:cNvPr id="241" name="Group 241"/>
          <p:cNvGrpSpPr/>
          <p:nvPr/>
        </p:nvGrpSpPr>
        <p:grpSpPr>
          <a:xfrm>
            <a:off x="328222" y="5212308"/>
            <a:ext cx="8619441" cy="762002"/>
            <a:chOff x="0" y="190499"/>
            <a:chExt cx="8619439" cy="762001"/>
          </a:xfrm>
        </p:grpSpPr>
        <p:sp>
          <p:nvSpPr>
            <p:cNvPr id="239" name="Shape 239"/>
            <p:cNvSpPr/>
            <p:nvPr/>
          </p:nvSpPr>
          <p:spPr>
            <a:xfrm>
              <a:off x="0" y="190499"/>
              <a:ext cx="4010052"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sz="2200">
                  <a:latin typeface="+mj-lt"/>
                  <a:ea typeface="+mj-ea"/>
                  <a:cs typeface="+mj-cs"/>
                  <a:sym typeface="Helvetica"/>
                </a:defRPr>
              </a:lvl1pPr>
            </a:lstStyle>
            <a:p>
              <a:r>
                <a:t>Measure the length of one germ on serveral days </a:t>
              </a:r>
            </a:p>
          </p:txBody>
        </p:sp>
        <p:sp>
          <p:nvSpPr>
            <p:cNvPr id="240" name="Shape 240"/>
            <p:cNvSpPr/>
            <p:nvPr/>
          </p:nvSpPr>
          <p:spPr>
            <a:xfrm>
              <a:off x="4350141" y="320150"/>
              <a:ext cx="4269298" cy="5027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defTabSz="457200">
                <a:defRPr>
                  <a:latin typeface="Monlam Uni OuChan2"/>
                  <a:ea typeface="Monlam Uni OuChan2"/>
                  <a:cs typeface="Monlam Uni OuChan2"/>
                  <a:sym typeface="Monlam Uni OuChan2"/>
                </a:defRPr>
              </a:lvl1pPr>
            </a:lstStyle>
            <a:p>
              <a:r>
                <a:rPr dirty="0" err="1"/>
                <a:t>མྱུ་གུ་གཅིག</a:t>
              </a:r>
              <a:r>
                <a:rPr dirty="0"/>
                <a:t>་</a:t>
              </a:r>
              <a:r>
                <a:rPr lang="bo-CN" b="0" i="0" u="none" strike="noStrike" dirty="0">
                  <a:solidFill>
                    <a:schemeClr val="tx1"/>
                  </a:solidFill>
                  <a:effectLst/>
                  <a:latin typeface="Arial" panose="020B0604020202020204" pitchFamily="34" charset="0"/>
                </a:rPr>
                <a:t>འདམ</a:t>
              </a:r>
              <a:r>
                <a:rPr dirty="0"/>
                <a:t>་</a:t>
              </a:r>
              <a:r>
                <a:rPr dirty="0" err="1"/>
                <a:t>ནས་ཉིན་མང་པོའི་རིང་ཚད་འཇོལ</a:t>
              </a:r>
              <a:r>
                <a:rPr dirty="0"/>
                <a:t>།</a:t>
              </a:r>
            </a:p>
          </p:txBody>
        </p:sp>
      </p:grpSp>
      <p:sp>
        <p:nvSpPr>
          <p:cNvPr id="243" name="Shape 243"/>
          <p:cNvSpPr/>
          <p:nvPr/>
        </p:nvSpPr>
        <p:spPr>
          <a:xfrm>
            <a:off x="2241233" y="1377842"/>
            <a:ext cx="4661533" cy="964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latin typeface="+mj-lt"/>
                <a:ea typeface="+mj-ea"/>
                <a:cs typeface="+mj-cs"/>
                <a:sym typeface="Helvetica"/>
              </a:defRPr>
            </a:pPr>
            <a:r>
              <a:rPr dirty="0"/>
              <a:t>Investigation by experiments</a:t>
            </a:r>
          </a:p>
          <a:p>
            <a:pPr>
              <a:defRPr sz="2800">
                <a:latin typeface="Monlam Uni OuChan2"/>
                <a:ea typeface="Monlam Uni OuChan2"/>
                <a:cs typeface="Monlam Uni OuChan2"/>
                <a:sym typeface="Monlam Uni OuChan2"/>
              </a:defRPr>
            </a:pPr>
            <a:r>
              <a:rPr dirty="0" err="1"/>
              <a:t>བརྟག</a:t>
            </a:r>
            <a:r>
              <a:rPr dirty="0"/>
              <a:t>་</a:t>
            </a:r>
            <a:r>
              <a:rPr lang="bo-CN" dirty="0"/>
              <a:t>དཔྱད་</a:t>
            </a:r>
            <a:r>
              <a:rPr dirty="0" err="1"/>
              <a:t>ཀྱི</a:t>
            </a:r>
            <a:r>
              <a:rPr dirty="0"/>
              <a:t>་</a:t>
            </a:r>
            <a:r>
              <a:rPr lang="bo-CN" dirty="0"/>
              <a:t>ལམ་</a:t>
            </a:r>
            <a:r>
              <a:rPr dirty="0" err="1"/>
              <a:t>ནས་རྟོག་ཞིབ་བྱེད་པ</a:t>
            </a:r>
            <a:r>
              <a:rPr dirty="0"/>
              <a:t>།</a:t>
            </a:r>
          </a:p>
        </p:txBody>
      </p:sp>
      <p:sp>
        <p:nvSpPr>
          <p:cNvPr id="15" name="Shape 228"/>
          <p:cNvSpPr/>
          <p:nvPr/>
        </p:nvSpPr>
        <p:spPr>
          <a:xfrm>
            <a:off x="402679" y="-93887"/>
            <a:ext cx="8386911" cy="1056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3200">
                <a:latin typeface="+mj-lt"/>
                <a:ea typeface="+mj-ea"/>
                <a:cs typeface="+mj-cs"/>
                <a:sym typeface="Helvetica"/>
              </a:defRPr>
            </a:pPr>
            <a:r>
              <a:rPr b="1" dirty="0"/>
              <a:t>From Seed to Germ to Seedling to plant   </a:t>
            </a:r>
            <a:br>
              <a:rPr b="1" dirty="0"/>
            </a:br>
            <a:r>
              <a:rPr sz="3000" b="1" dirty="0" err="1">
                <a:latin typeface="Monlam Uni OuChan2"/>
                <a:ea typeface="Monlam Uni OuChan2"/>
                <a:cs typeface="Monlam Uni OuChan2"/>
                <a:sym typeface="Monlam Uni OuChan2"/>
              </a:rPr>
              <a:t>ས་བོན་ནས་མྱུ་གུ་དང་དེ་ནས་སོན་མྱུག་ནས་རྩི་ཤིང་བར་འཚར་ལོང</a:t>
            </a:r>
            <a:r>
              <a:rPr lang="bo-CN" sz="3000" b="1" dirty="0">
                <a:latin typeface="Monlam Uni OuChan2"/>
                <a:ea typeface="Monlam Uni OuChan2"/>
                <a:cs typeface="Monlam Uni OuChan2"/>
                <a:sym typeface="Monlam Uni OuChan2"/>
              </a:rPr>
              <a:t>ས</a:t>
            </a:r>
            <a:r>
              <a:rPr sz="3000" b="1" dirty="0">
                <a:latin typeface="Monlam Uni OuChan2"/>
                <a:ea typeface="Monlam Uni OuChan2"/>
                <a:cs typeface="Monlam Uni OuChan2"/>
                <a:sym typeface="Monlam Uni OuChan2"/>
              </a:rPr>
              <a:t>་འགྲོ་ཚུལ།</a:t>
            </a:r>
          </a:p>
        </p:txBody>
      </p:sp>
      <p:sp>
        <p:nvSpPr>
          <p:cNvPr id="16" name="Shape 229"/>
          <p:cNvSpPr/>
          <p:nvPr/>
        </p:nvSpPr>
        <p:spPr>
          <a:xfrm>
            <a:off x="-155363" y="1138237"/>
            <a:ext cx="9454725" cy="1"/>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2" animBg="1" advAuto="0"/>
      <p:bldP spid="238" grpId="1" animBg="1" advAuto="0"/>
      <p:bldP spid="241"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12</a:t>
            </a:fld>
            <a:endParaRPr/>
          </a:p>
        </p:txBody>
      </p:sp>
      <p:pic>
        <p:nvPicPr>
          <p:cNvPr id="246" name="image14.png" descr="Bild 9"/>
          <p:cNvPicPr>
            <a:picLocks noChangeAspect="1"/>
          </p:cNvPicPr>
          <p:nvPr/>
        </p:nvPicPr>
        <p:blipFill>
          <a:blip r:embed="rId2"/>
          <a:stretch>
            <a:fillRect/>
          </a:stretch>
        </p:blipFill>
        <p:spPr>
          <a:xfrm>
            <a:off x="64144" y="2438233"/>
            <a:ext cx="9029056" cy="2636012"/>
          </a:xfrm>
          <a:prstGeom prst="rect">
            <a:avLst/>
          </a:prstGeom>
          <a:ln w="12700">
            <a:miter lim="400000"/>
          </a:ln>
        </p:spPr>
      </p:pic>
      <p:sp>
        <p:nvSpPr>
          <p:cNvPr id="247" name="Shape 247"/>
          <p:cNvSpPr/>
          <p:nvPr/>
        </p:nvSpPr>
        <p:spPr>
          <a:xfrm>
            <a:off x="1940671" y="1312401"/>
            <a:ext cx="5262659" cy="964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2800">
                <a:latin typeface="+mj-lt"/>
                <a:ea typeface="+mj-ea"/>
                <a:cs typeface="+mj-cs"/>
                <a:sym typeface="Helvetica"/>
              </a:defRPr>
            </a:pPr>
            <a:r>
              <a:rPr dirty="0"/>
              <a:t>Your handout for the experiment</a:t>
            </a:r>
          </a:p>
          <a:p>
            <a:pPr defTabSz="457200">
              <a:defRPr sz="3200">
                <a:latin typeface="Monlam Uni OuChan2"/>
                <a:ea typeface="Monlam Uni OuChan2"/>
                <a:cs typeface="Monlam Uni OuChan2"/>
                <a:sym typeface="Monlam Uni OuChan2"/>
              </a:defRPr>
            </a:pPr>
            <a:r>
              <a:rPr sz="2800" dirty="0" err="1"/>
              <a:t>ཁྱེད་ཚོར</a:t>
            </a:r>
            <a:r>
              <a:rPr sz="2800" dirty="0"/>
              <a:t>་</a:t>
            </a:r>
            <a:r>
              <a:rPr lang="bo-CN" sz="2800" dirty="0"/>
              <a:t>བརྟག་དཔྱད་ཀྱི་</a:t>
            </a:r>
            <a:r>
              <a:rPr sz="2800" dirty="0" err="1"/>
              <a:t>ཤོག་བུ</a:t>
            </a:r>
            <a:r>
              <a:rPr sz="2800" dirty="0"/>
              <a:t>།</a:t>
            </a:r>
          </a:p>
        </p:txBody>
      </p:sp>
      <p:sp>
        <p:nvSpPr>
          <p:cNvPr id="248" name="Shape 248"/>
          <p:cNvSpPr/>
          <p:nvPr/>
        </p:nvSpPr>
        <p:spPr>
          <a:xfrm>
            <a:off x="218037" y="5302245"/>
            <a:ext cx="4295941" cy="9028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400">
                <a:latin typeface="+mj-lt"/>
                <a:ea typeface="+mj-ea"/>
                <a:cs typeface="+mj-cs"/>
                <a:sym typeface="Helvetica"/>
              </a:defRPr>
            </a:pPr>
            <a:r>
              <a:rPr dirty="0"/>
              <a:t>Write the values of </a:t>
            </a:r>
            <a:r>
              <a:rPr b="1" dirty="0"/>
              <a:t>your</a:t>
            </a:r>
            <a:r>
              <a:rPr dirty="0"/>
              <a:t> group</a:t>
            </a:r>
          </a:p>
          <a:p>
            <a:pPr algn="l" defTabSz="457200">
              <a:defRPr sz="2800">
                <a:latin typeface="Monlam Uni OuChan2"/>
                <a:ea typeface="Monlam Uni OuChan2"/>
                <a:cs typeface="Monlam Uni OuChan2"/>
                <a:sym typeface="Monlam Uni OuChan2"/>
              </a:defRPr>
            </a:pPr>
            <a:r>
              <a:rPr dirty="0" err="1"/>
              <a:t>ཁྱེད་ཚོའི་རུ་ཁག་གི་གྲངས་ཐོ་བྲིས</a:t>
            </a:r>
            <a:r>
              <a:rPr dirty="0"/>
              <a:t>། </a:t>
            </a:r>
          </a:p>
        </p:txBody>
      </p:sp>
      <p:pic>
        <p:nvPicPr>
          <p:cNvPr id="249" name="pasted-image.pdf"/>
          <p:cNvPicPr>
            <a:picLocks noChangeAspect="1"/>
          </p:cNvPicPr>
          <p:nvPr/>
        </p:nvPicPr>
        <p:blipFill>
          <a:blip r:embed="rId3" cstate="screen">
            <a:extLst>
              <a:ext uri="{28A0092B-C50C-407E-A947-70E740481C1C}">
                <a14:useLocalDpi xmlns:a14="http://schemas.microsoft.com/office/drawing/2010/main"/>
              </a:ext>
            </a:extLst>
          </a:blip>
          <a:srcRect l="3832" t="6309" r="3832" b="6309"/>
          <a:stretch>
            <a:fillRect/>
          </a:stretch>
        </p:blipFill>
        <p:spPr>
          <a:xfrm>
            <a:off x="6328821" y="4564969"/>
            <a:ext cx="2720555" cy="1797794"/>
          </a:xfrm>
          <a:prstGeom prst="rect">
            <a:avLst/>
          </a:prstGeom>
          <a:ln w="12700">
            <a:miter lim="400000"/>
          </a:ln>
        </p:spPr>
      </p:pic>
      <p:sp>
        <p:nvSpPr>
          <p:cNvPr id="10" name="Shape 229"/>
          <p:cNvSpPr/>
          <p:nvPr/>
        </p:nvSpPr>
        <p:spPr>
          <a:xfrm>
            <a:off x="-155363" y="1138237"/>
            <a:ext cx="9454725" cy="1"/>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
        <p:nvSpPr>
          <p:cNvPr id="11" name="Shape 228"/>
          <p:cNvSpPr/>
          <p:nvPr/>
        </p:nvSpPr>
        <p:spPr>
          <a:xfrm>
            <a:off x="402679" y="-93887"/>
            <a:ext cx="8386911" cy="1056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3200">
                <a:latin typeface="+mj-lt"/>
                <a:ea typeface="+mj-ea"/>
                <a:cs typeface="+mj-cs"/>
                <a:sym typeface="Helvetica"/>
              </a:defRPr>
            </a:pPr>
            <a:r>
              <a:rPr b="1" dirty="0"/>
              <a:t>From Seed to Germ to Seedling to plant   </a:t>
            </a:r>
            <a:br>
              <a:rPr b="1" dirty="0"/>
            </a:br>
            <a:r>
              <a:rPr sz="3000" b="1" dirty="0" err="1">
                <a:latin typeface="Monlam Uni OuChan2"/>
                <a:ea typeface="Monlam Uni OuChan2"/>
                <a:cs typeface="Monlam Uni OuChan2"/>
                <a:sym typeface="Monlam Uni OuChan2"/>
              </a:rPr>
              <a:t>ས་བོན་ནས་མྱུ་གུ་དང་དེ་ནས་སོན་མྱུག་ནས་རྩི་ཤིང་བར་འཚར་ལོང</a:t>
            </a:r>
            <a:r>
              <a:rPr lang="bo-CN" sz="3000" b="1" dirty="0">
                <a:latin typeface="Monlam Uni OuChan2"/>
                <a:ea typeface="Monlam Uni OuChan2"/>
                <a:cs typeface="Monlam Uni OuChan2"/>
                <a:sym typeface="Monlam Uni OuChan2"/>
              </a:rPr>
              <a:t>ས</a:t>
            </a:r>
            <a:r>
              <a:rPr sz="3000" b="1" dirty="0">
                <a:latin typeface="Monlam Uni OuChan2"/>
                <a:ea typeface="Monlam Uni OuChan2"/>
                <a:cs typeface="Monlam Uni OuChan2"/>
                <a:sym typeface="Monlam Uni OuChan2"/>
              </a:rPr>
              <a:t>་འགྲོ་ཚུལ།</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1" animBg="1" advAuto="0"/>
      <p:bldP spid="249"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38100" y="-25400"/>
            <a:ext cx="9207500" cy="69088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254" name="Shape 25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13</a:t>
            </a:fld>
            <a:endParaRPr/>
          </a:p>
        </p:txBody>
      </p:sp>
      <p:sp>
        <p:nvSpPr>
          <p:cNvPr id="255" name="Shape 255"/>
          <p:cNvSpPr/>
          <p:nvPr/>
        </p:nvSpPr>
        <p:spPr>
          <a:xfrm>
            <a:off x="3642258" y="3177650"/>
            <a:ext cx="1859483" cy="5027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rPr lang="de-CH" dirty="0" err="1"/>
              <a:t>Projector</a:t>
            </a:r>
            <a:r>
              <a:rPr dirty="0"/>
              <a:t> off</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14</a:t>
            </a:fld>
            <a:endParaRPr/>
          </a:p>
        </p:txBody>
      </p:sp>
      <p:sp>
        <p:nvSpPr>
          <p:cNvPr id="260" name="Shape 260"/>
          <p:cNvSpPr/>
          <p:nvPr/>
        </p:nvSpPr>
        <p:spPr>
          <a:xfrm>
            <a:off x="1586670" y="358947"/>
            <a:ext cx="5970660" cy="964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2800">
                <a:latin typeface="+mj-lt"/>
                <a:ea typeface="+mj-ea"/>
                <a:cs typeface="+mj-cs"/>
                <a:sym typeface="Helvetica"/>
              </a:defRPr>
            </a:pPr>
            <a:r>
              <a:rPr dirty="0"/>
              <a:t>Repetition </a:t>
            </a:r>
            <a:r>
              <a:rPr lang="de-CH" dirty="0" err="1"/>
              <a:t>of</a:t>
            </a:r>
            <a:r>
              <a:rPr lang="de-CH" dirty="0"/>
              <a:t> </a:t>
            </a:r>
            <a:r>
              <a:rPr dirty="0"/>
              <a:t>germination experiment</a:t>
            </a:r>
          </a:p>
          <a:p>
            <a:pPr marL="457200" indent="-457200" defTabSz="457200">
              <a:defRPr sz="2800">
                <a:latin typeface="Monlam Uni OuChan2"/>
                <a:ea typeface="Monlam Uni OuChan2"/>
                <a:cs typeface="Monlam Uni OuChan2"/>
                <a:sym typeface="Monlam Uni OuChan2"/>
              </a:defRPr>
            </a:pPr>
            <a:r>
              <a:rPr dirty="0"/>
              <a:t> </a:t>
            </a:r>
            <a:r>
              <a:rPr dirty="0" err="1"/>
              <a:t>མྱུ་གུ</a:t>
            </a:r>
            <a:r>
              <a:rPr dirty="0"/>
              <a:t>་</a:t>
            </a:r>
            <a:r>
              <a:rPr lang="bo-CN" dirty="0">
                <a:latin typeface="Monlam Uni OuChan2"/>
                <a:ea typeface="Monlam Uni OuChan2"/>
                <a:cs typeface="Monlam Uni OuChan2"/>
                <a:sym typeface="Monlam Uni OuChan2"/>
              </a:rPr>
              <a:t>འབུས</a:t>
            </a:r>
            <a:r>
              <a:rPr lang="bo-CN" dirty="0"/>
              <a:t>་</a:t>
            </a:r>
            <a:r>
              <a:rPr lang="bo-CN" dirty="0">
                <a:latin typeface="Monlam Uni OuChan2"/>
                <a:ea typeface="Monlam Uni OuChan2"/>
                <a:cs typeface="Monlam Uni OuChan2"/>
                <a:sym typeface="Monlam Uni OuChan2"/>
              </a:rPr>
              <a:t>པ</a:t>
            </a:r>
            <a:r>
              <a:rPr lang="bo-CN" dirty="0"/>
              <a:t>འི་</a:t>
            </a:r>
            <a:r>
              <a:rPr dirty="0" err="1"/>
              <a:t>བརྟག་ད</a:t>
            </a:r>
            <a:r>
              <a:rPr lang="bo-CN" dirty="0">
                <a:latin typeface="Monlam Uni OuChan2"/>
                <a:ea typeface="Monlam Uni OuChan2"/>
                <a:cs typeface="Monlam Uni OuChan2"/>
                <a:sym typeface="Monlam Uni OuChan2"/>
              </a:rPr>
              <a:t>པྱ</a:t>
            </a:r>
            <a:r>
              <a:rPr dirty="0" err="1"/>
              <a:t>ད་བསྐྱར་ཟློས་བྱེད་པ</a:t>
            </a:r>
            <a:r>
              <a:rPr dirty="0"/>
              <a:t>།</a:t>
            </a:r>
          </a:p>
        </p:txBody>
      </p:sp>
      <p:sp>
        <p:nvSpPr>
          <p:cNvPr id="261" name="Shape 261"/>
          <p:cNvSpPr/>
          <p:nvPr/>
        </p:nvSpPr>
        <p:spPr>
          <a:xfrm>
            <a:off x="1233259" y="1621886"/>
            <a:ext cx="6691255" cy="46166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spcBef>
                <a:spcPts val="1600"/>
              </a:spcBef>
              <a:defRPr sz="2400">
                <a:uFill>
                  <a:solidFill>
                    <a:srgbClr val="000000"/>
                  </a:solidFill>
                </a:uFill>
                <a:latin typeface="+mj-lt"/>
                <a:ea typeface="+mj-ea"/>
                <a:cs typeface="+mj-cs"/>
                <a:sym typeface="Helvetica"/>
              </a:defRPr>
            </a:pPr>
            <a:r>
              <a:rPr dirty="0"/>
              <a:t>Why this experiment?</a:t>
            </a:r>
            <a:br>
              <a:rPr dirty="0"/>
            </a:br>
            <a:r>
              <a:rPr dirty="0" err="1">
                <a:latin typeface="Monlam Uni OuChan2"/>
                <a:ea typeface="Monlam Uni OuChan2"/>
                <a:cs typeface="Monlam Uni OuChan2"/>
                <a:sym typeface="Monlam Uni OuChan2"/>
              </a:rPr>
              <a:t>བརྟག་དཔྱད་འདི་གང་བྱེད་ནས</a:t>
            </a:r>
            <a:r>
              <a:rPr lang="bo-CN" dirty="0">
                <a:latin typeface="Monlam Uni OuChan2"/>
                <a:ea typeface="Monlam Uni OuChan2"/>
                <a:cs typeface="Monlam Uni OuChan2"/>
                <a:sym typeface="Monlam Uni OuChan2"/>
              </a:rPr>
              <a:t>་</a:t>
            </a:r>
            <a:r>
              <a:rPr lang="bo-CN" sz="2400" dirty="0">
                <a:latin typeface="Monlam Uni OuChan2"/>
                <a:cs typeface="Monlam Uni OuChan2"/>
                <a:sym typeface="Helvetica"/>
              </a:rPr>
              <a:t>བྱེད་པ་ཡིན་ནམ།</a:t>
            </a:r>
            <a:endParaRPr dirty="0">
              <a:latin typeface="Monlam Uni OuChan2"/>
              <a:ea typeface="Monlam Uni OuChan2"/>
              <a:cs typeface="Monlam Uni OuChan2"/>
              <a:sym typeface="Monlam Uni OuChan2"/>
            </a:endParaRPr>
          </a:p>
          <a:p>
            <a:pPr marL="40639" marR="40639" algn="l" defTabSz="914400">
              <a:spcBef>
                <a:spcPts val="1600"/>
              </a:spcBef>
              <a:defRPr sz="2400">
                <a:uFill>
                  <a:solidFill>
                    <a:srgbClr val="000000"/>
                  </a:solidFill>
                </a:uFill>
                <a:latin typeface="+mj-lt"/>
                <a:ea typeface="+mj-ea"/>
                <a:cs typeface="+mj-cs"/>
                <a:sym typeface="Helvetica"/>
              </a:defRPr>
            </a:pPr>
            <a:r>
              <a:rPr dirty="0"/>
              <a:t>Why soaking first?</a:t>
            </a:r>
            <a:br>
              <a:rPr dirty="0"/>
            </a:br>
            <a:r>
              <a:rPr dirty="0" err="1">
                <a:latin typeface="Monlam Uni OuChan2"/>
                <a:cs typeface="Monlam Uni OuChan2"/>
              </a:rPr>
              <a:t>གང་བྱེད་ནས་ཆུའི་ནང་སྦང་དགོས</a:t>
            </a:r>
            <a:r>
              <a:rPr dirty="0">
                <a:latin typeface="Monlam Uni OuChan2"/>
                <a:cs typeface="Monlam Uni OuChan2"/>
              </a:rPr>
              <a:t>།</a:t>
            </a:r>
            <a:r>
              <a:rPr dirty="0"/>
              <a:t> </a:t>
            </a:r>
          </a:p>
          <a:p>
            <a:pPr marL="40639" marR="40639" algn="l" defTabSz="914400">
              <a:spcBef>
                <a:spcPts val="1600"/>
              </a:spcBef>
              <a:defRPr sz="2400">
                <a:uFill>
                  <a:solidFill>
                    <a:srgbClr val="000000"/>
                  </a:solidFill>
                </a:uFill>
                <a:latin typeface="+mj-lt"/>
                <a:ea typeface="+mj-ea"/>
                <a:cs typeface="+mj-cs"/>
                <a:sym typeface="Helvetica"/>
              </a:defRPr>
            </a:pPr>
            <a:r>
              <a:rPr dirty="0"/>
              <a:t>Why wash the germs daily?</a:t>
            </a:r>
            <a:br>
              <a:rPr dirty="0"/>
            </a:br>
            <a:r>
              <a:rPr dirty="0" err="1">
                <a:latin typeface="Monlam Uni OuChan2"/>
                <a:cs typeface="Monlam Uni OuChan2"/>
              </a:rPr>
              <a:t>གང་བྱེད་ནས་ས་བོན་རྣམས་ཉིན་ལྟར་ཁྲུས་དགོས</a:t>
            </a:r>
            <a:r>
              <a:rPr dirty="0">
                <a:latin typeface="Monlam Uni OuChan2"/>
                <a:cs typeface="Monlam Uni OuChan2"/>
              </a:rPr>
              <a:t>།</a:t>
            </a:r>
          </a:p>
          <a:p>
            <a:pPr marL="40639" marR="40639" algn="l" defTabSz="914400">
              <a:spcBef>
                <a:spcPts val="1600"/>
              </a:spcBef>
              <a:defRPr sz="2400">
                <a:uFill>
                  <a:solidFill>
                    <a:srgbClr val="000000"/>
                  </a:solidFill>
                </a:uFill>
                <a:latin typeface="+mj-lt"/>
                <a:ea typeface="+mj-ea"/>
                <a:cs typeface="+mj-cs"/>
                <a:sym typeface="Helvetica"/>
              </a:defRPr>
            </a:pPr>
            <a:r>
              <a:rPr dirty="0"/>
              <a:t>Why keep them wet?</a:t>
            </a:r>
            <a:br>
              <a:rPr dirty="0"/>
            </a:br>
            <a:r>
              <a:rPr dirty="0" err="1">
                <a:latin typeface="Monlam Uni OuChan2"/>
                <a:cs typeface="Monlam Uni OuChan2"/>
              </a:rPr>
              <a:t>གང་བྱེད་ནས་གཞའ་ཚན་ན</a:t>
            </a:r>
            <a:r>
              <a:rPr lang="bo-CN" sz="2400" dirty="0">
                <a:uFill>
                  <a:solidFill>
                    <a:srgbClr val="000000"/>
                  </a:solidFill>
                </a:uFill>
                <a:latin typeface="Monlam Uni OuChan2"/>
                <a:cs typeface="Monlam Uni OuChan2"/>
                <a:sym typeface="Helvetica"/>
              </a:rPr>
              <a:t>ང</a:t>
            </a:r>
            <a:r>
              <a:rPr dirty="0">
                <a:latin typeface="Monlam Uni OuChan2"/>
                <a:cs typeface="Monlam Uni OuChan2"/>
              </a:rPr>
              <a:t>་</a:t>
            </a:r>
            <a:r>
              <a:rPr dirty="0" err="1">
                <a:latin typeface="Monlam Uni OuChan2"/>
                <a:cs typeface="Monlam Uni OuChan2"/>
              </a:rPr>
              <a:t>བཞག་དགོས</a:t>
            </a:r>
            <a:r>
              <a:rPr dirty="0">
                <a:latin typeface="Monlam Uni OuChan2"/>
                <a:cs typeface="Monlam Uni OuChan2"/>
              </a:rPr>
              <a:t>།</a:t>
            </a:r>
          </a:p>
          <a:p>
            <a:pPr marL="40639" marR="40639" algn="l" defTabSz="914400">
              <a:spcBef>
                <a:spcPts val="1600"/>
              </a:spcBef>
              <a:defRPr sz="2400">
                <a:uFill>
                  <a:solidFill>
                    <a:srgbClr val="000000"/>
                  </a:solidFill>
                </a:uFill>
                <a:latin typeface="+mj-lt"/>
                <a:ea typeface="+mj-ea"/>
                <a:cs typeface="+mj-cs"/>
                <a:sym typeface="Helvetica"/>
              </a:defRPr>
            </a:pPr>
            <a:r>
              <a:rPr dirty="0"/>
              <a:t>Why work with clean hands and drinking water?</a:t>
            </a:r>
            <a:br>
              <a:rPr dirty="0"/>
            </a:br>
            <a:r>
              <a:rPr dirty="0" smtClean="0">
                <a:latin typeface="Monlam Uni OuChan2"/>
                <a:cs typeface="Monlam Uni OuChan2"/>
              </a:rPr>
              <a:t>གང་བྱེད་ནས་ལག་པ་གཙང་མ་དང་འཐུང་ཆུ་བེད་སྤྱོད་བྱེད་དགོས།</a:t>
            </a:r>
            <a:endParaRPr dirty="0">
              <a:latin typeface="Monlam Uni OuChan2"/>
              <a:cs typeface="Monlam Uni OuChan2"/>
            </a:endParaRPr>
          </a:p>
        </p:txBody>
      </p:sp>
    </p:spTree>
    <p:extLst>
      <p:ext uri="{BB962C8B-B14F-4D97-AF65-F5344CB8AC3E}">
        <p14:creationId xmlns:p14="http://schemas.microsoft.com/office/powerpoint/2010/main" val="246724185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6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6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pic>
        <p:nvPicPr>
          <p:cNvPr id="264" name="Homepage_Gossul-Gompa_red.jpg"/>
          <p:cNvPicPr>
            <a:picLocks noChangeAspect="1"/>
          </p:cNvPicPr>
          <p:nvPr/>
        </p:nvPicPr>
        <p:blipFill>
          <a:blip r:embed="rId2"/>
          <a:stretch>
            <a:fillRect/>
          </a:stretch>
        </p:blipFill>
        <p:spPr>
          <a:xfrm>
            <a:off x="-88900" y="0"/>
            <a:ext cx="9309100" cy="6858000"/>
          </a:xfrm>
          <a:prstGeom prst="rect">
            <a:avLst/>
          </a:prstGeom>
          <a:ln w="12700">
            <a:miter lim="400000"/>
          </a:ln>
        </p:spPr>
      </p:pic>
      <p:sp>
        <p:nvSpPr>
          <p:cNvPr id="265" name="Shape 265"/>
          <p:cNvSpPr/>
          <p:nvPr/>
        </p:nvSpPr>
        <p:spPr>
          <a:xfrm>
            <a:off x="5910033" y="6502400"/>
            <a:ext cx="3197064"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600"/>
              </a:lnSpc>
              <a:tabLst>
                <a:tab pos="749300" algn="l"/>
              </a:tabLst>
              <a:defRPr sz="1400" b="1">
                <a:latin typeface="+mj-lt"/>
                <a:ea typeface="+mj-ea"/>
                <a:cs typeface="+mj-cs"/>
                <a:sym typeface="Helvetica"/>
              </a:defRPr>
            </a:lvl1pPr>
          </a:lstStyle>
          <a:p>
            <a:r>
              <a:t>Gossul Gompa und Manasarova See</a:t>
            </a:r>
          </a:p>
        </p:txBody>
      </p:sp>
      <p:sp>
        <p:nvSpPr>
          <p:cNvPr id="266" name="Shape 266"/>
          <p:cNvSpPr/>
          <p:nvPr/>
        </p:nvSpPr>
        <p:spPr>
          <a:xfrm>
            <a:off x="5691153" y="863600"/>
            <a:ext cx="3619501"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rgbClr val="FFFFFF"/>
                </a:solidFill>
                <a:latin typeface="+mj-lt"/>
                <a:ea typeface="+mj-ea"/>
                <a:cs typeface="+mj-cs"/>
                <a:sym typeface="Helvetica"/>
              </a:defRPr>
            </a:lvl1pPr>
          </a:lstStyle>
          <a:p>
            <a:r>
              <a:t>ཐུགས་རྗེ་ཆེ།</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66">
                                            <p:bg/>
                                          </p:spTgt>
                                        </p:tgtEl>
                                        <p:attrNameLst>
                                          <p:attrName>style.visibility</p:attrName>
                                        </p:attrNameLst>
                                      </p:cBhvr>
                                      <p:to>
                                        <p:strVal val="visible"/>
                                      </p:to>
                                    </p:set>
                                    <p:animEffect transition="in" filter="dissolve">
                                      <p:cBhvr>
                                        <p:cTn id="7" dur="1000"/>
                                        <p:tgtEl>
                                          <p:spTgt spid="266">
                                            <p:bg/>
                                          </p:spTgt>
                                        </p:tgtEl>
                                      </p:cBhvr>
                                    </p:animEffect>
                                  </p:childTnLst>
                                </p:cTn>
                              </p:par>
                              <p:par>
                                <p:cTn id="8" presetID="9" presetClass="entr" presetSubtype="0" fill="hold" grpId="1" nodeType="withEffect">
                                  <p:stCondLst>
                                    <p:cond delay="0"/>
                                  </p:stCondLst>
                                  <p:iterate>
                                    <p:tmAbs val="0"/>
                                  </p:iterate>
                                  <p:childTnLst>
                                    <p:set>
                                      <p:cBhvr>
                                        <p:cTn id="9" fill="hold"/>
                                        <p:tgtEl>
                                          <p:spTgt spid="266">
                                            <p:txEl>
                                              <p:pRg st="0" end="0"/>
                                            </p:txEl>
                                          </p:spTgt>
                                        </p:tgtEl>
                                        <p:attrNameLst>
                                          <p:attrName>style.visibility</p:attrName>
                                        </p:attrNameLst>
                                      </p:cBhvr>
                                      <p:to>
                                        <p:strVal val="visible"/>
                                      </p:to>
                                    </p:set>
                                    <p:animEffect transition="in" filter="dissolve">
                                      <p:cBhvr>
                                        <p:cTn id="10" dur="1000"/>
                                        <p:tgtEl>
                                          <p:spTgt spid="2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38100" y="-25400"/>
            <a:ext cx="9207500" cy="69088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269" name="Shape 2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16</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17</a:t>
            </a:fld>
            <a:endParaRPr/>
          </a:p>
        </p:txBody>
      </p:sp>
      <p:sp>
        <p:nvSpPr>
          <p:cNvPr id="274" name="Shape 274"/>
          <p:cNvSpPr>
            <a:spLocks noGrp="1"/>
          </p:cNvSpPr>
          <p:nvPr>
            <p:ph type="title" idx="4294967295"/>
          </p:nvPr>
        </p:nvSpPr>
        <p:spPr>
          <a:xfrm>
            <a:off x="375924" y="429957"/>
            <a:ext cx="8420101" cy="1470027"/>
          </a:xfrm>
          <a:prstGeom prst="rect">
            <a:avLst/>
          </a:prstGeom>
        </p:spPr>
        <p:txBody>
          <a:bodyPr lIns="45718" tIns="45718" rIns="45718" bIns="45718">
            <a:normAutofit/>
          </a:bodyPr>
          <a:lstStyle/>
          <a:p>
            <a:pPr marL="0" marR="0" defTabSz="448055">
              <a:defRPr>
                <a:uFillTx/>
              </a:defRPr>
            </a:pPr>
            <a:r>
              <a:rPr dirty="0"/>
              <a:t>Germination</a:t>
            </a:r>
            <a:br>
              <a:rPr dirty="0"/>
            </a:br>
            <a:r>
              <a:rPr b="0" dirty="0" err="1">
                <a:latin typeface="Monlam Uni OuChan2"/>
                <a:ea typeface="Monlam Uni OuChan2"/>
                <a:cs typeface="Monlam Uni OuChan2"/>
                <a:sym typeface="Monlam Uni OuChan2"/>
              </a:rPr>
              <a:t>མྱུ་གུ་འབུས</a:t>
            </a:r>
            <a:r>
              <a:rPr lang="bo-CN" b="0" dirty="0">
                <a:latin typeface="Monlam Uni OuChan2"/>
                <a:ea typeface="Monlam Uni OuChan2"/>
                <a:cs typeface="Monlam Uni OuChan2"/>
                <a:sym typeface="Monlam Uni OuChan2"/>
              </a:rPr>
              <a:t>་པ</a:t>
            </a:r>
            <a:r>
              <a:rPr b="0" dirty="0">
                <a:latin typeface="Monlam Uni OuChan2"/>
                <a:ea typeface="Monlam Uni OuChan2"/>
                <a:cs typeface="Monlam Uni OuChan2"/>
                <a:sym typeface="Monlam Uni OuChan2"/>
              </a:rPr>
              <a:t>།</a:t>
            </a:r>
          </a:p>
        </p:txBody>
      </p:sp>
      <p:sp>
        <p:nvSpPr>
          <p:cNvPr id="275" name="Shape 275"/>
          <p:cNvSpPr/>
          <p:nvPr/>
        </p:nvSpPr>
        <p:spPr>
          <a:xfrm>
            <a:off x="546027" y="2357579"/>
            <a:ext cx="8420101" cy="2541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mj-lt"/>
                <a:ea typeface="+mj-ea"/>
                <a:cs typeface="+mj-cs"/>
                <a:sym typeface="Helvetica"/>
              </a:defRPr>
            </a:pPr>
            <a:r>
              <a:rPr dirty="0"/>
              <a:t>Germination is the development of a plant from a seed after a period of dormancy.</a:t>
            </a:r>
          </a:p>
          <a:p>
            <a:pPr defTabSz="457200">
              <a:defRPr>
                <a:latin typeface="Monlam Uni OuChan2"/>
                <a:ea typeface="Monlam Uni OuChan2"/>
                <a:cs typeface="Monlam Uni OuChan2"/>
                <a:sym typeface="Monlam Uni OuChan2"/>
              </a:defRPr>
            </a:pPr>
            <a:endParaRPr dirty="0"/>
          </a:p>
          <a:p>
            <a:pPr algn="l" defTabSz="457200">
              <a:lnSpc>
                <a:spcPct val="150000"/>
              </a:lnSpc>
              <a:defRPr>
                <a:latin typeface="Monlam Uni OuChan2"/>
                <a:ea typeface="Monlam Uni OuChan2"/>
                <a:cs typeface="Monlam Uni OuChan2"/>
                <a:sym typeface="Monlam Uni OuChan2"/>
              </a:defRPr>
            </a:pPr>
            <a:r>
              <a:rPr lang="sk-SK" sz="2800" dirty="0">
                <a:sym typeface="Monlam Uni OuChan2"/>
              </a:rPr>
              <a:t>མྱུ་གུ་འབུས་</a:t>
            </a:r>
            <a:r>
              <a:rPr lang="sk-SK" sz="2800" dirty="0">
                <a:latin typeface="Monlam Uni OuChan2"/>
                <a:sym typeface="Monlam Uni OuChan2"/>
              </a:rPr>
              <a:t>པ</a:t>
            </a:r>
            <a:r>
              <a:rPr lang="sk-SK" sz="2800" dirty="0">
                <a:sym typeface="Monlam Uni OuChan2"/>
              </a:rPr>
              <a:t>་ནི་ས་བོན་</a:t>
            </a:r>
            <a:r>
              <a:rPr lang="bo-CN" sz="2800" dirty="0">
                <a:latin typeface="Arial" panose="020B0604020202020204" pitchFamily="34" charset="0"/>
              </a:rPr>
              <a:t>གྱི་</a:t>
            </a:r>
            <a:r>
              <a:rPr lang="sk-SK" sz="2800" dirty="0">
                <a:sym typeface="Monlam Uni OuChan2"/>
              </a:rPr>
              <a:t>བག་ལ་ཉལ་བའི་གནས་སྐབས་ནས་རྩི་ཤིང་དུ་འགྱུར་བའི་</a:t>
            </a:r>
            <a:endParaRPr lang="en-US" sz="2800" dirty="0">
              <a:sym typeface="Monlam Uni OuChan2"/>
            </a:endParaRPr>
          </a:p>
          <a:p>
            <a:pPr algn="l" defTabSz="457200">
              <a:lnSpc>
                <a:spcPct val="150000"/>
              </a:lnSpc>
              <a:defRPr>
                <a:latin typeface="Monlam Uni OuChan2"/>
                <a:ea typeface="Monlam Uni OuChan2"/>
                <a:cs typeface="Monlam Uni OuChan2"/>
                <a:sym typeface="Monlam Uni OuChan2"/>
              </a:defRPr>
            </a:pPr>
            <a:r>
              <a:rPr lang="sk-SK" sz="2800" dirty="0">
                <a:sym typeface="Monlam Uni OuChan2"/>
              </a:rPr>
              <a:t>འཚར་ལོངས་</a:t>
            </a:r>
            <a:r>
              <a:rPr lang="bo-CN" sz="2800" dirty="0">
                <a:sym typeface="Monlam Uni OuChan2"/>
              </a:rPr>
              <a:t>ཀྱི་</a:t>
            </a:r>
            <a:r>
              <a:rPr lang="sk-SK" sz="2800" dirty="0">
                <a:sym typeface="Monlam Uni OuChan2"/>
              </a:rPr>
              <a:t>རིམ་པ་དེ་ལ་ཟེར།</a:t>
            </a:r>
            <a:endParaRPr dirty="0"/>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18</a:t>
            </a:fld>
            <a:endParaRPr/>
          </a:p>
        </p:txBody>
      </p:sp>
      <p:sp>
        <p:nvSpPr>
          <p:cNvPr id="260" name="Shape 260"/>
          <p:cNvSpPr/>
          <p:nvPr/>
        </p:nvSpPr>
        <p:spPr>
          <a:xfrm>
            <a:off x="1586670" y="358947"/>
            <a:ext cx="5970660" cy="964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2800">
                <a:latin typeface="+mj-lt"/>
                <a:ea typeface="+mj-ea"/>
                <a:cs typeface="+mj-cs"/>
                <a:sym typeface="Helvetica"/>
              </a:defRPr>
            </a:pPr>
            <a:r>
              <a:rPr dirty="0"/>
              <a:t>Repetition </a:t>
            </a:r>
            <a:r>
              <a:rPr lang="de-CH" dirty="0" err="1"/>
              <a:t>of</a:t>
            </a:r>
            <a:r>
              <a:rPr lang="de-CH" dirty="0"/>
              <a:t> </a:t>
            </a:r>
            <a:r>
              <a:rPr dirty="0"/>
              <a:t>germination experiment</a:t>
            </a:r>
          </a:p>
          <a:p>
            <a:pPr marL="457200" indent="-457200" defTabSz="457200">
              <a:defRPr sz="2800">
                <a:latin typeface="Monlam Uni OuChan2"/>
                <a:ea typeface="Monlam Uni OuChan2"/>
                <a:cs typeface="Monlam Uni OuChan2"/>
                <a:sym typeface="Monlam Uni OuChan2"/>
              </a:defRPr>
            </a:pPr>
            <a:r>
              <a:rPr dirty="0"/>
              <a:t> </a:t>
            </a:r>
            <a:r>
              <a:rPr dirty="0" err="1"/>
              <a:t>མྱུ་གུ</a:t>
            </a:r>
            <a:r>
              <a:rPr dirty="0"/>
              <a:t>་</a:t>
            </a:r>
            <a:r>
              <a:rPr lang="bo-CN" dirty="0">
                <a:latin typeface="Monlam Uni OuChan2"/>
                <a:ea typeface="Monlam Uni OuChan2"/>
                <a:cs typeface="Monlam Uni OuChan2"/>
                <a:sym typeface="Monlam Uni OuChan2"/>
              </a:rPr>
              <a:t>འབུས</a:t>
            </a:r>
            <a:r>
              <a:rPr lang="bo-CN" dirty="0"/>
              <a:t>་</a:t>
            </a:r>
            <a:r>
              <a:rPr lang="bo-CN" dirty="0">
                <a:latin typeface="Monlam Uni OuChan2"/>
                <a:ea typeface="Monlam Uni OuChan2"/>
                <a:cs typeface="Monlam Uni OuChan2"/>
                <a:sym typeface="Monlam Uni OuChan2"/>
              </a:rPr>
              <a:t>པ</a:t>
            </a:r>
            <a:r>
              <a:rPr lang="bo-CN" dirty="0"/>
              <a:t>འི་</a:t>
            </a:r>
            <a:r>
              <a:rPr dirty="0" err="1"/>
              <a:t>བརྟག་ད</a:t>
            </a:r>
            <a:r>
              <a:rPr lang="bo-CN" dirty="0">
                <a:latin typeface="Monlam Uni OuChan2"/>
                <a:ea typeface="Monlam Uni OuChan2"/>
                <a:cs typeface="Monlam Uni OuChan2"/>
                <a:sym typeface="Monlam Uni OuChan2"/>
              </a:rPr>
              <a:t>པྱ</a:t>
            </a:r>
            <a:r>
              <a:rPr dirty="0" err="1"/>
              <a:t>ད་བསྐྱར་ཟློས་བྱེད་པ</a:t>
            </a:r>
            <a:r>
              <a:rPr dirty="0"/>
              <a:t>།</a:t>
            </a:r>
          </a:p>
        </p:txBody>
      </p:sp>
      <p:sp>
        <p:nvSpPr>
          <p:cNvPr id="261" name="Shape 261"/>
          <p:cNvSpPr/>
          <p:nvPr/>
        </p:nvSpPr>
        <p:spPr>
          <a:xfrm>
            <a:off x="1233259" y="1621886"/>
            <a:ext cx="6691255" cy="46166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639" marR="40639" algn="l" defTabSz="914400">
              <a:spcBef>
                <a:spcPts val="1600"/>
              </a:spcBef>
              <a:defRPr sz="2400">
                <a:uFill>
                  <a:solidFill>
                    <a:srgbClr val="000000"/>
                  </a:solidFill>
                </a:uFill>
                <a:latin typeface="+mj-lt"/>
                <a:ea typeface="+mj-ea"/>
                <a:cs typeface="+mj-cs"/>
                <a:sym typeface="Helvetica"/>
              </a:defRPr>
            </a:pPr>
            <a:r>
              <a:rPr dirty="0"/>
              <a:t>Why this experiment?</a:t>
            </a:r>
            <a:br>
              <a:rPr dirty="0"/>
            </a:br>
            <a:r>
              <a:rPr dirty="0" err="1">
                <a:latin typeface="Monlam Uni OuChan2"/>
                <a:ea typeface="Monlam Uni OuChan2"/>
                <a:cs typeface="Monlam Uni OuChan2"/>
                <a:sym typeface="Monlam Uni OuChan2"/>
              </a:rPr>
              <a:t>བརྟག་དཔྱད་འདི་གང་བྱེད་ནས</a:t>
            </a:r>
            <a:r>
              <a:rPr lang="bo-CN" dirty="0">
                <a:latin typeface="Monlam Uni OuChan2"/>
                <a:ea typeface="Monlam Uni OuChan2"/>
                <a:cs typeface="Monlam Uni OuChan2"/>
                <a:sym typeface="Monlam Uni OuChan2"/>
              </a:rPr>
              <a:t>་</a:t>
            </a:r>
            <a:r>
              <a:rPr lang="bo-CN" sz="2400" dirty="0">
                <a:latin typeface="Monlam Uni OuChan2"/>
                <a:cs typeface="Monlam Uni OuChan2"/>
                <a:sym typeface="Helvetica"/>
              </a:rPr>
              <a:t>བྱེད་པ་ཡིན་ནམ།</a:t>
            </a:r>
            <a:endParaRPr dirty="0">
              <a:latin typeface="Monlam Uni OuChan2"/>
              <a:ea typeface="Monlam Uni OuChan2"/>
              <a:cs typeface="Monlam Uni OuChan2"/>
              <a:sym typeface="Monlam Uni OuChan2"/>
            </a:endParaRPr>
          </a:p>
          <a:p>
            <a:pPr marL="40639" marR="40639" algn="l" defTabSz="914400">
              <a:spcBef>
                <a:spcPts val="1600"/>
              </a:spcBef>
              <a:defRPr sz="2400">
                <a:uFill>
                  <a:solidFill>
                    <a:srgbClr val="000000"/>
                  </a:solidFill>
                </a:uFill>
                <a:latin typeface="+mj-lt"/>
                <a:ea typeface="+mj-ea"/>
                <a:cs typeface="+mj-cs"/>
                <a:sym typeface="Helvetica"/>
              </a:defRPr>
            </a:pPr>
            <a:r>
              <a:rPr dirty="0"/>
              <a:t>Why soaking first?</a:t>
            </a:r>
            <a:br>
              <a:rPr dirty="0"/>
            </a:br>
            <a:r>
              <a:rPr dirty="0" err="1">
                <a:latin typeface="Monlam Uni OuChan2"/>
                <a:cs typeface="Monlam Uni OuChan2"/>
              </a:rPr>
              <a:t>གང་བྱེད་ནས་ཆུའི་ནང་སྦང་དགོས</a:t>
            </a:r>
            <a:r>
              <a:rPr dirty="0">
                <a:latin typeface="Monlam Uni OuChan2"/>
                <a:cs typeface="Monlam Uni OuChan2"/>
              </a:rPr>
              <a:t>།</a:t>
            </a:r>
            <a:r>
              <a:rPr dirty="0"/>
              <a:t> </a:t>
            </a:r>
          </a:p>
          <a:p>
            <a:pPr marL="40639" marR="40639" algn="l" defTabSz="914400">
              <a:spcBef>
                <a:spcPts val="1600"/>
              </a:spcBef>
              <a:defRPr sz="2400">
                <a:uFill>
                  <a:solidFill>
                    <a:srgbClr val="000000"/>
                  </a:solidFill>
                </a:uFill>
                <a:latin typeface="+mj-lt"/>
                <a:ea typeface="+mj-ea"/>
                <a:cs typeface="+mj-cs"/>
                <a:sym typeface="Helvetica"/>
              </a:defRPr>
            </a:pPr>
            <a:r>
              <a:rPr dirty="0"/>
              <a:t>Why wash the germs daily?</a:t>
            </a:r>
            <a:br>
              <a:rPr dirty="0"/>
            </a:br>
            <a:r>
              <a:rPr dirty="0" err="1">
                <a:latin typeface="Monlam Uni OuChan2"/>
                <a:cs typeface="Monlam Uni OuChan2"/>
              </a:rPr>
              <a:t>གང་བྱེད་ནས་ས་བོན་རྣམས་ཉིན་ལྟར་ཁྲུས་དགོས</a:t>
            </a:r>
            <a:r>
              <a:rPr dirty="0">
                <a:latin typeface="Monlam Uni OuChan2"/>
                <a:cs typeface="Monlam Uni OuChan2"/>
              </a:rPr>
              <a:t>།</a:t>
            </a:r>
          </a:p>
          <a:p>
            <a:pPr marL="40639" marR="40639" algn="l" defTabSz="914400">
              <a:spcBef>
                <a:spcPts val="1600"/>
              </a:spcBef>
              <a:defRPr sz="2400">
                <a:uFill>
                  <a:solidFill>
                    <a:srgbClr val="000000"/>
                  </a:solidFill>
                </a:uFill>
                <a:latin typeface="+mj-lt"/>
                <a:ea typeface="+mj-ea"/>
                <a:cs typeface="+mj-cs"/>
                <a:sym typeface="Helvetica"/>
              </a:defRPr>
            </a:pPr>
            <a:r>
              <a:rPr dirty="0"/>
              <a:t>Why keep them wet?</a:t>
            </a:r>
            <a:br>
              <a:rPr dirty="0"/>
            </a:br>
            <a:r>
              <a:rPr dirty="0" err="1">
                <a:latin typeface="Monlam Uni OuChan2"/>
                <a:cs typeface="Monlam Uni OuChan2"/>
              </a:rPr>
              <a:t>གང་བྱེད་ནས་གཞའ་ཚན་ན</a:t>
            </a:r>
            <a:r>
              <a:rPr lang="bo-CN" sz="2400" dirty="0">
                <a:uFill>
                  <a:solidFill>
                    <a:srgbClr val="000000"/>
                  </a:solidFill>
                </a:uFill>
                <a:latin typeface="Monlam Uni OuChan2"/>
                <a:cs typeface="Monlam Uni OuChan2"/>
                <a:sym typeface="Helvetica"/>
              </a:rPr>
              <a:t>ང</a:t>
            </a:r>
            <a:r>
              <a:rPr dirty="0">
                <a:latin typeface="Monlam Uni OuChan2"/>
                <a:cs typeface="Monlam Uni OuChan2"/>
              </a:rPr>
              <a:t>་</a:t>
            </a:r>
            <a:r>
              <a:rPr dirty="0" err="1">
                <a:latin typeface="Monlam Uni OuChan2"/>
                <a:cs typeface="Monlam Uni OuChan2"/>
              </a:rPr>
              <a:t>བཞག་དགོས</a:t>
            </a:r>
            <a:r>
              <a:rPr dirty="0">
                <a:latin typeface="Monlam Uni OuChan2"/>
                <a:cs typeface="Monlam Uni OuChan2"/>
              </a:rPr>
              <a:t>།</a:t>
            </a:r>
          </a:p>
          <a:p>
            <a:pPr marL="40639" marR="40639" algn="l" defTabSz="914400">
              <a:spcBef>
                <a:spcPts val="1600"/>
              </a:spcBef>
              <a:defRPr sz="2400">
                <a:uFill>
                  <a:solidFill>
                    <a:srgbClr val="000000"/>
                  </a:solidFill>
                </a:uFill>
                <a:latin typeface="+mj-lt"/>
                <a:ea typeface="+mj-ea"/>
                <a:cs typeface="+mj-cs"/>
                <a:sym typeface="Helvetica"/>
              </a:defRPr>
            </a:pPr>
            <a:r>
              <a:rPr dirty="0"/>
              <a:t>Why work with clean hands and drinking water?</a:t>
            </a:r>
            <a:br>
              <a:rPr dirty="0"/>
            </a:br>
            <a:r>
              <a:rPr dirty="0" smtClean="0">
                <a:latin typeface="Monlam Uni OuChan2"/>
                <a:cs typeface="Monlam Uni OuChan2"/>
              </a:rPr>
              <a:t>གང་བྱེད་ནས་ལག་པ་གཙང་མ་དང་འཐུང་ཆུ་བེད་སྤྱོད་བྱེད་དགོས།</a:t>
            </a:r>
            <a:endParaRPr dirty="0">
              <a:latin typeface="Monlam Uni OuChan2"/>
              <a:cs typeface="Monlam Uni OuChan2"/>
            </a:endParaRPr>
          </a:p>
        </p:txBody>
      </p:sp>
    </p:spTree>
    <p:extLst>
      <p:ext uri="{BB962C8B-B14F-4D97-AF65-F5344CB8AC3E}">
        <p14:creationId xmlns:p14="http://schemas.microsoft.com/office/powerpoint/2010/main" val="358784396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6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26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19</a:t>
            </a:fld>
            <a:endParaRPr/>
          </a:p>
        </p:txBody>
      </p:sp>
      <p:sp>
        <p:nvSpPr>
          <p:cNvPr id="284" name="Shape 284"/>
          <p:cNvSpPr/>
          <p:nvPr/>
        </p:nvSpPr>
        <p:spPr>
          <a:xfrm>
            <a:off x="4176001" y="3238802"/>
            <a:ext cx="4433167" cy="9028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400">
                <a:latin typeface="+mj-lt"/>
                <a:ea typeface="+mj-ea"/>
                <a:cs typeface="+mj-cs"/>
                <a:sym typeface="Helvetica"/>
              </a:defRPr>
            </a:pPr>
            <a:r>
              <a:rPr dirty="0"/>
              <a:t>Seed after few days  =  a </a:t>
            </a:r>
            <a:r>
              <a:rPr dirty="0" smtClean="0"/>
              <a:t>germ</a:t>
            </a:r>
          </a:p>
          <a:p>
            <a:pPr algn="l" defTabSz="457200">
              <a:defRPr sz="2400">
                <a:latin typeface="Monlam Uni OuChan2"/>
                <a:ea typeface="Monlam Uni OuChan2"/>
                <a:cs typeface="Monlam Uni OuChan2"/>
                <a:sym typeface="Monlam Uni OuChan2"/>
              </a:defRPr>
            </a:pPr>
            <a:r>
              <a:rPr sz="2800" dirty="0" smtClean="0"/>
              <a:t>ཉིན་ཁ་ཤས་རྗེས་ཀྱི་ས་བོན།  </a:t>
            </a:r>
            <a:r>
              <a:rPr lang="en-IN" sz="2800" dirty="0" smtClean="0"/>
              <a:t> </a:t>
            </a:r>
            <a:r>
              <a:rPr sz="2800" dirty="0" smtClean="0"/>
              <a:t>=  </a:t>
            </a:r>
            <a:r>
              <a:rPr lang="en-IN" sz="2800" dirty="0" smtClean="0"/>
              <a:t>   </a:t>
            </a:r>
            <a:r>
              <a:rPr sz="2800" dirty="0" smtClean="0"/>
              <a:t>མྱུ་གུ།</a:t>
            </a:r>
            <a:endParaRPr sz="2800" dirty="0"/>
          </a:p>
        </p:txBody>
      </p:sp>
      <p:grpSp>
        <p:nvGrpSpPr>
          <p:cNvPr id="288" name="Group 288"/>
          <p:cNvGrpSpPr/>
          <p:nvPr/>
        </p:nvGrpSpPr>
        <p:grpSpPr>
          <a:xfrm>
            <a:off x="550026" y="2344521"/>
            <a:ext cx="2768601" cy="3036708"/>
            <a:chOff x="0" y="0"/>
            <a:chExt cx="2768600" cy="3036706"/>
          </a:xfrm>
        </p:grpSpPr>
        <p:sp>
          <p:nvSpPr>
            <p:cNvPr id="285" name="Shape 285"/>
            <p:cNvSpPr/>
            <p:nvPr/>
          </p:nvSpPr>
          <p:spPr>
            <a:xfrm>
              <a:off x="506840" y="-1"/>
              <a:ext cx="1474079" cy="5368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defTabSz="457200">
                <a:defRPr sz="2400">
                  <a:latin typeface="Calibri"/>
                  <a:ea typeface="Calibri"/>
                  <a:cs typeface="Calibri"/>
                  <a:sym typeface="Calibri"/>
                </a:defRPr>
              </a:pPr>
              <a:r>
                <a:rPr>
                  <a:latin typeface="+mj-lt"/>
                  <a:ea typeface="+mj-ea"/>
                  <a:cs typeface="+mj-cs"/>
                  <a:sym typeface="Helvetica"/>
                </a:rPr>
                <a:t>Stem</a:t>
              </a:r>
              <a:r>
                <a:t> སྡོང་པོ།</a:t>
              </a:r>
            </a:p>
          </p:txBody>
        </p:sp>
        <p:sp>
          <p:nvSpPr>
            <p:cNvPr id="286" name="Shape 286"/>
            <p:cNvSpPr/>
            <p:nvPr/>
          </p:nvSpPr>
          <p:spPr>
            <a:xfrm>
              <a:off x="554403" y="2499861"/>
              <a:ext cx="1378953" cy="5368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defTabSz="457200">
                <a:defRPr sz="2400">
                  <a:latin typeface="Calibri"/>
                  <a:ea typeface="Calibri"/>
                  <a:cs typeface="Calibri"/>
                  <a:sym typeface="Calibri"/>
                </a:defRPr>
              </a:pPr>
              <a:r>
                <a:rPr>
                  <a:latin typeface="+mj-lt"/>
                  <a:ea typeface="+mj-ea"/>
                  <a:cs typeface="+mj-cs"/>
                  <a:sym typeface="Helvetica"/>
                </a:rPr>
                <a:t>Root  </a:t>
              </a:r>
              <a:r>
                <a:t>རྩ་བ།</a:t>
              </a:r>
            </a:p>
          </p:txBody>
        </p:sp>
        <p:pic>
          <p:nvPicPr>
            <p:cNvPr id="287" name="pasted-image.tiff"/>
            <p:cNvPicPr>
              <a:picLocks noChangeAspect="1"/>
            </p:cNvPicPr>
            <p:nvPr/>
          </p:nvPicPr>
          <p:blipFill>
            <a:blip r:embed="rId2"/>
            <a:stretch>
              <a:fillRect/>
            </a:stretch>
          </p:blipFill>
          <p:spPr>
            <a:xfrm>
              <a:off x="0" y="452634"/>
              <a:ext cx="2768600" cy="2108201"/>
            </a:xfrm>
            <a:prstGeom prst="rect">
              <a:avLst/>
            </a:prstGeom>
            <a:ln w="12700" cap="flat">
              <a:noFill/>
              <a:miter lim="400000"/>
            </a:ln>
            <a:effectLst/>
          </p:spPr>
        </p:pic>
      </p:grpSp>
      <p:sp>
        <p:nvSpPr>
          <p:cNvPr id="10" name="Shape 228"/>
          <p:cNvSpPr/>
          <p:nvPr/>
        </p:nvSpPr>
        <p:spPr>
          <a:xfrm>
            <a:off x="509178" y="67361"/>
            <a:ext cx="8173912" cy="1056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3200">
                <a:latin typeface="+mj-lt"/>
                <a:ea typeface="+mj-ea"/>
                <a:cs typeface="+mj-cs"/>
                <a:sym typeface="Helvetica"/>
              </a:defRPr>
            </a:pPr>
            <a:r>
              <a:rPr b="1" dirty="0"/>
              <a:t>From Seed to Germ to Seedling to plant   </a:t>
            </a:r>
            <a:br>
              <a:rPr b="1" dirty="0"/>
            </a:br>
            <a:r>
              <a:rPr sz="3000" dirty="0" err="1">
                <a:latin typeface="Monlam Uni OuChan2"/>
                <a:ea typeface="Monlam Uni OuChan2"/>
                <a:cs typeface="Monlam Uni OuChan2"/>
                <a:sym typeface="Monlam Uni OuChan2"/>
              </a:rPr>
              <a:t>ས་བོན་ནས་མྱུ་གུ་དང་དེ་ནས་སོན་མྱུག་ནས་རྩི་ཤིང་བར་འཚར་ལོང</a:t>
            </a:r>
            <a:r>
              <a:rPr lang="bo-CN" sz="3000" dirty="0">
                <a:latin typeface="Monlam Uni OuChan2"/>
                <a:ea typeface="Monlam Uni OuChan2"/>
                <a:cs typeface="Monlam Uni OuChan2"/>
                <a:sym typeface="Monlam Uni OuChan2"/>
              </a:rPr>
              <a:t>ས</a:t>
            </a:r>
            <a:r>
              <a:rPr sz="3000" dirty="0">
                <a:latin typeface="Monlam Uni OuChan2"/>
                <a:ea typeface="Monlam Uni OuChan2"/>
                <a:cs typeface="Monlam Uni OuChan2"/>
                <a:sym typeface="Monlam Uni OuChan2"/>
              </a:rPr>
              <a:t>་འགྲོ་ཚུལ།</a:t>
            </a:r>
          </a:p>
        </p:txBody>
      </p:sp>
      <p:sp>
        <p:nvSpPr>
          <p:cNvPr id="11" name="Shape 229"/>
          <p:cNvSpPr/>
          <p:nvPr/>
        </p:nvSpPr>
        <p:spPr>
          <a:xfrm>
            <a:off x="-155363" y="1138237"/>
            <a:ext cx="9454725" cy="1"/>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1"/>
          <p:cNvGrpSpPr/>
          <p:nvPr/>
        </p:nvGrpSpPr>
        <p:grpSpPr>
          <a:xfrm>
            <a:off x="445375" y="359607"/>
            <a:ext cx="8287145" cy="1541955"/>
            <a:chOff x="0" y="0"/>
            <a:chExt cx="8287143" cy="1541954"/>
          </a:xfrm>
        </p:grpSpPr>
        <p:pic>
          <p:nvPicPr>
            <p:cNvPr id="129" name="droppedIma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304237" cy="1541955"/>
            </a:xfrm>
            <a:prstGeom prst="rect">
              <a:avLst/>
            </a:prstGeom>
            <a:ln w="12700" cap="flat">
              <a:noFill/>
              <a:round/>
            </a:ln>
            <a:effectLst/>
          </p:spPr>
        </p:pic>
        <p:pic>
          <p:nvPicPr>
            <p:cNvPr id="130" name="dropp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9775" y="34092"/>
              <a:ext cx="1547369" cy="1451611"/>
            </a:xfrm>
            <a:prstGeom prst="rect">
              <a:avLst/>
            </a:prstGeom>
            <a:ln w="12700" cap="flat">
              <a:noFill/>
              <a:round/>
            </a:ln>
            <a:effectLst/>
          </p:spPr>
        </p:pic>
      </p:grpSp>
      <p:sp>
        <p:nvSpPr>
          <p:cNvPr id="132" name="Shape 132"/>
          <p:cNvSpPr/>
          <p:nvPr/>
        </p:nvSpPr>
        <p:spPr>
          <a:xfrm>
            <a:off x="2015896" y="4495800"/>
            <a:ext cx="51435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defRPr sz="1800">
                <a:uFill>
                  <a:solidFill>
                    <a:srgbClr val="000000"/>
                  </a:solidFill>
                </a:uFill>
                <a:latin typeface="+mj-lt"/>
                <a:ea typeface="+mj-ea"/>
                <a:cs typeface="+mj-cs"/>
                <a:sym typeface="Helvetica"/>
              </a:defRPr>
            </a:pPr>
            <a:r>
              <a:t>Dr. Werner Nater</a:t>
            </a:r>
          </a:p>
          <a:p>
            <a:pPr marL="40639" marR="40639" defTabSz="914400">
              <a:defRPr sz="1800">
                <a:uFill>
                  <a:solidFill>
                    <a:srgbClr val="000000"/>
                  </a:solidFill>
                </a:uFill>
                <a:latin typeface="+mj-lt"/>
                <a:ea typeface="+mj-ea"/>
                <a:cs typeface="+mj-cs"/>
                <a:sym typeface="Helvetica"/>
              </a:defRPr>
            </a:pPr>
            <a:r>
              <a:t>Project Manager "</a:t>
            </a:r>
            <a:r>
              <a:rPr i="1"/>
              <a:t>Science meets Dharma</a:t>
            </a:r>
            <a:r>
              <a:t>"</a:t>
            </a:r>
          </a:p>
          <a:p>
            <a:pPr marL="40639" marR="40639" defTabSz="914400">
              <a:defRPr sz="1800">
                <a:uFill>
                  <a:solidFill>
                    <a:srgbClr val="000000"/>
                  </a:solidFill>
                </a:uFill>
                <a:latin typeface="+mj-lt"/>
                <a:ea typeface="+mj-ea"/>
                <a:cs typeface="+mj-cs"/>
                <a:sym typeface="Helvetica"/>
              </a:defRPr>
            </a:pPr>
            <a:r>
              <a:t>Tibet Institute Rikon, Switzerland</a:t>
            </a:r>
          </a:p>
        </p:txBody>
      </p:sp>
      <p:sp>
        <p:nvSpPr>
          <p:cNvPr id="133" name="Shape 133"/>
          <p:cNvSpPr/>
          <p:nvPr/>
        </p:nvSpPr>
        <p:spPr>
          <a:xfrm>
            <a:off x="494860" y="6248400"/>
            <a:ext cx="3964587" cy="41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marR="40639" algn="l" defTabSz="914400">
              <a:defRPr sz="1600">
                <a:uFill>
                  <a:solidFill>
                    <a:srgbClr val="000000"/>
                  </a:solidFill>
                </a:uFill>
                <a:latin typeface="+mj-lt"/>
                <a:ea typeface="+mj-ea"/>
                <a:cs typeface="+mj-cs"/>
                <a:sym typeface="Helvetica"/>
              </a:defRPr>
            </a:lvl1pPr>
          </a:lstStyle>
          <a:p>
            <a:r>
              <a:t>Kathmandu</a:t>
            </a:r>
          </a:p>
        </p:txBody>
      </p:sp>
      <p:sp>
        <p:nvSpPr>
          <p:cNvPr id="134" name="Shape 134"/>
          <p:cNvSpPr/>
          <p:nvPr/>
        </p:nvSpPr>
        <p:spPr>
          <a:xfrm>
            <a:off x="6221290" y="6248400"/>
            <a:ext cx="2476501" cy="41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marL="40639" marR="40639" algn="r" defTabSz="914400">
              <a:defRPr sz="1600">
                <a:uFill>
                  <a:solidFill>
                    <a:srgbClr val="000000"/>
                  </a:solidFill>
                </a:uFill>
                <a:latin typeface="+mj-lt"/>
                <a:ea typeface="+mj-ea"/>
                <a:cs typeface="+mj-cs"/>
                <a:sym typeface="Helvetica"/>
              </a:defRPr>
            </a:lvl1pPr>
          </a:lstStyle>
          <a:p>
            <a:r>
              <a:t>March 2020</a:t>
            </a:r>
          </a:p>
        </p:txBody>
      </p:sp>
      <p:sp>
        <p:nvSpPr>
          <p:cNvPr id="135" name="Shape 135"/>
          <p:cNvSpPr/>
          <p:nvPr/>
        </p:nvSpPr>
        <p:spPr>
          <a:xfrm>
            <a:off x="2151269" y="5638800"/>
            <a:ext cx="4892265"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57200">
              <a:lnSpc>
                <a:spcPts val="1900"/>
              </a:lnSpc>
              <a:tabLst>
                <a:tab pos="838200" algn="l"/>
              </a:tabLst>
              <a:defRPr sz="1600">
                <a:latin typeface="+mj-lt"/>
                <a:ea typeface="+mj-ea"/>
                <a:cs typeface="+mj-cs"/>
                <a:sym typeface="Helvetica"/>
              </a:defRPr>
            </a:pPr>
            <a:r>
              <a:rPr dirty="0"/>
              <a:t>Translations: Kalsang Gyatso, Tenzin Tsondue</a:t>
            </a:r>
          </a:p>
          <a:p>
            <a:pPr defTabSz="457200">
              <a:lnSpc>
                <a:spcPts val="1900"/>
              </a:lnSpc>
              <a:tabLst>
                <a:tab pos="838200" algn="l"/>
              </a:tabLst>
              <a:defRPr sz="1600">
                <a:latin typeface="+mj-lt"/>
                <a:ea typeface="+mj-ea"/>
                <a:cs typeface="+mj-cs"/>
                <a:sym typeface="Helvetica"/>
              </a:defRPr>
            </a:pPr>
            <a:r>
              <a:rPr dirty="0"/>
              <a:t>Cooperation: Maja Burkhard, </a:t>
            </a:r>
            <a:r>
              <a:rPr lang="de-CH" dirty="0"/>
              <a:t>Dr. </a:t>
            </a:r>
            <a:r>
              <a:rPr dirty="0"/>
              <a:t>Gabriele Kammradt</a:t>
            </a:r>
          </a:p>
        </p:txBody>
      </p:sp>
      <p:sp>
        <p:nvSpPr>
          <p:cNvPr id="136" name="Shape 136"/>
          <p:cNvSpPr/>
          <p:nvPr/>
        </p:nvSpPr>
        <p:spPr>
          <a:xfrm>
            <a:off x="2175020" y="1941708"/>
            <a:ext cx="4793960" cy="189590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lnSpc>
                <a:spcPct val="140000"/>
              </a:lnSpc>
              <a:defRPr sz="4800">
                <a:latin typeface="Monlam Uni OuChan2"/>
                <a:ea typeface="Monlam Uni OuChan2"/>
                <a:cs typeface="Monlam Uni OuChan2"/>
                <a:sym typeface="Monlam Uni OuChan2"/>
              </a:defRPr>
            </a:pPr>
            <a:r>
              <a:rPr b="1" dirty="0"/>
              <a:t>སྐྱེ་དངོས་རིག་པ།</a:t>
            </a:r>
          </a:p>
          <a:p>
            <a:pPr defTabSz="457200">
              <a:lnSpc>
                <a:spcPct val="140000"/>
              </a:lnSpc>
              <a:defRPr sz="4200" b="1">
                <a:latin typeface="+mj-lt"/>
                <a:ea typeface="+mj-ea"/>
                <a:cs typeface="+mj-cs"/>
                <a:sym typeface="Helvetica"/>
              </a:defRPr>
            </a:pPr>
            <a:r>
              <a:rPr dirty="0"/>
              <a:t>Biology </a:t>
            </a:r>
          </a:p>
        </p:txBody>
      </p:sp>
      <p:sp>
        <p:nvSpPr>
          <p:cNvPr id="137" name="Shape 137"/>
          <p:cNvSpPr/>
          <p:nvPr/>
        </p:nvSpPr>
        <p:spPr>
          <a:xfrm>
            <a:off x="2633600" y="927384"/>
            <a:ext cx="3876800"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39687" defTabSz="457200">
              <a:defRPr sz="2000">
                <a:latin typeface="+mj-lt"/>
                <a:ea typeface="+mj-ea"/>
                <a:cs typeface="+mj-cs"/>
                <a:sym typeface="Helvetica"/>
              </a:defRPr>
            </a:lvl1pPr>
          </a:lstStyle>
          <a:p>
            <a:r>
              <a:t>Science Introduction Workshop 1</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20</a:t>
            </a:fld>
            <a:endParaRPr/>
          </a:p>
        </p:txBody>
      </p:sp>
      <p:sp>
        <p:nvSpPr>
          <p:cNvPr id="293" name="Shape 293"/>
          <p:cNvSpPr/>
          <p:nvPr/>
        </p:nvSpPr>
        <p:spPr>
          <a:xfrm>
            <a:off x="1385967" y="1692557"/>
            <a:ext cx="2551981" cy="9028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400">
                <a:latin typeface="+mj-lt"/>
                <a:ea typeface="+mj-ea"/>
                <a:cs typeface="+mj-cs"/>
                <a:sym typeface="Helvetica"/>
              </a:defRPr>
            </a:pPr>
            <a:r>
              <a:rPr dirty="0"/>
              <a:t>3rd Day Chickpea</a:t>
            </a:r>
            <a:r>
              <a:rPr dirty="0">
                <a:latin typeface="Calibri"/>
                <a:ea typeface="Calibri"/>
                <a:cs typeface="Calibri"/>
                <a:sym typeface="Calibri"/>
              </a:rPr>
              <a:t/>
            </a:r>
            <a:br>
              <a:rPr dirty="0">
                <a:latin typeface="Calibri"/>
                <a:ea typeface="Calibri"/>
                <a:cs typeface="Calibri"/>
                <a:sym typeface="Calibri"/>
              </a:rPr>
            </a:br>
            <a:r>
              <a:rPr lang="en-IN" dirty="0">
                <a:latin typeface="Calibri"/>
                <a:ea typeface="Calibri"/>
                <a:cs typeface="Calibri"/>
                <a:sym typeface="Calibri"/>
              </a:rPr>
              <a:t>    </a:t>
            </a:r>
            <a:r>
              <a:rPr sz="2800" dirty="0" err="1">
                <a:latin typeface="Monlam Uni OuChan2"/>
                <a:ea typeface="Monlam Uni OuChan2"/>
                <a:cs typeface="Monlam Uni OuChan2"/>
                <a:sym typeface="Monlam Uni OuChan2"/>
              </a:rPr>
              <a:t>སྲན་མ་ཉིན་གསུམ་རྗེས</a:t>
            </a:r>
            <a:r>
              <a:rPr sz="2800" dirty="0">
                <a:latin typeface="Monlam Uni OuChan2"/>
                <a:ea typeface="Monlam Uni OuChan2"/>
                <a:cs typeface="Monlam Uni OuChan2"/>
                <a:sym typeface="Monlam Uni OuChan2"/>
              </a:rPr>
              <a:t>།</a:t>
            </a:r>
          </a:p>
        </p:txBody>
      </p:sp>
      <p:pic>
        <p:nvPicPr>
          <p:cNvPr id="294" name="pasted-image.pdf"/>
          <p:cNvPicPr>
            <a:picLocks noChangeAspect="1"/>
          </p:cNvPicPr>
          <p:nvPr/>
        </p:nvPicPr>
        <p:blipFill>
          <a:blip r:embed="rId2"/>
          <a:stretch>
            <a:fillRect/>
          </a:stretch>
        </p:blipFill>
        <p:spPr>
          <a:xfrm>
            <a:off x="4578761" y="1167954"/>
            <a:ext cx="2980346" cy="1816489"/>
          </a:xfrm>
          <a:prstGeom prst="rect">
            <a:avLst/>
          </a:prstGeom>
          <a:ln w="12700">
            <a:miter lim="400000"/>
          </a:ln>
        </p:spPr>
      </p:pic>
      <p:sp>
        <p:nvSpPr>
          <p:cNvPr id="295" name="Shape 295"/>
          <p:cNvSpPr/>
          <p:nvPr/>
        </p:nvSpPr>
        <p:spPr>
          <a:xfrm>
            <a:off x="88777" y="2833718"/>
            <a:ext cx="9055223" cy="377034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j-lt"/>
                <a:ea typeface="+mj-ea"/>
                <a:cs typeface="+mj-cs"/>
                <a:sym typeface="Helvetica"/>
              </a:defRPr>
            </a:pPr>
            <a:r>
              <a:rPr sz="2200" dirty="0"/>
              <a:t>If the proper temperature range is given, then the embryo in the seed develops into a germ.</a:t>
            </a:r>
            <a:endParaRPr lang="en-IN" sz="2200" dirty="0"/>
          </a:p>
          <a:p>
            <a:pPr algn="l" defTabSz="457200">
              <a:lnSpc>
                <a:spcPts val="4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atin typeface="+mj-lt"/>
                <a:ea typeface="+mj-ea"/>
                <a:cs typeface="+mj-cs"/>
                <a:sym typeface="Helvetica"/>
              </a:defRPr>
            </a:pPr>
            <a:r>
              <a:rPr sz="3000" dirty="0" err="1">
                <a:latin typeface="Monlam Uni OuChan2"/>
                <a:ea typeface="Monlam Uni OuChan2"/>
                <a:cs typeface="Monlam Uni OuChan2"/>
                <a:sym typeface="Monlam Uni OuChan2"/>
              </a:rPr>
              <a:t>གལ་ཏེ</a:t>
            </a:r>
            <a:r>
              <a:rPr sz="3000" dirty="0">
                <a:latin typeface="Monlam Uni OuChan2"/>
                <a:ea typeface="Monlam Uni OuChan2"/>
                <a:cs typeface="Monlam Uni OuChan2"/>
                <a:sym typeface="Monlam Uni OuChan2"/>
              </a:rPr>
              <a:t>་</a:t>
            </a:r>
            <a:r>
              <a:rPr lang="bo-CN" sz="3000" dirty="0">
                <a:latin typeface="Monlam Uni OuChan2"/>
                <a:cs typeface="Monlam Uni OuChan2"/>
                <a:sym typeface="Helvetica"/>
              </a:rPr>
              <a:t>དྲོད་</a:t>
            </a:r>
            <a:r>
              <a:rPr sz="3000" dirty="0">
                <a:latin typeface="Monlam Uni OuChan2"/>
                <a:ea typeface="Monlam Uni OuChan2"/>
                <a:cs typeface="Monlam Uni OuChan2"/>
                <a:sym typeface="Monlam Uni OuChan2"/>
              </a:rPr>
              <a:t>ཚད་འཚམས་པོ་སྤྲོད་པ་ཡིན་ན་ས་བོན་གྱི་སྦྲུམ་སྲིང་ནས་ས་བོན་སྨིན་ཐུབ།</a:t>
            </a:r>
          </a:p>
          <a:p>
            <a:pPr algn="l" defTabSz="457200">
              <a:lnSpc>
                <a:spcPts val="4400"/>
              </a:lnSpc>
              <a:tabLst>
                <a:tab pos="4660900" algn="l"/>
              </a:tabLst>
              <a:defRPr sz="2350">
                <a:latin typeface="+mj-lt"/>
                <a:ea typeface="+mj-ea"/>
                <a:cs typeface="+mj-cs"/>
                <a:sym typeface="Helvetica"/>
              </a:defRPr>
            </a:pPr>
            <a:r>
              <a:rPr sz="2200" dirty="0"/>
              <a:t>This process needs:</a:t>
            </a:r>
            <a:r>
              <a:rPr sz="2000" dirty="0"/>
              <a:t>	</a:t>
            </a:r>
            <a:r>
              <a:rPr sz="2800" dirty="0" err="1">
                <a:latin typeface="Monlam Uni OuChan2"/>
                <a:ea typeface="Monlam Uni OuChan2"/>
                <a:cs typeface="Monlam Uni OuChan2"/>
                <a:sym typeface="Monlam Uni OuChan2"/>
              </a:rPr>
              <a:t>བརྒྱུད་རིམ་འདིར་གང་དགོས་ཞེ་ན</a:t>
            </a:r>
            <a:r>
              <a:rPr sz="2800" dirty="0">
                <a:latin typeface="Monlam Uni OuChan2"/>
                <a:ea typeface="Monlam Uni OuChan2"/>
                <a:cs typeface="Monlam Uni OuChan2"/>
                <a:sym typeface="Monlam Uni OuChan2"/>
              </a:rPr>
              <a:t>།</a:t>
            </a:r>
          </a:p>
          <a:p>
            <a:pPr marL="292457" indent="-251817" algn="l" defTabSz="457200">
              <a:lnSpc>
                <a:spcPts val="4400"/>
              </a:lnSpc>
              <a:buSzPct val="100000"/>
              <a:buChar char="•"/>
              <a:tabLst>
                <a:tab pos="4660900" algn="l"/>
              </a:tabLst>
              <a:defRPr sz="2350">
                <a:latin typeface="+mj-lt"/>
                <a:ea typeface="+mj-ea"/>
                <a:cs typeface="+mj-cs"/>
                <a:sym typeface="Helvetica"/>
              </a:defRPr>
            </a:pPr>
            <a:r>
              <a:rPr sz="2200" dirty="0"/>
              <a:t>Water  </a:t>
            </a:r>
            <a:r>
              <a:rPr sz="2000" dirty="0"/>
              <a:t>   	</a:t>
            </a:r>
            <a:r>
              <a:rPr sz="2800" dirty="0" err="1">
                <a:latin typeface="Monlam Uni OuChan2"/>
                <a:ea typeface="Monlam Uni OuChan2"/>
                <a:cs typeface="Monlam Uni OuChan2"/>
                <a:sym typeface="Monlam Uni OuChan2"/>
              </a:rPr>
              <a:t>ཆུ</a:t>
            </a:r>
            <a:r>
              <a:rPr lang="bo-CN" sz="2800" dirty="0">
                <a:latin typeface="Monlam Uni OuChan2"/>
                <a:ea typeface="Monlam Uni OuChan2"/>
                <a:cs typeface="Monlam Uni OuChan2"/>
                <a:sym typeface="Monlam Uni OuChan2"/>
              </a:rPr>
              <a:t>།</a:t>
            </a:r>
            <a:endParaRPr lang="en-IN" sz="2800" dirty="0">
              <a:latin typeface="Monlam Uni OuChan2"/>
              <a:ea typeface="Monlam Uni OuChan2"/>
              <a:cs typeface="Monlam Uni OuChan2"/>
              <a:sym typeface="Monlam Uni OuChan2"/>
            </a:endParaRPr>
          </a:p>
          <a:p>
            <a:pPr marL="292457" indent="-251817" algn="l" defTabSz="457200">
              <a:lnSpc>
                <a:spcPts val="4400"/>
              </a:lnSpc>
              <a:buSzPct val="100000"/>
              <a:buChar char="•"/>
              <a:tabLst>
                <a:tab pos="4660900" algn="l"/>
              </a:tabLst>
              <a:defRPr sz="2350">
                <a:latin typeface="+mj-lt"/>
                <a:ea typeface="+mj-ea"/>
                <a:cs typeface="+mj-cs"/>
                <a:sym typeface="Helvetica"/>
              </a:defRPr>
            </a:pPr>
            <a:r>
              <a:rPr lang="de-CH" sz="2200" dirty="0"/>
              <a:t>Air (Oxygen)</a:t>
            </a:r>
            <a:r>
              <a:rPr sz="2200" dirty="0"/>
              <a:t> </a:t>
            </a:r>
            <a:r>
              <a:rPr sz="2000" dirty="0"/>
              <a:t>	</a:t>
            </a:r>
            <a:r>
              <a:rPr lang="de-DE" sz="2350" dirty="0">
                <a:latin typeface="Monlam Uni OuChan2"/>
                <a:cs typeface="Monlam Uni OuChan2"/>
                <a:sym typeface="Helvetica"/>
              </a:rPr>
              <a:t>རླུང་།  ༼</a:t>
            </a:r>
            <a:r>
              <a:rPr lang="bo-CN" sz="2350" dirty="0">
                <a:latin typeface="Monlam Uni OuChan2"/>
                <a:cs typeface="Monlam Uni OuChan2"/>
                <a:sym typeface="Helvetica"/>
              </a:rPr>
              <a:t>འཚོ་</a:t>
            </a:r>
            <a:r>
              <a:rPr lang="de-DE" sz="2350" dirty="0">
                <a:latin typeface="Monlam Uni OuChan2"/>
                <a:cs typeface="Monlam Uni OuChan2"/>
                <a:sym typeface="Helvetica"/>
              </a:rPr>
              <a:t>རླུང།༽</a:t>
            </a:r>
          </a:p>
          <a:p>
            <a:pPr marL="292457" indent="-251817" algn="l" defTabSz="457200">
              <a:lnSpc>
                <a:spcPts val="4400"/>
              </a:lnSpc>
              <a:buSzPct val="100000"/>
              <a:buChar char="•"/>
              <a:tabLst>
                <a:tab pos="4660900" algn="l"/>
              </a:tabLst>
              <a:defRPr sz="2350">
                <a:latin typeface="+mj-lt"/>
                <a:ea typeface="+mj-ea"/>
                <a:cs typeface="+mj-cs"/>
                <a:sym typeface="Helvetica"/>
              </a:defRPr>
            </a:pPr>
            <a:r>
              <a:rPr lang="de-DE" sz="2350" dirty="0">
                <a:sym typeface="Helvetica"/>
              </a:rPr>
              <a:t>Heat	</a:t>
            </a:r>
            <a:r>
              <a:rPr lang="de-DE" sz="2350" dirty="0">
                <a:latin typeface="Monlam Uni OuChan2"/>
                <a:cs typeface="Monlam Uni OuChan2"/>
                <a:sym typeface="Helvetica"/>
              </a:rPr>
              <a:t>ཚ་དྲོད།</a:t>
            </a:r>
            <a:endParaRPr lang="bo-CN" sz="2800" dirty="0">
              <a:latin typeface="Monlam Uni OuChan2"/>
              <a:cs typeface="Monlam Uni OuChan2"/>
            </a:endParaRPr>
          </a:p>
        </p:txBody>
      </p:sp>
      <p:sp>
        <p:nvSpPr>
          <p:cNvPr id="296" name="Shape 296"/>
          <p:cNvSpPr/>
          <p:nvPr/>
        </p:nvSpPr>
        <p:spPr>
          <a:xfrm>
            <a:off x="452071" y="-58342"/>
            <a:ext cx="8288126"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3200">
                <a:latin typeface="+mj-lt"/>
                <a:ea typeface="+mj-ea"/>
                <a:cs typeface="+mj-cs"/>
                <a:sym typeface="Helvetica"/>
              </a:defRPr>
            </a:pPr>
            <a:r>
              <a:rPr b="1" dirty="0"/>
              <a:t>From Seed to Germ to Seedling to a plant </a:t>
            </a:r>
            <a:endParaRPr lang="en-IN" b="1" dirty="0"/>
          </a:p>
          <a:p>
            <a:pPr defTabSz="457200">
              <a:defRPr sz="3200">
                <a:latin typeface="+mj-lt"/>
                <a:ea typeface="+mj-ea"/>
                <a:cs typeface="+mj-cs"/>
                <a:sym typeface="Helvetica"/>
              </a:defRPr>
            </a:pPr>
            <a:r>
              <a:rPr sz="2800" dirty="0" err="1">
                <a:latin typeface="Monlam Uni OuChan2"/>
                <a:ea typeface="Monlam Uni OuChan2"/>
                <a:cs typeface="Monlam Uni OuChan2"/>
                <a:sym typeface="Monlam Uni OuChan2"/>
              </a:rPr>
              <a:t>ས་བོན་ནས་མྱུ་གུ་དང་དེ་ནས་སོན་མྱུག་ནས་རྩི་ཤིང་བར་འཚར་ལོང</a:t>
            </a:r>
            <a:r>
              <a:rPr lang="bo-CN" sz="2800" dirty="0">
                <a:latin typeface="Monlam Uni OuChan2"/>
                <a:ea typeface="Monlam Uni OuChan2"/>
                <a:cs typeface="Monlam Uni OuChan2"/>
                <a:sym typeface="Monlam Uni OuChan2"/>
              </a:rPr>
              <a:t>ས</a:t>
            </a:r>
            <a:r>
              <a:rPr sz="2800" dirty="0">
                <a:latin typeface="Monlam Uni OuChan2"/>
                <a:ea typeface="Monlam Uni OuChan2"/>
                <a:cs typeface="Monlam Uni OuChan2"/>
                <a:sym typeface="Monlam Uni OuChan2"/>
              </a:rPr>
              <a:t>་འགྲོ་ཚུལ།</a:t>
            </a:r>
          </a:p>
        </p:txBody>
      </p:sp>
      <p:sp>
        <p:nvSpPr>
          <p:cNvPr id="297" name="Shape 297"/>
          <p:cNvSpPr/>
          <p:nvPr/>
        </p:nvSpPr>
        <p:spPr>
          <a:xfrm>
            <a:off x="-155363" y="1158557"/>
            <a:ext cx="9454725" cy="1"/>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21</a:t>
            </a:fld>
            <a:endParaRPr/>
          </a:p>
        </p:txBody>
      </p:sp>
      <p:pic>
        <p:nvPicPr>
          <p:cNvPr id="300" name="pasted-image.pdf"/>
          <p:cNvPicPr>
            <a:picLocks noChangeAspect="1"/>
          </p:cNvPicPr>
          <p:nvPr/>
        </p:nvPicPr>
        <p:blipFill>
          <a:blip r:embed="rId2"/>
          <a:stretch>
            <a:fillRect/>
          </a:stretch>
        </p:blipFill>
        <p:spPr>
          <a:xfrm>
            <a:off x="114300" y="1162050"/>
            <a:ext cx="8915400" cy="4533900"/>
          </a:xfrm>
          <a:prstGeom prst="rect">
            <a:avLst/>
          </a:prstGeom>
          <a:ln w="12700">
            <a:miter lim="400000"/>
          </a:ln>
        </p:spPr>
      </p:pic>
      <p:sp>
        <p:nvSpPr>
          <p:cNvPr id="301" name="Shape 301"/>
          <p:cNvSpPr/>
          <p:nvPr/>
        </p:nvSpPr>
        <p:spPr>
          <a:xfrm>
            <a:off x="2806381" y="279974"/>
            <a:ext cx="3579506"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sz="2800">
                <a:latin typeface="+mj-lt"/>
                <a:ea typeface="+mj-ea"/>
                <a:cs typeface="+mj-cs"/>
                <a:sym typeface="Helvetica"/>
              </a:defRPr>
            </a:pPr>
            <a:r>
              <a:rPr dirty="0"/>
              <a:t>Bean germ</a:t>
            </a:r>
            <a:r>
              <a:rPr lang="en-IN" dirty="0"/>
              <a:t>  </a:t>
            </a:r>
            <a:r>
              <a:rPr dirty="0">
                <a:latin typeface="Monlam Uni OuChan2"/>
                <a:ea typeface="Monlam Uni OuChan2"/>
                <a:cs typeface="Monlam Uni OuChan2"/>
                <a:sym typeface="Monlam Uni OuChan2"/>
              </a:rPr>
              <a:t> </a:t>
            </a:r>
            <a:r>
              <a:rPr sz="3200" b="1" dirty="0" err="1">
                <a:latin typeface="Monlam Uni OuChan2"/>
                <a:ea typeface="Monlam Uni OuChan2"/>
                <a:cs typeface="Monlam Uni OuChan2"/>
                <a:sym typeface="Monlam Uni OuChan2"/>
              </a:rPr>
              <a:t>རྒྱ་སྲན་གྱི་མྱུ་གུ</a:t>
            </a:r>
            <a:r>
              <a:rPr sz="3200" b="1" dirty="0">
                <a:latin typeface="Monlam Uni OuChan2"/>
                <a:ea typeface="Monlam Uni OuChan2"/>
                <a:cs typeface="Monlam Uni OuChan2"/>
                <a:sym typeface="Monlam Uni OuChan2"/>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22</a:t>
            </a:fld>
            <a:endParaRPr/>
          </a:p>
        </p:txBody>
      </p:sp>
      <p:sp>
        <p:nvSpPr>
          <p:cNvPr id="304" name="Shape 304"/>
          <p:cNvSpPr/>
          <p:nvPr/>
        </p:nvSpPr>
        <p:spPr>
          <a:xfrm>
            <a:off x="6782223" y="2901432"/>
            <a:ext cx="1782539" cy="170303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a:latin typeface="+mj-lt"/>
                <a:ea typeface="+mj-ea"/>
                <a:cs typeface="+mj-cs"/>
                <a:sym typeface="Helvetica"/>
              </a:defRPr>
            </a:pPr>
            <a:r>
              <a:rPr sz="2400" dirty="0"/>
              <a:t>Each day </a:t>
            </a:r>
            <a:br>
              <a:rPr sz="2400" dirty="0"/>
            </a:br>
            <a:r>
              <a:rPr sz="2400" dirty="0"/>
              <a:t>one drawing</a:t>
            </a:r>
          </a:p>
          <a:p>
            <a:pPr algn="l" defTabSz="457200">
              <a:defRPr sz="2800">
                <a:latin typeface="Monlam Uni OuChan2"/>
                <a:ea typeface="Monlam Uni OuChan2"/>
                <a:cs typeface="Monlam Uni OuChan2"/>
                <a:sym typeface="Monlam Uni OuChan2"/>
              </a:defRPr>
            </a:pPr>
            <a:endParaRPr lang="en-IN" dirty="0"/>
          </a:p>
          <a:p>
            <a:pPr algn="l" defTabSz="457200">
              <a:defRPr sz="2800">
                <a:latin typeface="Monlam Uni OuChan2"/>
                <a:ea typeface="Monlam Uni OuChan2"/>
                <a:cs typeface="Monlam Uni OuChan2"/>
                <a:sym typeface="Monlam Uni OuChan2"/>
              </a:defRPr>
            </a:pPr>
            <a:r>
              <a:rPr dirty="0" err="1"/>
              <a:t>ཉིན་ལྟར་རི་མོ་འབྲིས</a:t>
            </a:r>
            <a:r>
              <a:rPr dirty="0"/>
              <a:t>།</a:t>
            </a:r>
            <a:endParaRPr sz="1200" dirty="0"/>
          </a:p>
        </p:txBody>
      </p:sp>
      <p:pic>
        <p:nvPicPr>
          <p:cNvPr id="305" name="pasted-image.pdf"/>
          <p:cNvPicPr>
            <a:picLocks noChangeAspect="1"/>
          </p:cNvPicPr>
          <p:nvPr/>
        </p:nvPicPr>
        <p:blipFill>
          <a:blip r:embed="rId3"/>
          <a:stretch>
            <a:fillRect/>
          </a:stretch>
        </p:blipFill>
        <p:spPr>
          <a:xfrm>
            <a:off x="1794681" y="1204320"/>
            <a:ext cx="4889679" cy="5365297"/>
          </a:xfrm>
          <a:prstGeom prst="rect">
            <a:avLst/>
          </a:prstGeom>
          <a:ln w="12700">
            <a:miter lim="400000"/>
          </a:ln>
        </p:spPr>
      </p:pic>
      <p:sp>
        <p:nvSpPr>
          <p:cNvPr id="306" name="Shape 306"/>
          <p:cNvSpPr/>
          <p:nvPr/>
        </p:nvSpPr>
        <p:spPr>
          <a:xfrm>
            <a:off x="1518326" y="128975"/>
            <a:ext cx="5442390" cy="1025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b="1">
                <a:latin typeface="+mj-lt"/>
                <a:ea typeface="+mj-ea"/>
                <a:cs typeface="+mj-cs"/>
                <a:sym typeface="Helvetica"/>
              </a:defRPr>
            </a:pPr>
            <a:r>
              <a:rPr dirty="0"/>
              <a:t>Bean development</a:t>
            </a:r>
          </a:p>
          <a:p>
            <a:pPr defTabSz="457200">
              <a:defRPr sz="2800">
                <a:latin typeface="+mj-lt"/>
                <a:ea typeface="+mj-ea"/>
                <a:cs typeface="+mj-cs"/>
                <a:sym typeface="Helvetica"/>
              </a:defRPr>
            </a:pPr>
            <a:r>
              <a:rPr sz="3200" b="1" dirty="0" err="1">
                <a:latin typeface="Monlam Uni OuChan2"/>
                <a:ea typeface="Monlam Uni OuChan2"/>
                <a:cs typeface="Monlam Uni OuChan2"/>
                <a:sym typeface="Monlam Uni OuChan2"/>
              </a:rPr>
              <a:t>སྲན་མའི་འཚར་ལོང</a:t>
            </a:r>
            <a:r>
              <a:rPr lang="bo-CN" sz="3200" b="1" dirty="0">
                <a:latin typeface="Monlam Uni OuChan2"/>
                <a:ea typeface="Monlam Uni OuChan2"/>
                <a:cs typeface="Monlam Uni OuChan2"/>
                <a:sym typeface="Monlam Uni OuChan2"/>
              </a:rPr>
              <a:t>ས</a:t>
            </a:r>
            <a:r>
              <a:rPr sz="3200" b="1" dirty="0">
                <a:latin typeface="Monlam Uni OuChan2"/>
                <a:ea typeface="Monlam Uni OuChan2"/>
                <a:cs typeface="Monlam Uni OuChan2"/>
                <a:sym typeface="Monlam Uni OuChan2"/>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1848802" y="647700"/>
            <a:ext cx="5435601" cy="4864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287337" marR="82296" indent="-287337" algn="l" defTabSz="825500">
              <a:spcBef>
                <a:spcPts val="400"/>
              </a:spcBef>
              <a:buSzPct val="100000"/>
              <a:buChar char="•"/>
              <a:defRPr sz="1800">
                <a:uFill>
                  <a:solidFill>
                    <a:srgbClr val="000000"/>
                  </a:solidFill>
                </a:uFill>
                <a:latin typeface="Arial Unicode MS"/>
                <a:ea typeface="Arial Unicode MS"/>
                <a:cs typeface="Arial Unicode MS"/>
                <a:sym typeface="Arial Unicode MS"/>
              </a:defRPr>
            </a:pPr>
            <a:endParaRPr/>
          </a:p>
          <a:p>
            <a:pPr marR="82296" algn="l" defTabSz="825500">
              <a:spcBef>
                <a:spcPts val="400"/>
              </a:spcBef>
              <a:defRPr sz="1800">
                <a:uFill>
                  <a:solidFill>
                    <a:srgbClr val="000000"/>
                  </a:solidFill>
                </a:uFill>
                <a:latin typeface="Arial Unicode MS"/>
                <a:ea typeface="Arial Unicode MS"/>
                <a:cs typeface="Arial Unicode MS"/>
                <a:sym typeface="Arial Unicode MS"/>
              </a:defRPr>
            </a:pPr>
            <a:r>
              <a:rPr sz="27000" b="1">
                <a:solidFill>
                  <a:srgbClr val="FF2600"/>
                </a:solidFill>
                <a:latin typeface="+mj-lt"/>
                <a:ea typeface="+mj-ea"/>
                <a:cs typeface="+mj-cs"/>
                <a:sym typeface="Helvetica"/>
              </a:rPr>
              <a:t>?...</a:t>
            </a:r>
          </a:p>
        </p:txBody>
      </p:sp>
      <p:sp>
        <p:nvSpPr>
          <p:cNvPr id="311" name="Shape 31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23</a:t>
            </a:fld>
            <a:endParaRP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p:nvPr/>
        </p:nvSpPr>
        <p:spPr>
          <a:xfrm>
            <a:off x="-38100" y="-25400"/>
            <a:ext cx="9207500" cy="69088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314" name="Shape 31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24</a:t>
            </a:fld>
            <a:endParaRP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25</a:t>
            </a:fld>
            <a:endParaRPr/>
          </a:p>
        </p:txBody>
      </p:sp>
      <p:sp>
        <p:nvSpPr>
          <p:cNvPr id="317" name="Shape 317"/>
          <p:cNvSpPr/>
          <p:nvPr/>
        </p:nvSpPr>
        <p:spPr>
          <a:xfrm>
            <a:off x="-47001" y="-57150"/>
            <a:ext cx="9238002" cy="6972301"/>
          </a:xfrm>
          <a:prstGeom prst="rect">
            <a:avLst/>
          </a:prstGeom>
          <a:solidFill>
            <a:srgbClr val="000000"/>
          </a:solidFill>
          <a:ln w="12700">
            <a:solidFill>
              <a:srgbClr val="000000"/>
            </a:solidFill>
            <a:miter lim="400000"/>
          </a:ln>
        </p:spPr>
        <p:txBody>
          <a:bodyPr lIns="34290" tIns="34290" rIns="34290" bIns="34290" anchor="ctr"/>
          <a:lstStyle/>
          <a:p>
            <a:pPr defTabSz="411480">
              <a:lnSpc>
                <a:spcPts val="3300"/>
              </a:lnSpc>
              <a:tabLst>
                <a:tab pos="749300" algn="l"/>
              </a:tabLst>
              <a:defRPr sz="2800">
                <a:effectLst>
                  <a:outerShdw blurRad="38100" dist="12700" dir="5400000" rotWithShape="0">
                    <a:srgbClr val="000000">
                      <a:alpha val="50000"/>
                    </a:srgbClr>
                  </a:outerShdw>
                </a:effectLst>
              </a:defRPr>
            </a:pPr>
            <a:endParaRPr/>
          </a:p>
        </p:txBody>
      </p:sp>
      <p:pic>
        <p:nvPicPr>
          <p:cNvPr id="318" name="droppedImage.png"/>
          <p:cNvPicPr>
            <a:picLocks noChangeAspect="1"/>
          </p:cNvPicPr>
          <p:nvPr/>
        </p:nvPicPr>
        <p:blipFill>
          <a:blip r:embed="rId2"/>
          <a:stretch>
            <a:fillRect/>
          </a:stretch>
        </p:blipFill>
        <p:spPr>
          <a:xfrm>
            <a:off x="2937510" y="1543050"/>
            <a:ext cx="3268980" cy="2011681"/>
          </a:xfrm>
          <a:prstGeom prst="rect">
            <a:avLst/>
          </a:prstGeom>
          <a:ln w="12700">
            <a:miter lim="400000"/>
          </a:ln>
        </p:spPr>
      </p:pic>
      <p:sp>
        <p:nvSpPr>
          <p:cNvPr id="319" name="Shape 319"/>
          <p:cNvSpPr/>
          <p:nvPr/>
        </p:nvSpPr>
        <p:spPr>
          <a:xfrm>
            <a:off x="3280410" y="3897629"/>
            <a:ext cx="2577644" cy="50800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11480">
              <a:lnSpc>
                <a:spcPts val="3300"/>
              </a:lnSpc>
              <a:tabLst>
                <a:tab pos="749300" algn="l"/>
              </a:tabLst>
              <a:defRPr sz="2800">
                <a:solidFill>
                  <a:srgbClr val="FFFFFF"/>
                </a:solidFill>
              </a:defRPr>
            </a:lvl1pPr>
          </a:lstStyle>
          <a:p>
            <a:r>
              <a:t>Tea break</a:t>
            </a: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33962D2-8FEF-477D-8E8B-89A96936787B}"/>
              </a:ext>
            </a:extLst>
          </p:cNvPr>
          <p:cNvSpPr txBox="1"/>
          <p:nvPr/>
        </p:nvSpPr>
        <p:spPr>
          <a:xfrm flipH="1">
            <a:off x="2631438" y="-27789"/>
            <a:ext cx="3718562" cy="28264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US" sz="3000" b="1" dirty="0"/>
          </a:p>
          <a:p>
            <a:endParaRPr lang="en-US" sz="3000" b="1" dirty="0"/>
          </a:p>
          <a:p>
            <a:r>
              <a:rPr lang="en-US" sz="3000" b="1" dirty="0"/>
              <a:t>Learning Science </a:t>
            </a:r>
          </a:p>
          <a:p>
            <a:r>
              <a:rPr lang="en-US" sz="3500" b="1" dirty="0" err="1"/>
              <a:t>ཚན་རིག་སྦྱོང་བ</a:t>
            </a:r>
            <a:r>
              <a:rPr lang="en-US" sz="3500" b="1" dirty="0"/>
              <a:t>།</a:t>
            </a:r>
          </a:p>
          <a:p>
            <a:r>
              <a:rPr lang="en-US" dirty="0"/>
              <a:t/>
            </a:r>
            <a:br>
              <a:rPr lang="en-US" dirty="0"/>
            </a:br>
            <a:endParaRPr kumimoji="0" lang="en-IN" sz="26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5" name="TextBox 4">
            <a:extLst>
              <a:ext uri="{FF2B5EF4-FFF2-40B4-BE49-F238E27FC236}">
                <a16:creationId xmlns="" xmlns:a16="http://schemas.microsoft.com/office/drawing/2014/main" id="{DA86D330-A09E-41E8-86C7-4C492CDA3136}"/>
              </a:ext>
            </a:extLst>
          </p:cNvPr>
          <p:cNvSpPr txBox="1"/>
          <p:nvPr/>
        </p:nvSpPr>
        <p:spPr>
          <a:xfrm>
            <a:off x="477520" y="2707417"/>
            <a:ext cx="4358640" cy="26725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300" dirty="0"/>
              <a:t>What knowledge do we need here?</a:t>
            </a:r>
          </a:p>
          <a:p>
            <a:pPr marL="457200" lvl="1" indent="-457200" algn="l">
              <a:buFont typeface="Arial" panose="020B0604020202020204" pitchFamily="34" charset="0"/>
              <a:buChar char="•"/>
            </a:pPr>
            <a:r>
              <a:rPr lang="en-US" sz="2300" dirty="0"/>
              <a:t>for our community?</a:t>
            </a:r>
          </a:p>
          <a:p>
            <a:pPr marL="457200" lvl="1" indent="-457200" algn="l">
              <a:buFont typeface="Arial" panose="020B0604020202020204" pitchFamily="34" charset="0"/>
              <a:buChar char="•"/>
            </a:pPr>
            <a:r>
              <a:rPr lang="en-US" sz="2300" dirty="0"/>
              <a:t>for a just society?</a:t>
            </a:r>
          </a:p>
          <a:p>
            <a:pPr marL="457200" lvl="1" indent="-457200" algn="l">
              <a:buFont typeface="Arial" panose="020B0604020202020204" pitchFamily="34" charset="0"/>
              <a:buChar char="•"/>
            </a:pPr>
            <a:r>
              <a:rPr lang="en-US" sz="2300" dirty="0"/>
              <a:t>for the healing of nature and environment?</a:t>
            </a:r>
          </a:p>
          <a:p>
            <a:r>
              <a:rPr lang="en-US" dirty="0"/>
              <a:t/>
            </a:r>
            <a:br>
              <a:rPr lang="en-US" dirty="0"/>
            </a:br>
            <a:endParaRPr kumimoji="0" lang="en-IN" sz="26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6" name="TextBox 5">
            <a:extLst>
              <a:ext uri="{FF2B5EF4-FFF2-40B4-BE49-F238E27FC236}">
                <a16:creationId xmlns="" xmlns:a16="http://schemas.microsoft.com/office/drawing/2014/main" id="{21E850D7-8ABE-4CEC-8971-F82719CAEAEA}"/>
              </a:ext>
            </a:extLst>
          </p:cNvPr>
          <p:cNvSpPr txBox="1"/>
          <p:nvPr/>
        </p:nvSpPr>
        <p:spPr>
          <a:xfrm>
            <a:off x="4947920" y="2249631"/>
            <a:ext cx="4196080"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IN" sz="3000" dirty="0"/>
          </a:p>
          <a:p>
            <a:r>
              <a:rPr lang="bo-CN" sz="2800" dirty="0"/>
              <a:t>ང་ཚོར་ཤེས་བྱ་</a:t>
            </a:r>
            <a:r>
              <a:rPr lang="bo-CN" sz="2800" b="0" i="0" u="none" strike="noStrike" dirty="0">
                <a:effectLst/>
                <a:latin typeface="Arial" panose="020B0604020202020204" pitchFamily="34" charset="0"/>
              </a:rPr>
              <a:t>དེ་</a:t>
            </a:r>
            <a:r>
              <a:rPr lang="bo-CN" sz="2800" dirty="0"/>
              <a:t>གང་གི་ཆེད་དུ་དགོས་སམ།</a:t>
            </a:r>
          </a:p>
          <a:p>
            <a:pPr marL="457200" indent="-457200" algn="l">
              <a:buFont typeface="Arial" panose="020B0604020202020204" pitchFamily="34" charset="0"/>
              <a:buChar char="•"/>
            </a:pPr>
            <a:r>
              <a:rPr lang="bo-CN" sz="2800" dirty="0"/>
              <a:t>མང་ཚོགས་ཀྱི་ཆེད།</a:t>
            </a:r>
          </a:p>
          <a:p>
            <a:pPr marL="457200" indent="-457200" algn="l">
              <a:buFont typeface="Arial" panose="020B0604020202020204" pitchFamily="34" charset="0"/>
              <a:buChar char="•"/>
            </a:pPr>
            <a:r>
              <a:rPr lang="bo-CN" sz="2800" dirty="0"/>
              <a:t>སྤྱི་ཚོགས་</a:t>
            </a:r>
            <a:r>
              <a:rPr lang="bo-CN" sz="2800" b="0" i="0" u="none" strike="noStrike" dirty="0">
                <a:effectLst/>
                <a:latin typeface="Arial" panose="020B0604020202020204" pitchFamily="34" charset="0"/>
              </a:rPr>
              <a:t>ལེགས་པོ་</a:t>
            </a:r>
            <a:r>
              <a:rPr lang="bo-CN" sz="2800" dirty="0"/>
              <a:t>ཡོང་བའི་ཆེད།</a:t>
            </a:r>
          </a:p>
          <a:p>
            <a:pPr marL="457200" indent="-457200" algn="l">
              <a:buFont typeface="Arial" panose="020B0604020202020204" pitchFamily="34" charset="0"/>
              <a:buChar char="•"/>
            </a:pPr>
            <a:r>
              <a:rPr lang="bo-CN" sz="2800" dirty="0"/>
              <a:t>རང་བྱུང་ཁམས་དང་ཁོར་ཡུག་དྲག་སྐྱེད་ གཏོང་བའི་ཆེད།</a:t>
            </a:r>
            <a:br>
              <a:rPr lang="bo-CN" sz="2800" dirty="0"/>
            </a:br>
            <a:endParaRPr kumimoji="0" lang="en-IN" sz="2800" b="0"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3379869237"/>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5" name="image1.jpeg" descr="Inhaltsplatzhalter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71859" y="2263055"/>
            <a:ext cx="3700141" cy="3457025"/>
          </a:xfrm>
          <a:prstGeom prst="rect">
            <a:avLst/>
          </a:prstGeom>
          <a:ln w="12700">
            <a:miter lim="400000"/>
          </a:ln>
        </p:spPr>
      </p:pic>
      <p:sp>
        <p:nvSpPr>
          <p:cNvPr id="326" name="Shape 326"/>
          <p:cNvSpPr>
            <a:spLocks noGrp="1"/>
          </p:cNvSpPr>
          <p:nvPr>
            <p:ph type="sldNum" sz="quarter" idx="2"/>
          </p:nvPr>
        </p:nvSpPr>
        <p:spPr>
          <a:xfrm>
            <a:off x="4471010" y="6642100"/>
            <a:ext cx="190550"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27</a:t>
            </a:fld>
            <a:endParaRPr/>
          </a:p>
        </p:txBody>
      </p:sp>
      <p:sp>
        <p:nvSpPr>
          <p:cNvPr id="327" name="Shape 327"/>
          <p:cNvSpPr/>
          <p:nvPr/>
        </p:nvSpPr>
        <p:spPr>
          <a:xfrm>
            <a:off x="955519" y="1397414"/>
            <a:ext cx="3589027" cy="643205"/>
          </a:xfrm>
          <a:prstGeom prst="rect">
            <a:avLst/>
          </a:prstGeom>
          <a:ln w="12700">
            <a:miter lim="400000"/>
          </a:ln>
          <a:extLst>
            <a:ext uri="{C572A759-6A51-4108-AA02-DFA0A04FC94B}">
              <ma14:wrappingTextBoxFlag xmlns:ma14="http://schemas.microsoft.com/office/mac/drawingml/2011/main" val="1"/>
            </a:ext>
          </a:extLst>
        </p:spPr>
        <p:txBody>
          <a:bodyPr lIns="42202" tIns="42202" rIns="42202" bIns="42202">
            <a:spAutoFit/>
          </a:bodyPr>
          <a:lstStyle/>
          <a:p>
            <a:pPr algn="l" defTabSz="457200">
              <a:defRPr sz="1800">
                <a:latin typeface="Calibri"/>
                <a:ea typeface="Calibri"/>
                <a:cs typeface="Calibri"/>
                <a:sym typeface="Calibri"/>
              </a:defRPr>
            </a:pPr>
            <a:r>
              <a:rPr dirty="0"/>
              <a:t>Agricultural research in </a:t>
            </a:r>
            <a:r>
              <a:rPr i="1" dirty="0" err="1"/>
              <a:t>Navdanya</a:t>
            </a:r>
            <a:r>
              <a:rPr i="1" dirty="0"/>
              <a:t> Project</a:t>
            </a:r>
            <a:r>
              <a:rPr dirty="0"/>
              <a:t> Dehradun Valley, India </a:t>
            </a:r>
          </a:p>
        </p:txBody>
      </p:sp>
      <p:sp>
        <p:nvSpPr>
          <p:cNvPr id="328" name="Shape 328"/>
          <p:cNvSpPr/>
          <p:nvPr/>
        </p:nvSpPr>
        <p:spPr>
          <a:xfrm>
            <a:off x="893445" y="5833849"/>
            <a:ext cx="889246" cy="300305"/>
          </a:xfrm>
          <a:prstGeom prst="rect">
            <a:avLst/>
          </a:prstGeom>
          <a:ln w="12700">
            <a:miter lim="400000"/>
          </a:ln>
          <a:extLst>
            <a:ext uri="{C572A759-6A51-4108-AA02-DFA0A04FC94B}">
              <ma14:wrappingTextBoxFlag xmlns:ma14="http://schemas.microsoft.com/office/mac/drawingml/2011/main" val="1"/>
            </a:ext>
          </a:extLst>
        </p:spPr>
        <p:txBody>
          <a:bodyPr wrap="square" lIns="42202" tIns="42202" rIns="42202" bIns="42202">
            <a:spAutoFit/>
          </a:bodyPr>
          <a:lstStyle>
            <a:lvl1pPr algn="l" defTabSz="457200">
              <a:defRPr sz="1400">
                <a:solidFill>
                  <a:srgbClr val="808080"/>
                </a:solidFill>
                <a:latin typeface="Calibri"/>
                <a:ea typeface="Calibri"/>
                <a:cs typeface="Calibri"/>
                <a:sym typeface="Calibri"/>
              </a:defRPr>
            </a:lvl1pPr>
          </a:lstStyle>
          <a:p>
            <a:r>
              <a:rPr dirty="0"/>
              <a:t>oct 2015</a:t>
            </a:r>
          </a:p>
        </p:txBody>
      </p:sp>
      <p:sp>
        <p:nvSpPr>
          <p:cNvPr id="329" name="Shape 329"/>
          <p:cNvSpPr/>
          <p:nvPr/>
        </p:nvSpPr>
        <p:spPr>
          <a:xfrm>
            <a:off x="5274172" y="1492718"/>
            <a:ext cx="2355987" cy="916225"/>
          </a:xfrm>
          <a:prstGeom prst="rect">
            <a:avLst/>
          </a:prstGeom>
          <a:ln w="12700">
            <a:miter lim="400000"/>
          </a:ln>
          <a:extLst>
            <a:ext uri="{C572A759-6A51-4108-AA02-DFA0A04FC94B}">
              <ma14:wrappingTextBoxFlag xmlns:ma14="http://schemas.microsoft.com/office/mac/drawingml/2011/main" val="1"/>
            </a:ext>
          </a:extLst>
        </p:spPr>
        <p:txBody>
          <a:bodyPr wrap="square" lIns="42202" tIns="42202" rIns="42202" bIns="42202">
            <a:spAutoFit/>
          </a:bodyPr>
          <a:lstStyle/>
          <a:p>
            <a:pPr algn="l" defTabSz="457200">
              <a:defRPr sz="1800" u="sng">
                <a:solidFill>
                  <a:srgbClr val="0000FF"/>
                </a:solidFill>
                <a:uFill>
                  <a:solidFill>
                    <a:srgbClr val="0000FF"/>
                  </a:solidFill>
                </a:uFill>
                <a:latin typeface="Calibri"/>
                <a:ea typeface="Calibri"/>
                <a:cs typeface="Calibri"/>
                <a:sym typeface="Calibri"/>
              </a:defRPr>
            </a:pPr>
            <a:r>
              <a:rPr dirty="0">
                <a:hlinkClick r:id="rId4"/>
              </a:rPr>
              <a:t>http://www.navdanya.org/earth-university</a:t>
            </a:r>
            <a:r>
              <a:rPr u="none" dirty="0">
                <a:solidFill>
                  <a:srgbClr val="000000"/>
                </a:solidFill>
                <a:uFillTx/>
              </a:rPr>
              <a:t> </a:t>
            </a:r>
            <a:endParaRPr lang="en-IN" u="none" dirty="0">
              <a:solidFill>
                <a:srgbClr val="000000"/>
              </a:solidFill>
              <a:uFillTx/>
            </a:endParaRPr>
          </a:p>
          <a:p>
            <a:pPr algn="l" defTabSz="457200">
              <a:defRPr sz="1800" u="sng">
                <a:solidFill>
                  <a:srgbClr val="0000FF"/>
                </a:solidFill>
                <a:uFill>
                  <a:solidFill>
                    <a:srgbClr val="0000FF"/>
                  </a:solidFill>
                </a:uFill>
                <a:latin typeface="Calibri"/>
                <a:ea typeface="Calibri"/>
                <a:cs typeface="Calibri"/>
                <a:sym typeface="Calibri"/>
              </a:defRPr>
            </a:pPr>
            <a:endParaRPr u="none" dirty="0">
              <a:solidFill>
                <a:srgbClr val="000000"/>
              </a:solidFill>
              <a:uFillTx/>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3" name="Shape 333"/>
          <p:cNvSpPr>
            <a:spLocks noGrp="1"/>
          </p:cNvSpPr>
          <p:nvPr>
            <p:ph type="sldNum" sz="quarter" idx="2"/>
          </p:nvPr>
        </p:nvSpPr>
        <p:spPr>
          <a:xfrm>
            <a:off x="7503554" y="6245225"/>
            <a:ext cx="232892" cy="298984"/>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334" name="Shape 334"/>
          <p:cNvSpPr/>
          <p:nvPr/>
        </p:nvSpPr>
        <p:spPr>
          <a:xfrm>
            <a:off x="457203" y="1394252"/>
            <a:ext cx="3310469" cy="2522805"/>
          </a:xfrm>
          <a:prstGeom prst="rect">
            <a:avLst/>
          </a:prstGeom>
          <a:ln w="12700">
            <a:miter lim="400000"/>
          </a:ln>
          <a:extLst>
            <a:ext uri="{C572A759-6A51-4108-AA02-DFA0A04FC94B}">
              <ma14:wrappingTextBoxFlag xmlns:ma14="http://schemas.microsoft.com/office/mac/drawingml/2011/main" val="1"/>
            </a:ext>
          </a:extLst>
        </p:spPr>
        <p:txBody>
          <a:bodyPr lIns="42202" tIns="42202" rIns="42202" bIns="42202">
            <a:spAutoFit/>
          </a:bodyPr>
          <a:lstStyle/>
          <a:p>
            <a:pPr algn="l" defTabSz="457200">
              <a:defRPr sz="2000">
                <a:latin typeface="Calibri"/>
                <a:ea typeface="Calibri"/>
                <a:cs typeface="Calibri"/>
                <a:sym typeface="Calibri"/>
              </a:defRPr>
            </a:pPr>
            <a:r>
              <a:rPr dirty="0"/>
              <a:t>The study of </a:t>
            </a:r>
            <a:r>
              <a:rPr b="1" i="1" dirty="0"/>
              <a:t>medicinal plants</a:t>
            </a:r>
            <a:r>
              <a:rPr dirty="0"/>
              <a:t>. </a:t>
            </a:r>
          </a:p>
          <a:p>
            <a:pPr algn="l" defTabSz="457200">
              <a:defRPr sz="2000">
                <a:latin typeface="Calibri"/>
                <a:ea typeface="Calibri"/>
                <a:cs typeface="Calibri"/>
                <a:sym typeface="Calibri"/>
              </a:defRPr>
            </a:pPr>
            <a:endParaRPr dirty="0"/>
          </a:p>
          <a:p>
            <a:pPr algn="l" defTabSz="457200">
              <a:defRPr sz="2000">
                <a:latin typeface="Calibri"/>
                <a:ea typeface="Calibri"/>
                <a:cs typeface="Calibri"/>
                <a:sym typeface="Calibri"/>
              </a:defRPr>
            </a:pPr>
            <a:r>
              <a:rPr dirty="0"/>
              <a:t>Quinine, a drug </a:t>
            </a:r>
          </a:p>
          <a:p>
            <a:pPr algn="l" defTabSz="457200">
              <a:defRPr sz="2000">
                <a:latin typeface="Calibri"/>
                <a:ea typeface="Calibri"/>
                <a:cs typeface="Calibri"/>
                <a:sym typeface="Calibri"/>
              </a:defRPr>
            </a:pPr>
            <a:r>
              <a:rPr dirty="0"/>
              <a:t>used to treat malaria, </a:t>
            </a:r>
          </a:p>
          <a:p>
            <a:pPr algn="l" defTabSz="457200">
              <a:defRPr sz="2000">
                <a:latin typeface="Calibri"/>
                <a:ea typeface="Calibri"/>
                <a:cs typeface="Calibri"/>
                <a:sym typeface="Calibri"/>
              </a:defRPr>
            </a:pPr>
            <a:r>
              <a:rPr dirty="0"/>
              <a:t>originates from the bark of a </a:t>
            </a:r>
          </a:p>
          <a:p>
            <a:pPr algn="l" defTabSz="457200">
              <a:defRPr sz="2000">
                <a:latin typeface="Calibri"/>
                <a:ea typeface="Calibri"/>
                <a:cs typeface="Calibri"/>
                <a:sym typeface="Calibri"/>
              </a:defRPr>
            </a:pPr>
            <a:r>
              <a:rPr dirty="0"/>
              <a:t>tree called </a:t>
            </a:r>
            <a:r>
              <a:rPr lang="en-IN" i="1" dirty="0"/>
              <a:t>C</a:t>
            </a:r>
            <a:r>
              <a:rPr i="1" dirty="0" err="1"/>
              <a:t>inchona</a:t>
            </a:r>
            <a:r>
              <a:rPr dirty="0"/>
              <a:t> </a:t>
            </a:r>
          </a:p>
          <a:p>
            <a:pPr algn="l" defTabSz="457200">
              <a:defRPr sz="2000">
                <a:latin typeface="Calibri"/>
                <a:ea typeface="Calibri"/>
                <a:cs typeface="Calibri"/>
                <a:sym typeface="Calibri"/>
              </a:defRPr>
            </a:pPr>
            <a:r>
              <a:rPr dirty="0"/>
              <a:t>in </a:t>
            </a:r>
            <a:r>
              <a:rPr lang="en-IN" dirty="0"/>
              <a:t>the </a:t>
            </a:r>
            <a:r>
              <a:rPr dirty="0"/>
              <a:t>traditional medicine of </a:t>
            </a:r>
          </a:p>
          <a:p>
            <a:pPr algn="l" defTabSz="457200">
              <a:defRPr sz="2000">
                <a:latin typeface="Calibri"/>
                <a:ea typeface="Calibri"/>
                <a:cs typeface="Calibri"/>
                <a:sym typeface="Calibri"/>
              </a:defRPr>
            </a:pPr>
            <a:r>
              <a:rPr dirty="0"/>
              <a:t>Peru (in Latin America)</a:t>
            </a:r>
            <a:r>
              <a:rPr lang="en-IN" dirty="0"/>
              <a:t>.</a:t>
            </a:r>
            <a:endParaRPr dirty="0"/>
          </a:p>
        </p:txBody>
      </p:sp>
      <p:grpSp>
        <p:nvGrpSpPr>
          <p:cNvPr id="338" name="Group 338"/>
          <p:cNvGrpSpPr/>
          <p:nvPr/>
        </p:nvGrpSpPr>
        <p:grpSpPr>
          <a:xfrm>
            <a:off x="4076786" y="1310640"/>
            <a:ext cx="6002024" cy="2609493"/>
            <a:chOff x="0" y="58524"/>
            <a:chExt cx="4929268" cy="2505152"/>
          </a:xfrm>
        </p:grpSpPr>
        <p:sp>
          <p:nvSpPr>
            <p:cNvPr id="335" name="Shape 335"/>
            <p:cNvSpPr/>
            <p:nvPr/>
          </p:nvSpPr>
          <p:spPr>
            <a:xfrm>
              <a:off x="0" y="58524"/>
              <a:ext cx="3620402" cy="4954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2202" tIns="42202" rIns="42202" bIns="42202" numCol="1" anchor="t">
              <a:spAutoFit/>
            </a:bodyPr>
            <a:lstStyle/>
            <a:p>
              <a:pPr algn="l" defTabSz="457200">
                <a:defRPr sz="2800">
                  <a:solidFill>
                    <a:srgbClr val="800000"/>
                  </a:solidFill>
                  <a:latin typeface="+mj-lt"/>
                  <a:ea typeface="+mj-ea"/>
                  <a:cs typeface="+mj-cs"/>
                  <a:sym typeface="Helvetica"/>
                </a:defRPr>
              </a:pPr>
              <a:r>
                <a:rPr dirty="0" err="1"/>
                <a:t>སྨན</a:t>
              </a:r>
              <a:r>
                <a:rPr sz="2800" dirty="0" err="1"/>
                <a:t>་རྩ</a:t>
              </a:r>
              <a:r>
                <a:rPr lang="bo-CN" sz="2800" dirty="0">
                  <a:solidFill>
                    <a:srgbClr val="800000"/>
                  </a:solidFill>
                  <a:sym typeface="Helvetica"/>
                </a:rPr>
                <a:t>འི</a:t>
              </a:r>
              <a:r>
                <a:rPr sz="2800" dirty="0"/>
                <a:t>་</a:t>
              </a:r>
              <a:r>
                <a:rPr sz="2800" dirty="0" err="1"/>
                <a:t>སློབ་</a:t>
              </a:r>
              <a:r>
                <a:rPr dirty="0" err="1"/>
                <a:t>སྦྱོང</a:t>
              </a:r>
              <a:r>
                <a:rPr dirty="0"/>
                <a:t>་།</a:t>
              </a:r>
              <a:r>
                <a:rPr dirty="0">
                  <a:latin typeface="Calibri"/>
                  <a:ea typeface="Calibri"/>
                  <a:cs typeface="Calibri"/>
                  <a:sym typeface="Calibri"/>
                </a:rPr>
                <a:t> </a:t>
              </a:r>
            </a:p>
          </p:txBody>
        </p:sp>
        <p:sp>
          <p:nvSpPr>
            <p:cNvPr id="336" name="Shape 336"/>
            <p:cNvSpPr/>
            <p:nvPr/>
          </p:nvSpPr>
          <p:spPr>
            <a:xfrm>
              <a:off x="12700" y="629647"/>
              <a:ext cx="4916568" cy="11455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2202" tIns="42202" rIns="42202" bIns="42202" numCol="1" anchor="t">
              <a:spAutoFit/>
            </a:bodyPr>
            <a:lstStyle/>
            <a:p>
              <a:pPr algn="l" defTabSz="457200">
                <a:defRPr sz="2400">
                  <a:latin typeface="+mj-lt"/>
                  <a:ea typeface="+mj-ea"/>
                  <a:cs typeface="+mj-cs"/>
                  <a:sym typeface="Helvetica"/>
                </a:defRPr>
              </a:pPr>
              <a:r>
                <a:rPr dirty="0" err="1"/>
                <a:t>དཔེར་ན་སིན་ཁཽན་ངར་བཅུད</a:t>
              </a:r>
              <a:r>
                <a:rPr dirty="0"/>
                <a:t>། </a:t>
              </a:r>
            </a:p>
            <a:p>
              <a:pPr algn="l" defTabSz="457200">
                <a:defRPr sz="2400">
                  <a:latin typeface="+mj-lt"/>
                  <a:ea typeface="+mj-ea"/>
                  <a:cs typeface="+mj-cs"/>
                  <a:sym typeface="Helvetica"/>
                </a:defRPr>
              </a:pPr>
              <a:r>
                <a:rPr dirty="0" err="1"/>
                <a:t>མ་ལེ་རི་ཡ་ཞེས་པའི་ནད་ཀྱི་སྨན་ལ</a:t>
              </a:r>
              <a:r>
                <a:rPr dirty="0"/>
                <a:t>་</a:t>
              </a:r>
              <a:r>
                <a:rPr lang="bo-CN" sz="2400" dirty="0">
                  <a:sym typeface="Helvetica"/>
                </a:rPr>
                <a:t>བེ</a:t>
              </a:r>
              <a:r>
                <a:rPr dirty="0" err="1"/>
                <a:t>ད་སྤྱོད་བྱེད་ཀྱི་ཡོད</a:t>
              </a:r>
              <a:r>
                <a:rPr dirty="0"/>
                <a:t>། </a:t>
              </a:r>
              <a:endParaRPr dirty="0">
                <a:latin typeface="Calibri"/>
                <a:ea typeface="Calibri"/>
                <a:cs typeface="Calibri"/>
                <a:sym typeface="Calibri"/>
              </a:endParaRPr>
            </a:p>
            <a:p>
              <a:pPr algn="l" defTabSz="457200">
                <a:defRPr sz="2400">
                  <a:latin typeface="+mj-lt"/>
                  <a:ea typeface="+mj-ea"/>
                  <a:cs typeface="+mj-cs"/>
                  <a:sym typeface="Helvetica"/>
                </a:defRPr>
              </a:pPr>
              <a:r>
                <a:rPr dirty="0" err="1"/>
                <a:t>དེ་ཡང་སིན་ཁོ་ན་</a:t>
              </a:r>
              <a:r>
                <a:rPr sz="2400" dirty="0" err="1"/>
                <a:t>ཞེས་པ</a:t>
              </a:r>
              <a:r>
                <a:rPr sz="2400" dirty="0"/>
                <a:t>་</a:t>
              </a:r>
              <a:r>
                <a:rPr lang="bo-CN" sz="2400" b="0" i="0" u="none" strike="noStrike" dirty="0">
                  <a:effectLst/>
                  <a:latin typeface="Arial" panose="020B0604020202020204" pitchFamily="34" charset="0"/>
                </a:rPr>
                <a:t>འདི་</a:t>
              </a:r>
              <a:r>
                <a:rPr sz="2400" dirty="0" err="1"/>
                <a:t>ཤིང་གི་ལྤག</a:t>
              </a:r>
              <a:r>
                <a:rPr lang="bo-CN" sz="2400" dirty="0">
                  <a:sym typeface="Helvetica"/>
                </a:rPr>
                <a:t>ས</a:t>
              </a:r>
              <a:r>
                <a:rPr sz="2400" dirty="0"/>
                <a:t>་</a:t>
              </a:r>
              <a:r>
                <a:rPr sz="2400" dirty="0" err="1"/>
                <a:t>པ་</a:t>
              </a:r>
              <a:r>
                <a:rPr dirty="0" err="1"/>
                <a:t>ནས་བྱུང་བ་དང</a:t>
              </a:r>
              <a:r>
                <a:rPr lang="bo-CN" dirty="0"/>
                <a:t>་</a:t>
              </a:r>
              <a:r>
                <a:rPr dirty="0"/>
                <a:t>། </a:t>
              </a:r>
            </a:p>
          </p:txBody>
        </p:sp>
        <p:sp>
          <p:nvSpPr>
            <p:cNvPr id="337" name="Shape 337"/>
            <p:cNvSpPr/>
            <p:nvPr/>
          </p:nvSpPr>
          <p:spPr>
            <a:xfrm>
              <a:off x="20590" y="1772727"/>
              <a:ext cx="3589870" cy="7909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2202" tIns="42202" rIns="42202" bIns="42202" numCol="1" anchor="t">
              <a:spAutoFit/>
            </a:bodyPr>
            <a:lstStyle/>
            <a:p>
              <a:pPr algn="l"/>
              <a:r>
                <a:rPr sz="2400" dirty="0" smtClean="0"/>
                <a:t>ལེ</a:t>
              </a:r>
              <a:r>
                <a:rPr sz="2400" dirty="0"/>
                <a:t>་ཊིན་ཨ་མི་</a:t>
              </a:r>
              <a:r>
                <a:rPr lang="bo-CN" sz="2400" dirty="0"/>
                <a:t>རི་</a:t>
              </a:r>
              <a:r>
                <a:rPr sz="2400" dirty="0" err="1"/>
                <a:t>ཀའི་ནང་པེ་རུ་ཞེས་པའི</a:t>
              </a:r>
              <a:r>
                <a:rPr sz="2400" dirty="0"/>
                <a:t>་</a:t>
              </a:r>
              <a:r>
                <a:rPr lang="bo-CN" sz="2400" dirty="0"/>
                <a:t>ཡུལ་</a:t>
              </a:r>
              <a:r>
                <a:rPr sz="2400" dirty="0" err="1"/>
                <a:t>དེའི་སྲོལ</a:t>
              </a:r>
              <a:r>
                <a:rPr sz="2400" dirty="0"/>
                <a:t>་</a:t>
              </a:r>
              <a:r>
                <a:rPr lang="bo-CN" sz="2400" dirty="0"/>
                <a:t>རྒྱུན་</a:t>
              </a:r>
              <a:r>
                <a:rPr sz="2400" dirty="0" err="1"/>
                <a:t>གྱི་སྨན་ཞིག་ཡིན་པ་རེད</a:t>
              </a:r>
              <a:r>
                <a:rPr sz="2400" dirty="0"/>
                <a:t>།</a:t>
              </a:r>
              <a:r>
                <a:rPr sz="2400" dirty="0">
                  <a:latin typeface="Calibri"/>
                  <a:ea typeface="Calibri"/>
                  <a:cs typeface="Calibri"/>
                  <a:sym typeface="Calibri"/>
                </a:rPr>
                <a:t> </a:t>
              </a:r>
            </a:p>
          </p:txBody>
        </p:sp>
      </p:grpSp>
      <p:pic>
        <p:nvPicPr>
          <p:cNvPr id="339" name="image2.jpg" descr="Bild 13"/>
          <p:cNvPicPr>
            <a:picLocks noChangeAspect="1"/>
          </p:cNvPicPr>
          <p:nvPr/>
        </p:nvPicPr>
        <p:blipFill>
          <a:blip r:embed="rId2"/>
          <a:stretch>
            <a:fillRect/>
          </a:stretch>
        </p:blipFill>
        <p:spPr>
          <a:xfrm>
            <a:off x="907792" y="4322597"/>
            <a:ext cx="1727203" cy="1594341"/>
          </a:xfrm>
          <a:prstGeom prst="rect">
            <a:avLst/>
          </a:prstGeom>
          <a:ln w="12700">
            <a:miter lim="400000"/>
          </a:ln>
        </p:spPr>
      </p:pic>
      <p:pic>
        <p:nvPicPr>
          <p:cNvPr id="340" name="image3.jpg" descr="Bild 14"/>
          <p:cNvPicPr>
            <a:picLocks noChangeAspect="1"/>
          </p:cNvPicPr>
          <p:nvPr/>
        </p:nvPicPr>
        <p:blipFill>
          <a:blip r:embed="rId3"/>
          <a:stretch>
            <a:fillRect/>
          </a:stretch>
        </p:blipFill>
        <p:spPr>
          <a:xfrm>
            <a:off x="4342426" y="4196784"/>
            <a:ext cx="3022601" cy="1867056"/>
          </a:xfrm>
          <a:prstGeom prst="rect">
            <a:avLst/>
          </a:prstGeom>
          <a:ln w="3175">
            <a:solidFill>
              <a:srgbClr val="808080"/>
            </a:solidFill>
          </a:ln>
        </p:spPr>
      </p:pic>
      <p:sp>
        <p:nvSpPr>
          <p:cNvPr id="341" name="Shape 341"/>
          <p:cNvSpPr/>
          <p:nvPr/>
        </p:nvSpPr>
        <p:spPr>
          <a:xfrm>
            <a:off x="3080890" y="4812322"/>
            <a:ext cx="919612" cy="539263"/>
          </a:xfrm>
          <a:prstGeom prst="rightArrow">
            <a:avLst>
              <a:gd name="adj1" fmla="val 50000"/>
              <a:gd name="adj2" fmla="val 50000"/>
            </a:avLst>
          </a:prstGeom>
          <a:solidFill>
            <a:srgbClr val="D99694"/>
          </a:solidFill>
          <a:ln w="3175">
            <a:solidFill>
              <a:srgbClr val="4A7EBB"/>
            </a:solidFill>
          </a:ln>
          <a:effectLst>
            <a:outerShdw blurRad="25400" dist="12700" dir="5400000" rotWithShape="0">
              <a:srgbClr val="000000">
                <a:alpha val="35000"/>
              </a:srgbClr>
            </a:outerShdw>
          </a:effectLst>
        </p:spPr>
        <p:txBody>
          <a:bodyPr lIns="42202" tIns="42202" rIns="42202" bIns="42202" anchor="ctr"/>
          <a:lstStyle/>
          <a:p>
            <a:pPr defTabSz="457200">
              <a:defRPr sz="1800">
                <a:solidFill>
                  <a:srgbClr val="FFFFFF"/>
                </a:solidFill>
                <a:latin typeface="Calibri"/>
                <a:ea typeface="Calibri"/>
                <a:cs typeface="Calibri"/>
                <a:sym typeface="Calibri"/>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3" name="Shape 343"/>
          <p:cNvSpPr>
            <a:spLocks noGrp="1"/>
          </p:cNvSpPr>
          <p:nvPr>
            <p:ph type="sldNum" sz="quarter" idx="2"/>
          </p:nvPr>
        </p:nvSpPr>
        <p:spPr>
          <a:xfrm>
            <a:off x="7503554" y="6245225"/>
            <a:ext cx="232892" cy="298984"/>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
        <p:nvSpPr>
          <p:cNvPr id="344" name="Shape 344"/>
          <p:cNvSpPr/>
          <p:nvPr/>
        </p:nvSpPr>
        <p:spPr>
          <a:xfrm>
            <a:off x="457198" y="3921181"/>
            <a:ext cx="8686801" cy="1880179"/>
          </a:xfrm>
          <a:prstGeom prst="rect">
            <a:avLst/>
          </a:prstGeom>
          <a:ln w="12700">
            <a:miter lim="400000"/>
          </a:ln>
          <a:extLst>
            <a:ext uri="{C572A759-6A51-4108-AA02-DFA0A04FC94B}">
              <ma14:wrappingTextBoxFlag xmlns:ma14="http://schemas.microsoft.com/office/mac/drawingml/2011/main" val="1"/>
            </a:ext>
          </a:extLst>
        </p:spPr>
        <p:txBody>
          <a:bodyPr lIns="42202" tIns="42202" rIns="42202" bIns="42202">
            <a:normAutofit/>
          </a:bodyPr>
          <a:lstStyle/>
          <a:p>
            <a:pPr marL="342900" indent="-342900" algn="l" defTabSz="457200">
              <a:spcBef>
                <a:spcPts val="700"/>
              </a:spcBef>
              <a:buSzPct val="100000"/>
              <a:buFont typeface="Arial"/>
              <a:buChar char="•"/>
              <a:defRPr>
                <a:latin typeface="+mj-lt"/>
                <a:ea typeface="+mj-ea"/>
                <a:cs typeface="+mj-cs"/>
                <a:sym typeface="Helvetica"/>
              </a:defRPr>
            </a:pPr>
            <a:r>
              <a:rPr dirty="0" err="1"/>
              <a:t>འགྲོ་བ་མའི་རྩི་ཤིང་རྣམས</a:t>
            </a:r>
            <a:r>
              <a:rPr lang="bo-CN" dirty="0">
                <a:sym typeface="Helvetica"/>
              </a:rPr>
              <a:t>་</a:t>
            </a:r>
            <a:r>
              <a:rPr dirty="0" err="1"/>
              <a:t>ཟས</a:t>
            </a:r>
            <a:r>
              <a:rPr lang="bo-CN" dirty="0">
                <a:sym typeface="Helvetica"/>
              </a:rPr>
              <a:t>་དང</a:t>
            </a:r>
            <a:r>
              <a:rPr dirty="0"/>
              <a:t>། </a:t>
            </a:r>
            <a:r>
              <a:rPr dirty="0" err="1"/>
              <a:t>སྨན</a:t>
            </a:r>
            <a:r>
              <a:rPr dirty="0"/>
              <a:t>། </a:t>
            </a:r>
            <a:r>
              <a:rPr lang="bo-CN" dirty="0">
                <a:sym typeface="Helvetica"/>
              </a:rPr>
              <a:t>སྐྱོབ་བྱེད</a:t>
            </a:r>
            <a:r>
              <a:rPr lang="bo-CN" dirty="0"/>
              <a:t>།</a:t>
            </a:r>
            <a:r>
              <a:rPr lang="en-IN" dirty="0">
                <a:sym typeface="Helvetica"/>
              </a:rPr>
              <a:t>(</a:t>
            </a:r>
            <a:r>
              <a:rPr lang="bo-CN" dirty="0">
                <a:sym typeface="Helvetica"/>
              </a:rPr>
              <a:t>ཁང་པ</a:t>
            </a:r>
            <a:r>
              <a:rPr lang="bo-CN" dirty="0"/>
              <a:t>།</a:t>
            </a:r>
            <a:r>
              <a:rPr lang="en-IN" dirty="0">
                <a:sym typeface="Helvetica"/>
              </a:rPr>
              <a:t>)</a:t>
            </a:r>
            <a:r>
              <a:rPr dirty="0"/>
              <a:t> </a:t>
            </a:r>
            <a:r>
              <a:rPr dirty="0" err="1"/>
              <a:t>གོས</a:t>
            </a:r>
            <a:r>
              <a:rPr dirty="0"/>
              <a:t>། </a:t>
            </a:r>
            <a:r>
              <a:rPr dirty="0" err="1"/>
              <a:t>དེ་བཞིན</a:t>
            </a:r>
            <a:r>
              <a:rPr dirty="0"/>
              <a:t>་</a:t>
            </a:r>
            <a:r>
              <a:rPr lang="bo-CN" dirty="0">
                <a:sym typeface="Helvetica"/>
              </a:rPr>
              <a:t>ལག་ཆ་</a:t>
            </a:r>
            <a:r>
              <a:rPr dirty="0" err="1"/>
              <a:t>བཅས་ཀྱི་ཆེད</a:t>
            </a:r>
            <a:r>
              <a:rPr lang="bo-CN" dirty="0">
                <a:sym typeface="Helvetica"/>
              </a:rPr>
              <a:t>་དུ</a:t>
            </a:r>
            <a:r>
              <a:rPr lang="bo-CN" dirty="0" smtClean="0">
                <a:sym typeface="Helvetica"/>
              </a:rPr>
              <a:t>་བེད</a:t>
            </a:r>
            <a:r>
              <a:rPr lang="bo-CN" dirty="0">
                <a:sym typeface="Helvetica"/>
              </a:rPr>
              <a:t>་</a:t>
            </a:r>
            <a:r>
              <a:rPr dirty="0" err="1"/>
              <a:t>སྤྱོད་མང་པོ་གཏོང་གི་ཡོད</a:t>
            </a:r>
            <a:r>
              <a:rPr dirty="0"/>
              <a:t>།</a:t>
            </a:r>
            <a:endParaRPr lang="en-IN" dirty="0">
              <a:latin typeface="Calibri"/>
              <a:cs typeface="Calibri"/>
              <a:sym typeface="Calibri"/>
            </a:endParaRPr>
          </a:p>
          <a:p>
            <a:pPr marL="342900" indent="-342900" algn="l" defTabSz="457200">
              <a:spcBef>
                <a:spcPts val="700"/>
              </a:spcBef>
              <a:buSzPct val="100000"/>
              <a:buFont typeface="Arial"/>
              <a:buChar char="•"/>
              <a:defRPr>
                <a:latin typeface="+mj-lt"/>
                <a:ea typeface="+mj-ea"/>
                <a:cs typeface="+mj-cs"/>
                <a:sym typeface="Helvetica"/>
              </a:defRPr>
            </a:pPr>
            <a:r>
              <a:rPr dirty="0" err="1"/>
              <a:t>རྩི་ཤིང་རིག་པ</a:t>
            </a:r>
            <a:r>
              <a:rPr dirty="0"/>
              <a:t>་</a:t>
            </a:r>
            <a:r>
              <a:rPr lang="bo-CN" dirty="0">
                <a:sym typeface="Helvetica"/>
              </a:rPr>
              <a:t>ནི་</a:t>
            </a:r>
            <a:r>
              <a:rPr dirty="0" err="1"/>
              <a:t>རང་བྱུང་ཁོར་ཡུག་གི་རྩེ་ཤིང་རྣམས</a:t>
            </a:r>
            <a:r>
              <a:rPr dirty="0"/>
              <a:t>་</a:t>
            </a:r>
            <a:r>
              <a:rPr lang="bo-CN" dirty="0">
                <a:sym typeface="Helvetica"/>
              </a:rPr>
              <a:t>བེད་</a:t>
            </a:r>
            <a:r>
              <a:rPr dirty="0" err="1"/>
              <a:t>སྤྱོད་གཏོང་སྟང</a:t>
            </a:r>
            <a:r>
              <a:rPr lang="bo-CN" dirty="0">
                <a:sym typeface="Helvetica"/>
              </a:rPr>
              <a:t>ས་ཀྱི་</a:t>
            </a:r>
            <a:r>
              <a:rPr lang="bo-CN" dirty="0"/>
              <a:t>རིག་པ་ལ་ཡང་ཟེར</a:t>
            </a:r>
            <a:r>
              <a:rPr dirty="0"/>
              <a:t>།</a:t>
            </a:r>
          </a:p>
        </p:txBody>
      </p:sp>
      <p:sp>
        <p:nvSpPr>
          <p:cNvPr id="345" name="Shape 345"/>
          <p:cNvSpPr>
            <a:spLocks noGrp="1"/>
          </p:cNvSpPr>
          <p:nvPr>
            <p:ph type="title" idx="4294967295"/>
          </p:nvPr>
        </p:nvSpPr>
        <p:spPr>
          <a:xfrm>
            <a:off x="10160" y="650558"/>
            <a:ext cx="8933180" cy="1143002"/>
          </a:xfrm>
          <a:prstGeom prst="rect">
            <a:avLst/>
          </a:prstGeom>
        </p:spPr>
        <p:txBody>
          <a:bodyPr lIns="45718" tIns="45718" rIns="45718" bIns="45718">
            <a:normAutofit/>
          </a:bodyPr>
          <a:lstStyle/>
          <a:p>
            <a:pPr defTabSz="370331">
              <a:defRPr sz="3000">
                <a:solidFill>
                  <a:srgbClr val="800000"/>
                </a:solidFill>
              </a:defRPr>
            </a:pPr>
            <a:r>
              <a:rPr dirty="0"/>
              <a:t>Research for the profit of whom? </a:t>
            </a:r>
            <a:br>
              <a:rPr dirty="0"/>
            </a:br>
            <a:r>
              <a:rPr sz="3500" dirty="0" err="1"/>
              <a:t>སུའི་ཁེ་ཕན་ཆེད</a:t>
            </a:r>
            <a:r>
              <a:rPr sz="3500" dirty="0"/>
              <a:t>་</a:t>
            </a:r>
            <a:r>
              <a:rPr lang="bo-CN" sz="3500" dirty="0"/>
              <a:t>དུ་</a:t>
            </a:r>
            <a:r>
              <a:rPr sz="3500" dirty="0" err="1"/>
              <a:t>ཉམས་ཞིབ་བྱེད</a:t>
            </a:r>
            <a:r>
              <a:rPr lang="bo-CN" sz="3500" dirty="0"/>
              <a:t>་པ</a:t>
            </a:r>
            <a:r>
              <a:rPr sz="3500" dirty="0"/>
              <a:t>། </a:t>
            </a:r>
          </a:p>
        </p:txBody>
      </p:sp>
      <p:sp>
        <p:nvSpPr>
          <p:cNvPr id="346" name="Shape 346"/>
          <p:cNvSpPr>
            <a:spLocks noGrp="1"/>
          </p:cNvSpPr>
          <p:nvPr>
            <p:ph type="body" sz="quarter" idx="4294967295"/>
          </p:nvPr>
        </p:nvSpPr>
        <p:spPr>
          <a:xfrm>
            <a:off x="495300" y="2280920"/>
            <a:ext cx="8462566" cy="1371602"/>
          </a:xfrm>
          <a:prstGeom prst="rect">
            <a:avLst/>
          </a:prstGeom>
        </p:spPr>
        <p:txBody>
          <a:bodyPr lIns="45718" tIns="45718" rIns="45718" bIns="45718">
            <a:normAutofit lnSpcReduction="10000"/>
          </a:bodyPr>
          <a:lstStyle/>
          <a:p>
            <a:pPr marL="250317" marR="0" indent="-250317" defTabSz="333756">
              <a:spcBef>
                <a:spcPts val="300"/>
              </a:spcBef>
              <a:buFont typeface="Arial"/>
              <a:defRPr sz="2044">
                <a:uFillTx/>
                <a:latin typeface="Calibri"/>
                <a:ea typeface="Calibri"/>
                <a:cs typeface="Calibri"/>
                <a:sym typeface="Calibri"/>
              </a:defRPr>
            </a:pPr>
            <a:r>
              <a:rPr dirty="0"/>
              <a:t>Humans use plants for many things, like food, medicine, shelter (houses), clothing, and tools.</a:t>
            </a:r>
          </a:p>
          <a:p>
            <a:pPr marL="250317" marR="0" indent="-250317" defTabSz="333756">
              <a:spcBef>
                <a:spcPts val="300"/>
              </a:spcBef>
              <a:buFont typeface="Arial"/>
              <a:defRPr sz="2044">
                <a:uFillTx/>
                <a:latin typeface="Calibri"/>
                <a:ea typeface="Calibri"/>
                <a:cs typeface="Calibri"/>
                <a:sym typeface="Calibri"/>
              </a:defRPr>
            </a:pPr>
            <a:r>
              <a:rPr dirty="0"/>
              <a:t>Botany can also be the study of </a:t>
            </a:r>
            <a:r>
              <a:rPr b="1" i="1" dirty="0"/>
              <a:t>how</a:t>
            </a:r>
            <a:r>
              <a:rPr dirty="0"/>
              <a:t> people use plants of their natural environment.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3</a:t>
            </a:fld>
            <a:endParaRPr/>
          </a:p>
        </p:txBody>
      </p:sp>
      <p:sp>
        <p:nvSpPr>
          <p:cNvPr id="140" name="Shape 140"/>
          <p:cNvSpPr/>
          <p:nvPr/>
        </p:nvSpPr>
        <p:spPr>
          <a:xfrm>
            <a:off x="558427" y="1793319"/>
            <a:ext cx="732926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mj-lt"/>
                <a:ea typeface="+mj-ea"/>
                <a:cs typeface="+mj-cs"/>
                <a:sym typeface="Helvetica"/>
              </a:defRPr>
            </a:pPr>
            <a:r>
              <a:t>Definition </a:t>
            </a:r>
            <a:r>
              <a:rPr b="1"/>
              <a:t>Biology</a:t>
            </a:r>
            <a:r>
              <a:t>:</a:t>
            </a:r>
          </a:p>
          <a:p>
            <a:pPr algn="l">
              <a:defRPr sz="2800">
                <a:latin typeface="+mj-lt"/>
                <a:ea typeface="+mj-ea"/>
                <a:cs typeface="+mj-cs"/>
                <a:sym typeface="Helvetica"/>
              </a:defRPr>
            </a:pPr>
            <a:r>
              <a:t>Biology is the science of life and living beings </a:t>
            </a:r>
          </a:p>
        </p:txBody>
      </p:sp>
      <p:sp>
        <p:nvSpPr>
          <p:cNvPr id="141" name="Shape 141"/>
          <p:cNvSpPr/>
          <p:nvPr/>
        </p:nvSpPr>
        <p:spPr>
          <a:xfrm>
            <a:off x="598306" y="3476958"/>
            <a:ext cx="8636916" cy="135934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defTabSz="457200">
              <a:lnSpc>
                <a:spcPct val="150000"/>
              </a:lnSpc>
              <a:defRPr sz="2800">
                <a:latin typeface="Monlam Uni OuChan2"/>
                <a:ea typeface="Monlam Uni OuChan2"/>
                <a:cs typeface="Monlam Uni OuChan2"/>
                <a:sym typeface="Monlam Uni OuChan2"/>
              </a:defRPr>
            </a:pPr>
            <a:r>
              <a:rPr dirty="0" err="1">
                <a:solidFill>
                  <a:schemeClr val="tx1"/>
                </a:solidFill>
              </a:rPr>
              <a:t>མཚན་ཉིད</a:t>
            </a:r>
            <a:r>
              <a:rPr dirty="0">
                <a:solidFill>
                  <a:schemeClr val="tx1"/>
                </a:solidFill>
              </a:rPr>
              <a:t>། </a:t>
            </a:r>
            <a:r>
              <a:rPr dirty="0" err="1">
                <a:solidFill>
                  <a:schemeClr val="tx1"/>
                </a:solidFill>
              </a:rPr>
              <a:t>སྐྱེ་དངོས་རིག་པ</a:t>
            </a:r>
            <a:r>
              <a:rPr dirty="0">
                <a:solidFill>
                  <a:schemeClr val="tx1"/>
                </a:solidFill>
              </a:rPr>
              <a:t>།</a:t>
            </a:r>
          </a:p>
          <a:p>
            <a:pPr algn="l" defTabSz="457200">
              <a:lnSpc>
                <a:spcPct val="150000"/>
              </a:lnSpc>
              <a:defRPr sz="2800">
                <a:latin typeface="Monlam Uni OuChan2"/>
                <a:ea typeface="Monlam Uni OuChan2"/>
                <a:cs typeface="Monlam Uni OuChan2"/>
                <a:sym typeface="Monlam Uni OuChan2"/>
              </a:defRPr>
            </a:pPr>
            <a:r>
              <a:rPr dirty="0" err="1">
                <a:solidFill>
                  <a:schemeClr val="tx1"/>
                </a:solidFill>
              </a:rPr>
              <a:t>སྐྱེ་དངོས་རིག་པ</a:t>
            </a:r>
            <a:r>
              <a:rPr sz="2800" dirty="0">
                <a:solidFill>
                  <a:schemeClr val="tx1"/>
                </a:solidFill>
              </a:rPr>
              <a:t>་</a:t>
            </a:r>
            <a:r>
              <a:rPr lang="bo-CN" sz="2800" b="0" i="0" u="none" strike="noStrike" dirty="0">
                <a:solidFill>
                  <a:schemeClr val="tx1"/>
                </a:solidFill>
                <a:effectLst/>
                <a:latin typeface="Arial" panose="020B0604020202020204" pitchFamily="34" charset="0"/>
              </a:rPr>
              <a:t>ནི་ཚེ་སྲོག་དང་</a:t>
            </a:r>
            <a:r>
              <a:rPr sz="2800" dirty="0" err="1">
                <a:solidFill>
                  <a:schemeClr val="tx1"/>
                </a:solidFill>
              </a:rPr>
              <a:t>སྐྱེ་</a:t>
            </a:r>
            <a:r>
              <a:rPr dirty="0" err="1">
                <a:solidFill>
                  <a:schemeClr val="tx1"/>
                </a:solidFill>
              </a:rPr>
              <a:t>ལྡན་གྱི་དངོས་པོ་རྣམས་ཀྱི་རིག་པ་ཞིག་ལ་ཟེར</a:t>
            </a:r>
            <a:r>
              <a:rPr dirty="0">
                <a:solidFill>
                  <a:schemeClr val="tx1"/>
                </a:solidFill>
              </a:rPr>
              <a:t>།</a:t>
            </a:r>
          </a:p>
        </p:txBody>
      </p:sp>
      <p:sp>
        <p:nvSpPr>
          <p:cNvPr id="142" name="Shape 142"/>
          <p:cNvSpPr/>
          <p:nvPr/>
        </p:nvSpPr>
        <p:spPr>
          <a:xfrm>
            <a:off x="1221404" y="242490"/>
            <a:ext cx="6749462" cy="5539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0639" marR="40639" defTabSz="914400">
              <a:defRPr sz="3600" b="1">
                <a:uFill>
                  <a:solidFill>
                    <a:srgbClr val="000000"/>
                  </a:solidFill>
                </a:uFill>
                <a:latin typeface="+mj-lt"/>
                <a:ea typeface="+mj-ea"/>
                <a:cs typeface="+mj-cs"/>
                <a:sym typeface="Helvetica"/>
              </a:defRPr>
            </a:pPr>
            <a:r>
              <a:rPr dirty="0"/>
              <a:t>Biology </a:t>
            </a:r>
            <a:r>
              <a:rPr b="0" dirty="0">
                <a:latin typeface="Monlam Uni OuChan2"/>
                <a:ea typeface="Monlam Uni OuChan2"/>
                <a:cs typeface="Monlam Uni OuChan2"/>
                <a:sym typeface="Monlam Uni OuChan2"/>
              </a:rPr>
              <a:t> -   </a:t>
            </a:r>
            <a:r>
              <a:rPr b="1" dirty="0">
                <a:latin typeface="Monlam Uni OuChan2"/>
                <a:ea typeface="Monlam Uni OuChan2"/>
                <a:cs typeface="Monlam Uni OuChan2"/>
                <a:sym typeface="Monlam Uni OuChan2"/>
              </a:rPr>
              <a:t>སྐྱེ་དངོས་རིག་པ།</a:t>
            </a:r>
          </a:p>
        </p:txBody>
      </p:sp>
      <p:sp>
        <p:nvSpPr>
          <p:cNvPr id="143" name="Shape 143"/>
          <p:cNvSpPr/>
          <p:nvPr/>
        </p:nvSpPr>
        <p:spPr>
          <a:xfrm flipV="1">
            <a:off x="-33443" y="1092835"/>
            <a:ext cx="9197763" cy="45403"/>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348" name="Shape 348"/>
          <p:cNvSpPr/>
          <p:nvPr/>
        </p:nvSpPr>
        <p:spPr>
          <a:xfrm>
            <a:off x="523794" y="168158"/>
            <a:ext cx="8407401" cy="43704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sz="3600" b="1">
                <a:solidFill>
                  <a:srgbClr val="800000"/>
                </a:solidFill>
                <a:latin typeface="Calibri"/>
                <a:ea typeface="Calibri"/>
                <a:cs typeface="Calibri"/>
                <a:sym typeface="Calibri"/>
              </a:defRPr>
            </a:pPr>
            <a:endParaRPr lang="en-IN" dirty="0"/>
          </a:p>
          <a:p>
            <a:pPr defTabSz="457200">
              <a:defRPr sz="3600" b="1">
                <a:solidFill>
                  <a:srgbClr val="800000"/>
                </a:solidFill>
                <a:latin typeface="Calibri"/>
                <a:ea typeface="Calibri"/>
                <a:cs typeface="Calibri"/>
                <a:sym typeface="Calibri"/>
              </a:defRPr>
            </a:pPr>
            <a:r>
              <a:rPr dirty="0"/>
              <a:t>Science meets Dharma:</a:t>
            </a:r>
            <a:endParaRPr lang="en-IN" dirty="0"/>
          </a:p>
          <a:p>
            <a:pPr defTabSz="457200">
              <a:defRPr sz="3600" b="1">
                <a:solidFill>
                  <a:srgbClr val="800000"/>
                </a:solidFill>
                <a:latin typeface="Calibri"/>
                <a:ea typeface="Calibri"/>
                <a:cs typeface="Calibri"/>
                <a:sym typeface="Calibri"/>
              </a:defRPr>
            </a:pPr>
            <a:endParaRPr dirty="0"/>
          </a:p>
          <a:p>
            <a:pPr defTabSz="457200">
              <a:defRPr sz="3200">
                <a:solidFill>
                  <a:srgbClr val="800000"/>
                </a:solidFill>
                <a:latin typeface="Calibri"/>
                <a:ea typeface="Calibri"/>
                <a:cs typeface="Calibri"/>
                <a:sym typeface="Calibri"/>
              </a:defRPr>
            </a:pPr>
            <a:r>
              <a:rPr sz="2500" dirty="0"/>
              <a:t>What subjects do we choose?</a:t>
            </a:r>
          </a:p>
          <a:p>
            <a:pPr defTabSz="457200">
              <a:defRPr sz="3200">
                <a:solidFill>
                  <a:srgbClr val="800000"/>
                </a:solidFill>
                <a:latin typeface="Calibri"/>
                <a:ea typeface="Calibri"/>
                <a:cs typeface="Calibri"/>
                <a:sym typeface="Calibri"/>
              </a:defRPr>
            </a:pPr>
            <a:r>
              <a:rPr sz="2500" dirty="0"/>
              <a:t>What would we like to understand? </a:t>
            </a:r>
          </a:p>
          <a:p>
            <a:pPr defTabSz="457200">
              <a:spcBef>
                <a:spcPts val="1200"/>
              </a:spcBef>
              <a:defRPr sz="3200">
                <a:solidFill>
                  <a:srgbClr val="800000"/>
                </a:solidFill>
                <a:latin typeface="+mj-lt"/>
                <a:ea typeface="+mj-ea"/>
                <a:cs typeface="+mj-cs"/>
                <a:sym typeface="Helvetica"/>
              </a:defRPr>
            </a:pPr>
            <a:r>
              <a:rPr dirty="0" err="1"/>
              <a:t>ང་ཚོའི་སློབ་ཚན་གང་འདམ</a:t>
            </a:r>
            <a:r>
              <a:rPr dirty="0"/>
              <a:t>་</a:t>
            </a:r>
            <a:r>
              <a:rPr lang="bo-CN" sz="3200" dirty="0">
                <a:sym typeface="Helvetica"/>
              </a:rPr>
              <a:t>དགོས་</a:t>
            </a:r>
            <a:r>
              <a:rPr dirty="0" err="1"/>
              <a:t>སམ</a:t>
            </a:r>
            <a:r>
              <a:rPr dirty="0"/>
              <a:t>།</a:t>
            </a:r>
            <a:r>
              <a:rPr dirty="0">
                <a:latin typeface="Calibri"/>
                <a:ea typeface="Calibri"/>
                <a:cs typeface="Calibri"/>
                <a:sym typeface="Calibri"/>
              </a:rPr>
              <a:t> </a:t>
            </a:r>
          </a:p>
          <a:p>
            <a:r>
              <a:rPr sz="3200" dirty="0" err="1">
                <a:solidFill>
                  <a:schemeClr val="accent5">
                    <a:lumMod val="75000"/>
                  </a:schemeClr>
                </a:solidFill>
              </a:rPr>
              <a:t>ང་ཚོ</a:t>
            </a:r>
            <a:r>
              <a:rPr lang="bo-CN" sz="3200" dirty="0">
                <a:solidFill>
                  <a:schemeClr val="accent5">
                    <a:lumMod val="75000"/>
                  </a:schemeClr>
                </a:solidFill>
                <a:sym typeface="Helvetica"/>
              </a:rPr>
              <a:t>འི</a:t>
            </a:r>
            <a:r>
              <a:rPr sz="3200" dirty="0">
                <a:solidFill>
                  <a:schemeClr val="accent5">
                    <a:lumMod val="75000"/>
                  </a:schemeClr>
                </a:solidFill>
              </a:rPr>
              <a:t>་</a:t>
            </a:r>
            <a:r>
              <a:rPr lang="bo-CN" sz="3200" dirty="0">
                <a:solidFill>
                  <a:schemeClr val="accent5">
                    <a:lumMod val="75000"/>
                  </a:schemeClr>
                </a:solidFill>
              </a:rPr>
              <a:t>གནས་ལུགས་གང་རྟོགས་འདོད་ཡོད་དམ།</a:t>
            </a:r>
          </a:p>
          <a:p>
            <a:r>
              <a:rPr lang="bo-CN" dirty="0"/>
              <a:t/>
            </a:r>
            <a:br>
              <a:rPr lang="bo-CN" dirty="0"/>
            </a:br>
            <a:r>
              <a:rPr lang="bo-CN" dirty="0"/>
              <a:t> </a:t>
            </a:r>
            <a:endParaRPr dirty="0"/>
          </a:p>
        </p:txBody>
      </p:sp>
      <p:sp>
        <p:nvSpPr>
          <p:cNvPr id="349" name="Shape 349"/>
          <p:cNvSpPr/>
          <p:nvPr/>
        </p:nvSpPr>
        <p:spPr>
          <a:xfrm>
            <a:off x="5672819" y="3697508"/>
            <a:ext cx="8407403"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defTabSz="457200">
              <a:defRPr sz="3200" b="1">
                <a:latin typeface="Calibri"/>
                <a:ea typeface="Calibri"/>
                <a:cs typeface="Calibri"/>
                <a:sym typeface="Calibri"/>
              </a:defRPr>
            </a:pPr>
            <a:endParaRPr dirty="0"/>
          </a:p>
        </p:txBody>
      </p:sp>
      <p:sp>
        <p:nvSpPr>
          <p:cNvPr id="4" name="TextBox 3">
            <a:extLst>
              <a:ext uri="{FF2B5EF4-FFF2-40B4-BE49-F238E27FC236}">
                <a16:creationId xmlns="" xmlns:a16="http://schemas.microsoft.com/office/drawing/2014/main" id="{69223D1B-ADC5-439B-8089-AA9B49B4B8AD}"/>
              </a:ext>
            </a:extLst>
          </p:cNvPr>
          <p:cNvSpPr txBox="1"/>
          <p:nvPr/>
        </p:nvSpPr>
        <p:spPr>
          <a:xfrm>
            <a:off x="320594" y="4161397"/>
            <a:ext cx="3956766" cy="30726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IN" sz="3000" b="0" i="0" u="none" strike="noStrike" cap="none" spc="0" normalizeH="0" baseline="0" dirty="0">
                <a:ln>
                  <a:noFill/>
                </a:ln>
                <a:solidFill>
                  <a:srgbClr val="000000"/>
                </a:solidFill>
                <a:effectLst/>
                <a:uFillTx/>
                <a:latin typeface="Gill Sans"/>
                <a:ea typeface="Gill Sans"/>
                <a:cs typeface="Gill Sans"/>
                <a:sym typeface="Gill Sans"/>
              </a:rPr>
              <a:t>Learning Science</a:t>
            </a:r>
          </a:p>
          <a:p>
            <a:r>
              <a:rPr kumimoji="0" lang="en-IN" sz="2600" b="0" i="0" u="none" strike="noStrike" cap="none" spc="0" normalizeH="0" baseline="0" dirty="0">
                <a:ln>
                  <a:noFill/>
                </a:ln>
                <a:solidFill>
                  <a:srgbClr val="000000"/>
                </a:solidFill>
                <a:effectLst/>
                <a:uFillTx/>
                <a:latin typeface="Gill Sans"/>
                <a:ea typeface="Gill Sans"/>
                <a:cs typeface="Gill Sans"/>
                <a:sym typeface="Gill Sans"/>
              </a:rPr>
              <a:t> </a:t>
            </a:r>
          </a:p>
          <a:p>
            <a:r>
              <a:rPr lang="bo-CN" sz="3300" b="1" dirty="0"/>
              <a:t>ཚན་རིག་སྦྱོང་བ།</a:t>
            </a:r>
          </a:p>
          <a:p>
            <a:pPr marL="0" marR="0" indent="0" algn="ctr" defTabSz="406400" rtl="0" fontAlgn="auto" latinLnBrk="0" hangingPunct="0">
              <a:lnSpc>
                <a:spcPct val="100000"/>
              </a:lnSpc>
              <a:spcBef>
                <a:spcPts val="0"/>
              </a:spcBef>
              <a:spcAft>
                <a:spcPts val="0"/>
              </a:spcAft>
              <a:buClrTx/>
              <a:buSzTx/>
              <a:buFontTx/>
              <a:buNone/>
              <a:tabLst/>
            </a:pPr>
            <a:r>
              <a:rPr kumimoji="0" lang="en-IN" sz="2600" b="0" i="0" u="none" strike="noStrike" cap="none" spc="0" normalizeH="0" baseline="0" dirty="0">
                <a:ln>
                  <a:noFill/>
                </a:ln>
                <a:solidFill>
                  <a:srgbClr val="000000"/>
                </a:solidFill>
                <a:effectLst/>
                <a:uFillTx/>
                <a:latin typeface="Gill Sans"/>
                <a:ea typeface="Gill Sans"/>
                <a:cs typeface="Gill Sans"/>
                <a:sym typeface="Gill Sans"/>
              </a:rPr>
              <a:t> 					</a:t>
            </a:r>
            <a:endParaRPr lang="en-IN" dirty="0"/>
          </a:p>
          <a:p>
            <a:r>
              <a:rPr lang="bo-CN" dirty="0"/>
              <a:t/>
            </a:r>
            <a:br>
              <a:rPr lang="bo-CN" dirty="0"/>
            </a:br>
            <a:r>
              <a:rPr lang="bo-CN" dirty="0"/>
              <a:t/>
            </a:r>
            <a:br>
              <a:rPr lang="bo-CN" dirty="0"/>
            </a:br>
            <a:endParaRPr kumimoji="0" lang="en-IN" sz="26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13" name="Shape 341">
            <a:extLst>
              <a:ext uri="{FF2B5EF4-FFF2-40B4-BE49-F238E27FC236}">
                <a16:creationId xmlns="" xmlns:a16="http://schemas.microsoft.com/office/drawing/2014/main" id="{EB892EF6-3266-462D-AB1B-FE25FC36BB3F}"/>
              </a:ext>
            </a:extLst>
          </p:cNvPr>
          <p:cNvSpPr/>
          <p:nvPr/>
        </p:nvSpPr>
        <p:spPr>
          <a:xfrm>
            <a:off x="3761610" y="4162082"/>
            <a:ext cx="919612" cy="572478"/>
          </a:xfrm>
          <a:prstGeom prst="rightArrow">
            <a:avLst>
              <a:gd name="adj1" fmla="val 50000"/>
              <a:gd name="adj2" fmla="val 50000"/>
            </a:avLst>
          </a:prstGeom>
          <a:solidFill>
            <a:srgbClr val="D99694"/>
          </a:solidFill>
          <a:ln w="3175">
            <a:solidFill>
              <a:srgbClr val="4A7EBB"/>
            </a:solidFill>
          </a:ln>
          <a:effectLst>
            <a:outerShdw blurRad="25400" dist="12700" dir="5400000" rotWithShape="0">
              <a:srgbClr val="000000">
                <a:alpha val="35000"/>
              </a:srgbClr>
            </a:outerShdw>
          </a:effectLst>
        </p:spPr>
        <p:txBody>
          <a:bodyPr lIns="42202" tIns="42202" rIns="42202" bIns="42202" anchor="ctr"/>
          <a:lstStyle/>
          <a:p>
            <a:pPr defTabSz="457200">
              <a:defRPr sz="1800">
                <a:solidFill>
                  <a:srgbClr val="FFFFFF"/>
                </a:solidFill>
                <a:latin typeface="Calibri"/>
                <a:ea typeface="Calibri"/>
                <a:cs typeface="Calibri"/>
                <a:sym typeface="Calibri"/>
              </a:defRPr>
            </a:pPr>
            <a:endParaRPr/>
          </a:p>
        </p:txBody>
      </p:sp>
      <p:sp>
        <p:nvSpPr>
          <p:cNvPr id="6" name="TextBox 5">
            <a:extLst>
              <a:ext uri="{FF2B5EF4-FFF2-40B4-BE49-F238E27FC236}">
                <a16:creationId xmlns="" xmlns:a16="http://schemas.microsoft.com/office/drawing/2014/main" id="{A74FB598-5F62-491F-ADCC-BD61B5C16E46}"/>
              </a:ext>
            </a:extLst>
          </p:cNvPr>
          <p:cNvSpPr txBox="1"/>
          <p:nvPr/>
        </p:nvSpPr>
        <p:spPr>
          <a:xfrm>
            <a:off x="4378960" y="4157976"/>
            <a:ext cx="4196080" cy="2272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IN" sz="3000" dirty="0"/>
              <a:t>Learning Observation</a:t>
            </a:r>
          </a:p>
          <a:p>
            <a:r>
              <a:rPr lang="en-IN" dirty="0"/>
              <a:t> </a:t>
            </a:r>
          </a:p>
          <a:p>
            <a:r>
              <a:rPr lang="bo-CN" sz="3300" b="1" dirty="0"/>
              <a:t>ལྟ་ཞིབ་སྦྱོང་བ།</a:t>
            </a:r>
            <a:r>
              <a:rPr lang="bo-CN" b="1" dirty="0"/>
              <a:t/>
            </a:r>
            <a:br>
              <a:rPr lang="bo-CN" b="1" dirty="0"/>
            </a:br>
            <a:r>
              <a:rPr lang="bo-CN" dirty="0"/>
              <a:t/>
            </a:r>
            <a:br>
              <a:rPr lang="bo-CN" dirty="0"/>
            </a:br>
            <a:endParaRPr lang="en-IN" dirty="0"/>
          </a:p>
        </p:txBody>
      </p:sp>
      <p:sp>
        <p:nvSpPr>
          <p:cNvPr id="15" name="Shape 341">
            <a:extLst>
              <a:ext uri="{FF2B5EF4-FFF2-40B4-BE49-F238E27FC236}">
                <a16:creationId xmlns="" xmlns:a16="http://schemas.microsoft.com/office/drawing/2014/main" id="{CDA66F48-BD9B-4F2D-869A-FC36D7F56FBC}"/>
              </a:ext>
            </a:extLst>
          </p:cNvPr>
          <p:cNvSpPr/>
          <p:nvPr/>
        </p:nvSpPr>
        <p:spPr>
          <a:xfrm>
            <a:off x="3781930" y="5117122"/>
            <a:ext cx="919612" cy="539263"/>
          </a:xfrm>
          <a:prstGeom prst="rightArrow">
            <a:avLst>
              <a:gd name="adj1" fmla="val 50000"/>
              <a:gd name="adj2" fmla="val 50000"/>
            </a:avLst>
          </a:prstGeom>
          <a:solidFill>
            <a:srgbClr val="D99694"/>
          </a:solidFill>
          <a:ln w="3175">
            <a:solidFill>
              <a:srgbClr val="4A7EBB"/>
            </a:solidFill>
          </a:ln>
          <a:effectLst>
            <a:outerShdw blurRad="25400" dist="12700" dir="5400000" rotWithShape="0">
              <a:srgbClr val="000000">
                <a:alpha val="35000"/>
              </a:srgbClr>
            </a:outerShdw>
          </a:effectLst>
        </p:spPr>
        <p:txBody>
          <a:bodyPr lIns="42202" tIns="42202" rIns="42202" bIns="42202" anchor="ctr"/>
          <a:lstStyle/>
          <a:p>
            <a:pPr defTabSz="457200">
              <a:defRPr sz="1800">
                <a:solidFill>
                  <a:srgbClr val="FFFFFF"/>
                </a:solidFill>
                <a:latin typeface="Calibri"/>
                <a:ea typeface="Calibri"/>
                <a:cs typeface="Calibri"/>
                <a:sym typeface="Calibri"/>
              </a:defRPr>
            </a:pPr>
            <a:endParaRPr/>
          </a:p>
        </p:txBody>
      </p:sp>
    </p:spTree>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pic>
        <p:nvPicPr>
          <p:cNvPr id="355" name="Homepage_Gossul-Gompa_red.jpg"/>
          <p:cNvPicPr>
            <a:picLocks noChangeAspect="1"/>
          </p:cNvPicPr>
          <p:nvPr/>
        </p:nvPicPr>
        <p:blipFill>
          <a:blip r:embed="rId2"/>
          <a:stretch>
            <a:fillRect/>
          </a:stretch>
        </p:blipFill>
        <p:spPr>
          <a:xfrm>
            <a:off x="-88900" y="0"/>
            <a:ext cx="9309100" cy="6858000"/>
          </a:xfrm>
          <a:prstGeom prst="rect">
            <a:avLst/>
          </a:prstGeom>
          <a:ln w="12700">
            <a:miter lim="400000"/>
          </a:ln>
        </p:spPr>
      </p:pic>
      <p:sp>
        <p:nvSpPr>
          <p:cNvPr id="356" name="Shape 356"/>
          <p:cNvSpPr/>
          <p:nvPr/>
        </p:nvSpPr>
        <p:spPr>
          <a:xfrm>
            <a:off x="5910033" y="6502400"/>
            <a:ext cx="3197064"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600"/>
              </a:lnSpc>
              <a:tabLst>
                <a:tab pos="749300" algn="l"/>
              </a:tabLst>
              <a:defRPr sz="1400" b="1">
                <a:latin typeface="+mj-lt"/>
                <a:ea typeface="+mj-ea"/>
                <a:cs typeface="+mj-cs"/>
                <a:sym typeface="Helvetica"/>
              </a:defRPr>
            </a:lvl1pPr>
          </a:lstStyle>
          <a:p>
            <a:r>
              <a:t>Gossul Gompa und Manasarova See</a:t>
            </a:r>
          </a:p>
        </p:txBody>
      </p:sp>
      <p:sp>
        <p:nvSpPr>
          <p:cNvPr id="357" name="Shape 357"/>
          <p:cNvSpPr/>
          <p:nvPr/>
        </p:nvSpPr>
        <p:spPr>
          <a:xfrm>
            <a:off x="5691153" y="863600"/>
            <a:ext cx="3619501"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rgbClr val="FFFFFF"/>
                </a:solidFill>
                <a:latin typeface="+mj-lt"/>
                <a:ea typeface="+mj-ea"/>
                <a:cs typeface="+mj-cs"/>
                <a:sym typeface="Helvetica"/>
              </a:defRPr>
            </a:lvl1pPr>
          </a:lstStyle>
          <a:p>
            <a:r>
              <a:t>ཐུགས་རྗེ་ཆེ།</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57">
                                            <p:bg/>
                                          </p:spTgt>
                                        </p:tgtEl>
                                        <p:attrNameLst>
                                          <p:attrName>style.visibility</p:attrName>
                                        </p:attrNameLst>
                                      </p:cBhvr>
                                      <p:to>
                                        <p:strVal val="visible"/>
                                      </p:to>
                                    </p:set>
                                    <p:animEffect transition="in" filter="dissolve">
                                      <p:cBhvr>
                                        <p:cTn id="7" dur="1000"/>
                                        <p:tgtEl>
                                          <p:spTgt spid="357">
                                            <p:bg/>
                                          </p:spTgt>
                                        </p:tgtEl>
                                      </p:cBhvr>
                                    </p:animEffect>
                                  </p:childTnLst>
                                </p:cTn>
                              </p:par>
                              <p:par>
                                <p:cTn id="8" presetID="9" presetClass="entr" presetSubtype="0" fill="hold" grpId="1" nodeType="withEffect">
                                  <p:stCondLst>
                                    <p:cond delay="0"/>
                                  </p:stCondLst>
                                  <p:iterate>
                                    <p:tmAbs val="0"/>
                                  </p:iterate>
                                  <p:childTnLst>
                                    <p:set>
                                      <p:cBhvr>
                                        <p:cTn id="9" fill="hold"/>
                                        <p:tgtEl>
                                          <p:spTgt spid="357">
                                            <p:txEl>
                                              <p:pRg st="0" end="0"/>
                                            </p:txEl>
                                          </p:spTgt>
                                        </p:tgtEl>
                                        <p:attrNameLst>
                                          <p:attrName>style.visibility</p:attrName>
                                        </p:attrNameLst>
                                      </p:cBhvr>
                                      <p:to>
                                        <p:strVal val="visible"/>
                                      </p:to>
                                    </p:set>
                                    <p:animEffect transition="in" filter="dissolve">
                                      <p:cBhvr>
                                        <p:cTn id="10" dur="1000"/>
                                        <p:tgtEl>
                                          <p:spTgt spid="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1"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p:nvPr/>
        </p:nvSpPr>
        <p:spPr>
          <a:xfrm>
            <a:off x="1848802" y="647700"/>
            <a:ext cx="5435601" cy="4864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287337" marR="82296" indent="-287337" algn="l" defTabSz="825500">
              <a:spcBef>
                <a:spcPts val="400"/>
              </a:spcBef>
              <a:buSzPct val="100000"/>
              <a:buChar char="•"/>
              <a:defRPr sz="1800">
                <a:uFill>
                  <a:solidFill>
                    <a:srgbClr val="000000"/>
                  </a:solidFill>
                </a:uFill>
                <a:latin typeface="Arial Unicode MS"/>
                <a:ea typeface="Arial Unicode MS"/>
                <a:cs typeface="Arial Unicode MS"/>
                <a:sym typeface="Arial Unicode MS"/>
              </a:defRPr>
            </a:pPr>
            <a:endParaRPr/>
          </a:p>
          <a:p>
            <a:pPr marR="82296" algn="l" defTabSz="825500">
              <a:spcBef>
                <a:spcPts val="400"/>
              </a:spcBef>
              <a:defRPr sz="1800">
                <a:uFill>
                  <a:solidFill>
                    <a:srgbClr val="000000"/>
                  </a:solidFill>
                </a:uFill>
                <a:latin typeface="Arial Unicode MS"/>
                <a:ea typeface="Arial Unicode MS"/>
                <a:cs typeface="Arial Unicode MS"/>
                <a:sym typeface="Arial Unicode MS"/>
              </a:defRPr>
            </a:pPr>
            <a:r>
              <a:rPr sz="27000" b="1">
                <a:solidFill>
                  <a:srgbClr val="FF2600"/>
                </a:solidFill>
                <a:latin typeface="+mj-lt"/>
                <a:ea typeface="+mj-ea"/>
                <a:cs typeface="+mj-cs"/>
                <a:sym typeface="Helvetica"/>
              </a:rPr>
              <a:t>?...</a:t>
            </a:r>
          </a:p>
        </p:txBody>
      </p:sp>
      <p:sp>
        <p:nvSpPr>
          <p:cNvPr id="360" name="Shape 36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32</a:t>
            </a:fld>
            <a:endParaRP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38100" y="-25400"/>
            <a:ext cx="9207500" cy="6908800"/>
          </a:xfrm>
          <a:prstGeom prst="rect">
            <a:avLst/>
          </a:prstGeom>
          <a:solidFill>
            <a:srgbClr val="000000"/>
          </a:solidFill>
          <a:ln w="25400">
            <a:solidFill>
              <a:srgbClr val="000000"/>
            </a:solidFill>
            <a:miter lim="400000"/>
          </a:ln>
        </p:spPr>
        <p:txBody>
          <a:bodyPr lIns="38100" tIns="38100" rIns="38100" bIns="38100" anchor="ctr"/>
          <a:lstStyle/>
          <a:p>
            <a:pPr>
              <a:lnSpc>
                <a:spcPts val="3300"/>
              </a:lnSpc>
              <a:tabLst>
                <a:tab pos="749300" algn="l"/>
              </a:tabLst>
              <a:defRPr sz="2800">
                <a:effectLst>
                  <a:outerShdw blurRad="38100" dist="12700" dir="5400000" rotWithShape="0">
                    <a:srgbClr val="000000">
                      <a:alpha val="50000"/>
                    </a:srgbClr>
                  </a:outerShdw>
                </a:effectLst>
              </a:defRPr>
            </a:pPr>
            <a:endParaRPr/>
          </a:p>
        </p:txBody>
      </p:sp>
      <p:sp>
        <p:nvSpPr>
          <p:cNvPr id="365" name="Shape 36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33</a:t>
            </a:fld>
            <a:endParaRP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4</a:t>
            </a:fld>
            <a:endParaRPr/>
          </a:p>
        </p:txBody>
      </p:sp>
      <p:sp>
        <p:nvSpPr>
          <p:cNvPr id="148" name="Shape 148"/>
          <p:cNvSpPr/>
          <p:nvPr/>
        </p:nvSpPr>
        <p:spPr>
          <a:xfrm>
            <a:off x="342680" y="1426632"/>
            <a:ext cx="8801319" cy="144655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lgn="l" defTabSz="457200">
              <a:defRPr sz="2800" b="1">
                <a:latin typeface="+mj-lt"/>
                <a:ea typeface="+mj-ea"/>
                <a:cs typeface="+mj-cs"/>
                <a:sym typeface="Helvetica"/>
              </a:defRPr>
            </a:pPr>
            <a:r>
              <a:rPr b="0" dirty="0"/>
              <a:t>According to western science, all living beings show </a:t>
            </a:r>
            <a:r>
              <a:rPr sz="2800" b="0" dirty="0">
                <a:latin typeface="Monlam Uni OuChan2"/>
                <a:cs typeface="Monlam Uni OuChan2"/>
              </a:rPr>
              <a:t>most of the following criteria:</a:t>
            </a:r>
            <a:r>
              <a:rPr sz="2800" dirty="0">
                <a:latin typeface="Monlam Uni OuChan2"/>
                <a:cs typeface="Monlam Uni OuChan2"/>
              </a:rPr>
              <a:t/>
            </a:r>
            <a:br>
              <a:rPr sz="2800" dirty="0">
                <a:latin typeface="Monlam Uni OuChan2"/>
                <a:cs typeface="Monlam Uni OuChan2"/>
              </a:rPr>
            </a:br>
            <a:r>
              <a:rPr lang="de-DE" sz="3000" b="1" dirty="0">
                <a:latin typeface="Monlam Uni OuChan2"/>
                <a:cs typeface="Monlam Uni OuChan2"/>
                <a:sym typeface="Helvetica"/>
              </a:rPr>
              <a:t>ནུབ་ཕྱོགས་ཚན་རིག་གཞིར་བྱེད་ན་སྐྱེ་ལྡན་རྣམས་ལ་གཤམ་གྱི་ཁྱད་ཆོས་དེ་ཚོ་ཡོད།</a:t>
            </a:r>
            <a:endParaRPr sz="3000" b="0" dirty="0">
              <a:latin typeface="Monlam Uni OuChan2"/>
              <a:ea typeface="Monlam Uni OuChan2"/>
              <a:cs typeface="Monlam Uni OuChan2"/>
              <a:sym typeface="Monlam Uni OuChan2"/>
            </a:endParaRPr>
          </a:p>
        </p:txBody>
      </p:sp>
      <p:grpSp>
        <p:nvGrpSpPr>
          <p:cNvPr id="151" name="Group 151"/>
          <p:cNvGrpSpPr/>
          <p:nvPr/>
        </p:nvGrpSpPr>
        <p:grpSpPr>
          <a:xfrm>
            <a:off x="734676" y="5465734"/>
            <a:ext cx="6226124" cy="471924"/>
            <a:chOff x="0" y="62489"/>
            <a:chExt cx="6226123" cy="471923"/>
          </a:xfrm>
        </p:grpSpPr>
        <p:sp>
          <p:nvSpPr>
            <p:cNvPr id="149" name="Shape 149"/>
            <p:cNvSpPr/>
            <p:nvPr/>
          </p:nvSpPr>
          <p:spPr>
            <a:xfrm>
              <a:off x="0" y="68579"/>
              <a:ext cx="3636432"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lgn="l" defTabSz="457200">
                <a:buSzPct val="100000"/>
                <a:buChar char="-"/>
                <a:defRPr sz="2400">
                  <a:latin typeface="+mj-lt"/>
                  <a:ea typeface="+mj-ea"/>
                  <a:cs typeface="+mj-cs"/>
                  <a:sym typeface="Helvetica"/>
                </a:defRPr>
              </a:lvl1pPr>
            </a:lstStyle>
            <a:p>
              <a:r>
                <a:t>Reaction to Stimuli   </a:t>
              </a:r>
            </a:p>
          </p:txBody>
        </p:sp>
        <p:sp>
          <p:nvSpPr>
            <p:cNvPr id="150" name="Shape 150"/>
            <p:cNvSpPr/>
            <p:nvPr/>
          </p:nvSpPr>
          <p:spPr>
            <a:xfrm>
              <a:off x="4428679" y="62489"/>
              <a:ext cx="1797444" cy="471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sz="2400">
                  <a:latin typeface="Monlam Uni OuChan2"/>
                  <a:ea typeface="Monlam Uni OuChan2"/>
                  <a:cs typeface="Monlam Uni OuChan2"/>
                  <a:sym typeface="Monlam Uni OuChan2"/>
                </a:defRPr>
              </a:pPr>
              <a:r>
                <a:rPr sz="2400" dirty="0" err="1"/>
                <a:t>སྐུལ</a:t>
              </a:r>
              <a:r>
                <a:rPr sz="2400" dirty="0"/>
                <a:t>་</a:t>
              </a:r>
              <a:r>
                <a:rPr lang="bo-CN" sz="2400" b="0" i="0" u="none" strike="noStrike" dirty="0">
                  <a:effectLst/>
                  <a:latin typeface="Arial" panose="020B0604020202020204" pitchFamily="34" charset="0"/>
                </a:rPr>
                <a:t>རྐྱེན་</a:t>
              </a:r>
              <a:r>
                <a:rPr dirty="0" err="1"/>
                <a:t>ལ་ཡ་ལན</a:t>
              </a:r>
              <a:r>
                <a:rPr dirty="0"/>
                <a:t>། </a:t>
              </a:r>
            </a:p>
          </p:txBody>
        </p:sp>
      </p:grpSp>
      <p:grpSp>
        <p:nvGrpSpPr>
          <p:cNvPr id="154" name="Group 154"/>
          <p:cNvGrpSpPr/>
          <p:nvPr/>
        </p:nvGrpSpPr>
        <p:grpSpPr>
          <a:xfrm>
            <a:off x="734676" y="4696571"/>
            <a:ext cx="6874999" cy="596901"/>
            <a:chOff x="0" y="0"/>
            <a:chExt cx="6874998" cy="596900"/>
          </a:xfrm>
        </p:grpSpPr>
        <p:sp>
          <p:nvSpPr>
            <p:cNvPr id="152" name="Shape 152"/>
            <p:cNvSpPr/>
            <p:nvPr/>
          </p:nvSpPr>
          <p:spPr>
            <a:xfrm>
              <a:off x="0" y="68579"/>
              <a:ext cx="3771900"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lgn="l" defTabSz="457200">
                <a:buSzPct val="100000"/>
                <a:buChar char="-"/>
                <a:defRPr sz="2400">
                  <a:latin typeface="+mj-lt"/>
                  <a:ea typeface="+mj-ea"/>
                  <a:cs typeface="+mj-cs"/>
                  <a:sym typeface="Helvetica"/>
                </a:defRPr>
              </a:lvl1pPr>
            </a:lstStyle>
            <a:p>
              <a:r>
                <a:t>Nutrition and Digestion </a:t>
              </a:r>
            </a:p>
          </p:txBody>
        </p:sp>
        <p:sp>
          <p:nvSpPr>
            <p:cNvPr id="153" name="Shape 153"/>
            <p:cNvSpPr/>
            <p:nvPr/>
          </p:nvSpPr>
          <p:spPr>
            <a:xfrm>
              <a:off x="4428679" y="0"/>
              <a:ext cx="2446320" cy="596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sz="2400">
                  <a:latin typeface="Monlam Uni OuChan2"/>
                  <a:ea typeface="Monlam Uni OuChan2"/>
                  <a:cs typeface="Monlam Uni OuChan2"/>
                  <a:sym typeface="Monlam Uni OuChan2"/>
                </a:defRPr>
              </a:pPr>
              <a:r>
                <a:rPr dirty="0" err="1"/>
                <a:t>ཟས་བཅུད་དང་ཟས་འཇུ་བ</a:t>
              </a:r>
              <a:r>
                <a:rPr dirty="0"/>
                <a:t>། </a:t>
              </a:r>
            </a:p>
          </p:txBody>
        </p:sp>
      </p:grpSp>
      <p:grpSp>
        <p:nvGrpSpPr>
          <p:cNvPr id="157" name="Group 157"/>
          <p:cNvGrpSpPr/>
          <p:nvPr/>
        </p:nvGrpSpPr>
        <p:grpSpPr>
          <a:xfrm>
            <a:off x="734676" y="4052386"/>
            <a:ext cx="7284166" cy="471924"/>
            <a:chOff x="0" y="75188"/>
            <a:chExt cx="7284165" cy="471923"/>
          </a:xfrm>
        </p:grpSpPr>
        <p:sp>
          <p:nvSpPr>
            <p:cNvPr id="155" name="Shape 155"/>
            <p:cNvSpPr/>
            <p:nvPr/>
          </p:nvSpPr>
          <p:spPr>
            <a:xfrm>
              <a:off x="0" y="81279"/>
              <a:ext cx="4302324"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lgn="l" defTabSz="457200">
                <a:buSzPct val="100000"/>
                <a:buChar char="-"/>
                <a:defRPr sz="2400">
                  <a:latin typeface="+mj-lt"/>
                  <a:ea typeface="+mj-ea"/>
                  <a:cs typeface="+mj-cs"/>
                  <a:sym typeface="Helvetica"/>
                </a:defRPr>
              </a:lvl1pPr>
            </a:lstStyle>
            <a:p>
              <a:r>
                <a:t>Growth – Changes – Death</a:t>
              </a:r>
            </a:p>
          </p:txBody>
        </p:sp>
        <p:sp>
          <p:nvSpPr>
            <p:cNvPr id="156" name="Shape 156"/>
            <p:cNvSpPr/>
            <p:nvPr/>
          </p:nvSpPr>
          <p:spPr>
            <a:xfrm>
              <a:off x="4409980" y="75188"/>
              <a:ext cx="2874185" cy="471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sz="2400">
                  <a:latin typeface="Monlam Uni OuChan2"/>
                  <a:ea typeface="Monlam Uni OuChan2"/>
                  <a:cs typeface="Monlam Uni OuChan2"/>
                  <a:sym typeface="Monlam Uni OuChan2"/>
                </a:defRPr>
              </a:pPr>
              <a:r>
                <a:rPr dirty="0" err="1"/>
                <a:t>འཚར་</a:t>
              </a:r>
              <a:r>
                <a:rPr sz="2400" dirty="0" err="1"/>
                <a:t>ལོང</a:t>
              </a:r>
              <a:r>
                <a:rPr lang="bo-CN" sz="2400" dirty="0"/>
                <a:t>ས</a:t>
              </a:r>
              <a:r>
                <a:rPr sz="2400" dirty="0"/>
                <a:t>།  </a:t>
              </a:r>
              <a:r>
                <a:rPr dirty="0"/>
                <a:t>-  </a:t>
              </a:r>
              <a:r>
                <a:rPr dirty="0" err="1"/>
                <a:t>འགྱུར་བ</a:t>
              </a:r>
              <a:r>
                <a:rPr dirty="0"/>
                <a:t>།  -  </a:t>
              </a:r>
              <a:r>
                <a:rPr dirty="0" err="1"/>
                <a:t>འཆི་བ</a:t>
              </a:r>
              <a:r>
                <a:rPr dirty="0"/>
                <a:t>། </a:t>
              </a:r>
            </a:p>
          </p:txBody>
        </p:sp>
      </p:grpSp>
      <p:grpSp>
        <p:nvGrpSpPr>
          <p:cNvPr id="160" name="Group 160"/>
          <p:cNvGrpSpPr/>
          <p:nvPr/>
        </p:nvGrpSpPr>
        <p:grpSpPr>
          <a:xfrm>
            <a:off x="734676" y="3345713"/>
            <a:ext cx="5340789" cy="471924"/>
            <a:chOff x="0" y="62489"/>
            <a:chExt cx="5340788" cy="471923"/>
          </a:xfrm>
        </p:grpSpPr>
        <p:sp>
          <p:nvSpPr>
            <p:cNvPr id="158" name="Shape 158"/>
            <p:cNvSpPr/>
            <p:nvPr/>
          </p:nvSpPr>
          <p:spPr>
            <a:xfrm>
              <a:off x="0" y="68579"/>
              <a:ext cx="2570447" cy="459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algn="l" defTabSz="457200">
                <a:buSzPct val="100000"/>
                <a:buChar char="-"/>
                <a:defRPr sz="2400">
                  <a:latin typeface="+mj-lt"/>
                  <a:ea typeface="+mj-ea"/>
                  <a:cs typeface="+mj-cs"/>
                  <a:sym typeface="Helvetica"/>
                </a:defRPr>
              </a:pPr>
              <a:r>
                <a:t>Reproduction   </a:t>
              </a:r>
            </a:p>
          </p:txBody>
        </p:sp>
        <p:sp>
          <p:nvSpPr>
            <p:cNvPr id="159" name="Shape 159"/>
            <p:cNvSpPr/>
            <p:nvPr/>
          </p:nvSpPr>
          <p:spPr>
            <a:xfrm>
              <a:off x="4428679" y="62489"/>
              <a:ext cx="912109" cy="471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sz="2400">
                  <a:latin typeface="Monlam Uni OuChan2"/>
                  <a:ea typeface="Monlam Uni OuChan2"/>
                  <a:cs typeface="Monlam Uni OuChan2"/>
                  <a:sym typeface="Monlam Uni OuChan2"/>
                </a:defRPr>
              </a:pPr>
              <a:r>
                <a:rPr dirty="0" err="1"/>
                <a:t>སྐྱེ</a:t>
              </a:r>
              <a:r>
                <a:rPr lang="bo-CN" dirty="0"/>
                <a:t>ད</a:t>
              </a:r>
              <a:r>
                <a:rPr dirty="0"/>
                <a:t>་</a:t>
              </a:r>
              <a:r>
                <a:rPr dirty="0" err="1"/>
                <a:t>འཕེལ</a:t>
              </a:r>
              <a:r>
                <a:rPr dirty="0"/>
                <a:t>། </a:t>
              </a:r>
            </a:p>
          </p:txBody>
        </p:sp>
      </p:grpSp>
      <p:sp>
        <p:nvSpPr>
          <p:cNvPr id="161" name="Shape 161"/>
          <p:cNvSpPr/>
          <p:nvPr/>
        </p:nvSpPr>
        <p:spPr>
          <a:xfrm flipV="1">
            <a:off x="-63923" y="1116901"/>
            <a:ext cx="9187603" cy="21335"/>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
        <p:nvSpPr>
          <p:cNvPr id="162" name="Shape 162"/>
          <p:cNvSpPr/>
          <p:nvPr/>
        </p:nvSpPr>
        <p:spPr>
          <a:xfrm>
            <a:off x="1221404" y="242490"/>
            <a:ext cx="6749462" cy="5539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0639" marR="40639" defTabSz="914400">
              <a:defRPr sz="3600" b="1">
                <a:uFill>
                  <a:solidFill>
                    <a:srgbClr val="000000"/>
                  </a:solidFill>
                </a:uFill>
                <a:latin typeface="+mj-lt"/>
                <a:ea typeface="+mj-ea"/>
                <a:cs typeface="+mj-cs"/>
                <a:sym typeface="Helvetica"/>
              </a:defRPr>
            </a:pPr>
            <a:r>
              <a:rPr dirty="0"/>
              <a:t>Biology </a:t>
            </a:r>
            <a:r>
              <a:rPr b="0" dirty="0">
                <a:latin typeface="Monlam Uni OuChan2"/>
                <a:ea typeface="Monlam Uni OuChan2"/>
                <a:cs typeface="Monlam Uni OuChan2"/>
                <a:sym typeface="Monlam Uni OuChan2"/>
              </a:rPr>
              <a:t> -   </a:t>
            </a:r>
            <a:r>
              <a:rPr b="1" dirty="0">
                <a:latin typeface="Monlam Uni OuChan2"/>
                <a:ea typeface="Monlam Uni OuChan2"/>
                <a:cs typeface="Monlam Uni OuChan2"/>
                <a:sym typeface="Monlam Uni OuChan2"/>
              </a:rPr>
              <a:t>སྐྱེ་དངོས་རིག་པ།</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4" animBg="1" advAuto="0"/>
      <p:bldP spid="154" grpId="3" animBg="1" advAuto="0"/>
      <p:bldP spid="157" grpId="2" animBg="1" advAuto="0"/>
      <p:bldP spid="160"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5</a:t>
            </a:fld>
            <a:endParaRPr/>
          </a:p>
        </p:txBody>
      </p:sp>
      <p:grpSp>
        <p:nvGrpSpPr>
          <p:cNvPr id="167" name="Group 167"/>
          <p:cNvGrpSpPr/>
          <p:nvPr/>
        </p:nvGrpSpPr>
        <p:grpSpPr>
          <a:xfrm>
            <a:off x="5565059" y="1733868"/>
            <a:ext cx="3390637" cy="3972293"/>
            <a:chOff x="0" y="0"/>
            <a:chExt cx="3390635" cy="3972291"/>
          </a:xfrm>
        </p:grpSpPr>
        <p:sp>
          <p:nvSpPr>
            <p:cNvPr id="165" name="Shape 165"/>
            <p:cNvSpPr/>
            <p:nvPr/>
          </p:nvSpPr>
          <p:spPr>
            <a:xfrm>
              <a:off x="0" y="0"/>
              <a:ext cx="384765" cy="3972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108"/>
                    <a:pt x="10800" y="241"/>
                  </a:cubicBezTo>
                  <a:lnTo>
                    <a:pt x="10800" y="10559"/>
                  </a:lnTo>
                  <a:cubicBezTo>
                    <a:pt x="10800" y="10692"/>
                    <a:pt x="15635" y="10800"/>
                    <a:pt x="21600" y="10800"/>
                  </a:cubicBezTo>
                  <a:cubicBezTo>
                    <a:pt x="15635" y="10800"/>
                    <a:pt x="10800" y="10908"/>
                    <a:pt x="10800" y="11041"/>
                  </a:cubicBezTo>
                  <a:lnTo>
                    <a:pt x="10800" y="21359"/>
                  </a:lnTo>
                  <a:cubicBezTo>
                    <a:pt x="10800" y="21492"/>
                    <a:pt x="5965" y="21600"/>
                    <a:pt x="0" y="21600"/>
                  </a:cubicBezTo>
                </a:path>
              </a:pathLst>
            </a:custGeom>
            <a:noFill/>
            <a:ln w="50800" cap="flat">
              <a:solidFill>
                <a:srgbClr val="595959"/>
              </a:solidFill>
              <a:prstDash val="solid"/>
              <a:round/>
            </a:ln>
            <a:effectLst/>
          </p:spPr>
          <p:txBody>
            <a:bodyPr wrap="square" lIns="45719" tIns="45719" rIns="45719" bIns="45719" numCol="1" anchor="ctr">
              <a:noAutofit/>
            </a:bodyPr>
            <a:lstStyle/>
            <a:p>
              <a:pPr defTabSz="457200">
                <a:defRPr sz="1800">
                  <a:latin typeface="Calibri"/>
                  <a:ea typeface="Calibri"/>
                  <a:cs typeface="Calibri"/>
                  <a:sym typeface="Calibri"/>
                </a:defRPr>
              </a:pPr>
              <a:endParaRPr/>
            </a:p>
          </p:txBody>
        </p:sp>
        <p:sp>
          <p:nvSpPr>
            <p:cNvPr id="166" name="Shape 166"/>
            <p:cNvSpPr/>
            <p:nvPr/>
          </p:nvSpPr>
          <p:spPr>
            <a:xfrm>
              <a:off x="624123" y="1304033"/>
              <a:ext cx="2766512" cy="11695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l" defTabSz="457200">
                <a:lnSpc>
                  <a:spcPct val="150000"/>
                </a:lnSpc>
                <a:defRPr sz="2400">
                  <a:latin typeface="+mj-lt"/>
                  <a:ea typeface="+mj-ea"/>
                  <a:cs typeface="+mj-cs"/>
                  <a:sym typeface="Helvetica"/>
                </a:defRPr>
              </a:pPr>
              <a:r>
                <a:rPr dirty="0"/>
                <a:t>Ecology </a:t>
              </a:r>
              <a:br>
                <a:rPr dirty="0"/>
              </a:br>
              <a:r>
                <a:rPr dirty="0">
                  <a:latin typeface="Monlam Uni OuChan2"/>
                  <a:ea typeface="Monlam Uni OuChan2"/>
                  <a:cs typeface="Monlam Uni OuChan2"/>
                  <a:sym typeface="Monlam Uni OuChan2"/>
                </a:rPr>
                <a:t>སྣོད་བཅུད་རྟེན་འབྲེལ་རིག་པ། </a:t>
              </a:r>
              <a:r>
                <a:rPr dirty="0"/>
                <a:t>  </a:t>
              </a:r>
            </a:p>
          </p:txBody>
        </p:sp>
      </p:grpSp>
      <p:grpSp>
        <p:nvGrpSpPr>
          <p:cNvPr id="170" name="Group 170"/>
          <p:cNvGrpSpPr/>
          <p:nvPr/>
        </p:nvGrpSpPr>
        <p:grpSpPr>
          <a:xfrm>
            <a:off x="494560" y="1370558"/>
            <a:ext cx="7025362" cy="1264019"/>
            <a:chOff x="0" y="0"/>
            <a:chExt cx="7025360" cy="1264018"/>
          </a:xfrm>
        </p:grpSpPr>
        <p:sp>
          <p:nvSpPr>
            <p:cNvPr id="168" name="Shape 168"/>
            <p:cNvSpPr/>
            <p:nvPr/>
          </p:nvSpPr>
          <p:spPr>
            <a:xfrm>
              <a:off x="1177788" y="154489"/>
              <a:ext cx="5847573"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l" defTabSz="457200">
                <a:defRPr sz="2400">
                  <a:latin typeface="+mj-lt"/>
                  <a:ea typeface="+mj-ea"/>
                  <a:cs typeface="+mj-cs"/>
                  <a:sym typeface="Helvetica"/>
                </a:defRPr>
              </a:pPr>
              <a:r>
                <a:t>Plants – Botany   </a:t>
              </a:r>
              <a:br/>
              <a:r>
                <a:rPr>
                  <a:latin typeface="Monlam Uni OuChan2"/>
                  <a:ea typeface="Monlam Uni OuChan2"/>
                  <a:cs typeface="Monlam Uni OuChan2"/>
                  <a:sym typeface="Monlam Uni OuChan2"/>
                </a:rPr>
                <a:t>རྩི་ཤིང་།  རྩི་ཤིང་རིག་པ།</a:t>
              </a:r>
            </a:p>
          </p:txBody>
        </p:sp>
        <p:pic>
          <p:nvPicPr>
            <p:cNvPr id="169" name="image3.png" descr="Bildschirmfoto 2016-09-26 um 21.54.1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799959" cy="1264019"/>
            </a:xfrm>
            <a:prstGeom prst="rect">
              <a:avLst/>
            </a:prstGeom>
            <a:ln w="12700" cap="flat">
              <a:noFill/>
              <a:miter lim="400000"/>
            </a:ln>
            <a:effectLst/>
          </p:spPr>
        </p:pic>
      </p:grpSp>
      <p:grpSp>
        <p:nvGrpSpPr>
          <p:cNvPr id="173" name="Group 173"/>
          <p:cNvGrpSpPr/>
          <p:nvPr/>
        </p:nvGrpSpPr>
        <p:grpSpPr>
          <a:xfrm>
            <a:off x="262343" y="3178994"/>
            <a:ext cx="5558497" cy="1028506"/>
            <a:chOff x="0" y="0"/>
            <a:chExt cx="5558495" cy="1028504"/>
          </a:xfrm>
        </p:grpSpPr>
        <p:sp>
          <p:nvSpPr>
            <p:cNvPr id="171" name="Shape 171"/>
            <p:cNvSpPr/>
            <p:nvPr/>
          </p:nvSpPr>
          <p:spPr>
            <a:xfrm>
              <a:off x="1399686" y="0"/>
              <a:ext cx="4158809" cy="8309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l" defTabSz="457200">
                <a:defRPr sz="2400">
                  <a:latin typeface="Monlam Uni OuChan2"/>
                  <a:ea typeface="Monlam Uni OuChan2"/>
                  <a:cs typeface="Monlam Uni OuChan2"/>
                  <a:sym typeface="Monlam Uni OuChan2"/>
                </a:defRPr>
              </a:pPr>
              <a:r>
                <a:rPr dirty="0"/>
                <a:t>Animals – Zoology   </a:t>
              </a:r>
              <a:br>
                <a:rPr dirty="0"/>
              </a:br>
              <a:r>
                <a:rPr dirty="0" err="1"/>
                <a:t>སེམས་ཅན</a:t>
              </a:r>
              <a:r>
                <a:rPr dirty="0"/>
                <a:t>། </a:t>
              </a:r>
              <a:r>
                <a:rPr lang="en-IN" dirty="0"/>
                <a:t> </a:t>
              </a:r>
              <a:r>
                <a:rPr dirty="0" err="1"/>
                <a:t>དུད་འགྲོ་རིག་པ</a:t>
              </a:r>
              <a:r>
                <a:rPr dirty="0"/>
                <a:t>།</a:t>
              </a:r>
            </a:p>
          </p:txBody>
        </p:sp>
        <p:pic>
          <p:nvPicPr>
            <p:cNvPr id="172" name="image4.png" descr="Bildschirmfoto 2016-09-26 um 22.00.1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0822"/>
              <a:ext cx="1264393" cy="1017682"/>
            </a:xfrm>
            <a:prstGeom prst="rect">
              <a:avLst/>
            </a:prstGeom>
            <a:ln w="12700" cap="flat">
              <a:noFill/>
              <a:miter lim="400000"/>
            </a:ln>
            <a:effectLst/>
          </p:spPr>
        </p:pic>
      </p:grpSp>
      <p:grpSp>
        <p:nvGrpSpPr>
          <p:cNvPr id="176" name="Group 176"/>
          <p:cNvGrpSpPr/>
          <p:nvPr/>
        </p:nvGrpSpPr>
        <p:grpSpPr>
          <a:xfrm>
            <a:off x="361139" y="4811445"/>
            <a:ext cx="5217444" cy="1166601"/>
            <a:chOff x="0" y="0"/>
            <a:chExt cx="5217442" cy="1166599"/>
          </a:xfrm>
        </p:grpSpPr>
        <p:sp>
          <p:nvSpPr>
            <p:cNvPr id="174" name="Shape 174"/>
            <p:cNvSpPr/>
            <p:nvPr/>
          </p:nvSpPr>
          <p:spPr>
            <a:xfrm>
              <a:off x="1315069" y="148494"/>
              <a:ext cx="3902373" cy="8309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l" defTabSz="457200">
                <a:defRPr sz="2400">
                  <a:latin typeface="+mj-lt"/>
                  <a:ea typeface="+mj-ea"/>
                  <a:cs typeface="+mj-cs"/>
                  <a:sym typeface="Helvetica"/>
                </a:defRPr>
              </a:pPr>
              <a:r>
                <a:rPr dirty="0"/>
                <a:t>Humans – Human Biology</a:t>
              </a:r>
            </a:p>
            <a:p>
              <a:pPr algn="l" defTabSz="457200">
                <a:defRPr sz="2400">
                  <a:latin typeface="Monlam Uni OuChan2"/>
                  <a:ea typeface="Monlam Uni OuChan2"/>
                  <a:cs typeface="Monlam Uni OuChan2"/>
                  <a:sym typeface="Monlam Uni OuChan2"/>
                </a:defRPr>
              </a:pPr>
              <a:r>
                <a:rPr dirty="0" err="1"/>
                <a:t>མི</a:t>
              </a:r>
              <a:r>
                <a:rPr dirty="0"/>
                <a:t>།   </a:t>
              </a:r>
              <a:r>
                <a:rPr dirty="0" err="1"/>
                <a:t>མིའི་ཆགས་རིམ</a:t>
              </a:r>
              <a:r>
                <a:rPr lang="bo-CN" dirty="0"/>
                <a:t>་</a:t>
              </a:r>
              <a:r>
                <a:rPr lang="bo-CN" sz="2400" b="0" i="0" u="none" strike="noStrike" dirty="0">
                  <a:effectLst/>
                  <a:latin typeface="Arial" panose="020B0604020202020204" pitchFamily="34" charset="0"/>
                </a:rPr>
                <a:t>གྱི་རིག་པ</a:t>
              </a:r>
              <a:r>
                <a:rPr sz="2400" dirty="0"/>
                <a:t>། </a:t>
              </a:r>
            </a:p>
          </p:txBody>
        </p:sp>
        <p:pic>
          <p:nvPicPr>
            <p:cNvPr id="175" name="image5.png" descr="Bildschirmfoto 2016-09-26 um 22.05.2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066800" cy="1166599"/>
            </a:xfrm>
            <a:prstGeom prst="rect">
              <a:avLst/>
            </a:prstGeom>
            <a:ln w="12700" cap="flat">
              <a:noFill/>
              <a:miter lim="400000"/>
            </a:ln>
            <a:effectLst/>
          </p:spPr>
        </p:pic>
      </p:grpSp>
      <p:sp>
        <p:nvSpPr>
          <p:cNvPr id="177" name="Shape 177"/>
          <p:cNvSpPr/>
          <p:nvPr/>
        </p:nvSpPr>
        <p:spPr>
          <a:xfrm>
            <a:off x="-155363" y="1138237"/>
            <a:ext cx="9454725" cy="1"/>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
        <p:nvSpPr>
          <p:cNvPr id="178" name="Shape 178"/>
          <p:cNvSpPr/>
          <p:nvPr/>
        </p:nvSpPr>
        <p:spPr>
          <a:xfrm>
            <a:off x="1221404" y="242490"/>
            <a:ext cx="6749462" cy="5539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40639" marR="40639" defTabSz="914400">
              <a:defRPr sz="3600" b="1">
                <a:uFill>
                  <a:solidFill>
                    <a:srgbClr val="000000"/>
                  </a:solidFill>
                </a:uFill>
                <a:latin typeface="+mj-lt"/>
                <a:ea typeface="+mj-ea"/>
                <a:cs typeface="+mj-cs"/>
                <a:sym typeface="Helvetica"/>
              </a:defRPr>
            </a:pPr>
            <a:r>
              <a:rPr dirty="0"/>
              <a:t>Biology </a:t>
            </a:r>
            <a:r>
              <a:rPr b="0" dirty="0">
                <a:latin typeface="Monlam Uni OuChan2"/>
                <a:ea typeface="Monlam Uni OuChan2"/>
                <a:cs typeface="Monlam Uni OuChan2"/>
                <a:sym typeface="Monlam Uni OuChan2"/>
              </a:rPr>
              <a:t> -   </a:t>
            </a:r>
            <a:r>
              <a:rPr b="1" dirty="0">
                <a:latin typeface="Monlam Uni OuChan2"/>
                <a:ea typeface="Monlam Uni OuChan2"/>
                <a:cs typeface="Monlam Uni OuChan2"/>
                <a:sym typeface="Monlam Uni OuChan2"/>
              </a:rPr>
              <a:t>སྐྱེ་དངོས་རིག་པ།</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4" animBg="1" advAuto="0"/>
      <p:bldP spid="170" grpId="1" animBg="1" advAuto="0"/>
      <p:bldP spid="173" grpId="2" animBg="1" advAuto="0"/>
      <p:bldP spid="176"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6</a:t>
            </a:fld>
            <a:endParaRPr/>
          </a:p>
        </p:txBody>
      </p:sp>
      <p:sp>
        <p:nvSpPr>
          <p:cNvPr id="183" name="Shape 183"/>
          <p:cNvSpPr/>
          <p:nvPr/>
        </p:nvSpPr>
        <p:spPr>
          <a:xfrm>
            <a:off x="772753" y="251306"/>
            <a:ext cx="7646764" cy="646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0639" marR="40639" defTabSz="914400">
              <a:defRPr sz="3600" b="1">
                <a:uFill>
                  <a:solidFill>
                    <a:srgbClr val="000000"/>
                  </a:solidFill>
                </a:uFill>
                <a:latin typeface="+mj-lt"/>
                <a:ea typeface="+mj-ea"/>
                <a:cs typeface="+mj-cs"/>
                <a:sym typeface="Helvetica"/>
              </a:defRPr>
            </a:pPr>
            <a:r>
              <a:rPr dirty="0"/>
              <a:t>Plants – Botany  </a:t>
            </a:r>
            <a:r>
              <a:rPr b="0" dirty="0">
                <a:latin typeface="Monlam Uni OuChan2"/>
                <a:ea typeface="Monlam Uni OuChan2"/>
                <a:cs typeface="Monlam Uni OuChan2"/>
                <a:sym typeface="Monlam Uni OuChan2"/>
              </a:rPr>
              <a:t> </a:t>
            </a:r>
            <a:r>
              <a:rPr b="1" dirty="0">
                <a:latin typeface="Monlam Uni OuChan2"/>
                <a:ea typeface="Monlam Uni OuChan2"/>
                <a:cs typeface="Monlam Uni OuChan2"/>
                <a:sym typeface="Monlam Uni OuChan2"/>
              </a:rPr>
              <a:t>རྩི་ཤིང་།  རྩི་ཤིང་རིག་པ།</a:t>
            </a:r>
          </a:p>
        </p:txBody>
      </p:sp>
      <p:pic>
        <p:nvPicPr>
          <p:cNvPr id="184" name="image3.png" descr="Bildschirmfoto 2016-09-26 um 21.54.15.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598" y="1697140"/>
            <a:ext cx="1298598" cy="2051919"/>
          </a:xfrm>
          <a:prstGeom prst="rect">
            <a:avLst/>
          </a:prstGeom>
          <a:ln w="12700">
            <a:miter lim="400000"/>
          </a:ln>
        </p:spPr>
      </p:pic>
      <p:sp>
        <p:nvSpPr>
          <p:cNvPr id="185" name="Shape 185"/>
          <p:cNvSpPr/>
          <p:nvPr/>
        </p:nvSpPr>
        <p:spPr>
          <a:xfrm>
            <a:off x="2118142" y="1495638"/>
            <a:ext cx="5228996" cy="22878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j-lt"/>
                <a:ea typeface="+mj-ea"/>
                <a:cs typeface="+mj-cs"/>
                <a:sym typeface="Helvetica"/>
              </a:defRPr>
            </a:pPr>
            <a:r>
              <a:rPr dirty="0"/>
              <a:t>How does the life of a plant begin?</a:t>
            </a:r>
          </a:p>
          <a:p>
            <a:pPr>
              <a:defRPr>
                <a:latin typeface="+mj-lt"/>
                <a:ea typeface="+mj-ea"/>
                <a:cs typeface="+mj-cs"/>
                <a:sym typeface="Helvetica"/>
              </a:defRPr>
            </a:pPr>
            <a:r>
              <a:rPr dirty="0"/>
              <a:t>What is needed?</a:t>
            </a:r>
            <a:endParaRPr lang="en-IN" dirty="0"/>
          </a:p>
          <a:p>
            <a:pPr>
              <a:defRPr>
                <a:latin typeface="+mj-lt"/>
                <a:ea typeface="+mj-ea"/>
                <a:cs typeface="+mj-cs"/>
                <a:sym typeface="Helvetica"/>
              </a:defRPr>
            </a:pPr>
            <a:endParaRPr dirty="0"/>
          </a:p>
          <a:p>
            <a:r>
              <a:rPr sz="3200" dirty="0" err="1"/>
              <a:t>རྩི་ཤིང་གི་ཚེ་སྲོག་ག་འདྲ་བྱེད་ནས་འགོ</a:t>
            </a:r>
            <a:r>
              <a:rPr sz="3200" dirty="0"/>
              <a:t>་</a:t>
            </a:r>
            <a:r>
              <a:rPr lang="bo-CN" sz="3200" dirty="0"/>
              <a:t>འཛུགས་</a:t>
            </a:r>
            <a:r>
              <a:rPr sz="3200" dirty="0" err="1"/>
              <a:t>སམ</a:t>
            </a:r>
            <a:r>
              <a:rPr sz="3200" dirty="0"/>
              <a:t>།</a:t>
            </a:r>
            <a:br>
              <a:rPr sz="3200" dirty="0"/>
            </a:br>
            <a:r>
              <a:rPr sz="3200" dirty="0" err="1"/>
              <a:t>ཆ་རྐྱེན་གང་དགོས་སམ</a:t>
            </a:r>
            <a:r>
              <a:rPr sz="3200" dirty="0"/>
              <a:t>།</a:t>
            </a:r>
          </a:p>
        </p:txBody>
      </p:sp>
      <p:sp>
        <p:nvSpPr>
          <p:cNvPr id="186" name="Shape 186"/>
          <p:cNvSpPr/>
          <p:nvPr/>
        </p:nvSpPr>
        <p:spPr>
          <a:xfrm>
            <a:off x="2957237" y="3946112"/>
            <a:ext cx="3229526" cy="9951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mj-lt"/>
                <a:ea typeface="+mj-ea"/>
                <a:cs typeface="+mj-cs"/>
                <a:sym typeface="Helvetica"/>
              </a:defRPr>
            </a:pPr>
            <a:r>
              <a:rPr dirty="0"/>
              <a:t>Seed and Water</a:t>
            </a:r>
          </a:p>
          <a:p>
            <a:pPr defTabSz="457200">
              <a:defRPr sz="3600">
                <a:latin typeface="Monlam Uni OuChan2"/>
                <a:ea typeface="Monlam Uni OuChan2"/>
                <a:cs typeface="Monlam Uni OuChan2"/>
                <a:sym typeface="Monlam Uni OuChan2"/>
              </a:defRPr>
            </a:pPr>
            <a:r>
              <a:rPr sz="3200" dirty="0" err="1"/>
              <a:t>ས་བོན་དང་ཆུ</a:t>
            </a:r>
            <a:r>
              <a:rPr sz="3200" dirty="0"/>
              <a:t>།</a:t>
            </a:r>
          </a:p>
        </p:txBody>
      </p:sp>
      <p:sp>
        <p:nvSpPr>
          <p:cNvPr id="187" name="Shape 187"/>
          <p:cNvSpPr/>
          <p:nvPr/>
        </p:nvSpPr>
        <p:spPr>
          <a:xfrm>
            <a:off x="2267528" y="5156699"/>
            <a:ext cx="4545737" cy="99514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b="1">
                <a:latin typeface="+mj-lt"/>
                <a:ea typeface="+mj-ea"/>
                <a:cs typeface="+mj-cs"/>
                <a:sym typeface="Helvetica"/>
              </a:defRPr>
            </a:pPr>
            <a:r>
              <a:rPr dirty="0"/>
              <a:t>Air (Carbon Dioxide)</a:t>
            </a:r>
          </a:p>
          <a:p>
            <a:r>
              <a:rPr sz="3200" dirty="0"/>
              <a:t> </a:t>
            </a:r>
            <a:r>
              <a:rPr sz="3200" dirty="0" err="1">
                <a:latin typeface="Monlam Uni OuChan2"/>
                <a:ea typeface="Monlam Uni OuChan2"/>
                <a:cs typeface="Monlam Uni OuChan2"/>
                <a:sym typeface="Monlam Uni OuChan2"/>
              </a:rPr>
              <a:t>རླུང</a:t>
            </a:r>
            <a:r>
              <a:rPr sz="3200" dirty="0">
                <a:latin typeface="Monlam Uni OuChan2"/>
                <a:ea typeface="Monlam Uni OuChan2"/>
                <a:cs typeface="Monlam Uni OuChan2"/>
                <a:sym typeface="Monlam Uni OuChan2"/>
              </a:rPr>
              <a:t>་ (</a:t>
            </a:r>
            <a:r>
              <a:rPr lang="bo-CN" sz="3200" dirty="0"/>
              <a:t>ཁར་སྦོན་འཚོ་རླུང་ཟུང་ལྡན།</a:t>
            </a:r>
            <a:r>
              <a:rPr sz="3200" dirty="0">
                <a:latin typeface="Monlam Uni OuChan2"/>
                <a:ea typeface="Monlam Uni OuChan2"/>
                <a:cs typeface="Monlam Uni OuChan2"/>
                <a:sym typeface="Monlam Uni OuChan2"/>
              </a:rPr>
              <a:t>)</a:t>
            </a:r>
            <a:endParaRPr sz="3200" dirty="0"/>
          </a:p>
        </p:txBody>
      </p:sp>
      <p:sp>
        <p:nvSpPr>
          <p:cNvPr id="188" name="Shape 188"/>
          <p:cNvSpPr/>
          <p:nvPr/>
        </p:nvSpPr>
        <p:spPr>
          <a:xfrm>
            <a:off x="-155363" y="1138237"/>
            <a:ext cx="9454725" cy="1"/>
          </a:xfrm>
          <a:prstGeom prst="line">
            <a:avLst/>
          </a:prstGeom>
          <a:ln w="25400">
            <a:solidFill>
              <a:srgbClr val="000000"/>
            </a:solidFill>
          </a:ln>
        </p:spPr>
        <p:txBody>
          <a:bodyPr lIns="45719" rIns="45719"/>
          <a:lstStyle/>
          <a:p>
            <a:pPr algn="l" defTabSz="457200">
              <a:defRPr sz="1800">
                <a:latin typeface="Calibri"/>
                <a:ea typeface="Calibri"/>
                <a:cs typeface="Calibri"/>
                <a:sym typeface="Calibri"/>
              </a:defRPr>
            </a:pPr>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P spid="186" grpId="2" animBg="1" advAuto="0"/>
      <p:bldP spid="187"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7</a:t>
            </a:fld>
            <a:endParaRPr/>
          </a:p>
        </p:txBody>
      </p:sp>
      <p:sp>
        <p:nvSpPr>
          <p:cNvPr id="191" name="Shape 191"/>
          <p:cNvSpPr/>
          <p:nvPr/>
        </p:nvSpPr>
        <p:spPr>
          <a:xfrm>
            <a:off x="565296" y="352434"/>
            <a:ext cx="8013411" cy="9028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mj-lt"/>
                <a:ea typeface="+mj-ea"/>
                <a:cs typeface="+mj-cs"/>
                <a:sym typeface="Helvetica"/>
              </a:defRPr>
            </a:pPr>
            <a:r>
              <a:rPr dirty="0"/>
              <a:t>Each plant has its own seed   </a:t>
            </a:r>
            <a:r>
              <a:rPr dirty="0" err="1">
                <a:latin typeface="Monlam Uni OuChan2"/>
                <a:ea typeface="Monlam Uni OuChan2"/>
                <a:cs typeface="Monlam Uni OuChan2"/>
                <a:sym typeface="Monlam Uni OuChan2"/>
              </a:rPr>
              <a:t>རྩི་ཤིང་རེ་རེར</a:t>
            </a:r>
            <a:r>
              <a:rPr dirty="0">
                <a:latin typeface="Monlam Uni OuChan2"/>
                <a:ea typeface="Monlam Uni OuChan2"/>
                <a:cs typeface="Monlam Uni OuChan2"/>
                <a:sym typeface="Monlam Uni OuChan2"/>
              </a:rPr>
              <a:t>་</a:t>
            </a:r>
            <a:r>
              <a:rPr lang="bo-CN" dirty="0">
                <a:latin typeface="Monlam Uni OuChan2"/>
                <a:ea typeface="Monlam Uni OuChan2"/>
                <a:cs typeface="Monlam Uni OuChan2"/>
                <a:sym typeface="Monlam Uni OuChan2"/>
              </a:rPr>
              <a:t>ས་</a:t>
            </a:r>
            <a:r>
              <a:rPr dirty="0" err="1">
                <a:latin typeface="Monlam Uni OuChan2"/>
                <a:ea typeface="Monlam Uni OuChan2"/>
                <a:cs typeface="Monlam Uni OuChan2"/>
                <a:sym typeface="Monlam Uni OuChan2"/>
              </a:rPr>
              <a:t>བོན་རེ་ཡོད</a:t>
            </a:r>
            <a:r>
              <a:rPr dirty="0">
                <a:latin typeface="Monlam Uni OuChan2"/>
                <a:ea typeface="Monlam Uni OuChan2"/>
                <a:cs typeface="Monlam Uni OuChan2"/>
                <a:sym typeface="Monlam Uni OuChan2"/>
              </a:rPr>
              <a:t>།</a:t>
            </a:r>
          </a:p>
          <a:p>
            <a:pPr>
              <a:defRPr>
                <a:latin typeface="+mj-lt"/>
                <a:ea typeface="+mj-ea"/>
                <a:cs typeface="+mj-cs"/>
                <a:sym typeface="Helvetica"/>
              </a:defRPr>
            </a:pPr>
            <a:r>
              <a:rPr dirty="0"/>
              <a:t>From one seed one plant </a:t>
            </a:r>
            <a:r>
              <a:rPr lang="de-CH" dirty="0" err="1"/>
              <a:t>develops</a:t>
            </a:r>
            <a:r>
              <a:rPr dirty="0"/>
              <a:t> </a:t>
            </a:r>
            <a:r>
              <a:rPr dirty="0">
                <a:latin typeface="Monlam Uni OuChan2"/>
                <a:ea typeface="Monlam Uni OuChan2"/>
                <a:cs typeface="Monlam Uni OuChan2"/>
                <a:sym typeface="Monlam Uni OuChan2"/>
              </a:rPr>
              <a:t>ས་བོན་གཅིག་ནས་རྩི་ཤིང་གཅིག་སྐྱེས།</a:t>
            </a:r>
            <a:endParaRPr sz="1200" dirty="0">
              <a:latin typeface="Times New Roman"/>
              <a:ea typeface="Times New Roman"/>
              <a:cs typeface="Times New Roman"/>
              <a:sym typeface="Times New Roman"/>
            </a:endParaRPr>
          </a:p>
        </p:txBody>
      </p:sp>
      <p:grpSp>
        <p:nvGrpSpPr>
          <p:cNvPr id="194" name="Group 194"/>
          <p:cNvGrpSpPr/>
          <p:nvPr/>
        </p:nvGrpSpPr>
        <p:grpSpPr>
          <a:xfrm>
            <a:off x="332120" y="1754106"/>
            <a:ext cx="3060479" cy="2521033"/>
            <a:chOff x="0" y="0"/>
            <a:chExt cx="3060478" cy="2521032"/>
          </a:xfrm>
        </p:grpSpPr>
        <p:pic>
          <p:nvPicPr>
            <p:cNvPr id="192" name="pasted-image.png"/>
            <p:cNvPicPr>
              <a:picLocks noChangeAspect="1"/>
            </p:cNvPicPr>
            <p:nvPr/>
          </p:nvPicPr>
          <p:blipFill>
            <a:blip r:embed="rId2"/>
            <a:stretch>
              <a:fillRect/>
            </a:stretch>
          </p:blipFill>
          <p:spPr>
            <a:xfrm>
              <a:off x="812578" y="0"/>
              <a:ext cx="2247901" cy="1892300"/>
            </a:xfrm>
            <a:prstGeom prst="rect">
              <a:avLst/>
            </a:prstGeom>
            <a:ln w="12700" cap="flat">
              <a:noFill/>
              <a:miter lim="400000"/>
            </a:ln>
            <a:effectLst/>
          </p:spPr>
        </p:pic>
        <p:sp>
          <p:nvSpPr>
            <p:cNvPr id="193" name="Shape 193"/>
            <p:cNvSpPr/>
            <p:nvPr/>
          </p:nvSpPr>
          <p:spPr>
            <a:xfrm>
              <a:off x="0" y="1898732"/>
              <a:ext cx="2711604"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000">
                  <a:latin typeface="+mj-lt"/>
                  <a:ea typeface="+mj-ea"/>
                  <a:cs typeface="+mj-cs"/>
                  <a:sym typeface="Helvetica"/>
                </a:defRPr>
              </a:pPr>
              <a:r>
                <a:t>Cardamom </a:t>
              </a:r>
              <a:r>
                <a:rPr sz="2600">
                  <a:latin typeface="Monlam Uni OuChan2"/>
                  <a:ea typeface="Monlam Uni OuChan2"/>
                  <a:cs typeface="Monlam Uni OuChan2"/>
                  <a:sym typeface="Monlam Uni OuChan2"/>
                </a:rPr>
                <a:t> སུག་སྨེལ།</a:t>
              </a:r>
            </a:p>
          </p:txBody>
        </p:sp>
      </p:grpSp>
      <p:grpSp>
        <p:nvGrpSpPr>
          <p:cNvPr id="197" name="Group 197"/>
          <p:cNvGrpSpPr/>
          <p:nvPr/>
        </p:nvGrpSpPr>
        <p:grpSpPr>
          <a:xfrm>
            <a:off x="332120" y="4430255"/>
            <a:ext cx="3104919" cy="2220846"/>
            <a:chOff x="0" y="0"/>
            <a:chExt cx="3104918" cy="2220844"/>
          </a:xfrm>
        </p:grpSpPr>
        <p:pic>
          <p:nvPicPr>
            <p:cNvPr id="195" name="pasted-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139" y="0"/>
              <a:ext cx="2336779" cy="1780943"/>
            </a:xfrm>
            <a:prstGeom prst="rect">
              <a:avLst/>
            </a:prstGeom>
            <a:ln w="12700" cap="flat">
              <a:noFill/>
              <a:miter lim="400000"/>
            </a:ln>
            <a:effectLst/>
          </p:spPr>
        </p:pic>
        <p:sp>
          <p:nvSpPr>
            <p:cNvPr id="196" name="Shape 196"/>
            <p:cNvSpPr/>
            <p:nvPr/>
          </p:nvSpPr>
          <p:spPr>
            <a:xfrm>
              <a:off x="0" y="1718142"/>
              <a:ext cx="2891803" cy="5027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000">
                  <a:latin typeface="+mj-lt"/>
                  <a:ea typeface="+mj-ea"/>
                  <a:cs typeface="+mj-cs"/>
                  <a:sym typeface="Helvetica"/>
                </a:defRPr>
              </a:pPr>
              <a:r>
                <a:rPr dirty="0"/>
                <a:t>Mustard  </a:t>
              </a:r>
              <a:r>
                <a:rPr sz="2600" dirty="0" err="1">
                  <a:latin typeface="Monlam Uni OuChan2"/>
                  <a:ea typeface="Monlam Uni OuChan2"/>
                  <a:cs typeface="Monlam Uni OuChan2"/>
                  <a:sym typeface="Monlam Uni OuChan2"/>
                </a:rPr>
                <a:t>པད་ཁ</a:t>
              </a:r>
              <a:r>
                <a:rPr lang="bo-CN" sz="2600" dirty="0">
                  <a:latin typeface="Monlam Uni OuChan2"/>
                  <a:ea typeface="Monlam Uni OuChan2"/>
                  <a:cs typeface="Monlam Uni OuChan2"/>
                  <a:sym typeface="Monlam Uni OuChan2"/>
                </a:rPr>
                <a:t>།</a:t>
              </a:r>
              <a:r>
                <a:rPr sz="2600" dirty="0">
                  <a:latin typeface="Monlam Uni OuChan2"/>
                  <a:ea typeface="Monlam Uni OuChan2"/>
                  <a:cs typeface="Monlam Uni OuChan2"/>
                  <a:sym typeface="Monlam Uni OuChan2"/>
                </a:rPr>
                <a:t>/</a:t>
              </a:r>
              <a:r>
                <a:rPr sz="2600" dirty="0" err="1">
                  <a:latin typeface="Monlam Uni OuChan2"/>
                  <a:ea typeface="Monlam Uni OuChan2"/>
                  <a:cs typeface="Monlam Uni OuChan2"/>
                  <a:sym typeface="Monlam Uni OuChan2"/>
                </a:rPr>
                <a:t>པད་ཁང</a:t>
              </a:r>
              <a:r>
                <a:rPr lang="bo-CN" sz="2600" dirty="0">
                  <a:latin typeface="Monlam Uni OuChan2"/>
                  <a:ea typeface="Monlam Uni OuChan2"/>
                  <a:cs typeface="Monlam Uni OuChan2"/>
                  <a:sym typeface="Monlam Uni OuChan2"/>
                </a:rPr>
                <a:t>་</a:t>
              </a:r>
              <a:r>
                <a:rPr sz="2600" dirty="0">
                  <a:latin typeface="Monlam Uni OuChan2"/>
                  <a:ea typeface="Monlam Uni OuChan2"/>
                  <a:cs typeface="Monlam Uni OuChan2"/>
                  <a:sym typeface="Monlam Uni OuChan2"/>
                </a:rPr>
                <a:t>།</a:t>
              </a:r>
            </a:p>
          </p:txBody>
        </p:sp>
      </p:grpSp>
      <p:grpSp>
        <p:nvGrpSpPr>
          <p:cNvPr id="200" name="Group 200"/>
          <p:cNvGrpSpPr/>
          <p:nvPr/>
        </p:nvGrpSpPr>
        <p:grpSpPr>
          <a:xfrm>
            <a:off x="4157032" y="1470745"/>
            <a:ext cx="3403932" cy="2821606"/>
            <a:chOff x="0" y="0"/>
            <a:chExt cx="3403931" cy="2821604"/>
          </a:xfrm>
        </p:grpSpPr>
        <p:pic>
          <p:nvPicPr>
            <p:cNvPr id="198" name="pasted-image.png"/>
            <p:cNvPicPr>
              <a:picLocks noChangeAspect="1"/>
            </p:cNvPicPr>
            <p:nvPr/>
          </p:nvPicPr>
          <p:blipFill>
            <a:blip r:embed="rId4"/>
            <a:stretch>
              <a:fillRect/>
            </a:stretch>
          </p:blipFill>
          <p:spPr>
            <a:xfrm>
              <a:off x="893831" y="0"/>
              <a:ext cx="2510101" cy="2459022"/>
            </a:xfrm>
            <a:prstGeom prst="rect">
              <a:avLst/>
            </a:prstGeom>
            <a:ln w="12700" cap="flat">
              <a:noFill/>
              <a:miter lim="400000"/>
            </a:ln>
            <a:effectLst/>
          </p:spPr>
        </p:pic>
        <p:sp>
          <p:nvSpPr>
            <p:cNvPr id="199" name="Shape 199"/>
            <p:cNvSpPr/>
            <p:nvPr/>
          </p:nvSpPr>
          <p:spPr>
            <a:xfrm>
              <a:off x="0" y="2199304"/>
              <a:ext cx="1426021"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2000">
                  <a:latin typeface="+mj-lt"/>
                  <a:ea typeface="+mj-ea"/>
                  <a:cs typeface="+mj-cs"/>
                  <a:sym typeface="Helvetica"/>
                </a:defRPr>
              </a:pPr>
              <a:r>
                <a:t>Barley  </a:t>
              </a:r>
              <a:r>
                <a:rPr sz="2600">
                  <a:latin typeface="Monlam Uni OuChan2"/>
                  <a:ea typeface="Monlam Uni OuChan2"/>
                  <a:cs typeface="Monlam Uni OuChan2"/>
                  <a:sym typeface="Monlam Uni OuChan2"/>
                </a:rPr>
                <a:t>ནས།</a:t>
              </a:r>
            </a:p>
          </p:txBody>
        </p:sp>
      </p:grpSp>
      <p:grpSp>
        <p:nvGrpSpPr>
          <p:cNvPr id="203" name="Group 203"/>
          <p:cNvGrpSpPr/>
          <p:nvPr/>
        </p:nvGrpSpPr>
        <p:grpSpPr>
          <a:xfrm>
            <a:off x="4157032" y="4304501"/>
            <a:ext cx="4557530" cy="2426326"/>
            <a:chOff x="0" y="0"/>
            <a:chExt cx="4557529" cy="2426325"/>
          </a:xfrm>
        </p:grpSpPr>
        <p:pic>
          <p:nvPicPr>
            <p:cNvPr id="201" name="pasted-image.png"/>
            <p:cNvPicPr>
              <a:picLocks noChangeAspect="1"/>
            </p:cNvPicPr>
            <p:nvPr/>
          </p:nvPicPr>
          <p:blipFill>
            <a:blip r:embed="rId5"/>
            <a:stretch>
              <a:fillRect/>
            </a:stretch>
          </p:blipFill>
          <p:spPr>
            <a:xfrm>
              <a:off x="97734" y="0"/>
              <a:ext cx="4459796" cy="2112859"/>
            </a:xfrm>
            <a:prstGeom prst="rect">
              <a:avLst/>
            </a:prstGeom>
            <a:ln w="12700" cap="flat">
              <a:noFill/>
              <a:miter lim="400000"/>
            </a:ln>
            <a:effectLst/>
          </p:spPr>
        </p:pic>
        <p:sp>
          <p:nvSpPr>
            <p:cNvPr id="202" name="Shape 202"/>
            <p:cNvSpPr/>
            <p:nvPr/>
          </p:nvSpPr>
          <p:spPr>
            <a:xfrm>
              <a:off x="0" y="1764171"/>
              <a:ext cx="2984500" cy="6621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sz="2000">
                  <a:latin typeface="+mj-lt"/>
                  <a:ea typeface="+mj-ea"/>
                  <a:cs typeface="+mj-cs"/>
                  <a:sym typeface="Helvetica"/>
                </a:defRPr>
              </a:pPr>
              <a:r>
                <a:t>Black Bean</a:t>
              </a:r>
              <a:r>
                <a:rPr sz="2600"/>
                <a:t> རྒ</a:t>
              </a:r>
              <a:r>
                <a:rPr sz="2600">
                  <a:latin typeface="Monlam Uni OuChan2"/>
                  <a:ea typeface="Monlam Uni OuChan2"/>
                  <a:cs typeface="Monlam Uni OuChan2"/>
                  <a:sym typeface="Monlam Uni OuChan2"/>
                </a:rPr>
                <a:t>ྱ་སྲན་ནག་པོ།</a:t>
              </a: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P spid="197" grpId="3" animBg="1" advAuto="0"/>
      <p:bldP spid="200" grpId="2" animBg="1" advAuto="0"/>
      <p:bldP spid="203" grpId="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8</a:t>
            </a:fld>
            <a:endParaRPr/>
          </a:p>
        </p:txBody>
      </p:sp>
      <p:pic>
        <p:nvPicPr>
          <p:cNvPr id="206" name="pasted-image.tiff"/>
          <p:cNvPicPr>
            <a:picLocks noChangeAspect="1"/>
          </p:cNvPicPr>
          <p:nvPr/>
        </p:nvPicPr>
        <p:blipFill>
          <a:blip r:embed="rId3"/>
          <a:stretch>
            <a:fillRect/>
          </a:stretch>
        </p:blipFill>
        <p:spPr>
          <a:xfrm>
            <a:off x="2190774" y="1076906"/>
            <a:ext cx="4762452" cy="4529892"/>
          </a:xfrm>
          <a:prstGeom prst="rect">
            <a:avLst/>
          </a:prstGeom>
          <a:ln w="12700">
            <a:miter lim="400000"/>
          </a:ln>
        </p:spPr>
      </p:pic>
      <p:sp>
        <p:nvSpPr>
          <p:cNvPr id="207" name="Shape 207"/>
          <p:cNvSpPr/>
          <p:nvPr/>
        </p:nvSpPr>
        <p:spPr>
          <a:xfrm>
            <a:off x="782674" y="4993153"/>
            <a:ext cx="1361043"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800">
                <a:latin typeface="+mj-lt"/>
                <a:ea typeface="+mj-ea"/>
                <a:cs typeface="+mj-cs"/>
                <a:sym typeface="Helvetica"/>
              </a:defRPr>
            </a:pPr>
            <a:r>
              <a:rPr dirty="0"/>
              <a:t>Papaya</a:t>
            </a:r>
          </a:p>
          <a:p>
            <a:pPr defTabSz="457200">
              <a:defRPr sz="2800">
                <a:latin typeface="Monlam Uni OuChan2"/>
                <a:ea typeface="Monlam Uni OuChan2"/>
                <a:cs typeface="Monlam Uni OuChan2"/>
                <a:sym typeface="Monlam Uni OuChan2"/>
              </a:defRPr>
            </a:pPr>
            <a:r>
              <a:rPr sz="3200" dirty="0" smtClean="0"/>
              <a:t>པ</a:t>
            </a:r>
            <a:r>
              <a:rPr sz="3200" dirty="0"/>
              <a:t>་པ་ཡ།</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4485806" y="6642100"/>
            <a:ext cx="173658" cy="254000"/>
          </a:xfrm>
          <a:prstGeom prst="rect">
            <a:avLst/>
          </a:prstGeom>
          <a:extLst>
            <a:ext uri="{C572A759-6A51-4108-AA02-DFA0A04FC94B}">
              <ma14:wrappingTextBoxFlag xmlns:ma14="http://schemas.microsoft.com/office/mac/drawingml/2011/main" val="1"/>
            </a:ext>
          </a:extLst>
        </p:spPr>
        <p:txBody>
          <a:bodyPr/>
          <a:lstStyle>
            <a:lvl1pPr>
              <a:tabLst>
                <a:tab pos="749300" algn="l"/>
              </a:tabLst>
            </a:lvl1pPr>
          </a:lstStyle>
          <a:p>
            <a:fld id="{86CB4B4D-7CA3-9044-876B-883B54F8677D}" type="slidenum">
              <a:t>9</a:t>
            </a:fld>
            <a:endParaRPr/>
          </a:p>
        </p:txBody>
      </p:sp>
      <p:sp>
        <p:nvSpPr>
          <p:cNvPr id="212" name="Shape 212"/>
          <p:cNvSpPr>
            <a:spLocks noGrp="1"/>
          </p:cNvSpPr>
          <p:nvPr>
            <p:ph type="title" idx="4294967295"/>
          </p:nvPr>
        </p:nvSpPr>
        <p:spPr>
          <a:xfrm>
            <a:off x="355604" y="409637"/>
            <a:ext cx="8420101" cy="1419163"/>
          </a:xfrm>
          <a:prstGeom prst="rect">
            <a:avLst/>
          </a:prstGeom>
        </p:spPr>
        <p:txBody>
          <a:bodyPr lIns="45718" tIns="45718" rIns="45718" bIns="45718">
            <a:normAutofit/>
          </a:bodyPr>
          <a:lstStyle/>
          <a:p>
            <a:pPr marL="0" marR="0" defTabSz="448055">
              <a:defRPr>
                <a:uFillTx/>
              </a:defRPr>
            </a:pPr>
            <a:r>
              <a:rPr dirty="0"/>
              <a:t>Germination</a:t>
            </a:r>
            <a:br>
              <a:rPr dirty="0"/>
            </a:br>
            <a:r>
              <a:rPr dirty="0" err="1">
                <a:latin typeface="Monlam Uni OuChan2"/>
                <a:ea typeface="Monlam Uni OuChan2"/>
                <a:cs typeface="Monlam Uni OuChan2"/>
                <a:sym typeface="Monlam Uni OuChan2"/>
              </a:rPr>
              <a:t>མྱུ་གུ</a:t>
            </a:r>
            <a:r>
              <a:rPr dirty="0">
                <a:latin typeface="Monlam Uni OuChan2"/>
                <a:ea typeface="Monlam Uni OuChan2"/>
                <a:cs typeface="Monlam Uni OuChan2"/>
                <a:sym typeface="Monlam Uni OuChan2"/>
              </a:rPr>
              <a:t>་</a:t>
            </a:r>
            <a:r>
              <a:rPr lang="sk-SK" sz="3600" dirty="0">
                <a:latin typeface="Monlam Uni OuChan2"/>
                <a:sym typeface="Monlam Uni OuChan2"/>
              </a:rPr>
              <a:t>འབུས་པ</a:t>
            </a:r>
            <a:r>
              <a:rPr lang="bo-CN" dirty="0">
                <a:latin typeface="Monlam Uni OuChan2"/>
                <a:ea typeface="Monlam Uni OuChan2"/>
                <a:cs typeface="Monlam Uni OuChan2"/>
                <a:sym typeface="Monlam Uni OuChan2"/>
              </a:rPr>
              <a:t>།</a:t>
            </a:r>
            <a:endParaRPr dirty="0">
              <a:latin typeface="Monlam Uni OuChan2"/>
              <a:ea typeface="Monlam Uni OuChan2"/>
              <a:cs typeface="Monlam Uni OuChan2"/>
              <a:sym typeface="Monlam Uni OuChan2"/>
            </a:endParaRPr>
          </a:p>
        </p:txBody>
      </p:sp>
      <p:sp>
        <p:nvSpPr>
          <p:cNvPr id="213" name="Shape 213"/>
          <p:cNvSpPr/>
          <p:nvPr/>
        </p:nvSpPr>
        <p:spPr>
          <a:xfrm>
            <a:off x="566184" y="2519356"/>
            <a:ext cx="8420101" cy="2339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mj-lt"/>
                <a:ea typeface="+mj-ea"/>
                <a:cs typeface="+mj-cs"/>
                <a:sym typeface="Helvetica"/>
              </a:defRPr>
            </a:pPr>
            <a:r>
              <a:rPr dirty="0"/>
              <a:t>Germination is the development of a plant from a seed  after a period of dormancy</a:t>
            </a:r>
            <a:r>
              <a:rPr dirty="0" smtClean="0"/>
              <a:t>.</a:t>
            </a:r>
            <a:endParaRPr dirty="0"/>
          </a:p>
          <a:p>
            <a:pPr algn="l" defTabSz="457200">
              <a:lnSpc>
                <a:spcPct val="150000"/>
              </a:lnSpc>
              <a:defRPr>
                <a:latin typeface="Monlam Uni OuChan2"/>
                <a:ea typeface="Monlam Uni OuChan2"/>
                <a:cs typeface="Monlam Uni OuChan2"/>
                <a:sym typeface="Monlam Uni OuChan2"/>
              </a:defRPr>
            </a:pPr>
            <a:r>
              <a:rPr lang="sk-SK" sz="3200" dirty="0">
                <a:sym typeface="Monlam Uni OuChan2"/>
              </a:rPr>
              <a:t>མྱུ་གུ་འབུས་</a:t>
            </a:r>
            <a:r>
              <a:rPr lang="sk-SK" sz="3200" dirty="0">
                <a:latin typeface="Monlam Uni OuChan2"/>
                <a:sym typeface="Monlam Uni OuChan2"/>
              </a:rPr>
              <a:t>པ</a:t>
            </a:r>
            <a:r>
              <a:rPr lang="sk-SK" sz="3200" dirty="0">
                <a:sym typeface="Monlam Uni OuChan2"/>
              </a:rPr>
              <a:t>་ནི་ས་བོན་</a:t>
            </a:r>
            <a:r>
              <a:rPr lang="bo-CN" sz="3200" dirty="0">
                <a:latin typeface="Arial" panose="020B0604020202020204" pitchFamily="34" charset="0"/>
              </a:rPr>
              <a:t>གྱི་</a:t>
            </a:r>
            <a:r>
              <a:rPr lang="sk-SK" sz="3200" dirty="0">
                <a:sym typeface="Monlam Uni OuChan2"/>
              </a:rPr>
              <a:t>བག་ལ་ཉལ་བའི་གནས་སྐབས་ནས་རྩི་ཤིང་དུ་འགྱུར་བའི</a:t>
            </a:r>
            <a:r>
              <a:rPr lang="sk-SK" sz="3200" dirty="0" smtClean="0">
                <a:sym typeface="Monlam Uni OuChan2"/>
              </a:rPr>
              <a:t>་འཚར</a:t>
            </a:r>
            <a:r>
              <a:rPr lang="sk-SK" sz="3200" dirty="0">
                <a:sym typeface="Monlam Uni OuChan2"/>
              </a:rPr>
              <a:t>་ལོངས་</a:t>
            </a:r>
            <a:r>
              <a:rPr lang="bo-CN" sz="3200" dirty="0">
                <a:sym typeface="Monlam Uni OuChan2"/>
              </a:rPr>
              <a:t>ཀྱི་</a:t>
            </a:r>
            <a:r>
              <a:rPr lang="sk-SK" sz="3200" dirty="0">
                <a:sym typeface="Monlam Uni OuChan2"/>
              </a:rPr>
              <a:t>རིམ་པ་དེ་ལ་ཟེར། </a:t>
            </a:r>
            <a:r>
              <a:rPr sz="3200" dirty="0"/>
              <a:t>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1819</Words>
  <Application>Microsoft Macintosh PowerPoint</Application>
  <PresentationFormat>Bildschirmpräsentation (4:3)</PresentationFormat>
  <Paragraphs>224</Paragraphs>
  <Slides>33</Slides>
  <Notes>9</Notes>
  <HiddenSlides>4</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Germination མྱུ་གུ་འབུས་པ།</vt:lpstr>
      <vt:lpstr>How to make the germination visible? མྱུ་གུ་འབུས་པ་ག་འདྲ་བྱེད་ནས་མཐོང་ཐུབ་བམ།</vt:lpstr>
      <vt:lpstr>PowerPoint-Präsentation</vt:lpstr>
      <vt:lpstr>PowerPoint-Präsentation</vt:lpstr>
      <vt:lpstr>PowerPoint-Präsentation</vt:lpstr>
      <vt:lpstr>PowerPoint-Präsentation</vt:lpstr>
      <vt:lpstr>PowerPoint-Präsentation</vt:lpstr>
      <vt:lpstr>PowerPoint-Präsentation</vt:lpstr>
      <vt:lpstr>Germination མྱུ་གུ་འབུས་པ།</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Research for the profit of whom?  སུའི་ཁེ་ཕན་ཆེད་དུ་ཉམས་ཞིབ་བྱེད་པ།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Werner Nater</cp:lastModifiedBy>
  <cp:revision>49</cp:revision>
  <dcterms:modified xsi:type="dcterms:W3CDTF">2021-11-01T17:05:11Z</dcterms:modified>
</cp:coreProperties>
</file>