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784" y="-1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600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6400">
              <a:lnSpc>
                <a:spcPct val="100000"/>
              </a:lnSpc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• Observation: Exercise with mirror</a:t>
            </a:r>
          </a:p>
          <a:p>
            <a:pPr defTabSz="406400">
              <a:lnSpc>
                <a:spcPct val="100000"/>
              </a:lnSpc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• Compare your two hands: equal – similar?</a:t>
            </a:r>
          </a:p>
          <a:p>
            <a:pPr marL="297815" indent="-257175" defTabSz="406400">
              <a:lnSpc>
                <a:spcPct val="100000"/>
              </a:lnSpc>
              <a:buSzPct val="100000"/>
              <a:buChar char="•"/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Compare image in the mirror with both hands.</a:t>
            </a:r>
          </a:p>
          <a:p>
            <a:pPr marL="297815" indent="-257175" defTabSz="406400">
              <a:lnSpc>
                <a:spcPct val="100000"/>
              </a:lnSpc>
              <a:buSzPct val="100000"/>
              <a:buChar char="•"/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Find Objects in the room they have a symmetry.</a:t>
            </a:r>
          </a:p>
          <a:p>
            <a:pPr defTabSz="406400">
              <a:lnSpc>
                <a:spcPct val="100000"/>
              </a:lnSpc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How many symmetry axes?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6400">
              <a:lnSpc>
                <a:spcPct val="100000"/>
              </a:lnSpc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Posters the walls: Observation: </a:t>
            </a:r>
          </a:p>
          <a:p>
            <a:pPr marL="297815" indent="-257175" defTabSz="406400">
              <a:lnSpc>
                <a:spcPct val="100000"/>
              </a:lnSpc>
              <a:buSzPct val="100000"/>
              <a:buChar char="•"/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Exercise with mirror</a:t>
            </a:r>
          </a:p>
          <a:p>
            <a:pPr marL="297815" indent="-257175" defTabSz="406400">
              <a:lnSpc>
                <a:spcPct val="100000"/>
              </a:lnSpc>
              <a:buSzPct val="100000"/>
              <a:buChar char="•"/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Find Symmetry Axis How many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6400">
              <a:lnSpc>
                <a:spcPct val="100000"/>
              </a:lnSpc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Observation: </a:t>
            </a:r>
          </a:p>
          <a:p>
            <a:pPr marL="297815" indent="-257175" defTabSz="406400">
              <a:lnSpc>
                <a:spcPct val="100000"/>
              </a:lnSpc>
              <a:buSzPct val="100000"/>
              <a:buChar char="•"/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Exercise with mirror</a:t>
            </a:r>
          </a:p>
          <a:p>
            <a:pPr marL="297815" indent="-257175" defTabSz="406400">
              <a:lnSpc>
                <a:spcPct val="100000"/>
              </a:lnSpc>
              <a:buSzPct val="100000"/>
              <a:buChar char="•"/>
              <a:defRPr sz="24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Find Symmetry Axis How many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Hauhechel = restharrow  (Lat: Ononis)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Hauhechel = restharrow  (Lat: Ononis)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0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Show with shadow of a pointer stick the symmetry axis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6400">
              <a:lnSpc>
                <a:spcPct val="1000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Drawing not a photo  Looks like symmetry</a:t>
            </a:r>
          </a:p>
          <a:p>
            <a:pPr defTabSz="406400">
              <a:lnSpc>
                <a:spcPct val="100000"/>
              </a:lnSpc>
              <a:defRPr sz="20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Show with shadow of a pointer stick the symmetry axis</a:t>
            </a:r>
          </a:p>
          <a:p>
            <a:pPr defTabSz="406400">
              <a:lnSpc>
                <a:spcPct val="1000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But: Question: Is there a repetitive part ?    How exactly?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Question: Is there a repetitive part ?    How exactly?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But: Question: Is there a repetitive part ?    How exactly?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0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Show with shadow of a pointer stick the symmetry axis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lnSpc>
                <a:spcPct val="100000"/>
              </a:lnSpc>
              <a:defRPr sz="2000">
                <a:solidFill>
                  <a:schemeClr val="accent5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Show with shadow of a pointer stick the symmetry axis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–Christian Bauer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„Zitat hier eingeben.“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-27094" y="-54187"/>
            <a:ext cx="13058988" cy="9861974"/>
          </a:xfrm>
          <a:prstGeom prst="rect">
            <a:avLst/>
          </a:prstGeom>
          <a:solidFill>
            <a:srgbClr val="E9FEEC"/>
          </a:solidFill>
          <a:ln w="25400">
            <a:solidFill>
              <a:srgbClr val="DCEDFF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lnSpc>
                <a:spcPts val="4500"/>
              </a:lnSpc>
              <a:tabLst>
                <a:tab pos="1054100" algn="l"/>
              </a:tabLst>
              <a:defRPr sz="3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-1" y="9428480"/>
            <a:ext cx="4244624" cy="3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577991">
              <a:lnSpc>
                <a:spcPts val="1900"/>
              </a:lnSpc>
              <a:tabLst>
                <a:tab pos="1054100" algn="l"/>
                <a:tab pos="2679700" algn="l"/>
              </a:tabLst>
              <a:defRPr sz="1600" i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119" name="Shape 119"/>
          <p:cNvSpPr/>
          <p:nvPr/>
        </p:nvSpPr>
        <p:spPr>
          <a:xfrm flipV="1">
            <a:off x="-1" y="9478153"/>
            <a:ext cx="13073453" cy="4515"/>
          </a:xfrm>
          <a:prstGeom prst="line">
            <a:avLst/>
          </a:prstGeom>
          <a:ln w="50800">
            <a:solidFill>
              <a:srgbClr val="15248C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1541759" y="9428480"/>
            <a:ext cx="1517228" cy="3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577991">
              <a:lnSpc>
                <a:spcPts val="1900"/>
              </a:lnSpc>
              <a:tabLst>
                <a:tab pos="1054100" algn="l"/>
                <a:tab pos="2679700" algn="l"/>
              </a:tabLst>
              <a:defRPr sz="16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329756" y="9452327"/>
            <a:ext cx="347094" cy="349674"/>
          </a:xfrm>
          <a:prstGeom prst="rect">
            <a:avLst/>
          </a:prstGeom>
        </p:spPr>
        <p:txBody>
          <a:bodyPr lIns="54186" tIns="54186" rIns="54186" bIns="54186" anchor="ctr"/>
          <a:lstStyle>
            <a:lvl1pPr defTabSz="577991">
              <a:lnSpc>
                <a:spcPts val="1900"/>
              </a:lnSpc>
              <a:tabLst>
                <a:tab pos="10541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1"/>
          <p:cNvGrpSpPr/>
          <p:nvPr/>
        </p:nvGrpSpPr>
        <p:grpSpPr>
          <a:xfrm>
            <a:off x="-1" y="9428480"/>
            <a:ext cx="13073453" cy="385799"/>
            <a:chOff x="0" y="0"/>
            <a:chExt cx="13073451" cy="385797"/>
          </a:xfrm>
        </p:grpSpPr>
        <p:sp>
          <p:nvSpPr>
            <p:cNvPr id="128" name="Shape 128"/>
            <p:cNvSpPr/>
            <p:nvPr/>
          </p:nvSpPr>
          <p:spPr>
            <a:xfrm>
              <a:off x="0" y="0"/>
              <a:ext cx="2420338" cy="385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defTabSz="577991">
                <a:lnSpc>
                  <a:spcPts val="1900"/>
                </a:lnSpc>
                <a:tabLst>
                  <a:tab pos="1054100" algn="l"/>
                  <a:tab pos="2679700" algn="l"/>
                </a:tabLst>
                <a:defRPr sz="16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29" name="Shape 129"/>
            <p:cNvSpPr/>
            <p:nvPr/>
          </p:nvSpPr>
          <p:spPr>
            <a:xfrm flipV="1">
              <a:off x="0" y="49673"/>
              <a:ext cx="13073452" cy="4515"/>
            </a:xfrm>
            <a:prstGeom prst="line">
              <a:avLst/>
            </a:prstGeom>
            <a:noFill/>
            <a:ln w="508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1541760" y="0"/>
              <a:ext cx="1517228" cy="385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defTabSz="577991">
                <a:lnSpc>
                  <a:spcPts val="1900"/>
                </a:lnSpc>
                <a:tabLst>
                  <a:tab pos="1054100" algn="l"/>
                  <a:tab pos="2679700" algn="l"/>
                </a:tabLst>
                <a:defRPr sz="16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0724" y="9452327"/>
            <a:ext cx="347095" cy="349674"/>
          </a:xfrm>
          <a:prstGeom prst="rect">
            <a:avLst/>
          </a:prstGeom>
        </p:spPr>
        <p:txBody>
          <a:bodyPr lIns="54186" tIns="54186" rIns="54186" bIns="54186" anchor="ctr"/>
          <a:lstStyle>
            <a:lvl1pPr defTabSz="577991">
              <a:lnSpc>
                <a:spcPts val="1900"/>
              </a:lnSpc>
              <a:tabLst>
                <a:tab pos="1054100" algn="l"/>
              </a:tabLst>
              <a:defRPr sz="1600">
                <a:solidFill>
                  <a:srgbClr val="0000E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g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7094" y="-54187"/>
            <a:ext cx="13058988" cy="9861974"/>
          </a:xfrm>
          <a:prstGeom prst="rect">
            <a:avLst/>
          </a:prstGeom>
          <a:solidFill>
            <a:srgbClr val="E9FEEC"/>
          </a:solidFill>
          <a:ln w="25400">
            <a:solidFill>
              <a:srgbClr val="DCEDFF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lnSpc>
                <a:spcPts val="4500"/>
              </a:lnSpc>
              <a:tabLst>
                <a:tab pos="1054100" algn="l"/>
              </a:tabLst>
              <a:defRPr sz="3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329756" y="9452327"/>
            <a:ext cx="347094" cy="349674"/>
          </a:xfrm>
          <a:prstGeom prst="rect">
            <a:avLst/>
          </a:prstGeom>
        </p:spPr>
        <p:txBody>
          <a:bodyPr lIns="54186" tIns="54186" rIns="54186" bIns="54186" anchor="ctr"/>
          <a:lstStyle>
            <a:lvl1pPr defTabSz="577991">
              <a:lnSpc>
                <a:spcPts val="1900"/>
              </a:lnSpc>
              <a:tabLst>
                <a:tab pos="10541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c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10631597" y="8882098"/>
            <a:ext cx="411472" cy="403720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t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18063" y="-1"/>
            <a:ext cx="13095112" cy="980778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238044" y="3612444"/>
            <a:ext cx="2528712" cy="2528712"/>
          </a:xfrm>
          <a:prstGeom prst="ellipse">
            <a:avLst/>
          </a:prstGeom>
          <a:solidFill>
            <a:srgbClr val="011A9A"/>
          </a:solidFill>
          <a:ln w="355600">
            <a:solidFill>
              <a:srgbClr val="FF2600"/>
            </a:solidFill>
            <a:miter lim="400000"/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-1" y="4957762"/>
            <a:ext cx="919408" cy="318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2101689" y="4876800"/>
            <a:ext cx="903112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62" name="Group 162"/>
          <p:cNvGrpSpPr/>
          <p:nvPr/>
        </p:nvGrpSpPr>
        <p:grpSpPr>
          <a:xfrm rot="10800000">
            <a:off x="-1" y="7893191"/>
            <a:ext cx="1842348" cy="1842347"/>
            <a:chOff x="0" y="0"/>
            <a:chExt cx="1842346" cy="1842346"/>
          </a:xfrm>
        </p:grpSpPr>
        <p:sp>
          <p:nvSpPr>
            <p:cNvPr id="160" name="Shape 160"/>
            <p:cNvSpPr/>
            <p:nvPr/>
          </p:nvSpPr>
          <p:spPr>
            <a:xfrm>
              <a:off x="0" y="54186"/>
              <a:ext cx="1842347" cy="1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flipV="1">
              <a:off x="1770097" y="-1"/>
              <a:ext cx="1" cy="1842348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 rot="10800000" flipH="1">
            <a:off x="11162453" y="7893191"/>
            <a:ext cx="1842348" cy="1842347"/>
            <a:chOff x="0" y="0"/>
            <a:chExt cx="1842346" cy="1842346"/>
          </a:xfrm>
        </p:grpSpPr>
        <p:sp>
          <p:nvSpPr>
            <p:cNvPr id="163" name="Shape 163"/>
            <p:cNvSpPr/>
            <p:nvPr/>
          </p:nvSpPr>
          <p:spPr>
            <a:xfrm>
              <a:off x="0" y="54186"/>
              <a:ext cx="1842347" cy="1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1770097" y="-1"/>
              <a:ext cx="1" cy="1842348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11162453" y="18062"/>
            <a:ext cx="1842348" cy="1842347"/>
            <a:chOff x="0" y="0"/>
            <a:chExt cx="1842346" cy="1842346"/>
          </a:xfrm>
        </p:grpSpPr>
        <p:sp>
          <p:nvSpPr>
            <p:cNvPr id="166" name="Shape 166"/>
            <p:cNvSpPr/>
            <p:nvPr/>
          </p:nvSpPr>
          <p:spPr>
            <a:xfrm>
              <a:off x="0" y="72248"/>
              <a:ext cx="1842347" cy="1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1770097" y="-1"/>
              <a:ext cx="1" cy="1842348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 flipH="1">
            <a:off x="-1" y="18062"/>
            <a:ext cx="1842348" cy="1842347"/>
            <a:chOff x="0" y="0"/>
            <a:chExt cx="1842346" cy="1842346"/>
          </a:xfrm>
        </p:grpSpPr>
        <p:sp>
          <p:nvSpPr>
            <p:cNvPr id="169" name="Shape 169"/>
            <p:cNvSpPr/>
            <p:nvPr/>
          </p:nvSpPr>
          <p:spPr>
            <a:xfrm>
              <a:off x="0" y="72248"/>
              <a:ext cx="1842347" cy="1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flipV="1">
              <a:off x="1770097" y="-1"/>
              <a:ext cx="1" cy="1842348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>
            <a:off x="6484337" y="316"/>
            <a:ext cx="18064" cy="926276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484337" y="8832426"/>
            <a:ext cx="18064" cy="926276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10615418" y="8882098"/>
            <a:ext cx="443830" cy="4334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9" y="1549078"/>
            <a:ext cx="6412090" cy="587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 flipH="1">
            <a:off x="3119922" y="1716091"/>
            <a:ext cx="1742144" cy="5536198"/>
          </a:xfrm>
          <a:prstGeom prst="lin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72248" tIns="72248" rIns="72248" bIns="72248" anchor="ctr"/>
          <a:lstStyle/>
          <a:p>
            <a:pPr defTabSz="577991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068567" y="2536730"/>
            <a:ext cx="5844854" cy="4111667"/>
          </a:xfrm>
          <a:prstGeom prst="lin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72248" tIns="72248" rIns="72248" bIns="72248" anchor="ctr"/>
          <a:lstStyle/>
          <a:p>
            <a:pPr defTabSz="577991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 flipH="1">
            <a:off x="1334053" y="2757502"/>
            <a:ext cx="5313882" cy="3670123"/>
          </a:xfrm>
          <a:prstGeom prst="lin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72248" tIns="72248" rIns="72248" bIns="72248" anchor="ctr"/>
          <a:lstStyle/>
          <a:p>
            <a:pPr defTabSz="577991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 flipH="1" flipV="1">
            <a:off x="1070411" y="4592563"/>
            <a:ext cx="5841165" cy="1"/>
          </a:xfrm>
          <a:prstGeom prst="lin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72248" tIns="72248" rIns="72248" bIns="72248" anchor="ctr"/>
          <a:lstStyle/>
          <a:p>
            <a:pPr defTabSz="577991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907173" y="1634568"/>
            <a:ext cx="2023144" cy="5699244"/>
          </a:xfrm>
          <a:prstGeom prst="line">
            <a:avLst/>
          </a:prstGeom>
          <a:ln w="50800">
            <a:solidFill>
              <a:srgbClr val="F62402"/>
            </a:solidFill>
            <a:miter lim="400000"/>
          </a:ln>
        </p:spPr>
        <p:txBody>
          <a:bodyPr lIns="72248" tIns="72248" rIns="72248" bIns="72248" anchor="ctr"/>
          <a:lstStyle/>
          <a:p>
            <a:pPr defTabSz="577991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27493" y="6407711"/>
            <a:ext cx="3298493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>
                <a:solidFill>
                  <a:srgbClr val="FF0000"/>
                </a:solidFill>
              </a:rPr>
              <a:t>Symmetry </a:t>
            </a:r>
            <a:r>
              <a:rPr dirty="0">
                <a:solidFill>
                  <a:srgbClr val="FF0000"/>
                </a:solidFill>
              </a:rPr>
              <a:t>axis</a:t>
            </a:r>
          </a:p>
          <a:p>
            <a:pPr algn="l" defTabSz="457200">
              <a:defRPr sz="2400">
                <a:solidFill>
                  <a:schemeClr val="accent5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lang="bo-CN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རྣམ་མཚུངས་ཀྱི་སྲོག་ཤིང་།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7616637" y="1803056"/>
            <a:ext cx="4116349" cy="6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>
            <a:lvl1pPr algn="l" defTabSz="650240"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This looks like .....?</a:t>
            </a:r>
          </a:p>
        </p:txBody>
      </p:sp>
      <p:sp>
        <p:nvSpPr>
          <p:cNvPr id="254" name="Shape 254"/>
          <p:cNvSpPr/>
          <p:nvPr/>
        </p:nvSpPr>
        <p:spPr>
          <a:xfrm>
            <a:off x="7616637" y="2564480"/>
            <a:ext cx="3477686" cy="8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 sz="38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sz="4300" dirty="0" smtClean="0"/>
              <a:t>འདི</a:t>
            </a:r>
            <a:r>
              <a:rPr sz="4300" dirty="0"/>
              <a:t>་ག་རེ་འདྲ་པོ་འདུག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  <p:bldP spid="248" grpId="2" animBg="1" advAuto="0"/>
      <p:bldP spid="249" grpId="4" animBg="1" advAuto="0"/>
      <p:bldP spid="250" grpId="3" animBg="1" advAuto="0"/>
      <p:bldP spid="251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337247" y="9452327"/>
            <a:ext cx="332112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6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9" y="1549078"/>
            <a:ext cx="6412090" cy="58702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53"/>
          <p:cNvSpPr/>
          <p:nvPr/>
        </p:nvSpPr>
        <p:spPr>
          <a:xfrm>
            <a:off x="7616637" y="1803056"/>
            <a:ext cx="4116349" cy="6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>
            <a:lvl1pPr algn="l" defTabSz="650240"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This looks like .....?</a:t>
            </a:r>
          </a:p>
        </p:txBody>
      </p:sp>
      <p:sp>
        <p:nvSpPr>
          <p:cNvPr id="7" name="Shape 254"/>
          <p:cNvSpPr/>
          <p:nvPr/>
        </p:nvSpPr>
        <p:spPr>
          <a:xfrm>
            <a:off x="7616637" y="2564480"/>
            <a:ext cx="3477686" cy="8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 sz="38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sz="4300" dirty="0" smtClean="0"/>
              <a:t>འདི</a:t>
            </a:r>
            <a:r>
              <a:rPr sz="4300" dirty="0"/>
              <a:t>་ག་རེ་འདྲ་པོ་འདུག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69" y="1441949"/>
            <a:ext cx="6412090" cy="601409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8382496" y="1531002"/>
            <a:ext cx="4567643" cy="136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/>
          <a:p>
            <a:pPr algn="l"/>
            <a:r>
              <a:rPr b="1" dirty="0"/>
              <a:t>Symmetry of 5</a:t>
            </a:r>
            <a:r>
              <a:rPr dirty="0"/>
              <a:t>   </a:t>
            </a:r>
            <a:br>
              <a:rPr dirty="0"/>
            </a:br>
            <a:r>
              <a:rPr lang="bo-CN" sz="4300" dirty="0"/>
              <a:t>༥</a:t>
            </a:r>
            <a:r>
              <a:rPr lang="en-US" sz="4300" dirty="0"/>
              <a:t> </a:t>
            </a:r>
            <a:r>
              <a:rPr sz="4300" dirty="0" err="1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ཡི</a:t>
            </a:r>
            <a:r>
              <a:rPr sz="4300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་</a:t>
            </a:r>
            <a:r>
              <a:rPr lang="bo-CN" sz="4300" b="0" i="0" u="none" strike="noStrike" dirty="0">
                <a:solidFill>
                  <a:schemeClr val="tx1"/>
                </a:solidFill>
                <a:effectLst/>
                <a:latin typeface="Monlam Uni OuChan2"/>
              </a:rPr>
              <a:t>རྣམ་མཚུངས།</a:t>
            </a:r>
            <a:endParaRPr sz="4300" dirty="0">
              <a:solidFill>
                <a:schemeClr val="tx1"/>
              </a:solidFill>
              <a:latin typeface="Monlam Uni OuChan2"/>
              <a:ea typeface="Monlam Uni OuChan2"/>
              <a:cs typeface="Monlam Uni OuChan2"/>
              <a:sym typeface="Monlam Uni OuChan2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382496" y="3849850"/>
            <a:ext cx="3997834" cy="303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/>
          <a:p>
            <a:pPr algn="l" defTabSz="65024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5 petals </a:t>
            </a:r>
          </a:p>
          <a:p>
            <a:pPr algn="l" defTabSz="65024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 </a:t>
            </a:r>
            <a:r>
              <a:rPr dirty="0" err="1"/>
              <a:t>centre</a:t>
            </a:r>
            <a:endParaRPr dirty="0"/>
          </a:p>
          <a:p>
            <a:pPr algn="l" defTabSz="65024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 defTabSz="457200">
              <a:defRPr sz="38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4300" dirty="0" err="1"/>
              <a:t>འདབ་མ</a:t>
            </a:r>
            <a:r>
              <a:rPr lang="bo-CN" sz="4300" dirty="0">
                <a:latin typeface="Monlam Uni OuChan2"/>
                <a:ea typeface="Monlam Uni OuChan2"/>
                <a:cs typeface="Monlam Uni OuChan2"/>
                <a:sym typeface="Monlam Uni OuChan2"/>
              </a:rPr>
              <a:t>།</a:t>
            </a:r>
            <a:r>
              <a:rPr lang="en-US" sz="4300" dirty="0"/>
              <a:t> </a:t>
            </a:r>
            <a:r>
              <a:rPr lang="bo-CN" sz="4300" dirty="0"/>
              <a:t>༥</a:t>
            </a:r>
            <a:r>
              <a:rPr lang="bo-CN" dirty="0"/>
              <a:t> </a:t>
            </a:r>
            <a:endParaRPr dirty="0"/>
          </a:p>
          <a:p>
            <a:pPr algn="l" defTabSz="650240">
              <a:defRPr sz="38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4300" dirty="0" err="1"/>
              <a:t>དཀྱིལ་དབུས</a:t>
            </a:r>
            <a:r>
              <a:rPr lang="bo-CN" sz="4300" dirty="0">
                <a:latin typeface="Monlam Uni OuChan2"/>
                <a:ea typeface="Monlam Uni OuChan2"/>
                <a:cs typeface="Monlam Uni OuChan2"/>
                <a:sym typeface="Monlam Uni OuChan2"/>
              </a:rPr>
              <a:t>།</a:t>
            </a:r>
            <a:r>
              <a:rPr lang="en-US" sz="4300" dirty="0"/>
              <a:t> </a:t>
            </a:r>
            <a:r>
              <a:rPr lang="bo-CN" sz="3800" dirty="0">
                <a:sym typeface="Monlam Uni OuChan2"/>
              </a:rPr>
              <a:t> </a:t>
            </a:r>
            <a:r>
              <a:rPr lang="bo-CN" sz="4300" dirty="0">
                <a:sym typeface="Monlam Uni OuChan2"/>
              </a:rPr>
              <a:t>༡</a:t>
            </a:r>
            <a:endParaRPr sz="4300" dirty="0"/>
          </a:p>
        </p:txBody>
      </p:sp>
      <p:sp>
        <p:nvSpPr>
          <p:cNvPr id="269" name="Shape 269"/>
          <p:cNvSpPr/>
          <p:nvPr/>
        </p:nvSpPr>
        <p:spPr>
          <a:xfrm rot="2514564">
            <a:off x="3855391" y="4144160"/>
            <a:ext cx="3812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6240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+</a:t>
            </a:r>
          </a:p>
        </p:txBody>
      </p:sp>
      <p:sp>
        <p:nvSpPr>
          <p:cNvPr id="270" name="Shape 270"/>
          <p:cNvSpPr/>
          <p:nvPr/>
        </p:nvSpPr>
        <p:spPr>
          <a:xfrm rot="2514564">
            <a:off x="9730507" y="3911562"/>
            <a:ext cx="1026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6240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4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73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3" y="216530"/>
            <a:ext cx="7630586" cy="7646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8385837" y="2389876"/>
            <a:ext cx="3605974" cy="163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l" defTabSz="650240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300" dirty="0" smtClean="0"/>
              <a:t>Tulip </a:t>
            </a:r>
            <a:r>
              <a:rPr sz="3300" dirty="0"/>
              <a:t>(Photo)</a:t>
            </a:r>
          </a:p>
          <a:p>
            <a:pPr algn="l" defTabSz="457200">
              <a:lnSpc>
                <a:spcPct val="130000"/>
              </a:lnSpc>
              <a:defRPr sz="28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4300" dirty="0" err="1"/>
              <a:t>ཊུ་ལིབ་མེ་ཏོག་གི་པར</a:t>
            </a:r>
            <a:r>
              <a:rPr sz="4300" dirty="0"/>
              <a:t>།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79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91" y="1316973"/>
            <a:ext cx="5400825" cy="546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8296275" y="2234700"/>
            <a:ext cx="313707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300" dirty="0"/>
              <a:t>Mustard (Photo)</a:t>
            </a:r>
          </a:p>
          <a:p>
            <a:pPr algn="l" defTabSz="457200">
              <a:defRPr sz="34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4300" dirty="0" err="1"/>
              <a:t>པད་ཁང</a:t>
            </a:r>
            <a:r>
              <a:rPr sz="4300" dirty="0"/>
              <a:t>་</a:t>
            </a:r>
            <a:r>
              <a:rPr lang="bo-CN" sz="4300" dirty="0"/>
              <a:t>མེ་ཏོག་</a:t>
            </a:r>
            <a:r>
              <a:rPr sz="4300" dirty="0" err="1"/>
              <a:t>གི་པར</a:t>
            </a:r>
            <a:r>
              <a:rPr sz="4300" dirty="0"/>
              <a:t>།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8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4" y="1539572"/>
            <a:ext cx="6582826" cy="494092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8499723" y="4666460"/>
            <a:ext cx="1769914" cy="1038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/>
          <a:p>
            <a:pPr algn="l" defTabSz="457200">
              <a:defRPr sz="3500">
                <a:solidFill>
                  <a:schemeClr val="accent5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dirty="0">
                <a:solidFill>
                  <a:srgbClr val="FF0000"/>
                </a:solidFill>
              </a:rPr>
              <a:t>    </a:t>
            </a:r>
            <a:r>
              <a:rPr sz="58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༡༠༠</a:t>
            </a:r>
            <a:r>
              <a:rPr sz="5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E85F03-7949-4567-A547-710E91709B7E}"/>
              </a:ext>
            </a:extLst>
          </p:cNvPr>
          <p:cNvSpPr txBox="1"/>
          <p:nvPr/>
        </p:nvSpPr>
        <p:spPr>
          <a:xfrm flipH="1">
            <a:off x="8783115" y="3938684"/>
            <a:ext cx="1522026" cy="702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39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100 </a:t>
            </a:r>
            <a:r>
              <a:rPr kumimoji="0" lang="en-IN" sz="39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?</a:t>
            </a:r>
          </a:p>
        </p:txBody>
      </p:sp>
      <p:sp>
        <p:nvSpPr>
          <p:cNvPr id="7" name="Shape 252"/>
          <p:cNvSpPr/>
          <p:nvPr/>
        </p:nvSpPr>
        <p:spPr>
          <a:xfrm>
            <a:off x="8320297" y="1924345"/>
            <a:ext cx="4113514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solidFill>
                  <a:srgbClr val="FF0000"/>
                </a:solidFill>
                <a:latin typeface="Arial"/>
                <a:cs typeface="Arial"/>
              </a:rPr>
              <a:t>Symmetry axis</a:t>
            </a:r>
            <a:endParaRPr lang="de-CH" sz="3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 defTabSz="457200">
              <a:defRPr sz="2400">
                <a:solidFill>
                  <a:schemeClr val="accent5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lang="bo-CN" sz="3200" b="0" i="0" u="none" strike="noStrike" dirty="0" smtClean="0">
                <a:solidFill>
                  <a:srgbClr val="FF0000"/>
                </a:solidFill>
                <a:effectLst/>
                <a:latin typeface="Monlam Uni OuChan2"/>
                <a:cs typeface="Monlam Uni OuChan2"/>
              </a:rPr>
              <a:t>རྣམ</a:t>
            </a:r>
            <a:r>
              <a:rPr lang="bo-CN" sz="3200" b="0" i="0" u="none" strike="noStrike" dirty="0">
                <a:solidFill>
                  <a:srgbClr val="FF0000"/>
                </a:solidFill>
                <a:effectLst/>
                <a:latin typeface="Monlam Uni OuChan2"/>
                <a:cs typeface="Monlam Uni OuChan2"/>
              </a:rPr>
              <a:t>་མཚུངས་ཀྱི་སྲོག་ཤིང་།</a:t>
            </a:r>
            <a:endParaRPr sz="3200" dirty="0">
              <a:solidFill>
                <a:srgbClr val="FF0000"/>
              </a:solidFill>
              <a:latin typeface="Monlam Uni OuChan2"/>
              <a:cs typeface="Monlam Uni OuChan2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035470" y="246767"/>
            <a:ext cx="5969330" cy="168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/>
          <a:p>
            <a:pPr algn="l" defTabSz="650240">
              <a:lnSpc>
                <a:spcPct val="130000"/>
              </a:lnSpc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Symmetry </a:t>
            </a:r>
            <a:r>
              <a:rPr lang="en-IN" dirty="0"/>
              <a:t> of</a:t>
            </a:r>
            <a:r>
              <a:rPr dirty="0"/>
              <a:t>  1, 2, 3 ... 6  ?</a:t>
            </a:r>
            <a:br>
              <a:rPr dirty="0"/>
            </a:br>
            <a:r>
              <a:rPr lang="en-US" dirty="0"/>
              <a:t> </a:t>
            </a:r>
            <a:r>
              <a:rPr sz="4300" dirty="0">
                <a:latin typeface="Monlam Uni OuChan2"/>
                <a:ea typeface="Monlam Uni OuChan2"/>
                <a:cs typeface="Monlam Uni OuChan2"/>
                <a:sym typeface="Monlam Uni OuChan2"/>
              </a:rPr>
              <a:t>༡ ༢ ༣ ....༦  ?</a:t>
            </a:r>
            <a:r>
              <a:rPr lang="en-US" sz="4300" dirty="0">
                <a:latin typeface="Monlam Uni OuChan2"/>
                <a:ea typeface="Monlam Uni OuChan2"/>
                <a:cs typeface="Monlam Uni OuChan2"/>
                <a:sym typeface="Monlam Uni OuChan2"/>
              </a:rPr>
              <a:t> </a:t>
            </a:r>
            <a:r>
              <a:rPr lang="bo-CN" sz="40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རྣམས་ཀྱི་རྣམ་མཚུངས།</a:t>
            </a:r>
            <a:endParaRPr sz="4000" dirty="0">
              <a:solidFill>
                <a:schemeClr val="tx1"/>
              </a:solidFill>
              <a:latin typeface="Monlam Uni OuChan2"/>
              <a:ea typeface="Monlam Uni OuChan2"/>
              <a:cs typeface="Monlam Uni OuChan2"/>
              <a:sym typeface="Monlam Uni OuChan2"/>
            </a:endParaRPr>
          </a:p>
        </p:txBody>
      </p:sp>
      <p:pic>
        <p:nvPicPr>
          <p:cNvPr id="293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20" y="-43372"/>
            <a:ext cx="7154325" cy="9503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-54187" y="-36125"/>
            <a:ext cx="13095111" cy="982585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lnSpc>
                <a:spcPts val="4500"/>
              </a:lnSpc>
              <a:tabLst>
                <a:tab pos="1054100" algn="l"/>
              </a:tabLst>
              <a:defRPr sz="3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6310509" y="9446542"/>
            <a:ext cx="367525" cy="361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5217577" y="4526848"/>
            <a:ext cx="256964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577991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de-CH" dirty="0" err="1" smtClean="0"/>
              <a:t>Projector</a:t>
            </a:r>
            <a:r>
              <a:rPr dirty="0" smtClean="0"/>
              <a:t> </a:t>
            </a:r>
            <a:r>
              <a:rPr dirty="0"/>
              <a:t>off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8"/>
          <p:cNvGrpSpPr/>
          <p:nvPr/>
        </p:nvGrpSpPr>
        <p:grpSpPr>
          <a:xfrm>
            <a:off x="633423" y="453383"/>
            <a:ext cx="11786161" cy="2193003"/>
            <a:chOff x="0" y="0"/>
            <a:chExt cx="11786159" cy="2193002"/>
          </a:xfrm>
        </p:grpSpPr>
        <p:pic>
          <p:nvPicPr>
            <p:cNvPr id="176" name="droppedImag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54915" cy="219300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177" name="droppedImag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5458" y="48487"/>
              <a:ext cx="2200702" cy="206451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179" name="Shape 179"/>
          <p:cNvSpPr/>
          <p:nvPr/>
        </p:nvSpPr>
        <p:spPr>
          <a:xfrm>
            <a:off x="2867053" y="6394026"/>
            <a:ext cx="7315201" cy="133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defTabSz="1300480"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Dr. Werner Nater</a:t>
            </a:r>
          </a:p>
          <a:p>
            <a:pPr marL="57799" marR="57799" defTabSz="1300480"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Project Manager "</a:t>
            </a:r>
            <a:r>
              <a:rPr i="1" dirty="0"/>
              <a:t>Science meets Dharma</a:t>
            </a:r>
            <a:r>
              <a:rPr dirty="0"/>
              <a:t>"</a:t>
            </a:r>
          </a:p>
          <a:p>
            <a:pPr marL="57799" marR="57799" defTabSz="1300480"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Tibet Institute Rikon, Switzerland</a:t>
            </a:r>
          </a:p>
        </p:txBody>
      </p:sp>
      <p:sp>
        <p:nvSpPr>
          <p:cNvPr id="180" name="Shape 180"/>
          <p:cNvSpPr/>
          <p:nvPr/>
        </p:nvSpPr>
        <p:spPr>
          <a:xfrm>
            <a:off x="703802" y="8886613"/>
            <a:ext cx="5638522" cy="59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/>
          <a:lstStyle>
            <a:lvl1pPr marL="57799" marR="57799" algn="l" defTabSz="1300480">
              <a:defRPr sz="2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Kathmandu</a:t>
            </a:r>
          </a:p>
        </p:txBody>
      </p:sp>
      <p:sp>
        <p:nvSpPr>
          <p:cNvPr id="181" name="Shape 181"/>
          <p:cNvSpPr/>
          <p:nvPr/>
        </p:nvSpPr>
        <p:spPr>
          <a:xfrm>
            <a:off x="8848058" y="8886613"/>
            <a:ext cx="3522134" cy="59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/>
          <a:lstStyle>
            <a:lvl1pPr marL="57799" marR="57799" algn="r" defTabSz="1300480">
              <a:defRPr sz="2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March 2020</a:t>
            </a:r>
          </a:p>
        </p:txBody>
      </p:sp>
      <p:sp>
        <p:nvSpPr>
          <p:cNvPr id="182" name="Shape 182"/>
          <p:cNvSpPr/>
          <p:nvPr/>
        </p:nvSpPr>
        <p:spPr>
          <a:xfrm>
            <a:off x="3244567" y="8200249"/>
            <a:ext cx="6587914" cy="804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defTabSz="650240">
              <a:lnSpc>
                <a:spcPts val="2600"/>
              </a:lnSpc>
              <a:tabLst>
                <a:tab pos="1181100" algn="l"/>
              </a:tabLst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Translations: Tenzin Tsondue</a:t>
            </a:r>
          </a:p>
          <a:p>
            <a:pPr defTabSz="650240">
              <a:lnSpc>
                <a:spcPts val="2600"/>
              </a:lnSpc>
              <a:tabLst>
                <a:tab pos="1181100" algn="l"/>
              </a:tabLst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Cooperation: Maja Burkhard</a:t>
            </a:r>
          </a:p>
        </p:txBody>
      </p:sp>
      <p:sp>
        <p:nvSpPr>
          <p:cNvPr id="183" name="Shape 183"/>
          <p:cNvSpPr/>
          <p:nvPr/>
        </p:nvSpPr>
        <p:spPr>
          <a:xfrm>
            <a:off x="633422" y="2609333"/>
            <a:ext cx="11786162" cy="3090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ct val="150000"/>
              </a:lnSpc>
              <a:spcAft>
                <a:spcPts val="1200"/>
              </a:spcAft>
              <a:defRPr sz="2400">
                <a:solidFill>
                  <a:schemeClr val="accent5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6300" dirty="0" err="1">
                <a:solidFill>
                  <a:schemeClr val="tx1"/>
                </a:solidFill>
              </a:rPr>
              <a:t>སྐྱེ་དངོས</a:t>
            </a:r>
            <a:r>
              <a:rPr sz="6300" dirty="0">
                <a:solidFill>
                  <a:schemeClr val="tx1"/>
                </a:solidFill>
              </a:rPr>
              <a:t>་</a:t>
            </a:r>
            <a:r>
              <a:rPr lang="bo-CN" sz="6300" dirty="0">
                <a:solidFill>
                  <a:schemeClr val="tx1"/>
                </a:solidFill>
              </a:rPr>
              <a:t>རིག་པ། </a:t>
            </a:r>
            <a:r>
              <a:rPr sz="6300" dirty="0">
                <a:solidFill>
                  <a:schemeClr val="tx1"/>
                </a:solidFill>
              </a:rPr>
              <a:t>- </a:t>
            </a:r>
            <a:r>
              <a:rPr lang="bo-CN" sz="63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རྣམ་མཚུངས།</a:t>
            </a:r>
            <a:endParaRPr lang="bo-CN" sz="6300" dirty="0">
              <a:solidFill>
                <a:schemeClr val="tx1"/>
              </a:solidFill>
            </a:endParaRPr>
          </a:p>
          <a:p>
            <a:pPr defTabSz="650240">
              <a:lnSpc>
                <a:spcPct val="150000"/>
              </a:lnSpc>
              <a:spcAft>
                <a:spcPts val="1200"/>
              </a:spcAft>
              <a:defRPr sz="6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Biology - Symmetry </a:t>
            </a:r>
          </a:p>
        </p:txBody>
      </p:sp>
      <p:sp>
        <p:nvSpPr>
          <p:cNvPr id="184" name="Shape 184"/>
          <p:cNvSpPr/>
          <p:nvPr/>
        </p:nvSpPr>
        <p:spPr>
          <a:xfrm>
            <a:off x="3797989" y="1319793"/>
            <a:ext cx="5408822" cy="576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indent="39687" defTabSz="650240"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Introduction Workshop 1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6386261" y="9452327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576791" y="540906"/>
            <a:ext cx="5051831" cy="133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/>
          <a:p>
            <a:pPr defTabSz="650240"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Equal or similar?</a:t>
            </a:r>
            <a:br>
              <a:rPr sz="3200" dirty="0"/>
            </a:br>
            <a:r>
              <a:rPr b="1" dirty="0" err="1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གཅིག་གྱུར</a:t>
            </a:r>
            <a:r>
              <a:rPr lang="bo-CN" b="1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་</a:t>
            </a:r>
            <a:r>
              <a:rPr lang="bo-CN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ར</a:t>
            </a:r>
            <a:r>
              <a:rPr lang="bo-CN" dirty="0">
                <a:solidFill>
                  <a:schemeClr val="tx1"/>
                </a:solidFill>
                <a:latin typeface="Monlam Uni OuChan2"/>
                <a:cs typeface="Monlam Uni OuChan2"/>
              </a:rPr>
              <a:t>མ</a:t>
            </a:r>
            <a:r>
              <a:rPr lang="bo-CN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་</a:t>
            </a:r>
            <a:r>
              <a:rPr b="1" dirty="0" err="1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འདྲ་བོ</a:t>
            </a:r>
            <a:r>
              <a:rPr lang="bo-CN" b="1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་</a:t>
            </a:r>
            <a:r>
              <a:rPr lang="bo-CN" b="0" i="0" u="none" strike="noStrike" dirty="0">
                <a:solidFill>
                  <a:schemeClr val="tx1"/>
                </a:solidFill>
                <a:effectLst/>
                <a:latin typeface="Monlam Uni OuChan2"/>
                <a:cs typeface="Monlam Uni OuChan2"/>
              </a:rPr>
              <a:t>འདུག</a:t>
            </a:r>
            <a:r>
              <a:rPr sz="4500" b="1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 </a:t>
            </a:r>
            <a:endParaRPr sz="4500" b="1" dirty="0">
              <a:solidFill>
                <a:schemeClr val="tx1"/>
              </a:solidFill>
              <a:latin typeface="Monlam Uni OuChan2"/>
              <a:cs typeface="Monlam Uni OuChan2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4537751" y="7590178"/>
            <a:ext cx="4945298" cy="11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/>
          <a:p>
            <a:pPr defTabSz="65024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Look at one hand in a mirror.  </a:t>
            </a:r>
            <a:br>
              <a:rPr dirty="0"/>
            </a:br>
            <a:r>
              <a:rPr sz="3500" dirty="0" err="1">
                <a:latin typeface="Monlam Uni OuChan2"/>
                <a:ea typeface="Monlam Uni OuChan2"/>
                <a:cs typeface="Monlam Uni OuChan2"/>
                <a:sym typeface="Monlam Uni OuChan2"/>
              </a:rPr>
              <a:t>ཁྱེད་ཀྱི་ལག་པ་གཅིག་མེ་ལོང་ལ་ལྟོས</a:t>
            </a:r>
            <a:r>
              <a:rPr sz="3500" dirty="0">
                <a:latin typeface="Monlam Uni OuChan2"/>
                <a:ea typeface="Monlam Uni OuChan2"/>
                <a:cs typeface="Monlam Uni OuChan2"/>
                <a:sym typeface="Monlam Uni OuChan2"/>
              </a:rPr>
              <a:t>། </a:t>
            </a:r>
          </a:p>
        </p:txBody>
      </p:sp>
      <p:pic>
        <p:nvPicPr>
          <p:cNvPr id="189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874" y="2750940"/>
            <a:ext cx="6573037" cy="4280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-54187" y="-36125"/>
            <a:ext cx="13095111" cy="982585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lnSpc>
                <a:spcPts val="4500"/>
              </a:lnSpc>
              <a:tabLst>
                <a:tab pos="1054100" algn="l"/>
              </a:tabLst>
              <a:defRPr sz="3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6310509" y="9446542"/>
            <a:ext cx="367525" cy="361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5217577" y="4526848"/>
            <a:ext cx="256964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577991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de-CH" dirty="0" err="1" smtClean="0"/>
              <a:t>Projector</a:t>
            </a:r>
            <a:r>
              <a:rPr dirty="0" smtClean="0"/>
              <a:t> </a:t>
            </a:r>
            <a:r>
              <a:rPr dirty="0"/>
              <a:t>off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6386261" y="9452327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9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79" y="1022029"/>
            <a:ext cx="3901442" cy="4750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 heuhechel_oder_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96" y="1022029"/>
            <a:ext cx="6985832" cy="475036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4441162" y="7267838"/>
            <a:ext cx="4501554" cy="6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Symmetry &lt;–&gt; mirror</a:t>
            </a:r>
          </a:p>
        </p:txBody>
      </p:sp>
      <p:sp>
        <p:nvSpPr>
          <p:cNvPr id="201" name="Shape 201"/>
          <p:cNvSpPr/>
          <p:nvPr/>
        </p:nvSpPr>
        <p:spPr>
          <a:xfrm>
            <a:off x="4466126" y="7859897"/>
            <a:ext cx="4415661" cy="8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l" defTabSz="650240"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bo-CN" sz="4300" b="0" i="0" u="none" strike="noStrike" dirty="0">
                <a:solidFill>
                  <a:schemeClr val="tx1"/>
                </a:solidFill>
                <a:effectLst/>
                <a:latin typeface="Monlam Uni OuChan2"/>
              </a:rPr>
              <a:t>རྣམ་མཚུངས།</a:t>
            </a:r>
            <a:r>
              <a:rPr sz="4300" dirty="0">
                <a:solidFill>
                  <a:schemeClr val="tx1"/>
                </a:solidFill>
                <a:latin typeface="Monlam Uni OuChan2"/>
              </a:rPr>
              <a:t> </a:t>
            </a:r>
            <a:r>
              <a:rPr dirty="0">
                <a:solidFill>
                  <a:schemeClr val="tx1"/>
                </a:solidFill>
              </a:rPr>
              <a:t>&lt;–</a:t>
            </a:r>
            <a:r>
              <a:rPr dirty="0"/>
              <a:t>&gt; </a:t>
            </a:r>
            <a:r>
              <a:rPr sz="4300" b="0" dirty="0" err="1">
                <a:latin typeface="Monlam Uni OuChan2"/>
                <a:ea typeface="Monlam Uni OuChan2"/>
                <a:cs typeface="Monlam Uni OuChan2"/>
                <a:sym typeface="Monlam Uni OuChan2"/>
              </a:rPr>
              <a:t>མེ་ལོང</a:t>
            </a:r>
            <a:r>
              <a:rPr lang="bo-CN" sz="4300" b="0" dirty="0">
                <a:latin typeface="Monlam Uni OuChan2"/>
                <a:ea typeface="Monlam Uni OuChan2"/>
                <a:cs typeface="Monlam Uni OuChan2"/>
                <a:sym typeface="Monlam Uni OuChan2"/>
              </a:rPr>
              <a:t>་</a:t>
            </a:r>
            <a:r>
              <a:rPr sz="4300" b="0" dirty="0">
                <a:latin typeface="Monlam Uni OuChan2"/>
                <a:ea typeface="Monlam Uni OuChan2"/>
                <a:cs typeface="Monlam Uni OuChan2"/>
                <a:sym typeface="Monlam Uni OuChan2"/>
              </a:rPr>
              <a:t>།</a:t>
            </a:r>
          </a:p>
        </p:txBody>
      </p:sp>
      <p:grpSp>
        <p:nvGrpSpPr>
          <p:cNvPr id="204" name="Group 204"/>
          <p:cNvGrpSpPr/>
          <p:nvPr/>
        </p:nvGrpSpPr>
        <p:grpSpPr>
          <a:xfrm>
            <a:off x="1762668" y="703019"/>
            <a:ext cx="3173044" cy="6373362"/>
            <a:chOff x="-213054" y="-1"/>
            <a:chExt cx="3173043" cy="6373360"/>
          </a:xfrm>
        </p:grpSpPr>
        <p:sp>
          <p:nvSpPr>
            <p:cNvPr id="202" name="Shape 202"/>
            <p:cNvSpPr/>
            <p:nvPr/>
          </p:nvSpPr>
          <p:spPr>
            <a:xfrm flipV="1">
              <a:off x="1373467" y="-1"/>
              <a:ext cx="1" cy="5388385"/>
            </a:xfrm>
            <a:prstGeom prst="line">
              <a:avLst/>
            </a:prstGeom>
            <a:noFill/>
            <a:ln w="63500" cap="flat">
              <a:solidFill>
                <a:srgbClr val="F62402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577991"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-213054" y="5408993"/>
              <a:ext cx="3173043" cy="964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2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FF0000"/>
                  </a:solidFill>
                </a:rPr>
                <a:t>Symmetry axis</a:t>
              </a:r>
            </a:p>
            <a:p>
              <a:pPr defTabSz="457200">
                <a:defRPr sz="2400">
                  <a:solidFill>
                    <a:schemeClr val="accent5"/>
                  </a:solidFill>
                  <a:latin typeface="Monlam Uni OuChan2"/>
                  <a:ea typeface="Monlam Uni OuChan2"/>
                  <a:cs typeface="Monlam Uni OuChan2"/>
                  <a:sym typeface="Monlam Uni OuChan2"/>
                </a:defRPr>
              </a:pPr>
              <a:r>
                <a:rPr lang="bo-CN" sz="32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རྣམ་མཚུངས་ཀྱི་སྲོག་ཤིང་།</a:t>
              </a:r>
              <a:endParaRPr lang="bo-CN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7185569" y="703019"/>
            <a:ext cx="3173044" cy="6373362"/>
            <a:chOff x="-213053" y="-1"/>
            <a:chExt cx="3173041" cy="6373360"/>
          </a:xfrm>
        </p:grpSpPr>
        <p:sp>
          <p:nvSpPr>
            <p:cNvPr id="205" name="Shape 205"/>
            <p:cNvSpPr/>
            <p:nvPr/>
          </p:nvSpPr>
          <p:spPr>
            <a:xfrm flipV="1">
              <a:off x="1373467" y="-1"/>
              <a:ext cx="1" cy="5388385"/>
            </a:xfrm>
            <a:prstGeom prst="line">
              <a:avLst/>
            </a:prstGeom>
            <a:noFill/>
            <a:ln w="63500" cap="flat">
              <a:solidFill>
                <a:srgbClr val="F62402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577991"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-213053" y="5408993"/>
              <a:ext cx="3173041" cy="964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2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FF0000"/>
                  </a:solidFill>
                </a:rPr>
                <a:t>Symmetry axis</a:t>
              </a:r>
            </a:p>
            <a:p>
              <a:pPr defTabSz="457200">
                <a:defRPr sz="2400">
                  <a:solidFill>
                    <a:schemeClr val="accent5"/>
                  </a:solidFill>
                  <a:latin typeface="Monlam Uni OuChan2"/>
                  <a:ea typeface="Monlam Uni OuChan2"/>
                  <a:cs typeface="Monlam Uni OuChan2"/>
                  <a:sym typeface="Monlam Uni OuChan2"/>
                </a:defRPr>
              </a:pPr>
              <a:r>
                <a:rPr lang="bo-CN" sz="32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རྣམ་མཚུངས་ཀྱི་སྲོག་ཤིང་།</a:t>
              </a:r>
              <a:endParaRPr lang="bo-CN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2" animBg="1" advAuto="0"/>
      <p:bldP spid="204" grpId="1" animBg="1" advAuto="0"/>
      <p:bldP spid="207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6386261" y="9452327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9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79" y="1022029"/>
            <a:ext cx="3901442" cy="47503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1762668" y="703019"/>
            <a:ext cx="3173044" cy="6373362"/>
            <a:chOff x="-213054" y="-1"/>
            <a:chExt cx="3173043" cy="6373360"/>
          </a:xfrm>
        </p:grpSpPr>
        <p:sp>
          <p:nvSpPr>
            <p:cNvPr id="202" name="Shape 202"/>
            <p:cNvSpPr/>
            <p:nvPr/>
          </p:nvSpPr>
          <p:spPr>
            <a:xfrm flipV="1">
              <a:off x="1373467" y="-1"/>
              <a:ext cx="1" cy="5388385"/>
            </a:xfrm>
            <a:prstGeom prst="line">
              <a:avLst/>
            </a:prstGeom>
            <a:noFill/>
            <a:ln w="63500" cap="flat">
              <a:solidFill>
                <a:srgbClr val="F62402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577991"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-213054" y="5408993"/>
              <a:ext cx="3173043" cy="964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2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FF0000"/>
                  </a:solidFill>
                </a:rPr>
                <a:t>Symmetry axis</a:t>
              </a:r>
            </a:p>
            <a:p>
              <a:pPr defTabSz="457200">
                <a:defRPr sz="2400">
                  <a:solidFill>
                    <a:schemeClr val="accent5"/>
                  </a:solidFill>
                  <a:latin typeface="Monlam Uni OuChan2"/>
                  <a:ea typeface="Monlam Uni OuChan2"/>
                  <a:cs typeface="Monlam Uni OuChan2"/>
                  <a:sym typeface="Monlam Uni OuChan2"/>
                </a:defRPr>
              </a:pPr>
              <a:r>
                <a:rPr lang="bo-CN" sz="32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རྣམ་མཚུངས་ཀྱི་སྲོག་ཤིང་།</a:t>
              </a:r>
              <a:endParaRPr lang="bo-CN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7185569" y="703019"/>
            <a:ext cx="3173044" cy="6373362"/>
            <a:chOff x="-213053" y="-1"/>
            <a:chExt cx="3173041" cy="6373360"/>
          </a:xfrm>
        </p:grpSpPr>
        <p:sp>
          <p:nvSpPr>
            <p:cNvPr id="205" name="Shape 205"/>
            <p:cNvSpPr/>
            <p:nvPr/>
          </p:nvSpPr>
          <p:spPr>
            <a:xfrm flipV="1">
              <a:off x="1373467" y="-1"/>
              <a:ext cx="1" cy="5388385"/>
            </a:xfrm>
            <a:prstGeom prst="line">
              <a:avLst/>
            </a:prstGeom>
            <a:noFill/>
            <a:ln w="63500" cap="flat">
              <a:solidFill>
                <a:srgbClr val="F62402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577991"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-213053" y="5408993"/>
              <a:ext cx="3173041" cy="964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2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FF0000"/>
                  </a:solidFill>
                </a:rPr>
                <a:t>Symmetry axis</a:t>
              </a:r>
            </a:p>
            <a:p>
              <a:pPr defTabSz="457200">
                <a:defRPr sz="2400">
                  <a:solidFill>
                    <a:schemeClr val="accent5"/>
                  </a:solidFill>
                  <a:latin typeface="Monlam Uni OuChan2"/>
                  <a:ea typeface="Monlam Uni OuChan2"/>
                  <a:cs typeface="Monlam Uni OuChan2"/>
                  <a:sym typeface="Monlam Uni OuChan2"/>
                </a:defRPr>
              </a:pPr>
              <a:r>
                <a:rPr lang="bo-CN" sz="32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རྣམ་མཚུངས་ཀྱི་སྲོག་ཤིང་།</a:t>
              </a:r>
              <a:endParaRPr lang="bo-CN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040" y="1730876"/>
            <a:ext cx="23241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00"/>
          <p:cNvSpPr/>
          <p:nvPr/>
        </p:nvSpPr>
        <p:spPr>
          <a:xfrm>
            <a:off x="4441162" y="7267838"/>
            <a:ext cx="4501554" cy="6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Symmetry &lt;–&gt; mirror</a:t>
            </a:r>
          </a:p>
        </p:txBody>
      </p:sp>
      <p:sp>
        <p:nvSpPr>
          <p:cNvPr id="15" name="Shape 201"/>
          <p:cNvSpPr/>
          <p:nvPr/>
        </p:nvSpPr>
        <p:spPr>
          <a:xfrm>
            <a:off x="4466126" y="7859897"/>
            <a:ext cx="4415661" cy="8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l" defTabSz="650240"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bo-CN" sz="4300" b="0" i="0" u="none" strike="noStrike" dirty="0">
                <a:solidFill>
                  <a:schemeClr val="tx1"/>
                </a:solidFill>
                <a:effectLst/>
                <a:latin typeface="Monlam Uni OuChan2"/>
              </a:rPr>
              <a:t>རྣམ་མཚུངས།</a:t>
            </a:r>
            <a:r>
              <a:rPr sz="4300" dirty="0">
                <a:solidFill>
                  <a:schemeClr val="tx1"/>
                </a:solidFill>
                <a:latin typeface="Monlam Uni OuChan2"/>
              </a:rPr>
              <a:t> </a:t>
            </a:r>
            <a:r>
              <a:rPr dirty="0">
                <a:solidFill>
                  <a:schemeClr val="tx1"/>
                </a:solidFill>
              </a:rPr>
              <a:t>&lt;–</a:t>
            </a:r>
            <a:r>
              <a:rPr dirty="0"/>
              <a:t>&gt; </a:t>
            </a:r>
            <a:r>
              <a:rPr sz="4300" b="0" dirty="0" err="1">
                <a:latin typeface="Monlam Uni OuChan2"/>
                <a:ea typeface="Monlam Uni OuChan2"/>
                <a:cs typeface="Monlam Uni OuChan2"/>
                <a:sym typeface="Monlam Uni OuChan2"/>
              </a:rPr>
              <a:t>མེ་ལོང</a:t>
            </a:r>
            <a:r>
              <a:rPr lang="bo-CN" sz="4300" b="0" dirty="0">
                <a:latin typeface="Monlam Uni OuChan2"/>
                <a:ea typeface="Monlam Uni OuChan2"/>
                <a:cs typeface="Monlam Uni OuChan2"/>
                <a:sym typeface="Monlam Uni OuChan2"/>
              </a:rPr>
              <a:t>་</a:t>
            </a:r>
            <a:r>
              <a:rPr sz="4300" b="0" dirty="0">
                <a:latin typeface="Monlam Uni OuChan2"/>
                <a:ea typeface="Monlam Uni OuChan2"/>
                <a:cs typeface="Monlam Uni OuChan2"/>
                <a:sym typeface="Monlam Uni OuChan2"/>
              </a:rPr>
              <a:t>།</a:t>
            </a:r>
          </a:p>
        </p:txBody>
      </p:sp>
    </p:spTree>
    <p:extLst>
      <p:ext uri="{BB962C8B-B14F-4D97-AF65-F5344CB8AC3E}">
        <p14:creationId xmlns:p14="http://schemas.microsoft.com/office/powerpoint/2010/main" val="32027982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 advAuto="0"/>
      <p:bldP spid="20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6386261" y="9452327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26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64" y="1404315"/>
            <a:ext cx="8782672" cy="60856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Group 229"/>
          <p:cNvGrpSpPr/>
          <p:nvPr/>
        </p:nvGrpSpPr>
        <p:grpSpPr>
          <a:xfrm>
            <a:off x="3943785" y="997200"/>
            <a:ext cx="3940657" cy="8068026"/>
            <a:chOff x="-584160" y="0"/>
            <a:chExt cx="3940656" cy="8068025"/>
          </a:xfrm>
        </p:grpSpPr>
        <p:sp>
          <p:nvSpPr>
            <p:cNvPr id="227" name="Shape 227"/>
            <p:cNvSpPr/>
            <p:nvPr/>
          </p:nvSpPr>
          <p:spPr>
            <a:xfrm flipV="1">
              <a:off x="1386168" y="0"/>
              <a:ext cx="876820" cy="6957465"/>
            </a:xfrm>
            <a:prstGeom prst="line">
              <a:avLst/>
            </a:prstGeom>
            <a:noFill/>
            <a:ln w="63500" cap="flat">
              <a:solidFill>
                <a:srgbClr val="F62402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577991"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-584160" y="6903604"/>
              <a:ext cx="3940656" cy="1164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defRPr sz="2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900" dirty="0">
                  <a:solidFill>
                    <a:srgbClr val="FF0000"/>
                  </a:solidFill>
                </a:rPr>
                <a:t>Symmetry axis</a:t>
              </a:r>
            </a:p>
            <a:p>
              <a:pPr defTabSz="457200">
                <a:defRPr sz="2400">
                  <a:solidFill>
                    <a:schemeClr val="accent5"/>
                  </a:solidFill>
                  <a:latin typeface="Monlam Uni OuChan2"/>
                  <a:ea typeface="Monlam Uni OuChan2"/>
                  <a:cs typeface="Monlam Uni OuChan2"/>
                  <a:sym typeface="Monlam Uni OuChan2"/>
                </a:defRPr>
              </a:pPr>
              <a:r>
                <a:rPr lang="bo-CN" sz="40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རྣམ་མཚུངས་ཀྱི་སྲོག་ཤིང་།</a:t>
              </a:r>
              <a:endParaRPr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6386261" y="9452327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189077" y="6609587"/>
            <a:ext cx="6447852" cy="1284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l" defTabSz="650240">
              <a:defRPr sz="5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400" dirty="0"/>
              <a:t> </a:t>
            </a:r>
            <a:r>
              <a:rPr sz="3400" dirty="0"/>
              <a:t>Symmetry  </a:t>
            </a:r>
            <a:r>
              <a:rPr lang="en-US" sz="3400" dirty="0"/>
              <a:t>  </a:t>
            </a:r>
            <a:r>
              <a:rPr sz="3400" dirty="0"/>
              <a:t>  1, 2, 3 ... 6…    ?</a:t>
            </a:r>
            <a:endParaRPr lang="en-US" sz="3400" dirty="0"/>
          </a:p>
          <a:p>
            <a:pPr algn="l" defTabSz="650240">
              <a:defRPr sz="5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bo-CN" sz="4000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རྣམ</a:t>
            </a:r>
            <a:r>
              <a:rPr lang="bo-CN" sz="40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་མཚུངས།</a:t>
            </a:r>
            <a:r>
              <a:rPr sz="4000" b="1" dirty="0">
                <a:solidFill>
                  <a:schemeClr val="tx1"/>
                </a:solidFill>
              </a:rPr>
              <a:t>   </a:t>
            </a:r>
            <a:r>
              <a:rPr lang="en-US" sz="4000" b="1" dirty="0">
                <a:solidFill>
                  <a:schemeClr val="tx1"/>
                </a:solidFill>
              </a:rPr>
              <a:t>      </a:t>
            </a:r>
            <a:r>
              <a:rPr sz="3800" dirty="0"/>
              <a:t>༡</a:t>
            </a:r>
            <a:r>
              <a:rPr sz="3800" b="1" dirty="0"/>
              <a:t> </a:t>
            </a:r>
            <a:r>
              <a:rPr sz="3800" dirty="0"/>
              <a:t>༢ ༣ ….༦…  </a:t>
            </a:r>
            <a:r>
              <a:rPr lang="en-US" sz="3800" dirty="0"/>
              <a:t> </a:t>
            </a:r>
            <a:r>
              <a:rPr sz="3400" dirty="0"/>
              <a:t>?</a:t>
            </a:r>
            <a:r>
              <a:rPr lang="en-US" sz="3800" dirty="0"/>
              <a:t> </a:t>
            </a:r>
            <a:endParaRPr sz="3800" dirty="0"/>
          </a:p>
        </p:txBody>
      </p:sp>
      <p:pic>
        <p:nvPicPr>
          <p:cNvPr id="233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35" y="1285787"/>
            <a:ext cx="4985175" cy="373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458" y="940343"/>
            <a:ext cx="4561345" cy="4429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86261" y="9452327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54100" algn="l"/>
              </a:tabLst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616637" y="2209457"/>
            <a:ext cx="4116349" cy="6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>
            <a:lvl1pPr algn="l" defTabSz="650240"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This looks like .....?</a:t>
            </a:r>
          </a:p>
        </p:txBody>
      </p:sp>
      <p:sp>
        <p:nvSpPr>
          <p:cNvPr id="240" name="Shape 240"/>
          <p:cNvSpPr/>
          <p:nvPr/>
        </p:nvSpPr>
        <p:spPr>
          <a:xfrm>
            <a:off x="7616637" y="2956365"/>
            <a:ext cx="4703450" cy="80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2248" tIns="72248" rIns="72248" bIns="72248" anchor="ctr">
            <a:spAutoFit/>
          </a:bodyPr>
          <a:lstStyle>
            <a:lvl1pPr algn="l" defTabSz="650240">
              <a:defRPr sz="38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sz="4300" dirty="0" smtClean="0"/>
              <a:t>འདི</a:t>
            </a:r>
            <a:r>
              <a:rPr sz="4300" dirty="0"/>
              <a:t>་ག་རེ་འདྲ་པོ་འདུག</a:t>
            </a:r>
          </a:p>
        </p:txBody>
      </p:sp>
      <p:pic>
        <p:nvPicPr>
          <p:cNvPr id="24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9" y="1549078"/>
            <a:ext cx="6412090" cy="5870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Macintosh PowerPoint</Application>
  <PresentationFormat>Benutzerdefiniert</PresentationFormat>
  <Paragraphs>91</Paragraphs>
  <Slides>17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Werner Nater</cp:lastModifiedBy>
  <cp:revision>12</cp:revision>
  <dcterms:modified xsi:type="dcterms:W3CDTF">2021-11-01T17:06:33Z</dcterms:modified>
</cp:coreProperties>
</file>