
<file path=[Content_Types].xml><?xml version="1.0" encoding="utf-8"?>
<Types xmlns="http://schemas.openxmlformats.org/package/2006/content-types">
  <Default Extension="xml" ContentType="application/xml"/>
  <Default Extension="jpeg" ContentType="image/jpeg"/>
  <Default Extension="tiff" ContentType="image/tiff"/>
  <Default Extension="mp4" ContentType="video/unknown"/>
  <Default Extension="rels" ContentType="application/vnd.openxmlformats-package.relationships+xml"/>
  <Default Extension="gif" ContentType="image/gif"/>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303" r:id="rId31"/>
    <p:sldId id="286" r:id="rId32"/>
    <p:sldId id="287" r:id="rId33"/>
    <p:sldId id="288" r:id="rId34"/>
    <p:sldId id="289" r:id="rId35"/>
    <p:sldId id="304"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064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Arial"/>
        <a:ea typeface="Arial"/>
        <a:cs typeface="Arial"/>
        <a:sym typeface="Arial"/>
      </a:defRPr>
    </a:lvl1pPr>
    <a:lvl2pPr marL="0" marR="0" indent="0" algn="ctr" defTabSz="4064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Arial"/>
        <a:ea typeface="Arial"/>
        <a:cs typeface="Arial"/>
        <a:sym typeface="Arial"/>
      </a:defRPr>
    </a:lvl2pPr>
    <a:lvl3pPr marL="0" marR="0" indent="0" algn="ctr" defTabSz="4064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Arial"/>
        <a:ea typeface="Arial"/>
        <a:cs typeface="Arial"/>
        <a:sym typeface="Arial"/>
      </a:defRPr>
    </a:lvl3pPr>
    <a:lvl4pPr marL="0" marR="0" indent="0" algn="ctr" defTabSz="4064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Arial"/>
        <a:ea typeface="Arial"/>
        <a:cs typeface="Arial"/>
        <a:sym typeface="Arial"/>
      </a:defRPr>
    </a:lvl4pPr>
    <a:lvl5pPr marL="0" marR="0" indent="0" algn="ctr" defTabSz="4064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Arial"/>
        <a:ea typeface="Arial"/>
        <a:cs typeface="Arial"/>
        <a:sym typeface="Arial"/>
      </a:defRPr>
    </a:lvl5pPr>
    <a:lvl6pPr marL="0" marR="0" indent="0" algn="ctr" defTabSz="4064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Arial"/>
        <a:ea typeface="Arial"/>
        <a:cs typeface="Arial"/>
        <a:sym typeface="Arial"/>
      </a:defRPr>
    </a:lvl6pPr>
    <a:lvl7pPr marL="0" marR="0" indent="0" algn="ctr" defTabSz="4064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Arial"/>
        <a:ea typeface="Arial"/>
        <a:cs typeface="Arial"/>
        <a:sym typeface="Arial"/>
      </a:defRPr>
    </a:lvl7pPr>
    <a:lvl8pPr marL="0" marR="0" indent="0" algn="ctr" defTabSz="4064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Arial"/>
        <a:ea typeface="Arial"/>
        <a:cs typeface="Arial"/>
        <a:sym typeface="Arial"/>
      </a:defRPr>
    </a:lvl8pPr>
    <a:lvl9pPr marL="0" marR="0" indent="0" algn="ctr" defTabSz="4064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a:tcStyle>
        <a:tcBdr/>
        <a:fill>
          <a:solidFill>
            <a:srgbClr val="E6EAF4"/>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7CB"/>
          </a:solidFill>
        </a:fill>
      </a:tcStyle>
    </a:wholeTbl>
    <a:band2H>
      <a:tcTxStyle/>
      <a:tcStyle>
        <a:tcBdr/>
        <a:fill>
          <a:solidFill>
            <a:srgbClr val="F8F4E7"/>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CDDE"/>
          </a:solidFill>
        </a:fill>
      </a:tcStyle>
    </a:wholeTbl>
    <a:band2H>
      <a:tcTxStyle/>
      <a:tcStyle>
        <a:tcBdr/>
        <a:fill>
          <a:solidFill>
            <a:srgbClr val="EBE8EF"/>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678" autoAdjust="0"/>
    <p:restoredTop sz="94660"/>
  </p:normalViewPr>
  <p:slideViewPr>
    <p:cSldViewPr snapToGrid="0" snapToObjects="1">
      <p:cViewPr varScale="1">
        <p:scale>
          <a:sx n="102" d="100"/>
          <a:sy n="102" d="100"/>
        </p:scale>
        <p:origin x="-1264" y="-12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xfrm>
            <a:off x="1143000" y="685800"/>
            <a:ext cx="4572000" cy="3429000"/>
          </a:xfrm>
          <a:prstGeom prst="rect">
            <a:avLst/>
          </a:prstGeom>
        </p:spPr>
        <p:txBody>
          <a:bodyPr/>
          <a:lstStyle/>
          <a:p>
            <a:endParaRPr/>
          </a:p>
        </p:txBody>
      </p:sp>
      <p:sp>
        <p:nvSpPr>
          <p:cNvPr id="179" name="Shape 17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640489695"/>
      </p:ext>
    </p:extLst>
  </p:cSld>
  <p:clrMap bg1="lt1" tx1="dk1" bg2="lt2" tx2="dk2" accent1="accent1" accent2="accent2" accent3="accent3" accent4="accent4" accent5="accent5" accent6="accent6" hlink="hlink" folHlink="folHlink"/>
  <p:notesStyle>
    <a:lvl1pPr defTabSz="406400" latinLnBrk="0">
      <a:defRPr sz="1200">
        <a:latin typeface="+mj-lt"/>
        <a:ea typeface="+mj-ea"/>
        <a:cs typeface="+mj-cs"/>
        <a:sym typeface="Lucida Grande"/>
      </a:defRPr>
    </a:lvl1pPr>
    <a:lvl2pPr indent="228600" defTabSz="406400" latinLnBrk="0">
      <a:defRPr sz="1200">
        <a:latin typeface="+mj-lt"/>
        <a:ea typeface="+mj-ea"/>
        <a:cs typeface="+mj-cs"/>
        <a:sym typeface="Lucida Grande"/>
      </a:defRPr>
    </a:lvl2pPr>
    <a:lvl3pPr indent="457200" defTabSz="406400" latinLnBrk="0">
      <a:defRPr sz="1200">
        <a:latin typeface="+mj-lt"/>
        <a:ea typeface="+mj-ea"/>
        <a:cs typeface="+mj-cs"/>
        <a:sym typeface="Lucida Grande"/>
      </a:defRPr>
    </a:lvl3pPr>
    <a:lvl4pPr indent="685800" defTabSz="406400" latinLnBrk="0">
      <a:defRPr sz="1200">
        <a:latin typeface="+mj-lt"/>
        <a:ea typeface="+mj-ea"/>
        <a:cs typeface="+mj-cs"/>
        <a:sym typeface="Lucida Grande"/>
      </a:defRPr>
    </a:lvl4pPr>
    <a:lvl5pPr indent="914400" defTabSz="406400" latinLnBrk="0">
      <a:defRPr sz="1200">
        <a:latin typeface="+mj-lt"/>
        <a:ea typeface="+mj-ea"/>
        <a:cs typeface="+mj-cs"/>
        <a:sym typeface="Lucida Grande"/>
      </a:defRPr>
    </a:lvl5pPr>
    <a:lvl6pPr indent="1143000" defTabSz="406400" latinLnBrk="0">
      <a:defRPr sz="1200">
        <a:latin typeface="+mj-lt"/>
        <a:ea typeface="+mj-ea"/>
        <a:cs typeface="+mj-cs"/>
        <a:sym typeface="Lucida Grande"/>
      </a:defRPr>
    </a:lvl6pPr>
    <a:lvl7pPr indent="1371600" defTabSz="406400" latinLnBrk="0">
      <a:defRPr sz="1200">
        <a:latin typeface="+mj-lt"/>
        <a:ea typeface="+mj-ea"/>
        <a:cs typeface="+mj-cs"/>
        <a:sym typeface="Lucida Grande"/>
      </a:defRPr>
    </a:lvl7pPr>
    <a:lvl8pPr indent="1600200" defTabSz="406400" latinLnBrk="0">
      <a:defRPr sz="1200">
        <a:latin typeface="+mj-lt"/>
        <a:ea typeface="+mj-ea"/>
        <a:cs typeface="+mj-cs"/>
        <a:sym typeface="Lucida Grande"/>
      </a:defRPr>
    </a:lvl8pPr>
    <a:lvl9pPr indent="1828800" defTabSz="406400" latinLnBrk="0">
      <a:defRPr sz="1200">
        <a:latin typeface="+mj-lt"/>
        <a:ea typeface="+mj-ea"/>
        <a:cs typeface="+mj-cs"/>
        <a:sym typeface="Lucida Grand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swe.our-happy-life.com/does-saltwater-and-baking-soda-gargle-help-sore-throat-2805"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s://phet.colorado.edu/sims/html/states-of-matter-basics/latest/states-of-matter-basics_bo.html"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lvl1pPr defTabSz="457200">
              <a:defRPr>
                <a:latin typeface="Calibri"/>
                <a:ea typeface="Calibri"/>
                <a:cs typeface="Calibri"/>
                <a:sym typeface="Calibri"/>
              </a:defRPr>
            </a:lvl1pPr>
          </a:lstStyle>
          <a:p>
            <a:r>
              <a:t>Knife fork spoon = cutlery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Shape 371"/>
          <p:cNvSpPr>
            <a:spLocks noGrp="1" noRot="1" noChangeAspect="1"/>
          </p:cNvSpPr>
          <p:nvPr>
            <p:ph type="sldImg"/>
          </p:nvPr>
        </p:nvSpPr>
        <p:spPr>
          <a:prstGeom prst="rect">
            <a:avLst/>
          </a:prstGeom>
        </p:spPr>
        <p:txBody>
          <a:bodyPr/>
          <a:lstStyle/>
          <a:p>
            <a:endParaRPr/>
          </a:p>
        </p:txBody>
      </p:sp>
      <p:sp>
        <p:nvSpPr>
          <p:cNvPr id="372" name="Shape 372"/>
          <p:cNvSpPr>
            <a:spLocks noGrp="1"/>
          </p:cNvSpPr>
          <p:nvPr>
            <p:ph type="body" sz="quarter" idx="1"/>
          </p:nvPr>
        </p:nvSpPr>
        <p:spPr>
          <a:prstGeom prst="rect">
            <a:avLst/>
          </a:prstGeom>
        </p:spPr>
        <p:txBody>
          <a:bodyPr/>
          <a:lstStyle>
            <a:lvl1pPr defTabSz="457200">
              <a:defRPr sz="2000">
                <a:latin typeface="Calibri"/>
                <a:ea typeface="Calibri"/>
                <a:cs typeface="Calibri"/>
                <a:sym typeface="Calibri"/>
              </a:defRPr>
            </a:lvl1pPr>
          </a:lstStyle>
          <a:p>
            <a:r>
              <a:t>Which is the cause of the light emission? Heating???? NO. Light is produced by the chemical reaction itself. Transformation of matter produces light. Not always as we know.  But yes in this case.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Shape 393"/>
          <p:cNvSpPr>
            <a:spLocks noGrp="1" noRot="1" noChangeAspect="1"/>
          </p:cNvSpPr>
          <p:nvPr>
            <p:ph type="sldImg"/>
          </p:nvPr>
        </p:nvSpPr>
        <p:spPr>
          <a:prstGeom prst="rect">
            <a:avLst/>
          </a:prstGeom>
        </p:spPr>
        <p:txBody>
          <a:bodyPr/>
          <a:lstStyle/>
          <a:p>
            <a:endParaRPr/>
          </a:p>
        </p:txBody>
      </p:sp>
      <p:sp>
        <p:nvSpPr>
          <p:cNvPr id="394" name="Shape 394"/>
          <p:cNvSpPr>
            <a:spLocks noGrp="1"/>
          </p:cNvSpPr>
          <p:nvPr>
            <p:ph type="body" sz="quarter" idx="1"/>
          </p:nvPr>
        </p:nvSpPr>
        <p:spPr>
          <a:prstGeom prst="rect">
            <a:avLst/>
          </a:prstGeom>
        </p:spPr>
        <p:txBody>
          <a:bodyPr/>
          <a:lstStyle/>
          <a:p>
            <a:pPr defTabSz="457200">
              <a:defRPr sz="2000">
                <a:latin typeface="Calibri"/>
                <a:ea typeface="Calibri"/>
                <a:cs typeface="Calibri"/>
                <a:sym typeface="Calibri"/>
              </a:defRPr>
            </a:pPr>
            <a:r>
              <a:t>Production of light. You surely saw well, that light production started in a very precise moment. The temperature of the magnesium has to arrive at a certain, very specific point. At least 450°C</a:t>
            </a:r>
          </a:p>
          <a:p>
            <a:pPr defTabSz="457200">
              <a:defRPr sz="2000">
                <a:latin typeface="Calibri"/>
                <a:ea typeface="Calibri"/>
                <a:cs typeface="Calibri"/>
                <a:sym typeface="Calibri"/>
              </a:defRPr>
            </a:pPr>
            <a:r>
              <a:t>Transformation of matter: no   why ????? =&gt;  metal remains metal</a:t>
            </a:r>
          </a:p>
          <a:p>
            <a:pPr defTabSz="457200">
              <a:defRPr sz="2000">
                <a:latin typeface="Calibri"/>
                <a:ea typeface="Calibri"/>
                <a:cs typeface="Calibri"/>
                <a:sym typeface="Calibri"/>
              </a:defRPr>
            </a:pPr>
            <a:r>
              <a:t>PLEASE OBSERVE EXACTLY THE MOMENT I REMOVE THE METAL FROM THE HEAT.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Shape 412"/>
          <p:cNvSpPr>
            <a:spLocks noGrp="1" noRot="1" noChangeAspect="1"/>
          </p:cNvSpPr>
          <p:nvPr>
            <p:ph type="sldImg"/>
          </p:nvPr>
        </p:nvSpPr>
        <p:spPr>
          <a:prstGeom prst="rect">
            <a:avLst/>
          </a:prstGeom>
        </p:spPr>
        <p:txBody>
          <a:bodyPr/>
          <a:lstStyle/>
          <a:p>
            <a:endParaRPr/>
          </a:p>
        </p:txBody>
      </p:sp>
      <p:sp>
        <p:nvSpPr>
          <p:cNvPr id="413" name="Shape 413"/>
          <p:cNvSpPr>
            <a:spLocks noGrp="1"/>
          </p:cNvSpPr>
          <p:nvPr>
            <p:ph type="body" sz="quarter" idx="1"/>
          </p:nvPr>
        </p:nvSpPr>
        <p:spPr>
          <a:prstGeom prst="rect">
            <a:avLst/>
          </a:prstGeom>
        </p:spPr>
        <p:txBody>
          <a:bodyPr/>
          <a:lstStyle>
            <a:lvl1pPr defTabSz="457200">
              <a:defRPr sz="2000">
                <a:latin typeface="Calibri"/>
                <a:ea typeface="Calibri"/>
                <a:cs typeface="Calibri"/>
                <a:sym typeface="Calibri"/>
              </a:defRPr>
            </a:lvl1pPr>
          </a:lstStyle>
          <a:p>
            <a:r>
              <a:t>Make a drawing before and after the experiment in your handout. Write down the differences of the material into your handout.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Shape 438"/>
          <p:cNvSpPr>
            <a:spLocks noGrp="1" noRot="1" noChangeAspect="1"/>
          </p:cNvSpPr>
          <p:nvPr>
            <p:ph type="sldImg"/>
          </p:nvPr>
        </p:nvSpPr>
        <p:spPr>
          <a:prstGeom prst="rect">
            <a:avLst/>
          </a:prstGeom>
        </p:spPr>
        <p:txBody>
          <a:bodyPr/>
          <a:lstStyle/>
          <a:p>
            <a:endParaRPr/>
          </a:p>
        </p:txBody>
      </p:sp>
      <p:sp>
        <p:nvSpPr>
          <p:cNvPr id="439" name="Shape 439"/>
          <p:cNvSpPr>
            <a:spLocks noGrp="1"/>
          </p:cNvSpPr>
          <p:nvPr>
            <p:ph type="body" sz="quarter" idx="1"/>
          </p:nvPr>
        </p:nvSpPr>
        <p:spPr>
          <a:prstGeom prst="rect">
            <a:avLst/>
          </a:prstGeom>
        </p:spPr>
        <p:txBody>
          <a:bodyPr/>
          <a:lstStyle/>
          <a:p>
            <a:pPr>
              <a:defRPr sz="2100"/>
            </a:pPr>
            <a:r>
              <a:t>Change of movement, heat absorption, light emission. </a:t>
            </a:r>
            <a:br/>
            <a:r>
              <a:t>Or reaction with oxygen = O-atoms between the Mg-atoms = change, </a:t>
            </a:r>
            <a:br/>
            <a:r>
              <a:t>change =&gt; in this special case light emission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Shape 478"/>
          <p:cNvSpPr>
            <a:spLocks noGrp="1" noRot="1" noChangeAspect="1"/>
          </p:cNvSpPr>
          <p:nvPr>
            <p:ph type="sldImg"/>
          </p:nvPr>
        </p:nvSpPr>
        <p:spPr>
          <a:prstGeom prst="rect">
            <a:avLst/>
          </a:prstGeom>
        </p:spPr>
        <p:txBody>
          <a:bodyPr/>
          <a:lstStyle/>
          <a:p>
            <a:endParaRPr/>
          </a:p>
        </p:txBody>
      </p:sp>
      <p:sp>
        <p:nvSpPr>
          <p:cNvPr id="479" name="Shape 479"/>
          <p:cNvSpPr>
            <a:spLocks noGrp="1"/>
          </p:cNvSpPr>
          <p:nvPr>
            <p:ph type="body" sz="quarter" idx="1"/>
          </p:nvPr>
        </p:nvSpPr>
        <p:spPr>
          <a:prstGeom prst="rect">
            <a:avLst/>
          </a:prstGeom>
        </p:spPr>
        <p:txBody>
          <a:bodyPr/>
          <a:lstStyle>
            <a:lvl1pPr>
              <a:defRPr sz="2000"/>
            </a:lvl1pPr>
          </a:lstStyle>
          <a:p>
            <a:r>
              <a:t>Organise the experiment. Explain and show step by step what to do</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Shape 498"/>
          <p:cNvSpPr>
            <a:spLocks noGrp="1" noRot="1" noChangeAspect="1"/>
          </p:cNvSpPr>
          <p:nvPr>
            <p:ph type="sldImg"/>
          </p:nvPr>
        </p:nvSpPr>
        <p:spPr>
          <a:prstGeom prst="rect">
            <a:avLst/>
          </a:prstGeom>
        </p:spPr>
        <p:txBody>
          <a:bodyPr/>
          <a:lstStyle/>
          <a:p>
            <a:endParaRPr/>
          </a:p>
        </p:txBody>
      </p:sp>
      <p:sp>
        <p:nvSpPr>
          <p:cNvPr id="499" name="Shape 499"/>
          <p:cNvSpPr>
            <a:spLocks noGrp="1"/>
          </p:cNvSpPr>
          <p:nvPr>
            <p:ph type="body" sz="quarter" idx="1"/>
          </p:nvPr>
        </p:nvSpPr>
        <p:spPr>
          <a:prstGeom prst="rect">
            <a:avLst/>
          </a:prstGeom>
        </p:spPr>
        <p:txBody>
          <a:bodyPr/>
          <a:lstStyle/>
          <a:p>
            <a:pPr defTabSz="457200">
              <a:defRPr sz="2000">
                <a:latin typeface="Calibri"/>
                <a:ea typeface="Calibri"/>
                <a:cs typeface="Calibri"/>
                <a:sym typeface="Calibri"/>
              </a:defRPr>
            </a:pPr>
            <a:r>
              <a:t>The Students have: a candle, matches, tin foil, a wooden peg, a soup plate, some small pieces of wax, a piece wick, a glas filled with water, a glass slide. Handout.</a:t>
            </a:r>
          </a:p>
          <a:p>
            <a:pPr defTabSz="457200">
              <a:defRPr sz="2000">
                <a:latin typeface="Calibri"/>
                <a:ea typeface="Calibri"/>
                <a:cs typeface="Calibri"/>
                <a:sym typeface="Calibri"/>
              </a:defRPr>
            </a:pPr>
            <a:r>
              <a:t>Make a drawing of the burning candle into your handout. Name the different parts.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Shape 509"/>
          <p:cNvSpPr>
            <a:spLocks noGrp="1" noRot="1" noChangeAspect="1"/>
          </p:cNvSpPr>
          <p:nvPr>
            <p:ph type="sldImg"/>
          </p:nvPr>
        </p:nvSpPr>
        <p:spPr>
          <a:prstGeom prst="rect">
            <a:avLst/>
          </a:prstGeom>
        </p:spPr>
        <p:txBody>
          <a:bodyPr/>
          <a:lstStyle/>
          <a:p>
            <a:endParaRPr/>
          </a:p>
        </p:txBody>
      </p:sp>
      <p:sp>
        <p:nvSpPr>
          <p:cNvPr id="510" name="Shape 510"/>
          <p:cNvSpPr>
            <a:spLocks noGrp="1"/>
          </p:cNvSpPr>
          <p:nvPr>
            <p:ph type="body" sz="quarter" idx="1"/>
          </p:nvPr>
        </p:nvSpPr>
        <p:spPr>
          <a:prstGeom prst="rect">
            <a:avLst/>
          </a:prstGeom>
        </p:spPr>
        <p:txBody>
          <a:bodyPr/>
          <a:lstStyle>
            <a:lvl1pPr>
              <a:defRPr sz="2000"/>
            </a:lvl1pPr>
          </a:lstStyle>
          <a:p>
            <a:r>
              <a:t>So here is a "mere" change in the aggregate state. Gaseous wax has a pungent smell, forms white plumes, and with some skill the white plume can be re-lit with a match. =&gt; it is a flammable gas =&gt; still wax.</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Shape 529"/>
          <p:cNvSpPr>
            <a:spLocks noGrp="1" noRot="1" noChangeAspect="1"/>
          </p:cNvSpPr>
          <p:nvPr>
            <p:ph type="sldImg"/>
          </p:nvPr>
        </p:nvSpPr>
        <p:spPr>
          <a:prstGeom prst="rect">
            <a:avLst/>
          </a:prstGeom>
        </p:spPr>
        <p:txBody>
          <a:bodyPr/>
          <a:lstStyle/>
          <a:p>
            <a:endParaRPr/>
          </a:p>
        </p:txBody>
      </p:sp>
      <p:sp>
        <p:nvSpPr>
          <p:cNvPr id="530" name="Shape 530"/>
          <p:cNvSpPr>
            <a:spLocks noGrp="1"/>
          </p:cNvSpPr>
          <p:nvPr>
            <p:ph type="body" sz="quarter" idx="1"/>
          </p:nvPr>
        </p:nvSpPr>
        <p:spPr>
          <a:prstGeom prst="rect">
            <a:avLst/>
          </a:prstGeom>
        </p:spPr>
        <p:txBody>
          <a:bodyPr/>
          <a:lstStyle>
            <a:lvl1pPr>
              <a:defRPr sz="2400">
                <a:solidFill>
                  <a:schemeClr val="accent5"/>
                </a:solidFill>
              </a:defRPr>
            </a:lvl1pPr>
          </a:lstStyle>
          <a:p>
            <a:r>
              <a:t>Exp: Candle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Shape 546"/>
          <p:cNvSpPr>
            <a:spLocks noGrp="1" noRot="1" noChangeAspect="1"/>
          </p:cNvSpPr>
          <p:nvPr>
            <p:ph type="sldImg"/>
          </p:nvPr>
        </p:nvSpPr>
        <p:spPr>
          <a:prstGeom prst="rect">
            <a:avLst/>
          </a:prstGeom>
        </p:spPr>
        <p:txBody>
          <a:bodyPr/>
          <a:lstStyle/>
          <a:p>
            <a:endParaRPr/>
          </a:p>
        </p:txBody>
      </p:sp>
      <p:sp>
        <p:nvSpPr>
          <p:cNvPr id="547" name="Shape 547"/>
          <p:cNvSpPr>
            <a:spLocks noGrp="1"/>
          </p:cNvSpPr>
          <p:nvPr>
            <p:ph type="body" sz="quarter" idx="1"/>
          </p:nvPr>
        </p:nvSpPr>
        <p:spPr>
          <a:prstGeom prst="rect">
            <a:avLst/>
          </a:prstGeom>
        </p:spPr>
        <p:txBody>
          <a:bodyPr/>
          <a:lstStyle>
            <a:lvl1pPr>
              <a:defRPr sz="2000"/>
            </a:lvl1pPr>
          </a:lstStyle>
          <a:p>
            <a:r>
              <a:t>The best way of testing for Carbon dioxide is to bubble it through lime water. A positive test will result in the lime water turning milky. Lime water turns milky as the Calcium hydroxide (chemical name for limewater) reacts with carbon dioxide to form Calcium Carbonate which is insoluble in water and thus forms a milky white precipitate.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Shape 557"/>
          <p:cNvSpPr>
            <a:spLocks noGrp="1" noRot="1" noChangeAspect="1"/>
          </p:cNvSpPr>
          <p:nvPr>
            <p:ph type="sldImg"/>
          </p:nvPr>
        </p:nvSpPr>
        <p:spPr>
          <a:prstGeom prst="rect">
            <a:avLst/>
          </a:prstGeom>
        </p:spPr>
        <p:txBody>
          <a:bodyPr/>
          <a:lstStyle/>
          <a:p>
            <a:endParaRPr/>
          </a:p>
        </p:txBody>
      </p:sp>
      <p:sp>
        <p:nvSpPr>
          <p:cNvPr id="558" name="Shape 558"/>
          <p:cNvSpPr>
            <a:spLocks noGrp="1"/>
          </p:cNvSpPr>
          <p:nvPr>
            <p:ph type="body" sz="quarter" idx="1"/>
          </p:nvPr>
        </p:nvSpPr>
        <p:spPr>
          <a:prstGeom prst="rect">
            <a:avLst/>
          </a:prstGeom>
        </p:spPr>
        <p:txBody>
          <a:bodyPr/>
          <a:lstStyle/>
          <a:p>
            <a:pPr>
              <a:defRPr sz="1500"/>
            </a:pPr>
            <a:r>
              <a:t>TO DISCUSS.</a:t>
            </a:r>
          </a:p>
          <a:p>
            <a:pPr>
              <a:defRPr sz="1500"/>
            </a:pPr>
            <a:r>
              <a:t>1) Intended: Participants look at the chapatis that do not undergo any chemical reaction (transformation)</a:t>
            </a:r>
          </a:p>
          <a:p>
            <a:pPr>
              <a:defRPr sz="1500"/>
            </a:pPr>
            <a:r>
              <a:t>Burning wood =&gt; What do the chemically experienced participants think?</a:t>
            </a:r>
          </a:p>
          <a:p>
            <a:pPr>
              <a:defRPr sz="1500"/>
            </a:pPr>
            <a:r>
              <a:t>2) Fireplace: We have found out that gases are produced when burning. Maybe there is time left to mention the dangers of CO2 (carbon monoxide as a product of incomplete combustion in the event of a lack of oxygen will have to be left out or postponed to a question time perhaps later)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noRot="1" noChangeAspect="1"/>
          </p:cNvSpPr>
          <p:nvPr>
            <p:ph type="sldImg"/>
          </p:nvPr>
        </p:nvSpPr>
        <p:spPr>
          <a:prstGeom prst="rect">
            <a:avLst/>
          </a:prstGeom>
        </p:spPr>
        <p:txBody>
          <a:bodyPr/>
          <a:lstStyle/>
          <a:p>
            <a:endParaRPr/>
          </a:p>
        </p:txBody>
      </p:sp>
      <p:sp>
        <p:nvSpPr>
          <p:cNvPr id="248" name="Shape 248"/>
          <p:cNvSpPr>
            <a:spLocks noGrp="1"/>
          </p:cNvSpPr>
          <p:nvPr>
            <p:ph type="body" sz="quarter" idx="1"/>
          </p:nvPr>
        </p:nvSpPr>
        <p:spPr>
          <a:prstGeom prst="rect">
            <a:avLst/>
          </a:prstGeom>
        </p:spPr>
        <p:txBody>
          <a:bodyPr/>
          <a:lstStyle>
            <a:lvl1pPr>
              <a:defRPr sz="2400">
                <a:solidFill>
                  <a:schemeClr val="accent5"/>
                </a:solidFill>
              </a:defRPr>
            </a:lvl1pPr>
          </a:lstStyle>
          <a:p>
            <a:r>
              <a:t>Exp: 0. Add sand into water  1. Solve sugar or salt in water 2. Glowing a nail  3. Melt chocolate 4. Boil ice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800155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 name="Shape 588"/>
          <p:cNvSpPr>
            <a:spLocks noGrp="1" noRot="1" noChangeAspect="1"/>
          </p:cNvSpPr>
          <p:nvPr>
            <p:ph type="sldImg"/>
          </p:nvPr>
        </p:nvSpPr>
        <p:spPr>
          <a:prstGeom prst="rect">
            <a:avLst/>
          </a:prstGeom>
        </p:spPr>
        <p:txBody>
          <a:bodyPr/>
          <a:lstStyle/>
          <a:p>
            <a:endParaRPr/>
          </a:p>
        </p:txBody>
      </p:sp>
      <p:sp>
        <p:nvSpPr>
          <p:cNvPr id="589" name="Shape 589"/>
          <p:cNvSpPr>
            <a:spLocks noGrp="1"/>
          </p:cNvSpPr>
          <p:nvPr>
            <p:ph type="body" sz="quarter" idx="1"/>
          </p:nvPr>
        </p:nvSpPr>
        <p:spPr>
          <a:prstGeom prst="rect">
            <a:avLst/>
          </a:prstGeom>
        </p:spPr>
        <p:txBody>
          <a:bodyPr/>
          <a:lstStyle>
            <a:lvl1pPr defTabSz="457200">
              <a:defRPr sz="2000">
                <a:latin typeface="Calibri"/>
                <a:ea typeface="Calibri"/>
                <a:cs typeface="Calibri"/>
                <a:sym typeface="Calibri"/>
              </a:defRPr>
            </a:lvl1pPr>
          </a:lstStyle>
          <a:p>
            <a:r>
              <a:t>A transition to fossil and regenerative energy sources could be discussed here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a:spLocks noGrp="1" noRot="1" noChangeAspect="1"/>
          </p:cNvSpPr>
          <p:nvPr>
            <p:ph type="sldImg"/>
          </p:nvPr>
        </p:nvSpPr>
        <p:spPr>
          <a:prstGeom prst="rect">
            <a:avLst/>
          </a:prstGeom>
        </p:spPr>
        <p:txBody>
          <a:bodyPr/>
          <a:lstStyle/>
          <a:p>
            <a:endParaRPr/>
          </a:p>
        </p:txBody>
      </p:sp>
      <p:sp>
        <p:nvSpPr>
          <p:cNvPr id="254" name="Shape 254"/>
          <p:cNvSpPr>
            <a:spLocks noGrp="1"/>
          </p:cNvSpPr>
          <p:nvPr>
            <p:ph type="body" sz="quarter" idx="1"/>
          </p:nvPr>
        </p:nvSpPr>
        <p:spPr>
          <a:prstGeom prst="rect">
            <a:avLst/>
          </a:prstGeom>
        </p:spPr>
        <p:txBody>
          <a:bodyPr/>
          <a:lstStyle/>
          <a:p>
            <a:r>
              <a:t>If instead of sugar/salt Calciumchloris is used a change in temperature (energy) can measured.</a:t>
            </a:r>
          </a:p>
          <a:p>
            <a:r>
              <a:t>From:https://</a:t>
            </a:r>
            <a:r>
              <a:rPr u="sng">
                <a:solidFill>
                  <a:srgbClr val="0000FF"/>
                </a:solidFill>
                <a:uFill>
                  <a:solidFill>
                    <a:srgbClr val="0000FF"/>
                  </a:solidFill>
                </a:uFill>
                <a:hlinkClick r:id="rId3"/>
              </a:rPr>
              <a:t>swe.our-happy-life.com/does-saltwater-and-baking-soda-gargle-help-sore-throat-2805</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noRot="1" noChangeAspect="1"/>
          </p:cNvSpPr>
          <p:nvPr>
            <p:ph type="sldImg"/>
          </p:nvPr>
        </p:nvSpPr>
        <p:spPr>
          <a:prstGeom prst="rect">
            <a:avLst/>
          </a:prstGeom>
        </p:spPr>
        <p:txBody>
          <a:bodyPr/>
          <a:lstStyle/>
          <a:p>
            <a:endParaRPr/>
          </a:p>
        </p:txBody>
      </p:sp>
      <p:sp>
        <p:nvSpPr>
          <p:cNvPr id="259" name="Shape 259"/>
          <p:cNvSpPr>
            <a:spLocks noGrp="1"/>
          </p:cNvSpPr>
          <p:nvPr>
            <p:ph type="body" sz="quarter" idx="1"/>
          </p:nvPr>
        </p:nvSpPr>
        <p:spPr>
          <a:prstGeom prst="rect">
            <a:avLst/>
          </a:prstGeom>
        </p:spPr>
        <p:txBody>
          <a:bodyPr/>
          <a:lstStyle/>
          <a:p>
            <a:r>
              <a:rPr dirty="0"/>
              <a:t>Movie:Dissolving Table-Salt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noRot="1" noChangeAspect="1"/>
          </p:cNvSpPr>
          <p:nvPr>
            <p:ph type="sldImg"/>
          </p:nvPr>
        </p:nvSpPr>
        <p:spPr>
          <a:prstGeom prst="rect">
            <a:avLst/>
          </a:prstGeom>
        </p:spPr>
        <p:txBody>
          <a:bodyPr/>
          <a:lstStyle/>
          <a:p>
            <a:endParaRPr/>
          </a:p>
        </p:txBody>
      </p:sp>
      <p:sp>
        <p:nvSpPr>
          <p:cNvPr id="265" name="Shape 265"/>
          <p:cNvSpPr>
            <a:spLocks noGrp="1"/>
          </p:cNvSpPr>
          <p:nvPr>
            <p:ph type="body" sz="quarter" idx="1"/>
          </p:nvPr>
        </p:nvSpPr>
        <p:spPr>
          <a:prstGeom prst="rect">
            <a:avLst/>
          </a:prstGeom>
        </p:spPr>
        <p:txBody>
          <a:bodyPr/>
          <a:lstStyle>
            <a:lvl1pPr defTabSz="457200">
              <a:defRPr>
                <a:latin typeface="Calibri"/>
                <a:ea typeface="Calibri"/>
                <a:cs typeface="Calibri"/>
                <a:sym typeface="Calibri"/>
              </a:defRPr>
            </a:lvl1pPr>
          </a:lstStyle>
          <a:p>
            <a:r>
              <a:t>YES, some change we can see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noRot="1" noChangeAspect="1"/>
          </p:cNvSpPr>
          <p:nvPr>
            <p:ph type="sldImg"/>
          </p:nvPr>
        </p:nvSpPr>
        <p:spPr>
          <a:prstGeom prst="rect">
            <a:avLst/>
          </a:prstGeom>
        </p:spPr>
        <p:txBody>
          <a:bodyPr/>
          <a:lstStyle/>
          <a:p>
            <a:endParaRPr/>
          </a:p>
        </p:txBody>
      </p:sp>
      <p:sp>
        <p:nvSpPr>
          <p:cNvPr id="285" name="Shape 285"/>
          <p:cNvSpPr>
            <a:spLocks noGrp="1"/>
          </p:cNvSpPr>
          <p:nvPr>
            <p:ph type="body" sz="quarter" idx="1"/>
          </p:nvPr>
        </p:nvSpPr>
        <p:spPr>
          <a:prstGeom prst="rect">
            <a:avLst/>
          </a:prstGeom>
        </p:spPr>
        <p:txBody>
          <a:bodyPr/>
          <a:lstStyle/>
          <a:p>
            <a:r>
              <a:t>TRANSFORMATION OF HEAT (IN THE METAL) INTO LIGHT SENT OUT</a:t>
            </a:r>
          </a:p>
          <a:p>
            <a:r>
              <a:t>HOW LONG did the metal send out / emit light? Only as long as it is fed with heat.  Now we stop heating. What will happen then? Please try to predict the next moment !</a:t>
            </a:r>
          </a:p>
          <a:p>
            <a:r>
              <a:t>Transformation of matter: no   </a:t>
            </a:r>
          </a:p>
          <a:p>
            <a:r>
              <a:t>Why so ????? =&gt;  Our argument is this: the metal at the end remains unchanged, it is still the metal.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noRot="1" noChangeAspect="1"/>
          </p:cNvSpPr>
          <p:nvPr>
            <p:ph type="sldImg"/>
          </p:nvPr>
        </p:nvSpPr>
        <p:spPr>
          <a:prstGeom prst="rect">
            <a:avLst/>
          </a:prstGeom>
        </p:spPr>
        <p:txBody>
          <a:bodyPr/>
          <a:lstStyle/>
          <a:p>
            <a:endParaRPr/>
          </a:p>
        </p:txBody>
      </p:sp>
      <p:sp>
        <p:nvSpPr>
          <p:cNvPr id="297" name="Shape 297"/>
          <p:cNvSpPr>
            <a:spLocks noGrp="1"/>
          </p:cNvSpPr>
          <p:nvPr>
            <p:ph type="body" sz="quarter" idx="1"/>
          </p:nvPr>
        </p:nvSpPr>
        <p:spPr>
          <a:prstGeom prst="rect">
            <a:avLst/>
          </a:prstGeom>
        </p:spPr>
        <p:txBody>
          <a:bodyPr/>
          <a:lstStyle>
            <a:lvl1pPr>
              <a:defRPr sz="2000"/>
            </a:lvl1pPr>
          </a:lstStyle>
          <a:p>
            <a:r>
              <a:t>The same for solidification by cooling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a:spLocks noGrp="1" noRot="1" noChangeAspect="1"/>
          </p:cNvSpPr>
          <p:nvPr>
            <p:ph type="sldImg"/>
          </p:nvPr>
        </p:nvSpPr>
        <p:spPr>
          <a:prstGeom prst="rect">
            <a:avLst/>
          </a:prstGeom>
        </p:spPr>
        <p:txBody>
          <a:bodyPr/>
          <a:lstStyle/>
          <a:p>
            <a:endParaRPr/>
          </a:p>
        </p:txBody>
      </p:sp>
      <p:sp>
        <p:nvSpPr>
          <p:cNvPr id="342" name="Shape 342"/>
          <p:cNvSpPr>
            <a:spLocks noGrp="1"/>
          </p:cNvSpPr>
          <p:nvPr>
            <p:ph type="body" sz="quarter" idx="1"/>
          </p:nvPr>
        </p:nvSpPr>
        <p:spPr>
          <a:prstGeom prst="rect">
            <a:avLst/>
          </a:prstGeom>
        </p:spPr>
        <p:txBody>
          <a:bodyPr/>
          <a:lstStyle/>
          <a:p>
            <a:pPr defTabSz="457200">
              <a:defRPr>
                <a:latin typeface="Calibri"/>
                <a:ea typeface="Calibri"/>
                <a:cs typeface="Calibri"/>
                <a:sym typeface="Calibri"/>
              </a:defRPr>
            </a:pPr>
            <a:r>
              <a:t>file:///Users/wernernater/Documents/@WORK/Projekt%20SmD%20(T)/SmD_Studyweek_SIW%20(TW)/Science%20Introd%20Workshops_2020/Papers%20Werner/states-of-matter-basics_bo.html</a:t>
            </a:r>
          </a:p>
          <a:p>
            <a:pPr defTabSz="457200">
              <a:defRPr>
                <a:latin typeface="Calibri"/>
                <a:ea typeface="Calibri"/>
                <a:cs typeface="Calibri"/>
                <a:sym typeface="Calibri"/>
              </a:defRPr>
            </a:pPr>
            <a:endParaRPr/>
          </a:p>
          <a:p>
            <a:pPr defTabSz="457200">
              <a:defRPr u="sng">
                <a:latin typeface="Calibri"/>
                <a:ea typeface="Calibri"/>
                <a:cs typeface="Calibri"/>
                <a:sym typeface="Calibri"/>
              </a:defRPr>
            </a:pPr>
            <a:r>
              <a:rPr>
                <a:solidFill>
                  <a:srgbClr val="0000FF"/>
                </a:solidFill>
                <a:uFill>
                  <a:solidFill>
                    <a:srgbClr val="0000FF"/>
                  </a:solidFill>
                </a:uFill>
                <a:hlinkClick r:id="rId3"/>
              </a:rPr>
              <a:t>https://phet.colorado.edu/sims/html/states-of-matter-basics/latest/states-of-matter-basics_bo.html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a:spLocks noGrp="1" noRot="1" noChangeAspect="1"/>
          </p:cNvSpPr>
          <p:nvPr>
            <p:ph type="sldImg"/>
          </p:nvPr>
        </p:nvSpPr>
        <p:spPr>
          <a:prstGeom prst="rect">
            <a:avLst/>
          </a:prstGeom>
        </p:spPr>
        <p:txBody>
          <a:bodyPr/>
          <a:lstStyle/>
          <a:p>
            <a:endParaRPr/>
          </a:p>
        </p:txBody>
      </p:sp>
      <p:sp>
        <p:nvSpPr>
          <p:cNvPr id="357" name="Shape 357"/>
          <p:cNvSpPr>
            <a:spLocks noGrp="1"/>
          </p:cNvSpPr>
          <p:nvPr>
            <p:ph type="body" sz="quarter" idx="1"/>
          </p:nvPr>
        </p:nvSpPr>
        <p:spPr>
          <a:prstGeom prst="rect">
            <a:avLst/>
          </a:prstGeom>
        </p:spPr>
        <p:txBody>
          <a:bodyPr/>
          <a:lstStyle>
            <a:lvl1pPr>
              <a:defRPr sz="2400">
                <a:solidFill>
                  <a:schemeClr val="accent5"/>
                </a:solidFill>
              </a:defRPr>
            </a:lvl1pPr>
          </a:lstStyle>
          <a:p>
            <a:r>
              <a:t>Exp: 1.Burning magnesium 2.Burning steel wool</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SmDnormal">
    <p:spTree>
      <p:nvGrpSpPr>
        <p:cNvPr id="1" name=""/>
        <p:cNvGrpSpPr/>
        <p:nvPr/>
      </p:nvGrpSpPr>
      <p:grpSpPr>
        <a:xfrm>
          <a:off x="0" y="0"/>
          <a:ext cx="0" cy="0"/>
          <a:chOff x="0" y="0"/>
          <a:chExt cx="0" cy="0"/>
        </a:xfrm>
      </p:grpSpPr>
      <p:grpSp>
        <p:nvGrpSpPr>
          <p:cNvPr id="14" name="Group 14"/>
          <p:cNvGrpSpPr/>
          <p:nvPr/>
        </p:nvGrpSpPr>
        <p:grpSpPr>
          <a:xfrm>
            <a:off x="0" y="6629399"/>
            <a:ext cx="9192271" cy="278891"/>
            <a:chOff x="0" y="0"/>
            <a:chExt cx="9192270" cy="278889"/>
          </a:xfrm>
        </p:grpSpPr>
        <p:sp>
          <p:nvSpPr>
            <p:cNvPr id="11" name="Shape 11"/>
            <p:cNvSpPr/>
            <p:nvPr/>
          </p:nvSpPr>
          <p:spPr>
            <a:xfrm>
              <a:off x="0" y="0"/>
              <a:ext cx="1701800" cy="2788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nSpc>
                  <a:spcPts val="1400"/>
                </a:lnSpc>
                <a:tabLst>
                  <a:tab pos="749300" algn="l"/>
                  <a:tab pos="1892300" algn="l"/>
                </a:tabLst>
                <a:defRPr sz="1200" i="1">
                  <a:solidFill>
                    <a:srgbClr val="011A9A"/>
                  </a:solidFill>
                  <a:latin typeface="+mn-lt"/>
                  <a:ea typeface="+mn-ea"/>
                  <a:cs typeface="+mn-cs"/>
                  <a:sym typeface="Helvetica"/>
                </a:defRPr>
              </a:lvl1pPr>
            </a:lstStyle>
            <a:p>
              <a:r>
                <a:t>Science meets Dharma</a:t>
              </a:r>
            </a:p>
          </p:txBody>
        </p:sp>
        <p:sp>
          <p:nvSpPr>
            <p:cNvPr id="12" name="Shape 12"/>
            <p:cNvSpPr/>
            <p:nvPr/>
          </p:nvSpPr>
          <p:spPr>
            <a:xfrm flipV="1">
              <a:off x="0" y="34925"/>
              <a:ext cx="9192271" cy="3176"/>
            </a:xfrm>
            <a:prstGeom prst="line">
              <a:avLst/>
            </a:prstGeom>
            <a:noFill/>
            <a:ln w="38100" cap="flat">
              <a:solidFill>
                <a:srgbClr val="15248C"/>
              </a:solidFill>
              <a:prstDash val="solid"/>
              <a:miter lim="400000"/>
            </a:ln>
            <a:effectLst/>
          </p:spPr>
          <p:txBody>
            <a:bodyPr wrap="square" lIns="45718" tIns="45718" rIns="45718" bIns="45718" numCol="1" anchor="t">
              <a:noAutofit/>
            </a:bodyPr>
            <a:lstStyle/>
            <a:p>
              <a:endParaRPr/>
            </a:p>
          </p:txBody>
        </p:sp>
        <p:sp>
          <p:nvSpPr>
            <p:cNvPr id="13" name="Shape 13"/>
            <p:cNvSpPr/>
            <p:nvPr/>
          </p:nvSpPr>
          <p:spPr>
            <a:xfrm>
              <a:off x="8115300" y="0"/>
              <a:ext cx="1066801" cy="2788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nSpc>
                  <a:spcPts val="1400"/>
                </a:lnSpc>
                <a:tabLst>
                  <a:tab pos="749300" algn="l"/>
                  <a:tab pos="1892300" algn="l"/>
                </a:tabLst>
                <a:defRPr sz="1200">
                  <a:solidFill>
                    <a:srgbClr val="011A9A"/>
                  </a:solidFill>
                  <a:latin typeface="+mn-lt"/>
                  <a:ea typeface="+mn-ea"/>
                  <a:cs typeface="+mn-cs"/>
                  <a:sym typeface="Helvetica"/>
                </a:defRPr>
              </a:lvl1pPr>
            </a:lstStyle>
            <a:p>
              <a:r>
                <a:t>Werner Nater</a:t>
              </a:r>
            </a:p>
          </p:txBody>
        </p:sp>
      </p:grpSp>
      <p:sp>
        <p:nvSpPr>
          <p:cNvPr id="15" name="Shape 15"/>
          <p:cNvSpPr>
            <a:spLocks noGrp="1"/>
          </p:cNvSpPr>
          <p:nvPr>
            <p:ph type="sldNum" sz="quarter" idx="2"/>
          </p:nvPr>
        </p:nvSpPr>
        <p:spPr>
          <a:xfrm>
            <a:off x="4437077" y="6642355"/>
            <a:ext cx="258416" cy="253490"/>
          </a:xfrm>
          <a:prstGeom prst="rect">
            <a:avLst/>
          </a:prstGeom>
        </p:spPr>
        <p:txBody>
          <a:bodyPr lIns="38100" tIns="38100" rIns="38100" bIns="38100"/>
          <a:lstStyle>
            <a:lvl1pPr algn="ctr" defTabSz="406400">
              <a:lnSpc>
                <a:spcPts val="1400"/>
              </a:lnSpc>
              <a:tabLst>
                <a:tab pos="749300" algn="l"/>
              </a:tabLst>
              <a:defRPr>
                <a:solidFill>
                  <a:srgbClr val="0000EE"/>
                </a:solidFill>
                <a:latin typeface="+mn-lt"/>
                <a:ea typeface="+mn-ea"/>
                <a:cs typeface="+mn-cs"/>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mD green only">
    <p:spTree>
      <p:nvGrpSpPr>
        <p:cNvPr id="1" name=""/>
        <p:cNvGrpSpPr/>
        <p:nvPr/>
      </p:nvGrpSpPr>
      <p:grpSpPr>
        <a:xfrm>
          <a:off x="0" y="0"/>
          <a:ext cx="0" cy="0"/>
          <a:chOff x="0" y="0"/>
          <a:chExt cx="0" cy="0"/>
        </a:xfrm>
      </p:grpSpPr>
      <p:sp>
        <p:nvSpPr>
          <p:cNvPr id="98" name="Shape 98"/>
          <p:cNvSpPr/>
          <p:nvPr/>
        </p:nvSpPr>
        <p:spPr>
          <a:xfrm>
            <a:off x="-19050" y="-38100"/>
            <a:ext cx="9182100" cy="6934200"/>
          </a:xfrm>
          <a:prstGeom prst="rect">
            <a:avLst/>
          </a:prstGeom>
          <a:solidFill>
            <a:srgbClr val="E9FEEC"/>
          </a:solidFill>
          <a:ln w="25400">
            <a:solidFill>
              <a:srgbClr val="DCEDFF"/>
            </a:solidFill>
            <a:miter lim="400000"/>
          </a:ln>
        </p:spPr>
        <p:txBody>
          <a:bodyPr lIns="50800" tIns="50800" rIns="50800" bIns="50800" anchor="ctr"/>
          <a:lstStyle/>
          <a:p>
            <a:pPr>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9" name="Shape 99"/>
          <p:cNvSpPr>
            <a:spLocks noGrp="1"/>
          </p:cNvSpPr>
          <p:nvPr>
            <p:ph type="sldNum" sz="quarter" idx="2"/>
          </p:nvPr>
        </p:nvSpPr>
        <p:spPr>
          <a:xfrm>
            <a:off x="4443427" y="6642355"/>
            <a:ext cx="258416" cy="253490"/>
          </a:xfrm>
          <a:prstGeom prst="rect">
            <a:avLst/>
          </a:prstGeom>
        </p:spPr>
        <p:txBody>
          <a:bodyPr lIns="38100" tIns="38100" rIns="38100" bIns="38100"/>
          <a:lstStyle>
            <a:lvl1pPr algn="ctr" defTabSz="406400">
              <a:lnSpc>
                <a:spcPts val="1400"/>
              </a:lnSpc>
              <a:tabLst>
                <a:tab pos="749300" algn="l"/>
              </a:tabLst>
              <a:defRPr>
                <a:solidFill>
                  <a:srgbClr val="000000"/>
                </a:solidFill>
                <a:latin typeface="+mn-lt"/>
                <a:ea typeface="+mn-ea"/>
                <a:cs typeface="+mn-cs"/>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SmD yellow only">
    <p:spTree>
      <p:nvGrpSpPr>
        <p:cNvPr id="1" name=""/>
        <p:cNvGrpSpPr/>
        <p:nvPr/>
      </p:nvGrpSpPr>
      <p:grpSpPr>
        <a:xfrm>
          <a:off x="0" y="0"/>
          <a:ext cx="0" cy="0"/>
          <a:chOff x="0" y="0"/>
          <a:chExt cx="0" cy="0"/>
        </a:xfrm>
      </p:grpSpPr>
      <p:sp>
        <p:nvSpPr>
          <p:cNvPr id="106" name="Shape 106"/>
          <p:cNvSpPr/>
          <p:nvPr/>
        </p:nvSpPr>
        <p:spPr>
          <a:xfrm>
            <a:off x="-19050" y="-38100"/>
            <a:ext cx="9182100" cy="6934200"/>
          </a:xfrm>
          <a:prstGeom prst="rect">
            <a:avLst/>
          </a:prstGeom>
          <a:solidFill>
            <a:srgbClr val="FFF9D9"/>
          </a:solidFill>
          <a:ln w="25400">
            <a:solidFill>
              <a:srgbClr val="DCEDFF"/>
            </a:solidFill>
            <a:miter lim="400000"/>
          </a:ln>
        </p:spPr>
        <p:txBody>
          <a:bodyPr lIns="50800" tIns="50800" rIns="50800" bIns="50800" anchor="ctr"/>
          <a:lstStyle/>
          <a:p>
            <a:pPr>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7" name="Shape 107"/>
          <p:cNvSpPr>
            <a:spLocks noGrp="1"/>
          </p:cNvSpPr>
          <p:nvPr>
            <p:ph type="sldNum" sz="quarter" idx="2"/>
          </p:nvPr>
        </p:nvSpPr>
        <p:spPr>
          <a:xfrm>
            <a:off x="4443427" y="6642355"/>
            <a:ext cx="258416" cy="253490"/>
          </a:xfrm>
          <a:prstGeom prst="rect">
            <a:avLst/>
          </a:prstGeom>
        </p:spPr>
        <p:txBody>
          <a:bodyPr lIns="38100" tIns="38100" rIns="38100" bIns="38100"/>
          <a:lstStyle>
            <a:lvl1pPr algn="ctr" defTabSz="406400">
              <a:lnSpc>
                <a:spcPts val="1400"/>
              </a:lnSpc>
              <a:tabLst>
                <a:tab pos="749300" algn="l"/>
              </a:tabLst>
              <a:defRPr>
                <a:solidFill>
                  <a:srgbClr val="000000"/>
                </a:solidFill>
                <a:latin typeface="+mn-lt"/>
                <a:ea typeface="+mn-ea"/>
                <a:cs typeface="+mn-cs"/>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mD black">
    <p:spTree>
      <p:nvGrpSpPr>
        <p:cNvPr id="1" name=""/>
        <p:cNvGrpSpPr/>
        <p:nvPr/>
      </p:nvGrpSpPr>
      <p:grpSpPr>
        <a:xfrm>
          <a:off x="0" y="0"/>
          <a:ext cx="0" cy="0"/>
          <a:chOff x="0" y="0"/>
          <a:chExt cx="0" cy="0"/>
        </a:xfrm>
      </p:grpSpPr>
      <p:sp>
        <p:nvSpPr>
          <p:cNvPr id="114" name="Shape 114"/>
          <p:cNvSpPr/>
          <p:nvPr/>
        </p:nvSpPr>
        <p:spPr>
          <a:xfrm>
            <a:off x="-12700" y="-927100"/>
            <a:ext cx="9156700" cy="7569200"/>
          </a:xfrm>
          <a:prstGeom prst="rect">
            <a:avLst/>
          </a:prstGeom>
          <a:solidFill>
            <a:srgbClr val="000000"/>
          </a:solidFill>
          <a:ln w="25400">
            <a:solidFill>
              <a:srgbClr val="000000"/>
            </a:solidFill>
            <a:miter lim="400000"/>
          </a:ln>
        </p:spPr>
        <p:txBody>
          <a:bodyPr lIns="50800" tIns="50800" rIns="50800" bIns="50800" anchor="ctr"/>
          <a:lstStyle/>
          <a:p>
            <a:pPr>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118" name="Group 118"/>
          <p:cNvGrpSpPr/>
          <p:nvPr/>
        </p:nvGrpSpPr>
        <p:grpSpPr>
          <a:xfrm>
            <a:off x="0" y="6629399"/>
            <a:ext cx="9192271" cy="278891"/>
            <a:chOff x="0" y="0"/>
            <a:chExt cx="9192270" cy="278889"/>
          </a:xfrm>
        </p:grpSpPr>
        <p:sp>
          <p:nvSpPr>
            <p:cNvPr id="115" name="Shape 115"/>
            <p:cNvSpPr/>
            <p:nvPr/>
          </p:nvSpPr>
          <p:spPr>
            <a:xfrm>
              <a:off x="0" y="0"/>
              <a:ext cx="1701800" cy="2788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nSpc>
                  <a:spcPts val="1400"/>
                </a:lnSpc>
                <a:tabLst>
                  <a:tab pos="749300" algn="l"/>
                  <a:tab pos="1892300" algn="l"/>
                </a:tabLst>
                <a:defRPr sz="1200" i="1">
                  <a:solidFill>
                    <a:srgbClr val="011A9A"/>
                  </a:solidFill>
                  <a:latin typeface="+mn-lt"/>
                  <a:ea typeface="+mn-ea"/>
                  <a:cs typeface="+mn-cs"/>
                  <a:sym typeface="Helvetica"/>
                </a:defRPr>
              </a:lvl1pPr>
            </a:lstStyle>
            <a:p>
              <a:r>
                <a:t>Science meets Dharma</a:t>
              </a:r>
            </a:p>
          </p:txBody>
        </p:sp>
        <p:sp>
          <p:nvSpPr>
            <p:cNvPr id="116" name="Shape 116"/>
            <p:cNvSpPr/>
            <p:nvPr/>
          </p:nvSpPr>
          <p:spPr>
            <a:xfrm flipV="1">
              <a:off x="0" y="34925"/>
              <a:ext cx="9192271" cy="3176"/>
            </a:xfrm>
            <a:prstGeom prst="line">
              <a:avLst/>
            </a:prstGeom>
            <a:noFill/>
            <a:ln w="38100" cap="flat">
              <a:solidFill>
                <a:srgbClr val="15248C"/>
              </a:solidFill>
              <a:prstDash val="solid"/>
              <a:miter lim="400000"/>
            </a:ln>
            <a:effectLst/>
          </p:spPr>
          <p:txBody>
            <a:bodyPr wrap="square" lIns="45718" tIns="45718" rIns="45718" bIns="45718" numCol="1" anchor="t">
              <a:noAutofit/>
            </a:bodyPr>
            <a:lstStyle/>
            <a:p>
              <a:endParaRPr/>
            </a:p>
          </p:txBody>
        </p:sp>
        <p:sp>
          <p:nvSpPr>
            <p:cNvPr id="117" name="Shape 117"/>
            <p:cNvSpPr/>
            <p:nvPr/>
          </p:nvSpPr>
          <p:spPr>
            <a:xfrm>
              <a:off x="8115300" y="0"/>
              <a:ext cx="1066801" cy="2788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nSpc>
                  <a:spcPts val="1400"/>
                </a:lnSpc>
                <a:tabLst>
                  <a:tab pos="749300" algn="l"/>
                  <a:tab pos="1892300" algn="l"/>
                </a:tabLst>
                <a:defRPr sz="1200">
                  <a:solidFill>
                    <a:srgbClr val="011A9A"/>
                  </a:solidFill>
                  <a:latin typeface="+mn-lt"/>
                  <a:ea typeface="+mn-ea"/>
                  <a:cs typeface="+mn-cs"/>
                  <a:sym typeface="Helvetica"/>
                </a:defRPr>
              </a:lvl1pPr>
            </a:lstStyle>
            <a:p>
              <a:r>
                <a:t>Werner Nater</a:t>
              </a:r>
            </a:p>
          </p:txBody>
        </p:sp>
      </p:grpSp>
      <p:sp>
        <p:nvSpPr>
          <p:cNvPr id="119" name="Shape 119"/>
          <p:cNvSpPr>
            <a:spLocks noGrp="1"/>
          </p:cNvSpPr>
          <p:nvPr>
            <p:ph type="sldNum" sz="quarter" idx="2"/>
          </p:nvPr>
        </p:nvSpPr>
        <p:spPr>
          <a:xfrm>
            <a:off x="4443427" y="6642355"/>
            <a:ext cx="258416" cy="253490"/>
          </a:xfrm>
          <a:prstGeom prst="rect">
            <a:avLst/>
          </a:prstGeom>
        </p:spPr>
        <p:txBody>
          <a:bodyPr lIns="38100" tIns="38100" rIns="38100" bIns="38100"/>
          <a:lstStyle>
            <a:lvl1pPr algn="ctr" defTabSz="406400">
              <a:lnSpc>
                <a:spcPts val="1400"/>
              </a:lnSpc>
              <a:tabLst>
                <a:tab pos="749300" algn="l"/>
              </a:tabLst>
              <a:defRPr>
                <a:solidFill>
                  <a:srgbClr val="000000"/>
                </a:solidFill>
                <a:latin typeface="+mn-lt"/>
                <a:ea typeface="+mn-ea"/>
                <a:cs typeface="+mn-cs"/>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el und Inhalt">
    <p:spTree>
      <p:nvGrpSpPr>
        <p:cNvPr id="1" name=""/>
        <p:cNvGrpSpPr/>
        <p:nvPr/>
      </p:nvGrpSpPr>
      <p:grpSpPr>
        <a:xfrm>
          <a:off x="0" y="0"/>
          <a:ext cx="0" cy="0"/>
          <a:chOff x="0" y="0"/>
          <a:chExt cx="0" cy="0"/>
        </a:xfrm>
      </p:grpSpPr>
      <p:sp>
        <p:nvSpPr>
          <p:cNvPr id="126" name="Shape 126"/>
          <p:cNvSpPr>
            <a:spLocks noGrp="1"/>
          </p:cNvSpPr>
          <p:nvPr>
            <p:ph type="title"/>
          </p:nvPr>
        </p:nvSpPr>
        <p:spPr>
          <a:prstGeom prst="rect">
            <a:avLst/>
          </a:prstGeom>
        </p:spPr>
        <p:txBody>
          <a:bodyPr/>
          <a:lstStyle/>
          <a:p>
            <a:r>
              <a:t>Titeltext</a:t>
            </a:r>
          </a:p>
        </p:txBody>
      </p:sp>
      <p:sp>
        <p:nvSpPr>
          <p:cNvPr id="127" name="Shape 127"/>
          <p:cNvSpPr>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128" name="Shape 128"/>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elfolie">
    <p:spTree>
      <p:nvGrpSpPr>
        <p:cNvPr id="1" name=""/>
        <p:cNvGrpSpPr/>
        <p:nvPr/>
      </p:nvGrpSpPr>
      <p:grpSpPr>
        <a:xfrm>
          <a:off x="0" y="0"/>
          <a:ext cx="0" cy="0"/>
          <a:chOff x="0" y="0"/>
          <a:chExt cx="0" cy="0"/>
        </a:xfrm>
      </p:grpSpPr>
      <p:sp>
        <p:nvSpPr>
          <p:cNvPr id="135" name="Shape 135"/>
          <p:cNvSpPr>
            <a:spLocks noGrp="1"/>
          </p:cNvSpPr>
          <p:nvPr>
            <p:ph type="title"/>
          </p:nvPr>
        </p:nvSpPr>
        <p:spPr>
          <a:xfrm>
            <a:off x="685800" y="2130425"/>
            <a:ext cx="7772400" cy="1470025"/>
          </a:xfrm>
          <a:prstGeom prst="rect">
            <a:avLst/>
          </a:prstGeom>
        </p:spPr>
        <p:txBody>
          <a:bodyPr/>
          <a:lstStyle/>
          <a:p>
            <a:r>
              <a:t>Titeltext</a:t>
            </a:r>
          </a:p>
        </p:txBody>
      </p:sp>
      <p:sp>
        <p:nvSpPr>
          <p:cNvPr id="136" name="Shape 136"/>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Textebene 1</a:t>
            </a:r>
          </a:p>
          <a:p>
            <a:pPr lvl="1"/>
            <a:r>
              <a:t>Textebene 2</a:t>
            </a:r>
          </a:p>
          <a:p>
            <a:pPr lvl="2"/>
            <a:r>
              <a:t>Textebene 3</a:t>
            </a:r>
          </a:p>
          <a:p>
            <a:pPr lvl="3"/>
            <a:r>
              <a:t>Textebene 4</a:t>
            </a:r>
          </a:p>
          <a:p>
            <a:pPr lvl="4"/>
            <a:r>
              <a:t>Textebene 5</a:t>
            </a:r>
          </a:p>
        </p:txBody>
      </p:sp>
      <p:sp>
        <p:nvSpPr>
          <p:cNvPr id="137" name="Shape 137"/>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144" name="Shape 144"/>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Inhalt mit Beschriftung">
    <p:spTree>
      <p:nvGrpSpPr>
        <p:cNvPr id="1" name=""/>
        <p:cNvGrpSpPr/>
        <p:nvPr/>
      </p:nvGrpSpPr>
      <p:grpSpPr>
        <a:xfrm>
          <a:off x="0" y="0"/>
          <a:ext cx="0" cy="0"/>
          <a:chOff x="0" y="0"/>
          <a:chExt cx="0" cy="0"/>
        </a:xfrm>
      </p:grpSpPr>
      <p:sp>
        <p:nvSpPr>
          <p:cNvPr id="151" name="Shape 151"/>
          <p:cNvSpPr>
            <a:spLocks noGrp="1"/>
          </p:cNvSpPr>
          <p:nvPr>
            <p:ph type="title"/>
          </p:nvPr>
        </p:nvSpPr>
        <p:spPr>
          <a:xfrm>
            <a:off x="457200" y="273050"/>
            <a:ext cx="3008315" cy="1162050"/>
          </a:xfrm>
          <a:prstGeom prst="rect">
            <a:avLst/>
          </a:prstGeom>
        </p:spPr>
        <p:txBody>
          <a:bodyPr anchor="b"/>
          <a:lstStyle>
            <a:lvl1pPr algn="l">
              <a:defRPr sz="2000" b="1"/>
            </a:lvl1pPr>
          </a:lstStyle>
          <a:p>
            <a:r>
              <a:t>Titeltext</a:t>
            </a:r>
          </a:p>
        </p:txBody>
      </p:sp>
      <p:sp>
        <p:nvSpPr>
          <p:cNvPr id="152" name="Shape 152"/>
          <p:cNvSpPr>
            <a:spLocks noGrp="1"/>
          </p:cNvSpPr>
          <p:nvPr>
            <p:ph type="body" idx="1"/>
          </p:nvPr>
        </p:nvSpPr>
        <p:spPr>
          <a:xfrm>
            <a:off x="3575050" y="273050"/>
            <a:ext cx="5111750" cy="5853113"/>
          </a:xfrm>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153" name="Shape 153"/>
          <p:cNvSpPr>
            <a:spLocks noGrp="1"/>
          </p:cNvSpPr>
          <p:nvPr>
            <p:ph type="body" sz="half" idx="13"/>
          </p:nvPr>
        </p:nvSpPr>
        <p:spPr>
          <a:xfrm>
            <a:off x="457198" y="1435100"/>
            <a:ext cx="3008317" cy="4691063"/>
          </a:xfrm>
          <a:prstGeom prst="rect">
            <a:avLst/>
          </a:prstGeom>
        </p:spPr>
        <p:txBody>
          <a:bodyPr/>
          <a:lstStyle/>
          <a:p>
            <a:pPr marL="383540" marR="40639" defTabSz="914400">
              <a:buFontTx/>
              <a:defRPr>
                <a:uFill>
                  <a:solidFill>
                    <a:srgbClr val="000000"/>
                  </a:solidFill>
                </a:uFill>
                <a:latin typeface="Arial"/>
                <a:ea typeface="Arial"/>
                <a:cs typeface="Arial"/>
                <a:sym typeface="Arial"/>
              </a:defRPr>
            </a:pPr>
            <a:endParaRPr/>
          </a:p>
        </p:txBody>
      </p:sp>
      <p:sp>
        <p:nvSpPr>
          <p:cNvPr id="154" name="Shape 154"/>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Nur Titel">
    <p:spTree>
      <p:nvGrpSpPr>
        <p:cNvPr id="1" name=""/>
        <p:cNvGrpSpPr/>
        <p:nvPr/>
      </p:nvGrpSpPr>
      <p:grpSpPr>
        <a:xfrm>
          <a:off x="0" y="0"/>
          <a:ext cx="0" cy="0"/>
          <a:chOff x="0" y="0"/>
          <a:chExt cx="0" cy="0"/>
        </a:xfrm>
      </p:grpSpPr>
      <p:sp>
        <p:nvSpPr>
          <p:cNvPr id="161" name="Shape 161"/>
          <p:cNvSpPr>
            <a:spLocks noGrp="1"/>
          </p:cNvSpPr>
          <p:nvPr>
            <p:ph type="title"/>
          </p:nvPr>
        </p:nvSpPr>
        <p:spPr>
          <a:prstGeom prst="rect">
            <a:avLst/>
          </a:prstGeom>
        </p:spPr>
        <p:txBody>
          <a:bodyPr/>
          <a:lstStyle/>
          <a:p>
            <a:r>
              <a:t>Titeltext</a:t>
            </a:r>
          </a:p>
        </p:txBody>
      </p:sp>
      <p:sp>
        <p:nvSpPr>
          <p:cNvPr id="162" name="Shape 162"/>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Vergleich">
    <p:spTree>
      <p:nvGrpSpPr>
        <p:cNvPr id="1" name=""/>
        <p:cNvGrpSpPr/>
        <p:nvPr/>
      </p:nvGrpSpPr>
      <p:grpSpPr>
        <a:xfrm>
          <a:off x="0" y="0"/>
          <a:ext cx="0" cy="0"/>
          <a:chOff x="0" y="0"/>
          <a:chExt cx="0" cy="0"/>
        </a:xfrm>
      </p:grpSpPr>
      <p:sp>
        <p:nvSpPr>
          <p:cNvPr id="169" name="Shape 169"/>
          <p:cNvSpPr>
            <a:spLocks noGrp="1"/>
          </p:cNvSpPr>
          <p:nvPr>
            <p:ph type="title"/>
          </p:nvPr>
        </p:nvSpPr>
        <p:spPr>
          <a:prstGeom prst="rect">
            <a:avLst/>
          </a:prstGeom>
        </p:spPr>
        <p:txBody>
          <a:bodyPr/>
          <a:lstStyle/>
          <a:p>
            <a:r>
              <a:t>Titeltext</a:t>
            </a:r>
          </a:p>
        </p:txBody>
      </p:sp>
      <p:sp>
        <p:nvSpPr>
          <p:cNvPr id="170" name="Shape 170"/>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Textebene 1</a:t>
            </a:r>
          </a:p>
          <a:p>
            <a:pPr lvl="1"/>
            <a:r>
              <a:t>Textebene 2</a:t>
            </a:r>
          </a:p>
          <a:p>
            <a:pPr lvl="2"/>
            <a:r>
              <a:t>Textebene 3</a:t>
            </a:r>
          </a:p>
          <a:p>
            <a:pPr lvl="3"/>
            <a:r>
              <a:t>Textebene 4</a:t>
            </a:r>
          </a:p>
          <a:p>
            <a:pPr lvl="4"/>
            <a:r>
              <a:t>Textebene 5</a:t>
            </a:r>
          </a:p>
        </p:txBody>
      </p:sp>
      <p:sp>
        <p:nvSpPr>
          <p:cNvPr id="171" name="Shape 171"/>
          <p:cNvSpPr>
            <a:spLocks noGrp="1"/>
          </p:cNvSpPr>
          <p:nvPr>
            <p:ph type="body" sz="quarter" idx="13"/>
          </p:nvPr>
        </p:nvSpPr>
        <p:spPr>
          <a:xfrm>
            <a:off x="4645025" y="1535112"/>
            <a:ext cx="4041775" cy="639764"/>
          </a:xfrm>
          <a:prstGeom prst="rect">
            <a:avLst/>
          </a:prstGeom>
        </p:spPr>
        <p:txBody>
          <a:bodyPr anchor="b"/>
          <a:lstStyle/>
          <a:p>
            <a:pPr marL="383540" marR="40639" defTabSz="914400">
              <a:buFontTx/>
              <a:defRPr>
                <a:uFill>
                  <a:solidFill>
                    <a:srgbClr val="000000"/>
                  </a:solidFill>
                </a:uFill>
                <a:latin typeface="Arial"/>
                <a:ea typeface="Arial"/>
                <a:cs typeface="Arial"/>
                <a:sym typeface="Arial"/>
              </a:defRPr>
            </a:pPr>
            <a:endParaRPr/>
          </a:p>
        </p:txBody>
      </p:sp>
      <p:sp>
        <p:nvSpPr>
          <p:cNvPr id="172" name="Shape 172"/>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mDnormal red">
    <p:spTree>
      <p:nvGrpSpPr>
        <p:cNvPr id="1" name=""/>
        <p:cNvGrpSpPr/>
        <p:nvPr/>
      </p:nvGrpSpPr>
      <p:grpSpPr>
        <a:xfrm>
          <a:off x="0" y="0"/>
          <a:ext cx="0" cy="0"/>
          <a:chOff x="0" y="0"/>
          <a:chExt cx="0" cy="0"/>
        </a:xfrm>
      </p:grpSpPr>
      <p:sp>
        <p:nvSpPr>
          <p:cNvPr id="22" name="Shape 22"/>
          <p:cNvSpPr/>
          <p:nvPr/>
        </p:nvSpPr>
        <p:spPr>
          <a:xfrm>
            <a:off x="-63500" y="-38100"/>
            <a:ext cx="9245600" cy="6692900"/>
          </a:xfrm>
          <a:prstGeom prst="rect">
            <a:avLst/>
          </a:prstGeom>
          <a:solidFill>
            <a:srgbClr val="470702"/>
          </a:solidFill>
          <a:ln w="25400">
            <a:solidFill>
              <a:srgbClr val="000000"/>
            </a:solidFill>
            <a:miter lim="400000"/>
          </a:ln>
        </p:spPr>
        <p:txBody>
          <a:bodyPr lIns="50800" tIns="50800" rIns="50800" bIns="50800" anchor="ctr"/>
          <a:lstStyle/>
          <a:p>
            <a:pPr>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26" name="Group 26"/>
          <p:cNvGrpSpPr/>
          <p:nvPr/>
        </p:nvGrpSpPr>
        <p:grpSpPr>
          <a:xfrm>
            <a:off x="0" y="6616699"/>
            <a:ext cx="9192271" cy="278891"/>
            <a:chOff x="0" y="0"/>
            <a:chExt cx="9192270" cy="278889"/>
          </a:xfrm>
        </p:grpSpPr>
        <p:sp>
          <p:nvSpPr>
            <p:cNvPr id="23" name="Shape 23"/>
            <p:cNvSpPr/>
            <p:nvPr/>
          </p:nvSpPr>
          <p:spPr>
            <a:xfrm>
              <a:off x="0" y="0"/>
              <a:ext cx="1701800" cy="2788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nSpc>
                  <a:spcPts val="1400"/>
                </a:lnSpc>
                <a:tabLst>
                  <a:tab pos="749300" algn="l"/>
                  <a:tab pos="1892300" algn="l"/>
                </a:tabLst>
                <a:defRPr sz="1200" i="1">
                  <a:solidFill>
                    <a:srgbClr val="011A9A"/>
                  </a:solidFill>
                  <a:latin typeface="+mn-lt"/>
                  <a:ea typeface="+mn-ea"/>
                  <a:cs typeface="+mn-cs"/>
                  <a:sym typeface="Helvetica"/>
                </a:defRPr>
              </a:lvl1pPr>
            </a:lstStyle>
            <a:p>
              <a:r>
                <a:t>Science meets Dharma</a:t>
              </a:r>
            </a:p>
          </p:txBody>
        </p:sp>
        <p:sp>
          <p:nvSpPr>
            <p:cNvPr id="24" name="Shape 24"/>
            <p:cNvSpPr/>
            <p:nvPr/>
          </p:nvSpPr>
          <p:spPr>
            <a:xfrm flipV="1">
              <a:off x="0" y="34925"/>
              <a:ext cx="9192271" cy="3176"/>
            </a:xfrm>
            <a:prstGeom prst="line">
              <a:avLst/>
            </a:prstGeom>
            <a:noFill/>
            <a:ln w="38100" cap="flat">
              <a:solidFill>
                <a:srgbClr val="15248C"/>
              </a:solidFill>
              <a:prstDash val="solid"/>
              <a:miter lim="400000"/>
            </a:ln>
            <a:effectLst/>
          </p:spPr>
          <p:txBody>
            <a:bodyPr wrap="square" lIns="45718" tIns="45718" rIns="45718" bIns="45718" numCol="1" anchor="t">
              <a:noAutofit/>
            </a:bodyPr>
            <a:lstStyle/>
            <a:p>
              <a:endParaRPr/>
            </a:p>
          </p:txBody>
        </p:sp>
        <p:sp>
          <p:nvSpPr>
            <p:cNvPr id="25" name="Shape 25"/>
            <p:cNvSpPr/>
            <p:nvPr/>
          </p:nvSpPr>
          <p:spPr>
            <a:xfrm>
              <a:off x="8115300" y="0"/>
              <a:ext cx="1066801" cy="2788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nSpc>
                  <a:spcPts val="1400"/>
                </a:lnSpc>
                <a:tabLst>
                  <a:tab pos="749300" algn="l"/>
                  <a:tab pos="1892300" algn="l"/>
                </a:tabLst>
                <a:defRPr sz="1200">
                  <a:solidFill>
                    <a:srgbClr val="011A9A"/>
                  </a:solidFill>
                  <a:latin typeface="+mn-lt"/>
                  <a:ea typeface="+mn-ea"/>
                  <a:cs typeface="+mn-cs"/>
                  <a:sym typeface="Helvetica"/>
                </a:defRPr>
              </a:lvl1pPr>
            </a:lstStyle>
            <a:p>
              <a:r>
                <a:t>Werner Nater</a:t>
              </a:r>
            </a:p>
          </p:txBody>
        </p:sp>
      </p:grpSp>
      <p:sp>
        <p:nvSpPr>
          <p:cNvPr id="27" name="Shape 27"/>
          <p:cNvSpPr>
            <a:spLocks noGrp="1"/>
          </p:cNvSpPr>
          <p:nvPr>
            <p:ph type="sldNum" sz="quarter" idx="2"/>
          </p:nvPr>
        </p:nvSpPr>
        <p:spPr>
          <a:xfrm>
            <a:off x="4437077" y="6642355"/>
            <a:ext cx="258416" cy="253490"/>
          </a:xfrm>
          <a:prstGeom prst="rect">
            <a:avLst/>
          </a:prstGeom>
        </p:spPr>
        <p:txBody>
          <a:bodyPr lIns="38100" tIns="38100" rIns="38100" bIns="38100"/>
          <a:lstStyle>
            <a:lvl1pPr algn="ctr" defTabSz="406400">
              <a:lnSpc>
                <a:spcPts val="1400"/>
              </a:lnSpc>
              <a:tabLst>
                <a:tab pos="749300" algn="l"/>
              </a:tabLst>
              <a:defRPr>
                <a:solidFill>
                  <a:srgbClr val="0000EE"/>
                </a:solidFill>
                <a:latin typeface="+mn-lt"/>
                <a:ea typeface="+mn-ea"/>
                <a:cs typeface="+mn-cs"/>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lanc">
    <p:bg>
      <p:bgPr>
        <a:gradFill flip="none" rotWithShape="1">
          <a:gsLst>
            <a:gs pos="0">
              <a:srgbClr val="FFFFFF"/>
            </a:gs>
            <a:gs pos="100000">
              <a:srgbClr val="FFFFFF"/>
            </a:gs>
          </a:gsLst>
          <a:lin ang="10800000" scaled="0"/>
        </a:gradFill>
        <a:effectLst/>
      </p:bgPr>
    </p:bg>
    <p:spTree>
      <p:nvGrpSpPr>
        <p:cNvPr id="1" name=""/>
        <p:cNvGrpSpPr/>
        <p:nvPr/>
      </p:nvGrpSpPr>
      <p:grpSpPr>
        <a:xfrm>
          <a:off x="0" y="0"/>
          <a:ext cx="0" cy="0"/>
          <a:chOff x="0" y="0"/>
          <a:chExt cx="0" cy="0"/>
        </a:xfrm>
      </p:grpSpPr>
      <p:sp>
        <p:nvSpPr>
          <p:cNvPr id="34" name="Shape 34"/>
          <p:cNvSpPr>
            <a:spLocks noGrp="1"/>
          </p:cNvSpPr>
          <p:nvPr>
            <p:ph type="sldNum" sz="quarter" idx="2"/>
          </p:nvPr>
        </p:nvSpPr>
        <p:spPr>
          <a:xfrm>
            <a:off x="7463966" y="6245225"/>
            <a:ext cx="312068" cy="298984"/>
          </a:xfrm>
          <a:prstGeom prst="rect">
            <a:avLst/>
          </a:prstGeom>
        </p:spPr>
        <p:txBody>
          <a:bodyPr lIns="50800" tIns="50800" rIns="50800" bIns="50800" anchor="t"/>
          <a:lstStyle>
            <a:lvl1pPr algn="ctr">
              <a:defRPr sz="1400">
                <a:solidFill>
                  <a:srgbClr val="000000"/>
                </a:solidFill>
                <a:uFill>
                  <a:solidFill>
                    <a:srgbClr val="000000"/>
                  </a:solidFill>
                </a:uFill>
                <a:latin typeface="Arial"/>
                <a:ea typeface="Arial"/>
                <a:cs typeface="Arial"/>
                <a:sym typeface="Arial"/>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lack ">
    <p:bg>
      <p:bgPr>
        <a:gradFill flip="none" rotWithShape="1">
          <a:gsLst>
            <a:gs pos="0">
              <a:srgbClr val="FFFFFF"/>
            </a:gs>
            <a:gs pos="100000">
              <a:srgbClr val="FFFFFF"/>
            </a:gs>
          </a:gsLst>
          <a:lin ang="10800000" scaled="0"/>
        </a:gradFill>
        <a:effectLst/>
      </p:bgPr>
    </p:bg>
    <p:spTree>
      <p:nvGrpSpPr>
        <p:cNvPr id="1" name=""/>
        <p:cNvGrpSpPr/>
        <p:nvPr/>
      </p:nvGrpSpPr>
      <p:grpSpPr>
        <a:xfrm>
          <a:off x="0" y="0"/>
          <a:ext cx="0" cy="0"/>
          <a:chOff x="0" y="0"/>
          <a:chExt cx="0" cy="0"/>
        </a:xfrm>
      </p:grpSpPr>
      <p:sp>
        <p:nvSpPr>
          <p:cNvPr id="41" name="Shape 41"/>
          <p:cNvSpPr/>
          <p:nvPr/>
        </p:nvSpPr>
        <p:spPr>
          <a:xfrm>
            <a:off x="-38100" y="0"/>
            <a:ext cx="9207500" cy="6845300"/>
          </a:xfrm>
          <a:prstGeom prst="rect">
            <a:avLst/>
          </a:prstGeom>
          <a:solidFill>
            <a:srgbClr val="000000"/>
          </a:solidFill>
          <a:ln w="25400">
            <a:solidFill>
              <a:srgbClr val="000000"/>
            </a:solidFill>
            <a:miter lim="400000"/>
          </a:ln>
        </p:spPr>
        <p:txBody>
          <a:bodyPr lIns="50800" tIns="50800" rIns="50800" bIns="50800" anchor="ctr"/>
          <a:lstStyle/>
          <a:p>
            <a:pPr>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2" name="Shape 42"/>
          <p:cNvSpPr>
            <a:spLocks noGrp="1"/>
          </p:cNvSpPr>
          <p:nvPr>
            <p:ph type="sldNum" sz="quarter" idx="2"/>
          </p:nvPr>
        </p:nvSpPr>
        <p:spPr>
          <a:xfrm>
            <a:off x="7463966" y="6245225"/>
            <a:ext cx="312068" cy="298984"/>
          </a:xfrm>
          <a:prstGeom prst="rect">
            <a:avLst/>
          </a:prstGeom>
        </p:spPr>
        <p:txBody>
          <a:bodyPr lIns="50800" tIns="50800" rIns="50800" bIns="50800" anchor="t"/>
          <a:lstStyle>
            <a:lvl1pPr algn="ctr">
              <a:defRPr sz="1400">
                <a:solidFill>
                  <a:srgbClr val="000000"/>
                </a:solidFill>
                <a:uFill>
                  <a:solidFill>
                    <a:srgbClr val="000000"/>
                  </a:solidFill>
                </a:uFill>
                <a:latin typeface="Arial"/>
                <a:ea typeface="Arial"/>
                <a:cs typeface="Arial"/>
                <a:sym typeface="Arial"/>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red">
    <p:spTree>
      <p:nvGrpSpPr>
        <p:cNvPr id="1" name=""/>
        <p:cNvGrpSpPr/>
        <p:nvPr/>
      </p:nvGrpSpPr>
      <p:grpSpPr>
        <a:xfrm>
          <a:off x="0" y="0"/>
          <a:ext cx="0" cy="0"/>
          <a:chOff x="0" y="0"/>
          <a:chExt cx="0" cy="0"/>
        </a:xfrm>
      </p:grpSpPr>
      <p:sp>
        <p:nvSpPr>
          <p:cNvPr id="49" name="Shape 49"/>
          <p:cNvSpPr/>
          <p:nvPr/>
        </p:nvSpPr>
        <p:spPr>
          <a:xfrm>
            <a:off x="-88900" y="-12700"/>
            <a:ext cx="9283700" cy="6858000"/>
          </a:xfrm>
          <a:prstGeom prst="rect">
            <a:avLst/>
          </a:prstGeom>
          <a:solidFill>
            <a:srgbClr val="FFFFFF"/>
          </a:solidFill>
          <a:ln w="25400">
            <a:solidFill>
              <a:srgbClr val="000000"/>
            </a:solidFill>
            <a:miter lim="400000"/>
          </a:ln>
        </p:spPr>
        <p:txBody>
          <a:bodyPr lIns="50800" tIns="50800" rIns="50800" bIns="50800" anchor="ctr"/>
          <a:lstStyle/>
          <a:p>
            <a:pPr>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0" name="Shape 50"/>
          <p:cNvSpPr/>
          <p:nvPr/>
        </p:nvSpPr>
        <p:spPr>
          <a:xfrm>
            <a:off x="12700" y="12700"/>
            <a:ext cx="9118600" cy="6858000"/>
          </a:xfrm>
          <a:prstGeom prst="rect">
            <a:avLst/>
          </a:prstGeom>
          <a:solidFill>
            <a:srgbClr val="470702"/>
          </a:solidFill>
          <a:ln w="25400">
            <a:solidFill>
              <a:srgbClr val="000000"/>
            </a:solidFill>
            <a:miter lim="400000"/>
          </a:ln>
        </p:spPr>
        <p:txBody>
          <a:bodyPr lIns="50800" tIns="50800" rIns="50800" bIns="50800" anchor="ctr"/>
          <a:lstStyle/>
          <a:p>
            <a:pPr>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1" name="Shape 51"/>
          <p:cNvSpPr>
            <a:spLocks noGrp="1"/>
          </p:cNvSpPr>
          <p:nvPr>
            <p:ph type="sldNum" sz="quarter" idx="2"/>
          </p:nvPr>
        </p:nvSpPr>
        <p:spPr>
          <a:xfrm>
            <a:off x="4445000" y="6527800"/>
            <a:ext cx="241301" cy="241300"/>
          </a:xfrm>
          <a:prstGeom prst="rect">
            <a:avLst/>
          </a:prstGeom>
        </p:spPr>
        <p:txBody>
          <a:bodyPr lIns="50800" tIns="50800" rIns="50800" bIns="50800" anchor="t"/>
          <a:lstStyle>
            <a:lvl1pPr algn="ctr" defTabSz="406400">
              <a:defRPr sz="1000">
                <a:solidFill>
                  <a:srgbClr val="000000"/>
                </a:solidFill>
                <a:latin typeface="Gill Sans"/>
                <a:ea typeface="Gill Sans"/>
                <a:cs typeface="Gill Sans"/>
                <a:sym typeface="Gill Sans"/>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Vorlage #3">
    <p:bg>
      <p:bgPr>
        <a:solidFill>
          <a:srgbClr val="860E00"/>
        </a:solidFill>
        <a:effectLst/>
      </p:bgPr>
    </p:bg>
    <p:spTree>
      <p:nvGrpSpPr>
        <p:cNvPr id="1" name=""/>
        <p:cNvGrpSpPr/>
        <p:nvPr/>
      </p:nvGrpSpPr>
      <p:grpSpPr>
        <a:xfrm>
          <a:off x="0" y="0"/>
          <a:ext cx="0" cy="0"/>
          <a:chOff x="0" y="0"/>
          <a:chExt cx="0" cy="0"/>
        </a:xfrm>
      </p:grpSpPr>
      <p:sp>
        <p:nvSpPr>
          <p:cNvPr id="58" name="Shape 58"/>
          <p:cNvSpPr>
            <a:spLocks noGrp="1"/>
          </p:cNvSpPr>
          <p:nvPr>
            <p:ph type="sldNum" sz="quarter" idx="2"/>
          </p:nvPr>
        </p:nvSpPr>
        <p:spPr>
          <a:xfrm>
            <a:off x="7463966" y="6245225"/>
            <a:ext cx="312068" cy="298984"/>
          </a:xfrm>
          <a:prstGeom prst="rect">
            <a:avLst/>
          </a:prstGeom>
        </p:spPr>
        <p:txBody>
          <a:bodyPr lIns="50800" tIns="50800" rIns="50800" bIns="50800" anchor="t"/>
          <a:lstStyle>
            <a:lvl1pPr algn="ctr">
              <a:defRPr sz="1400">
                <a:solidFill>
                  <a:srgbClr val="000000"/>
                </a:solidFill>
                <a:uFill>
                  <a:solidFill>
                    <a:srgbClr val="000000"/>
                  </a:solidFill>
                </a:uFill>
                <a:latin typeface="Arial"/>
                <a:ea typeface="Arial"/>
                <a:cs typeface="Arial"/>
                <a:sym typeface="Arial"/>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mD blue">
    <p:spTree>
      <p:nvGrpSpPr>
        <p:cNvPr id="1" name=""/>
        <p:cNvGrpSpPr/>
        <p:nvPr/>
      </p:nvGrpSpPr>
      <p:grpSpPr>
        <a:xfrm>
          <a:off x="0" y="0"/>
          <a:ext cx="0" cy="0"/>
          <a:chOff x="0" y="0"/>
          <a:chExt cx="0" cy="0"/>
        </a:xfrm>
      </p:grpSpPr>
      <p:sp>
        <p:nvSpPr>
          <p:cNvPr id="65" name="Shape 65"/>
          <p:cNvSpPr/>
          <p:nvPr/>
        </p:nvSpPr>
        <p:spPr>
          <a:xfrm>
            <a:off x="-50800" y="-76200"/>
            <a:ext cx="9182100" cy="6934200"/>
          </a:xfrm>
          <a:prstGeom prst="rect">
            <a:avLst/>
          </a:prstGeom>
          <a:solidFill>
            <a:srgbClr val="DCEDFF"/>
          </a:solidFill>
          <a:ln w="25400">
            <a:solidFill>
              <a:srgbClr val="DCEDFF"/>
            </a:solidFill>
            <a:miter lim="400000"/>
          </a:ln>
        </p:spPr>
        <p:txBody>
          <a:bodyPr lIns="50800" tIns="50800" rIns="50800" bIns="50800" anchor="ctr"/>
          <a:lstStyle/>
          <a:p>
            <a:pPr>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6" name="Shape 66"/>
          <p:cNvSpPr/>
          <p:nvPr/>
        </p:nvSpPr>
        <p:spPr>
          <a:xfrm>
            <a:off x="0" y="6629400"/>
            <a:ext cx="2984500" cy="2788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lnSpc>
                <a:spcPts val="1400"/>
              </a:lnSpc>
              <a:tabLst>
                <a:tab pos="749300" algn="l"/>
                <a:tab pos="1892300" algn="l"/>
              </a:tabLst>
              <a:defRPr sz="1200" i="1">
                <a:solidFill>
                  <a:srgbClr val="011A9A"/>
                </a:solidFill>
                <a:latin typeface="+mn-lt"/>
                <a:ea typeface="+mn-ea"/>
                <a:cs typeface="+mn-cs"/>
                <a:sym typeface="Helvetica"/>
              </a:defRPr>
            </a:lvl1pPr>
          </a:lstStyle>
          <a:p>
            <a:r>
              <a:t>Science meets Dharma</a:t>
            </a:r>
          </a:p>
        </p:txBody>
      </p:sp>
      <p:sp>
        <p:nvSpPr>
          <p:cNvPr id="67" name="Shape 67"/>
          <p:cNvSpPr/>
          <p:nvPr/>
        </p:nvSpPr>
        <p:spPr>
          <a:xfrm flipV="1">
            <a:off x="0" y="6664325"/>
            <a:ext cx="9192271" cy="3176"/>
          </a:xfrm>
          <a:prstGeom prst="line">
            <a:avLst/>
          </a:prstGeom>
          <a:ln w="38100">
            <a:solidFill>
              <a:srgbClr val="15248C"/>
            </a:solidFill>
            <a:miter lim="400000"/>
          </a:ln>
        </p:spPr>
        <p:txBody>
          <a:bodyPr lIns="45718" tIns="45718" rIns="45718" bIns="45718"/>
          <a:lstStyle/>
          <a:p>
            <a:endParaRPr/>
          </a:p>
        </p:txBody>
      </p:sp>
      <p:sp>
        <p:nvSpPr>
          <p:cNvPr id="68" name="Shape 68"/>
          <p:cNvSpPr/>
          <p:nvPr/>
        </p:nvSpPr>
        <p:spPr>
          <a:xfrm>
            <a:off x="8115300" y="6629400"/>
            <a:ext cx="1066800" cy="2788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nSpc>
                <a:spcPts val="1400"/>
              </a:lnSpc>
              <a:tabLst>
                <a:tab pos="749300" algn="l"/>
                <a:tab pos="1892300" algn="l"/>
              </a:tabLst>
              <a:defRPr sz="1200">
                <a:solidFill>
                  <a:srgbClr val="011A9A"/>
                </a:solidFill>
                <a:latin typeface="+mn-lt"/>
                <a:ea typeface="+mn-ea"/>
                <a:cs typeface="+mn-cs"/>
                <a:sym typeface="Helvetica"/>
              </a:defRPr>
            </a:lvl1pPr>
          </a:lstStyle>
          <a:p>
            <a:r>
              <a:t>Werner Nater</a:t>
            </a:r>
          </a:p>
        </p:txBody>
      </p:sp>
      <p:sp>
        <p:nvSpPr>
          <p:cNvPr id="69" name="Shape 69"/>
          <p:cNvSpPr>
            <a:spLocks noGrp="1"/>
          </p:cNvSpPr>
          <p:nvPr>
            <p:ph type="sldNum" sz="quarter" idx="2"/>
          </p:nvPr>
        </p:nvSpPr>
        <p:spPr>
          <a:xfrm>
            <a:off x="4443427" y="6642355"/>
            <a:ext cx="258416" cy="253490"/>
          </a:xfrm>
          <a:prstGeom prst="rect">
            <a:avLst/>
          </a:prstGeom>
        </p:spPr>
        <p:txBody>
          <a:bodyPr lIns="38100" tIns="38100" rIns="38100" bIns="38100"/>
          <a:lstStyle>
            <a:lvl1pPr algn="ctr" defTabSz="406400">
              <a:lnSpc>
                <a:spcPts val="1400"/>
              </a:lnSpc>
              <a:tabLst>
                <a:tab pos="749300" algn="l"/>
              </a:tabLst>
              <a:defRPr>
                <a:solidFill>
                  <a:srgbClr val="000000"/>
                </a:solidFill>
                <a:latin typeface="+mn-lt"/>
                <a:ea typeface="+mn-ea"/>
                <a:cs typeface="+mn-cs"/>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mD green">
    <p:spTree>
      <p:nvGrpSpPr>
        <p:cNvPr id="1" name=""/>
        <p:cNvGrpSpPr/>
        <p:nvPr/>
      </p:nvGrpSpPr>
      <p:grpSpPr>
        <a:xfrm>
          <a:off x="0" y="0"/>
          <a:ext cx="0" cy="0"/>
          <a:chOff x="0" y="0"/>
          <a:chExt cx="0" cy="0"/>
        </a:xfrm>
      </p:grpSpPr>
      <p:sp>
        <p:nvSpPr>
          <p:cNvPr id="76" name="Shape 76"/>
          <p:cNvSpPr/>
          <p:nvPr/>
        </p:nvSpPr>
        <p:spPr>
          <a:xfrm>
            <a:off x="-19050" y="-38100"/>
            <a:ext cx="9182100" cy="6934200"/>
          </a:xfrm>
          <a:prstGeom prst="rect">
            <a:avLst/>
          </a:prstGeom>
          <a:solidFill>
            <a:srgbClr val="E9FEEC"/>
          </a:solidFill>
          <a:ln w="25400">
            <a:solidFill>
              <a:srgbClr val="DCEDFF"/>
            </a:solidFill>
            <a:miter lim="400000"/>
          </a:ln>
        </p:spPr>
        <p:txBody>
          <a:bodyPr lIns="50800" tIns="50800" rIns="50800" bIns="50800" anchor="ctr"/>
          <a:lstStyle/>
          <a:p>
            <a:pPr>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7" name="Shape 77"/>
          <p:cNvSpPr/>
          <p:nvPr/>
        </p:nvSpPr>
        <p:spPr>
          <a:xfrm>
            <a:off x="0" y="6629400"/>
            <a:ext cx="2984500" cy="2788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lnSpc>
                <a:spcPts val="1400"/>
              </a:lnSpc>
              <a:tabLst>
                <a:tab pos="749300" algn="l"/>
                <a:tab pos="1892300" algn="l"/>
              </a:tabLst>
              <a:defRPr sz="1200" i="1">
                <a:solidFill>
                  <a:srgbClr val="011A9A"/>
                </a:solidFill>
                <a:latin typeface="+mn-lt"/>
                <a:ea typeface="+mn-ea"/>
                <a:cs typeface="+mn-cs"/>
                <a:sym typeface="Helvetica"/>
              </a:defRPr>
            </a:lvl1pPr>
          </a:lstStyle>
          <a:p>
            <a:r>
              <a:t>Science meets Dharma</a:t>
            </a:r>
          </a:p>
        </p:txBody>
      </p:sp>
      <p:sp>
        <p:nvSpPr>
          <p:cNvPr id="78" name="Shape 78"/>
          <p:cNvSpPr/>
          <p:nvPr/>
        </p:nvSpPr>
        <p:spPr>
          <a:xfrm flipV="1">
            <a:off x="0" y="6664325"/>
            <a:ext cx="9192271" cy="3176"/>
          </a:xfrm>
          <a:prstGeom prst="line">
            <a:avLst/>
          </a:prstGeom>
          <a:ln w="38100">
            <a:solidFill>
              <a:srgbClr val="15248C"/>
            </a:solidFill>
            <a:miter lim="400000"/>
          </a:ln>
        </p:spPr>
        <p:txBody>
          <a:bodyPr lIns="45718" tIns="45718" rIns="45718" bIns="45718"/>
          <a:lstStyle/>
          <a:p>
            <a:endParaRPr/>
          </a:p>
        </p:txBody>
      </p:sp>
      <p:sp>
        <p:nvSpPr>
          <p:cNvPr id="79" name="Shape 79"/>
          <p:cNvSpPr/>
          <p:nvPr/>
        </p:nvSpPr>
        <p:spPr>
          <a:xfrm>
            <a:off x="8115300" y="6629400"/>
            <a:ext cx="1066800" cy="2788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nSpc>
                <a:spcPts val="1400"/>
              </a:lnSpc>
              <a:tabLst>
                <a:tab pos="749300" algn="l"/>
                <a:tab pos="1892300" algn="l"/>
              </a:tabLst>
              <a:defRPr sz="1200">
                <a:solidFill>
                  <a:srgbClr val="011A9A"/>
                </a:solidFill>
                <a:latin typeface="+mn-lt"/>
                <a:ea typeface="+mn-ea"/>
                <a:cs typeface="+mn-cs"/>
                <a:sym typeface="Helvetica"/>
              </a:defRPr>
            </a:lvl1pPr>
          </a:lstStyle>
          <a:p>
            <a:r>
              <a:t>Werner Nater</a:t>
            </a:r>
          </a:p>
        </p:txBody>
      </p:sp>
      <p:sp>
        <p:nvSpPr>
          <p:cNvPr id="80" name="Shape 80"/>
          <p:cNvSpPr>
            <a:spLocks noGrp="1"/>
          </p:cNvSpPr>
          <p:nvPr>
            <p:ph type="sldNum" sz="quarter" idx="2"/>
          </p:nvPr>
        </p:nvSpPr>
        <p:spPr>
          <a:xfrm>
            <a:off x="4443427" y="6642355"/>
            <a:ext cx="258416" cy="253490"/>
          </a:xfrm>
          <a:prstGeom prst="rect">
            <a:avLst/>
          </a:prstGeom>
        </p:spPr>
        <p:txBody>
          <a:bodyPr lIns="38100" tIns="38100" rIns="38100" bIns="38100"/>
          <a:lstStyle>
            <a:lvl1pPr algn="ctr" defTabSz="406400">
              <a:lnSpc>
                <a:spcPts val="1400"/>
              </a:lnSpc>
              <a:tabLst>
                <a:tab pos="749300" algn="l"/>
              </a:tabLst>
              <a:defRPr>
                <a:solidFill>
                  <a:srgbClr val="000000"/>
                </a:solidFill>
                <a:latin typeface="+mn-lt"/>
                <a:ea typeface="+mn-ea"/>
                <a:cs typeface="+mn-cs"/>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mD yellow">
    <p:spTree>
      <p:nvGrpSpPr>
        <p:cNvPr id="1" name=""/>
        <p:cNvGrpSpPr/>
        <p:nvPr/>
      </p:nvGrpSpPr>
      <p:grpSpPr>
        <a:xfrm>
          <a:off x="0" y="0"/>
          <a:ext cx="0" cy="0"/>
          <a:chOff x="0" y="0"/>
          <a:chExt cx="0" cy="0"/>
        </a:xfrm>
      </p:grpSpPr>
      <p:sp>
        <p:nvSpPr>
          <p:cNvPr id="87" name="Shape 87"/>
          <p:cNvSpPr/>
          <p:nvPr/>
        </p:nvSpPr>
        <p:spPr>
          <a:xfrm>
            <a:off x="-19050" y="-38100"/>
            <a:ext cx="9182100" cy="6934200"/>
          </a:xfrm>
          <a:prstGeom prst="rect">
            <a:avLst/>
          </a:prstGeom>
          <a:solidFill>
            <a:srgbClr val="FFF9D9"/>
          </a:solidFill>
          <a:ln w="25400">
            <a:solidFill>
              <a:srgbClr val="DCEDFF"/>
            </a:solidFill>
            <a:miter lim="400000"/>
          </a:ln>
        </p:spPr>
        <p:txBody>
          <a:bodyPr lIns="50800" tIns="50800" rIns="50800" bIns="50800" anchor="ctr"/>
          <a:lstStyle/>
          <a:p>
            <a:pPr>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8" name="Shape 88"/>
          <p:cNvSpPr/>
          <p:nvPr/>
        </p:nvSpPr>
        <p:spPr>
          <a:xfrm>
            <a:off x="0" y="6629400"/>
            <a:ext cx="2984500" cy="2788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lnSpc>
                <a:spcPts val="1400"/>
              </a:lnSpc>
              <a:tabLst>
                <a:tab pos="749300" algn="l"/>
                <a:tab pos="1892300" algn="l"/>
              </a:tabLst>
              <a:defRPr sz="1200" i="1">
                <a:solidFill>
                  <a:srgbClr val="011A9A"/>
                </a:solidFill>
                <a:latin typeface="+mn-lt"/>
                <a:ea typeface="+mn-ea"/>
                <a:cs typeface="+mn-cs"/>
                <a:sym typeface="Helvetica"/>
              </a:defRPr>
            </a:lvl1pPr>
          </a:lstStyle>
          <a:p>
            <a:r>
              <a:t>Science meets Dharma</a:t>
            </a:r>
          </a:p>
        </p:txBody>
      </p:sp>
      <p:sp>
        <p:nvSpPr>
          <p:cNvPr id="89" name="Shape 89"/>
          <p:cNvSpPr/>
          <p:nvPr/>
        </p:nvSpPr>
        <p:spPr>
          <a:xfrm flipV="1">
            <a:off x="0" y="6664325"/>
            <a:ext cx="9192271" cy="3176"/>
          </a:xfrm>
          <a:prstGeom prst="line">
            <a:avLst/>
          </a:prstGeom>
          <a:ln w="38100">
            <a:solidFill>
              <a:srgbClr val="15248C"/>
            </a:solidFill>
            <a:miter lim="400000"/>
          </a:ln>
        </p:spPr>
        <p:txBody>
          <a:bodyPr lIns="45718" tIns="45718" rIns="45718" bIns="45718"/>
          <a:lstStyle/>
          <a:p>
            <a:endParaRPr/>
          </a:p>
        </p:txBody>
      </p:sp>
      <p:sp>
        <p:nvSpPr>
          <p:cNvPr id="90" name="Shape 90"/>
          <p:cNvSpPr/>
          <p:nvPr/>
        </p:nvSpPr>
        <p:spPr>
          <a:xfrm>
            <a:off x="8115300" y="6629400"/>
            <a:ext cx="1066800" cy="2788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nSpc>
                <a:spcPts val="1400"/>
              </a:lnSpc>
              <a:tabLst>
                <a:tab pos="749300" algn="l"/>
                <a:tab pos="1892300" algn="l"/>
              </a:tabLst>
              <a:defRPr sz="1200">
                <a:solidFill>
                  <a:srgbClr val="011A9A"/>
                </a:solidFill>
                <a:latin typeface="+mn-lt"/>
                <a:ea typeface="+mn-ea"/>
                <a:cs typeface="+mn-cs"/>
                <a:sym typeface="Helvetica"/>
              </a:defRPr>
            </a:lvl1pPr>
          </a:lstStyle>
          <a:p>
            <a:r>
              <a:t>Werner Nater</a:t>
            </a:r>
          </a:p>
        </p:txBody>
      </p:sp>
      <p:sp>
        <p:nvSpPr>
          <p:cNvPr id="91" name="Shape 91"/>
          <p:cNvSpPr>
            <a:spLocks noGrp="1"/>
          </p:cNvSpPr>
          <p:nvPr>
            <p:ph type="sldNum" sz="quarter" idx="2"/>
          </p:nvPr>
        </p:nvSpPr>
        <p:spPr>
          <a:xfrm>
            <a:off x="4443427" y="6642355"/>
            <a:ext cx="258416" cy="253490"/>
          </a:xfrm>
          <a:prstGeom prst="rect">
            <a:avLst/>
          </a:prstGeom>
        </p:spPr>
        <p:txBody>
          <a:bodyPr lIns="38100" tIns="38100" rIns="38100" bIns="38100"/>
          <a:lstStyle>
            <a:lvl1pPr algn="ctr" defTabSz="406400">
              <a:lnSpc>
                <a:spcPts val="1400"/>
              </a:lnSpc>
              <a:tabLst>
                <a:tab pos="749300" algn="l"/>
              </a:tabLst>
              <a:defRPr>
                <a:solidFill>
                  <a:srgbClr val="000000"/>
                </a:solidFill>
                <a:latin typeface="+mn-lt"/>
                <a:ea typeface="+mn-ea"/>
                <a:cs typeface="+mn-cs"/>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a:bodyPr>
          <a:lstStyle/>
          <a:p>
            <a:r>
              <a:t>Titeltext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a:bodyPr>
          <a:lstStyle/>
          <a:p>
            <a:r>
              <a:t>Textebene 1</a:t>
            </a:r>
          </a:p>
          <a:p>
            <a:pPr lvl="1"/>
            <a:r>
              <a:t>Textebene 2</a:t>
            </a:r>
          </a:p>
          <a:p>
            <a:pPr lvl="2"/>
            <a:r>
              <a:t>Textebene 3</a:t>
            </a:r>
          </a:p>
          <a:p>
            <a:pPr lvl="3"/>
            <a:r>
              <a:t>Textebene 4</a:t>
            </a:r>
          </a:p>
          <a:p>
            <a:pPr lvl="4"/>
            <a:r>
              <a:t>Textebene 5</a:t>
            </a:r>
          </a:p>
        </p:txBody>
      </p:sp>
      <p:sp>
        <p:nvSpPr>
          <p:cNvPr id="4" name="Shape 4"/>
          <p:cNvSpPr>
            <a:spLocks noGrp="1"/>
          </p:cNvSpPr>
          <p:nvPr>
            <p:ph type="sldNum" sz="quarter" idx="2"/>
          </p:nvPr>
        </p:nvSpPr>
        <p:spPr>
          <a:xfrm>
            <a:off x="8428178" y="6487129"/>
            <a:ext cx="258623" cy="269239"/>
          </a:xfrm>
          <a:prstGeom prst="rect">
            <a:avLst/>
          </a:prstGeom>
          <a:ln w="12700">
            <a:miter lim="400000"/>
          </a:ln>
        </p:spPr>
        <p:txBody>
          <a:bodyPr wrap="none" lIns="45718" tIns="45718" rIns="45718" bIns="45718" anchor="ctr">
            <a:spAutoFit/>
          </a:bodyPr>
          <a:lstStyle>
            <a:lvl1pPr algn="r" defTabSz="457200">
              <a:defRPr sz="1200">
                <a:solidFill>
                  <a:srgbClr val="888888"/>
                </a:solidFill>
                <a:latin typeface="Calibri"/>
                <a:ea typeface="Calibri"/>
                <a:cs typeface="Calibri"/>
                <a:sym typeface="Calibri"/>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xmlns:p14="http://schemas.microsoft.com/office/powerpoint/2010/mai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1pPr>
      <a:lvl2pPr marL="0" marR="0" indent="40639"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2pPr>
      <a:lvl3pPr marL="0" marR="0" indent="40639"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3pPr>
      <a:lvl4pPr marL="0" marR="0" indent="40639"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4pPr>
      <a:lvl5pPr marL="0" marR="0" indent="40639"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5pPr>
      <a:lvl6pPr marL="0" marR="0" indent="40639"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6pPr>
      <a:lvl7pPr marL="0" marR="0" indent="40639"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7pPr>
      <a:lvl8pPr marL="0" marR="0" indent="40639"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8pPr>
      <a:lvl9pPr marL="0" marR="0" indent="40639"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5pPr>
      <a:lvl6pPr marL="223520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6pPr>
      <a:lvl7pPr marL="223520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7pPr>
      <a:lvl8pPr marL="223520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8pPr>
      <a:lvl9pPr marL="223520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9.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tif"/><Relationship Id="rId3" Type="http://schemas.openxmlformats.org/officeDocument/2006/relationships/image" Target="../media/image12.t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tif"/><Relationship Id="rId3" Type="http://schemas.openxmlformats.org/officeDocument/2006/relationships/image" Target="../media/image13.tiff"/></Relationships>
</file>

<file path=ppt/slides/_rels/slide16.xml.rels><?xml version="1.0" encoding="UTF-8" standalone="yes"?>
<Relationships xmlns="http://schemas.openxmlformats.org/package/2006/relationships"><Relationship Id="rId3" Type="http://schemas.openxmlformats.org/officeDocument/2006/relationships/image" Target="../media/image14.tif"/><Relationship Id="rId4" Type="http://schemas.openxmlformats.org/officeDocument/2006/relationships/image" Target="../media/image15.tif"/><Relationship Id="rId5" Type="http://schemas.openxmlformats.org/officeDocument/2006/relationships/hyperlink" Target="https://phet.colorado.edu/sims/html/states-of-matter-basics/latest/states-of-matter-basics_bo.html" TargetMode="External"/><Relationship Id="rId6" Type="http://schemas.openxmlformats.org/officeDocument/2006/relationships/image" Target="../media/image16.png"/><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17.png"/><Relationship Id="rId1" Type="http://schemas.microsoft.com/office/2007/relationships/media" Target="../media/media2.mp4"/><Relationship Id="rId2" Type="http://schemas.openxmlformats.org/officeDocument/2006/relationships/video" Target="../media/media2.mp4"/></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tif"/><Relationship Id="rId5" Type="http://schemas.openxmlformats.org/officeDocument/2006/relationships/image" Target="../media/image20.png"/><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21.png"/><Relationship Id="rId5" Type="http://schemas.openxmlformats.org/officeDocument/2006/relationships/image" Target="../media/image22.tif"/><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23.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tif"/><Relationship Id="rId1" Type="http://schemas.openxmlformats.org/officeDocument/2006/relationships/slideLayout" Target="../slideLayouts/slideLayout9.xml"/><Relationship Id="rId2"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9.xml"/><Relationship Id="rId2"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9.xml"/><Relationship Id="rId2"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36.t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3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38.png"/><Relationship Id="rId1" Type="http://schemas.microsoft.com/office/2007/relationships/media" Target="../media/media3.mp4"/><Relationship Id="rId2" Type="http://schemas.openxmlformats.org/officeDocument/2006/relationships/video" Target="../media/media3.mp4"/></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39.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1.png"/><Relationship Id="rId3"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3.tif"/><Relationship Id="rId3" Type="http://schemas.openxmlformats.org/officeDocument/2006/relationships/image" Target="../media/image44.tif"/></Relationships>
</file>

<file path=ppt/slides/_rels/slide41.xml.rels><?xml version="1.0" encoding="UTF-8" standalone="yes"?>
<Relationships xmlns="http://schemas.openxmlformats.org/package/2006/relationships"><Relationship Id="rId3" Type="http://schemas.openxmlformats.org/officeDocument/2006/relationships/image" Target="../media/image43.tif"/><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jpeg"/><Relationship Id="rId1" Type="http://schemas.openxmlformats.org/officeDocument/2006/relationships/slideLayout" Target="../slideLayouts/slideLayout9.xml"/><Relationship Id="rId2" Type="http://schemas.openxmlformats.org/officeDocument/2006/relationships/notesSlide" Target="../notesSlides/notesSlide2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1" Type="http://schemas.openxmlformats.org/officeDocument/2006/relationships/image" Target="../media/image57.jpeg"/><Relationship Id="rId12" Type="http://schemas.openxmlformats.org/officeDocument/2006/relationships/image" Target="../media/image58.jpeg"/><Relationship Id="rId13" Type="http://schemas.openxmlformats.org/officeDocument/2006/relationships/image" Target="../media/image59.jpeg"/><Relationship Id="rId14" Type="http://schemas.openxmlformats.org/officeDocument/2006/relationships/image" Target="../media/image60.jpeg"/><Relationship Id="rId15" Type="http://schemas.openxmlformats.org/officeDocument/2006/relationships/image" Target="../media/image61.jpeg"/><Relationship Id="rId1" Type="http://schemas.openxmlformats.org/officeDocument/2006/relationships/slideLayout" Target="../slideLayouts/slideLayout9.xml"/><Relationship Id="rId2" Type="http://schemas.openxmlformats.org/officeDocument/2006/relationships/image" Target="../media/image48.jpeg"/><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image" Target="../media/image52.jpeg"/><Relationship Id="rId7" Type="http://schemas.openxmlformats.org/officeDocument/2006/relationships/image" Target="../media/image53.jpeg"/><Relationship Id="rId8" Type="http://schemas.openxmlformats.org/officeDocument/2006/relationships/image" Target="../media/image54.jpeg"/><Relationship Id="rId9" Type="http://schemas.openxmlformats.org/officeDocument/2006/relationships/image" Target="../media/image55.jpeg"/><Relationship Id="rId10" Type="http://schemas.openxmlformats.org/officeDocument/2006/relationships/image" Target="../media/image5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tiff"/><Relationship Id="rId1" Type="http://schemas.openxmlformats.org/officeDocument/2006/relationships/slideLayout" Target="../slideLayouts/slideLayout9.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notesSlide" Target="../notesSlides/notesSlide4.xml"/><Relationship Id="rId5" Type="http://schemas.openxmlformats.org/officeDocument/2006/relationships/image" Target="../media/image6.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p:nvPr/>
        </p:nvSpPr>
        <p:spPr>
          <a:xfrm>
            <a:off x="-12700" y="-2334"/>
            <a:ext cx="9207500" cy="6896100"/>
          </a:xfrm>
          <a:prstGeom prst="rect">
            <a:avLst/>
          </a:prstGeom>
          <a:solidFill>
            <a:srgbClr val="000000"/>
          </a:solidFill>
          <a:ln w="12700">
            <a:solidFill>
              <a:srgbClr val="000000"/>
            </a:solidFill>
          </a:ln>
        </p:spPr>
        <p:txBody>
          <a:bodyPr lIns="50800" tIns="50800" rIns="50800" bIns="50800" anchor="ctr"/>
          <a:lstStyle/>
          <a:p>
            <a:pPr marR="40639" algn="l" defTabSz="914400">
              <a:defRPr sz="1400">
                <a:uFill>
                  <a:solidFill>
                    <a:srgbClr val="000000"/>
                  </a:solidFill>
                </a:uFill>
              </a:defRPr>
            </a:pPr>
            <a:endParaRPr/>
          </a:p>
        </p:txBody>
      </p:sp>
      <p:sp>
        <p:nvSpPr>
          <p:cNvPr id="182" name="Shape 182"/>
          <p:cNvSpPr/>
          <p:nvPr/>
        </p:nvSpPr>
        <p:spPr>
          <a:xfrm>
            <a:off x="3683000" y="2540000"/>
            <a:ext cx="1778000" cy="1778000"/>
          </a:xfrm>
          <a:prstGeom prst="ellipse">
            <a:avLst/>
          </a:prstGeom>
          <a:solidFill>
            <a:srgbClr val="011A9A"/>
          </a:solidFill>
          <a:ln w="254000">
            <a:solidFill>
              <a:srgbClr val="FF2600"/>
            </a:solidFill>
            <a:miter lim="400000"/>
          </a:ln>
        </p:spPr>
        <p:txBody>
          <a:bodyPr lIns="50800" tIns="50800" rIns="50800" bIns="50800" anchor="ctr"/>
          <a:lstStyle/>
          <a:p>
            <a:pPr marR="40639" algn="l" defTabSz="914400">
              <a:defRPr sz="1400">
                <a:uFill>
                  <a:solidFill>
                    <a:srgbClr val="000000"/>
                  </a:solidFill>
                </a:uFill>
              </a:defRPr>
            </a:pPr>
            <a:endParaRPr/>
          </a:p>
        </p:txBody>
      </p:sp>
      <p:sp>
        <p:nvSpPr>
          <p:cNvPr id="183" name="Shape 183"/>
          <p:cNvSpPr/>
          <p:nvPr/>
        </p:nvSpPr>
        <p:spPr>
          <a:xfrm flipV="1">
            <a:off x="-1" y="3485927"/>
            <a:ext cx="646460" cy="225"/>
          </a:xfrm>
          <a:prstGeom prst="line">
            <a:avLst/>
          </a:prstGeom>
          <a:ln w="127000">
            <a:solidFill>
              <a:srgbClr val="FF2600"/>
            </a:solidFill>
            <a:miter lim="400000"/>
          </a:ln>
        </p:spPr>
        <p:txBody>
          <a:bodyPr lIns="45718" tIns="45718" rIns="45718" bIns="45718"/>
          <a:lstStyle/>
          <a:p>
            <a:endParaRPr/>
          </a:p>
        </p:txBody>
      </p:sp>
      <p:sp>
        <p:nvSpPr>
          <p:cNvPr id="184" name="Shape 184"/>
          <p:cNvSpPr/>
          <p:nvPr/>
        </p:nvSpPr>
        <p:spPr>
          <a:xfrm>
            <a:off x="8509000" y="3429000"/>
            <a:ext cx="635000" cy="0"/>
          </a:xfrm>
          <a:prstGeom prst="line">
            <a:avLst/>
          </a:prstGeom>
          <a:ln w="127000">
            <a:solidFill>
              <a:srgbClr val="FF2600"/>
            </a:solidFill>
            <a:miter lim="400000"/>
          </a:ln>
        </p:spPr>
        <p:txBody>
          <a:bodyPr lIns="45718" tIns="45718" rIns="45718" bIns="45718"/>
          <a:lstStyle/>
          <a:p>
            <a:endParaRPr/>
          </a:p>
        </p:txBody>
      </p:sp>
      <p:grpSp>
        <p:nvGrpSpPr>
          <p:cNvPr id="187" name="Group 187"/>
          <p:cNvGrpSpPr/>
          <p:nvPr/>
        </p:nvGrpSpPr>
        <p:grpSpPr>
          <a:xfrm>
            <a:off x="-2" y="5549900"/>
            <a:ext cx="1295403" cy="1295400"/>
            <a:chOff x="0" y="0"/>
            <a:chExt cx="1295401" cy="1295400"/>
          </a:xfrm>
        </p:grpSpPr>
        <p:sp>
          <p:nvSpPr>
            <p:cNvPr id="185" name="Shape 185"/>
            <p:cNvSpPr/>
            <p:nvPr/>
          </p:nvSpPr>
          <p:spPr>
            <a:xfrm flipH="1" flipV="1">
              <a:off x="0" y="1258569"/>
              <a:ext cx="1295402" cy="1"/>
            </a:xfrm>
            <a:prstGeom prst="line">
              <a:avLst/>
            </a:prstGeom>
            <a:noFill/>
            <a:ln w="127000" cap="flat">
              <a:solidFill>
                <a:srgbClr val="FF2600"/>
              </a:solidFill>
              <a:prstDash val="solid"/>
              <a:miter lim="400000"/>
            </a:ln>
            <a:effectLst/>
          </p:spPr>
          <p:txBody>
            <a:bodyPr wrap="square" lIns="45718" tIns="45718" rIns="45718" bIns="45718" numCol="1" anchor="t">
              <a:noAutofit/>
            </a:bodyPr>
            <a:lstStyle/>
            <a:p>
              <a:endParaRPr/>
            </a:p>
          </p:txBody>
        </p:sp>
        <p:sp>
          <p:nvSpPr>
            <p:cNvPr id="186" name="Shape 186"/>
            <p:cNvSpPr/>
            <p:nvPr/>
          </p:nvSpPr>
          <p:spPr>
            <a:xfrm flipH="1">
              <a:off x="52070" y="0"/>
              <a:ext cx="1" cy="1295400"/>
            </a:xfrm>
            <a:prstGeom prst="line">
              <a:avLst/>
            </a:prstGeom>
            <a:noFill/>
            <a:ln w="127000" cap="flat">
              <a:solidFill>
                <a:srgbClr val="FF2600"/>
              </a:solidFill>
              <a:prstDash val="solid"/>
              <a:miter lim="400000"/>
            </a:ln>
            <a:effectLst/>
          </p:spPr>
          <p:txBody>
            <a:bodyPr wrap="square" lIns="45718" tIns="45718" rIns="45718" bIns="45718" numCol="1" anchor="t">
              <a:noAutofit/>
            </a:bodyPr>
            <a:lstStyle/>
            <a:p>
              <a:endParaRPr/>
            </a:p>
          </p:txBody>
        </p:sp>
      </p:grpSp>
      <p:grpSp>
        <p:nvGrpSpPr>
          <p:cNvPr id="190" name="Group 190"/>
          <p:cNvGrpSpPr/>
          <p:nvPr/>
        </p:nvGrpSpPr>
        <p:grpSpPr>
          <a:xfrm>
            <a:off x="7848600" y="5549900"/>
            <a:ext cx="1295400" cy="1295400"/>
            <a:chOff x="0" y="0"/>
            <a:chExt cx="1295400" cy="1295400"/>
          </a:xfrm>
        </p:grpSpPr>
        <p:sp>
          <p:nvSpPr>
            <p:cNvPr id="188" name="Shape 188"/>
            <p:cNvSpPr/>
            <p:nvPr/>
          </p:nvSpPr>
          <p:spPr>
            <a:xfrm>
              <a:off x="0" y="1258569"/>
              <a:ext cx="1295400" cy="1"/>
            </a:xfrm>
            <a:prstGeom prst="line">
              <a:avLst/>
            </a:prstGeom>
            <a:noFill/>
            <a:ln w="127000" cap="flat">
              <a:solidFill>
                <a:srgbClr val="FF2600"/>
              </a:solidFill>
              <a:prstDash val="solid"/>
              <a:miter lim="400000"/>
            </a:ln>
            <a:effectLst/>
          </p:spPr>
          <p:txBody>
            <a:bodyPr wrap="square" lIns="45718" tIns="45718" rIns="45718" bIns="45718" numCol="1" anchor="t">
              <a:noAutofit/>
            </a:bodyPr>
            <a:lstStyle/>
            <a:p>
              <a:endParaRPr/>
            </a:p>
          </p:txBody>
        </p:sp>
        <p:sp>
          <p:nvSpPr>
            <p:cNvPr id="189" name="Shape 189"/>
            <p:cNvSpPr/>
            <p:nvPr/>
          </p:nvSpPr>
          <p:spPr>
            <a:xfrm flipH="1">
              <a:off x="1244600" y="0"/>
              <a:ext cx="1" cy="1295400"/>
            </a:xfrm>
            <a:prstGeom prst="line">
              <a:avLst/>
            </a:prstGeom>
            <a:noFill/>
            <a:ln w="127000" cap="flat">
              <a:solidFill>
                <a:srgbClr val="FF2600"/>
              </a:solidFill>
              <a:prstDash val="solid"/>
              <a:miter lim="400000"/>
            </a:ln>
            <a:effectLst/>
          </p:spPr>
          <p:txBody>
            <a:bodyPr wrap="square" lIns="45718" tIns="45718" rIns="45718" bIns="45718" numCol="1" anchor="t">
              <a:noAutofit/>
            </a:bodyPr>
            <a:lstStyle/>
            <a:p>
              <a:endParaRPr/>
            </a:p>
          </p:txBody>
        </p:sp>
      </p:grpSp>
      <p:grpSp>
        <p:nvGrpSpPr>
          <p:cNvPr id="193" name="Group 193"/>
          <p:cNvGrpSpPr/>
          <p:nvPr/>
        </p:nvGrpSpPr>
        <p:grpSpPr>
          <a:xfrm>
            <a:off x="7848600" y="12700"/>
            <a:ext cx="1295400" cy="1295400"/>
            <a:chOff x="0" y="0"/>
            <a:chExt cx="1295400" cy="1295400"/>
          </a:xfrm>
        </p:grpSpPr>
        <p:sp>
          <p:nvSpPr>
            <p:cNvPr id="191" name="Shape 191"/>
            <p:cNvSpPr/>
            <p:nvPr/>
          </p:nvSpPr>
          <p:spPr>
            <a:xfrm>
              <a:off x="0" y="50799"/>
              <a:ext cx="1295400" cy="1"/>
            </a:xfrm>
            <a:prstGeom prst="line">
              <a:avLst/>
            </a:prstGeom>
            <a:noFill/>
            <a:ln w="127000" cap="flat">
              <a:solidFill>
                <a:srgbClr val="FF2600"/>
              </a:solidFill>
              <a:prstDash val="solid"/>
              <a:miter lim="400000"/>
            </a:ln>
            <a:effectLst/>
          </p:spPr>
          <p:txBody>
            <a:bodyPr wrap="square" lIns="45718" tIns="45718" rIns="45718" bIns="45718" numCol="1" anchor="t">
              <a:noAutofit/>
            </a:bodyPr>
            <a:lstStyle/>
            <a:p>
              <a:endParaRPr/>
            </a:p>
          </p:txBody>
        </p:sp>
        <p:sp>
          <p:nvSpPr>
            <p:cNvPr id="192" name="Shape 192"/>
            <p:cNvSpPr/>
            <p:nvPr/>
          </p:nvSpPr>
          <p:spPr>
            <a:xfrm flipV="1">
              <a:off x="1244600" y="0"/>
              <a:ext cx="0" cy="1295400"/>
            </a:xfrm>
            <a:prstGeom prst="line">
              <a:avLst/>
            </a:prstGeom>
            <a:noFill/>
            <a:ln w="127000" cap="flat">
              <a:solidFill>
                <a:srgbClr val="FF2600"/>
              </a:solidFill>
              <a:prstDash val="solid"/>
              <a:miter lim="400000"/>
            </a:ln>
            <a:effectLst/>
          </p:spPr>
          <p:txBody>
            <a:bodyPr wrap="square" lIns="45718" tIns="45718" rIns="45718" bIns="45718" numCol="1" anchor="t">
              <a:noAutofit/>
            </a:bodyPr>
            <a:lstStyle/>
            <a:p>
              <a:endParaRPr/>
            </a:p>
          </p:txBody>
        </p:sp>
      </p:grpSp>
      <p:grpSp>
        <p:nvGrpSpPr>
          <p:cNvPr id="196" name="Group 196"/>
          <p:cNvGrpSpPr/>
          <p:nvPr/>
        </p:nvGrpSpPr>
        <p:grpSpPr>
          <a:xfrm>
            <a:off x="-1" y="12699"/>
            <a:ext cx="1295401" cy="1295401"/>
            <a:chOff x="0" y="0"/>
            <a:chExt cx="1295400" cy="1295400"/>
          </a:xfrm>
        </p:grpSpPr>
        <p:sp>
          <p:nvSpPr>
            <p:cNvPr id="194" name="Shape 194"/>
            <p:cNvSpPr/>
            <p:nvPr/>
          </p:nvSpPr>
          <p:spPr>
            <a:xfrm flipH="1" flipV="1">
              <a:off x="0" y="50800"/>
              <a:ext cx="1295400" cy="1"/>
            </a:xfrm>
            <a:prstGeom prst="line">
              <a:avLst/>
            </a:prstGeom>
            <a:noFill/>
            <a:ln w="127000" cap="flat">
              <a:solidFill>
                <a:srgbClr val="FF2600"/>
              </a:solidFill>
              <a:prstDash val="solid"/>
              <a:miter lim="400000"/>
            </a:ln>
            <a:effectLst/>
          </p:spPr>
          <p:txBody>
            <a:bodyPr wrap="square" lIns="45718" tIns="45718" rIns="45718" bIns="45718" numCol="1" anchor="t">
              <a:noAutofit/>
            </a:bodyPr>
            <a:lstStyle/>
            <a:p>
              <a:endParaRPr/>
            </a:p>
          </p:txBody>
        </p:sp>
        <p:sp>
          <p:nvSpPr>
            <p:cNvPr id="195" name="Shape 195"/>
            <p:cNvSpPr/>
            <p:nvPr/>
          </p:nvSpPr>
          <p:spPr>
            <a:xfrm flipV="1">
              <a:off x="52069" y="0"/>
              <a:ext cx="1" cy="1295400"/>
            </a:xfrm>
            <a:prstGeom prst="line">
              <a:avLst/>
            </a:prstGeom>
            <a:noFill/>
            <a:ln w="127000" cap="flat">
              <a:solidFill>
                <a:srgbClr val="FF2600"/>
              </a:solidFill>
              <a:prstDash val="solid"/>
              <a:miter lim="400000"/>
            </a:ln>
            <a:effectLst/>
          </p:spPr>
          <p:txBody>
            <a:bodyPr wrap="square" lIns="45718" tIns="45718" rIns="45718" bIns="45718" numCol="1" anchor="t">
              <a:noAutofit/>
            </a:bodyPr>
            <a:lstStyle/>
            <a:p>
              <a:endParaRPr/>
            </a:p>
          </p:txBody>
        </p:sp>
      </p:grpSp>
      <p:sp>
        <p:nvSpPr>
          <p:cNvPr id="197" name="Shape 197"/>
          <p:cNvSpPr/>
          <p:nvPr/>
        </p:nvSpPr>
        <p:spPr>
          <a:xfrm>
            <a:off x="4559299" y="221"/>
            <a:ext cx="12701" cy="651290"/>
          </a:xfrm>
          <a:prstGeom prst="line">
            <a:avLst/>
          </a:prstGeom>
          <a:ln w="127000">
            <a:solidFill>
              <a:srgbClr val="FF2600"/>
            </a:solidFill>
            <a:miter lim="400000"/>
          </a:ln>
        </p:spPr>
        <p:txBody>
          <a:bodyPr lIns="45718" tIns="45718" rIns="45718" bIns="45718"/>
          <a:lstStyle/>
          <a:p>
            <a:endParaRPr/>
          </a:p>
        </p:txBody>
      </p:sp>
      <p:sp>
        <p:nvSpPr>
          <p:cNvPr id="198" name="Shape 198"/>
          <p:cNvSpPr/>
          <p:nvPr/>
        </p:nvSpPr>
        <p:spPr>
          <a:xfrm>
            <a:off x="4559299" y="6210299"/>
            <a:ext cx="12701" cy="651289"/>
          </a:xfrm>
          <a:prstGeom prst="line">
            <a:avLst/>
          </a:prstGeom>
          <a:ln w="127000">
            <a:solidFill>
              <a:srgbClr val="FF2600"/>
            </a:solidFill>
            <a:miter lim="400000"/>
          </a:ln>
        </p:spPr>
        <p:txBody>
          <a:bodyPr lIns="45718" tIns="45718" rIns="45718" bIns="45718"/>
          <a:lstStyle/>
          <a:p>
            <a:endParaRPr/>
          </a:p>
        </p:txBody>
      </p:sp>
      <p:sp>
        <p:nvSpPr>
          <p:cNvPr id="199" name="Shape 199"/>
          <p:cNvSpPr>
            <a:spLocks noGrp="1"/>
          </p:cNvSpPr>
          <p:nvPr>
            <p:ph type="sldNum" sz="quarter" idx="4294967295"/>
          </p:nvPr>
        </p:nvSpPr>
        <p:spPr>
          <a:xfrm>
            <a:off x="7513408" y="6245225"/>
            <a:ext cx="213184" cy="298984"/>
          </a:xfrm>
          <a:prstGeom prst="rect">
            <a:avLst/>
          </a:prstGeom>
          <a:extLst>
            <a:ext uri="{C572A759-6A51-4108-AA02-DFA0A04FC94B}">
              <ma14:wrappingTextBoxFlag xmlns:ma14="http://schemas.microsoft.com/office/mac/drawingml/2011/main" val="1"/>
            </a:ext>
          </a:extLst>
        </p:spPr>
        <p:txBody>
          <a:bodyPr lIns="50800" tIns="50800" rIns="50800" bIns="50800" anchor="t"/>
          <a:lstStyle>
            <a:lvl1pPr algn="ctr">
              <a:defRPr sz="1400">
                <a:solidFill>
                  <a:srgbClr val="000000"/>
                </a:solidFill>
                <a:uFill>
                  <a:solidFill>
                    <a:srgbClr val="000000"/>
                  </a:solidFill>
                </a:uFill>
                <a:latin typeface="Arial"/>
                <a:ea typeface="Arial"/>
                <a:cs typeface="Arial"/>
                <a:sym typeface="Arial"/>
              </a:defRPr>
            </a:lvl1pPr>
          </a:lstStyle>
          <a:p>
            <a:fld id="{86CB4B4D-7CA3-9044-876B-883B54F8677D}" type="slidenum">
              <a:t>1</a:t>
            </a:fld>
            <a:endParaRPr/>
          </a:p>
        </p:txBody>
      </p:sp>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n-lt"/>
                <a:ea typeface="+mn-ea"/>
                <a:cs typeface="+mn-cs"/>
                <a:sym typeface="Helvetica"/>
              </a:defRPr>
            </a:lvl1pPr>
          </a:lstStyle>
          <a:p>
            <a:fld id="{86CB4B4D-7CA3-9044-876B-883B54F8677D}" type="slidenum">
              <a:t>10</a:t>
            </a:fld>
            <a:endParaRPr/>
          </a:p>
        </p:txBody>
      </p:sp>
      <p:pic>
        <p:nvPicPr>
          <p:cNvPr id="262" name="image8.jpeg" descr="1750433-530401-dunkler-hintergrund-mit-weis-gluhenden-nagel-und-blaue-gasflamme.jpg"/>
          <p:cNvPicPr>
            <a:picLocks noChangeAspect="1"/>
          </p:cNvPicPr>
          <p:nvPr/>
        </p:nvPicPr>
        <p:blipFill>
          <a:blip r:embed="rId3"/>
          <a:stretch>
            <a:fillRect/>
          </a:stretch>
        </p:blipFill>
        <p:spPr>
          <a:xfrm>
            <a:off x="1974452" y="2262365"/>
            <a:ext cx="5195082" cy="3463351"/>
          </a:xfrm>
          <a:prstGeom prst="rect">
            <a:avLst/>
          </a:prstGeom>
          <a:ln w="12700">
            <a:miter lim="400000"/>
          </a:ln>
        </p:spPr>
      </p:pic>
      <p:sp>
        <p:nvSpPr>
          <p:cNvPr id="263" name="Shape 263"/>
          <p:cNvSpPr/>
          <p:nvPr/>
        </p:nvSpPr>
        <p:spPr>
          <a:xfrm>
            <a:off x="266754" y="381471"/>
            <a:ext cx="8751770" cy="12547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20000"/>
              </a:lnSpc>
              <a:spcBef>
                <a:spcPts val="7800"/>
              </a:spcBef>
              <a:defRPr sz="2800">
                <a:latin typeface="+mn-lt"/>
                <a:ea typeface="+mn-ea"/>
                <a:cs typeface="+mn-cs"/>
                <a:sym typeface="Helvetica"/>
              </a:defRPr>
            </a:pPr>
            <a:r>
              <a:t>Experiment: Heating a common metal – a nail</a:t>
            </a:r>
            <a:br/>
            <a:r>
              <a:rPr sz="3100">
                <a:latin typeface="Monlam Uni OuChan2"/>
                <a:ea typeface="Monlam Uni OuChan2"/>
                <a:cs typeface="Monlam Uni OuChan2"/>
                <a:sym typeface="Monlam Uni OuChan2"/>
              </a:rPr>
              <a:t>བརྟག་དཔྱད། འཆར་ཅན་བེད་སྤྱོད་བྱེད་པའི་ལྕགས་རིགས་ཚ་པོ་བཟོ་བ། - གཟེར།</a:t>
            </a:r>
          </a:p>
        </p:txBody>
      </p:sp>
    </p:spTree>
  </p:cSld>
  <p:clrMapOvr>
    <a:masterClrMapping/>
  </p:clrMapOvr>
  <p:transition xmlns:p14="http://schemas.microsoft.com/office/powerpoint/2010/mai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p:cNvSpPr>
          <p:nvPr>
            <p:ph type="sldNum" sz="quarter" idx="4294967295"/>
          </p:nvPr>
        </p:nvSpPr>
        <p:spPr>
          <a:xfrm>
            <a:off x="4449045" y="6642355"/>
            <a:ext cx="247180"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n-lt"/>
                <a:ea typeface="+mn-ea"/>
                <a:cs typeface="+mn-cs"/>
                <a:sym typeface="Helvetica"/>
              </a:defRPr>
            </a:lvl1pPr>
          </a:lstStyle>
          <a:p>
            <a:fld id="{86CB4B4D-7CA3-9044-876B-883B54F8677D}" type="slidenum">
              <a:t>11</a:t>
            </a:fld>
            <a:endParaRPr/>
          </a:p>
        </p:txBody>
      </p:sp>
      <p:pic>
        <p:nvPicPr>
          <p:cNvPr id="268" name="image9.jpeg" descr="18-66-larg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4912" y="1661801"/>
            <a:ext cx="1719241" cy="1719241"/>
          </a:xfrm>
          <a:prstGeom prst="rect">
            <a:avLst/>
          </a:prstGeom>
          <a:ln w="19050">
            <a:solidFill>
              <a:srgbClr val="000000"/>
            </a:solidFill>
          </a:ln>
        </p:spPr>
      </p:pic>
      <p:grpSp>
        <p:nvGrpSpPr>
          <p:cNvPr id="271" name="Group 271"/>
          <p:cNvGrpSpPr/>
          <p:nvPr/>
        </p:nvGrpSpPr>
        <p:grpSpPr>
          <a:xfrm>
            <a:off x="3024076" y="1797322"/>
            <a:ext cx="2296834" cy="1448145"/>
            <a:chOff x="-1" y="0"/>
            <a:chExt cx="2296832" cy="1448144"/>
          </a:xfrm>
        </p:grpSpPr>
        <p:pic>
          <p:nvPicPr>
            <p:cNvPr id="269" name="image8.jpeg" descr="1750433-530401-dunkler-hintergrund-mit-weis-gluhenden-nagel-und-blaue-gasflamm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16105" y="0"/>
              <a:ext cx="1480726" cy="1448144"/>
            </a:xfrm>
            <a:prstGeom prst="rect">
              <a:avLst/>
            </a:prstGeom>
            <a:ln w="12700" cap="flat">
              <a:noFill/>
              <a:miter lim="400000"/>
            </a:ln>
            <a:effectLst/>
          </p:spPr>
        </p:pic>
        <p:sp>
          <p:nvSpPr>
            <p:cNvPr id="270" name="Shape 270"/>
            <p:cNvSpPr/>
            <p:nvPr/>
          </p:nvSpPr>
          <p:spPr>
            <a:xfrm>
              <a:off x="-1" y="424378"/>
              <a:ext cx="808538" cy="7078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lgn="l" defTabSz="457200">
                <a:defRPr sz="4000">
                  <a:latin typeface="Wingdings"/>
                  <a:ea typeface="Wingdings"/>
                  <a:cs typeface="Wingdings"/>
                  <a:sym typeface="Wingdings"/>
                </a:defRPr>
              </a:lvl1pPr>
            </a:lstStyle>
            <a:p>
              <a:r>
                <a:rPr lang="de-CH" dirty="0">
                  <a:latin typeface="+mn-lt"/>
                </a:rPr>
                <a:t>=&gt;</a:t>
              </a:r>
              <a:endParaRPr dirty="0">
                <a:latin typeface="+mn-lt"/>
              </a:endParaRPr>
            </a:p>
          </p:txBody>
        </p:sp>
      </p:grpSp>
      <p:grpSp>
        <p:nvGrpSpPr>
          <p:cNvPr id="274" name="Group 274"/>
          <p:cNvGrpSpPr/>
          <p:nvPr/>
        </p:nvGrpSpPr>
        <p:grpSpPr>
          <a:xfrm>
            <a:off x="5647843" y="1661801"/>
            <a:ext cx="2560771" cy="1719244"/>
            <a:chOff x="-1" y="0"/>
            <a:chExt cx="2560770" cy="1719242"/>
          </a:xfrm>
        </p:grpSpPr>
        <p:pic>
          <p:nvPicPr>
            <p:cNvPr id="272" name="image9.jpeg" descr="18-66-larg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1528" y="0"/>
              <a:ext cx="1719241" cy="1719242"/>
            </a:xfrm>
            <a:prstGeom prst="rect">
              <a:avLst/>
            </a:prstGeom>
            <a:ln w="19050" cap="flat">
              <a:solidFill>
                <a:srgbClr val="000000"/>
              </a:solidFill>
              <a:prstDash val="solid"/>
              <a:round/>
            </a:ln>
            <a:effectLst/>
          </p:spPr>
        </p:pic>
        <p:sp>
          <p:nvSpPr>
            <p:cNvPr id="273" name="Shape 273"/>
            <p:cNvSpPr/>
            <p:nvPr/>
          </p:nvSpPr>
          <p:spPr>
            <a:xfrm>
              <a:off x="-1" y="592049"/>
              <a:ext cx="849097" cy="7078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lgn="l" defTabSz="457200">
                <a:defRPr sz="4000">
                  <a:latin typeface="Wingdings"/>
                  <a:ea typeface="Wingdings"/>
                  <a:cs typeface="Wingdings"/>
                  <a:sym typeface="Wingdings"/>
                </a:defRPr>
              </a:lvl1pPr>
            </a:lstStyle>
            <a:p>
              <a:r>
                <a:rPr lang="de-CH" dirty="0">
                  <a:latin typeface="+mn-lt"/>
                </a:rPr>
                <a:t>=&gt;</a:t>
              </a:r>
              <a:endParaRPr dirty="0">
                <a:latin typeface="+mn-lt"/>
              </a:endParaRPr>
            </a:p>
          </p:txBody>
        </p:sp>
      </p:grpSp>
      <p:sp>
        <p:nvSpPr>
          <p:cNvPr id="275" name="Shape 275"/>
          <p:cNvSpPr/>
          <p:nvPr/>
        </p:nvSpPr>
        <p:spPr>
          <a:xfrm>
            <a:off x="6264830" y="3970270"/>
            <a:ext cx="2481499" cy="6001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l" defTabSz="457200">
              <a:defRPr sz="2800" b="1">
                <a:solidFill>
                  <a:srgbClr val="FF0000"/>
                </a:solidFill>
                <a:latin typeface="+mn-lt"/>
                <a:ea typeface="+mn-ea"/>
                <a:cs typeface="+mn-cs"/>
                <a:sym typeface="Helvetica"/>
              </a:defRPr>
            </a:pPr>
            <a:r>
              <a:rPr dirty="0"/>
              <a:t>NO</a:t>
            </a:r>
            <a:r>
              <a:rPr lang="de-CH" dirty="0"/>
              <a:t> </a:t>
            </a:r>
            <a:r>
              <a:rPr dirty="0"/>
              <a:t>    </a:t>
            </a:r>
            <a:r>
              <a:rPr b="0" dirty="0">
                <a:latin typeface="Monlam Uni OuChan2"/>
                <a:ea typeface="Monlam Uni OuChan2"/>
                <a:cs typeface="Monlam Uni OuChan2"/>
                <a:sym typeface="Monlam Uni OuChan2"/>
              </a:rPr>
              <a:t> </a:t>
            </a:r>
            <a:r>
              <a:rPr sz="3300" dirty="0">
                <a:latin typeface="Monlam Uni OuChan2"/>
                <a:ea typeface="Monlam Uni OuChan2"/>
                <a:cs typeface="Monlam Uni OuChan2"/>
                <a:sym typeface="Monlam Uni OuChan2"/>
              </a:rPr>
              <a:t>མེད།</a:t>
            </a:r>
          </a:p>
        </p:txBody>
      </p:sp>
      <p:sp>
        <p:nvSpPr>
          <p:cNvPr id="276" name="Shape 276"/>
          <p:cNvSpPr/>
          <p:nvPr/>
        </p:nvSpPr>
        <p:spPr>
          <a:xfrm>
            <a:off x="6264830" y="5466610"/>
            <a:ext cx="2183303" cy="6001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l" defTabSz="457200">
              <a:defRPr sz="2800" b="1">
                <a:solidFill>
                  <a:srgbClr val="FF0000"/>
                </a:solidFill>
                <a:latin typeface="+mn-lt"/>
                <a:ea typeface="+mn-ea"/>
                <a:cs typeface="+mn-cs"/>
                <a:sym typeface="Helvetica"/>
              </a:defRPr>
            </a:pPr>
            <a:r>
              <a:rPr dirty="0"/>
              <a:t>YES    </a:t>
            </a:r>
            <a:r>
              <a:rPr b="0" dirty="0">
                <a:latin typeface="Monlam Uni OuChan2"/>
                <a:ea typeface="Monlam Uni OuChan2"/>
                <a:cs typeface="Monlam Uni OuChan2"/>
                <a:sym typeface="Monlam Uni OuChan2"/>
              </a:rPr>
              <a:t> </a:t>
            </a:r>
            <a:r>
              <a:rPr sz="3300" b="1" dirty="0">
                <a:latin typeface="Monlam Uni OuChan2"/>
                <a:ea typeface="Monlam Uni OuChan2"/>
                <a:cs typeface="Monlam Uni OuChan2"/>
                <a:sym typeface="Monlam Uni OuChan2"/>
              </a:rPr>
              <a:t>ཡོད།</a:t>
            </a:r>
          </a:p>
        </p:txBody>
      </p:sp>
      <p:sp>
        <p:nvSpPr>
          <p:cNvPr id="277" name="Shape 277"/>
          <p:cNvSpPr/>
          <p:nvPr/>
        </p:nvSpPr>
        <p:spPr>
          <a:xfrm>
            <a:off x="1870541" y="325670"/>
            <a:ext cx="6528149" cy="7988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800" b="1">
                <a:latin typeface="+mn-lt"/>
                <a:ea typeface="+mn-ea"/>
                <a:cs typeface="+mn-cs"/>
                <a:sym typeface="Helvetica"/>
              </a:defRPr>
            </a:pPr>
            <a:r>
              <a:t>Transformation </a:t>
            </a:r>
            <a:r>
              <a:rPr sz="3200">
                <a:solidFill>
                  <a:srgbClr val="F62402"/>
                </a:solidFill>
              </a:rPr>
              <a:t>? </a:t>
            </a:r>
            <a:r>
              <a:rPr>
                <a:solidFill>
                  <a:srgbClr val="F62402"/>
                </a:solidFill>
              </a:rPr>
              <a:t> </a:t>
            </a:r>
            <a:r>
              <a:rPr sz="3300" b="0">
                <a:latin typeface="Monlam Uni OuChan2"/>
                <a:ea typeface="Monlam Uni OuChan2"/>
                <a:cs typeface="Monlam Uni OuChan2"/>
                <a:sym typeface="Monlam Uni OuChan2"/>
              </a:rPr>
              <a:t>འཕོ་འགྱུར། </a:t>
            </a:r>
            <a:r>
              <a:rPr sz="3200">
                <a:solidFill>
                  <a:srgbClr val="F62402"/>
                </a:solidFill>
              </a:rPr>
              <a:t>?</a:t>
            </a:r>
          </a:p>
        </p:txBody>
      </p:sp>
      <p:grpSp>
        <p:nvGrpSpPr>
          <p:cNvPr id="280" name="Group 280"/>
          <p:cNvGrpSpPr/>
          <p:nvPr/>
        </p:nvGrpSpPr>
        <p:grpSpPr>
          <a:xfrm>
            <a:off x="838012" y="5150596"/>
            <a:ext cx="7445311" cy="1284883"/>
            <a:chOff x="0" y="0"/>
            <a:chExt cx="7445310" cy="1284881"/>
          </a:xfrm>
        </p:grpSpPr>
        <p:sp>
          <p:nvSpPr>
            <p:cNvPr id="278" name="Shape 278"/>
            <p:cNvSpPr/>
            <p:nvPr/>
          </p:nvSpPr>
          <p:spPr>
            <a:xfrm>
              <a:off x="0" y="50076"/>
              <a:ext cx="4484043" cy="123480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spcBef>
                  <a:spcPts val="600"/>
                </a:spcBef>
                <a:defRPr sz="2400" b="1">
                  <a:latin typeface="+mn-lt"/>
                  <a:ea typeface="+mn-ea"/>
                  <a:cs typeface="+mn-cs"/>
                  <a:sym typeface="Helvetica"/>
                </a:defRPr>
              </a:pPr>
              <a:r>
                <a:rPr dirty="0"/>
                <a:t>2. Transformation of energy ?</a:t>
              </a:r>
            </a:p>
            <a:p>
              <a:pPr algn="l" defTabSz="457200">
                <a:spcBef>
                  <a:spcPts val="900"/>
                </a:spcBef>
                <a:defRPr sz="3200">
                  <a:latin typeface="+mn-lt"/>
                  <a:ea typeface="+mn-ea"/>
                  <a:cs typeface="+mn-cs"/>
                  <a:sym typeface="Helvetica"/>
                </a:defRPr>
              </a:pPr>
              <a:r>
                <a:rPr dirty="0"/>
                <a:t>   </a:t>
              </a:r>
              <a:r>
                <a:rPr sz="2800" dirty="0">
                  <a:latin typeface="Monlam Uni OuChan2"/>
                  <a:ea typeface="Monlam Uni OuChan2"/>
                  <a:cs typeface="Monlam Uni OuChan2"/>
                  <a:sym typeface="Monlam Uni OuChan2"/>
                </a:rPr>
                <a:t>ནུས་པའི་འཕོ་འགྱུར་འདུག་གམ།</a:t>
              </a:r>
            </a:p>
          </p:txBody>
        </p:sp>
        <p:sp>
          <p:nvSpPr>
            <p:cNvPr id="279" name="Shape 279"/>
            <p:cNvSpPr/>
            <p:nvPr/>
          </p:nvSpPr>
          <p:spPr>
            <a:xfrm>
              <a:off x="22664" y="0"/>
              <a:ext cx="7422647" cy="1"/>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endParaRPr/>
            </a:p>
          </p:txBody>
        </p:sp>
      </p:grpSp>
      <p:grpSp>
        <p:nvGrpSpPr>
          <p:cNvPr id="283" name="Group 283"/>
          <p:cNvGrpSpPr/>
          <p:nvPr/>
        </p:nvGrpSpPr>
        <p:grpSpPr>
          <a:xfrm>
            <a:off x="849343" y="3621163"/>
            <a:ext cx="7422649" cy="1335922"/>
            <a:chOff x="0" y="0"/>
            <a:chExt cx="7422647" cy="1335920"/>
          </a:xfrm>
        </p:grpSpPr>
        <p:sp>
          <p:nvSpPr>
            <p:cNvPr id="281" name="Shape 281"/>
            <p:cNvSpPr/>
            <p:nvPr/>
          </p:nvSpPr>
          <p:spPr>
            <a:xfrm>
              <a:off x="19067" y="104091"/>
              <a:ext cx="4416178" cy="12318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spcBef>
                  <a:spcPts val="600"/>
                </a:spcBef>
                <a:defRPr sz="2400" b="1">
                  <a:latin typeface="+mn-lt"/>
                  <a:ea typeface="+mn-ea"/>
                  <a:cs typeface="+mn-cs"/>
                  <a:sym typeface="Helvetica"/>
                </a:defRPr>
              </a:pPr>
              <a:r>
                <a:rPr dirty="0"/>
                <a:t>1. Transformation of matter ?</a:t>
              </a:r>
            </a:p>
            <a:p>
              <a:pPr algn="l" defTabSz="457200">
                <a:spcBef>
                  <a:spcPts val="900"/>
                </a:spcBef>
                <a:defRPr sz="3200">
                  <a:latin typeface="Calibri"/>
                  <a:ea typeface="Calibri"/>
                  <a:cs typeface="Calibri"/>
                  <a:sym typeface="Calibri"/>
                </a:defRPr>
              </a:pPr>
              <a:r>
                <a:rPr dirty="0"/>
                <a:t>    </a:t>
              </a:r>
              <a:r>
                <a:rPr sz="2800" dirty="0" err="1">
                  <a:latin typeface="Monlam Uni OuChan2"/>
                  <a:ea typeface="Monlam Uni OuChan2"/>
                  <a:cs typeface="Monlam Uni OuChan2"/>
                  <a:sym typeface="Monlam Uni OuChan2"/>
                </a:rPr>
                <a:t>བེམ་གཟུགས</a:t>
              </a:r>
              <a:r>
                <a:rPr sz="2800" dirty="0">
                  <a:latin typeface="Monlam Uni OuChan2"/>
                  <a:ea typeface="Monlam Uni OuChan2"/>
                  <a:cs typeface="Monlam Uni OuChan2"/>
                  <a:sym typeface="Monlam Uni OuChan2"/>
                </a:rPr>
                <a:t>་</a:t>
              </a:r>
              <a:r>
                <a:rPr lang="bo-CN" sz="2800" dirty="0">
                  <a:latin typeface="Monlam Uni OuChan2"/>
                  <a:ea typeface="Monlam Uni OuChan2"/>
                  <a:cs typeface="Monlam Uni OuChan2"/>
                  <a:sym typeface="Monlam Uni OuChan2"/>
                </a:rPr>
                <a:t>ཀྱི་</a:t>
              </a:r>
              <a:r>
                <a:rPr sz="2800" dirty="0" err="1">
                  <a:latin typeface="Monlam Uni OuChan2"/>
                  <a:ea typeface="Monlam Uni OuChan2"/>
                  <a:cs typeface="Monlam Uni OuChan2"/>
                  <a:sym typeface="Monlam Uni OuChan2"/>
                </a:rPr>
                <a:t>འཕོ་འགྱུར་འདུག་གམ</a:t>
              </a:r>
              <a:r>
                <a:rPr sz="2800" dirty="0">
                  <a:latin typeface="Monlam Uni OuChan2"/>
                  <a:ea typeface="Monlam Uni OuChan2"/>
                  <a:cs typeface="Monlam Uni OuChan2"/>
                  <a:sym typeface="Monlam Uni OuChan2"/>
                </a:rPr>
                <a:t>།</a:t>
              </a:r>
            </a:p>
          </p:txBody>
        </p:sp>
        <p:sp>
          <p:nvSpPr>
            <p:cNvPr id="282" name="Shape 282"/>
            <p:cNvSpPr/>
            <p:nvPr/>
          </p:nvSpPr>
          <p:spPr>
            <a:xfrm>
              <a:off x="0" y="0"/>
              <a:ext cx="7422647" cy="0"/>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endParaRPr/>
            </a:p>
          </p:txBody>
        </p:sp>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8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2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 grpId="1" animBg="1" advAuto="0"/>
      <p:bldP spid="274" grpId="2" animBg="1" advAuto="0"/>
      <p:bldP spid="275" grpId="4" animBg="1" advAuto="0"/>
      <p:bldP spid="276" grpId="6" animBg="1" advAuto="0"/>
      <p:bldP spid="280" grpId="5" animBg="1" advAuto="0"/>
      <p:bldP spid="283" grpId="3"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n-lt"/>
                <a:ea typeface="+mn-ea"/>
                <a:cs typeface="+mn-cs"/>
                <a:sym typeface="Helvetica"/>
              </a:defRPr>
            </a:lvl1pPr>
          </a:lstStyle>
          <a:p>
            <a:fld id="{86CB4B4D-7CA3-9044-876B-883B54F8677D}" type="slidenum">
              <a:t>12</a:t>
            </a:fld>
            <a:endParaRPr/>
          </a:p>
        </p:txBody>
      </p:sp>
      <p:pic>
        <p:nvPicPr>
          <p:cNvPr id="288" name="image10.jpeg" descr="220px-Chocolate02.jpg"/>
          <p:cNvPicPr>
            <a:picLocks noChangeAspect="1"/>
          </p:cNvPicPr>
          <p:nvPr/>
        </p:nvPicPr>
        <p:blipFill>
          <a:blip r:embed="rId2" cstate="screen">
            <a:alphaModFix amt="80000"/>
            <a:extLst>
              <a:ext uri="{28A0092B-C50C-407E-A947-70E740481C1C}">
                <a14:useLocalDpi xmlns:a14="http://schemas.microsoft.com/office/drawing/2010/main"/>
              </a:ext>
            </a:extLst>
          </a:blip>
          <a:srcRect/>
          <a:stretch>
            <a:fillRect/>
          </a:stretch>
        </p:blipFill>
        <p:spPr>
          <a:xfrm>
            <a:off x="2258417" y="1503182"/>
            <a:ext cx="4627167" cy="3897905"/>
          </a:xfrm>
          <a:prstGeom prst="rect">
            <a:avLst/>
          </a:prstGeom>
          <a:ln w="12700">
            <a:miter lim="400000"/>
          </a:ln>
        </p:spPr>
      </p:pic>
      <p:sp>
        <p:nvSpPr>
          <p:cNvPr id="289" name="Shape 289"/>
          <p:cNvSpPr/>
          <p:nvPr/>
        </p:nvSpPr>
        <p:spPr>
          <a:xfrm>
            <a:off x="1961745" y="178381"/>
            <a:ext cx="5553259"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800">
                <a:latin typeface="+mn-lt"/>
                <a:ea typeface="+mn-ea"/>
                <a:cs typeface="+mn-cs"/>
                <a:sym typeface="Helvetica"/>
              </a:defRPr>
            </a:pPr>
            <a:r>
              <a:t>Experiment : Melting substances</a:t>
            </a:r>
            <a:br/>
            <a:r>
              <a:rPr sz="3300">
                <a:latin typeface="Monlam Uni OuChan2"/>
                <a:ea typeface="Monlam Uni OuChan2"/>
                <a:cs typeface="Monlam Uni OuChan2"/>
                <a:sym typeface="Monlam Uni OuChan2"/>
              </a:rPr>
              <a:t>བརྟག་དཔྱད།	   བེམ་རྫས་བཞུ་བ།</a:t>
            </a:r>
          </a:p>
        </p:txBody>
      </p:sp>
      <p:sp>
        <p:nvSpPr>
          <p:cNvPr id="290" name="Shape 290"/>
          <p:cNvSpPr/>
          <p:nvPr/>
        </p:nvSpPr>
        <p:spPr>
          <a:xfrm>
            <a:off x="620304" y="5598823"/>
            <a:ext cx="8136021" cy="82997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l" defTabSz="457200">
              <a:lnSpc>
                <a:spcPct val="90000"/>
              </a:lnSpc>
              <a:spcBef>
                <a:spcPts val="700"/>
              </a:spcBef>
              <a:defRPr sz="2400">
                <a:latin typeface="+mn-lt"/>
                <a:ea typeface="+mn-ea"/>
                <a:cs typeface="+mn-cs"/>
                <a:sym typeface="Helvetica"/>
              </a:defRPr>
            </a:pPr>
            <a:r>
              <a:rPr dirty="0"/>
              <a:t>Observation : By heat we can melt solid substances</a:t>
            </a:r>
            <a:br>
              <a:rPr dirty="0"/>
            </a:br>
            <a:r>
              <a:rPr lang="bo-CN" sz="2800" dirty="0">
                <a:solidFill>
                  <a:schemeClr val="tx1"/>
                </a:solidFill>
                <a:latin typeface="Monlam Uni OuChan2"/>
                <a:cs typeface="Monlam Uni OuChan2"/>
                <a:sym typeface="Helvetica"/>
              </a:rPr>
              <a:t>ལྟ་</a:t>
            </a:r>
            <a:r>
              <a:rPr sz="2800" dirty="0">
                <a:solidFill>
                  <a:schemeClr val="tx1"/>
                </a:solidFill>
                <a:latin typeface="Monlam Uni OuChan2"/>
                <a:cs typeface="Monlam Uni OuChan2"/>
              </a:rPr>
              <a:t>ཞིབ།	ང་ཚོ</a:t>
            </a:r>
            <a:r>
              <a:rPr lang="bo-CN" sz="2800" dirty="0">
                <a:solidFill>
                  <a:schemeClr val="tx1"/>
                </a:solidFill>
                <a:latin typeface="Monlam Uni OuChan2"/>
                <a:cs typeface="Monlam Uni OuChan2"/>
                <a:sym typeface="Helvetica"/>
              </a:rPr>
              <a:t>ས</a:t>
            </a:r>
            <a:r>
              <a:rPr sz="2800" dirty="0">
                <a:solidFill>
                  <a:schemeClr val="tx1"/>
                </a:solidFill>
                <a:latin typeface="Monlam Uni OuChan2"/>
                <a:cs typeface="Monlam Uni OuChan2"/>
              </a:rPr>
              <a:t>་</a:t>
            </a:r>
            <a:r>
              <a:rPr sz="2800" dirty="0" err="1">
                <a:solidFill>
                  <a:schemeClr val="tx1"/>
                </a:solidFill>
                <a:latin typeface="Monlam Uni OuChan2"/>
                <a:cs typeface="Monlam Uni OuChan2"/>
              </a:rPr>
              <a:t>དྲོད་གཏོང</a:t>
            </a:r>
            <a:r>
              <a:rPr sz="2800" dirty="0">
                <a:solidFill>
                  <a:schemeClr val="tx1"/>
                </a:solidFill>
                <a:latin typeface="Monlam Uni OuChan2"/>
                <a:cs typeface="Monlam Uni OuChan2"/>
              </a:rPr>
              <a:t>་</a:t>
            </a:r>
            <a:r>
              <a:rPr lang="bo-CN" sz="2800" dirty="0">
                <a:solidFill>
                  <a:schemeClr val="tx1"/>
                </a:solidFill>
                <a:latin typeface="Monlam Uni OuChan2"/>
                <a:cs typeface="Monlam Uni OuChan2"/>
                <a:sym typeface="Helvetica"/>
              </a:rPr>
              <a:t>བའི་ཐོག་</a:t>
            </a:r>
            <a:r>
              <a:rPr sz="2800" dirty="0" err="1">
                <a:solidFill>
                  <a:schemeClr val="tx1"/>
                </a:solidFill>
                <a:latin typeface="Monlam Uni OuChan2"/>
                <a:cs typeface="Monlam Uni OuChan2"/>
              </a:rPr>
              <a:t>ནས་སྲ་གཟུགས་ཀྱི་བེམ་རྫས་རྣམས་བཞུ་ཐུབ</a:t>
            </a:r>
            <a:r>
              <a:rPr sz="2800" dirty="0">
                <a:solidFill>
                  <a:schemeClr val="tx1"/>
                </a:solidFill>
                <a:latin typeface="Monlam Uni OuChan2"/>
                <a:cs typeface="Monlam Uni OuChan2"/>
              </a:rPr>
              <a:t>།</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n-lt"/>
                <a:ea typeface="+mn-ea"/>
                <a:cs typeface="+mn-cs"/>
                <a:sym typeface="Helvetica"/>
              </a:defRPr>
            </a:lvl1pPr>
          </a:lstStyle>
          <a:p>
            <a:fld id="{86CB4B4D-7CA3-9044-876B-883B54F8677D}" type="slidenum">
              <a:t>13</a:t>
            </a:fld>
            <a:endParaRPr/>
          </a:p>
        </p:txBody>
      </p:sp>
      <p:sp>
        <p:nvSpPr>
          <p:cNvPr id="293" name="Shape 293"/>
          <p:cNvSpPr/>
          <p:nvPr/>
        </p:nvSpPr>
        <p:spPr>
          <a:xfrm>
            <a:off x="699616" y="1780377"/>
            <a:ext cx="7717482" cy="280281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90000"/>
              </a:lnSpc>
              <a:tabLst>
                <a:tab pos="1841500" algn="l"/>
              </a:tabLst>
              <a:defRPr sz="2400" b="1">
                <a:latin typeface="+mn-lt"/>
                <a:ea typeface="+mn-ea"/>
                <a:cs typeface="+mn-cs"/>
                <a:sym typeface="Helvetica"/>
              </a:defRPr>
            </a:pPr>
            <a:r>
              <a:rPr dirty="0"/>
              <a:t>Note :	</a:t>
            </a:r>
            <a:r>
              <a:rPr b="0" dirty="0"/>
              <a:t>Melted chocolate is still </a:t>
            </a:r>
            <a:r>
              <a:rPr lang="en-IN" b="0" dirty="0"/>
              <a:t>a </a:t>
            </a:r>
            <a:r>
              <a:rPr b="0" dirty="0"/>
              <a:t>chocolate.</a:t>
            </a:r>
            <a:br>
              <a:rPr b="0" dirty="0"/>
            </a:br>
            <a:r>
              <a:rPr sz="2800" b="0" dirty="0" err="1">
                <a:latin typeface="Monlam Uni OuChan2"/>
                <a:ea typeface="Monlam Uni OuChan2"/>
                <a:cs typeface="Monlam Uni OuChan2"/>
                <a:sym typeface="Monlam Uni OuChan2"/>
              </a:rPr>
              <a:t>དྲན་ཐོ</a:t>
            </a:r>
            <a:r>
              <a:rPr sz="2800" b="0" dirty="0">
                <a:latin typeface="Monlam Uni OuChan2"/>
                <a:ea typeface="Monlam Uni OuChan2"/>
                <a:cs typeface="Monlam Uni OuChan2"/>
                <a:sym typeface="Monlam Uni OuChan2"/>
              </a:rPr>
              <a:t>།</a:t>
            </a:r>
            <a:r>
              <a:rPr b="0" dirty="0"/>
              <a:t>	Melting does not transform the matter.</a:t>
            </a:r>
            <a:r>
              <a:rPr dirty="0"/>
              <a:t> </a:t>
            </a:r>
          </a:p>
          <a:p>
            <a:pPr algn="l" defTabSz="457200">
              <a:lnSpc>
                <a:spcPct val="120000"/>
              </a:lnSpc>
              <a:tabLst>
                <a:tab pos="1841500" algn="l"/>
              </a:tabLst>
              <a:defRPr sz="2400" b="1">
                <a:latin typeface="+mn-lt"/>
                <a:ea typeface="+mn-ea"/>
                <a:cs typeface="+mn-cs"/>
                <a:sym typeface="Helvetica"/>
              </a:defRPr>
            </a:pPr>
            <a:r>
              <a:rPr dirty="0"/>
              <a:t>	No new </a:t>
            </a:r>
            <a:r>
              <a:rPr b="0" dirty="0"/>
              <a:t>substance.</a:t>
            </a:r>
            <a:br>
              <a:rPr b="0" dirty="0"/>
            </a:br>
            <a:r>
              <a:rPr b="0" dirty="0"/>
              <a:t>	</a:t>
            </a:r>
            <a:r>
              <a:rPr sz="2800" b="0" dirty="0" err="1">
                <a:latin typeface="Monlam Uni OuChan2"/>
                <a:ea typeface="Monlam Uni OuChan2"/>
                <a:cs typeface="Monlam Uni OuChan2"/>
                <a:sym typeface="Monlam Uni OuChan2"/>
              </a:rPr>
              <a:t>བཞུ་བའི་ཅོག་ལེ་ཊི་ནི་ད་དུང་ཡང་ཅོག་ལེ་ཊི་རེད</a:t>
            </a:r>
            <a:r>
              <a:rPr sz="2800" b="0" dirty="0">
                <a:latin typeface="Monlam Uni OuChan2"/>
                <a:ea typeface="Monlam Uni OuChan2"/>
                <a:cs typeface="Monlam Uni OuChan2"/>
                <a:sym typeface="Monlam Uni OuChan2"/>
              </a:rPr>
              <a:t>།</a:t>
            </a:r>
            <a:br>
              <a:rPr sz="2800" b="0" dirty="0">
                <a:latin typeface="Monlam Uni OuChan2"/>
                <a:ea typeface="Monlam Uni OuChan2"/>
                <a:cs typeface="Monlam Uni OuChan2"/>
                <a:sym typeface="Monlam Uni OuChan2"/>
              </a:rPr>
            </a:br>
            <a:r>
              <a:rPr sz="2800" b="0" dirty="0">
                <a:latin typeface="Monlam Uni OuChan2"/>
                <a:ea typeface="Monlam Uni OuChan2"/>
                <a:cs typeface="Monlam Uni OuChan2"/>
                <a:sym typeface="Monlam Uni OuChan2"/>
              </a:rPr>
              <a:t>	</a:t>
            </a:r>
            <a:r>
              <a:rPr sz="2800" b="0" dirty="0" err="1">
                <a:latin typeface="Monlam Uni OuChan2"/>
                <a:ea typeface="Monlam Uni OuChan2"/>
                <a:cs typeface="Monlam Uni OuChan2"/>
                <a:sym typeface="Monlam Uni OuChan2"/>
              </a:rPr>
              <a:t>གཤེར་ཁུར་བཞུ་ན་ཡང་བེམ་གཟུགས་ལ་འཕོ་འགྱུར་མི་འགྲོ</a:t>
            </a:r>
            <a:r>
              <a:rPr sz="2800" b="0" dirty="0">
                <a:latin typeface="Monlam Uni OuChan2"/>
                <a:ea typeface="Monlam Uni OuChan2"/>
                <a:cs typeface="Monlam Uni OuChan2"/>
                <a:sym typeface="Monlam Uni OuChan2"/>
              </a:rPr>
              <a:t>།</a:t>
            </a:r>
            <a:br>
              <a:rPr sz="2800" b="0" dirty="0">
                <a:latin typeface="Monlam Uni OuChan2"/>
                <a:ea typeface="Monlam Uni OuChan2"/>
                <a:cs typeface="Monlam Uni OuChan2"/>
                <a:sym typeface="Monlam Uni OuChan2"/>
              </a:rPr>
            </a:br>
            <a:r>
              <a:rPr sz="2800" b="0" dirty="0">
                <a:latin typeface="Monlam Uni OuChan2"/>
                <a:ea typeface="Monlam Uni OuChan2"/>
                <a:cs typeface="Monlam Uni OuChan2"/>
                <a:sym typeface="Monlam Uni OuChan2"/>
              </a:rPr>
              <a:t>	</a:t>
            </a:r>
            <a:r>
              <a:rPr sz="2800" b="0" dirty="0" err="1">
                <a:latin typeface="Monlam Uni OuChan2"/>
                <a:ea typeface="Monlam Uni OuChan2"/>
                <a:cs typeface="Monlam Uni OuChan2"/>
                <a:sym typeface="Monlam Uni OuChan2"/>
              </a:rPr>
              <a:t>བེམ་རྫས་གསར་པ་མེད་པ</a:t>
            </a:r>
            <a:r>
              <a:rPr sz="2800" b="0" dirty="0">
                <a:latin typeface="Monlam Uni OuChan2"/>
                <a:ea typeface="Monlam Uni OuChan2"/>
                <a:cs typeface="Monlam Uni OuChan2"/>
                <a:sym typeface="Monlam Uni OuChan2"/>
              </a:rPr>
              <a:t>།</a:t>
            </a:r>
          </a:p>
        </p:txBody>
      </p:sp>
      <p:sp>
        <p:nvSpPr>
          <p:cNvPr id="294" name="Shape 294"/>
          <p:cNvSpPr/>
          <p:nvPr/>
        </p:nvSpPr>
        <p:spPr>
          <a:xfrm>
            <a:off x="699616" y="553607"/>
            <a:ext cx="8304684" cy="8299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90000"/>
              </a:lnSpc>
              <a:spcBef>
                <a:spcPts val="700"/>
              </a:spcBef>
              <a:defRPr sz="2400">
                <a:latin typeface="+mn-lt"/>
                <a:ea typeface="+mn-ea"/>
                <a:cs typeface="+mn-cs"/>
                <a:sym typeface="Helvetica"/>
              </a:defRPr>
            </a:pPr>
            <a:r>
              <a:rPr dirty="0"/>
              <a:t>Observation : By heat we can melt solid substances</a:t>
            </a:r>
            <a:br>
              <a:rPr dirty="0"/>
            </a:br>
            <a:r>
              <a:rPr lang="bo-CN" sz="2800" dirty="0">
                <a:solidFill>
                  <a:schemeClr val="tx1"/>
                </a:solidFill>
                <a:latin typeface="Monlam Uni OuChan2"/>
                <a:cs typeface="Monlam Uni OuChan2"/>
                <a:sym typeface="Helvetica"/>
              </a:rPr>
              <a:t>ལྟ་</a:t>
            </a:r>
            <a:r>
              <a:rPr lang="bo-CN" sz="2800" dirty="0">
                <a:solidFill>
                  <a:schemeClr val="tx1"/>
                </a:solidFill>
                <a:latin typeface="Monlam Uni OuChan2"/>
                <a:cs typeface="Monlam Uni OuChan2"/>
              </a:rPr>
              <a:t>ཞིབ། </a:t>
            </a:r>
            <a:r>
              <a:rPr sz="2800" dirty="0">
                <a:solidFill>
                  <a:schemeClr val="tx1"/>
                </a:solidFill>
                <a:latin typeface="Monlam Uni OuChan2"/>
                <a:ea typeface="Monlam Uni OuChan2"/>
                <a:cs typeface="Monlam Uni OuChan2"/>
                <a:sym typeface="Monlam Uni OuChan2"/>
              </a:rPr>
              <a:t>	 </a:t>
            </a:r>
            <a:r>
              <a:rPr lang="bo-CN" sz="2800" dirty="0">
                <a:solidFill>
                  <a:schemeClr val="tx1"/>
                </a:solidFill>
                <a:latin typeface="Monlam Uni OuChan2"/>
                <a:cs typeface="Monlam Uni OuChan2"/>
              </a:rPr>
              <a:t>ང་ཚོ</a:t>
            </a:r>
            <a:r>
              <a:rPr lang="bo-CN" sz="2800" dirty="0">
                <a:solidFill>
                  <a:schemeClr val="tx1"/>
                </a:solidFill>
                <a:latin typeface="Monlam Uni OuChan2"/>
                <a:cs typeface="Monlam Uni OuChan2"/>
                <a:sym typeface="Helvetica"/>
              </a:rPr>
              <a:t>ས</a:t>
            </a:r>
            <a:r>
              <a:rPr lang="bo-CN" sz="2800" dirty="0">
                <a:solidFill>
                  <a:schemeClr val="tx1"/>
                </a:solidFill>
                <a:latin typeface="Monlam Uni OuChan2"/>
                <a:cs typeface="Monlam Uni OuChan2"/>
              </a:rPr>
              <a:t>་དྲོད་གཏོང་</a:t>
            </a:r>
            <a:r>
              <a:rPr lang="bo-CN" sz="2800" dirty="0">
                <a:solidFill>
                  <a:schemeClr val="tx1"/>
                </a:solidFill>
                <a:latin typeface="Monlam Uni OuChan2"/>
                <a:cs typeface="Monlam Uni OuChan2"/>
                <a:sym typeface="Helvetica"/>
              </a:rPr>
              <a:t>བའི་ཐོག་</a:t>
            </a:r>
            <a:r>
              <a:rPr lang="bo-CN" sz="2800" dirty="0">
                <a:solidFill>
                  <a:schemeClr val="tx1"/>
                </a:solidFill>
                <a:latin typeface="Monlam Uni OuChan2"/>
                <a:cs typeface="Monlam Uni OuChan2"/>
              </a:rPr>
              <a:t>ནས་སྲ་གཟུགས་ཀྱི་བེམ་རྫས་རྣམས་བཞུ་ཐུབ།</a:t>
            </a:r>
            <a:endParaRPr sz="2800" dirty="0">
              <a:solidFill>
                <a:schemeClr val="tx1"/>
              </a:solidFill>
              <a:latin typeface="Monlam Uni OuChan2"/>
              <a:ea typeface="Monlam Uni OuChan2"/>
              <a:cs typeface="Monlam Uni OuChan2"/>
              <a:sym typeface="Monlam Uni OuChan2"/>
            </a:endParaRPr>
          </a:p>
        </p:txBody>
      </p:sp>
      <p:sp>
        <p:nvSpPr>
          <p:cNvPr id="295" name="Shape 295"/>
          <p:cNvSpPr/>
          <p:nvPr/>
        </p:nvSpPr>
        <p:spPr>
          <a:xfrm>
            <a:off x="2596677" y="4990296"/>
            <a:ext cx="5820421" cy="8440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90000"/>
              </a:lnSpc>
              <a:defRPr sz="2400">
                <a:solidFill>
                  <a:srgbClr val="F62402"/>
                </a:solidFill>
                <a:latin typeface="+mn-lt"/>
                <a:ea typeface="+mn-ea"/>
                <a:cs typeface="+mn-cs"/>
                <a:sym typeface="Helvetica"/>
              </a:defRPr>
            </a:pPr>
            <a:r>
              <a:rPr dirty="0"/>
              <a:t>Only </a:t>
            </a:r>
            <a:r>
              <a:rPr b="1" dirty="0"/>
              <a:t>Change in state </a:t>
            </a:r>
            <a:r>
              <a:rPr dirty="0"/>
              <a:t>of matter</a:t>
            </a:r>
            <a:br>
              <a:rPr dirty="0"/>
            </a:br>
            <a:r>
              <a:rPr sz="2800" dirty="0">
                <a:latin typeface="Monlam Uni OuChan2"/>
                <a:ea typeface="Monlam Uni OuChan2"/>
                <a:cs typeface="Monlam Uni OuChan2"/>
                <a:sym typeface="Monlam Uni OuChan2"/>
              </a:rPr>
              <a:t>བེམ་གཟུགས་ཀྱི་གནས་བབས་ཁོ་ནར་འགྱུར་བ་འགྲོ་བ་རེད</a:t>
            </a:r>
            <a:r>
              <a:rPr sz="2900" dirty="0">
                <a:latin typeface="Monlam Uni OuChan2"/>
                <a:ea typeface="Monlam Uni OuChan2"/>
                <a:cs typeface="Monlam Uni OuChan2"/>
                <a:sym typeface="Monlam Uni OuChan2"/>
              </a:rPr>
              <a:t>།</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 grpId="1" animBg="1" advAuto="0"/>
      <p:bldP spid="295" grpId="2"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hape 299"/>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n-lt"/>
                <a:ea typeface="+mn-ea"/>
                <a:cs typeface="+mn-cs"/>
                <a:sym typeface="Helvetica"/>
              </a:defRPr>
            </a:lvl1pPr>
          </a:lstStyle>
          <a:p>
            <a:fld id="{86CB4B4D-7CA3-9044-876B-883B54F8677D}" type="slidenum">
              <a:t>14</a:t>
            </a:fld>
            <a:endParaRPr/>
          </a:p>
        </p:txBody>
      </p:sp>
      <p:sp>
        <p:nvSpPr>
          <p:cNvPr id="300" name="Shape 300"/>
          <p:cNvSpPr/>
          <p:nvPr/>
        </p:nvSpPr>
        <p:spPr>
          <a:xfrm>
            <a:off x="5068844" y="1402171"/>
            <a:ext cx="3554456" cy="90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400"/>
              </a:spcBef>
              <a:defRPr sz="2000">
                <a:latin typeface="+mn-lt"/>
                <a:ea typeface="+mn-ea"/>
                <a:cs typeface="+mn-cs"/>
                <a:sym typeface="Helvetica"/>
              </a:defRPr>
            </a:pPr>
            <a:r>
              <a:t>Chocolate exists in 2 states</a:t>
            </a:r>
          </a:p>
          <a:p>
            <a:pPr algn="l" defTabSz="457200">
              <a:defRPr sz="2400">
                <a:latin typeface="Monlam Uni OuChan2"/>
                <a:ea typeface="Monlam Uni OuChan2"/>
                <a:cs typeface="Monlam Uni OuChan2"/>
                <a:sym typeface="Monlam Uni OuChan2"/>
              </a:defRPr>
            </a:pPr>
            <a:r>
              <a:t>ཅོག་ལེ་ཊིའི་གནས་བབས་གཉིས།</a:t>
            </a:r>
          </a:p>
        </p:txBody>
      </p:sp>
      <p:sp>
        <p:nvSpPr>
          <p:cNvPr id="301" name="Shape 301"/>
          <p:cNvSpPr/>
          <p:nvPr/>
        </p:nvSpPr>
        <p:spPr>
          <a:xfrm>
            <a:off x="820724" y="1392011"/>
            <a:ext cx="2890216" cy="90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400"/>
              </a:spcBef>
              <a:defRPr sz="2000">
                <a:latin typeface="+mn-lt"/>
                <a:ea typeface="+mn-ea"/>
                <a:cs typeface="+mn-cs"/>
                <a:sym typeface="Helvetica"/>
              </a:defRPr>
            </a:pPr>
            <a:r>
              <a:t>Water exists in 3 states </a:t>
            </a:r>
          </a:p>
          <a:p>
            <a:pPr algn="l" defTabSz="457200">
              <a:defRPr sz="2400">
                <a:latin typeface="Monlam Uni OuChan2"/>
                <a:ea typeface="Monlam Uni OuChan2"/>
                <a:cs typeface="Monlam Uni OuChan2"/>
                <a:sym typeface="Monlam Uni OuChan2"/>
              </a:defRPr>
            </a:pPr>
            <a:r>
              <a:t>ཆུའི་གནས་བབས་གསུམ།</a:t>
            </a:r>
          </a:p>
        </p:txBody>
      </p:sp>
      <p:sp>
        <p:nvSpPr>
          <p:cNvPr id="302" name="Shape 302"/>
          <p:cNvSpPr/>
          <p:nvPr/>
        </p:nvSpPr>
        <p:spPr>
          <a:xfrm>
            <a:off x="5207000" y="5389962"/>
            <a:ext cx="3352800" cy="91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spcBef>
                <a:spcPts val="400"/>
              </a:spcBef>
              <a:defRPr sz="2000">
                <a:solidFill>
                  <a:srgbClr val="F62402"/>
                </a:solidFill>
                <a:latin typeface="+mn-lt"/>
                <a:ea typeface="+mn-ea"/>
                <a:cs typeface="+mn-cs"/>
                <a:sym typeface="Helvetica"/>
              </a:defRPr>
            </a:pPr>
            <a:r>
              <a:t>Solid and liquid</a:t>
            </a:r>
          </a:p>
          <a:p>
            <a:pPr defTabSz="457200">
              <a:defRPr sz="2500">
                <a:solidFill>
                  <a:srgbClr val="F62402"/>
                </a:solidFill>
                <a:latin typeface="Monlam Uni OuChan2"/>
                <a:ea typeface="Monlam Uni OuChan2"/>
                <a:cs typeface="Monlam Uni OuChan2"/>
                <a:sym typeface="Monlam Uni OuChan2"/>
              </a:defRPr>
            </a:pPr>
            <a:r>
              <a:t>སྲ་གཟུགས།</a:t>
            </a:r>
            <a:r>
              <a:rPr sz="2000"/>
              <a:t>  </a:t>
            </a:r>
            <a:r>
              <a:t>གཤེར་གཟུགས།</a:t>
            </a:r>
          </a:p>
        </p:txBody>
      </p:sp>
      <p:pic>
        <p:nvPicPr>
          <p:cNvPr id="303" name="image11.tif"/>
          <p:cNvPicPr>
            <a:picLocks noChangeAspect="1"/>
          </p:cNvPicPr>
          <p:nvPr/>
        </p:nvPicPr>
        <p:blipFill>
          <a:blip r:embed="rId2"/>
          <a:stretch>
            <a:fillRect/>
          </a:stretch>
        </p:blipFill>
        <p:spPr>
          <a:xfrm>
            <a:off x="742095" y="3229268"/>
            <a:ext cx="3183028" cy="2633054"/>
          </a:xfrm>
          <a:prstGeom prst="rect">
            <a:avLst/>
          </a:prstGeom>
          <a:ln w="12700">
            <a:miter lim="400000"/>
          </a:ln>
        </p:spPr>
      </p:pic>
      <p:sp>
        <p:nvSpPr>
          <p:cNvPr id="304" name="Shape 304"/>
          <p:cNvSpPr/>
          <p:nvPr/>
        </p:nvSpPr>
        <p:spPr>
          <a:xfrm>
            <a:off x="441211" y="5652647"/>
            <a:ext cx="1334666" cy="91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000">
                <a:solidFill>
                  <a:srgbClr val="F62402"/>
                </a:solidFill>
                <a:latin typeface="+mn-lt"/>
                <a:ea typeface="+mn-ea"/>
                <a:cs typeface="+mn-cs"/>
                <a:sym typeface="Helvetica"/>
              </a:defRPr>
            </a:pPr>
            <a:r>
              <a:t>Ice</a:t>
            </a:r>
            <a:br/>
            <a:r>
              <a:rPr sz="2500">
                <a:latin typeface="Monlam Uni OuChan2"/>
                <a:ea typeface="Monlam Uni OuChan2"/>
                <a:cs typeface="Monlam Uni OuChan2"/>
                <a:sym typeface="Monlam Uni OuChan2"/>
              </a:rPr>
              <a:t>འཁྱགས་པ།</a:t>
            </a:r>
          </a:p>
        </p:txBody>
      </p:sp>
      <p:sp>
        <p:nvSpPr>
          <p:cNvPr id="305" name="Shape 305"/>
          <p:cNvSpPr/>
          <p:nvPr/>
        </p:nvSpPr>
        <p:spPr>
          <a:xfrm>
            <a:off x="1942401" y="5363084"/>
            <a:ext cx="782415" cy="94783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solidFill>
                  <a:srgbClr val="F62402"/>
                </a:solidFill>
                <a:latin typeface="+mn-lt"/>
                <a:ea typeface="+mn-ea"/>
                <a:cs typeface="+mn-cs"/>
                <a:sym typeface="Helvetica"/>
              </a:defRPr>
            </a:pPr>
            <a:r>
              <a:t>Water</a:t>
            </a:r>
            <a:br/>
            <a:r>
              <a:rPr sz="2500">
                <a:latin typeface="Monlam Uni OuChan2"/>
                <a:ea typeface="Monlam Uni OuChan2"/>
                <a:cs typeface="Monlam Uni OuChan2"/>
                <a:sym typeface="Monlam Uni OuChan2"/>
              </a:rPr>
              <a:t>ཆུ།</a:t>
            </a:r>
            <a:r>
              <a:rPr sz="2500"/>
              <a:t> </a:t>
            </a:r>
          </a:p>
        </p:txBody>
      </p:sp>
      <p:sp>
        <p:nvSpPr>
          <p:cNvPr id="306" name="Shape 306"/>
          <p:cNvSpPr/>
          <p:nvPr/>
        </p:nvSpPr>
        <p:spPr>
          <a:xfrm>
            <a:off x="2553428" y="2371940"/>
            <a:ext cx="1726472" cy="121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000">
                <a:solidFill>
                  <a:srgbClr val="F62402"/>
                </a:solidFill>
                <a:latin typeface="+mn-lt"/>
                <a:ea typeface="+mn-ea"/>
                <a:cs typeface="+mn-cs"/>
                <a:sym typeface="Helvetica"/>
              </a:defRPr>
            </a:pPr>
            <a:r>
              <a:t>Water</a:t>
            </a:r>
          </a:p>
          <a:p>
            <a:pPr>
              <a:defRPr sz="2000">
                <a:solidFill>
                  <a:srgbClr val="F62402"/>
                </a:solidFill>
                <a:latin typeface="+mn-lt"/>
                <a:ea typeface="+mn-ea"/>
                <a:cs typeface="+mn-cs"/>
                <a:sym typeface="Helvetica"/>
              </a:defRPr>
            </a:pPr>
            <a:r>
              <a:t>Vapour</a:t>
            </a:r>
            <a:br/>
            <a:r>
              <a:rPr sz="2500">
                <a:latin typeface="Monlam Uni OuChan2"/>
                <a:ea typeface="Monlam Uni OuChan2"/>
                <a:cs typeface="Monlam Uni OuChan2"/>
                <a:sym typeface="Monlam Uni OuChan2"/>
              </a:rPr>
              <a:t>རླངས་པ།</a:t>
            </a:r>
          </a:p>
        </p:txBody>
      </p:sp>
      <p:sp>
        <p:nvSpPr>
          <p:cNvPr id="307" name="Shape 307"/>
          <p:cNvSpPr/>
          <p:nvPr/>
        </p:nvSpPr>
        <p:spPr>
          <a:xfrm>
            <a:off x="2598792" y="101664"/>
            <a:ext cx="3994684" cy="11336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200" b="1">
                <a:solidFill>
                  <a:srgbClr val="851001"/>
                </a:solidFill>
                <a:latin typeface="+mn-lt"/>
                <a:ea typeface="+mn-ea"/>
                <a:cs typeface="+mn-cs"/>
                <a:sym typeface="Helvetica"/>
              </a:defRPr>
            </a:pPr>
            <a:r>
              <a:rPr dirty="0"/>
              <a:t>The states of matter</a:t>
            </a:r>
            <a:endParaRPr sz="3600" dirty="0"/>
          </a:p>
          <a:p>
            <a:pPr defTabSz="457200">
              <a:defRPr sz="3500" b="1">
                <a:solidFill>
                  <a:srgbClr val="851001"/>
                </a:solidFill>
                <a:latin typeface="+mn-lt"/>
                <a:ea typeface="+mn-ea"/>
                <a:cs typeface="+mn-cs"/>
                <a:sym typeface="Helvetica"/>
              </a:defRPr>
            </a:pPr>
            <a:r>
              <a:rPr dirty="0" err="1"/>
              <a:t>བེམ་གཟུགས་ཀྱི་གནས་</a:t>
            </a:r>
            <a:r>
              <a:rPr dirty="0" err="1">
                <a:latin typeface="Monlam Uni OuChan2"/>
                <a:ea typeface="Monlam Uni OuChan2"/>
                <a:cs typeface="Monlam Uni OuChan2"/>
                <a:sym typeface="Monlam Uni OuChan2"/>
              </a:rPr>
              <a:t>བབས</a:t>
            </a:r>
            <a:r>
              <a:rPr dirty="0"/>
              <a:t>།</a:t>
            </a:r>
          </a:p>
        </p:txBody>
      </p:sp>
      <p:pic>
        <p:nvPicPr>
          <p:cNvPr id="308" name="image12.tif"/>
          <p:cNvPicPr>
            <a:picLocks noChangeAspect="1"/>
          </p:cNvPicPr>
          <p:nvPr/>
        </p:nvPicPr>
        <p:blipFill>
          <a:blip r:embed="rId3"/>
          <a:stretch>
            <a:fillRect/>
          </a:stretch>
        </p:blipFill>
        <p:spPr>
          <a:xfrm>
            <a:off x="5714024" y="3306216"/>
            <a:ext cx="2497676" cy="1900747"/>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0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30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3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 grpId="4" animBg="1" advAuto="0"/>
      <p:bldP spid="302" grpId="6" animBg="1" advAuto="0"/>
      <p:bldP spid="304" grpId="1" animBg="1" advAuto="0"/>
      <p:bldP spid="305" grpId="2" animBg="1" advAuto="0"/>
      <p:bldP spid="306" grpId="3" animBg="1" advAuto="0"/>
      <p:bldP spid="308" grpId="5"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hape 310"/>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n-lt"/>
                <a:ea typeface="+mn-ea"/>
                <a:cs typeface="+mn-cs"/>
                <a:sym typeface="Helvetica"/>
              </a:defRPr>
            </a:lvl1pPr>
          </a:lstStyle>
          <a:p>
            <a:fld id="{86CB4B4D-7CA3-9044-876B-883B54F8677D}" type="slidenum">
              <a:t>15</a:t>
            </a:fld>
            <a:endParaRPr/>
          </a:p>
        </p:txBody>
      </p:sp>
      <p:pic>
        <p:nvPicPr>
          <p:cNvPr id="311" name="image11.ti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84400" y="1287734"/>
            <a:ext cx="1568164" cy="1305606"/>
          </a:xfrm>
          <a:prstGeom prst="rect">
            <a:avLst/>
          </a:prstGeom>
          <a:ln w="12700">
            <a:miter lim="400000"/>
          </a:ln>
        </p:spPr>
      </p:pic>
      <p:grpSp>
        <p:nvGrpSpPr>
          <p:cNvPr id="314" name="Group 314"/>
          <p:cNvGrpSpPr/>
          <p:nvPr/>
        </p:nvGrpSpPr>
        <p:grpSpPr>
          <a:xfrm>
            <a:off x="230168" y="2568491"/>
            <a:ext cx="7843123" cy="469902"/>
            <a:chOff x="0" y="361949"/>
            <a:chExt cx="7843122" cy="469901"/>
          </a:xfrm>
        </p:grpSpPr>
        <p:sp>
          <p:nvSpPr>
            <p:cNvPr id="312" name="Shape 312"/>
            <p:cNvSpPr/>
            <p:nvPr/>
          </p:nvSpPr>
          <p:spPr>
            <a:xfrm>
              <a:off x="4571706" y="369017"/>
              <a:ext cx="3271416" cy="4557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defTabSz="457200">
                <a:lnSpc>
                  <a:spcPct val="80000"/>
                </a:lnSpc>
                <a:defRPr sz="2700">
                  <a:latin typeface="Monlam Uni OuChan2"/>
                  <a:ea typeface="Monlam Uni OuChan2"/>
                  <a:cs typeface="Monlam Uni OuChan2"/>
                  <a:sym typeface="Monlam Uni OuChan2"/>
                </a:defRPr>
              </a:pPr>
              <a:r>
                <a:rPr dirty="0" err="1"/>
                <a:t>འགྱུར་བ་ཕྱིན་པ་གང</a:t>
              </a:r>
              <a:r>
                <a:rPr dirty="0"/>
                <a:t>་</a:t>
              </a:r>
              <a:r>
                <a:rPr lang="bo-CN" dirty="0"/>
                <a:t>འདུག</a:t>
              </a:r>
              <a:endParaRPr dirty="0"/>
            </a:p>
          </p:txBody>
        </p:sp>
        <p:sp>
          <p:nvSpPr>
            <p:cNvPr id="313" name="Shape 313"/>
            <p:cNvSpPr/>
            <p:nvPr/>
          </p:nvSpPr>
          <p:spPr>
            <a:xfrm>
              <a:off x="0" y="361949"/>
              <a:ext cx="3610925"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R="186689" algn="l" defTabSz="457200">
                <a:defRPr sz="2400">
                  <a:latin typeface="+mn-lt"/>
                  <a:ea typeface="+mn-ea"/>
                  <a:cs typeface="+mn-cs"/>
                  <a:sym typeface="Helvetica"/>
                </a:defRPr>
              </a:lvl1pPr>
            </a:lstStyle>
            <a:p>
              <a:r>
                <a:t>What changes? </a:t>
              </a:r>
            </a:p>
          </p:txBody>
        </p:sp>
      </p:grpSp>
      <p:sp>
        <p:nvSpPr>
          <p:cNvPr id="315" name="Shape 315"/>
          <p:cNvSpPr/>
          <p:nvPr/>
        </p:nvSpPr>
        <p:spPr>
          <a:xfrm>
            <a:off x="230168" y="5483967"/>
            <a:ext cx="9719568" cy="9746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ts val="3400"/>
              </a:lnSpc>
              <a:tabLst>
                <a:tab pos="4533900" algn="l"/>
              </a:tabLst>
              <a:defRPr sz="2200">
                <a:latin typeface="+mn-lt"/>
                <a:ea typeface="+mn-ea"/>
                <a:cs typeface="+mn-cs"/>
                <a:sym typeface="Helvetica"/>
              </a:defRPr>
            </a:pPr>
            <a:r>
              <a:rPr sz="2400" dirty="0"/>
              <a:t>Yes</a:t>
            </a:r>
            <a:r>
              <a:rPr lang="en-IN" sz="2400" dirty="0">
                <a:solidFill>
                  <a:schemeClr val="tx1"/>
                </a:solidFill>
              </a:rPr>
              <a:t>,</a:t>
            </a:r>
            <a:r>
              <a:rPr sz="2400" dirty="0">
                <a:solidFill>
                  <a:schemeClr val="tx1"/>
                </a:solidFill>
              </a:rPr>
              <a:t> </a:t>
            </a:r>
            <a:r>
              <a:rPr sz="2400" dirty="0"/>
              <a:t>change of state from solid</a:t>
            </a:r>
            <a:r>
              <a:rPr dirty="0"/>
              <a:t> </a:t>
            </a:r>
            <a:r>
              <a:rPr sz="2400" dirty="0"/>
              <a:t>	</a:t>
            </a:r>
            <a:r>
              <a:rPr sz="2400" dirty="0" err="1">
                <a:latin typeface="Monlam Uni OuChan2"/>
                <a:ea typeface="Monlam Uni OuChan2"/>
                <a:cs typeface="Monlam Uni OuChan2"/>
                <a:sym typeface="Monlam Uni OuChan2"/>
              </a:rPr>
              <a:t>སྲ་གཟུགས་ནས་གཤེར་གཟུགས་དང་དེ་ནས་རླངས</a:t>
            </a:r>
            <a:r>
              <a:rPr sz="2400" dirty="0">
                <a:latin typeface="Monlam Uni OuChan2"/>
                <a:ea typeface="Monlam Uni OuChan2"/>
                <a:cs typeface="Monlam Uni OuChan2"/>
                <a:sym typeface="Monlam Uni OuChan2"/>
              </a:rPr>
              <a:t>་</a:t>
            </a:r>
            <a:r>
              <a:rPr sz="2400" dirty="0"/>
              <a:t> </a:t>
            </a:r>
            <a:endParaRPr lang="en-IN" sz="2400" dirty="0"/>
          </a:p>
          <a:p>
            <a:pPr algn="l" defTabSz="457200">
              <a:lnSpc>
                <a:spcPts val="3400"/>
              </a:lnSpc>
              <a:tabLst>
                <a:tab pos="4533900" algn="l"/>
              </a:tabLst>
              <a:defRPr sz="2200">
                <a:latin typeface="+mn-lt"/>
                <a:ea typeface="+mn-ea"/>
                <a:cs typeface="+mn-cs"/>
                <a:sym typeface="Helvetica"/>
              </a:defRPr>
            </a:pPr>
            <a:r>
              <a:rPr lang="en-IN" sz="2400" dirty="0"/>
              <a:t>to </a:t>
            </a:r>
            <a:r>
              <a:rPr sz="2400" dirty="0"/>
              <a:t>liquid to gaseous state	</a:t>
            </a:r>
            <a:r>
              <a:rPr sz="2400" dirty="0" err="1">
                <a:latin typeface="Monlam Uni OuChan2"/>
                <a:ea typeface="Monlam Uni OuChan2"/>
                <a:cs typeface="Monlam Uni OuChan2"/>
                <a:sym typeface="Monlam Uni OuChan2"/>
              </a:rPr>
              <a:t>གཟུགས་ཀྱི་གནས་བབས་སུ་འགྱུར་བ་འགྲོ་ཡོད</a:t>
            </a:r>
            <a:r>
              <a:rPr sz="2400" dirty="0">
                <a:latin typeface="Monlam Uni OuChan2"/>
                <a:ea typeface="Monlam Uni OuChan2"/>
                <a:cs typeface="Monlam Uni OuChan2"/>
                <a:sym typeface="Monlam Uni OuChan2"/>
              </a:rPr>
              <a:t>།</a:t>
            </a:r>
            <a:r>
              <a:rPr sz="2400" dirty="0"/>
              <a:t>	</a:t>
            </a:r>
          </a:p>
        </p:txBody>
      </p:sp>
      <p:pic>
        <p:nvPicPr>
          <p:cNvPr id="316" name="image12.t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13017" y="1242595"/>
            <a:ext cx="1459461" cy="923542"/>
          </a:xfrm>
          <a:prstGeom prst="rect">
            <a:avLst/>
          </a:prstGeom>
          <a:ln w="12700">
            <a:miter lim="400000"/>
          </a:ln>
        </p:spPr>
      </p:pic>
      <p:sp>
        <p:nvSpPr>
          <p:cNvPr id="317" name="Shape 317"/>
          <p:cNvSpPr/>
          <p:nvPr/>
        </p:nvSpPr>
        <p:spPr>
          <a:xfrm>
            <a:off x="2598792" y="101664"/>
            <a:ext cx="3994684" cy="11336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200" b="1">
                <a:solidFill>
                  <a:srgbClr val="851001"/>
                </a:solidFill>
                <a:latin typeface="+mn-lt"/>
                <a:ea typeface="+mn-ea"/>
                <a:cs typeface="+mn-cs"/>
                <a:sym typeface="Helvetica"/>
              </a:defRPr>
            </a:pPr>
            <a:r>
              <a:rPr dirty="0"/>
              <a:t>The states of matter</a:t>
            </a:r>
            <a:endParaRPr sz="3600" dirty="0"/>
          </a:p>
          <a:p>
            <a:pPr defTabSz="457200">
              <a:defRPr sz="3500" b="1">
                <a:solidFill>
                  <a:srgbClr val="851001"/>
                </a:solidFill>
                <a:latin typeface="+mn-lt"/>
                <a:ea typeface="+mn-ea"/>
                <a:cs typeface="+mn-cs"/>
                <a:sym typeface="Helvetica"/>
              </a:defRPr>
            </a:pPr>
            <a:r>
              <a:rPr dirty="0" err="1"/>
              <a:t>བེམ་གཟུགས་ཀྱི་གནས་</a:t>
            </a:r>
            <a:r>
              <a:rPr dirty="0" err="1">
                <a:latin typeface="Monlam Uni OuChan2"/>
                <a:ea typeface="Monlam Uni OuChan2"/>
                <a:cs typeface="Monlam Uni OuChan2"/>
                <a:sym typeface="Monlam Uni OuChan2"/>
              </a:rPr>
              <a:t>བབས</a:t>
            </a:r>
            <a:r>
              <a:rPr dirty="0"/>
              <a:t>།</a:t>
            </a:r>
          </a:p>
        </p:txBody>
      </p:sp>
      <p:grpSp>
        <p:nvGrpSpPr>
          <p:cNvPr id="320" name="Group 320"/>
          <p:cNvGrpSpPr/>
          <p:nvPr/>
        </p:nvGrpSpPr>
        <p:grpSpPr>
          <a:xfrm>
            <a:off x="230168" y="3056265"/>
            <a:ext cx="7424482" cy="647701"/>
            <a:chOff x="0" y="-50799"/>
            <a:chExt cx="7424481" cy="647700"/>
          </a:xfrm>
        </p:grpSpPr>
        <p:sp>
          <p:nvSpPr>
            <p:cNvPr id="318" name="Shape 318"/>
            <p:cNvSpPr/>
            <p:nvPr/>
          </p:nvSpPr>
          <p:spPr>
            <a:xfrm>
              <a:off x="0" y="40496"/>
              <a:ext cx="4225201"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R="186689" algn="l" defTabSz="457200">
                <a:defRPr sz="2400">
                  <a:latin typeface="+mn-lt"/>
                  <a:ea typeface="+mn-ea"/>
                  <a:cs typeface="+mn-cs"/>
                  <a:sym typeface="Helvetica"/>
                </a:defRPr>
              </a:lvl1pPr>
            </a:lstStyle>
            <a:p>
              <a:r>
                <a:t>What remains constant?</a:t>
              </a:r>
            </a:p>
          </p:txBody>
        </p:sp>
        <p:sp>
          <p:nvSpPr>
            <p:cNvPr id="319" name="Shape 319"/>
            <p:cNvSpPr/>
            <p:nvPr/>
          </p:nvSpPr>
          <p:spPr>
            <a:xfrm>
              <a:off x="4575049" y="-50800"/>
              <a:ext cx="2849433"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R="186689" algn="l" defTabSz="457200">
                <a:defRPr sz="2700">
                  <a:latin typeface="Monlam Uni OuChan2"/>
                  <a:ea typeface="Monlam Uni OuChan2"/>
                  <a:cs typeface="Monlam Uni OuChan2"/>
                  <a:sym typeface="Monlam Uni OuChan2"/>
                </a:defRPr>
              </a:lvl1pPr>
            </a:lstStyle>
            <a:p>
              <a:r>
                <a:rPr dirty="0" err="1"/>
                <a:t>འགྱུར་བ་མ་ཕྱིན་པ་གང་འདུག</a:t>
              </a:r>
              <a:endParaRPr dirty="0"/>
            </a:p>
          </p:txBody>
        </p:sp>
      </p:grpSp>
      <p:sp>
        <p:nvSpPr>
          <p:cNvPr id="321" name="Shape 321"/>
          <p:cNvSpPr/>
          <p:nvPr/>
        </p:nvSpPr>
        <p:spPr>
          <a:xfrm>
            <a:off x="230168" y="3697743"/>
            <a:ext cx="7975045" cy="518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tabLst>
                <a:tab pos="4533900" algn="l"/>
              </a:tabLst>
              <a:defRPr sz="2200">
                <a:latin typeface="+mn-lt"/>
                <a:ea typeface="+mn-ea"/>
                <a:cs typeface="+mn-cs"/>
                <a:sym typeface="Helvetica"/>
              </a:defRPr>
            </a:pPr>
            <a:r>
              <a:rPr sz="2400" dirty="0"/>
              <a:t>No transformation of matter</a:t>
            </a:r>
            <a:r>
              <a:rPr dirty="0"/>
              <a:t> </a:t>
            </a:r>
            <a:r>
              <a:rPr sz="2400" dirty="0"/>
              <a:t>	</a:t>
            </a:r>
            <a:r>
              <a:rPr sz="2700" dirty="0" err="1">
                <a:latin typeface="Monlam Uni OuChan2"/>
                <a:ea typeface="Monlam Uni OuChan2"/>
                <a:cs typeface="Monlam Uni OuChan2"/>
                <a:sym typeface="Monlam Uni OuChan2"/>
              </a:rPr>
              <a:t>བེམ་གཟུགས་ལ་འཕོ་འགྱུར་མེད</a:t>
            </a:r>
            <a:r>
              <a:rPr lang="bo-CN" sz="2700" dirty="0">
                <a:sym typeface="Helvetica"/>
              </a:rPr>
              <a:t>་པ</a:t>
            </a:r>
            <a:r>
              <a:rPr lang="bo-CN" sz="2700" dirty="0">
                <a:latin typeface="Monlam Uni OuChan2"/>
                <a:ea typeface="Monlam Uni OuChan2"/>
                <a:cs typeface="Monlam Uni OuChan2"/>
                <a:sym typeface="Monlam Uni OuChan2"/>
              </a:rPr>
              <a:t>།</a:t>
            </a:r>
            <a:endParaRPr sz="2700" dirty="0">
              <a:latin typeface="Monlam Uni OuChan2"/>
              <a:ea typeface="Monlam Uni OuChan2"/>
              <a:cs typeface="Monlam Uni OuChan2"/>
              <a:sym typeface="Monlam Uni OuChan2"/>
            </a:endParaRPr>
          </a:p>
        </p:txBody>
      </p:sp>
      <p:sp>
        <p:nvSpPr>
          <p:cNvPr id="322" name="Shape 322"/>
          <p:cNvSpPr/>
          <p:nvPr/>
        </p:nvSpPr>
        <p:spPr>
          <a:xfrm>
            <a:off x="230168" y="4091032"/>
            <a:ext cx="7190918" cy="8874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tabLst>
                <a:tab pos="4533900" algn="l"/>
              </a:tabLst>
              <a:defRPr sz="2200">
                <a:latin typeface="+mn-lt"/>
                <a:ea typeface="+mn-ea"/>
                <a:cs typeface="+mn-cs"/>
                <a:sym typeface="Helvetica"/>
              </a:defRPr>
            </a:pPr>
            <a:r>
              <a:rPr sz="2400" dirty="0"/>
              <a:t>No new substance</a:t>
            </a:r>
            <a:r>
              <a:rPr dirty="0"/>
              <a:t> </a:t>
            </a:r>
            <a:r>
              <a:rPr sz="2400" dirty="0"/>
              <a:t>	</a:t>
            </a:r>
            <a:r>
              <a:rPr sz="2700" dirty="0" err="1">
                <a:latin typeface="Monlam Uni OuChan2"/>
                <a:ea typeface="Monlam Uni OuChan2"/>
                <a:cs typeface="Monlam Uni OuChan2"/>
                <a:sym typeface="Monlam Uni OuChan2"/>
              </a:rPr>
              <a:t>བེམ་རྫས་གསར་པ་མེད</a:t>
            </a:r>
            <a:r>
              <a:rPr lang="bo-CN" sz="2700" dirty="0">
                <a:sym typeface="Helvetica"/>
              </a:rPr>
              <a:t>་པ</a:t>
            </a:r>
            <a:r>
              <a:rPr sz="2700" dirty="0">
                <a:latin typeface="Monlam Uni OuChan2"/>
                <a:ea typeface="Monlam Uni OuChan2"/>
                <a:cs typeface="Monlam Uni OuChan2"/>
                <a:sym typeface="Monlam Uni OuChan2"/>
              </a:rPr>
              <a:t>།</a:t>
            </a:r>
            <a:r>
              <a:rPr sz="2400" dirty="0"/>
              <a:t>	</a:t>
            </a:r>
          </a:p>
        </p:txBody>
      </p:sp>
      <p:sp>
        <p:nvSpPr>
          <p:cNvPr id="323" name="Shape 323"/>
          <p:cNvSpPr/>
          <p:nvPr/>
        </p:nvSpPr>
        <p:spPr>
          <a:xfrm>
            <a:off x="230168" y="4769501"/>
            <a:ext cx="5738459" cy="68127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tabLst>
                <a:tab pos="4533900" algn="l"/>
              </a:tabLst>
              <a:defRPr sz="2200">
                <a:latin typeface="+mn-lt"/>
                <a:ea typeface="+mn-ea"/>
                <a:cs typeface="+mn-cs"/>
                <a:sym typeface="Helvetica"/>
              </a:defRPr>
            </a:pPr>
            <a:r>
              <a:rPr sz="2400"/>
              <a:t>But</a:t>
            </a:r>
            <a:r>
              <a:rPr sz="2700"/>
              <a:t>	</a:t>
            </a:r>
            <a:r>
              <a:rPr sz="2700">
                <a:latin typeface="Monlam Uni OuChan2"/>
                <a:ea typeface="Monlam Uni OuChan2"/>
                <a:cs typeface="Monlam Uni OuChan2"/>
                <a:sym typeface="Monlam Uni OuChan2"/>
              </a:rPr>
              <a:t>ཡིན་ནའང།</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3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315">
                                            <p:bg/>
                                          </p:spTgt>
                                        </p:tgtEl>
                                        <p:attrNameLst>
                                          <p:attrName>style.visibility</p:attrName>
                                        </p:attrNameLst>
                                      </p:cBhvr>
                                      <p:to>
                                        <p:strVal val="visible"/>
                                      </p:to>
                                    </p:set>
                                  </p:childTnLst>
                                </p:cTn>
                              </p:par>
                              <p:par>
                                <p:cTn id="27" presetID="1" presetClass="entr" presetSubtype="0" fill="hold" grpId="6" nodeType="withEffect">
                                  <p:stCondLst>
                                    <p:cond delay="0"/>
                                  </p:stCondLst>
                                  <p:iterate>
                                    <p:tmAbs val="0"/>
                                  </p:iterate>
                                  <p:childTnLst>
                                    <p:set>
                                      <p:cBhvr>
                                        <p:cTn id="28" fill="hold"/>
                                        <p:tgtEl>
                                          <p:spTgt spid="315">
                                            <p:txEl>
                                              <p:pRg st="0" end="0"/>
                                            </p:txEl>
                                          </p:spTgt>
                                        </p:tgtEl>
                                        <p:attrNameLst>
                                          <p:attrName>style.visibility</p:attrName>
                                        </p:attrNameLst>
                                      </p:cBhvr>
                                      <p:to>
                                        <p:strVal val="visible"/>
                                      </p:to>
                                    </p:set>
                                  </p:childTnLst>
                                </p:cTn>
                              </p:par>
                              <p:par>
                                <p:cTn id="29" presetID="1" presetClass="entr" presetSubtype="0" fill="hold" grpId="6" nodeType="withEffect">
                                  <p:stCondLst>
                                    <p:cond delay="0"/>
                                  </p:stCondLst>
                                  <p:iterate>
                                    <p:tmAbs val="0"/>
                                  </p:iterate>
                                  <p:childTnLst>
                                    <p:set>
                                      <p:cBhvr>
                                        <p:cTn id="30" fill="hold"/>
                                        <p:tgtEl>
                                          <p:spTgt spid="3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 grpId="1" animBg="1" advAuto="0"/>
      <p:bldP spid="315" grpId="6" build="p" bldLvl="5" animBg="1" advAuto="0"/>
      <p:bldP spid="320" grpId="2" animBg="1" advAuto="0"/>
      <p:bldP spid="321" grpId="3" animBg="1" advAuto="0"/>
      <p:bldP spid="322" grpId="4" animBg="1" advAuto="0"/>
      <p:bldP spid="323" grpId="5"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 name="pasted-image.tiff"/>
          <p:cNvPicPr>
            <a:picLocks noChangeAspect="1"/>
          </p:cNvPicPr>
          <p:nvPr/>
        </p:nvPicPr>
        <p:blipFill>
          <a:blip r:embed="rId3"/>
          <a:stretch>
            <a:fillRect/>
          </a:stretch>
        </p:blipFill>
        <p:spPr>
          <a:xfrm>
            <a:off x="1872779" y="4944178"/>
            <a:ext cx="4851401" cy="774701"/>
          </a:xfrm>
          <a:prstGeom prst="rect">
            <a:avLst/>
          </a:prstGeom>
          <a:ln w="12700">
            <a:miter lim="400000"/>
          </a:ln>
        </p:spPr>
      </p:pic>
      <p:sp>
        <p:nvSpPr>
          <p:cNvPr id="325" name="Shape 325"/>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n-lt"/>
                <a:ea typeface="+mn-ea"/>
                <a:cs typeface="+mn-cs"/>
                <a:sym typeface="Helvetica"/>
              </a:defRPr>
            </a:lvl1pPr>
          </a:lstStyle>
          <a:p>
            <a:fld id="{86CB4B4D-7CA3-9044-876B-883B54F8677D}" type="slidenum">
              <a:t>16</a:t>
            </a:fld>
            <a:endParaRPr/>
          </a:p>
        </p:txBody>
      </p:sp>
      <p:pic>
        <p:nvPicPr>
          <p:cNvPr id="326" name="image13.tif"/>
          <p:cNvPicPr>
            <a:picLocks noChangeAspect="1"/>
          </p:cNvPicPr>
          <p:nvPr/>
        </p:nvPicPr>
        <p:blipFill>
          <a:blip r:embed="rId4"/>
          <a:stretch>
            <a:fillRect/>
          </a:stretch>
        </p:blipFill>
        <p:spPr>
          <a:xfrm>
            <a:off x="500383" y="1353200"/>
            <a:ext cx="8191502" cy="4385311"/>
          </a:xfrm>
          <a:prstGeom prst="rect">
            <a:avLst/>
          </a:prstGeom>
          <a:ln w="12700">
            <a:miter lim="400000"/>
          </a:ln>
        </p:spPr>
      </p:pic>
      <p:grpSp>
        <p:nvGrpSpPr>
          <p:cNvPr id="329" name="Group 329"/>
          <p:cNvGrpSpPr/>
          <p:nvPr/>
        </p:nvGrpSpPr>
        <p:grpSpPr>
          <a:xfrm>
            <a:off x="500383" y="1115602"/>
            <a:ext cx="1869441" cy="974993"/>
            <a:chOff x="12703" y="-59553"/>
            <a:chExt cx="1869440" cy="974992"/>
          </a:xfrm>
        </p:grpSpPr>
        <p:sp>
          <p:nvSpPr>
            <p:cNvPr id="327" name="Shape 327"/>
            <p:cNvSpPr/>
            <p:nvPr/>
          </p:nvSpPr>
          <p:spPr>
            <a:xfrm>
              <a:off x="50159" y="915438"/>
              <a:ext cx="1426092" cy="1"/>
            </a:xfrm>
            <a:prstGeom prst="line">
              <a:avLst/>
            </a:prstGeom>
            <a:noFill/>
            <a:ln w="63500" cap="flat">
              <a:solidFill>
                <a:srgbClr val="F62402"/>
              </a:solidFill>
              <a:prstDash val="solid"/>
              <a:miter lim="400000"/>
              <a:tailEnd type="triangle" w="med" len="med"/>
            </a:ln>
            <a:effectLst/>
          </p:spPr>
          <p:txBody>
            <a:bodyPr wrap="square" lIns="45718" tIns="45718" rIns="45718" bIns="45718" numCol="1" anchor="t">
              <a:noAutofit/>
            </a:bodyPr>
            <a:lstStyle/>
            <a:p>
              <a:endParaRPr/>
            </a:p>
          </p:txBody>
        </p:sp>
        <p:sp>
          <p:nvSpPr>
            <p:cNvPr id="328" name="Shape 328"/>
            <p:cNvSpPr/>
            <p:nvPr/>
          </p:nvSpPr>
          <p:spPr>
            <a:xfrm>
              <a:off x="12703" y="-59553"/>
              <a:ext cx="1869440" cy="7950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marR="40639" indent="40639" algn="l" defTabSz="914400">
                <a:defRPr sz="2000">
                  <a:solidFill>
                    <a:srgbClr val="F62402"/>
                  </a:solidFill>
                  <a:uFill>
                    <a:solidFill>
                      <a:srgbClr val="000000"/>
                    </a:solidFill>
                  </a:uFill>
                  <a:latin typeface="+mn-lt"/>
                  <a:ea typeface="+mn-ea"/>
                  <a:cs typeface="+mn-cs"/>
                  <a:sym typeface="Helvetica"/>
                </a:defRPr>
              </a:pPr>
              <a:r>
                <a:rPr dirty="0"/>
                <a:t>Add energy</a:t>
              </a:r>
              <a:br>
                <a:rPr dirty="0"/>
              </a:br>
              <a:r>
                <a:rPr lang="de-CH" dirty="0"/>
                <a:t> </a:t>
              </a:r>
              <a:r>
                <a:rPr sz="2500" dirty="0">
                  <a:latin typeface="Monlam Uni OuChan2"/>
                  <a:ea typeface="Monlam Uni OuChan2"/>
                  <a:cs typeface="Monlam Uni OuChan2"/>
                  <a:sym typeface="Monlam Uni OuChan2"/>
                </a:rPr>
                <a:t>ནུས་པ་སྣོན།</a:t>
              </a:r>
            </a:p>
          </p:txBody>
        </p:sp>
      </p:grpSp>
      <p:grpSp>
        <p:nvGrpSpPr>
          <p:cNvPr id="332" name="Group 332"/>
          <p:cNvGrpSpPr/>
          <p:nvPr/>
        </p:nvGrpSpPr>
        <p:grpSpPr>
          <a:xfrm>
            <a:off x="6756113" y="5472789"/>
            <a:ext cx="1994459" cy="882686"/>
            <a:chOff x="0" y="0"/>
            <a:chExt cx="1994457" cy="882685"/>
          </a:xfrm>
        </p:grpSpPr>
        <p:sp>
          <p:nvSpPr>
            <p:cNvPr id="330" name="Shape 330"/>
            <p:cNvSpPr/>
            <p:nvPr/>
          </p:nvSpPr>
          <p:spPr>
            <a:xfrm flipH="1" flipV="1">
              <a:off x="99257" y="0"/>
              <a:ext cx="1426093" cy="2"/>
            </a:xfrm>
            <a:prstGeom prst="line">
              <a:avLst/>
            </a:prstGeom>
            <a:noFill/>
            <a:ln w="63500" cap="flat">
              <a:solidFill>
                <a:srgbClr val="174F86"/>
              </a:solidFill>
              <a:prstDash val="solid"/>
              <a:miter lim="400000"/>
              <a:tailEnd type="triangle" w="med" len="med"/>
            </a:ln>
            <a:effectLst/>
          </p:spPr>
          <p:txBody>
            <a:bodyPr wrap="square" lIns="45718" tIns="45718" rIns="45718" bIns="45718" numCol="1" anchor="t">
              <a:noAutofit/>
            </a:bodyPr>
            <a:lstStyle/>
            <a:p>
              <a:endParaRPr/>
            </a:p>
          </p:txBody>
        </p:sp>
        <p:sp>
          <p:nvSpPr>
            <p:cNvPr id="331" name="Shape 331"/>
            <p:cNvSpPr/>
            <p:nvPr/>
          </p:nvSpPr>
          <p:spPr>
            <a:xfrm>
              <a:off x="0" y="87597"/>
              <a:ext cx="1994457" cy="7950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marR="40639" indent="40639" algn="l" defTabSz="914400">
                <a:defRPr sz="2000">
                  <a:solidFill>
                    <a:srgbClr val="174F86"/>
                  </a:solidFill>
                  <a:uFill>
                    <a:solidFill>
                      <a:srgbClr val="000000"/>
                    </a:solidFill>
                  </a:uFill>
                  <a:latin typeface="+mn-lt"/>
                  <a:ea typeface="+mn-ea"/>
                  <a:cs typeface="+mn-cs"/>
                  <a:sym typeface="Helvetica"/>
                </a:defRPr>
              </a:pPr>
              <a:r>
                <a:rPr dirty="0"/>
                <a:t>Remove energy</a:t>
              </a:r>
            </a:p>
            <a:p>
              <a:pPr algn="l" defTabSz="457200">
                <a:defRPr sz="2700">
                  <a:solidFill>
                    <a:srgbClr val="174F86"/>
                  </a:solidFill>
                  <a:latin typeface="Monlam Uni OuChan2"/>
                  <a:ea typeface="Monlam Uni OuChan2"/>
                  <a:cs typeface="Monlam Uni OuChan2"/>
                  <a:sym typeface="Monlam Uni OuChan2"/>
                </a:defRPr>
              </a:pPr>
              <a:r>
                <a:rPr lang="de-CH" sz="2500" dirty="0"/>
                <a:t> </a:t>
              </a:r>
              <a:r>
                <a:rPr sz="2500" dirty="0"/>
                <a:t>ནུས་པ་སེལ།</a:t>
              </a:r>
            </a:p>
          </p:txBody>
        </p:sp>
      </p:grpSp>
      <p:sp>
        <p:nvSpPr>
          <p:cNvPr id="333" name="Shape 333">
            <a:hlinkClick r:id="rId5"/>
          </p:cNvPr>
          <p:cNvSpPr/>
          <p:nvPr/>
        </p:nvSpPr>
        <p:spPr>
          <a:xfrm>
            <a:off x="187521" y="6190921"/>
            <a:ext cx="2609458" cy="38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atin typeface="+mn-lt"/>
                <a:ea typeface="+mn-ea"/>
                <a:cs typeface="+mn-cs"/>
                <a:sym typeface="Helvetica"/>
              </a:defRPr>
            </a:lvl1pPr>
          </a:lstStyle>
          <a:p>
            <a:r>
              <a:t>Click -&gt; Show model</a:t>
            </a:r>
          </a:p>
        </p:txBody>
      </p:sp>
      <p:sp>
        <p:nvSpPr>
          <p:cNvPr id="334" name="Shape 334"/>
          <p:cNvSpPr/>
          <p:nvPr/>
        </p:nvSpPr>
        <p:spPr>
          <a:xfrm>
            <a:off x="1975991" y="1353200"/>
            <a:ext cx="4848177" cy="901700"/>
          </a:xfrm>
          <a:prstGeom prst="rect">
            <a:avLst/>
          </a:prstGeom>
          <a:blipFill>
            <a:blip r:embed="rId6"/>
          </a:blipFill>
          <a:ln w="12700">
            <a:miter lim="400000"/>
          </a:ln>
        </p:spPr>
        <p:txBody>
          <a:bodyPr lIns="50800" tIns="50800" rIns="50800" bIns="50800" anchor="ctr"/>
          <a:lstStyle/>
          <a:p>
            <a:pPr>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35" name="Shape 335"/>
          <p:cNvSpPr/>
          <p:nvPr/>
        </p:nvSpPr>
        <p:spPr>
          <a:xfrm>
            <a:off x="1639172" y="4817177"/>
            <a:ext cx="4848177" cy="901702"/>
          </a:xfrm>
          <a:prstGeom prst="rect">
            <a:avLst/>
          </a:prstGeom>
          <a:blipFill>
            <a:blip r:embed="rId6"/>
          </a:blipFill>
          <a:ln w="12700">
            <a:miter lim="400000"/>
          </a:ln>
        </p:spPr>
        <p:txBody>
          <a:bodyPr lIns="50800" tIns="50800" rIns="50800" bIns="50800" anchor="ctr"/>
          <a:lstStyle/>
          <a:p>
            <a:pPr>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36" name="Shape 336"/>
          <p:cNvSpPr/>
          <p:nvPr/>
        </p:nvSpPr>
        <p:spPr>
          <a:xfrm>
            <a:off x="2598792" y="101664"/>
            <a:ext cx="3994684" cy="11336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200" b="1">
                <a:solidFill>
                  <a:srgbClr val="851001"/>
                </a:solidFill>
                <a:latin typeface="+mn-lt"/>
                <a:ea typeface="+mn-ea"/>
                <a:cs typeface="+mn-cs"/>
                <a:sym typeface="Helvetica"/>
              </a:defRPr>
            </a:pPr>
            <a:r>
              <a:rPr dirty="0"/>
              <a:t>The states of matter</a:t>
            </a:r>
            <a:endParaRPr sz="3600" dirty="0"/>
          </a:p>
          <a:p>
            <a:pPr defTabSz="457200">
              <a:defRPr sz="3500" b="1">
                <a:solidFill>
                  <a:srgbClr val="851001"/>
                </a:solidFill>
                <a:latin typeface="+mn-lt"/>
                <a:ea typeface="+mn-ea"/>
                <a:cs typeface="+mn-cs"/>
                <a:sym typeface="Helvetica"/>
              </a:defRPr>
            </a:pPr>
            <a:r>
              <a:rPr dirty="0" err="1"/>
              <a:t>བེམ་གཟུགས་ཀྱི་གནས་</a:t>
            </a:r>
            <a:r>
              <a:rPr dirty="0" err="1">
                <a:latin typeface="Monlam Uni OuChan2"/>
                <a:ea typeface="Monlam Uni OuChan2"/>
                <a:cs typeface="Monlam Uni OuChan2"/>
                <a:sym typeface="Monlam Uni OuChan2"/>
              </a:rPr>
              <a:t>བབས</a:t>
            </a:r>
            <a:r>
              <a:rPr dirty="0"/>
              <a:t>།</a:t>
            </a:r>
          </a:p>
        </p:txBody>
      </p:sp>
      <p:sp>
        <p:nvSpPr>
          <p:cNvPr id="337" name="Shape 337"/>
          <p:cNvSpPr/>
          <p:nvPr/>
        </p:nvSpPr>
        <p:spPr>
          <a:xfrm>
            <a:off x="1506643" y="4560972"/>
            <a:ext cx="1321249" cy="673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800">
                <a:latin typeface="Monlam Uni OuChan2"/>
                <a:ea typeface="Monlam Uni OuChan2"/>
                <a:cs typeface="Monlam Uni OuChan2"/>
                <a:sym typeface="Monlam Uni OuChan2"/>
              </a:defRPr>
            </a:lvl1pPr>
          </a:lstStyle>
          <a:p>
            <a:r>
              <a:rPr dirty="0"/>
              <a:t>སྲ་གཟུགས།</a:t>
            </a:r>
          </a:p>
        </p:txBody>
      </p:sp>
      <p:sp>
        <p:nvSpPr>
          <p:cNvPr id="338" name="Shape 338"/>
          <p:cNvSpPr/>
          <p:nvPr/>
        </p:nvSpPr>
        <p:spPr>
          <a:xfrm>
            <a:off x="3643539" y="4560972"/>
            <a:ext cx="1745878" cy="673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800">
                <a:latin typeface="Monlam Uni OuChan2"/>
                <a:ea typeface="Monlam Uni OuChan2"/>
                <a:cs typeface="Monlam Uni OuChan2"/>
                <a:sym typeface="Monlam Uni OuChan2"/>
              </a:defRPr>
            </a:lvl1pPr>
          </a:lstStyle>
          <a:p>
            <a:r>
              <a:t>གཤེར་གཟུགས།</a:t>
            </a:r>
          </a:p>
        </p:txBody>
      </p:sp>
      <p:sp>
        <p:nvSpPr>
          <p:cNvPr id="339" name="Shape 339"/>
          <p:cNvSpPr/>
          <p:nvPr/>
        </p:nvSpPr>
        <p:spPr>
          <a:xfrm>
            <a:off x="6044821" y="4560972"/>
            <a:ext cx="1707180" cy="673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800">
                <a:latin typeface="Monlam Uni OuChan2"/>
                <a:ea typeface="Monlam Uni OuChan2"/>
                <a:cs typeface="Monlam Uni OuChan2"/>
                <a:sym typeface="Monlam Uni OuChan2"/>
              </a:defRPr>
            </a:lvl1pPr>
          </a:lstStyle>
          <a:p>
            <a:r>
              <a:t>རླངས་གཟུགས།</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2" nodeType="clickEffect">
                                  <p:stCondLst>
                                    <p:cond delay="0"/>
                                  </p:stCondLst>
                                  <p:iterate>
                                    <p:tmAbs val="0"/>
                                  </p:iterate>
                                  <p:childTnLst>
                                    <p:set>
                                      <p:cBhvr>
                                        <p:cTn id="10" fill="hold">
                                          <p:stCondLst>
                                            <p:cond delay="0"/>
                                          </p:stCondLst>
                                        </p:cTn>
                                        <p:tgtEl>
                                          <p:spTgt spid="33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 grpId="4" animBg="1" advAuto="0"/>
      <p:bldP spid="329" grpId="1" animBg="1" advAuto="0"/>
      <p:bldP spid="332" grpId="3" animBg="1" advAuto="0"/>
      <p:bldP spid="334" grpId="2"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a:spLocks noGrp="1"/>
          </p:cNvSpPr>
          <p:nvPr>
            <p:ph type="sldNum" sz="quarter" idx="4294967295"/>
          </p:nvPr>
        </p:nvSpPr>
        <p:spPr>
          <a:xfrm>
            <a:off x="7463965" y="6245225"/>
            <a:ext cx="312069" cy="298984"/>
          </a:xfrm>
          <a:prstGeom prst="rect">
            <a:avLst/>
          </a:prstGeom>
          <a:extLst>
            <a:ext uri="{C572A759-6A51-4108-AA02-DFA0A04FC94B}">
              <ma14:wrappingTextBoxFlag xmlns:ma14="http://schemas.microsoft.com/office/mac/drawingml/2011/main" val="1"/>
            </a:ext>
          </a:extLst>
        </p:spPr>
        <p:txBody>
          <a:bodyPr lIns="50800" tIns="50800" rIns="50800" bIns="50800" anchor="t"/>
          <a:lstStyle>
            <a:lvl1pPr algn="ctr">
              <a:defRPr sz="1400">
                <a:solidFill>
                  <a:srgbClr val="000000"/>
                </a:solidFill>
                <a:uFill>
                  <a:solidFill>
                    <a:srgbClr val="000000"/>
                  </a:solidFill>
                </a:uFill>
                <a:latin typeface="Arial"/>
                <a:ea typeface="Arial"/>
                <a:cs typeface="Arial"/>
                <a:sym typeface="Arial"/>
              </a:defRPr>
            </a:lvl1pPr>
          </a:lstStyle>
          <a:p>
            <a:fld id="{86CB4B4D-7CA3-9044-876B-883B54F8677D}" type="slidenum">
              <a:t>17</a:t>
            </a:fld>
            <a:endParaRPr/>
          </a:p>
        </p:txBody>
      </p:sp>
      <p:pic>
        <p:nvPicPr>
          <p:cNvPr id="345" name="media2.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44758" y="-8982"/>
            <a:ext cx="9207502" cy="5179221"/>
          </a:xfrm>
          <a:prstGeom prst="rect">
            <a:avLst/>
          </a:prstGeom>
          <a:ln w="12700">
            <a:miter lim="400000"/>
          </a:ln>
        </p:spPr>
      </p:pic>
      <p:sp>
        <p:nvSpPr>
          <p:cNvPr id="346" name="Shape 346"/>
          <p:cNvSpPr/>
          <p:nvPr/>
        </p:nvSpPr>
        <p:spPr>
          <a:xfrm>
            <a:off x="2174433" y="6204215"/>
            <a:ext cx="4795132"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400"/>
              </a:spcBef>
              <a:defRPr sz="1800">
                <a:solidFill>
                  <a:srgbClr val="FFFFFF"/>
                </a:solidFill>
                <a:latin typeface="Calibri"/>
                <a:ea typeface="Calibri"/>
                <a:cs typeface="Calibri"/>
                <a:sym typeface="Calibri"/>
              </a:defRPr>
            </a:lvl1pPr>
          </a:lstStyle>
          <a:p>
            <a:r>
              <a:t>https://www.youtube.com/watch?v=jkRuDFxoKEQ</a:t>
            </a:r>
          </a:p>
        </p:txBody>
      </p:sp>
      <p:sp>
        <p:nvSpPr>
          <p:cNvPr id="2" name="Rechteck 1"/>
          <p:cNvSpPr/>
          <p:nvPr/>
        </p:nvSpPr>
        <p:spPr>
          <a:xfrm>
            <a:off x="1791600" y="2982724"/>
            <a:ext cx="5177965" cy="492443"/>
          </a:xfrm>
          <a:prstGeom prst="rect">
            <a:avLst/>
          </a:prstGeom>
        </p:spPr>
        <p:txBody>
          <a:bodyPr wrap="square">
            <a:spAutoFit/>
          </a:bodyPr>
          <a:lstStyle/>
          <a:p>
            <a:r>
              <a:rPr lang="de-DE" dirty="0">
                <a:solidFill>
                  <a:srgbClr val="FFFFFF"/>
                </a:solidFill>
              </a:rPr>
              <a:t>Movie: Model liquide - solid - gas</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766670" fill="hold"/>
                                        <p:tgtEl>
                                          <p:spTgt spid="34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4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7DEE8"/>
        </a:solidFill>
        <a:effectLst/>
      </p:bgPr>
    </p:bg>
    <p:spTree>
      <p:nvGrpSpPr>
        <p:cNvPr id="1" name=""/>
        <p:cNvGrpSpPr/>
        <p:nvPr/>
      </p:nvGrpSpPr>
      <p:grpSpPr>
        <a:xfrm>
          <a:off x="0" y="0"/>
          <a:ext cx="0" cy="0"/>
          <a:chOff x="0" y="0"/>
          <a:chExt cx="0" cy="0"/>
        </a:xfrm>
      </p:grpSpPr>
      <p:sp>
        <p:nvSpPr>
          <p:cNvPr id="348" name="Shape 348"/>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n-lt"/>
                <a:ea typeface="+mn-ea"/>
                <a:cs typeface="+mn-cs"/>
                <a:sym typeface="Helvetica"/>
              </a:defRPr>
            </a:lvl1pPr>
          </a:lstStyle>
          <a:p>
            <a:fld id="{86CB4B4D-7CA3-9044-876B-883B54F8677D}" type="slidenum">
              <a:t>18</a:t>
            </a:fld>
            <a:endParaRPr/>
          </a:p>
        </p:txBody>
      </p:sp>
      <p:sp>
        <p:nvSpPr>
          <p:cNvPr id="349" name="Shape 349"/>
          <p:cNvSpPr/>
          <p:nvPr/>
        </p:nvSpPr>
        <p:spPr>
          <a:xfrm>
            <a:off x="842505" y="2045791"/>
            <a:ext cx="7458989" cy="10413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2800">
                <a:latin typeface="+mn-lt"/>
                <a:ea typeface="+mn-ea"/>
                <a:cs typeface="+mn-cs"/>
                <a:sym typeface="Helvetica"/>
              </a:defRPr>
            </a:pPr>
            <a:r>
              <a:rPr dirty="0"/>
              <a:t>Transformation of matter = Chemical reactions</a:t>
            </a:r>
          </a:p>
          <a:p>
            <a:pPr defTabSz="457200">
              <a:defRPr sz="3300">
                <a:latin typeface="Monlam Uni OuChan2"/>
                <a:ea typeface="Monlam Uni OuChan2"/>
                <a:cs typeface="Monlam Uni OuChan2"/>
                <a:sym typeface="Monlam Uni OuChan2"/>
              </a:defRPr>
            </a:pPr>
            <a:r>
              <a:rPr dirty="0" err="1"/>
              <a:t>བེམ་གཟུགས་ཀྱི་འཕོ་འགྱུར</a:t>
            </a:r>
            <a:r>
              <a:rPr dirty="0"/>
              <a:t>། </a:t>
            </a:r>
            <a:r>
              <a:rPr dirty="0">
                <a:latin typeface="+mn-lt"/>
                <a:ea typeface="+mn-ea"/>
                <a:cs typeface="+mn-cs"/>
                <a:sym typeface="Helvetica"/>
              </a:rPr>
              <a:t>  =</a:t>
            </a:r>
            <a:r>
              <a:rPr b="1" dirty="0">
                <a:latin typeface="+mn-lt"/>
                <a:ea typeface="+mn-ea"/>
                <a:cs typeface="+mn-cs"/>
                <a:sym typeface="Helvetica"/>
              </a:rPr>
              <a:t>    </a:t>
            </a:r>
            <a:r>
              <a:rPr dirty="0"/>
              <a:t> </a:t>
            </a:r>
            <a:r>
              <a:rPr dirty="0" err="1"/>
              <a:t>རྫས་འགྱུར</a:t>
            </a:r>
            <a:r>
              <a:rPr dirty="0"/>
              <a:t>་</a:t>
            </a:r>
            <a:r>
              <a:rPr lang="bo-CN" sz="3300" dirty="0">
                <a:sym typeface="Monlam Uni OuChan2"/>
              </a:rPr>
              <a:t>སྦྲེལ་སྦྱོར།</a:t>
            </a:r>
            <a:endParaRPr dirty="0"/>
          </a:p>
        </p:txBody>
      </p:sp>
      <p:sp>
        <p:nvSpPr>
          <p:cNvPr id="350" name="Shape 350"/>
          <p:cNvSpPr/>
          <p:nvPr/>
        </p:nvSpPr>
        <p:spPr>
          <a:xfrm>
            <a:off x="803505" y="3270318"/>
            <a:ext cx="7585260" cy="22370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800">
                <a:latin typeface="+mn-lt"/>
                <a:ea typeface="+mn-ea"/>
                <a:cs typeface="+mn-cs"/>
                <a:sym typeface="Helvetica"/>
              </a:defRPr>
            </a:pPr>
            <a:r>
              <a:t>Experiment : </a:t>
            </a:r>
            <a:br/>
            <a:r>
              <a:rPr>
                <a:latin typeface="Monlam Uni OuChan2"/>
                <a:ea typeface="Monlam Uni OuChan2"/>
                <a:cs typeface="Monlam Uni OuChan2"/>
                <a:sym typeface="Monlam Uni OuChan2"/>
              </a:rPr>
              <a:t>བརྟག་དཔྱད།</a:t>
            </a:r>
            <a:r>
              <a:t/>
            </a:r>
            <a:br/>
            <a:r>
              <a:t>Burning the metal </a:t>
            </a:r>
            <a:r>
              <a:rPr b="1"/>
              <a:t>magnesium</a:t>
            </a:r>
          </a:p>
          <a:p>
            <a:pPr algn="l" defTabSz="457200">
              <a:defRPr sz="3300">
                <a:latin typeface="Monlam Uni OuChan2"/>
                <a:ea typeface="Monlam Uni OuChan2"/>
                <a:cs typeface="Monlam Uni OuChan2"/>
                <a:sym typeface="Monlam Uni OuChan2"/>
              </a:defRPr>
            </a:pPr>
            <a:r>
              <a:t>མེག་ནི་སི་ཡམ་མམ་དཀར་གཡའི་ལྕགས་རྫས་མེར་སྲེག་པ།</a:t>
            </a:r>
          </a:p>
        </p:txBody>
      </p:sp>
      <p:sp>
        <p:nvSpPr>
          <p:cNvPr id="351" name="Shape 351"/>
          <p:cNvSpPr/>
          <p:nvPr/>
        </p:nvSpPr>
        <p:spPr>
          <a:xfrm>
            <a:off x="2108274" y="106572"/>
            <a:ext cx="4975722" cy="11336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200" b="1">
                <a:solidFill>
                  <a:srgbClr val="0B5D18"/>
                </a:solidFill>
                <a:latin typeface="+mn-lt"/>
                <a:ea typeface="+mn-ea"/>
                <a:cs typeface="+mn-cs"/>
                <a:sym typeface="Helvetica"/>
              </a:defRPr>
            </a:pPr>
            <a:r>
              <a:rPr dirty="0"/>
              <a:t>Transformation of matter</a:t>
            </a:r>
            <a:endParaRPr sz="3600" dirty="0"/>
          </a:p>
          <a:p>
            <a:pPr defTabSz="457200">
              <a:defRPr sz="3500">
                <a:solidFill>
                  <a:srgbClr val="0B5D18"/>
                </a:solidFill>
                <a:latin typeface="Monlam Uni OuChan2"/>
                <a:ea typeface="Monlam Uni OuChan2"/>
                <a:cs typeface="Monlam Uni OuChan2"/>
                <a:sym typeface="Monlam Uni OuChan2"/>
              </a:defRPr>
            </a:pPr>
            <a:r>
              <a:rPr b="1" dirty="0"/>
              <a:t>བེམ་གཟུགས་ཀྱི་འཕོ་འགྱུར།</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 grpId="1" animBg="1" advAuto="0"/>
      <p:bldP spid="350" grpId="2"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p:nvPr/>
        </p:nvSpPr>
        <p:spPr>
          <a:xfrm>
            <a:off x="-38100" y="-25400"/>
            <a:ext cx="9207500" cy="6908800"/>
          </a:xfrm>
          <a:prstGeom prst="rect">
            <a:avLst/>
          </a:prstGeom>
          <a:solidFill>
            <a:srgbClr val="000000"/>
          </a:solidFill>
          <a:ln w="25400">
            <a:solidFill>
              <a:srgbClr val="000000"/>
            </a:solidFill>
            <a:miter lim="400000"/>
          </a:ln>
        </p:spPr>
        <p:txBody>
          <a:bodyPr lIns="50800" tIns="50800" rIns="50800" bIns="50800" anchor="ctr"/>
          <a:lstStyle/>
          <a:p>
            <a:pPr>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54" name="Shape 354"/>
          <p:cNvSpPr>
            <a:spLocks noGrp="1"/>
          </p:cNvSpPr>
          <p:nvPr>
            <p:ph type="sldNum" sz="quarter" idx="4294967295"/>
          </p:nvPr>
        </p:nvSpPr>
        <p:spPr>
          <a:xfrm>
            <a:off x="443707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EE"/>
                </a:solidFill>
                <a:latin typeface="+mn-lt"/>
                <a:ea typeface="+mn-ea"/>
                <a:cs typeface="+mn-cs"/>
                <a:sym typeface="Helvetica"/>
              </a:defRPr>
            </a:lvl1pPr>
          </a:lstStyle>
          <a:p>
            <a:fld id="{86CB4B4D-7CA3-9044-876B-883B54F8677D}" type="slidenum">
              <a:t>19</a:t>
            </a:fld>
            <a:endParaRPr/>
          </a:p>
        </p:txBody>
      </p:sp>
      <p:sp>
        <p:nvSpPr>
          <p:cNvPr id="355" name="Shape 355"/>
          <p:cNvSpPr/>
          <p:nvPr/>
        </p:nvSpPr>
        <p:spPr>
          <a:xfrm>
            <a:off x="3642259" y="2977595"/>
            <a:ext cx="1859483" cy="9028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Gill Sans"/>
                <a:ea typeface="Gill Sans"/>
                <a:cs typeface="Gill Sans"/>
                <a:sym typeface="Gill Sans"/>
              </a:defRPr>
            </a:lvl1pPr>
          </a:lstStyle>
          <a:p>
            <a:r>
              <a:rPr lang="de-CH" dirty="0" err="1"/>
              <a:t>Projector</a:t>
            </a:r>
            <a:r>
              <a:rPr dirty="0"/>
              <a:t> off</a:t>
            </a:r>
            <a:r>
              <a:rPr lang="de-CH" dirty="0"/>
              <a:t/>
            </a:r>
            <a:br>
              <a:rPr lang="de-CH" dirty="0"/>
            </a:br>
            <a:r>
              <a:rPr lang="de-CH" dirty="0"/>
              <a:t>Experiments</a:t>
            </a:r>
            <a:endParaRPr dirty="0"/>
          </a:p>
        </p:txBody>
      </p:sp>
    </p:spTree>
  </p:cSld>
  <p:clrMapOvr>
    <a:masterClrMapping/>
  </p:clrMapOvr>
  <p:transition xmlns:p14="http://schemas.microsoft.com/office/powerpoint/2010/mai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3" name="Group 203"/>
          <p:cNvGrpSpPr/>
          <p:nvPr/>
        </p:nvGrpSpPr>
        <p:grpSpPr>
          <a:xfrm>
            <a:off x="445374" y="359607"/>
            <a:ext cx="8287148" cy="1541956"/>
            <a:chOff x="0" y="0"/>
            <a:chExt cx="8287146" cy="1541955"/>
          </a:xfrm>
        </p:grpSpPr>
        <p:pic>
          <p:nvPicPr>
            <p:cNvPr id="201" name="image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304239" cy="1541956"/>
            </a:xfrm>
            <a:prstGeom prst="rect">
              <a:avLst/>
            </a:prstGeom>
            <a:ln w="12700" cap="flat">
              <a:noFill/>
              <a:miter lim="400000"/>
            </a:ln>
            <a:effectLst/>
          </p:spPr>
        </p:pic>
        <p:pic>
          <p:nvPicPr>
            <p:cNvPr id="202" name="image3.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9776" y="34092"/>
              <a:ext cx="1547371" cy="1451612"/>
            </a:xfrm>
            <a:prstGeom prst="rect">
              <a:avLst/>
            </a:prstGeom>
            <a:ln w="12700" cap="flat">
              <a:noFill/>
              <a:miter lim="400000"/>
            </a:ln>
            <a:effectLst/>
          </p:spPr>
        </p:pic>
      </p:grpSp>
      <p:sp>
        <p:nvSpPr>
          <p:cNvPr id="204" name="Shape 204"/>
          <p:cNvSpPr/>
          <p:nvPr/>
        </p:nvSpPr>
        <p:spPr>
          <a:xfrm>
            <a:off x="2015895" y="4495800"/>
            <a:ext cx="5143503" cy="939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40639" indent="40639" defTabSz="914400">
              <a:defRPr sz="1800">
                <a:uFill>
                  <a:solidFill>
                    <a:srgbClr val="000000"/>
                  </a:solidFill>
                </a:uFill>
                <a:latin typeface="+mn-lt"/>
                <a:ea typeface="+mn-ea"/>
                <a:cs typeface="+mn-cs"/>
                <a:sym typeface="Helvetica"/>
              </a:defRPr>
            </a:pPr>
            <a:r>
              <a:t>Dr. Werner Nater</a:t>
            </a:r>
          </a:p>
          <a:p>
            <a:pPr marR="40639" indent="40639" defTabSz="914400">
              <a:defRPr sz="1800">
                <a:uFill>
                  <a:solidFill>
                    <a:srgbClr val="000000"/>
                  </a:solidFill>
                </a:uFill>
                <a:latin typeface="+mn-lt"/>
                <a:ea typeface="+mn-ea"/>
                <a:cs typeface="+mn-cs"/>
                <a:sym typeface="Helvetica"/>
              </a:defRPr>
            </a:pPr>
            <a:r>
              <a:t>Project Manager "</a:t>
            </a:r>
            <a:r>
              <a:rPr i="1"/>
              <a:t>Science meets Dharma</a:t>
            </a:r>
            <a:r>
              <a:t>"</a:t>
            </a:r>
          </a:p>
          <a:p>
            <a:pPr marR="40639" indent="40639" defTabSz="914400">
              <a:defRPr sz="1800">
                <a:uFill>
                  <a:solidFill>
                    <a:srgbClr val="000000"/>
                  </a:solidFill>
                </a:uFill>
                <a:latin typeface="+mn-lt"/>
                <a:ea typeface="+mn-ea"/>
                <a:cs typeface="+mn-cs"/>
                <a:sym typeface="Helvetica"/>
              </a:defRPr>
            </a:pPr>
            <a:r>
              <a:t>Tibet Institute Rikon, Switzerland</a:t>
            </a:r>
          </a:p>
        </p:txBody>
      </p:sp>
      <p:sp>
        <p:nvSpPr>
          <p:cNvPr id="205" name="Shape 205"/>
          <p:cNvSpPr/>
          <p:nvPr/>
        </p:nvSpPr>
        <p:spPr>
          <a:xfrm>
            <a:off x="494859" y="6248400"/>
            <a:ext cx="3964589" cy="342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algn="l" defTabSz="914400">
              <a:defRPr sz="1600">
                <a:uFill>
                  <a:solidFill>
                    <a:srgbClr val="000000"/>
                  </a:solidFill>
                </a:uFill>
                <a:latin typeface="+mn-lt"/>
                <a:ea typeface="+mn-ea"/>
                <a:cs typeface="+mn-cs"/>
                <a:sym typeface="Helvetica"/>
              </a:defRPr>
            </a:lvl1pPr>
          </a:lstStyle>
          <a:p>
            <a:r>
              <a:t>Kathmandu</a:t>
            </a:r>
          </a:p>
        </p:txBody>
      </p:sp>
      <p:sp>
        <p:nvSpPr>
          <p:cNvPr id="206" name="Shape 206"/>
          <p:cNvSpPr/>
          <p:nvPr/>
        </p:nvSpPr>
        <p:spPr>
          <a:xfrm>
            <a:off x="6208677" y="6248400"/>
            <a:ext cx="2476502" cy="342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algn="r" defTabSz="914400">
              <a:defRPr sz="1600">
                <a:uFill>
                  <a:solidFill>
                    <a:srgbClr val="000000"/>
                  </a:solidFill>
                </a:uFill>
                <a:latin typeface="+mn-lt"/>
                <a:ea typeface="+mn-ea"/>
                <a:cs typeface="+mn-cs"/>
                <a:sym typeface="Helvetica"/>
              </a:defRPr>
            </a:lvl1pPr>
          </a:lstStyle>
          <a:p>
            <a:r>
              <a:t>March 2020</a:t>
            </a:r>
          </a:p>
        </p:txBody>
      </p:sp>
      <p:sp>
        <p:nvSpPr>
          <p:cNvPr id="207" name="Shape 207"/>
          <p:cNvSpPr/>
          <p:nvPr/>
        </p:nvSpPr>
        <p:spPr>
          <a:xfrm>
            <a:off x="2148730" y="5670550"/>
            <a:ext cx="4846540" cy="58267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defTabSz="457200">
              <a:lnSpc>
                <a:spcPts val="1900"/>
              </a:lnSpc>
              <a:tabLst>
                <a:tab pos="838200" algn="l"/>
              </a:tabLst>
              <a:defRPr sz="1600">
                <a:latin typeface="+mn-lt"/>
                <a:ea typeface="+mn-ea"/>
                <a:cs typeface="+mn-cs"/>
                <a:sym typeface="Helvetica"/>
              </a:defRPr>
            </a:pPr>
            <a:r>
              <a:t>Translations: Kalsang Gyatso, Tenzin Tsondue</a:t>
            </a:r>
            <a:br/>
            <a:r>
              <a:t>Cooperation: Maja Burkhard, Dr. Gabriele Kammradt</a:t>
            </a:r>
          </a:p>
        </p:txBody>
      </p:sp>
      <p:sp>
        <p:nvSpPr>
          <p:cNvPr id="208" name="Shape 208"/>
          <p:cNvSpPr/>
          <p:nvPr/>
        </p:nvSpPr>
        <p:spPr>
          <a:xfrm>
            <a:off x="2175019" y="1770955"/>
            <a:ext cx="4793962" cy="200362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a:lnSpc>
                <a:spcPct val="140000"/>
              </a:lnSpc>
              <a:defRPr sz="5300">
                <a:latin typeface="Monlam Uni OuChan2"/>
                <a:ea typeface="Monlam Uni OuChan2"/>
                <a:cs typeface="Monlam Uni OuChan2"/>
                <a:sym typeface="Monlam Uni OuChan2"/>
              </a:defRPr>
            </a:pPr>
            <a:r>
              <a:rPr b="1" dirty="0"/>
              <a:t>རྫས་སྦྱོར་རིག་པ།</a:t>
            </a:r>
            <a:endParaRPr sz="4200" b="1" dirty="0"/>
          </a:p>
          <a:p>
            <a:pPr defTabSz="457200">
              <a:lnSpc>
                <a:spcPct val="140000"/>
              </a:lnSpc>
              <a:defRPr sz="4200" b="1">
                <a:latin typeface="+mn-lt"/>
                <a:ea typeface="+mn-ea"/>
                <a:cs typeface="+mn-cs"/>
                <a:sym typeface="Helvetica"/>
              </a:defRPr>
            </a:pPr>
            <a:r>
              <a:rPr dirty="0"/>
              <a:t>Chemistry</a:t>
            </a:r>
            <a:r>
              <a:rPr dirty="0">
                <a:latin typeface="Calibri"/>
                <a:ea typeface="Calibri"/>
                <a:cs typeface="Calibri"/>
                <a:sym typeface="Calibri"/>
              </a:rPr>
              <a:t> </a:t>
            </a:r>
          </a:p>
        </p:txBody>
      </p:sp>
      <p:sp>
        <p:nvSpPr>
          <p:cNvPr id="209" name="Shape 209"/>
          <p:cNvSpPr/>
          <p:nvPr/>
        </p:nvSpPr>
        <p:spPr>
          <a:xfrm>
            <a:off x="2633599" y="927383"/>
            <a:ext cx="3876800"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indent="39687" defTabSz="457200">
              <a:defRPr sz="2000">
                <a:latin typeface="+mn-lt"/>
                <a:ea typeface="+mn-ea"/>
                <a:cs typeface="+mn-cs"/>
                <a:sym typeface="Helvetica"/>
              </a:defRPr>
            </a:lvl1pPr>
          </a:lstStyle>
          <a:p>
            <a:r>
              <a:t>Science Introduction Workshop 1</a:t>
            </a:r>
          </a:p>
        </p:txBody>
      </p:sp>
    </p:spTree>
  </p:cSld>
  <p:clrMapOvr>
    <a:masterClrMapping/>
  </p:clrMapOvr>
  <p:transition xmlns:p14="http://schemas.microsoft.com/office/powerpoint/2010/main" spd="slow"/>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7DEE8"/>
        </a:solidFill>
        <a:effectLst/>
      </p:bgPr>
    </p:bg>
    <p:spTree>
      <p:nvGrpSpPr>
        <p:cNvPr id="1" name=""/>
        <p:cNvGrpSpPr/>
        <p:nvPr/>
      </p:nvGrpSpPr>
      <p:grpSpPr>
        <a:xfrm>
          <a:off x="0" y="0"/>
          <a:ext cx="0" cy="0"/>
          <a:chOff x="0" y="0"/>
          <a:chExt cx="0" cy="0"/>
        </a:xfrm>
      </p:grpSpPr>
      <p:sp>
        <p:nvSpPr>
          <p:cNvPr id="359" name="Shape 359"/>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n-lt"/>
                <a:ea typeface="+mn-ea"/>
                <a:cs typeface="+mn-cs"/>
                <a:sym typeface="Helvetica"/>
              </a:defRPr>
            </a:lvl1pPr>
          </a:lstStyle>
          <a:p>
            <a:fld id="{86CB4B4D-7CA3-9044-876B-883B54F8677D}" type="slidenum">
              <a:t>20</a:t>
            </a:fld>
            <a:endParaRPr/>
          </a:p>
        </p:txBody>
      </p:sp>
      <p:sp>
        <p:nvSpPr>
          <p:cNvPr id="360" name="Shape 360"/>
          <p:cNvSpPr/>
          <p:nvPr/>
        </p:nvSpPr>
        <p:spPr>
          <a:xfrm>
            <a:off x="598501" y="1317590"/>
            <a:ext cx="8108620" cy="10897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200"/>
              </a:spcBef>
              <a:defRPr sz="2800">
                <a:latin typeface="+mn-lt"/>
                <a:ea typeface="+mn-ea"/>
                <a:cs typeface="+mn-cs"/>
                <a:sym typeface="Helvetica"/>
              </a:defRPr>
            </a:pPr>
            <a:r>
              <a:t>Experiment : Burning the metal </a:t>
            </a:r>
            <a:r>
              <a:rPr b="1"/>
              <a:t>magnesium</a:t>
            </a:r>
          </a:p>
          <a:p>
            <a:pPr algn="l" defTabSz="457200">
              <a:defRPr sz="3100" b="1">
                <a:latin typeface="+mn-lt"/>
                <a:ea typeface="+mn-ea"/>
                <a:cs typeface="+mn-cs"/>
                <a:sym typeface="Helvetica"/>
              </a:defRPr>
            </a:pPr>
            <a:r>
              <a:t>བརྟག་དཔྱད།       མེག་ནི་སི་ཡམ་མམ་དཀར་གཡའི་ལྕགས་རྫས་མེར་སྲེག་པ།</a:t>
            </a:r>
          </a:p>
        </p:txBody>
      </p:sp>
      <p:sp>
        <p:nvSpPr>
          <p:cNvPr id="361" name="Shape 361"/>
          <p:cNvSpPr/>
          <p:nvPr/>
        </p:nvSpPr>
        <p:spPr>
          <a:xfrm>
            <a:off x="1435799" y="5766653"/>
            <a:ext cx="5818770" cy="76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2800">
                <a:latin typeface="+mn-lt"/>
                <a:ea typeface="+mn-ea"/>
                <a:cs typeface="+mn-cs"/>
                <a:sym typeface="Helvetica"/>
              </a:defRPr>
            </a:pPr>
            <a:r>
              <a:rPr dirty="0"/>
              <a:t>==&gt; Hidden energy  </a:t>
            </a:r>
            <a:r>
              <a:rPr sz="3300" dirty="0">
                <a:latin typeface="Monlam Uni OuChan2"/>
                <a:ea typeface="Monlam Uni OuChan2"/>
                <a:cs typeface="Monlam Uni OuChan2"/>
                <a:sym typeface="Monlam Uni OuChan2"/>
              </a:rPr>
              <a:t>མངོན་མེད་ནུས་པ།</a:t>
            </a:r>
          </a:p>
        </p:txBody>
      </p:sp>
      <p:pic>
        <p:nvPicPr>
          <p:cNvPr id="362" name="image16.jpeg" descr="Mag Ba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98501" y="2560816"/>
            <a:ext cx="2671217" cy="2402255"/>
          </a:xfrm>
          <a:prstGeom prst="rect">
            <a:avLst/>
          </a:prstGeom>
          <a:ln>
            <a:solidFill>
              <a:srgbClr val="808080"/>
            </a:solidFill>
          </a:ln>
        </p:spPr>
      </p:pic>
      <p:pic>
        <p:nvPicPr>
          <p:cNvPr id="363" name="image17.tif"/>
          <p:cNvPicPr>
            <a:picLocks noChangeAspect="1"/>
          </p:cNvPicPr>
          <p:nvPr/>
        </p:nvPicPr>
        <p:blipFill>
          <a:blip r:embed="rId4"/>
          <a:stretch>
            <a:fillRect/>
          </a:stretch>
        </p:blipFill>
        <p:spPr>
          <a:xfrm>
            <a:off x="4192020" y="2955039"/>
            <a:ext cx="952502" cy="1993902"/>
          </a:xfrm>
          <a:prstGeom prst="rect">
            <a:avLst/>
          </a:prstGeom>
          <a:ln w="12700">
            <a:miter lim="400000"/>
          </a:ln>
        </p:spPr>
      </p:pic>
      <p:pic>
        <p:nvPicPr>
          <p:cNvPr id="364" name="image18.png" descr="Bildschirmfoto 2013-09-22 um 17.19.32.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874284" y="2481045"/>
            <a:ext cx="2640277" cy="2460102"/>
          </a:xfrm>
          <a:prstGeom prst="rect">
            <a:avLst/>
          </a:prstGeom>
          <a:ln w="12700">
            <a:miter lim="400000"/>
          </a:ln>
        </p:spPr>
      </p:pic>
      <p:sp>
        <p:nvSpPr>
          <p:cNvPr id="365" name="Shape 365"/>
          <p:cNvSpPr/>
          <p:nvPr/>
        </p:nvSpPr>
        <p:spPr>
          <a:xfrm>
            <a:off x="1064632" y="5032543"/>
            <a:ext cx="2674249" cy="891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l" defTabSz="457200">
              <a:defRPr sz="2000">
                <a:latin typeface="+mn-lt"/>
                <a:ea typeface="+mn-ea"/>
                <a:cs typeface="+mn-cs"/>
                <a:sym typeface="Helvetica"/>
              </a:defRPr>
            </a:pPr>
            <a:r>
              <a:t>Substance 1 </a:t>
            </a:r>
          </a:p>
          <a:p>
            <a:pPr algn="l" defTabSz="457200">
              <a:defRPr sz="2400">
                <a:latin typeface="Monlam Uni OuChan2"/>
                <a:ea typeface="Monlam Uni OuChan2"/>
                <a:cs typeface="Monlam Uni OuChan2"/>
                <a:sym typeface="Monlam Uni OuChan2"/>
              </a:defRPr>
            </a:pPr>
            <a:r>
              <a:t>བེམ་རྫས། ༡</a:t>
            </a:r>
          </a:p>
        </p:txBody>
      </p:sp>
      <p:sp>
        <p:nvSpPr>
          <p:cNvPr id="366" name="Shape 366"/>
          <p:cNvSpPr/>
          <p:nvPr/>
        </p:nvSpPr>
        <p:spPr>
          <a:xfrm>
            <a:off x="5854296" y="4986187"/>
            <a:ext cx="3289701" cy="784826"/>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l" defTabSz="457200">
              <a:defRPr sz="2000">
                <a:latin typeface="+mn-lt"/>
                <a:ea typeface="+mn-ea"/>
                <a:cs typeface="+mn-cs"/>
                <a:sym typeface="Helvetica"/>
              </a:defRPr>
            </a:pPr>
            <a:r>
              <a:rPr dirty="0"/>
              <a:t>Chemical reaction </a:t>
            </a:r>
            <a:r>
              <a:rPr b="1" dirty="0"/>
              <a:t>-&gt;</a:t>
            </a:r>
            <a:r>
              <a:rPr dirty="0"/>
              <a:t> light</a:t>
            </a:r>
          </a:p>
          <a:p>
            <a:pPr algn="l" defTabSz="457200">
              <a:defRPr sz="2700">
                <a:latin typeface="Monlam Uni OuChan2"/>
                <a:ea typeface="Monlam Uni OuChan2"/>
                <a:cs typeface="Monlam Uni OuChan2"/>
                <a:sym typeface="Monlam Uni OuChan2"/>
              </a:defRPr>
            </a:pPr>
            <a:r>
              <a:rPr sz="2400" dirty="0"/>
              <a:t> </a:t>
            </a:r>
            <a:r>
              <a:rPr lang="bo-CN" sz="2400" dirty="0"/>
              <a:t>རྫས་འགྱུར་</a:t>
            </a:r>
            <a:r>
              <a:rPr lang="bo-CN" sz="2400" dirty="0">
                <a:sym typeface="Monlam Uni OuChan2"/>
              </a:rPr>
              <a:t>སྦྲེལ་སྦྱོར། </a:t>
            </a:r>
            <a:r>
              <a:rPr sz="2000" b="1" dirty="0">
                <a:latin typeface="+mn-lt"/>
                <a:ea typeface="+mn-ea"/>
                <a:cs typeface="+mn-cs"/>
                <a:sym typeface="Helvetica"/>
              </a:rPr>
              <a:t>-&gt;</a:t>
            </a:r>
            <a:r>
              <a:rPr sz="2400" dirty="0"/>
              <a:t> </a:t>
            </a:r>
            <a:r>
              <a:rPr sz="2400" dirty="0" err="1"/>
              <a:t>འོད</a:t>
            </a:r>
            <a:r>
              <a:rPr sz="2400" dirty="0"/>
              <a:t>།</a:t>
            </a:r>
            <a:r>
              <a:rPr sz="2500" dirty="0"/>
              <a:t> </a:t>
            </a:r>
          </a:p>
        </p:txBody>
      </p:sp>
      <p:grpSp>
        <p:nvGrpSpPr>
          <p:cNvPr id="369" name="Group 369"/>
          <p:cNvGrpSpPr/>
          <p:nvPr/>
        </p:nvGrpSpPr>
        <p:grpSpPr>
          <a:xfrm>
            <a:off x="3213571" y="3024834"/>
            <a:ext cx="2695512" cy="2849968"/>
            <a:chOff x="-106945" y="0"/>
            <a:chExt cx="2695511" cy="2849966"/>
          </a:xfrm>
        </p:grpSpPr>
        <p:sp>
          <p:nvSpPr>
            <p:cNvPr id="367" name="Shape 367"/>
            <p:cNvSpPr/>
            <p:nvPr/>
          </p:nvSpPr>
          <p:spPr>
            <a:xfrm>
              <a:off x="-106945" y="1902130"/>
              <a:ext cx="2695511" cy="9478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457200">
                <a:defRPr sz="2000">
                  <a:solidFill>
                    <a:srgbClr val="FF0000"/>
                  </a:solidFill>
                  <a:latin typeface="+mn-lt"/>
                  <a:ea typeface="+mn-ea"/>
                  <a:cs typeface="+mn-cs"/>
                  <a:sym typeface="Helvetica"/>
                </a:defRPr>
              </a:pPr>
              <a:r>
                <a:rPr dirty="0"/>
                <a:t>Stop heating</a:t>
              </a:r>
            </a:p>
            <a:p>
              <a:pPr defTabSz="457200">
                <a:defRPr sz="2500">
                  <a:solidFill>
                    <a:srgbClr val="FF0000"/>
                  </a:solidFill>
                  <a:latin typeface="Monlam Uni OuChan2"/>
                  <a:ea typeface="Monlam Uni OuChan2"/>
                  <a:cs typeface="Monlam Uni OuChan2"/>
                  <a:sym typeface="Monlam Uni OuChan2"/>
                </a:defRPr>
              </a:pPr>
              <a:r>
                <a:rPr dirty="0"/>
                <a:t>ཚ་པོ་བཟོ་མཚམས་འཇོག་པ།</a:t>
              </a:r>
              <a:r>
                <a:rPr dirty="0">
                  <a:latin typeface="+mn-lt"/>
                  <a:ea typeface="+mn-ea"/>
                  <a:cs typeface="+mn-cs"/>
                  <a:sym typeface="Helvetica"/>
                </a:rPr>
                <a:t> </a:t>
              </a:r>
            </a:p>
          </p:txBody>
        </p:sp>
        <p:sp>
          <p:nvSpPr>
            <p:cNvPr id="368" name="Shape 368"/>
            <p:cNvSpPr/>
            <p:nvPr/>
          </p:nvSpPr>
          <p:spPr>
            <a:xfrm>
              <a:off x="1024667" y="0"/>
              <a:ext cx="653804" cy="977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6000">
                  <a:solidFill>
                    <a:srgbClr val="F62402"/>
                  </a:solidFill>
                  <a:latin typeface="Gill Sans"/>
                  <a:ea typeface="Gill Sans"/>
                  <a:cs typeface="Gill Sans"/>
                  <a:sym typeface="Gill Sans"/>
                </a:defRPr>
              </a:lvl1pPr>
            </a:lstStyle>
            <a:p>
              <a:r>
                <a:t>X</a:t>
              </a:r>
            </a:p>
          </p:txBody>
        </p:sp>
      </p:grpSp>
      <p:sp>
        <p:nvSpPr>
          <p:cNvPr id="370" name="Shape 370"/>
          <p:cNvSpPr/>
          <p:nvPr/>
        </p:nvSpPr>
        <p:spPr>
          <a:xfrm>
            <a:off x="2108274" y="18978"/>
            <a:ext cx="4975722" cy="11336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200" b="1">
                <a:solidFill>
                  <a:srgbClr val="0B5D18"/>
                </a:solidFill>
                <a:latin typeface="+mn-lt"/>
                <a:ea typeface="+mn-ea"/>
                <a:cs typeface="+mn-cs"/>
                <a:sym typeface="Helvetica"/>
              </a:defRPr>
            </a:pPr>
            <a:r>
              <a:rPr dirty="0"/>
              <a:t>Transformation of matter</a:t>
            </a:r>
            <a:endParaRPr sz="3600" dirty="0"/>
          </a:p>
          <a:p>
            <a:pPr defTabSz="457200">
              <a:defRPr sz="3500">
                <a:solidFill>
                  <a:srgbClr val="0B5D18"/>
                </a:solidFill>
                <a:latin typeface="Monlam Uni OuChan2"/>
                <a:ea typeface="Monlam Uni OuChan2"/>
                <a:cs typeface="Monlam Uni OuChan2"/>
                <a:sym typeface="Monlam Uni OuChan2"/>
              </a:defRPr>
            </a:pPr>
            <a:r>
              <a:rPr b="1" dirty="0"/>
              <a:t>བེམ་གཟུགས་ཀྱི་འཕོ་འགྱུར</a:t>
            </a:r>
            <a:r>
              <a:rPr dirty="0"/>
              <a:t>།</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3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 grpId="5" animBg="1" advAuto="0"/>
      <p:bldP spid="363" grpId="1" animBg="1" advAuto="0"/>
      <p:bldP spid="364" grpId="3" animBg="1" advAuto="0"/>
      <p:bldP spid="366" grpId="4" animBg="1" advAuto="0"/>
      <p:bldP spid="369" grpId="2"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7DEE8"/>
        </a:solidFill>
        <a:effectLst/>
      </p:bgPr>
    </p:bg>
    <p:spTree>
      <p:nvGrpSpPr>
        <p:cNvPr id="1" name=""/>
        <p:cNvGrpSpPr/>
        <p:nvPr/>
      </p:nvGrpSpPr>
      <p:grpSpPr>
        <a:xfrm>
          <a:off x="0" y="0"/>
          <a:ext cx="0" cy="0"/>
          <a:chOff x="0" y="0"/>
          <a:chExt cx="0" cy="0"/>
        </a:xfrm>
      </p:grpSpPr>
      <p:sp>
        <p:nvSpPr>
          <p:cNvPr id="374" name="Shape 374"/>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n-lt"/>
                <a:ea typeface="+mn-ea"/>
                <a:cs typeface="+mn-cs"/>
                <a:sym typeface="Helvetica"/>
              </a:defRPr>
            </a:lvl1pPr>
          </a:lstStyle>
          <a:p>
            <a:fld id="{86CB4B4D-7CA3-9044-876B-883B54F8677D}" type="slidenum">
              <a:t>21</a:t>
            </a:fld>
            <a:endParaRPr/>
          </a:p>
        </p:txBody>
      </p:sp>
      <p:pic>
        <p:nvPicPr>
          <p:cNvPr id="375" name="image16.jpeg" descr="Mag Ba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44500" y="1410626"/>
            <a:ext cx="2275780" cy="2046634"/>
          </a:xfrm>
          <a:prstGeom prst="rect">
            <a:avLst/>
          </a:prstGeom>
          <a:ln>
            <a:solidFill>
              <a:srgbClr val="808080"/>
            </a:solidFill>
          </a:ln>
        </p:spPr>
      </p:pic>
      <p:sp>
        <p:nvSpPr>
          <p:cNvPr id="376" name="Shape 376"/>
          <p:cNvSpPr/>
          <p:nvPr/>
        </p:nvSpPr>
        <p:spPr>
          <a:xfrm>
            <a:off x="488082" y="3529478"/>
            <a:ext cx="1988519" cy="891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sz="2000">
                <a:latin typeface="+mn-lt"/>
                <a:ea typeface="+mn-ea"/>
                <a:cs typeface="+mn-cs"/>
                <a:sym typeface="Helvetica"/>
              </a:defRPr>
            </a:pPr>
            <a:r>
              <a:t>Substance 1 </a:t>
            </a:r>
          </a:p>
          <a:p>
            <a:pPr defTabSz="457200">
              <a:defRPr sz="2400">
                <a:latin typeface="Monlam Uni OuChan2"/>
                <a:ea typeface="Monlam Uni OuChan2"/>
                <a:cs typeface="Monlam Uni OuChan2"/>
                <a:sym typeface="Monlam Uni OuChan2"/>
              </a:defRPr>
            </a:pPr>
            <a:r>
              <a:t>བེམ་རྫས། </a:t>
            </a:r>
            <a:r>
              <a:rPr>
                <a:latin typeface="+mn-lt"/>
                <a:ea typeface="+mn-ea"/>
                <a:cs typeface="+mn-cs"/>
                <a:sym typeface="Helvetica"/>
              </a:rPr>
              <a:t>༡</a:t>
            </a:r>
          </a:p>
        </p:txBody>
      </p:sp>
      <p:grpSp>
        <p:nvGrpSpPr>
          <p:cNvPr id="380" name="Group 380"/>
          <p:cNvGrpSpPr/>
          <p:nvPr/>
        </p:nvGrpSpPr>
        <p:grpSpPr>
          <a:xfrm>
            <a:off x="6193618" y="1398918"/>
            <a:ext cx="2671674" cy="3076823"/>
            <a:chOff x="7018" y="0"/>
            <a:chExt cx="2671672" cy="3076821"/>
          </a:xfrm>
        </p:grpSpPr>
        <p:pic>
          <p:nvPicPr>
            <p:cNvPr id="377" name="image19.png" descr="Bildschirmfoto 2013-09-22 um 17.03.55.png"/>
            <p:cNvPicPr>
              <a:picLocks noChangeAspect="1"/>
            </p:cNvPicPr>
            <p:nvPr/>
          </p:nvPicPr>
          <p:blipFill>
            <a:blip r:embed="rId4"/>
            <a:stretch>
              <a:fillRect/>
            </a:stretch>
          </p:blipFill>
          <p:spPr>
            <a:xfrm>
              <a:off x="64072" y="0"/>
              <a:ext cx="2384716" cy="2026136"/>
            </a:xfrm>
            <a:prstGeom prst="rect">
              <a:avLst/>
            </a:prstGeom>
            <a:ln w="9525" cap="flat">
              <a:solidFill>
                <a:srgbClr val="7F7F7F"/>
              </a:solidFill>
              <a:prstDash val="solid"/>
              <a:round/>
            </a:ln>
            <a:effectLst/>
          </p:spPr>
        </p:pic>
        <p:sp>
          <p:nvSpPr>
            <p:cNvPr id="378" name="Shape 378"/>
            <p:cNvSpPr/>
            <p:nvPr/>
          </p:nvSpPr>
          <p:spPr>
            <a:xfrm>
              <a:off x="262171" y="2175121"/>
              <a:ext cx="2091315" cy="901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457200">
                <a:defRPr sz="2000">
                  <a:latin typeface="+mn-lt"/>
                  <a:ea typeface="+mn-ea"/>
                  <a:cs typeface="+mn-cs"/>
                  <a:sym typeface="Helvetica"/>
                </a:defRPr>
              </a:pPr>
              <a:r>
                <a:t>New substance 2</a:t>
              </a:r>
              <a:br/>
              <a:r>
                <a:rPr sz="2400">
                  <a:latin typeface="Monlam Uni OuChan2"/>
                  <a:ea typeface="Monlam Uni OuChan2"/>
                  <a:cs typeface="Monlam Uni OuChan2"/>
                  <a:sym typeface="Monlam Uni OuChan2"/>
                </a:rPr>
                <a:t>བེམ་རྫས་གསར་པ། ༢</a:t>
              </a:r>
            </a:p>
          </p:txBody>
        </p:sp>
        <p:sp>
          <p:nvSpPr>
            <p:cNvPr id="379" name="Shape 379"/>
            <p:cNvSpPr/>
            <p:nvPr/>
          </p:nvSpPr>
          <p:spPr>
            <a:xfrm>
              <a:off x="7018" y="1686349"/>
              <a:ext cx="2671674" cy="4931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defTabSz="457200">
                <a:defRPr sz="1500">
                  <a:latin typeface="+mn-lt"/>
                  <a:ea typeface="+mn-ea"/>
                  <a:cs typeface="+mn-cs"/>
                  <a:sym typeface="Helvetica"/>
                </a:defRPr>
              </a:pPr>
              <a:r>
                <a:t>White powder </a:t>
              </a:r>
              <a:r>
                <a:rPr sz="2200"/>
                <a:t>ཐལ་བ་དཀར་པོ། </a:t>
              </a:r>
            </a:p>
          </p:txBody>
        </p:sp>
      </p:grpSp>
      <p:grpSp>
        <p:nvGrpSpPr>
          <p:cNvPr id="383" name="Group 383"/>
          <p:cNvGrpSpPr/>
          <p:nvPr/>
        </p:nvGrpSpPr>
        <p:grpSpPr>
          <a:xfrm>
            <a:off x="3011171" y="1398918"/>
            <a:ext cx="2984501" cy="2945016"/>
            <a:chOff x="0" y="0"/>
            <a:chExt cx="2984500" cy="2945014"/>
          </a:xfrm>
        </p:grpSpPr>
        <p:sp>
          <p:nvSpPr>
            <p:cNvPr id="381" name="Shape 381"/>
            <p:cNvSpPr/>
            <p:nvPr/>
          </p:nvSpPr>
          <p:spPr>
            <a:xfrm>
              <a:off x="0" y="2160189"/>
              <a:ext cx="2984500" cy="7848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defTabSz="457200">
                <a:defRPr sz="2000">
                  <a:latin typeface="+mn-lt"/>
                  <a:ea typeface="+mn-ea"/>
                  <a:cs typeface="+mn-cs"/>
                  <a:sym typeface="Helvetica"/>
                </a:defRPr>
              </a:pPr>
              <a:r>
                <a:rPr dirty="0"/>
                <a:t>Chemical reaction </a:t>
              </a:r>
              <a:r>
                <a:rPr b="1" dirty="0"/>
                <a:t>-&gt;</a:t>
              </a:r>
              <a:r>
                <a:rPr dirty="0"/>
                <a:t> light</a:t>
              </a:r>
            </a:p>
            <a:p>
              <a:pPr defTabSz="457200">
                <a:defRPr sz="2500">
                  <a:latin typeface="Monlam Uni OuChan2"/>
                  <a:ea typeface="Monlam Uni OuChan2"/>
                  <a:cs typeface="Monlam Uni OuChan2"/>
                  <a:sym typeface="Monlam Uni OuChan2"/>
                </a:defRPr>
              </a:pPr>
              <a:r>
                <a:rPr lang="bo-CN" sz="2400" dirty="0"/>
                <a:t>རྫས་འགྱུར་</a:t>
              </a:r>
              <a:r>
                <a:rPr lang="bo-CN" sz="2400" dirty="0">
                  <a:sym typeface="Monlam Uni OuChan2"/>
                </a:rPr>
                <a:t>སྦྲེལ་སྦྱོར། </a:t>
              </a:r>
              <a:r>
                <a:rPr sz="2400" b="1" dirty="0">
                  <a:latin typeface="+mn-lt"/>
                  <a:ea typeface="+mn-ea"/>
                  <a:cs typeface="+mn-cs"/>
                  <a:sym typeface="Helvetica"/>
                </a:rPr>
                <a:t>-&gt;</a:t>
              </a:r>
              <a:r>
                <a:rPr sz="2400" dirty="0">
                  <a:latin typeface="+mn-lt"/>
                  <a:ea typeface="+mn-ea"/>
                  <a:cs typeface="+mn-cs"/>
                  <a:sym typeface="Helvetica"/>
                </a:rPr>
                <a:t> </a:t>
              </a:r>
              <a:r>
                <a:rPr sz="2400" dirty="0" err="1"/>
                <a:t>འོད</a:t>
              </a:r>
              <a:r>
                <a:rPr sz="2400" dirty="0"/>
                <a:t>།</a:t>
              </a:r>
              <a:r>
                <a:rPr dirty="0"/>
                <a:t> </a:t>
              </a:r>
            </a:p>
          </p:txBody>
        </p:sp>
        <p:pic>
          <p:nvPicPr>
            <p:cNvPr id="382" name="image20.tif"/>
            <p:cNvPicPr>
              <a:picLocks noChangeAspect="1"/>
            </p:cNvPicPr>
            <p:nvPr/>
          </p:nvPicPr>
          <p:blipFill>
            <a:blip r:embed="rId5"/>
            <a:stretch>
              <a:fillRect/>
            </a:stretch>
          </p:blipFill>
          <p:spPr>
            <a:xfrm>
              <a:off x="347979" y="0"/>
              <a:ext cx="2095502" cy="2070101"/>
            </a:xfrm>
            <a:prstGeom prst="rect">
              <a:avLst/>
            </a:prstGeom>
            <a:ln w="12700" cap="flat">
              <a:noFill/>
              <a:miter lim="400000"/>
            </a:ln>
            <a:effectLst/>
          </p:spPr>
        </p:pic>
      </p:grpSp>
      <p:grpSp>
        <p:nvGrpSpPr>
          <p:cNvPr id="387" name="Group 387"/>
          <p:cNvGrpSpPr/>
          <p:nvPr/>
        </p:nvGrpSpPr>
        <p:grpSpPr>
          <a:xfrm>
            <a:off x="308244" y="4406340"/>
            <a:ext cx="8353551" cy="1089662"/>
            <a:chOff x="0" y="-84390"/>
            <a:chExt cx="8353549" cy="1089661"/>
          </a:xfrm>
        </p:grpSpPr>
        <p:sp>
          <p:nvSpPr>
            <p:cNvPr id="384" name="Shape 384"/>
            <p:cNvSpPr/>
            <p:nvPr/>
          </p:nvSpPr>
          <p:spPr>
            <a:xfrm>
              <a:off x="5956585" y="175628"/>
              <a:ext cx="2183303" cy="6001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gn="l" defTabSz="457200">
                <a:defRPr sz="2800" b="1">
                  <a:solidFill>
                    <a:srgbClr val="FF0000"/>
                  </a:solidFill>
                  <a:latin typeface="+mn-lt"/>
                  <a:ea typeface="+mn-ea"/>
                  <a:cs typeface="+mn-cs"/>
                  <a:sym typeface="Helvetica"/>
                </a:defRPr>
              </a:pPr>
              <a:r>
                <a:rPr dirty="0"/>
                <a:t>YES    </a:t>
              </a:r>
              <a:r>
                <a:rPr b="0" dirty="0">
                  <a:latin typeface="Monlam Uni OuChan2"/>
                  <a:ea typeface="Monlam Uni OuChan2"/>
                  <a:cs typeface="Monlam Uni OuChan2"/>
                  <a:sym typeface="Monlam Uni OuChan2"/>
                </a:rPr>
                <a:t> </a:t>
              </a:r>
              <a:r>
                <a:rPr sz="3300" b="1" dirty="0">
                  <a:latin typeface="Monlam Uni OuChan2"/>
                  <a:ea typeface="Monlam Uni OuChan2"/>
                  <a:cs typeface="Monlam Uni OuChan2"/>
                  <a:sym typeface="Monlam Uni OuChan2"/>
                </a:rPr>
                <a:t>ཡོད</a:t>
              </a:r>
              <a:r>
                <a:rPr sz="3300" b="0" dirty="0">
                  <a:latin typeface="Monlam Uni OuChan2"/>
                  <a:ea typeface="Monlam Uni OuChan2"/>
                  <a:cs typeface="Monlam Uni OuChan2"/>
                  <a:sym typeface="Monlam Uni OuChan2"/>
                </a:rPr>
                <a:t>།</a:t>
              </a:r>
            </a:p>
          </p:txBody>
        </p:sp>
        <p:sp>
          <p:nvSpPr>
            <p:cNvPr id="385" name="Shape 385"/>
            <p:cNvSpPr/>
            <p:nvPr/>
          </p:nvSpPr>
          <p:spPr>
            <a:xfrm>
              <a:off x="0" y="-84390"/>
              <a:ext cx="4416177" cy="10896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2400" b="1">
                  <a:latin typeface="+mn-lt"/>
                  <a:ea typeface="+mn-ea"/>
                  <a:cs typeface="+mn-cs"/>
                  <a:sym typeface="Helvetica"/>
                </a:defRPr>
              </a:pPr>
              <a:r>
                <a:rPr dirty="0"/>
                <a:t>1. Transformation of matter ?</a:t>
              </a:r>
            </a:p>
            <a:p>
              <a:pPr algn="l" defTabSz="457200">
                <a:defRPr sz="2700">
                  <a:latin typeface="Calibri"/>
                  <a:ea typeface="Calibri"/>
                  <a:cs typeface="Calibri"/>
                  <a:sym typeface="Calibri"/>
                </a:defRPr>
              </a:pPr>
              <a:r>
                <a:rPr dirty="0"/>
                <a:t>    </a:t>
              </a:r>
              <a:r>
                <a:rPr sz="2900" dirty="0"/>
                <a:t> </a:t>
              </a:r>
              <a:r>
                <a:rPr sz="2800" dirty="0">
                  <a:latin typeface="Monlam Uni OuChan2"/>
                  <a:ea typeface="Monlam Uni OuChan2"/>
                  <a:cs typeface="Monlam Uni OuChan2"/>
                  <a:sym typeface="Monlam Uni OuChan2"/>
                </a:rPr>
                <a:t>བེམ་གཟུགས་ཀྱི་འཕོ་འགྱུར་འདུག་གམ།</a:t>
              </a:r>
            </a:p>
          </p:txBody>
        </p:sp>
        <p:sp>
          <p:nvSpPr>
            <p:cNvPr id="386" name="Shape 386"/>
            <p:cNvSpPr/>
            <p:nvPr/>
          </p:nvSpPr>
          <p:spPr>
            <a:xfrm>
              <a:off x="36806" y="0"/>
              <a:ext cx="8316743" cy="0"/>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endParaRPr/>
            </a:p>
          </p:txBody>
        </p:sp>
      </p:grpSp>
      <p:grpSp>
        <p:nvGrpSpPr>
          <p:cNvPr id="391" name="Group 391"/>
          <p:cNvGrpSpPr/>
          <p:nvPr/>
        </p:nvGrpSpPr>
        <p:grpSpPr>
          <a:xfrm>
            <a:off x="308245" y="5574655"/>
            <a:ext cx="8353550" cy="991650"/>
            <a:chOff x="0" y="0"/>
            <a:chExt cx="8353549" cy="991648"/>
          </a:xfrm>
        </p:grpSpPr>
        <p:sp>
          <p:nvSpPr>
            <p:cNvPr id="388" name="Shape 388"/>
            <p:cNvSpPr/>
            <p:nvPr/>
          </p:nvSpPr>
          <p:spPr>
            <a:xfrm>
              <a:off x="5956584" y="209455"/>
              <a:ext cx="2183303" cy="6001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gn="l" defTabSz="457200">
                <a:defRPr sz="2800" b="1">
                  <a:solidFill>
                    <a:srgbClr val="FF0000"/>
                  </a:solidFill>
                  <a:latin typeface="+mn-lt"/>
                  <a:ea typeface="+mn-ea"/>
                  <a:cs typeface="+mn-cs"/>
                  <a:sym typeface="Helvetica"/>
                </a:defRPr>
              </a:pPr>
              <a:r>
                <a:rPr dirty="0"/>
                <a:t>YES    </a:t>
              </a:r>
              <a:r>
                <a:rPr b="0" dirty="0">
                  <a:latin typeface="Monlam Uni OuChan2"/>
                  <a:ea typeface="Monlam Uni OuChan2"/>
                  <a:cs typeface="Monlam Uni OuChan2"/>
                  <a:sym typeface="Monlam Uni OuChan2"/>
                </a:rPr>
                <a:t> </a:t>
              </a:r>
              <a:r>
                <a:rPr sz="3300" b="1" dirty="0">
                  <a:latin typeface="Monlam Uni OuChan2"/>
                  <a:ea typeface="Monlam Uni OuChan2"/>
                  <a:cs typeface="Monlam Uni OuChan2"/>
                  <a:sym typeface="Monlam Uni OuChan2"/>
                </a:rPr>
                <a:t>ཡོད།</a:t>
              </a:r>
            </a:p>
          </p:txBody>
        </p:sp>
        <p:sp>
          <p:nvSpPr>
            <p:cNvPr id="389" name="Shape 389"/>
            <p:cNvSpPr/>
            <p:nvPr/>
          </p:nvSpPr>
          <p:spPr>
            <a:xfrm>
              <a:off x="0" y="28241"/>
              <a:ext cx="4484043" cy="96340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lnSpc>
                  <a:spcPct val="60000"/>
                </a:lnSpc>
                <a:defRPr sz="2400" b="1">
                  <a:latin typeface="+mn-lt"/>
                  <a:ea typeface="+mn-ea"/>
                  <a:cs typeface="+mn-cs"/>
                  <a:sym typeface="Helvetica"/>
                </a:defRPr>
              </a:pPr>
              <a:r>
                <a:t>2. Transformation of energy ?</a:t>
              </a:r>
            </a:p>
            <a:p>
              <a:pPr algn="l" defTabSz="457200">
                <a:defRPr sz="3100">
                  <a:latin typeface="+mn-lt"/>
                  <a:ea typeface="+mn-ea"/>
                  <a:cs typeface="+mn-cs"/>
                  <a:sym typeface="Helvetica"/>
                </a:defRPr>
              </a:pPr>
              <a:r>
                <a:t>   </a:t>
              </a:r>
              <a:r>
                <a:rPr sz="2900"/>
                <a:t> </a:t>
              </a:r>
              <a:r>
                <a:rPr sz="2800">
                  <a:latin typeface="Monlam Uni OuChan2"/>
                  <a:ea typeface="Monlam Uni OuChan2"/>
                  <a:cs typeface="Monlam Uni OuChan2"/>
                  <a:sym typeface="Monlam Uni OuChan2"/>
                </a:rPr>
                <a:t>ནུས་པའི་འཕོ་འགྱུར་འདུག་གམ།</a:t>
              </a:r>
            </a:p>
          </p:txBody>
        </p:sp>
        <p:sp>
          <p:nvSpPr>
            <p:cNvPr id="390" name="Shape 390"/>
            <p:cNvSpPr/>
            <p:nvPr/>
          </p:nvSpPr>
          <p:spPr>
            <a:xfrm>
              <a:off x="36806" y="0"/>
              <a:ext cx="8316743" cy="0"/>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endParaRPr/>
            </a:p>
          </p:txBody>
        </p:sp>
      </p:grpSp>
      <p:sp>
        <p:nvSpPr>
          <p:cNvPr id="21" name="Shape 370"/>
          <p:cNvSpPr/>
          <p:nvPr/>
        </p:nvSpPr>
        <p:spPr>
          <a:xfrm>
            <a:off x="2108274" y="18978"/>
            <a:ext cx="4975722" cy="11336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200" b="1">
                <a:solidFill>
                  <a:srgbClr val="0B5D18"/>
                </a:solidFill>
                <a:latin typeface="+mn-lt"/>
                <a:ea typeface="+mn-ea"/>
                <a:cs typeface="+mn-cs"/>
                <a:sym typeface="Helvetica"/>
              </a:defRPr>
            </a:pPr>
            <a:r>
              <a:rPr dirty="0"/>
              <a:t>Transformation of matter</a:t>
            </a:r>
            <a:endParaRPr sz="3600" dirty="0"/>
          </a:p>
          <a:p>
            <a:pPr defTabSz="457200">
              <a:defRPr sz="3500">
                <a:solidFill>
                  <a:srgbClr val="0B5D18"/>
                </a:solidFill>
                <a:latin typeface="Monlam Uni OuChan2"/>
                <a:ea typeface="Monlam Uni OuChan2"/>
                <a:cs typeface="Monlam Uni OuChan2"/>
                <a:sym typeface="Monlam Uni OuChan2"/>
              </a:defRPr>
            </a:pPr>
            <a:r>
              <a:rPr b="1" dirty="0"/>
              <a:t>བེམ་གཟུགས་ཀྱི་འཕོ་འགྱུར</a:t>
            </a:r>
            <a:r>
              <a:rPr dirty="0"/>
              <a:t>།</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 grpId="2" animBg="1" advAuto="0"/>
      <p:bldP spid="383" grpId="1" animBg="1" advAuto="0"/>
      <p:bldP spid="387" grpId="3" animBg="1" advAuto="0"/>
      <p:bldP spid="391" grpId="4"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Shape 396"/>
          <p:cNvSpPr/>
          <p:nvPr/>
        </p:nvSpPr>
        <p:spPr>
          <a:xfrm>
            <a:off x="885155" y="2585789"/>
            <a:ext cx="2339057" cy="904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sz="2000" b="1">
                <a:latin typeface="+mn-lt"/>
                <a:ea typeface="+mn-ea"/>
                <a:cs typeface="+mn-cs"/>
                <a:sym typeface="Helvetica"/>
              </a:defRPr>
            </a:pPr>
            <a:r>
              <a:t>Combusting Iron </a:t>
            </a:r>
            <a:br/>
            <a:r>
              <a:rPr sz="2500" b="0">
                <a:latin typeface="Monlam Uni OuChan2"/>
                <a:ea typeface="Monlam Uni OuChan2"/>
                <a:cs typeface="Monlam Uni OuChan2"/>
                <a:sym typeface="Monlam Uni OuChan2"/>
              </a:rPr>
              <a:t>ལྕགས་མེ་ལ་སྲེག་པ། </a:t>
            </a:r>
          </a:p>
        </p:txBody>
      </p:sp>
      <p:sp>
        <p:nvSpPr>
          <p:cNvPr id="397" name="Shape 397"/>
          <p:cNvSpPr/>
          <p:nvPr/>
        </p:nvSpPr>
        <p:spPr>
          <a:xfrm>
            <a:off x="4221565" y="2358846"/>
            <a:ext cx="5011335" cy="156965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00526" indent="-200526" algn="l" defTabSz="457200">
              <a:buSzPct val="100000"/>
              <a:buChar char="•"/>
              <a:tabLst>
                <a:tab pos="2514600" algn="l"/>
              </a:tabLst>
              <a:defRPr sz="2000">
                <a:latin typeface="+mn-lt"/>
                <a:ea typeface="+mn-ea"/>
                <a:cs typeface="+mn-cs"/>
                <a:sym typeface="Helvetica"/>
              </a:defRPr>
            </a:pPr>
            <a:r>
              <a:rPr dirty="0"/>
              <a:t>Weight?	</a:t>
            </a:r>
            <a:r>
              <a:rPr sz="2400" dirty="0" err="1">
                <a:latin typeface="Monlam Uni OuChan2"/>
                <a:ea typeface="Monlam Uni OuChan2"/>
                <a:cs typeface="Monlam Uni OuChan2"/>
                <a:sym typeface="Monlam Uni OuChan2"/>
              </a:rPr>
              <a:t>ལྗིད་ཚད</a:t>
            </a:r>
            <a:r>
              <a:rPr sz="2400" dirty="0">
                <a:latin typeface="Monlam Uni OuChan2"/>
                <a:ea typeface="Monlam Uni OuChan2"/>
                <a:cs typeface="Monlam Uni OuChan2"/>
                <a:sym typeface="Monlam Uni OuChan2"/>
              </a:rPr>
              <a:t>།</a:t>
            </a:r>
          </a:p>
          <a:p>
            <a:pPr marL="200526" indent="-200526" algn="l" defTabSz="457200">
              <a:buSzPct val="100000"/>
              <a:buChar char="•"/>
              <a:tabLst>
                <a:tab pos="2514600" algn="l"/>
              </a:tabLst>
              <a:defRPr sz="2000">
                <a:latin typeface="+mn-lt"/>
                <a:ea typeface="+mn-ea"/>
                <a:cs typeface="+mn-cs"/>
                <a:sym typeface="Helvetica"/>
              </a:defRPr>
            </a:pPr>
            <a:r>
              <a:rPr dirty="0" err="1"/>
              <a:t>Colour</a:t>
            </a:r>
            <a:r>
              <a:rPr dirty="0"/>
              <a:t>?	</a:t>
            </a:r>
            <a:r>
              <a:rPr sz="2400" dirty="0" err="1">
                <a:latin typeface="Monlam Uni OuChan2"/>
                <a:ea typeface="Monlam Uni OuChan2"/>
                <a:cs typeface="Monlam Uni OuChan2"/>
                <a:sym typeface="Monlam Uni OuChan2"/>
              </a:rPr>
              <a:t>ཁ་དོག</a:t>
            </a:r>
            <a:endParaRPr sz="2400" dirty="0">
              <a:latin typeface="Monlam Uni OuChan2"/>
              <a:ea typeface="Monlam Uni OuChan2"/>
              <a:cs typeface="Monlam Uni OuChan2"/>
              <a:sym typeface="Monlam Uni OuChan2"/>
            </a:endParaRPr>
          </a:p>
          <a:p>
            <a:pPr marL="200526" indent="-200526" algn="l" defTabSz="457200">
              <a:buSzPct val="100000"/>
              <a:buChar char="•"/>
              <a:tabLst>
                <a:tab pos="2514600" algn="l"/>
              </a:tabLst>
              <a:defRPr sz="2000">
                <a:latin typeface="+mn-lt"/>
                <a:ea typeface="+mn-ea"/>
                <a:cs typeface="+mn-cs"/>
                <a:sym typeface="Helvetica"/>
              </a:defRPr>
            </a:pPr>
            <a:r>
              <a:rPr dirty="0"/>
              <a:t>Surface condition?	</a:t>
            </a:r>
            <a:r>
              <a:rPr sz="2400" dirty="0" err="1">
                <a:latin typeface="Monlam Uni OuChan2"/>
                <a:ea typeface="Monlam Uni OuChan2"/>
                <a:cs typeface="Monlam Uni OuChan2"/>
                <a:sym typeface="Monlam Uni OuChan2"/>
              </a:rPr>
              <a:t>ངོས་ཀྱི་གནས་སྟངས</a:t>
            </a:r>
            <a:r>
              <a:rPr lang="bo-CN" sz="2400" dirty="0">
                <a:latin typeface="Monlam Uni OuChan2"/>
                <a:ea typeface="Monlam Uni OuChan2"/>
                <a:cs typeface="Monlam Uni OuChan2"/>
                <a:sym typeface="Monlam Uni OuChan2"/>
              </a:rPr>
              <a:t>།</a:t>
            </a:r>
            <a:endParaRPr sz="2400" dirty="0">
              <a:latin typeface="Monlam Uni OuChan2"/>
              <a:ea typeface="Monlam Uni OuChan2"/>
              <a:cs typeface="Monlam Uni OuChan2"/>
              <a:sym typeface="Monlam Uni OuChan2"/>
            </a:endParaRPr>
          </a:p>
          <a:p>
            <a:pPr marL="200526" indent="-200526" algn="l" defTabSz="457200">
              <a:buSzPct val="100000"/>
              <a:buChar char="•"/>
              <a:tabLst>
                <a:tab pos="2514600" algn="l"/>
              </a:tabLst>
              <a:defRPr sz="2000">
                <a:latin typeface="+mn-lt"/>
                <a:ea typeface="+mn-ea"/>
                <a:cs typeface="+mn-cs"/>
                <a:sym typeface="Helvetica"/>
              </a:defRPr>
            </a:pPr>
            <a:r>
              <a:rPr dirty="0"/>
              <a:t>Stability?	</a:t>
            </a:r>
            <a:r>
              <a:rPr sz="2400" dirty="0" err="1">
                <a:latin typeface="Monlam Uni OuChan2"/>
                <a:ea typeface="Monlam Uni OuChan2"/>
                <a:cs typeface="Monlam Uni OuChan2"/>
                <a:sym typeface="Monlam Uni OuChan2"/>
              </a:rPr>
              <a:t>སྲ</a:t>
            </a:r>
            <a:r>
              <a:rPr lang="bo-CN" sz="2400" dirty="0">
                <a:latin typeface="Monlam Uni OuChan2"/>
                <a:ea typeface="Monlam Uni OuChan2"/>
                <a:cs typeface="Monlam Uni OuChan2"/>
                <a:sym typeface="Monlam Uni OuChan2"/>
              </a:rPr>
              <a:t>་</a:t>
            </a:r>
            <a:r>
              <a:rPr sz="2400" dirty="0" err="1">
                <a:latin typeface="Monlam Uni OuChan2"/>
                <a:ea typeface="Monlam Uni OuChan2"/>
                <a:cs typeface="Monlam Uni OuChan2"/>
                <a:sym typeface="Monlam Uni OuChan2"/>
              </a:rPr>
              <a:t>བརྟན</a:t>
            </a:r>
            <a:r>
              <a:rPr sz="2400" dirty="0">
                <a:latin typeface="Monlam Uni OuChan2"/>
                <a:ea typeface="Monlam Uni OuChan2"/>
                <a:cs typeface="Monlam Uni OuChan2"/>
                <a:sym typeface="Monlam Uni OuChan2"/>
              </a:rPr>
              <a:t>།</a:t>
            </a:r>
          </a:p>
        </p:txBody>
      </p:sp>
      <p:sp>
        <p:nvSpPr>
          <p:cNvPr id="398" name="Shape 398"/>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n-lt"/>
                <a:ea typeface="+mn-ea"/>
                <a:cs typeface="+mn-cs"/>
                <a:sym typeface="Helvetica"/>
              </a:defRPr>
            </a:lvl1pPr>
          </a:lstStyle>
          <a:p>
            <a:fld id="{86CB4B4D-7CA3-9044-876B-883B54F8677D}" type="slidenum">
              <a:t>22</a:t>
            </a:fld>
            <a:endParaRPr/>
          </a:p>
        </p:txBody>
      </p:sp>
      <p:sp>
        <p:nvSpPr>
          <p:cNvPr id="399" name="Shape 399"/>
          <p:cNvSpPr/>
          <p:nvPr/>
        </p:nvSpPr>
        <p:spPr>
          <a:xfrm>
            <a:off x="1696158" y="1273941"/>
            <a:ext cx="5494537" cy="59503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l" defTabSz="457200">
              <a:defRPr sz="2400">
                <a:latin typeface="+mn-lt"/>
                <a:ea typeface="+mn-ea"/>
                <a:cs typeface="+mn-cs"/>
                <a:sym typeface="Helvetica"/>
              </a:defRPr>
            </a:pPr>
            <a:r>
              <a:rPr dirty="0"/>
              <a:t>The chemical reaction  </a:t>
            </a:r>
            <a:r>
              <a:rPr lang="bo-CN" sz="3200" dirty="0"/>
              <a:t> </a:t>
            </a:r>
            <a:r>
              <a:rPr lang="bo-CN" sz="2800" dirty="0">
                <a:latin typeface="Monlam Uni OuChan2"/>
                <a:cs typeface="Monlam Uni OuChan2"/>
              </a:rPr>
              <a:t>རྫས་འགྱུར་</a:t>
            </a:r>
            <a:r>
              <a:rPr lang="bo-CN" sz="2800" dirty="0">
                <a:latin typeface="Monlam Uni OuChan2"/>
                <a:cs typeface="Monlam Uni OuChan2"/>
                <a:sym typeface="Monlam Uni OuChan2"/>
              </a:rPr>
              <a:t>སྦྲེལ་སྦྱོར།</a:t>
            </a:r>
            <a:endParaRPr sz="2800" dirty="0">
              <a:latin typeface="Monlam Uni OuChan2"/>
              <a:ea typeface="Monlam Uni OuChan2"/>
              <a:cs typeface="Monlam Uni OuChan2"/>
              <a:sym typeface="Monlam Uni OuChan2"/>
            </a:endParaRPr>
          </a:p>
        </p:txBody>
      </p:sp>
      <p:sp>
        <p:nvSpPr>
          <p:cNvPr id="400" name="Shape 400"/>
          <p:cNvSpPr/>
          <p:nvPr/>
        </p:nvSpPr>
        <p:spPr>
          <a:xfrm>
            <a:off x="479062" y="1868976"/>
            <a:ext cx="3151244" cy="67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20000"/>
              </a:lnSpc>
              <a:spcBef>
                <a:spcPts val="7800"/>
              </a:spcBef>
              <a:defRPr sz="2400">
                <a:latin typeface="+mn-lt"/>
                <a:ea typeface="+mn-ea"/>
                <a:cs typeface="+mn-cs"/>
                <a:sym typeface="Helvetica"/>
              </a:defRPr>
            </a:pPr>
            <a:r>
              <a:t>Experiment  </a:t>
            </a:r>
            <a:r>
              <a:rPr sz="2800">
                <a:latin typeface="Monlam Uni OuChan2"/>
                <a:ea typeface="Monlam Uni OuChan2"/>
                <a:cs typeface="Monlam Uni OuChan2"/>
                <a:sym typeface="Monlam Uni OuChan2"/>
              </a:rPr>
              <a:t>བརྟག་དཔྱད།</a:t>
            </a:r>
          </a:p>
        </p:txBody>
      </p:sp>
      <p:sp>
        <p:nvSpPr>
          <p:cNvPr id="401" name="Shape 401"/>
          <p:cNvSpPr/>
          <p:nvPr/>
        </p:nvSpPr>
        <p:spPr>
          <a:xfrm>
            <a:off x="4194662" y="1968709"/>
            <a:ext cx="3335153" cy="4736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ts val="2800"/>
              </a:lnSpc>
              <a:tabLst>
                <a:tab pos="838200" algn="l"/>
              </a:tabLst>
              <a:defRPr sz="2400">
                <a:latin typeface="+mn-lt"/>
                <a:ea typeface="+mn-ea"/>
                <a:cs typeface="+mn-cs"/>
                <a:sym typeface="Helvetica"/>
              </a:defRPr>
            </a:pPr>
            <a:r>
              <a:rPr dirty="0"/>
              <a:t>Observation</a:t>
            </a:r>
            <a:r>
              <a:rPr sz="2700" dirty="0"/>
              <a:t>  </a:t>
            </a:r>
            <a:r>
              <a:rPr sz="2800" dirty="0" err="1">
                <a:latin typeface="Monlam Uni OuChan2"/>
                <a:ea typeface="Monlam Uni OuChan2"/>
                <a:cs typeface="Monlam Uni OuChan2"/>
                <a:sym typeface="Monlam Uni OuChan2"/>
              </a:rPr>
              <a:t>ལྟ</a:t>
            </a:r>
            <a:r>
              <a:rPr lang="bo-CN" sz="2800" dirty="0">
                <a:latin typeface="Monlam Uni OuChan2"/>
                <a:ea typeface="Monlam Uni OuChan2"/>
                <a:cs typeface="Monlam Uni OuChan2"/>
                <a:sym typeface="Monlam Uni OuChan2"/>
              </a:rPr>
              <a:t>་ཞིབ</a:t>
            </a:r>
            <a:r>
              <a:rPr sz="2800" dirty="0">
                <a:latin typeface="Monlam Uni OuChan2"/>
                <a:ea typeface="Monlam Uni OuChan2"/>
                <a:cs typeface="Monlam Uni OuChan2"/>
                <a:sym typeface="Monlam Uni OuChan2"/>
              </a:rPr>
              <a:t>།</a:t>
            </a:r>
          </a:p>
        </p:txBody>
      </p:sp>
      <p:grpSp>
        <p:nvGrpSpPr>
          <p:cNvPr id="404" name="Group 404"/>
          <p:cNvGrpSpPr/>
          <p:nvPr/>
        </p:nvGrpSpPr>
        <p:grpSpPr>
          <a:xfrm>
            <a:off x="4312830" y="4818409"/>
            <a:ext cx="5006605" cy="825867"/>
            <a:chOff x="-1" y="25479"/>
            <a:chExt cx="5006603" cy="825866"/>
          </a:xfrm>
        </p:grpSpPr>
        <p:sp>
          <p:nvSpPr>
            <p:cNvPr id="402" name="Shape 402"/>
            <p:cNvSpPr/>
            <p:nvPr/>
          </p:nvSpPr>
          <p:spPr>
            <a:xfrm>
              <a:off x="487969" y="25479"/>
              <a:ext cx="4518633" cy="8258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defTabSz="457200">
                <a:defRPr sz="2200">
                  <a:latin typeface="+mn-lt"/>
                  <a:ea typeface="+mn-ea"/>
                  <a:cs typeface="+mn-cs"/>
                  <a:sym typeface="Helvetica"/>
                </a:defRPr>
              </a:pPr>
              <a:r>
                <a:rPr dirty="0"/>
                <a:t>new substance : Iron + Oxygen</a:t>
              </a:r>
            </a:p>
            <a:p>
              <a:pPr algn="l" defTabSz="457200">
                <a:defRPr sz="2500">
                  <a:latin typeface="Monlam Uni OuChan2"/>
                  <a:ea typeface="Monlam Uni OuChan2"/>
                  <a:cs typeface="Monlam Uni OuChan2"/>
                  <a:sym typeface="Monlam Uni OuChan2"/>
                </a:defRPr>
              </a:pPr>
              <a:r>
                <a:rPr dirty="0" err="1"/>
                <a:t>བེམ་རྫས་གསར་པ</a:t>
              </a:r>
              <a:r>
                <a:rPr dirty="0"/>
                <a:t>།  :  </a:t>
              </a:r>
              <a:r>
                <a:rPr dirty="0" err="1"/>
                <a:t>ལྕགས</a:t>
              </a:r>
              <a:r>
                <a:rPr dirty="0"/>
                <a:t>། + </a:t>
              </a:r>
              <a:r>
                <a:rPr lang="bo-CN" sz="2500" b="0" i="0" u="none" strike="noStrike" dirty="0">
                  <a:effectLst/>
                  <a:latin typeface="Arial" panose="020B0604020202020204" pitchFamily="34" charset="0"/>
                </a:rPr>
                <a:t>འཚོ་</a:t>
              </a:r>
              <a:r>
                <a:rPr dirty="0" err="1"/>
                <a:t>རླུང</a:t>
              </a:r>
              <a:r>
                <a:rPr lang="bo-CN" sz="2500" b="0" i="0" u="none" strike="noStrike" dirty="0">
                  <a:effectLst/>
                  <a:latin typeface="Arial" panose="020B0604020202020204" pitchFamily="34" charset="0"/>
                </a:rPr>
                <a:t>་</a:t>
              </a:r>
              <a:r>
                <a:rPr dirty="0"/>
                <a:t>།</a:t>
              </a:r>
            </a:p>
          </p:txBody>
        </p:sp>
        <p:sp>
          <p:nvSpPr>
            <p:cNvPr id="403" name="Shape 403"/>
            <p:cNvSpPr/>
            <p:nvPr/>
          </p:nvSpPr>
          <p:spPr>
            <a:xfrm>
              <a:off x="-1" y="274844"/>
              <a:ext cx="425601" cy="1"/>
            </a:xfrm>
            <a:prstGeom prst="line">
              <a:avLst/>
            </a:prstGeom>
            <a:noFill/>
            <a:ln w="38100" cap="flat">
              <a:solidFill>
                <a:srgbClr val="000000"/>
              </a:solidFill>
              <a:prstDash val="solid"/>
              <a:round/>
              <a:tailEnd type="triangle" w="med" len="med"/>
            </a:ln>
            <a:effectLst/>
          </p:spPr>
          <p:txBody>
            <a:bodyPr wrap="square" lIns="45718" tIns="45718" rIns="45718" bIns="45718" numCol="1" anchor="t">
              <a:noAutofit/>
            </a:bodyPr>
            <a:lstStyle/>
            <a:p>
              <a:endParaRPr/>
            </a:p>
          </p:txBody>
        </p:sp>
      </p:grpSp>
      <p:grpSp>
        <p:nvGrpSpPr>
          <p:cNvPr id="408" name="Group 408"/>
          <p:cNvGrpSpPr/>
          <p:nvPr/>
        </p:nvGrpSpPr>
        <p:grpSpPr>
          <a:xfrm>
            <a:off x="4236719" y="4306810"/>
            <a:ext cx="4728498" cy="2217342"/>
            <a:chOff x="0" y="-94464"/>
            <a:chExt cx="4728496" cy="2217341"/>
          </a:xfrm>
        </p:grpSpPr>
        <p:sp>
          <p:nvSpPr>
            <p:cNvPr id="405" name="Shape 405"/>
            <p:cNvSpPr/>
            <p:nvPr/>
          </p:nvSpPr>
          <p:spPr>
            <a:xfrm>
              <a:off x="0" y="24407"/>
              <a:ext cx="4728496" cy="2098470"/>
            </a:xfrm>
            <a:prstGeom prst="roundRect">
              <a:avLst>
                <a:gd name="adj" fmla="val 14284"/>
              </a:avLst>
            </a:prstGeom>
            <a:noFill/>
            <a:ln w="50800" cap="flat">
              <a:solidFill>
                <a:srgbClr val="0B5D18"/>
              </a:solidFill>
              <a:prstDash val="solid"/>
              <a:miter lim="400000"/>
            </a:ln>
            <a:effectLst/>
          </p:spPr>
          <p:txBody>
            <a:bodyPr wrap="square" lIns="50800" tIns="50800" rIns="50800" bIns="50800" numCol="1" anchor="ctr">
              <a:noAutofit/>
            </a:bodyPr>
            <a:lstStyle/>
            <a:p>
              <a:pPr>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06" name="Shape 406"/>
            <p:cNvSpPr/>
            <p:nvPr/>
          </p:nvSpPr>
          <p:spPr>
            <a:xfrm>
              <a:off x="108627" y="270613"/>
              <a:ext cx="393740" cy="2"/>
            </a:xfrm>
            <a:prstGeom prst="line">
              <a:avLst/>
            </a:prstGeom>
            <a:noFill/>
            <a:ln w="38100" cap="flat">
              <a:solidFill>
                <a:srgbClr val="000000"/>
              </a:solidFill>
              <a:prstDash val="solid"/>
              <a:round/>
              <a:tailEnd type="triangle" w="med" len="med"/>
            </a:ln>
            <a:effectLst/>
          </p:spPr>
          <p:txBody>
            <a:bodyPr wrap="square" lIns="45718" tIns="45718" rIns="45718" bIns="45718" numCol="1" anchor="t">
              <a:noAutofit/>
            </a:bodyPr>
            <a:lstStyle/>
            <a:p>
              <a:endParaRPr/>
            </a:p>
          </p:txBody>
        </p:sp>
        <p:sp>
          <p:nvSpPr>
            <p:cNvPr id="407" name="Shape 407"/>
            <p:cNvSpPr/>
            <p:nvPr/>
          </p:nvSpPr>
          <p:spPr>
            <a:xfrm>
              <a:off x="573298" y="-94464"/>
              <a:ext cx="3875611" cy="609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2200">
                  <a:latin typeface="+mn-lt"/>
                  <a:ea typeface="+mn-ea"/>
                  <a:cs typeface="+mn-cs"/>
                  <a:sym typeface="Helvetica"/>
                </a:defRPr>
              </a:pPr>
              <a:r>
                <a:rPr dirty="0"/>
                <a:t>new properties   </a:t>
              </a:r>
              <a:r>
                <a:rPr sz="2500" dirty="0">
                  <a:latin typeface="Monlam Uni OuChan2"/>
                  <a:ea typeface="Monlam Uni OuChan2"/>
                  <a:cs typeface="Monlam Uni OuChan2"/>
                  <a:sym typeface="Monlam Uni OuChan2"/>
                </a:rPr>
                <a:t>ཁྱད་ཆོས་གསར་པ།</a:t>
              </a:r>
            </a:p>
          </p:txBody>
        </p:sp>
      </p:grpSp>
      <p:sp>
        <p:nvSpPr>
          <p:cNvPr id="409" name="Shape 409"/>
          <p:cNvSpPr/>
          <p:nvPr/>
        </p:nvSpPr>
        <p:spPr>
          <a:xfrm>
            <a:off x="4816709" y="5536188"/>
            <a:ext cx="2482380" cy="977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2200" b="1">
                <a:latin typeface="+mn-lt"/>
                <a:ea typeface="+mn-ea"/>
                <a:cs typeface="+mn-cs"/>
                <a:sym typeface="Helvetica"/>
              </a:defRPr>
            </a:pPr>
            <a:r>
              <a:rPr dirty="0"/>
              <a:t>=&gt;  Ferrite = Rust</a:t>
            </a:r>
          </a:p>
          <a:p>
            <a:pPr algn="l" defTabSz="457200">
              <a:defRPr sz="2200" b="1">
                <a:latin typeface="+mn-lt"/>
                <a:ea typeface="+mn-ea"/>
                <a:cs typeface="+mn-cs"/>
                <a:sym typeface="Helvetica"/>
              </a:defRPr>
            </a:pPr>
            <a:r>
              <a:rPr dirty="0"/>
              <a:t>=&gt;   </a:t>
            </a:r>
            <a:r>
              <a:rPr sz="2700" b="0" dirty="0">
                <a:latin typeface="Monlam Uni OuChan2"/>
                <a:ea typeface="Monlam Uni OuChan2"/>
                <a:cs typeface="Monlam Uni OuChan2"/>
                <a:sym typeface="Monlam Uni OuChan2"/>
              </a:rPr>
              <a:t>གཡའ།</a:t>
            </a:r>
            <a:r>
              <a:rPr sz="2500" b="0" dirty="0">
                <a:latin typeface="Monlam Uni OuChan2"/>
                <a:ea typeface="Monlam Uni OuChan2"/>
                <a:cs typeface="Monlam Uni OuChan2"/>
                <a:sym typeface="Monlam Uni OuChan2"/>
              </a:rPr>
              <a:t>  </a:t>
            </a:r>
            <a:r>
              <a:rPr sz="2700" b="0" dirty="0">
                <a:latin typeface="Monlam Uni OuChan2"/>
                <a:ea typeface="Monlam Uni OuChan2"/>
                <a:cs typeface="Monlam Uni OuChan2"/>
                <a:sym typeface="Monlam Uni OuChan2"/>
              </a:rPr>
              <a:t>=</a:t>
            </a:r>
            <a:r>
              <a:rPr sz="2500" b="0" dirty="0">
                <a:latin typeface="Monlam Uni OuChan2"/>
                <a:ea typeface="Monlam Uni OuChan2"/>
                <a:cs typeface="Monlam Uni OuChan2"/>
                <a:sym typeface="Monlam Uni OuChan2"/>
              </a:rPr>
              <a:t> </a:t>
            </a:r>
            <a:r>
              <a:rPr sz="2700" b="0" dirty="0">
                <a:latin typeface="Monlam Uni OuChan2"/>
                <a:ea typeface="Monlam Uni OuChan2"/>
                <a:cs typeface="Monlam Uni OuChan2"/>
                <a:sym typeface="Monlam Uni OuChan2"/>
              </a:rPr>
              <a:t>བཙའ།</a:t>
            </a:r>
          </a:p>
        </p:txBody>
      </p:sp>
      <p:pic>
        <p:nvPicPr>
          <p:cNvPr id="410" name="image21.t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2264" y="3421481"/>
            <a:ext cx="3004839" cy="3126247"/>
          </a:xfrm>
          <a:prstGeom prst="rect">
            <a:avLst/>
          </a:prstGeom>
          <a:ln w="12700">
            <a:miter lim="400000"/>
          </a:ln>
        </p:spPr>
      </p:pic>
      <p:sp>
        <p:nvSpPr>
          <p:cNvPr id="18" name="Shape 370"/>
          <p:cNvSpPr/>
          <p:nvPr/>
        </p:nvSpPr>
        <p:spPr>
          <a:xfrm>
            <a:off x="2108274" y="18978"/>
            <a:ext cx="4975722" cy="11336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200" b="1">
                <a:solidFill>
                  <a:srgbClr val="0B5D18"/>
                </a:solidFill>
                <a:latin typeface="+mn-lt"/>
                <a:ea typeface="+mn-ea"/>
                <a:cs typeface="+mn-cs"/>
                <a:sym typeface="Helvetica"/>
              </a:defRPr>
            </a:pPr>
            <a:r>
              <a:rPr dirty="0"/>
              <a:t>Transformation of matter</a:t>
            </a:r>
            <a:endParaRPr sz="3600" dirty="0"/>
          </a:p>
          <a:p>
            <a:pPr defTabSz="457200">
              <a:defRPr sz="3500">
                <a:solidFill>
                  <a:srgbClr val="0B5D18"/>
                </a:solidFill>
                <a:latin typeface="Monlam Uni OuChan2"/>
                <a:ea typeface="Monlam Uni OuChan2"/>
                <a:cs typeface="Monlam Uni OuChan2"/>
                <a:sym typeface="Monlam Uni OuChan2"/>
              </a:defRPr>
            </a:pPr>
            <a:r>
              <a:rPr b="1" dirty="0"/>
              <a:t>བེམ་གཟུགས་ཀྱི་འཕོ་འགྱུར</a:t>
            </a:r>
            <a:r>
              <a:rPr dirty="0"/>
              <a:t>།</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97">
                                            <p:bg/>
                                          </p:spTgt>
                                        </p:tgtEl>
                                        <p:attrNameLst>
                                          <p:attrName>style.visibility</p:attrName>
                                        </p:attrNameLst>
                                      </p:cBhvr>
                                      <p:to>
                                        <p:strVal val="visible"/>
                                      </p:to>
                                    </p:set>
                                  </p:childTnLst>
                                </p:cTn>
                              </p:par>
                              <p:par>
                                <p:cTn id="11" presetID="1" presetClass="entr" presetSubtype="0" fill="hold" grpId="2" nodeType="withEffect">
                                  <p:stCondLst>
                                    <p:cond delay="0"/>
                                  </p:stCondLst>
                                  <p:iterate>
                                    <p:tmAbs val="0"/>
                                  </p:iterate>
                                  <p:childTnLst>
                                    <p:set>
                                      <p:cBhvr>
                                        <p:cTn id="12" fill="hold"/>
                                        <p:tgtEl>
                                          <p:spTgt spid="39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iterate>
                                    <p:tmAbs val="0"/>
                                  </p:iterate>
                                  <p:childTnLst>
                                    <p:set>
                                      <p:cBhvr>
                                        <p:cTn id="16" fill="hold"/>
                                        <p:tgtEl>
                                          <p:spTgt spid="397">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2" nodeType="clickEffect">
                                  <p:stCondLst>
                                    <p:cond delay="0"/>
                                  </p:stCondLst>
                                  <p:iterate>
                                    <p:tmAbs val="0"/>
                                  </p:iterate>
                                  <p:childTnLst>
                                    <p:set>
                                      <p:cBhvr>
                                        <p:cTn id="20" fill="hold"/>
                                        <p:tgtEl>
                                          <p:spTgt spid="397">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2" nodeType="clickEffect">
                                  <p:stCondLst>
                                    <p:cond delay="0"/>
                                  </p:stCondLst>
                                  <p:iterate>
                                    <p:tmAbs val="0"/>
                                  </p:iterate>
                                  <p:childTnLst>
                                    <p:set>
                                      <p:cBhvr>
                                        <p:cTn id="24" fill="hold"/>
                                        <p:tgtEl>
                                          <p:spTgt spid="397">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3" nodeType="clickEffect">
                                  <p:stCondLst>
                                    <p:cond delay="0"/>
                                  </p:stCondLst>
                                  <p:iterate>
                                    <p:tmAbs val="0"/>
                                  </p:iterate>
                                  <p:childTnLst>
                                    <p:set>
                                      <p:cBhvr>
                                        <p:cTn id="28" fill="hold"/>
                                        <p:tgtEl>
                                          <p:spTgt spid="40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4" nodeType="clickEffect">
                                  <p:stCondLst>
                                    <p:cond delay="0"/>
                                  </p:stCondLst>
                                  <p:iterate>
                                    <p:tmAbs val="0"/>
                                  </p:iterate>
                                  <p:childTnLst>
                                    <p:set>
                                      <p:cBhvr>
                                        <p:cTn id="32" fill="hold"/>
                                        <p:tgtEl>
                                          <p:spTgt spid="40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5" nodeType="clickEffect">
                                  <p:stCondLst>
                                    <p:cond delay="0"/>
                                  </p:stCondLst>
                                  <p:iterate>
                                    <p:tmAbs val="0"/>
                                  </p:iterate>
                                  <p:childTnLst>
                                    <p:set>
                                      <p:cBhvr>
                                        <p:cTn id="36" fill="hold"/>
                                        <p:tgtEl>
                                          <p:spTgt spid="4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 grpId="2" build="p" bldLvl="5" animBg="1" advAuto="0"/>
      <p:bldP spid="401" grpId="1" animBg="1" advAuto="0"/>
      <p:bldP spid="404" grpId="4" animBg="1" advAuto="0"/>
      <p:bldP spid="408" grpId="3" animBg="1" advAuto="0"/>
      <p:bldP spid="409" grpId="5"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Shape 415"/>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n-lt"/>
                <a:ea typeface="+mn-ea"/>
                <a:cs typeface="+mn-cs"/>
                <a:sym typeface="Helvetica"/>
              </a:defRPr>
            </a:lvl1pPr>
          </a:lstStyle>
          <a:p>
            <a:fld id="{86CB4B4D-7CA3-9044-876B-883B54F8677D}" type="slidenum">
              <a:t>23</a:t>
            </a:fld>
            <a:endParaRPr/>
          </a:p>
        </p:txBody>
      </p:sp>
      <p:sp>
        <p:nvSpPr>
          <p:cNvPr id="416" name="Shape 416"/>
          <p:cNvSpPr/>
          <p:nvPr/>
        </p:nvSpPr>
        <p:spPr>
          <a:xfrm>
            <a:off x="763812" y="2021987"/>
            <a:ext cx="7899180" cy="96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2800">
                <a:latin typeface="+mn-lt"/>
                <a:ea typeface="+mn-ea"/>
                <a:cs typeface="+mn-cs"/>
                <a:sym typeface="Helvetica"/>
              </a:defRPr>
            </a:pPr>
            <a:r>
              <a:t>Combustion is always a transformation of matter</a:t>
            </a:r>
          </a:p>
          <a:p>
            <a:pPr defTabSz="457200">
              <a:defRPr sz="2800" b="1">
                <a:latin typeface="+mn-lt"/>
                <a:ea typeface="+mn-ea"/>
                <a:cs typeface="+mn-cs"/>
                <a:sym typeface="Helvetica"/>
              </a:defRPr>
            </a:pPr>
            <a:r>
              <a:t>=  Chemical reaction</a:t>
            </a:r>
          </a:p>
        </p:txBody>
      </p:sp>
      <p:sp>
        <p:nvSpPr>
          <p:cNvPr id="417" name="Shape 417"/>
          <p:cNvSpPr/>
          <p:nvPr/>
        </p:nvSpPr>
        <p:spPr>
          <a:xfrm>
            <a:off x="763813" y="3180402"/>
            <a:ext cx="8267225" cy="16055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50000"/>
              </a:lnSpc>
              <a:defRPr sz="3300">
                <a:latin typeface="Monlam Uni OuChan2"/>
                <a:ea typeface="Monlam Uni OuChan2"/>
                <a:cs typeface="Monlam Uni OuChan2"/>
                <a:sym typeface="Monlam Uni OuChan2"/>
              </a:defRPr>
            </a:pPr>
            <a:r>
              <a:rPr dirty="0"/>
              <a:t>འབར་སྲེག་ནི་ག་དུས་ཡིན་ཡང་བེམ་གཟུགས་ཀྱི་འཕོ་འགྱུར་ཡིན།  </a:t>
            </a:r>
          </a:p>
          <a:p>
            <a:pPr defTabSz="457200">
              <a:lnSpc>
                <a:spcPct val="150000"/>
              </a:lnSpc>
              <a:defRPr sz="3300">
                <a:latin typeface="Monlam Uni OuChan2"/>
                <a:ea typeface="Monlam Uni OuChan2"/>
                <a:cs typeface="Monlam Uni OuChan2"/>
                <a:sym typeface="Monlam Uni OuChan2"/>
              </a:defRPr>
            </a:pPr>
            <a:r>
              <a:rPr dirty="0"/>
              <a:t>= </a:t>
            </a:r>
            <a:r>
              <a:rPr lang="bo-CN" sz="3400" b="1" dirty="0"/>
              <a:t>རྫས་འགྱུར་</a:t>
            </a:r>
            <a:r>
              <a:rPr lang="bo-CN" sz="3400" b="1" dirty="0">
                <a:sym typeface="Monlam Uni OuChan2"/>
              </a:rPr>
              <a:t>སྦྲེལ་སྦྱོར།</a:t>
            </a:r>
            <a:endParaRPr sz="3400" b="1" dirty="0"/>
          </a:p>
        </p:txBody>
      </p:sp>
      <p:sp>
        <p:nvSpPr>
          <p:cNvPr id="7" name="Shape 370"/>
          <p:cNvSpPr/>
          <p:nvPr/>
        </p:nvSpPr>
        <p:spPr>
          <a:xfrm>
            <a:off x="2108274" y="18978"/>
            <a:ext cx="4975722" cy="11336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200" b="1">
                <a:solidFill>
                  <a:srgbClr val="0B5D18"/>
                </a:solidFill>
                <a:latin typeface="+mn-lt"/>
                <a:ea typeface="+mn-ea"/>
                <a:cs typeface="+mn-cs"/>
                <a:sym typeface="Helvetica"/>
              </a:defRPr>
            </a:pPr>
            <a:r>
              <a:rPr dirty="0"/>
              <a:t>Transformation of matter</a:t>
            </a:r>
            <a:endParaRPr sz="3600" dirty="0"/>
          </a:p>
          <a:p>
            <a:pPr defTabSz="457200">
              <a:defRPr sz="3500">
                <a:solidFill>
                  <a:srgbClr val="0B5D18"/>
                </a:solidFill>
                <a:latin typeface="Monlam Uni OuChan2"/>
                <a:ea typeface="Monlam Uni OuChan2"/>
                <a:cs typeface="Monlam Uni OuChan2"/>
                <a:sym typeface="Monlam Uni OuChan2"/>
              </a:defRPr>
            </a:pPr>
            <a:r>
              <a:rPr b="1" dirty="0"/>
              <a:t>བེམ་གཟུགས་ཀྱི་འཕོ་འགྱུར</a:t>
            </a:r>
            <a:r>
              <a:rPr dirty="0"/>
              <a:t>།</a:t>
            </a:r>
          </a:p>
        </p:txBody>
      </p:sp>
    </p:spTree>
  </p:cSld>
  <p:clrMapOvr>
    <a:masterClrMapping/>
  </p:clrMapOvr>
  <p:transition xmlns:p14="http://schemas.microsoft.com/office/powerpoint/2010/mai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Shape 420"/>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n-lt"/>
                <a:ea typeface="+mn-ea"/>
                <a:cs typeface="+mn-cs"/>
                <a:sym typeface="Helvetica"/>
              </a:defRPr>
            </a:lvl1pPr>
          </a:lstStyle>
          <a:p>
            <a:fld id="{86CB4B4D-7CA3-9044-876B-883B54F8677D}" type="slidenum">
              <a:t>24</a:t>
            </a:fld>
            <a:endParaRPr/>
          </a:p>
        </p:txBody>
      </p:sp>
      <p:sp>
        <p:nvSpPr>
          <p:cNvPr id="421" name="Shape 421"/>
          <p:cNvSpPr/>
          <p:nvPr/>
        </p:nvSpPr>
        <p:spPr>
          <a:xfrm>
            <a:off x="2390313" y="1559742"/>
            <a:ext cx="4363374"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2800">
                <a:latin typeface="+mn-lt"/>
                <a:ea typeface="+mn-ea"/>
                <a:cs typeface="+mn-cs"/>
                <a:sym typeface="Helvetica"/>
              </a:defRPr>
            </a:pPr>
            <a:r>
              <a:t>Fundamental chemical law</a:t>
            </a:r>
          </a:p>
          <a:p>
            <a:pPr defTabSz="457200">
              <a:defRPr sz="3300">
                <a:latin typeface="Monlam Uni OuChan2"/>
                <a:ea typeface="Monlam Uni OuChan2"/>
                <a:cs typeface="Monlam Uni OuChan2"/>
                <a:sym typeface="Monlam Uni OuChan2"/>
              </a:defRPr>
            </a:pPr>
            <a:r>
              <a:t>རྫས་འགྱུར་གཏན་ཁྲིམས་ཀྱི་རྩ་དོན།</a:t>
            </a:r>
          </a:p>
        </p:txBody>
      </p:sp>
      <p:sp>
        <p:nvSpPr>
          <p:cNvPr id="422" name="Shape 422"/>
          <p:cNvSpPr/>
          <p:nvPr/>
        </p:nvSpPr>
        <p:spPr>
          <a:xfrm>
            <a:off x="2141848" y="2884679"/>
            <a:ext cx="4860305" cy="10413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2800">
                <a:latin typeface="+mn-lt"/>
                <a:ea typeface="+mn-ea"/>
                <a:cs typeface="+mn-cs"/>
                <a:sym typeface="Helvetica"/>
              </a:defRPr>
            </a:pPr>
            <a:r>
              <a:rPr dirty="0"/>
              <a:t>Substances </a:t>
            </a:r>
            <a:r>
              <a:rPr b="1" dirty="0">
                <a:solidFill>
                  <a:srgbClr val="FF2600"/>
                </a:solidFill>
              </a:rPr>
              <a:t>do not </a:t>
            </a:r>
            <a:r>
              <a:rPr dirty="0"/>
              <a:t>disappear</a:t>
            </a:r>
          </a:p>
          <a:p>
            <a:pPr defTabSz="457200">
              <a:defRPr sz="3300">
                <a:latin typeface="Monlam Uni OuChan2"/>
                <a:ea typeface="Monlam Uni OuChan2"/>
                <a:cs typeface="Monlam Uni OuChan2"/>
                <a:sym typeface="Monlam Uni OuChan2"/>
              </a:defRPr>
            </a:pPr>
            <a:r>
              <a:rPr dirty="0" err="1"/>
              <a:t>བེམ་རྫས་རྣམས་</a:t>
            </a:r>
            <a:r>
              <a:rPr sz="3300" dirty="0" err="1">
                <a:solidFill>
                  <a:srgbClr val="FF0000"/>
                </a:solidFill>
              </a:rPr>
              <a:t>ནམ་ཡང་</a:t>
            </a:r>
            <a:r>
              <a:rPr dirty="0" err="1"/>
              <a:t>རྩ་མེད་དུ་མི་འགྲོ</a:t>
            </a:r>
            <a:r>
              <a:rPr dirty="0"/>
              <a:t>།</a:t>
            </a:r>
          </a:p>
        </p:txBody>
      </p:sp>
      <p:sp>
        <p:nvSpPr>
          <p:cNvPr id="423" name="Shape 423"/>
          <p:cNvSpPr/>
          <p:nvPr/>
        </p:nvSpPr>
        <p:spPr>
          <a:xfrm>
            <a:off x="580523" y="4079079"/>
            <a:ext cx="7982955" cy="20261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2800">
                <a:latin typeface="+mn-lt"/>
                <a:ea typeface="+mn-ea"/>
                <a:cs typeface="+mn-cs"/>
                <a:sym typeface="Helvetica"/>
              </a:defRPr>
            </a:pPr>
            <a:r>
              <a:rPr dirty="0"/>
              <a:t>Substances are </a:t>
            </a:r>
            <a:r>
              <a:rPr b="1" dirty="0">
                <a:solidFill>
                  <a:srgbClr val="FF2600"/>
                </a:solidFill>
              </a:rPr>
              <a:t>transformed</a:t>
            </a:r>
            <a:r>
              <a:rPr b="1" dirty="0"/>
              <a:t> </a:t>
            </a:r>
          </a:p>
          <a:p>
            <a:pPr defTabSz="457200">
              <a:defRPr sz="2800">
                <a:latin typeface="+mn-lt"/>
                <a:ea typeface="+mn-ea"/>
                <a:cs typeface="+mn-cs"/>
                <a:sym typeface="Helvetica"/>
              </a:defRPr>
            </a:pPr>
            <a:r>
              <a:rPr dirty="0"/>
              <a:t>into </a:t>
            </a:r>
            <a:r>
              <a:rPr b="1" dirty="0">
                <a:solidFill>
                  <a:srgbClr val="FF2600"/>
                </a:solidFill>
              </a:rPr>
              <a:t>other substances</a:t>
            </a:r>
            <a:r>
              <a:rPr dirty="0"/>
              <a:t> through chemical reaction</a:t>
            </a:r>
          </a:p>
          <a:p>
            <a:pPr defTabSz="457200">
              <a:defRPr sz="3300">
                <a:latin typeface="Monlam Uni OuChan2"/>
                <a:ea typeface="Monlam Uni OuChan2"/>
                <a:cs typeface="Monlam Uni OuChan2"/>
                <a:sym typeface="Monlam Uni OuChan2"/>
              </a:defRPr>
            </a:pPr>
            <a:r>
              <a:rPr dirty="0" err="1"/>
              <a:t>བེམ་རྫས་གཅིག་</a:t>
            </a:r>
            <a:r>
              <a:rPr dirty="0" err="1">
                <a:solidFill>
                  <a:srgbClr val="FF0000"/>
                </a:solidFill>
              </a:rPr>
              <a:t>བེམ་རྫས་གཞན་</a:t>
            </a:r>
            <a:r>
              <a:rPr dirty="0" err="1"/>
              <a:t>ཞིག་ལ</a:t>
            </a:r>
            <a:r>
              <a:rPr dirty="0"/>
              <a:t>་</a:t>
            </a:r>
            <a:r>
              <a:rPr lang="bo-CN" sz="3300" dirty="0">
                <a:solidFill>
                  <a:srgbClr val="FF0000"/>
                </a:solidFill>
              </a:rPr>
              <a:t>རྫས་འགྱུར་</a:t>
            </a:r>
            <a:r>
              <a:rPr lang="bo-CN" sz="3300" dirty="0">
                <a:solidFill>
                  <a:srgbClr val="FF0000"/>
                </a:solidFill>
                <a:sym typeface="Monlam Uni OuChan2"/>
              </a:rPr>
              <a:t>སྦྲེལ་སྦྱོར་</a:t>
            </a:r>
            <a:r>
              <a:rPr dirty="0" err="1"/>
              <a:t>གི་ཐོག་ནས</a:t>
            </a:r>
            <a:r>
              <a:rPr dirty="0"/>
              <a:t>་</a:t>
            </a:r>
            <a:endParaRPr sz="2800" dirty="0"/>
          </a:p>
          <a:p>
            <a:pPr defTabSz="457200">
              <a:defRPr sz="3300">
                <a:solidFill>
                  <a:srgbClr val="FF0000"/>
                </a:solidFill>
                <a:latin typeface="Monlam Uni OuChan2"/>
                <a:ea typeface="Monlam Uni OuChan2"/>
                <a:cs typeface="Monlam Uni OuChan2"/>
                <a:sym typeface="Monlam Uni OuChan2"/>
              </a:defRPr>
            </a:pPr>
            <a:r>
              <a:rPr dirty="0" err="1"/>
              <a:t>འཕོ་འགྱུར་</a:t>
            </a:r>
            <a:r>
              <a:rPr dirty="0" err="1">
                <a:solidFill>
                  <a:srgbClr val="000000"/>
                </a:solidFill>
              </a:rPr>
              <a:t>འགྲོ</a:t>
            </a:r>
            <a:r>
              <a:rPr dirty="0">
                <a:solidFill>
                  <a:srgbClr val="000000"/>
                </a:solidFill>
              </a:rPr>
              <a:t>།</a:t>
            </a:r>
          </a:p>
        </p:txBody>
      </p:sp>
      <p:sp>
        <p:nvSpPr>
          <p:cNvPr id="9" name="Shape 370"/>
          <p:cNvSpPr/>
          <p:nvPr/>
        </p:nvSpPr>
        <p:spPr>
          <a:xfrm>
            <a:off x="2108274" y="18978"/>
            <a:ext cx="4975722" cy="11336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200" b="1">
                <a:solidFill>
                  <a:srgbClr val="0B5D18"/>
                </a:solidFill>
                <a:latin typeface="+mn-lt"/>
                <a:ea typeface="+mn-ea"/>
                <a:cs typeface="+mn-cs"/>
                <a:sym typeface="Helvetica"/>
              </a:defRPr>
            </a:pPr>
            <a:r>
              <a:rPr dirty="0"/>
              <a:t>Transformation of matter</a:t>
            </a:r>
            <a:endParaRPr sz="3600" dirty="0"/>
          </a:p>
          <a:p>
            <a:pPr defTabSz="457200">
              <a:defRPr sz="3500">
                <a:solidFill>
                  <a:srgbClr val="0B5D18"/>
                </a:solidFill>
                <a:latin typeface="Monlam Uni OuChan2"/>
                <a:ea typeface="Monlam Uni OuChan2"/>
                <a:cs typeface="Monlam Uni OuChan2"/>
                <a:sym typeface="Monlam Uni OuChan2"/>
              </a:defRPr>
            </a:pPr>
            <a:r>
              <a:rPr b="1" dirty="0"/>
              <a:t>བེམ་གཟུགས་ཀྱི་འཕོ་འགྱུར</a:t>
            </a:r>
            <a:r>
              <a:rPr dirty="0"/>
              <a:t>།</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 grpId="1" animBg="1" advAuto="0"/>
      <p:bldP spid="423" grpId="2"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Shape 426"/>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n-lt"/>
                <a:ea typeface="+mn-ea"/>
                <a:cs typeface="+mn-cs"/>
                <a:sym typeface="Helvetica"/>
              </a:defRPr>
            </a:lvl1pPr>
          </a:lstStyle>
          <a:p>
            <a:fld id="{86CB4B4D-7CA3-9044-876B-883B54F8677D}" type="slidenum">
              <a:t>25</a:t>
            </a:fld>
            <a:endParaRPr/>
          </a:p>
        </p:txBody>
      </p:sp>
      <p:sp>
        <p:nvSpPr>
          <p:cNvPr id="427" name="Shape 427"/>
          <p:cNvSpPr/>
          <p:nvPr/>
        </p:nvSpPr>
        <p:spPr>
          <a:xfrm>
            <a:off x="1425977" y="1403569"/>
            <a:ext cx="6397674" cy="12531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2800">
                <a:latin typeface="+mn-lt"/>
                <a:ea typeface="+mn-ea"/>
                <a:cs typeface="+mn-cs"/>
                <a:sym typeface="Helvetica"/>
              </a:defRPr>
            </a:pPr>
            <a:r>
              <a:t>Combustion : Energy born from matter</a:t>
            </a:r>
            <a:endParaRPr b="1"/>
          </a:p>
          <a:p>
            <a:pPr algn="l" defTabSz="457200">
              <a:defRPr sz="3300">
                <a:latin typeface="Monlam Uni OuChan2"/>
                <a:ea typeface="Monlam Uni OuChan2"/>
                <a:cs typeface="Monlam Uni OuChan2"/>
                <a:sym typeface="Monlam Uni OuChan2"/>
              </a:defRPr>
            </a:pPr>
            <a:r>
              <a:t>འབར་སྲེག         བེམ་གཟུགས་ལས་ནུས་པ་བྱུང་བ།</a:t>
            </a:r>
            <a:r>
              <a:rPr>
                <a:latin typeface="+mn-lt"/>
                <a:ea typeface="+mn-ea"/>
                <a:cs typeface="+mn-cs"/>
                <a:sym typeface="Helvetica"/>
              </a:rPr>
              <a:t> </a:t>
            </a:r>
          </a:p>
        </p:txBody>
      </p:sp>
      <p:pic>
        <p:nvPicPr>
          <p:cNvPr id="428" name="image22.png"/>
          <p:cNvPicPr>
            <a:picLocks noChangeAspect="1"/>
          </p:cNvPicPr>
          <p:nvPr/>
        </p:nvPicPr>
        <p:blipFill>
          <a:blip r:embed="rId2"/>
          <a:stretch>
            <a:fillRect/>
          </a:stretch>
        </p:blipFill>
        <p:spPr>
          <a:xfrm>
            <a:off x="2653281" y="2974695"/>
            <a:ext cx="3885709" cy="3160994"/>
          </a:xfrm>
          <a:prstGeom prst="rect">
            <a:avLst/>
          </a:prstGeom>
          <a:ln w="12700">
            <a:miter lim="400000"/>
          </a:ln>
        </p:spPr>
      </p:pic>
      <p:sp>
        <p:nvSpPr>
          <p:cNvPr id="7" name="Shape 370"/>
          <p:cNvSpPr/>
          <p:nvPr/>
        </p:nvSpPr>
        <p:spPr>
          <a:xfrm>
            <a:off x="2108274" y="18978"/>
            <a:ext cx="4975722" cy="11336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200" b="1">
                <a:solidFill>
                  <a:srgbClr val="0B5D18"/>
                </a:solidFill>
                <a:latin typeface="+mn-lt"/>
                <a:ea typeface="+mn-ea"/>
                <a:cs typeface="+mn-cs"/>
                <a:sym typeface="Helvetica"/>
              </a:defRPr>
            </a:pPr>
            <a:r>
              <a:rPr dirty="0"/>
              <a:t>Transformation of matter</a:t>
            </a:r>
            <a:endParaRPr sz="3600" dirty="0"/>
          </a:p>
          <a:p>
            <a:pPr defTabSz="457200">
              <a:defRPr sz="3500">
                <a:solidFill>
                  <a:srgbClr val="0B5D18"/>
                </a:solidFill>
                <a:latin typeface="Monlam Uni OuChan2"/>
                <a:ea typeface="Monlam Uni OuChan2"/>
                <a:cs typeface="Monlam Uni OuChan2"/>
                <a:sym typeface="Monlam Uni OuChan2"/>
              </a:defRPr>
            </a:pPr>
            <a:r>
              <a:rPr b="1" dirty="0"/>
              <a:t>བེམ་གཟུགས་ཀྱི་འཕོ་འགྱུར</a:t>
            </a:r>
            <a:r>
              <a:rPr dirty="0"/>
              <a:t>།</a:t>
            </a:r>
          </a:p>
        </p:txBody>
      </p:sp>
    </p:spTree>
  </p:cSld>
  <p:clrMapOvr>
    <a:masterClrMapping/>
  </p:clrMapOvr>
  <p:transition xmlns:p14="http://schemas.microsoft.com/office/powerpoint/2010/mai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n-lt"/>
                <a:ea typeface="+mn-ea"/>
                <a:cs typeface="+mn-cs"/>
                <a:sym typeface="Helvetica"/>
              </a:defRPr>
            </a:lvl1pPr>
          </a:lstStyle>
          <a:p>
            <a:fld id="{86CB4B4D-7CA3-9044-876B-883B54F8677D}" type="slidenum">
              <a:t>26</a:t>
            </a:fld>
            <a:endParaRPr/>
          </a:p>
        </p:txBody>
      </p:sp>
      <p:pic>
        <p:nvPicPr>
          <p:cNvPr id="432" name="image23.png"/>
          <p:cNvPicPr>
            <a:picLocks noChangeAspect="1"/>
          </p:cNvPicPr>
          <p:nvPr/>
        </p:nvPicPr>
        <p:blipFill>
          <a:blip r:embed="rId3"/>
          <a:stretch>
            <a:fillRect/>
          </a:stretch>
        </p:blipFill>
        <p:spPr>
          <a:xfrm>
            <a:off x="109220" y="2874651"/>
            <a:ext cx="3009901" cy="2692402"/>
          </a:xfrm>
          <a:prstGeom prst="rect">
            <a:avLst/>
          </a:prstGeom>
          <a:ln w="12700">
            <a:miter lim="400000"/>
          </a:ln>
        </p:spPr>
      </p:pic>
      <p:pic>
        <p:nvPicPr>
          <p:cNvPr id="433" name="image24.png"/>
          <p:cNvPicPr>
            <a:picLocks noChangeAspect="1"/>
          </p:cNvPicPr>
          <p:nvPr/>
        </p:nvPicPr>
        <p:blipFill>
          <a:blip r:embed="rId4"/>
          <a:stretch>
            <a:fillRect/>
          </a:stretch>
        </p:blipFill>
        <p:spPr>
          <a:xfrm>
            <a:off x="3402048" y="1611079"/>
            <a:ext cx="3441702" cy="2298702"/>
          </a:xfrm>
          <a:prstGeom prst="rect">
            <a:avLst/>
          </a:prstGeom>
          <a:ln w="12700">
            <a:miter lim="400000"/>
          </a:ln>
        </p:spPr>
      </p:pic>
      <p:sp>
        <p:nvSpPr>
          <p:cNvPr id="434" name="Shape 434"/>
          <p:cNvSpPr/>
          <p:nvPr/>
        </p:nvSpPr>
        <p:spPr>
          <a:xfrm>
            <a:off x="3696446" y="5225670"/>
            <a:ext cx="2584229"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2800" b="1">
                <a:latin typeface="+mn-lt"/>
                <a:ea typeface="+mn-ea"/>
                <a:cs typeface="+mn-cs"/>
                <a:sym typeface="Helvetica"/>
              </a:defRPr>
            </a:pPr>
            <a:r>
              <a:t>Hidden energy</a:t>
            </a:r>
            <a:br/>
            <a:r>
              <a:rPr sz="3300" b="0">
                <a:latin typeface="Monlam Uni OuChan2"/>
                <a:ea typeface="Monlam Uni OuChan2"/>
                <a:cs typeface="Monlam Uni OuChan2"/>
                <a:sym typeface="Monlam Uni OuChan2"/>
              </a:rPr>
              <a:t>མངོན་མེད་ནུས་པ།</a:t>
            </a:r>
            <a:r>
              <a:rPr b="0">
                <a:latin typeface="Monlam Uni OuChan2"/>
                <a:ea typeface="Monlam Uni OuChan2"/>
                <a:cs typeface="Monlam Uni OuChan2"/>
                <a:sym typeface="Monlam Uni OuChan2"/>
              </a:rPr>
              <a:t>	</a:t>
            </a:r>
          </a:p>
        </p:txBody>
      </p:sp>
      <p:sp>
        <p:nvSpPr>
          <p:cNvPr id="435" name="Shape 435"/>
          <p:cNvSpPr/>
          <p:nvPr/>
        </p:nvSpPr>
        <p:spPr>
          <a:xfrm>
            <a:off x="746288" y="1622933"/>
            <a:ext cx="1968489" cy="1054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400">
                <a:latin typeface="+mn-lt"/>
                <a:ea typeface="+mn-ea"/>
                <a:cs typeface="+mn-cs"/>
                <a:sym typeface="Helvetica"/>
              </a:defRPr>
            </a:pPr>
            <a:r>
              <a:t>3 Substances</a:t>
            </a:r>
            <a:br/>
            <a:r>
              <a:t>     </a:t>
            </a:r>
            <a:r>
              <a:rPr sz="2900">
                <a:latin typeface="Monlam Uni OuChan2"/>
                <a:ea typeface="Monlam Uni OuChan2"/>
                <a:cs typeface="Monlam Uni OuChan2"/>
                <a:sym typeface="Monlam Uni OuChan2"/>
              </a:rPr>
              <a:t>བེམ་རྫས་ ༣</a:t>
            </a:r>
          </a:p>
        </p:txBody>
      </p:sp>
      <p:pic>
        <p:nvPicPr>
          <p:cNvPr id="436" name="image25.tif"/>
          <p:cNvPicPr>
            <a:picLocks noChangeAspect="1"/>
          </p:cNvPicPr>
          <p:nvPr/>
        </p:nvPicPr>
        <p:blipFill>
          <a:blip r:embed="rId5"/>
          <a:stretch>
            <a:fillRect/>
          </a:stretch>
        </p:blipFill>
        <p:spPr>
          <a:xfrm>
            <a:off x="7151723" y="3012844"/>
            <a:ext cx="1745665" cy="2844553"/>
          </a:xfrm>
          <a:prstGeom prst="rect">
            <a:avLst/>
          </a:prstGeom>
          <a:ln w="12700">
            <a:miter lim="400000"/>
          </a:ln>
        </p:spPr>
      </p:pic>
      <p:sp>
        <p:nvSpPr>
          <p:cNvPr id="9" name="Shape 370"/>
          <p:cNvSpPr/>
          <p:nvPr/>
        </p:nvSpPr>
        <p:spPr>
          <a:xfrm>
            <a:off x="2108274" y="18978"/>
            <a:ext cx="4975722" cy="11336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200" b="1">
                <a:solidFill>
                  <a:srgbClr val="0B5D18"/>
                </a:solidFill>
                <a:latin typeface="+mn-lt"/>
                <a:ea typeface="+mn-ea"/>
                <a:cs typeface="+mn-cs"/>
                <a:sym typeface="Helvetica"/>
              </a:defRPr>
            </a:pPr>
            <a:r>
              <a:rPr dirty="0"/>
              <a:t>Transformation of matter</a:t>
            </a:r>
            <a:endParaRPr sz="3600" dirty="0"/>
          </a:p>
          <a:p>
            <a:pPr defTabSz="457200">
              <a:defRPr sz="3500">
                <a:solidFill>
                  <a:srgbClr val="0B5D18"/>
                </a:solidFill>
                <a:latin typeface="Monlam Uni OuChan2"/>
                <a:ea typeface="Monlam Uni OuChan2"/>
                <a:cs typeface="Monlam Uni OuChan2"/>
                <a:sym typeface="Monlam Uni OuChan2"/>
              </a:defRPr>
            </a:pPr>
            <a:r>
              <a:rPr b="1" dirty="0"/>
              <a:t>བེམ་གཟུགས་ཀྱི་འཕོ་འགྱུར</a:t>
            </a:r>
            <a:r>
              <a:rPr dirty="0"/>
              <a:t>།</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Shape 441"/>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n-lt"/>
                <a:ea typeface="+mn-ea"/>
                <a:cs typeface="+mn-cs"/>
                <a:sym typeface="Helvetica"/>
              </a:defRPr>
            </a:lvl1pPr>
          </a:lstStyle>
          <a:p>
            <a:fld id="{86CB4B4D-7CA3-9044-876B-883B54F8677D}" type="slidenum">
              <a:t>27</a:t>
            </a:fld>
            <a:endParaRPr/>
          </a:p>
        </p:txBody>
      </p:sp>
      <p:sp>
        <p:nvSpPr>
          <p:cNvPr id="442" name="Shape 442"/>
          <p:cNvSpPr/>
          <p:nvPr/>
        </p:nvSpPr>
        <p:spPr>
          <a:xfrm>
            <a:off x="1858160" y="371705"/>
            <a:ext cx="5354031"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2800" b="1">
                <a:latin typeface="+mn-lt"/>
                <a:ea typeface="+mn-ea"/>
                <a:cs typeface="+mn-cs"/>
                <a:sym typeface="Helvetica"/>
              </a:defRPr>
            </a:pPr>
            <a:r>
              <a:t>Chemical Energy within matter</a:t>
            </a:r>
            <a:br/>
            <a:r>
              <a:rPr sz="3300" b="0">
                <a:latin typeface="Monlam Uni OuChan2"/>
                <a:ea typeface="Monlam Uni OuChan2"/>
                <a:cs typeface="Monlam Uni OuChan2"/>
                <a:sym typeface="Monlam Uni OuChan2"/>
              </a:rPr>
              <a:t>བེམ་གཟུགས་ནང་གི་རྫས་ནུས།</a:t>
            </a:r>
          </a:p>
        </p:txBody>
      </p:sp>
      <p:pic>
        <p:nvPicPr>
          <p:cNvPr id="443" name="image26.png"/>
          <p:cNvPicPr>
            <a:picLocks noChangeAspect="1"/>
          </p:cNvPicPr>
          <p:nvPr/>
        </p:nvPicPr>
        <p:blipFill>
          <a:blip r:embed="rId2"/>
          <a:stretch>
            <a:fillRect/>
          </a:stretch>
        </p:blipFill>
        <p:spPr>
          <a:xfrm>
            <a:off x="356909" y="308204"/>
            <a:ext cx="1473201" cy="1320801"/>
          </a:xfrm>
          <a:prstGeom prst="rect">
            <a:avLst/>
          </a:prstGeom>
          <a:ln w="12700">
            <a:miter lim="400000"/>
          </a:ln>
        </p:spPr>
      </p:pic>
      <p:pic>
        <p:nvPicPr>
          <p:cNvPr id="444" name="image27.png"/>
          <p:cNvPicPr>
            <a:picLocks noChangeAspect="1"/>
          </p:cNvPicPr>
          <p:nvPr/>
        </p:nvPicPr>
        <p:blipFill>
          <a:blip r:embed="rId3"/>
          <a:stretch>
            <a:fillRect/>
          </a:stretch>
        </p:blipFill>
        <p:spPr>
          <a:xfrm>
            <a:off x="7237428" y="359147"/>
            <a:ext cx="1671651" cy="1218914"/>
          </a:xfrm>
          <a:prstGeom prst="rect">
            <a:avLst/>
          </a:prstGeom>
          <a:ln w="12700">
            <a:miter lim="400000"/>
          </a:ln>
        </p:spPr>
      </p:pic>
      <p:grpSp>
        <p:nvGrpSpPr>
          <p:cNvPr id="447" name="Group 447"/>
          <p:cNvGrpSpPr/>
          <p:nvPr/>
        </p:nvGrpSpPr>
        <p:grpSpPr>
          <a:xfrm>
            <a:off x="344568" y="2718913"/>
            <a:ext cx="5218394" cy="2849290"/>
            <a:chOff x="0" y="-107325"/>
            <a:chExt cx="5218392" cy="2849289"/>
          </a:xfrm>
        </p:grpSpPr>
        <p:sp>
          <p:nvSpPr>
            <p:cNvPr id="445" name="Shape 445"/>
            <p:cNvSpPr/>
            <p:nvPr/>
          </p:nvSpPr>
          <p:spPr>
            <a:xfrm>
              <a:off x="0" y="-107325"/>
              <a:ext cx="5218392" cy="17816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defTabSz="457200">
                <a:lnSpc>
                  <a:spcPts val="2600"/>
                </a:lnSpc>
                <a:defRPr sz="2200">
                  <a:latin typeface="+mn-lt"/>
                  <a:ea typeface="+mn-ea"/>
                  <a:cs typeface="+mn-cs"/>
                  <a:sym typeface="Helvetica"/>
                </a:defRPr>
              </a:pPr>
              <a:r>
                <a:rPr dirty="0"/>
                <a:t>Activation energy to</a:t>
              </a:r>
              <a:br>
                <a:rPr dirty="0"/>
              </a:br>
              <a:r>
                <a:rPr dirty="0"/>
                <a:t>start the reaction</a:t>
              </a:r>
              <a:endParaRPr lang="de-CH" dirty="0"/>
            </a:p>
            <a:p>
              <a:pPr algn="l" defTabSz="457200">
                <a:lnSpc>
                  <a:spcPts val="4000"/>
                </a:lnSpc>
                <a:defRPr sz="2200">
                  <a:latin typeface="+mn-lt"/>
                  <a:ea typeface="+mn-ea"/>
                  <a:cs typeface="+mn-cs"/>
                  <a:sym typeface="Helvetica"/>
                </a:defRPr>
              </a:pPr>
              <a:r>
                <a:rPr sz="2400" dirty="0">
                  <a:latin typeface="Monlam Uni OuChan2"/>
                  <a:ea typeface="Monlam Uni OuChan2"/>
                  <a:cs typeface="Monlam Uni OuChan2"/>
                  <a:sym typeface="Monlam Uni OuChan2"/>
                </a:rPr>
                <a:t>རྫས་འགྱུར་འགོ་འཛུགས་པའི་ཆེད་དུ་</a:t>
              </a:r>
            </a:p>
            <a:p>
              <a:pPr algn="l" defTabSz="457200">
                <a:lnSpc>
                  <a:spcPts val="4000"/>
                </a:lnSpc>
                <a:defRPr sz="2400">
                  <a:latin typeface="Monlam Uni OuChan2"/>
                  <a:ea typeface="Monlam Uni OuChan2"/>
                  <a:cs typeface="Monlam Uni OuChan2"/>
                  <a:sym typeface="Monlam Uni OuChan2"/>
                </a:defRPr>
              </a:pPr>
              <a:r>
                <a:rPr dirty="0" err="1"/>
                <a:t>དགོས་ངེས་ཀྱི་ཉུང་མཐའི་ནུས་པ</a:t>
              </a:r>
              <a:r>
                <a:rPr dirty="0"/>
                <a:t>།</a:t>
              </a:r>
            </a:p>
          </p:txBody>
        </p:sp>
        <p:pic>
          <p:nvPicPr>
            <p:cNvPr id="446" name="image28.png"/>
            <p:cNvPicPr>
              <a:picLocks noChangeAspect="1"/>
            </p:cNvPicPr>
            <p:nvPr/>
          </p:nvPicPr>
          <p:blipFill>
            <a:blip r:embed="rId4"/>
            <a:stretch>
              <a:fillRect/>
            </a:stretch>
          </p:blipFill>
          <p:spPr>
            <a:xfrm>
              <a:off x="64940" y="1801739"/>
              <a:ext cx="1611528" cy="940225"/>
            </a:xfrm>
            <a:prstGeom prst="rect">
              <a:avLst/>
            </a:prstGeom>
            <a:ln w="12700" cap="flat">
              <a:noFill/>
              <a:miter lim="400000"/>
            </a:ln>
            <a:effectLst/>
          </p:spPr>
        </p:pic>
      </p:grpSp>
      <p:grpSp>
        <p:nvGrpSpPr>
          <p:cNvPr id="450" name="Group 450"/>
          <p:cNvGrpSpPr/>
          <p:nvPr/>
        </p:nvGrpSpPr>
        <p:grpSpPr>
          <a:xfrm>
            <a:off x="1713701" y="1769416"/>
            <a:ext cx="5976282" cy="4800548"/>
            <a:chOff x="0" y="0"/>
            <a:chExt cx="5976280" cy="4800547"/>
          </a:xfrm>
        </p:grpSpPr>
        <p:sp>
          <p:nvSpPr>
            <p:cNvPr id="448" name="Shape 448"/>
            <p:cNvSpPr/>
            <p:nvPr/>
          </p:nvSpPr>
          <p:spPr>
            <a:xfrm flipH="1">
              <a:off x="2964004" y="0"/>
              <a:ext cx="3" cy="3319168"/>
            </a:xfrm>
            <a:prstGeom prst="line">
              <a:avLst/>
            </a:prstGeom>
            <a:noFill/>
            <a:ln w="88900" cap="flat">
              <a:solidFill>
                <a:srgbClr val="FF2600"/>
              </a:solidFill>
              <a:prstDash val="solid"/>
              <a:miter lim="400000"/>
              <a:tailEnd type="triangle" w="med" len="med"/>
            </a:ln>
            <a:effectLst/>
          </p:spPr>
          <p:txBody>
            <a:bodyPr wrap="square" lIns="45718" tIns="45718" rIns="45718" bIns="45718" numCol="1" anchor="t">
              <a:noAutofit/>
            </a:bodyPr>
            <a:lstStyle/>
            <a:p>
              <a:endParaRPr/>
            </a:p>
          </p:txBody>
        </p:sp>
        <p:sp>
          <p:nvSpPr>
            <p:cNvPr id="449" name="Shape 449"/>
            <p:cNvSpPr/>
            <p:nvPr/>
          </p:nvSpPr>
          <p:spPr>
            <a:xfrm>
              <a:off x="0" y="3598306"/>
              <a:ext cx="5976281" cy="12022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457200">
                <a:defRPr sz="2800">
                  <a:latin typeface="+mn-lt"/>
                  <a:ea typeface="+mn-ea"/>
                  <a:cs typeface="+mn-cs"/>
                  <a:sym typeface="Helvetica"/>
                </a:defRPr>
              </a:pPr>
              <a:r>
                <a:t>Energy</a:t>
              </a:r>
              <a:r>
                <a:rPr b="1"/>
                <a:t> </a:t>
              </a:r>
              <a:r>
                <a:t>produced </a:t>
              </a:r>
              <a:r>
                <a:rPr b="1"/>
                <a:t>: Heat + Light</a:t>
              </a:r>
              <a:br>
                <a:rPr b="1"/>
              </a:br>
              <a:r>
                <a:rPr b="1"/>
                <a:t>   </a:t>
              </a:r>
              <a:r>
                <a:rPr sz="3100" b="1"/>
                <a:t> </a:t>
              </a:r>
              <a:r>
                <a:rPr sz="3100">
                  <a:latin typeface="Monlam Uni OuChan2"/>
                  <a:ea typeface="Monlam Uni OuChan2"/>
                  <a:cs typeface="Monlam Uni OuChan2"/>
                  <a:sym typeface="Monlam Uni OuChan2"/>
                </a:rPr>
                <a:t>ནུས་པ་</a:t>
              </a:r>
              <a:r>
                <a:rPr sz="3100"/>
                <a:t>བསྐྲུན་</a:t>
              </a:r>
              <a:r>
                <a:rPr sz="3100">
                  <a:latin typeface="Monlam Uni OuChan2"/>
                  <a:ea typeface="Monlam Uni OuChan2"/>
                  <a:cs typeface="Monlam Uni OuChan2"/>
                  <a:sym typeface="Monlam Uni OuChan2"/>
                </a:rPr>
                <a:t>པ།          དྲོད།  +  འོད། </a:t>
              </a:r>
            </a:p>
          </p:txBody>
        </p:sp>
      </p:grpSp>
      <p:sp>
        <p:nvSpPr>
          <p:cNvPr id="451" name="Shape 451"/>
          <p:cNvSpPr/>
          <p:nvPr/>
        </p:nvSpPr>
        <p:spPr>
          <a:xfrm>
            <a:off x="364800" y="1680886"/>
            <a:ext cx="3926236" cy="11277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20000"/>
              </a:lnSpc>
              <a:spcBef>
                <a:spcPts val="500"/>
              </a:spcBef>
              <a:defRPr sz="2400">
                <a:latin typeface="+mn-lt"/>
                <a:ea typeface="+mn-ea"/>
                <a:cs typeface="+mn-cs"/>
                <a:sym typeface="Helvetica"/>
              </a:defRPr>
            </a:pPr>
            <a:r>
              <a:rPr dirty="0"/>
              <a:t>What is needed to start fire?</a:t>
            </a:r>
            <a:br>
              <a:rPr dirty="0"/>
            </a:br>
            <a:r>
              <a:rPr sz="2900" dirty="0">
                <a:latin typeface="Monlam Uni OuChan2"/>
                <a:ea typeface="Monlam Uni OuChan2"/>
                <a:cs typeface="Monlam Uni OuChan2"/>
                <a:sym typeface="Monlam Uni OuChan2"/>
              </a:rPr>
              <a:t>མེ་སྤོར་བའི་ཆེད་གང་དགོས་སམ།</a:t>
            </a:r>
          </a:p>
        </p:txBody>
      </p:sp>
      <p:sp>
        <p:nvSpPr>
          <p:cNvPr id="452" name="Shape 452"/>
          <p:cNvSpPr/>
          <p:nvPr/>
        </p:nvSpPr>
        <p:spPr>
          <a:xfrm>
            <a:off x="4936750" y="3030618"/>
            <a:ext cx="4479999" cy="15973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20000"/>
              </a:lnSpc>
              <a:spcBef>
                <a:spcPts val="500"/>
              </a:spcBef>
              <a:tabLst>
                <a:tab pos="1617663" algn="l"/>
              </a:tabLst>
              <a:defRPr sz="2200">
                <a:latin typeface="+mn-lt"/>
                <a:ea typeface="+mn-ea"/>
                <a:cs typeface="+mn-cs"/>
                <a:sym typeface="Helvetica"/>
              </a:defRPr>
            </a:pPr>
            <a:r>
              <a:rPr dirty="0"/>
              <a:t>Fuel	</a:t>
            </a:r>
            <a:r>
              <a:rPr sz="2400" dirty="0" err="1">
                <a:latin typeface="Monlam Uni OuChan2"/>
                <a:ea typeface="Monlam Uni OuChan2"/>
                <a:cs typeface="Monlam Uni OuChan2"/>
                <a:sym typeface="Monlam Uni OuChan2"/>
              </a:rPr>
              <a:t>བུད་རྫས</a:t>
            </a:r>
            <a:r>
              <a:rPr sz="2400" dirty="0">
                <a:latin typeface="Monlam Uni OuChan2"/>
                <a:ea typeface="Monlam Uni OuChan2"/>
                <a:cs typeface="Monlam Uni OuChan2"/>
                <a:sym typeface="Monlam Uni OuChan2"/>
              </a:rPr>
              <a:t>།</a:t>
            </a:r>
            <a:endParaRPr sz="2400" dirty="0"/>
          </a:p>
          <a:p>
            <a:pPr algn="l" defTabSz="457200">
              <a:lnSpc>
                <a:spcPct val="120000"/>
              </a:lnSpc>
              <a:spcBef>
                <a:spcPts val="500"/>
              </a:spcBef>
              <a:tabLst>
                <a:tab pos="1617663" algn="l"/>
              </a:tabLst>
              <a:defRPr sz="2200">
                <a:latin typeface="+mn-lt"/>
                <a:ea typeface="+mn-ea"/>
                <a:cs typeface="+mn-cs"/>
                <a:sym typeface="Helvetica"/>
              </a:defRPr>
            </a:pPr>
            <a:r>
              <a:rPr dirty="0"/>
              <a:t>Oxygen	</a:t>
            </a:r>
            <a:r>
              <a:rPr lang="bo-CN" sz="2200" dirty="0">
                <a:latin typeface="Monlam Uni OuChan2"/>
                <a:cs typeface="Monlam Uni OuChan2"/>
                <a:sym typeface="Helvetica"/>
              </a:rPr>
              <a:t> </a:t>
            </a:r>
            <a:r>
              <a:rPr lang="bo-CN" sz="2400" dirty="0">
                <a:latin typeface="Monlam Uni OuChan2"/>
                <a:cs typeface="Monlam Uni OuChan2"/>
                <a:sym typeface="Helvetica"/>
              </a:rPr>
              <a:t>འཚོ་</a:t>
            </a:r>
            <a:r>
              <a:rPr sz="2400" dirty="0" err="1">
                <a:latin typeface="Monlam Uni OuChan2"/>
                <a:ea typeface="Monlam Uni OuChan2"/>
                <a:cs typeface="Monlam Uni OuChan2"/>
                <a:sym typeface="Monlam Uni OuChan2"/>
              </a:rPr>
              <a:t>རླུང</a:t>
            </a:r>
            <a:r>
              <a:rPr lang="bo-CN" sz="2400" dirty="0">
                <a:latin typeface="Monlam Uni OuChan2"/>
                <a:ea typeface="Monlam Uni OuChan2"/>
                <a:cs typeface="Monlam Uni OuChan2"/>
                <a:sym typeface="Monlam Uni OuChan2"/>
              </a:rPr>
              <a:t>་</a:t>
            </a:r>
            <a:r>
              <a:rPr sz="2400" dirty="0">
                <a:latin typeface="Monlam Uni OuChan2"/>
                <a:ea typeface="Monlam Uni OuChan2"/>
                <a:cs typeface="Monlam Uni OuChan2"/>
                <a:sym typeface="Monlam Uni OuChan2"/>
              </a:rPr>
              <a:t>།</a:t>
            </a:r>
            <a:endParaRPr sz="2400" dirty="0">
              <a:latin typeface="Monlam Uni OuChan2"/>
              <a:cs typeface="Monlam Uni OuChan2"/>
            </a:endParaRPr>
          </a:p>
          <a:p>
            <a:pPr algn="l" defTabSz="457200">
              <a:lnSpc>
                <a:spcPct val="120000"/>
              </a:lnSpc>
              <a:spcBef>
                <a:spcPts val="500"/>
              </a:spcBef>
              <a:tabLst>
                <a:tab pos="1617663" algn="l"/>
              </a:tabLst>
              <a:defRPr sz="2200">
                <a:latin typeface="+mn-lt"/>
                <a:ea typeface="+mn-ea"/>
                <a:cs typeface="+mn-cs"/>
                <a:sym typeface="Helvetica"/>
              </a:defRPr>
            </a:pPr>
            <a:r>
              <a:rPr dirty="0"/>
              <a:t>Heat to start	</a:t>
            </a:r>
            <a:r>
              <a:rPr sz="2400" dirty="0" err="1">
                <a:latin typeface="Monlam Uni OuChan2"/>
                <a:ea typeface="Monlam Uni OuChan2"/>
                <a:cs typeface="Monlam Uni OuChan2"/>
                <a:sym typeface="Monlam Uni OuChan2"/>
              </a:rPr>
              <a:t>འགོ་འཛུགས་པའི་ཆེད</a:t>
            </a:r>
            <a:r>
              <a:rPr lang="bo-CN" sz="2400" dirty="0">
                <a:latin typeface="Monlam Uni OuChan2"/>
                <a:ea typeface="Monlam Uni OuChan2"/>
                <a:cs typeface="Monlam Uni OuChan2"/>
                <a:sym typeface="Monlam Uni OuChan2"/>
              </a:rPr>
              <a:t>་དུ་དྲོད།</a:t>
            </a:r>
            <a:endParaRPr sz="2400" dirty="0">
              <a:latin typeface="Monlam Uni OuChan2"/>
              <a:ea typeface="Monlam Uni OuChan2"/>
              <a:cs typeface="Monlam Uni OuChan2"/>
              <a:sym typeface="Monlam Uni OuChan2"/>
            </a:endParaRPr>
          </a:p>
        </p:txBody>
      </p:sp>
      <p:sp>
        <p:nvSpPr>
          <p:cNvPr id="453" name="Shape 453"/>
          <p:cNvSpPr/>
          <p:nvPr/>
        </p:nvSpPr>
        <p:spPr>
          <a:xfrm>
            <a:off x="4936750" y="1717788"/>
            <a:ext cx="3834384" cy="111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500"/>
              </a:spcBef>
              <a:defRPr sz="2400">
                <a:latin typeface="+mn-lt"/>
                <a:ea typeface="+mn-ea"/>
                <a:cs typeface="+mn-cs"/>
                <a:sym typeface="Helvetica"/>
              </a:defRPr>
            </a:pPr>
            <a:r>
              <a:rPr dirty="0"/>
              <a:t>Three things are necessary</a:t>
            </a:r>
          </a:p>
          <a:p>
            <a:pPr algn="l" defTabSz="457200">
              <a:spcBef>
                <a:spcPts val="500"/>
              </a:spcBef>
              <a:defRPr sz="2900">
                <a:latin typeface="Monlam Uni OuChan2"/>
                <a:ea typeface="Monlam Uni OuChan2"/>
                <a:cs typeface="Monlam Uni OuChan2"/>
                <a:sym typeface="Monlam Uni OuChan2"/>
              </a:defRPr>
            </a:pPr>
            <a:r>
              <a:rPr dirty="0"/>
              <a:t>ཆ་རྐྱེན་གསུམ་ཚང་དགོས།</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452">
                                            <p:bg/>
                                          </p:spTgt>
                                        </p:tgtEl>
                                        <p:attrNameLst>
                                          <p:attrName>style.visibility</p:attrName>
                                        </p:attrNameLst>
                                      </p:cBhvr>
                                      <p:to>
                                        <p:strVal val="visible"/>
                                      </p:to>
                                    </p:set>
                                  </p:childTnLst>
                                </p:cTn>
                              </p:par>
                              <p:par>
                                <p:cTn id="19" presetID="1" presetClass="entr" presetSubtype="0" fill="hold" grpId="4" nodeType="withEffect">
                                  <p:stCondLst>
                                    <p:cond delay="0"/>
                                  </p:stCondLst>
                                  <p:iterate>
                                    <p:tmAbs val="0"/>
                                  </p:iterate>
                                  <p:childTnLst>
                                    <p:set>
                                      <p:cBhvr>
                                        <p:cTn id="20" fill="hold"/>
                                        <p:tgtEl>
                                          <p:spTgt spid="452">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4" nodeType="clickEffect">
                                  <p:stCondLst>
                                    <p:cond delay="0"/>
                                  </p:stCondLst>
                                  <p:iterate>
                                    <p:tmAbs val="0"/>
                                  </p:iterate>
                                  <p:childTnLst>
                                    <p:set>
                                      <p:cBhvr>
                                        <p:cTn id="24" fill="hold"/>
                                        <p:tgtEl>
                                          <p:spTgt spid="452">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4" nodeType="clickEffect">
                                  <p:stCondLst>
                                    <p:cond delay="0"/>
                                  </p:stCondLst>
                                  <p:iterate>
                                    <p:tmAbs val="0"/>
                                  </p:iterate>
                                  <p:childTnLst>
                                    <p:set>
                                      <p:cBhvr>
                                        <p:cTn id="28" fill="hold"/>
                                        <p:tgtEl>
                                          <p:spTgt spid="452">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5" nodeType="clickEffect">
                                  <p:stCondLst>
                                    <p:cond delay="0"/>
                                  </p:stCondLst>
                                  <p:iterate>
                                    <p:tmAbs val="0"/>
                                  </p:iterate>
                                  <p:childTnLst>
                                    <p:set>
                                      <p:cBhvr>
                                        <p:cTn id="32" fill="hold"/>
                                        <p:tgtEl>
                                          <p:spTgt spid="4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 grpId="2" animBg="1" advAuto="0"/>
      <p:bldP spid="450" grpId="5" animBg="1" advAuto="0"/>
      <p:bldP spid="451" grpId="1" animBg="1" advAuto="0"/>
      <p:bldP spid="452" grpId="4" build="p" bldLvl="5" animBg="1" advAuto="0"/>
      <p:bldP spid="453" grpId="3"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7" name="Group 457"/>
          <p:cNvGrpSpPr/>
          <p:nvPr/>
        </p:nvGrpSpPr>
        <p:grpSpPr>
          <a:xfrm>
            <a:off x="482151" y="1500236"/>
            <a:ext cx="3768630" cy="1765302"/>
            <a:chOff x="0" y="0"/>
            <a:chExt cx="3768629" cy="1765300"/>
          </a:xfrm>
        </p:grpSpPr>
        <p:pic>
          <p:nvPicPr>
            <p:cNvPr id="455" name="image29.png"/>
            <p:cNvPicPr>
              <a:picLocks noChangeAspect="1"/>
            </p:cNvPicPr>
            <p:nvPr/>
          </p:nvPicPr>
          <p:blipFill>
            <a:blip r:embed="rId2"/>
            <a:stretch>
              <a:fillRect/>
            </a:stretch>
          </p:blipFill>
          <p:spPr>
            <a:xfrm>
              <a:off x="0" y="0"/>
              <a:ext cx="1790701" cy="1765301"/>
            </a:xfrm>
            <a:prstGeom prst="rect">
              <a:avLst/>
            </a:prstGeom>
            <a:ln w="12700" cap="flat">
              <a:noFill/>
              <a:miter lim="400000"/>
            </a:ln>
            <a:effectLst/>
          </p:spPr>
        </p:pic>
        <p:pic>
          <p:nvPicPr>
            <p:cNvPr id="456" name="image30.png"/>
            <p:cNvPicPr>
              <a:picLocks noChangeAspect="1"/>
            </p:cNvPicPr>
            <p:nvPr/>
          </p:nvPicPr>
          <p:blipFill>
            <a:blip r:embed="rId3"/>
            <a:stretch>
              <a:fillRect/>
            </a:stretch>
          </p:blipFill>
          <p:spPr>
            <a:xfrm>
              <a:off x="1965227" y="0"/>
              <a:ext cx="1803403" cy="1765301"/>
            </a:xfrm>
            <a:prstGeom prst="rect">
              <a:avLst/>
            </a:prstGeom>
            <a:ln w="12700" cap="flat">
              <a:noFill/>
              <a:miter lim="400000"/>
            </a:ln>
            <a:effectLst/>
          </p:spPr>
        </p:pic>
      </p:grpSp>
      <p:sp>
        <p:nvSpPr>
          <p:cNvPr id="458" name="Shape 458"/>
          <p:cNvSpPr>
            <a:spLocks noGrp="1"/>
          </p:cNvSpPr>
          <p:nvPr>
            <p:ph type="sldNum" sz="quarter" idx="4294967295"/>
          </p:nvPr>
        </p:nvSpPr>
        <p:spPr>
          <a:xfrm>
            <a:off x="4443427" y="7150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n-lt"/>
                <a:ea typeface="+mn-ea"/>
                <a:cs typeface="+mn-cs"/>
                <a:sym typeface="Helvetica"/>
              </a:defRPr>
            </a:lvl1pPr>
          </a:lstStyle>
          <a:p>
            <a:fld id="{86CB4B4D-7CA3-9044-876B-883B54F8677D}" type="slidenum">
              <a:t>28</a:t>
            </a:fld>
            <a:endParaRPr/>
          </a:p>
        </p:txBody>
      </p:sp>
      <p:grpSp>
        <p:nvGrpSpPr>
          <p:cNvPr id="461" name="Group 461"/>
          <p:cNvGrpSpPr/>
          <p:nvPr/>
        </p:nvGrpSpPr>
        <p:grpSpPr>
          <a:xfrm>
            <a:off x="272792" y="4086951"/>
            <a:ext cx="4577085" cy="1878518"/>
            <a:chOff x="0" y="0"/>
            <a:chExt cx="4577083" cy="1878516"/>
          </a:xfrm>
        </p:grpSpPr>
        <p:sp>
          <p:nvSpPr>
            <p:cNvPr id="459" name="Shape 459"/>
            <p:cNvSpPr/>
            <p:nvPr/>
          </p:nvSpPr>
          <p:spPr>
            <a:xfrm>
              <a:off x="0" y="-1"/>
              <a:ext cx="4088520" cy="76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2200" b="1">
                  <a:latin typeface="+mn-lt"/>
                  <a:ea typeface="+mn-ea"/>
                  <a:cs typeface="+mn-cs"/>
                  <a:sym typeface="Helvetica"/>
                </a:defRPr>
              </a:pPr>
              <a:r>
                <a:t>1.  HEAT  =&gt;  LIGHT</a:t>
              </a:r>
            </a:p>
            <a:p>
              <a:pPr algn="l" defTabSz="457200">
                <a:defRPr sz="2200" b="1">
                  <a:latin typeface="+mn-lt"/>
                  <a:ea typeface="+mn-ea"/>
                  <a:cs typeface="+mn-cs"/>
                  <a:sym typeface="Helvetica"/>
                </a:defRPr>
              </a:pPr>
              <a:r>
                <a:t>Transformation of matter : </a:t>
              </a:r>
              <a:r>
                <a:rPr>
                  <a:solidFill>
                    <a:srgbClr val="FF2600"/>
                  </a:solidFill>
                </a:rPr>
                <a:t>NO</a:t>
              </a:r>
            </a:p>
          </p:txBody>
        </p:sp>
        <p:sp>
          <p:nvSpPr>
            <p:cNvPr id="460" name="Shape 460"/>
            <p:cNvSpPr/>
            <p:nvPr/>
          </p:nvSpPr>
          <p:spPr>
            <a:xfrm>
              <a:off x="0" y="786316"/>
              <a:ext cx="4577084" cy="1092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marL="342900" indent="-342900" algn="l" defTabSz="457200">
                <a:defRPr sz="2400">
                  <a:latin typeface="Monlam Uni OuChan2"/>
                  <a:ea typeface="Monlam Uni OuChan2"/>
                  <a:cs typeface="Monlam Uni OuChan2"/>
                  <a:sym typeface="Monlam Uni OuChan2"/>
                </a:defRPr>
              </a:pPr>
              <a:r>
                <a:t>༡ 		  དྲོད།   =&gt;   འོད། </a:t>
              </a:r>
              <a:endParaRPr>
                <a:latin typeface="+mn-lt"/>
                <a:ea typeface="+mn-ea"/>
                <a:cs typeface="+mn-cs"/>
                <a:sym typeface="Helvetica"/>
              </a:endParaRPr>
            </a:p>
            <a:p>
              <a:pPr algn="l" defTabSz="457200">
                <a:defRPr sz="2400">
                  <a:latin typeface="Monlam Uni OuChan2"/>
                  <a:ea typeface="Monlam Uni OuChan2"/>
                  <a:cs typeface="Monlam Uni OuChan2"/>
                  <a:sym typeface="Monlam Uni OuChan2"/>
                </a:defRPr>
              </a:pPr>
              <a:r>
                <a:t>བེམ་གཟུགས་ཀྱི་འཕོ་འགྱུར་འདུག་གམ། :</a:t>
              </a:r>
              <a:r>
                <a:rPr>
                  <a:solidFill>
                    <a:srgbClr val="FF2600"/>
                  </a:solidFill>
                </a:rPr>
                <a:t> མེད།</a:t>
              </a:r>
              <a:r>
                <a:t>  </a:t>
              </a:r>
            </a:p>
          </p:txBody>
        </p:sp>
      </p:grpSp>
      <p:grpSp>
        <p:nvGrpSpPr>
          <p:cNvPr id="464" name="Group 464"/>
          <p:cNvGrpSpPr/>
          <p:nvPr/>
        </p:nvGrpSpPr>
        <p:grpSpPr>
          <a:xfrm>
            <a:off x="4747524" y="4072934"/>
            <a:ext cx="4401189" cy="1890831"/>
            <a:chOff x="0" y="0"/>
            <a:chExt cx="4401188" cy="1890829"/>
          </a:xfrm>
        </p:grpSpPr>
        <p:sp>
          <p:nvSpPr>
            <p:cNvPr id="462" name="Shape 462"/>
            <p:cNvSpPr/>
            <p:nvPr/>
          </p:nvSpPr>
          <p:spPr>
            <a:xfrm>
              <a:off x="0" y="0"/>
              <a:ext cx="4276813" cy="76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marL="457200" indent="-457200" algn="l" defTabSz="457200">
                <a:defRPr sz="2200" b="1">
                  <a:latin typeface="+mn-lt"/>
                  <a:ea typeface="+mn-ea"/>
                  <a:cs typeface="+mn-cs"/>
                  <a:sym typeface="Helvetica"/>
                </a:defRPr>
              </a:pPr>
              <a:r>
                <a:t>2. HIDDEN ENERGY  =&gt;  LIGHT</a:t>
              </a:r>
            </a:p>
            <a:p>
              <a:pPr algn="l" defTabSz="457200">
                <a:defRPr sz="2200" b="1">
                  <a:latin typeface="+mn-lt"/>
                  <a:ea typeface="+mn-ea"/>
                  <a:cs typeface="+mn-cs"/>
                  <a:sym typeface="Helvetica"/>
                </a:defRPr>
              </a:pPr>
              <a:r>
                <a:t>Transformation of matter : </a:t>
              </a:r>
              <a:r>
                <a:rPr>
                  <a:solidFill>
                    <a:srgbClr val="FF2600"/>
                  </a:solidFill>
                </a:rPr>
                <a:t>YES</a:t>
              </a:r>
            </a:p>
          </p:txBody>
        </p:sp>
        <p:sp>
          <p:nvSpPr>
            <p:cNvPr id="463" name="Shape 463"/>
            <p:cNvSpPr/>
            <p:nvPr/>
          </p:nvSpPr>
          <p:spPr>
            <a:xfrm>
              <a:off x="9893" y="744592"/>
              <a:ext cx="4391295" cy="11462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2400">
                  <a:latin typeface="+mn-lt"/>
                  <a:ea typeface="+mn-ea"/>
                  <a:cs typeface="+mn-cs"/>
                  <a:sym typeface="Helvetica"/>
                </a:defRPr>
              </a:pPr>
              <a:r>
                <a:t>༢ 	    </a:t>
              </a:r>
              <a:r>
                <a:rPr>
                  <a:latin typeface="Monlam Uni OuChan2"/>
                  <a:ea typeface="Monlam Uni OuChan2"/>
                  <a:cs typeface="Monlam Uni OuChan2"/>
                  <a:sym typeface="Monlam Uni OuChan2"/>
                </a:rPr>
                <a:t>མངོན་མེད་ནུས་པ།   =&gt;  འོད། </a:t>
              </a:r>
            </a:p>
            <a:p>
              <a:pPr algn="l" defTabSz="457200">
                <a:defRPr sz="2400">
                  <a:latin typeface="Monlam Uni OuChan2"/>
                  <a:ea typeface="Monlam Uni OuChan2"/>
                  <a:cs typeface="Monlam Uni OuChan2"/>
                  <a:sym typeface="Monlam Uni OuChan2"/>
                </a:defRPr>
              </a:pPr>
              <a:r>
                <a:t> བེམ་གཟུགས་ཀྱི་འཕོ་འགྱུར་འདུག་གམ། : </a:t>
              </a:r>
              <a:r>
                <a:rPr>
                  <a:solidFill>
                    <a:srgbClr val="FF2600"/>
                  </a:solidFill>
                </a:rPr>
                <a:t>ཡོད། </a:t>
              </a:r>
              <a:r>
                <a:rPr b="1">
                  <a:latin typeface="+mn-lt"/>
                  <a:ea typeface="+mn-ea"/>
                  <a:cs typeface="+mn-cs"/>
                  <a:sym typeface="Helvetica"/>
                </a:rPr>
                <a:t>  </a:t>
              </a:r>
            </a:p>
          </p:txBody>
        </p:sp>
      </p:grpSp>
      <p:sp>
        <p:nvSpPr>
          <p:cNvPr id="465" name="Shape 465"/>
          <p:cNvSpPr/>
          <p:nvPr/>
        </p:nvSpPr>
        <p:spPr>
          <a:xfrm flipV="1">
            <a:off x="4561869" y="265768"/>
            <a:ext cx="1" cy="5857541"/>
          </a:xfrm>
          <a:prstGeom prst="line">
            <a:avLst/>
          </a:prstGeom>
          <a:ln w="50800">
            <a:solidFill>
              <a:srgbClr val="F62402"/>
            </a:solidFill>
            <a:miter lim="400000"/>
          </a:ln>
        </p:spPr>
        <p:txBody>
          <a:bodyPr lIns="45718" tIns="45718" rIns="45718" bIns="45718"/>
          <a:lstStyle/>
          <a:p>
            <a:endParaRPr/>
          </a:p>
        </p:txBody>
      </p:sp>
      <p:grpSp>
        <p:nvGrpSpPr>
          <p:cNvPr id="471" name="Group 471"/>
          <p:cNvGrpSpPr/>
          <p:nvPr/>
        </p:nvGrpSpPr>
        <p:grpSpPr>
          <a:xfrm>
            <a:off x="4849876" y="182410"/>
            <a:ext cx="3942957" cy="3878174"/>
            <a:chOff x="0" y="67949"/>
            <a:chExt cx="3942956" cy="3878173"/>
          </a:xfrm>
        </p:grpSpPr>
        <p:grpSp>
          <p:nvGrpSpPr>
            <p:cNvPr id="468" name="Group 468"/>
            <p:cNvGrpSpPr/>
            <p:nvPr/>
          </p:nvGrpSpPr>
          <p:grpSpPr>
            <a:xfrm>
              <a:off x="23084" y="1385775"/>
              <a:ext cx="3811527" cy="1761125"/>
              <a:chOff x="0" y="0"/>
              <a:chExt cx="3811526" cy="1761124"/>
            </a:xfrm>
          </p:grpSpPr>
          <p:pic>
            <p:nvPicPr>
              <p:cNvPr id="466" name="image31.png"/>
              <p:cNvPicPr>
                <a:picLocks noChangeAspect="1"/>
              </p:cNvPicPr>
              <p:nvPr/>
            </p:nvPicPr>
            <p:blipFill>
              <a:blip r:embed="rId4"/>
              <a:stretch>
                <a:fillRect/>
              </a:stretch>
            </p:blipFill>
            <p:spPr>
              <a:xfrm>
                <a:off x="0" y="0"/>
                <a:ext cx="1786552" cy="1761125"/>
              </a:xfrm>
              <a:prstGeom prst="rect">
                <a:avLst/>
              </a:prstGeom>
              <a:ln w="12700" cap="flat">
                <a:noFill/>
                <a:miter lim="400000"/>
              </a:ln>
              <a:effectLst/>
            </p:spPr>
          </p:pic>
          <p:pic>
            <p:nvPicPr>
              <p:cNvPr id="467" name="image32.png"/>
              <p:cNvPicPr>
                <a:picLocks noChangeAspect="1"/>
              </p:cNvPicPr>
              <p:nvPr/>
            </p:nvPicPr>
            <p:blipFill>
              <a:blip r:embed="rId5"/>
              <a:stretch>
                <a:fillRect/>
              </a:stretch>
            </p:blipFill>
            <p:spPr>
              <a:xfrm>
                <a:off x="1970025" y="0"/>
                <a:ext cx="1841502" cy="1761125"/>
              </a:xfrm>
              <a:prstGeom prst="rect">
                <a:avLst/>
              </a:prstGeom>
              <a:ln w="12700" cap="flat">
                <a:noFill/>
                <a:miter lim="400000"/>
              </a:ln>
              <a:effectLst/>
            </p:spPr>
          </p:pic>
        </p:grpSp>
        <p:sp>
          <p:nvSpPr>
            <p:cNvPr id="469" name="Shape 469"/>
            <p:cNvSpPr/>
            <p:nvPr/>
          </p:nvSpPr>
          <p:spPr>
            <a:xfrm>
              <a:off x="1863861" y="3044421"/>
              <a:ext cx="2079095" cy="901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2000">
                  <a:solidFill>
                    <a:srgbClr val="054109"/>
                  </a:solidFill>
                  <a:latin typeface="+mn-lt"/>
                  <a:ea typeface="+mn-ea"/>
                  <a:cs typeface="+mn-cs"/>
                  <a:sym typeface="Helvetica"/>
                </a:defRPr>
              </a:pPr>
              <a:r>
                <a:t>New Substance</a:t>
              </a:r>
              <a:br/>
              <a:r>
                <a:rPr sz="2400">
                  <a:latin typeface="Monlam Uni OuChan2"/>
                  <a:ea typeface="Monlam Uni OuChan2"/>
                  <a:cs typeface="Monlam Uni OuChan2"/>
                  <a:sym typeface="Monlam Uni OuChan2"/>
                </a:rPr>
                <a:t>བེམ་རྫས་གསར་པ།</a:t>
              </a:r>
            </a:p>
          </p:txBody>
        </p:sp>
        <p:sp>
          <p:nvSpPr>
            <p:cNvPr id="470" name="Shape 470"/>
            <p:cNvSpPr/>
            <p:nvPr/>
          </p:nvSpPr>
          <p:spPr>
            <a:xfrm>
              <a:off x="0" y="67949"/>
              <a:ext cx="3942956" cy="918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457200">
                <a:defRPr sz="2400" b="1">
                  <a:solidFill>
                    <a:srgbClr val="0B5D18"/>
                  </a:solidFill>
                  <a:latin typeface="+mn-lt"/>
                  <a:ea typeface="+mn-ea"/>
                  <a:cs typeface="+mn-cs"/>
                  <a:sym typeface="Helvetica"/>
                </a:defRPr>
              </a:pPr>
              <a:r>
                <a:rPr dirty="0"/>
                <a:t>Transformation of matter</a:t>
              </a:r>
            </a:p>
            <a:p>
              <a:pPr defTabSz="457200">
                <a:defRPr sz="2900">
                  <a:solidFill>
                    <a:srgbClr val="0B5D18"/>
                  </a:solidFill>
                  <a:latin typeface="Monlam Uni OuChan2"/>
                  <a:ea typeface="Monlam Uni OuChan2"/>
                  <a:cs typeface="Monlam Uni OuChan2"/>
                  <a:sym typeface="Monlam Uni OuChan2"/>
                </a:defRPr>
              </a:pPr>
              <a:r>
                <a:rPr b="1" dirty="0"/>
                <a:t>བེམ་གཟུགས་ཀྱི་འཕོ་འགྱུར།</a:t>
              </a:r>
            </a:p>
          </p:txBody>
        </p:sp>
      </p:grpSp>
      <p:sp>
        <p:nvSpPr>
          <p:cNvPr id="472" name="Shape 472"/>
          <p:cNvSpPr/>
          <p:nvPr/>
        </p:nvSpPr>
        <p:spPr>
          <a:xfrm>
            <a:off x="872297" y="182410"/>
            <a:ext cx="3028073" cy="918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2400" b="1">
                <a:solidFill>
                  <a:srgbClr val="851001"/>
                </a:solidFill>
                <a:latin typeface="+mn-lt"/>
                <a:ea typeface="+mn-ea"/>
                <a:cs typeface="+mn-cs"/>
                <a:sym typeface="Helvetica"/>
              </a:defRPr>
            </a:pPr>
            <a:r>
              <a:rPr dirty="0"/>
              <a:t>The states of matter</a:t>
            </a:r>
          </a:p>
          <a:p>
            <a:pPr defTabSz="457200">
              <a:defRPr sz="2900" b="1">
                <a:solidFill>
                  <a:srgbClr val="851001"/>
                </a:solidFill>
                <a:latin typeface="+mn-lt"/>
                <a:ea typeface="+mn-ea"/>
                <a:cs typeface="+mn-cs"/>
                <a:sym typeface="Helvetica"/>
              </a:defRPr>
            </a:pPr>
            <a:r>
              <a:rPr dirty="0" err="1"/>
              <a:t>བེམ་གཟུགས་ཀྱི་གནས་</a:t>
            </a:r>
            <a:r>
              <a:rPr dirty="0" err="1">
                <a:latin typeface="Monlam Uni OuChan2"/>
                <a:ea typeface="Monlam Uni OuChan2"/>
                <a:cs typeface="Monlam Uni OuChan2"/>
                <a:sym typeface="Monlam Uni OuChan2"/>
              </a:rPr>
              <a:t>བབས</a:t>
            </a:r>
            <a:r>
              <a:rPr dirty="0"/>
              <a:t>།</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 grpId="1" animBg="1" advAuto="0"/>
      <p:bldP spid="464" grpId="3" animBg="1" advAuto="0"/>
      <p:bldP spid="471" grpId="2"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Shape 474"/>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n-lt"/>
                <a:ea typeface="+mn-ea"/>
                <a:cs typeface="+mn-cs"/>
                <a:sym typeface="Helvetica"/>
              </a:defRPr>
            </a:lvl1pPr>
          </a:lstStyle>
          <a:p>
            <a:fld id="{86CB4B4D-7CA3-9044-876B-883B54F8677D}" type="slidenum">
              <a:t>29</a:t>
            </a:fld>
            <a:endParaRPr/>
          </a:p>
        </p:txBody>
      </p:sp>
      <p:sp>
        <p:nvSpPr>
          <p:cNvPr id="475" name="Shape 475"/>
          <p:cNvSpPr/>
          <p:nvPr/>
        </p:nvSpPr>
        <p:spPr>
          <a:xfrm>
            <a:off x="1454715" y="783589"/>
            <a:ext cx="6494255"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2800">
                <a:latin typeface="+mn-lt"/>
                <a:ea typeface="+mn-ea"/>
                <a:cs typeface="+mn-cs"/>
                <a:sym typeface="Helvetica"/>
              </a:defRPr>
            </a:pPr>
            <a:r>
              <a:t>Your own experiment with a candle</a:t>
            </a:r>
          </a:p>
        </p:txBody>
      </p:sp>
      <p:sp>
        <p:nvSpPr>
          <p:cNvPr id="476" name="Shape 476"/>
          <p:cNvSpPr/>
          <p:nvPr/>
        </p:nvSpPr>
        <p:spPr>
          <a:xfrm>
            <a:off x="2237966" y="1365777"/>
            <a:ext cx="4927751"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3200">
                <a:latin typeface="Monlam Uni OuChan2"/>
                <a:ea typeface="Monlam Uni OuChan2"/>
                <a:cs typeface="Monlam Uni OuChan2"/>
                <a:sym typeface="Monlam Uni OuChan2"/>
              </a:defRPr>
            </a:lvl1pPr>
          </a:lstStyle>
          <a:p>
            <a:r>
              <a:t>ཁྱེད་རང་གི་ངོས་ནས་ཡང་ལཱར་བརྟག་དཔྱད།</a:t>
            </a:r>
          </a:p>
        </p:txBody>
      </p:sp>
      <p:pic>
        <p:nvPicPr>
          <p:cNvPr id="477" name="image33.png"/>
          <p:cNvPicPr>
            <a:picLocks noChangeAspect="1"/>
          </p:cNvPicPr>
          <p:nvPr/>
        </p:nvPicPr>
        <p:blipFill>
          <a:blip r:embed="rId3"/>
          <a:stretch>
            <a:fillRect/>
          </a:stretch>
        </p:blipFill>
        <p:spPr>
          <a:xfrm>
            <a:off x="3307079" y="2482286"/>
            <a:ext cx="2794001" cy="3705155"/>
          </a:xfrm>
          <a:prstGeom prst="rect">
            <a:avLst/>
          </a:prstGeom>
          <a:ln w="12700">
            <a:miter lim="400000"/>
          </a:ln>
        </p:spPr>
      </p:pic>
    </p:spTree>
  </p:cSld>
  <p:clrMapOvr>
    <a:masterClrMapping/>
  </p:clrMapOvr>
  <p:transition xmlns:p14="http://schemas.microsoft.com/office/powerpoint/2010/mai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p:nvPr/>
        </p:nvSpPr>
        <p:spPr>
          <a:xfrm>
            <a:off x="197439" y="1478523"/>
            <a:ext cx="8933991" cy="129265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l" defTabSz="457200">
              <a:defRPr sz="2400">
                <a:ln w="5195">
                  <a:solidFill>
                    <a:srgbClr val="000000"/>
                  </a:solidFill>
                </a:ln>
                <a:latin typeface="+mn-lt"/>
                <a:ea typeface="+mn-ea"/>
                <a:cs typeface="+mn-cs"/>
                <a:sym typeface="Helvetica"/>
              </a:defRPr>
            </a:pPr>
            <a:r>
              <a:rPr dirty="0"/>
              <a:t>Chemistry </a:t>
            </a:r>
            <a:r>
              <a:rPr dirty="0">
                <a:ln>
                  <a:noFill/>
                </a:ln>
              </a:rPr>
              <a:t>is the science investigating the substances around us.</a:t>
            </a:r>
            <a:br>
              <a:rPr dirty="0">
                <a:ln>
                  <a:noFill/>
                </a:ln>
              </a:rPr>
            </a:br>
            <a:r>
              <a:rPr sz="2700" dirty="0">
                <a:ln>
                  <a:noFill/>
                </a:ln>
                <a:latin typeface="Monlam Uni OuChan2"/>
                <a:ea typeface="Monlam Uni OuChan2"/>
                <a:cs typeface="Monlam Uni OuChan2"/>
                <a:sym typeface="Monlam Uni OuChan2"/>
              </a:rPr>
              <a:t>རྫས་སྦྱོར་རིག་པ་ནི་ང་ཚོའི་མཐའ་འཁོར་ལ་ཡོད་པའི་བེམས་རྫས་རྣམས་ལ་རྟོག་ཞིབ་བྱ་རྒྱུའི་ཚན་རིག་གི་སྡེ་ཚན་ཞིག་ལ་ཟེར།</a:t>
            </a:r>
          </a:p>
        </p:txBody>
      </p:sp>
      <p:sp>
        <p:nvSpPr>
          <p:cNvPr id="212" name="Shape 212"/>
          <p:cNvSpPr>
            <a:spLocks noGrp="1"/>
          </p:cNvSpPr>
          <p:nvPr>
            <p:ph type="sldNum" sz="quarter" idx="4294967295"/>
          </p:nvPr>
        </p:nvSpPr>
        <p:spPr>
          <a:xfrm>
            <a:off x="4485806" y="6642355"/>
            <a:ext cx="173658"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n-lt"/>
                <a:ea typeface="+mn-ea"/>
                <a:cs typeface="+mn-cs"/>
                <a:sym typeface="Helvetica"/>
              </a:defRPr>
            </a:lvl1pPr>
          </a:lstStyle>
          <a:p>
            <a:fld id="{86CB4B4D-7CA3-9044-876B-883B54F8677D}" type="slidenum">
              <a:t>3</a:t>
            </a:fld>
            <a:endParaRPr/>
          </a:p>
        </p:txBody>
      </p:sp>
      <p:grpSp>
        <p:nvGrpSpPr>
          <p:cNvPr id="215" name="Group 215"/>
          <p:cNvGrpSpPr/>
          <p:nvPr/>
        </p:nvGrpSpPr>
        <p:grpSpPr>
          <a:xfrm>
            <a:off x="130599" y="2955531"/>
            <a:ext cx="5713985" cy="1005840"/>
            <a:chOff x="0" y="0"/>
            <a:chExt cx="5713984" cy="1005838"/>
          </a:xfrm>
        </p:grpSpPr>
        <p:sp>
          <p:nvSpPr>
            <p:cNvPr id="213" name="Shape 213"/>
            <p:cNvSpPr/>
            <p:nvPr/>
          </p:nvSpPr>
          <p:spPr>
            <a:xfrm>
              <a:off x="366883" y="0"/>
              <a:ext cx="5347102" cy="10058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gn="l" defTabSz="457200">
                <a:defRPr sz="2400">
                  <a:latin typeface="+mn-lt"/>
                  <a:ea typeface="+mn-ea"/>
                  <a:cs typeface="+mn-cs"/>
                  <a:sym typeface="Helvetica"/>
                </a:defRPr>
              </a:pPr>
              <a:r>
                <a:rPr dirty="0"/>
                <a:t>What are their properties?</a:t>
              </a:r>
              <a:br>
                <a:rPr dirty="0"/>
              </a:br>
              <a:r>
                <a:rPr sz="2700" dirty="0">
                  <a:latin typeface="Monlam Uni OuChan2"/>
                  <a:ea typeface="Monlam Uni OuChan2"/>
                  <a:cs typeface="Monlam Uni OuChan2"/>
                  <a:sym typeface="Monlam Uni OuChan2"/>
                </a:rPr>
                <a:t>བེམ་རྫས་ཀྱི་ཁྱད་ཆོས་གང་དང་གང་རེད་དམ།</a:t>
              </a:r>
            </a:p>
          </p:txBody>
        </p:sp>
        <p:sp>
          <p:nvSpPr>
            <p:cNvPr id="214" name="Shape 214"/>
            <p:cNvSpPr/>
            <p:nvPr/>
          </p:nvSpPr>
          <p:spPr>
            <a:xfrm>
              <a:off x="0" y="331746"/>
              <a:ext cx="260789" cy="1"/>
            </a:xfrm>
            <a:prstGeom prst="line">
              <a:avLst/>
            </a:prstGeom>
            <a:noFill/>
            <a:ln w="28575" cap="flat">
              <a:solidFill>
                <a:srgbClr val="000000"/>
              </a:solidFill>
              <a:prstDash val="solid"/>
              <a:round/>
              <a:tailEnd type="triangle" w="med" len="med"/>
            </a:ln>
            <a:effectLst/>
          </p:spPr>
          <p:txBody>
            <a:bodyPr wrap="square" lIns="45718" tIns="45718" rIns="45718" bIns="45718" numCol="1" anchor="t">
              <a:noAutofit/>
            </a:bodyPr>
            <a:lstStyle/>
            <a:p>
              <a:endParaRPr/>
            </a:p>
          </p:txBody>
        </p:sp>
      </p:grpSp>
      <p:grpSp>
        <p:nvGrpSpPr>
          <p:cNvPr id="218" name="Group 218"/>
          <p:cNvGrpSpPr/>
          <p:nvPr/>
        </p:nvGrpSpPr>
        <p:grpSpPr>
          <a:xfrm>
            <a:off x="130599" y="4023653"/>
            <a:ext cx="5131312" cy="877159"/>
            <a:chOff x="0" y="0"/>
            <a:chExt cx="5131311" cy="877157"/>
          </a:xfrm>
        </p:grpSpPr>
        <p:sp>
          <p:nvSpPr>
            <p:cNvPr id="216" name="Shape 216"/>
            <p:cNvSpPr/>
            <p:nvPr/>
          </p:nvSpPr>
          <p:spPr>
            <a:xfrm>
              <a:off x="393699" y="0"/>
              <a:ext cx="4737612" cy="8771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gn="l" defTabSz="457200">
                <a:defRPr sz="2400">
                  <a:latin typeface="+mn-lt"/>
                  <a:ea typeface="+mn-ea"/>
                  <a:cs typeface="+mn-cs"/>
                  <a:sym typeface="Helvetica"/>
                </a:defRPr>
              </a:pPr>
              <a:r>
                <a:rPr dirty="0"/>
                <a:t>What are they made of?</a:t>
              </a:r>
              <a:br>
                <a:rPr dirty="0"/>
              </a:br>
              <a:r>
                <a:rPr sz="2700" dirty="0" err="1">
                  <a:latin typeface="Monlam Uni OuChan2"/>
                  <a:ea typeface="Monlam Uni OuChan2"/>
                  <a:cs typeface="Monlam Uni OuChan2"/>
                  <a:sym typeface="Monlam Uni OuChan2"/>
                </a:rPr>
                <a:t>བེམ་རྫས་རྣམས་</a:t>
              </a:r>
              <a:r>
                <a:rPr sz="2700" dirty="0" err="1">
                  <a:solidFill>
                    <a:schemeClr val="tx1"/>
                  </a:solidFill>
                  <a:latin typeface="Monlam Uni OuChan2"/>
                  <a:ea typeface="Monlam Uni OuChan2"/>
                  <a:cs typeface="Monlam Uni OuChan2"/>
                  <a:sym typeface="Monlam Uni OuChan2"/>
                </a:rPr>
                <a:t>གང</a:t>
              </a:r>
              <a:r>
                <a:rPr sz="2700" dirty="0">
                  <a:solidFill>
                    <a:schemeClr val="tx1"/>
                  </a:solidFill>
                  <a:latin typeface="Monlam Uni OuChan2"/>
                  <a:ea typeface="Monlam Uni OuChan2"/>
                  <a:cs typeface="Monlam Uni OuChan2"/>
                  <a:sym typeface="Monlam Uni OuChan2"/>
                </a:rPr>
                <a:t>་</a:t>
              </a:r>
              <a:r>
                <a:rPr lang="bo-CN" sz="2700" b="0" i="0" u="none" strike="noStrike" dirty="0">
                  <a:solidFill>
                    <a:schemeClr val="tx1"/>
                  </a:solidFill>
                  <a:effectLst/>
                  <a:latin typeface="Monlam Uni OuChan2"/>
                </a:rPr>
                <a:t>གིས་</a:t>
              </a:r>
              <a:r>
                <a:rPr sz="2700" dirty="0" err="1">
                  <a:solidFill>
                    <a:schemeClr val="tx1"/>
                  </a:solidFill>
                  <a:latin typeface="Monlam Uni OuChan2"/>
                  <a:ea typeface="Monlam Uni OuChan2"/>
                  <a:cs typeface="Monlam Uni OuChan2"/>
                  <a:sym typeface="Monlam Uni OuChan2"/>
                </a:rPr>
                <a:t>བསྒྲུབས</a:t>
              </a:r>
              <a:r>
                <a:rPr sz="2700" dirty="0" err="1">
                  <a:latin typeface="Monlam Uni OuChan2"/>
                  <a:ea typeface="Monlam Uni OuChan2"/>
                  <a:cs typeface="Monlam Uni OuChan2"/>
                  <a:sym typeface="Monlam Uni OuChan2"/>
                </a:rPr>
                <a:t>་སམ</a:t>
              </a:r>
              <a:r>
                <a:rPr sz="2700" dirty="0">
                  <a:latin typeface="Monlam Uni OuChan2"/>
                  <a:ea typeface="Monlam Uni OuChan2"/>
                  <a:cs typeface="Monlam Uni OuChan2"/>
                  <a:sym typeface="Monlam Uni OuChan2"/>
                </a:rPr>
                <a:t>། </a:t>
              </a:r>
              <a:r>
                <a:rPr sz="2700" dirty="0"/>
                <a:t> </a:t>
              </a:r>
            </a:p>
          </p:txBody>
        </p:sp>
        <p:sp>
          <p:nvSpPr>
            <p:cNvPr id="217" name="Shape 217"/>
            <p:cNvSpPr/>
            <p:nvPr/>
          </p:nvSpPr>
          <p:spPr>
            <a:xfrm>
              <a:off x="0" y="321398"/>
              <a:ext cx="255778" cy="1"/>
            </a:xfrm>
            <a:prstGeom prst="line">
              <a:avLst/>
            </a:prstGeom>
            <a:noFill/>
            <a:ln w="28575" cap="flat">
              <a:solidFill>
                <a:srgbClr val="000000"/>
              </a:solidFill>
              <a:prstDash val="solid"/>
              <a:round/>
              <a:tailEnd type="triangle" w="med" len="med"/>
            </a:ln>
            <a:effectLst/>
          </p:spPr>
          <p:txBody>
            <a:bodyPr wrap="square" lIns="45718" tIns="45718" rIns="45718" bIns="45718" numCol="1" anchor="t">
              <a:noAutofit/>
            </a:bodyPr>
            <a:lstStyle/>
            <a:p>
              <a:endParaRPr/>
            </a:p>
          </p:txBody>
        </p:sp>
      </p:grpSp>
      <p:grpSp>
        <p:nvGrpSpPr>
          <p:cNvPr id="221" name="Group 221"/>
          <p:cNvGrpSpPr/>
          <p:nvPr/>
        </p:nvGrpSpPr>
        <p:grpSpPr>
          <a:xfrm>
            <a:off x="79799" y="5125345"/>
            <a:ext cx="9331572" cy="877159"/>
            <a:chOff x="0" y="-1"/>
            <a:chExt cx="9331571" cy="877158"/>
          </a:xfrm>
        </p:grpSpPr>
        <p:sp>
          <p:nvSpPr>
            <p:cNvPr id="219" name="Shape 219"/>
            <p:cNvSpPr/>
            <p:nvPr/>
          </p:nvSpPr>
          <p:spPr>
            <a:xfrm>
              <a:off x="443082" y="-1"/>
              <a:ext cx="8888489" cy="8771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gn="l" defTabSz="457200">
                <a:defRPr sz="2400">
                  <a:latin typeface="+mn-lt"/>
                  <a:ea typeface="+mn-ea"/>
                  <a:cs typeface="+mn-cs"/>
                  <a:sym typeface="Helvetica"/>
                </a:defRPr>
              </a:pPr>
              <a:r>
                <a:rPr dirty="0"/>
                <a:t>How can we change and use them?</a:t>
              </a:r>
              <a:br>
                <a:rPr dirty="0"/>
              </a:br>
              <a:r>
                <a:rPr sz="2700" dirty="0" err="1">
                  <a:latin typeface="Monlam Uni OuChan2"/>
                  <a:ea typeface="Monlam Uni OuChan2"/>
                  <a:cs typeface="Monlam Uni OuChan2"/>
                  <a:sym typeface="Monlam Uni OuChan2"/>
                </a:rPr>
                <a:t>གང་འདྲ་བྱེད་ནས་ང་ཚོས་བེམ་རྫས་</a:t>
              </a:r>
              <a:r>
                <a:rPr sz="2700" dirty="0" err="1">
                  <a:solidFill>
                    <a:schemeClr val="tx1"/>
                  </a:solidFill>
                  <a:latin typeface="Monlam Uni OuChan2"/>
                  <a:ea typeface="Monlam Uni OuChan2"/>
                  <a:cs typeface="Monlam Uni OuChan2"/>
                  <a:sym typeface="Monlam Uni OuChan2"/>
                </a:rPr>
                <a:t>རྣམས</a:t>
              </a:r>
              <a:r>
                <a:rPr sz="2700" dirty="0">
                  <a:solidFill>
                    <a:schemeClr val="tx1"/>
                  </a:solidFill>
                  <a:latin typeface="Monlam Uni OuChan2"/>
                  <a:ea typeface="Monlam Uni OuChan2"/>
                  <a:cs typeface="Monlam Uni OuChan2"/>
                  <a:sym typeface="Monlam Uni OuChan2"/>
                </a:rPr>
                <a:t>་</a:t>
              </a:r>
              <a:r>
                <a:rPr lang="bo-CN" sz="2700" dirty="0">
                  <a:ln>
                    <a:noFill/>
                  </a:ln>
                  <a:solidFill>
                    <a:schemeClr val="tx1"/>
                  </a:solidFill>
                  <a:latin typeface="Monlam Uni OuChan2"/>
                  <a:ea typeface="Monlam Uni OuChan2"/>
                  <a:cs typeface="Monlam Uni OuChan2"/>
                  <a:sym typeface="Monlam Uni OuChan2"/>
                </a:rPr>
                <a:t>ལ་</a:t>
              </a:r>
              <a:r>
                <a:rPr sz="2700" dirty="0" err="1">
                  <a:solidFill>
                    <a:schemeClr val="tx1"/>
                  </a:solidFill>
                  <a:latin typeface="Monlam Uni OuChan2"/>
                  <a:ea typeface="Monlam Uni OuChan2"/>
                  <a:cs typeface="Monlam Uni OuChan2"/>
                  <a:sym typeface="Monlam Uni OuChan2"/>
                </a:rPr>
                <a:t>འགྱུར</a:t>
              </a:r>
              <a:r>
                <a:rPr sz="2700" dirty="0" err="1">
                  <a:latin typeface="Monlam Uni OuChan2"/>
                  <a:ea typeface="Monlam Uni OuChan2"/>
                  <a:cs typeface="Monlam Uni OuChan2"/>
                  <a:sym typeface="Monlam Uni OuChan2"/>
                </a:rPr>
                <a:t>་བ་གཏོང་ཐུབ་པ་དང་བཀོལ་སྤྱོད་བྱེད་ཐུབ</a:t>
              </a:r>
              <a:r>
                <a:rPr sz="2700" dirty="0">
                  <a:latin typeface="Monlam Uni OuChan2"/>
                  <a:ea typeface="Monlam Uni OuChan2"/>
                  <a:cs typeface="Monlam Uni OuChan2"/>
                  <a:sym typeface="Monlam Uni OuChan2"/>
                </a:rPr>
                <a:t>།</a:t>
              </a:r>
              <a:r>
                <a:rPr sz="2700" dirty="0"/>
                <a:t>  </a:t>
              </a:r>
            </a:p>
          </p:txBody>
        </p:sp>
        <p:sp>
          <p:nvSpPr>
            <p:cNvPr id="220" name="Shape 220"/>
            <p:cNvSpPr/>
            <p:nvPr/>
          </p:nvSpPr>
          <p:spPr>
            <a:xfrm>
              <a:off x="0" y="381430"/>
              <a:ext cx="259738" cy="1"/>
            </a:xfrm>
            <a:prstGeom prst="line">
              <a:avLst/>
            </a:prstGeom>
            <a:noFill/>
            <a:ln w="28575" cap="flat">
              <a:solidFill>
                <a:srgbClr val="000000"/>
              </a:solidFill>
              <a:prstDash val="solid"/>
              <a:round/>
              <a:tailEnd type="triangle" w="med" len="med"/>
            </a:ln>
            <a:effectLst/>
          </p:spPr>
          <p:txBody>
            <a:bodyPr wrap="square" lIns="45718" tIns="45718" rIns="45718" bIns="45718" numCol="1" anchor="t">
              <a:noAutofit/>
            </a:bodyPr>
            <a:lstStyle/>
            <a:p>
              <a:endParaRPr/>
            </a:p>
          </p:txBody>
        </p:sp>
      </p:grpSp>
      <p:sp>
        <p:nvSpPr>
          <p:cNvPr id="222" name="Shape 222"/>
          <p:cNvSpPr/>
          <p:nvPr/>
        </p:nvSpPr>
        <p:spPr>
          <a:xfrm>
            <a:off x="197439" y="218257"/>
            <a:ext cx="7416801" cy="10413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sz="2800" b="1">
                <a:latin typeface="+mn-lt"/>
                <a:ea typeface="+mn-ea"/>
                <a:cs typeface="+mn-cs"/>
                <a:sym typeface="Helvetica"/>
              </a:defRPr>
            </a:pPr>
            <a:r>
              <a:rPr dirty="0"/>
              <a:t>Definition Chemistry</a:t>
            </a:r>
            <a:br>
              <a:rPr dirty="0"/>
            </a:br>
            <a:r>
              <a:rPr sz="3300" b="1" dirty="0">
                <a:latin typeface="Monlam Uni OuChan2"/>
                <a:ea typeface="Monlam Uni OuChan2"/>
                <a:cs typeface="Monlam Uni OuChan2"/>
                <a:sym typeface="Monlam Uni OuChan2"/>
              </a:rPr>
              <a:t>མཚན་ཉིད།    རྫས་སྦྱོར་རིག་པ།</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1" animBg="1" advAuto="0"/>
      <p:bldP spid="215" grpId="2" animBg="1" advAuto="0"/>
      <p:bldP spid="218" grpId="3" animBg="1" advAuto="0"/>
      <p:bldP spid="221" grpId="4"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 name="image34.tif"/>
          <p:cNvPicPr>
            <a:picLocks noChangeAspect="1"/>
          </p:cNvPicPr>
          <p:nvPr/>
        </p:nvPicPr>
        <p:blipFill>
          <a:blip r:embed="rId3"/>
          <a:stretch>
            <a:fillRect/>
          </a:stretch>
        </p:blipFill>
        <p:spPr>
          <a:xfrm>
            <a:off x="6040120" y="882650"/>
            <a:ext cx="1930401" cy="3695700"/>
          </a:xfrm>
          <a:prstGeom prst="rect">
            <a:avLst/>
          </a:prstGeom>
          <a:ln w="12700">
            <a:miter lim="400000"/>
          </a:ln>
        </p:spPr>
      </p:pic>
      <p:sp>
        <p:nvSpPr>
          <p:cNvPr id="482" name="Shape 482"/>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n-lt"/>
                <a:ea typeface="+mn-ea"/>
                <a:cs typeface="+mn-cs"/>
                <a:sym typeface="Helvetica"/>
              </a:defRPr>
            </a:lvl1pPr>
          </a:lstStyle>
          <a:p>
            <a:fld id="{86CB4B4D-7CA3-9044-876B-883B54F8677D}" type="slidenum">
              <a:t>30</a:t>
            </a:fld>
            <a:endParaRPr/>
          </a:p>
        </p:txBody>
      </p:sp>
      <p:sp>
        <p:nvSpPr>
          <p:cNvPr id="483" name="Shape 483"/>
          <p:cNvSpPr/>
          <p:nvPr/>
        </p:nvSpPr>
        <p:spPr>
          <a:xfrm>
            <a:off x="572427" y="5886593"/>
            <a:ext cx="7959304" cy="50782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l" defTabSz="457200">
              <a:defRPr sz="2400">
                <a:solidFill>
                  <a:schemeClr val="accent6">
                    <a:lumOff val="-8549"/>
                  </a:schemeClr>
                </a:solidFill>
                <a:latin typeface="+mn-lt"/>
                <a:ea typeface="+mn-ea"/>
                <a:cs typeface="+mn-cs"/>
                <a:sym typeface="Helvetica"/>
              </a:defRPr>
            </a:pPr>
            <a:r>
              <a:rPr dirty="0">
                <a:solidFill>
                  <a:schemeClr val="tx1"/>
                </a:solidFill>
              </a:rPr>
              <a:t>What is the flame made of</a:t>
            </a:r>
            <a:r>
              <a:rPr sz="2700" dirty="0">
                <a:solidFill>
                  <a:schemeClr val="tx1"/>
                </a:solidFill>
                <a:latin typeface="Monlam Uni OuChan2"/>
                <a:cs typeface="Monlam Uni OuChan2"/>
              </a:rPr>
              <a:t>?</a:t>
            </a:r>
            <a:r>
              <a:rPr lang="en-IN" sz="2700" dirty="0">
                <a:solidFill>
                  <a:schemeClr val="tx1"/>
                </a:solidFill>
                <a:latin typeface="Monlam Uni OuChan2"/>
                <a:cs typeface="Monlam Uni OuChan2"/>
              </a:rPr>
              <a:t>  	   </a:t>
            </a:r>
            <a:r>
              <a:rPr lang="bo-CN" sz="2700" dirty="0">
                <a:solidFill>
                  <a:schemeClr val="tx1"/>
                </a:solidFill>
                <a:latin typeface="Monlam Uni OuChan2"/>
                <a:ea typeface="Monlam Uni OuChan2"/>
                <a:cs typeface="Monlam Uni OuChan2"/>
                <a:sym typeface="Monlam Uni OuChan2"/>
              </a:rPr>
              <a:t>མེ་ལྕེ་ག་རེད་བསྒྲུབས་སམ། </a:t>
            </a:r>
            <a:r>
              <a:rPr lang="bo-CN" sz="2700" dirty="0">
                <a:solidFill>
                  <a:schemeClr val="tx1"/>
                </a:solidFill>
                <a:latin typeface="Monlam Uni OuChan2"/>
                <a:cs typeface="Monlam Uni OuChan2"/>
                <a:sym typeface="Helvetica"/>
              </a:rPr>
              <a:t> </a:t>
            </a:r>
            <a:r>
              <a:rPr lang="en-IN" dirty="0">
                <a:solidFill>
                  <a:schemeClr val="tx1"/>
                </a:solidFill>
              </a:rPr>
              <a:t>		</a:t>
            </a:r>
            <a:endParaRPr sz="2700" dirty="0">
              <a:solidFill>
                <a:schemeClr val="tx1"/>
              </a:solidFill>
              <a:latin typeface="Monlam Uni OuChan2"/>
              <a:ea typeface="Monlam Uni OuChan2"/>
              <a:cs typeface="Monlam Uni OuChan2"/>
              <a:sym typeface="Monlam Uni OuChan2"/>
            </a:endParaRPr>
          </a:p>
        </p:txBody>
      </p:sp>
      <p:sp>
        <p:nvSpPr>
          <p:cNvPr id="484" name="Shape 484"/>
          <p:cNvSpPr/>
          <p:nvPr/>
        </p:nvSpPr>
        <p:spPr>
          <a:xfrm>
            <a:off x="572428" y="5203640"/>
            <a:ext cx="7398093" cy="50782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l" defTabSz="457200">
              <a:defRPr sz="2400">
                <a:latin typeface="+mn-lt"/>
                <a:ea typeface="+mn-ea"/>
                <a:cs typeface="+mn-cs"/>
                <a:sym typeface="Helvetica"/>
              </a:defRPr>
            </a:pPr>
            <a:r>
              <a:rPr dirty="0"/>
              <a:t>What </a:t>
            </a:r>
            <a:r>
              <a:rPr lang="de-CH" dirty="0" err="1"/>
              <a:t>produces</a:t>
            </a:r>
            <a:r>
              <a:rPr lang="de-CH" dirty="0"/>
              <a:t> </a:t>
            </a:r>
            <a:r>
              <a:rPr dirty="0"/>
              <a:t>the flame? </a:t>
            </a:r>
            <a:r>
              <a:rPr dirty="0">
                <a:latin typeface="Monlam Uni OuChan2"/>
                <a:ea typeface="Monlam Uni OuChan2"/>
                <a:cs typeface="Monlam Uni OuChan2"/>
                <a:sym typeface="Monlam Uni OuChan2"/>
              </a:rPr>
              <a:t>   	</a:t>
            </a:r>
            <a:r>
              <a:rPr lang="de-CH" dirty="0">
                <a:latin typeface="Monlam Uni OuChan2"/>
                <a:ea typeface="Monlam Uni OuChan2"/>
                <a:cs typeface="Monlam Uni OuChan2"/>
                <a:sym typeface="Monlam Uni OuChan2"/>
              </a:rPr>
              <a:t>   </a:t>
            </a:r>
            <a:r>
              <a:rPr lang="de-CH" sz="2700" dirty="0" err="1">
                <a:latin typeface="Monlam Uni OuChan2"/>
                <a:cs typeface="Monlam Uni OuChan2"/>
                <a:sym typeface="Helvetica"/>
              </a:rPr>
              <a:t>མེ་ལྕེ་གང་གིས་བསྒྲུབས་སམ</a:t>
            </a:r>
            <a:r>
              <a:rPr lang="de-CH" sz="2700" dirty="0">
                <a:latin typeface="Monlam Uni OuChan2"/>
                <a:cs typeface="Monlam Uni OuChan2"/>
                <a:sym typeface="Helvetica"/>
              </a:rPr>
              <a:t>། </a:t>
            </a:r>
            <a:endParaRPr sz="2700" dirty="0">
              <a:latin typeface="Monlam Uni OuChan2"/>
              <a:ea typeface="Monlam Uni OuChan2"/>
              <a:cs typeface="Monlam Uni OuChan2"/>
              <a:sym typeface="Monlam Uni OuChan2"/>
            </a:endParaRPr>
          </a:p>
        </p:txBody>
      </p:sp>
      <p:sp>
        <p:nvSpPr>
          <p:cNvPr id="485" name="Shape 485"/>
          <p:cNvSpPr/>
          <p:nvPr/>
        </p:nvSpPr>
        <p:spPr>
          <a:xfrm>
            <a:off x="572427" y="347030"/>
            <a:ext cx="4226648" cy="1183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l" defTabSz="457200">
              <a:defRPr sz="2800" b="1">
                <a:latin typeface="+mn-lt"/>
                <a:ea typeface="+mn-ea"/>
                <a:cs typeface="+mn-cs"/>
                <a:sym typeface="Helvetica"/>
              </a:defRPr>
            </a:pPr>
            <a:r>
              <a:t>Parts of a candle  </a:t>
            </a:r>
            <a:br/>
            <a:r>
              <a:rPr sz="3300" b="0">
                <a:latin typeface="Monlam Uni OuChan2"/>
                <a:ea typeface="Monlam Uni OuChan2"/>
                <a:cs typeface="Monlam Uni OuChan2"/>
                <a:sym typeface="Monlam Uni OuChan2"/>
              </a:rPr>
              <a:t>ཡང་ལཱའི་ཆ་ཤས།</a:t>
            </a:r>
          </a:p>
        </p:txBody>
      </p:sp>
      <p:grpSp>
        <p:nvGrpSpPr>
          <p:cNvPr id="488" name="Group 488"/>
          <p:cNvGrpSpPr/>
          <p:nvPr/>
        </p:nvGrpSpPr>
        <p:grpSpPr>
          <a:xfrm>
            <a:off x="3509024" y="1292598"/>
            <a:ext cx="3591391" cy="1005839"/>
            <a:chOff x="0" y="0"/>
            <a:chExt cx="3591389" cy="1005838"/>
          </a:xfrm>
        </p:grpSpPr>
        <p:sp>
          <p:nvSpPr>
            <p:cNvPr id="486" name="Shape 486"/>
            <p:cNvSpPr/>
            <p:nvPr/>
          </p:nvSpPr>
          <p:spPr>
            <a:xfrm>
              <a:off x="0" y="0"/>
              <a:ext cx="2761689" cy="10058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gn="l" defTabSz="457200">
                <a:defRPr sz="2400">
                  <a:latin typeface="+mn-lt"/>
                  <a:ea typeface="+mn-ea"/>
                  <a:cs typeface="+mn-cs"/>
                  <a:sym typeface="Helvetica"/>
                </a:defRPr>
              </a:pPr>
              <a:r>
                <a:t>Luminous flame</a:t>
              </a:r>
            </a:p>
            <a:p>
              <a:pPr algn="l" defTabSz="457200">
                <a:defRPr sz="2700">
                  <a:latin typeface="Monlam Uni OuChan2"/>
                  <a:ea typeface="Monlam Uni OuChan2"/>
                  <a:cs typeface="Monlam Uni OuChan2"/>
                  <a:sym typeface="Monlam Uni OuChan2"/>
                </a:defRPr>
              </a:pPr>
              <a:r>
                <a:t>བཀྲ་མདངས་ཅན་གྱི་མེ་ལྕེ།</a:t>
              </a:r>
            </a:p>
          </p:txBody>
        </p:sp>
        <p:sp>
          <p:nvSpPr>
            <p:cNvPr id="487" name="Shape 487"/>
            <p:cNvSpPr/>
            <p:nvPr/>
          </p:nvSpPr>
          <p:spPr>
            <a:xfrm>
              <a:off x="2225161" y="462093"/>
              <a:ext cx="1366229" cy="204319"/>
            </a:xfrm>
            <a:prstGeom prst="line">
              <a:avLst/>
            </a:prstGeom>
            <a:noFill/>
            <a:ln w="28575" cap="flat">
              <a:solidFill>
                <a:srgbClr val="FF0000"/>
              </a:solidFill>
              <a:prstDash val="solid"/>
              <a:round/>
              <a:tailEnd type="triangle" w="med" len="med"/>
            </a:ln>
            <a:effectLst/>
          </p:spPr>
          <p:txBody>
            <a:bodyPr wrap="square" lIns="45718" tIns="45718" rIns="45718" bIns="45718" numCol="1" anchor="t">
              <a:noAutofit/>
            </a:bodyPr>
            <a:lstStyle/>
            <a:p>
              <a:endParaRPr/>
            </a:p>
          </p:txBody>
        </p:sp>
      </p:grpSp>
      <p:grpSp>
        <p:nvGrpSpPr>
          <p:cNvPr id="491" name="Group 491"/>
          <p:cNvGrpSpPr/>
          <p:nvPr/>
        </p:nvGrpSpPr>
        <p:grpSpPr>
          <a:xfrm>
            <a:off x="3494885" y="2163278"/>
            <a:ext cx="3398586" cy="1592710"/>
            <a:chOff x="0" y="0"/>
            <a:chExt cx="3398585" cy="1592709"/>
          </a:xfrm>
        </p:grpSpPr>
        <p:sp>
          <p:nvSpPr>
            <p:cNvPr id="489" name="Shape 489"/>
            <p:cNvSpPr/>
            <p:nvPr/>
          </p:nvSpPr>
          <p:spPr>
            <a:xfrm>
              <a:off x="0" y="-1"/>
              <a:ext cx="2360815" cy="10058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gn="l" defTabSz="457200">
                <a:defRPr sz="2400">
                  <a:latin typeface="+mn-lt"/>
                  <a:ea typeface="+mn-ea"/>
                  <a:cs typeface="+mn-cs"/>
                  <a:sym typeface="Helvetica"/>
                </a:defRPr>
              </a:pPr>
              <a:r>
                <a:t>Dark flame</a:t>
              </a:r>
            </a:p>
            <a:p>
              <a:pPr algn="l" defTabSz="457200">
                <a:defRPr sz="2700">
                  <a:latin typeface="Monlam Uni OuChan2"/>
                  <a:ea typeface="Monlam Uni OuChan2"/>
                  <a:cs typeface="Monlam Uni OuChan2"/>
                  <a:sym typeface="Monlam Uni OuChan2"/>
                </a:defRPr>
              </a:pPr>
              <a:r>
                <a:t>མེ་ལྕེ་ནག་པོ།</a:t>
              </a:r>
            </a:p>
          </p:txBody>
        </p:sp>
        <p:sp>
          <p:nvSpPr>
            <p:cNvPr id="490" name="Shape 490"/>
            <p:cNvSpPr/>
            <p:nvPr/>
          </p:nvSpPr>
          <p:spPr>
            <a:xfrm>
              <a:off x="1748421" y="509840"/>
              <a:ext cx="1650165" cy="1082870"/>
            </a:xfrm>
            <a:prstGeom prst="line">
              <a:avLst/>
            </a:prstGeom>
            <a:noFill/>
            <a:ln w="28575" cap="flat">
              <a:solidFill>
                <a:srgbClr val="FF0000"/>
              </a:solidFill>
              <a:prstDash val="solid"/>
              <a:round/>
              <a:tailEnd type="triangle" w="med" len="med"/>
            </a:ln>
            <a:effectLst/>
          </p:spPr>
          <p:txBody>
            <a:bodyPr wrap="square" lIns="45718" tIns="45718" rIns="45718" bIns="45718" numCol="1" anchor="t">
              <a:noAutofit/>
            </a:bodyPr>
            <a:lstStyle/>
            <a:p>
              <a:endParaRPr/>
            </a:p>
          </p:txBody>
        </p:sp>
      </p:grpSp>
      <p:grpSp>
        <p:nvGrpSpPr>
          <p:cNvPr id="494" name="Group 494"/>
          <p:cNvGrpSpPr/>
          <p:nvPr/>
        </p:nvGrpSpPr>
        <p:grpSpPr>
          <a:xfrm>
            <a:off x="3509024" y="3033957"/>
            <a:ext cx="3400613" cy="1047230"/>
            <a:chOff x="0" y="0"/>
            <a:chExt cx="3400612" cy="1047228"/>
          </a:xfrm>
        </p:grpSpPr>
        <p:sp>
          <p:nvSpPr>
            <p:cNvPr id="492" name="Shape 492"/>
            <p:cNvSpPr/>
            <p:nvPr/>
          </p:nvSpPr>
          <p:spPr>
            <a:xfrm>
              <a:off x="-1" y="-1"/>
              <a:ext cx="1783724" cy="10394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gn="l" defTabSz="457200">
                <a:defRPr sz="2400">
                  <a:latin typeface="+mn-lt"/>
                  <a:ea typeface="+mn-ea"/>
                  <a:cs typeface="+mn-cs"/>
                  <a:sym typeface="Helvetica"/>
                </a:defRPr>
              </a:pPr>
              <a:r>
                <a:rPr dirty="0"/>
                <a:t>Wick</a:t>
              </a:r>
            </a:p>
            <a:p>
              <a:pPr algn="l" defTabSz="457200">
                <a:defRPr sz="2700">
                  <a:latin typeface="Monlam Uni OuChan2"/>
                  <a:ea typeface="Monlam Uni OuChan2"/>
                  <a:cs typeface="Monlam Uni OuChan2"/>
                  <a:sym typeface="Monlam Uni OuChan2"/>
                </a:defRPr>
              </a:pPr>
              <a:r>
                <a:rPr dirty="0"/>
                <a:t>སྡོང་རས། </a:t>
              </a:r>
              <a:r>
                <a:rPr dirty="0">
                  <a:latin typeface="+mn-lt"/>
                  <a:ea typeface="+mn-ea"/>
                  <a:cs typeface="+mn-cs"/>
                  <a:sym typeface="Helvetica"/>
                </a:rPr>
                <a:t> </a:t>
              </a:r>
            </a:p>
          </p:txBody>
        </p:sp>
        <p:sp>
          <p:nvSpPr>
            <p:cNvPr id="493" name="Shape 493"/>
            <p:cNvSpPr/>
            <p:nvPr/>
          </p:nvSpPr>
          <p:spPr>
            <a:xfrm>
              <a:off x="1504798" y="438462"/>
              <a:ext cx="1895814" cy="608767"/>
            </a:xfrm>
            <a:prstGeom prst="line">
              <a:avLst/>
            </a:prstGeom>
            <a:noFill/>
            <a:ln w="28575" cap="flat">
              <a:solidFill>
                <a:srgbClr val="FF0000"/>
              </a:solidFill>
              <a:prstDash val="solid"/>
              <a:round/>
              <a:tailEnd type="triangle" w="med" len="med"/>
            </a:ln>
            <a:effectLst/>
          </p:spPr>
          <p:txBody>
            <a:bodyPr wrap="square" lIns="45718" tIns="45718" rIns="45718" bIns="45718" numCol="1" anchor="t">
              <a:noAutofit/>
            </a:bodyPr>
            <a:lstStyle/>
            <a:p>
              <a:endParaRPr/>
            </a:p>
          </p:txBody>
        </p:sp>
      </p:grpSp>
      <p:grpSp>
        <p:nvGrpSpPr>
          <p:cNvPr id="497" name="Group 497"/>
          <p:cNvGrpSpPr/>
          <p:nvPr/>
        </p:nvGrpSpPr>
        <p:grpSpPr>
          <a:xfrm>
            <a:off x="3509024" y="3976894"/>
            <a:ext cx="3080964" cy="1005839"/>
            <a:chOff x="0" y="0"/>
            <a:chExt cx="3080963" cy="1005838"/>
          </a:xfrm>
        </p:grpSpPr>
        <p:sp>
          <p:nvSpPr>
            <p:cNvPr id="495" name="Shape 495"/>
            <p:cNvSpPr/>
            <p:nvPr/>
          </p:nvSpPr>
          <p:spPr>
            <a:xfrm>
              <a:off x="0" y="0"/>
              <a:ext cx="2074549" cy="10058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gn="l" defTabSz="457200">
                <a:defRPr sz="2400">
                  <a:latin typeface="+mn-lt"/>
                  <a:ea typeface="+mn-ea"/>
                  <a:cs typeface="+mn-cs"/>
                  <a:sym typeface="Helvetica"/>
                </a:defRPr>
              </a:pPr>
              <a:r>
                <a:rPr dirty="0"/>
                <a:t>Wax</a:t>
              </a:r>
            </a:p>
            <a:p>
              <a:pPr algn="l" defTabSz="457200">
                <a:defRPr sz="2700">
                  <a:latin typeface="Monlam Uni OuChan2"/>
                  <a:ea typeface="Monlam Uni OuChan2"/>
                  <a:cs typeface="Monlam Uni OuChan2"/>
                  <a:sym typeface="Monlam Uni OuChan2"/>
                </a:defRPr>
              </a:pPr>
              <a:r>
                <a:rPr dirty="0"/>
                <a:t>ལ་ཞུ།</a:t>
              </a:r>
            </a:p>
          </p:txBody>
        </p:sp>
        <p:sp>
          <p:nvSpPr>
            <p:cNvPr id="496" name="Shape 496"/>
            <p:cNvSpPr/>
            <p:nvPr/>
          </p:nvSpPr>
          <p:spPr>
            <a:xfrm>
              <a:off x="1549502" y="403032"/>
              <a:ext cx="1531462" cy="1"/>
            </a:xfrm>
            <a:prstGeom prst="line">
              <a:avLst/>
            </a:prstGeom>
            <a:noFill/>
            <a:ln w="28575" cap="flat">
              <a:solidFill>
                <a:srgbClr val="FF0000"/>
              </a:solidFill>
              <a:prstDash val="solid"/>
              <a:round/>
              <a:tailEnd type="triangle" w="med" len="med"/>
            </a:ln>
            <a:effectLst/>
          </p:spPr>
          <p:txBody>
            <a:bodyPr wrap="square" lIns="45718" tIns="45718" rIns="45718" bIns="45718" numCol="1" anchor="t">
              <a:noAutofit/>
            </a:bodyPr>
            <a:lstStyle/>
            <a:p>
              <a:endParaRPr/>
            </a:p>
          </p:txBody>
        </p:sp>
      </p:grpSp>
    </p:spTree>
    <p:extLst>
      <p:ext uri="{BB962C8B-B14F-4D97-AF65-F5344CB8AC3E}">
        <p14:creationId xmlns:p14="http://schemas.microsoft.com/office/powerpoint/2010/main" val="1469237351"/>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4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4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49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48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4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 grpId="0" animBg="1" advAuto="0"/>
      <p:bldP spid="484" grpId="0" animBg="1" advAuto="0"/>
      <p:bldP spid="488" grpId="0" animBg="1" advAuto="0"/>
      <p:bldP spid="491" grpId="0" animBg="1" advAuto="0"/>
      <p:bldP spid="494" grpId="0" animBg="1" advAuto="0"/>
      <p:bldP spid="497" grpId="0"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Shape 501"/>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n-lt"/>
                <a:ea typeface="+mn-ea"/>
                <a:cs typeface="+mn-cs"/>
                <a:sym typeface="Helvetica"/>
              </a:defRPr>
            </a:lvl1pPr>
          </a:lstStyle>
          <a:p>
            <a:fld id="{86CB4B4D-7CA3-9044-876B-883B54F8677D}" type="slidenum">
              <a:t>31</a:t>
            </a:fld>
            <a:endParaRPr/>
          </a:p>
        </p:txBody>
      </p:sp>
      <p:grpSp>
        <p:nvGrpSpPr>
          <p:cNvPr id="504" name="Group 504"/>
          <p:cNvGrpSpPr/>
          <p:nvPr/>
        </p:nvGrpSpPr>
        <p:grpSpPr>
          <a:xfrm>
            <a:off x="305025" y="1063179"/>
            <a:ext cx="4355763" cy="5247121"/>
            <a:chOff x="0" y="0"/>
            <a:chExt cx="4355761" cy="5247119"/>
          </a:xfrm>
        </p:grpSpPr>
        <p:sp>
          <p:nvSpPr>
            <p:cNvPr id="502" name="Shape 502"/>
            <p:cNvSpPr/>
            <p:nvPr/>
          </p:nvSpPr>
          <p:spPr>
            <a:xfrm>
              <a:off x="0" y="0"/>
              <a:ext cx="4355761" cy="19431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defTabSz="457200">
                <a:defRPr sz="2400">
                  <a:solidFill>
                    <a:srgbClr val="FF2600"/>
                  </a:solidFill>
                  <a:latin typeface="+mn-lt"/>
                  <a:ea typeface="+mn-ea"/>
                  <a:cs typeface="+mn-cs"/>
                  <a:sym typeface="Helvetica"/>
                </a:defRPr>
              </a:pPr>
              <a:r>
                <a:t>Observe ! </a:t>
              </a:r>
              <a:br/>
              <a:r>
                <a:rPr>
                  <a:solidFill>
                    <a:srgbClr val="000000"/>
                  </a:solidFill>
                </a:rPr>
                <a:t>Where do you find </a:t>
              </a:r>
              <a:br>
                <a:rPr>
                  <a:solidFill>
                    <a:srgbClr val="000000"/>
                  </a:solidFill>
                </a:rPr>
              </a:br>
              <a:r>
                <a:rPr>
                  <a:solidFill>
                    <a:srgbClr val="000000"/>
                  </a:solidFill>
                </a:rPr>
                <a:t>the solid state? </a:t>
              </a:r>
              <a:br>
                <a:rPr>
                  <a:solidFill>
                    <a:srgbClr val="000000"/>
                  </a:solidFill>
                </a:rPr>
              </a:br>
              <a:r>
                <a:rPr>
                  <a:solidFill>
                    <a:srgbClr val="000000"/>
                  </a:solidFill>
                </a:rPr>
                <a:t>the liquid state? </a:t>
              </a:r>
              <a:br>
                <a:rPr>
                  <a:solidFill>
                    <a:srgbClr val="000000"/>
                  </a:solidFill>
                </a:rPr>
              </a:br>
              <a:r>
                <a:rPr>
                  <a:solidFill>
                    <a:srgbClr val="000000"/>
                  </a:solidFill>
                </a:rPr>
                <a:t>the gaseous state?</a:t>
              </a:r>
            </a:p>
          </p:txBody>
        </p:sp>
        <p:sp>
          <p:nvSpPr>
            <p:cNvPr id="503" name="Shape 503"/>
            <p:cNvSpPr/>
            <p:nvPr/>
          </p:nvSpPr>
          <p:spPr>
            <a:xfrm>
              <a:off x="45166" y="1948781"/>
              <a:ext cx="3967807" cy="32983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defTabSz="457200">
                <a:lnSpc>
                  <a:spcPct val="150000"/>
                </a:lnSpc>
                <a:defRPr sz="2800">
                  <a:solidFill>
                    <a:srgbClr val="F62402"/>
                  </a:solidFill>
                  <a:latin typeface="Monlam Uni OuChan2"/>
                  <a:ea typeface="Monlam Uni OuChan2"/>
                  <a:cs typeface="Monlam Uni OuChan2"/>
                  <a:sym typeface="Monlam Uni OuChan2"/>
                </a:defRPr>
              </a:pPr>
              <a:r>
                <a:rPr dirty="0" err="1"/>
                <a:t>ལྟ</a:t>
              </a:r>
              <a:r>
                <a:rPr lang="bo-CN" dirty="0"/>
                <a:t>་ཞིབ</a:t>
              </a:r>
              <a:r>
                <a:rPr dirty="0"/>
                <a:t>།</a:t>
              </a:r>
            </a:p>
            <a:p>
              <a:pPr algn="l" defTabSz="457200">
                <a:lnSpc>
                  <a:spcPct val="150000"/>
                </a:lnSpc>
                <a:tabLst>
                  <a:tab pos="3175000" algn="l"/>
                </a:tabLst>
                <a:defRPr sz="2800">
                  <a:latin typeface="Monlam Uni OuChan2"/>
                  <a:ea typeface="Monlam Uni OuChan2"/>
                  <a:cs typeface="Monlam Uni OuChan2"/>
                  <a:sym typeface="Monlam Uni OuChan2"/>
                </a:defRPr>
              </a:pPr>
              <a:r>
                <a:rPr dirty="0" err="1"/>
                <a:t>སྲ་གཟུགས་ཀྱི་གནས་བབས</a:t>
              </a:r>
              <a:r>
                <a:rPr dirty="0"/>
                <a:t>། 	</a:t>
              </a:r>
              <a:endParaRPr b="1" dirty="0">
                <a:latin typeface="+mn-lt"/>
                <a:ea typeface="+mn-ea"/>
                <a:cs typeface="+mn-cs"/>
                <a:sym typeface="Helvetica"/>
              </a:endParaRPr>
            </a:p>
            <a:p>
              <a:pPr algn="l" defTabSz="457200">
                <a:lnSpc>
                  <a:spcPct val="150000"/>
                </a:lnSpc>
                <a:tabLst>
                  <a:tab pos="3302000" algn="l"/>
                </a:tabLst>
                <a:defRPr sz="2800">
                  <a:latin typeface="Monlam Uni OuChan2"/>
                  <a:ea typeface="Monlam Uni OuChan2"/>
                  <a:cs typeface="Monlam Uni OuChan2"/>
                  <a:sym typeface="Monlam Uni OuChan2"/>
                </a:defRPr>
              </a:pPr>
              <a:r>
                <a:rPr dirty="0" err="1"/>
                <a:t>གཤེར་གཟུགས་ཀྱི་གནས་བབས</a:t>
              </a:r>
              <a:r>
                <a:rPr dirty="0"/>
                <a:t>།	</a:t>
              </a:r>
              <a:r>
                <a:rPr b="1" dirty="0">
                  <a:latin typeface="+mn-lt"/>
                  <a:ea typeface="+mn-ea"/>
                  <a:cs typeface="+mn-cs"/>
                  <a:sym typeface="Helvetica"/>
                </a:rPr>
                <a:t>?</a:t>
              </a:r>
              <a:br>
                <a:rPr b="1" dirty="0">
                  <a:latin typeface="+mn-lt"/>
                  <a:ea typeface="+mn-ea"/>
                  <a:cs typeface="+mn-cs"/>
                  <a:sym typeface="Helvetica"/>
                </a:rPr>
              </a:br>
              <a:r>
                <a:rPr dirty="0" err="1">
                  <a:latin typeface="+mn-lt"/>
                  <a:ea typeface="+mn-ea"/>
                  <a:cs typeface="+mn-cs"/>
                  <a:sym typeface="Helvetica"/>
                </a:rPr>
                <a:t>རླངས་པའི་གནས་བབས</a:t>
              </a:r>
              <a:r>
                <a:rPr dirty="0">
                  <a:latin typeface="+mn-lt"/>
                  <a:ea typeface="+mn-ea"/>
                  <a:cs typeface="+mn-cs"/>
                  <a:sym typeface="Helvetica"/>
                </a:rPr>
                <a:t>།	</a:t>
              </a:r>
              <a:r>
                <a:rPr b="1" dirty="0">
                  <a:latin typeface="+mn-lt"/>
                  <a:ea typeface="+mn-ea"/>
                  <a:cs typeface="+mn-cs"/>
                  <a:sym typeface="Helvetica"/>
                </a:rPr>
                <a:t>?</a:t>
              </a:r>
              <a:endParaRPr dirty="0">
                <a:latin typeface="+mn-lt"/>
                <a:ea typeface="+mn-ea"/>
                <a:cs typeface="+mn-cs"/>
                <a:sym typeface="Helvetica"/>
              </a:endParaRPr>
            </a:p>
            <a:p>
              <a:pPr algn="l" defTabSz="457200">
                <a:lnSpc>
                  <a:spcPct val="150000"/>
                </a:lnSpc>
                <a:tabLst>
                  <a:tab pos="3302000" algn="l"/>
                </a:tabLst>
                <a:defRPr sz="2800">
                  <a:latin typeface="Monlam Uni OuChan2"/>
                  <a:ea typeface="Monlam Uni OuChan2"/>
                  <a:cs typeface="Monlam Uni OuChan2"/>
                  <a:sym typeface="Monlam Uni OuChan2"/>
                </a:defRPr>
              </a:pPr>
              <a:r>
                <a:rPr lang="bo-CN" sz="2800" b="0" i="0" u="none" strike="noStrike" dirty="0">
                  <a:effectLst/>
                  <a:latin typeface="Arial" panose="020B0604020202020204" pitchFamily="34" charset="0"/>
                </a:rPr>
                <a:t>བཅས་</a:t>
              </a:r>
              <a:r>
                <a:rPr dirty="0" err="1"/>
                <a:t>ག་པར་འདུག་གམ</a:t>
              </a:r>
              <a:r>
                <a:rPr dirty="0"/>
                <a:t>། 	</a:t>
              </a:r>
              <a:r>
                <a:rPr b="1" dirty="0">
                  <a:latin typeface="+mn-lt"/>
                  <a:ea typeface="+mn-ea"/>
                  <a:cs typeface="+mn-cs"/>
                  <a:sym typeface="Helvetica"/>
                </a:rPr>
                <a:t>?</a:t>
              </a:r>
              <a:r>
                <a:rPr dirty="0">
                  <a:latin typeface="+mn-lt"/>
                  <a:ea typeface="+mn-ea"/>
                  <a:cs typeface="+mn-cs"/>
                  <a:sym typeface="Helvetica"/>
                </a:rPr>
                <a:t>	</a:t>
              </a:r>
            </a:p>
          </p:txBody>
        </p:sp>
      </p:grpSp>
      <p:sp>
        <p:nvSpPr>
          <p:cNvPr id="505" name="Shape 505"/>
          <p:cNvSpPr/>
          <p:nvPr/>
        </p:nvSpPr>
        <p:spPr>
          <a:xfrm>
            <a:off x="6247469" y="5039548"/>
            <a:ext cx="732022" cy="111759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l" defTabSz="457200">
              <a:lnSpc>
                <a:spcPct val="120000"/>
              </a:lnSpc>
              <a:defRPr sz="2400" b="1">
                <a:solidFill>
                  <a:srgbClr val="FF0000"/>
                </a:solidFill>
                <a:latin typeface="+mn-lt"/>
                <a:ea typeface="+mn-ea"/>
                <a:cs typeface="+mn-cs"/>
                <a:sym typeface="Helvetica"/>
              </a:defRPr>
            </a:pPr>
            <a:r>
              <a:t>NO</a:t>
            </a:r>
            <a:br/>
            <a:r>
              <a:rPr sz="2900" b="0">
                <a:latin typeface="Monlam Uni OuChan2"/>
                <a:ea typeface="Monlam Uni OuChan2"/>
                <a:cs typeface="Monlam Uni OuChan2"/>
                <a:sym typeface="Monlam Uni OuChan2"/>
              </a:rPr>
              <a:t>མེད།</a:t>
            </a:r>
          </a:p>
        </p:txBody>
      </p:sp>
      <p:sp>
        <p:nvSpPr>
          <p:cNvPr id="506" name="Shape 506"/>
          <p:cNvSpPr/>
          <p:nvPr/>
        </p:nvSpPr>
        <p:spPr>
          <a:xfrm>
            <a:off x="2541541" y="241432"/>
            <a:ext cx="3803772" cy="10720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800">
                <a:latin typeface="+mn-lt"/>
                <a:ea typeface="+mn-ea"/>
                <a:cs typeface="+mn-cs"/>
                <a:sym typeface="Helvetica"/>
              </a:defRPr>
            </a:pPr>
            <a:r>
              <a:rPr dirty="0"/>
              <a:t>Candle wax, </a:t>
            </a:r>
            <a:r>
              <a:rPr b="1" dirty="0"/>
              <a:t>no flame</a:t>
            </a:r>
            <a:br>
              <a:rPr b="1" dirty="0"/>
            </a:br>
            <a:r>
              <a:rPr sz="3300" dirty="0" err="1">
                <a:latin typeface="Monlam Uni OuChan2"/>
                <a:ea typeface="Monlam Uni OuChan2"/>
                <a:cs typeface="Monlam Uni OuChan2"/>
                <a:sym typeface="Monlam Uni OuChan2"/>
              </a:rPr>
              <a:t>ཡང་ལཱའི་ལ་ཞུ</a:t>
            </a:r>
            <a:r>
              <a:rPr sz="3300" dirty="0">
                <a:latin typeface="Monlam Uni OuChan2"/>
                <a:ea typeface="Monlam Uni OuChan2"/>
                <a:cs typeface="Monlam Uni OuChan2"/>
                <a:sym typeface="Monlam Uni OuChan2"/>
              </a:rPr>
              <a:t>།</a:t>
            </a:r>
            <a:r>
              <a:rPr lang="en-IN" sz="3300" dirty="0">
                <a:latin typeface="Monlam Uni OuChan2"/>
                <a:ea typeface="Monlam Uni OuChan2"/>
                <a:cs typeface="Monlam Uni OuChan2"/>
                <a:sym typeface="Monlam Uni OuChan2"/>
              </a:rPr>
              <a:t> </a:t>
            </a:r>
            <a:r>
              <a:rPr sz="3300" dirty="0" err="1">
                <a:latin typeface="Monlam Uni OuChan2"/>
                <a:ea typeface="Monlam Uni OuChan2"/>
                <a:cs typeface="Monlam Uni OuChan2"/>
                <a:sym typeface="Monlam Uni OuChan2"/>
              </a:rPr>
              <a:t>མེ་ལྕེ་མེད</a:t>
            </a:r>
            <a:r>
              <a:rPr sz="3300" dirty="0" err="1"/>
              <a:t>་པ</a:t>
            </a:r>
            <a:r>
              <a:rPr sz="3500" dirty="0"/>
              <a:t>།</a:t>
            </a:r>
          </a:p>
        </p:txBody>
      </p:sp>
      <p:sp>
        <p:nvSpPr>
          <p:cNvPr id="507" name="Shape 507"/>
          <p:cNvSpPr/>
          <p:nvPr/>
        </p:nvSpPr>
        <p:spPr>
          <a:xfrm>
            <a:off x="4572384" y="3742662"/>
            <a:ext cx="4082192" cy="1054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2400" b="1">
                <a:solidFill>
                  <a:srgbClr val="0B5D18"/>
                </a:solidFill>
                <a:latin typeface="+mn-lt"/>
                <a:ea typeface="+mn-ea"/>
                <a:cs typeface="+mn-cs"/>
                <a:sym typeface="Helvetica"/>
              </a:defRPr>
            </a:pPr>
            <a:r>
              <a:t>Transformation of matter ?</a:t>
            </a:r>
          </a:p>
          <a:p>
            <a:pPr algn="l" defTabSz="457200">
              <a:defRPr sz="2900">
                <a:solidFill>
                  <a:srgbClr val="0B5D18"/>
                </a:solidFill>
                <a:latin typeface="Monlam Uni OuChan2"/>
                <a:ea typeface="Monlam Uni OuChan2"/>
                <a:cs typeface="Monlam Uni OuChan2"/>
                <a:sym typeface="Monlam Uni OuChan2"/>
              </a:defRPr>
            </a:pPr>
            <a:r>
              <a:t>བེམ་གཟུགས་ཀྱི་འཕོ་འགྱུར་འདུག་གམ།</a:t>
            </a:r>
          </a:p>
        </p:txBody>
      </p:sp>
      <p:pic>
        <p:nvPicPr>
          <p:cNvPr id="508" name="thumb_IMG_5493_102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42722" y="1437843"/>
            <a:ext cx="2341516" cy="2206605"/>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 grpId="1" animBg="1" advAuto="0"/>
      <p:bldP spid="505" grpId="3" animBg="1" advAuto="0"/>
      <p:bldP spid="507" grpId="2"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Shape 512"/>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n-lt"/>
                <a:ea typeface="+mn-ea"/>
                <a:cs typeface="+mn-cs"/>
                <a:sym typeface="Helvetica"/>
              </a:defRPr>
            </a:lvl1pPr>
          </a:lstStyle>
          <a:p>
            <a:fld id="{86CB4B4D-7CA3-9044-876B-883B54F8677D}" type="slidenum">
              <a:t>32</a:t>
            </a:fld>
            <a:endParaRPr/>
          </a:p>
        </p:txBody>
      </p:sp>
      <p:sp>
        <p:nvSpPr>
          <p:cNvPr id="513" name="Shape 513"/>
          <p:cNvSpPr/>
          <p:nvPr/>
        </p:nvSpPr>
        <p:spPr>
          <a:xfrm>
            <a:off x="502708" y="451471"/>
            <a:ext cx="3269005" cy="8213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2800">
                <a:solidFill>
                  <a:srgbClr val="FF2600"/>
                </a:solidFill>
                <a:latin typeface="+mn-lt"/>
                <a:ea typeface="+mn-ea"/>
                <a:cs typeface="+mn-cs"/>
                <a:sym typeface="Helvetica"/>
              </a:defRPr>
            </a:pPr>
            <a:r>
              <a:t>1.</a:t>
            </a:r>
            <a:r>
              <a:rPr b="1"/>
              <a:t> </a:t>
            </a:r>
            <a:r>
              <a:t>Find out   </a:t>
            </a:r>
            <a:r>
              <a:rPr sz="3300">
                <a:latin typeface="Monlam Uni OuChan2"/>
                <a:ea typeface="Monlam Uni OuChan2"/>
                <a:cs typeface="Monlam Uni OuChan2"/>
                <a:sym typeface="Monlam Uni OuChan2"/>
              </a:rPr>
              <a:t>འཚོལ།</a:t>
            </a:r>
            <a:r>
              <a:rPr sz="3300" b="1"/>
              <a:t>   </a:t>
            </a:r>
          </a:p>
        </p:txBody>
      </p:sp>
      <p:sp>
        <p:nvSpPr>
          <p:cNvPr id="514" name="Shape 514"/>
          <p:cNvSpPr/>
          <p:nvPr/>
        </p:nvSpPr>
        <p:spPr>
          <a:xfrm>
            <a:off x="502708" y="2969592"/>
            <a:ext cx="4257578" cy="7713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800">
                <a:solidFill>
                  <a:srgbClr val="FF2600"/>
                </a:solidFill>
                <a:latin typeface="+mn-lt"/>
                <a:ea typeface="+mn-ea"/>
                <a:cs typeface="+mn-cs"/>
                <a:sym typeface="Helvetica"/>
              </a:defRPr>
            </a:pPr>
            <a:r>
              <a:rPr dirty="0"/>
              <a:t>Explanation  </a:t>
            </a:r>
            <a:r>
              <a:rPr sz="3300" dirty="0" err="1">
                <a:latin typeface="Monlam Uni OuChan2"/>
                <a:ea typeface="Monlam Uni OuChan2"/>
                <a:cs typeface="Monlam Uni OuChan2"/>
                <a:sym typeface="Monlam Uni OuChan2"/>
              </a:rPr>
              <a:t>འགྲེལ་བཤད</a:t>
            </a:r>
            <a:r>
              <a:rPr sz="3300" dirty="0">
                <a:latin typeface="Monlam Uni OuChan2"/>
                <a:ea typeface="Monlam Uni OuChan2"/>
                <a:cs typeface="Monlam Uni OuChan2"/>
                <a:sym typeface="Monlam Uni OuChan2"/>
              </a:rPr>
              <a:t>།</a:t>
            </a:r>
            <a:r>
              <a:rPr sz="3200" dirty="0">
                <a:latin typeface="Monlam Uni OuChan2"/>
                <a:ea typeface="Monlam Uni OuChan2"/>
                <a:cs typeface="Monlam Uni OuChan2"/>
                <a:sym typeface="Monlam Uni OuChan2"/>
              </a:rPr>
              <a:t>	</a:t>
            </a:r>
            <a:r>
              <a:rPr dirty="0"/>
              <a:t>	</a:t>
            </a:r>
          </a:p>
        </p:txBody>
      </p:sp>
      <p:sp>
        <p:nvSpPr>
          <p:cNvPr id="515" name="Shape 515"/>
          <p:cNvSpPr/>
          <p:nvPr/>
        </p:nvSpPr>
        <p:spPr>
          <a:xfrm>
            <a:off x="502708" y="1007747"/>
            <a:ext cx="5199535" cy="198618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400">
                <a:latin typeface="+mn-lt"/>
                <a:ea typeface="+mn-ea"/>
                <a:cs typeface="+mn-cs"/>
                <a:sym typeface="Helvetica"/>
              </a:defRPr>
            </a:pPr>
            <a:r>
              <a:rPr dirty="0"/>
              <a:t>Is the </a:t>
            </a:r>
            <a:r>
              <a:rPr b="1" dirty="0"/>
              <a:t>burning</a:t>
            </a:r>
            <a:r>
              <a:rPr dirty="0"/>
              <a:t> of candle wax </a:t>
            </a:r>
          </a:p>
          <a:p>
            <a:pPr algn="l" defTabSz="457200">
              <a:lnSpc>
                <a:spcPct val="120000"/>
              </a:lnSpc>
              <a:defRPr sz="2400">
                <a:latin typeface="+mn-lt"/>
                <a:ea typeface="+mn-ea"/>
                <a:cs typeface="+mn-cs"/>
                <a:sym typeface="Helvetica"/>
              </a:defRPr>
            </a:pPr>
            <a:r>
              <a:rPr dirty="0"/>
              <a:t>a transformation of matter?</a:t>
            </a:r>
          </a:p>
          <a:p>
            <a:pPr algn="l" defTabSz="457200">
              <a:lnSpc>
                <a:spcPct val="120000"/>
              </a:lnSpc>
              <a:defRPr sz="2900">
                <a:latin typeface="+mn-lt"/>
                <a:ea typeface="+mn-ea"/>
                <a:cs typeface="+mn-cs"/>
                <a:sym typeface="Helvetica"/>
              </a:defRPr>
            </a:pPr>
            <a:r>
              <a:rPr dirty="0" err="1"/>
              <a:t>ཡང་ལཱ་སྲེག་བཞིན་པའི་སྐབས་སུ་བེམ་གཟུགས་ལ</a:t>
            </a:r>
            <a:r>
              <a:rPr dirty="0"/>
              <a:t>་</a:t>
            </a:r>
            <a:endParaRPr sz="2400" dirty="0"/>
          </a:p>
          <a:p>
            <a:pPr algn="l" defTabSz="457200">
              <a:lnSpc>
                <a:spcPct val="120000"/>
              </a:lnSpc>
              <a:defRPr sz="2900">
                <a:latin typeface="+mn-lt"/>
                <a:ea typeface="+mn-ea"/>
                <a:cs typeface="+mn-cs"/>
                <a:sym typeface="Helvetica"/>
              </a:defRPr>
            </a:pPr>
            <a:r>
              <a:rPr dirty="0" err="1"/>
              <a:t>འཕོ་འགྱུར་འགྲོ</a:t>
            </a:r>
            <a:r>
              <a:rPr dirty="0"/>
              <a:t>་</a:t>
            </a:r>
            <a:r>
              <a:rPr lang="bo-CN" sz="2900" b="0" i="0" u="none" strike="noStrike" dirty="0">
                <a:effectLst/>
                <a:latin typeface="Arial" panose="020B0604020202020204" pitchFamily="34" charset="0"/>
              </a:rPr>
              <a:t>ཡི་</a:t>
            </a:r>
            <a:r>
              <a:rPr dirty="0" err="1"/>
              <a:t>ཡོད་དམ</a:t>
            </a:r>
            <a:r>
              <a:rPr dirty="0"/>
              <a:t>།</a:t>
            </a:r>
          </a:p>
        </p:txBody>
      </p:sp>
      <p:sp>
        <p:nvSpPr>
          <p:cNvPr id="516" name="Shape 516"/>
          <p:cNvSpPr/>
          <p:nvPr/>
        </p:nvSpPr>
        <p:spPr>
          <a:xfrm>
            <a:off x="502708" y="3570910"/>
            <a:ext cx="4628833" cy="11005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indent="9083" algn="l" defTabSz="457200">
              <a:tabLst>
                <a:tab pos="266700" algn="l"/>
              </a:tabLst>
              <a:defRPr sz="2400">
                <a:latin typeface="+mn-lt"/>
                <a:ea typeface="+mn-ea"/>
                <a:cs typeface="+mn-cs"/>
                <a:sym typeface="Helvetica"/>
              </a:defRPr>
            </a:pPr>
            <a:r>
              <a:t>-  Gaseous wax is no more found</a:t>
            </a:r>
            <a:br/>
            <a:r>
              <a:rPr sz="2900"/>
              <a:t>	</a:t>
            </a:r>
            <a:r>
              <a:rPr sz="2900">
                <a:latin typeface="Monlam Uni OuChan2"/>
                <a:ea typeface="Monlam Uni OuChan2"/>
                <a:cs typeface="Monlam Uni OuChan2"/>
                <a:sym typeface="Monlam Uni OuChan2"/>
              </a:rPr>
              <a:t>རླངས་གཟུགས་ཅན་གྱི་ལ་ཞུ་རྙེད་མི་ཐུབ།</a:t>
            </a:r>
            <a:r>
              <a:rPr sz="2900"/>
              <a:t> </a:t>
            </a:r>
          </a:p>
        </p:txBody>
      </p:sp>
      <p:pic>
        <p:nvPicPr>
          <p:cNvPr id="517" name="image33.png"/>
          <p:cNvPicPr>
            <a:picLocks noChangeAspect="1"/>
          </p:cNvPicPr>
          <p:nvPr/>
        </p:nvPicPr>
        <p:blipFill>
          <a:blip r:embed="rId2"/>
          <a:stretch>
            <a:fillRect/>
          </a:stretch>
        </p:blipFill>
        <p:spPr>
          <a:xfrm>
            <a:off x="5833357" y="747224"/>
            <a:ext cx="2794002" cy="3200402"/>
          </a:xfrm>
          <a:prstGeom prst="rect">
            <a:avLst/>
          </a:prstGeom>
          <a:ln w="12700">
            <a:miter lim="400000"/>
          </a:ln>
        </p:spPr>
      </p:pic>
      <p:sp>
        <p:nvSpPr>
          <p:cNvPr id="518" name="Shape 518"/>
          <p:cNvSpPr/>
          <p:nvPr/>
        </p:nvSpPr>
        <p:spPr>
          <a:xfrm>
            <a:off x="502708" y="4799682"/>
            <a:ext cx="8641293" cy="91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indent="9083" algn="l" defTabSz="457200">
              <a:tabLst>
                <a:tab pos="266700" algn="l"/>
              </a:tabLst>
              <a:defRPr sz="2400">
                <a:latin typeface="+mn-lt"/>
                <a:ea typeface="+mn-ea"/>
                <a:cs typeface="+mn-cs"/>
                <a:sym typeface="Helvetica"/>
              </a:defRPr>
            </a:pPr>
            <a:r>
              <a:rPr dirty="0"/>
              <a:t>-  Hidden energy is released, therefore chemical reaction</a:t>
            </a:r>
            <a:br>
              <a:rPr dirty="0"/>
            </a:br>
            <a:r>
              <a:rPr dirty="0"/>
              <a:t>	</a:t>
            </a:r>
            <a:r>
              <a:rPr sz="2900" dirty="0" err="1">
                <a:latin typeface="Monlam Uni OuChan2"/>
                <a:ea typeface="Monlam Uni OuChan2"/>
                <a:cs typeface="Monlam Uni OuChan2"/>
                <a:sym typeface="Monlam Uni OuChan2"/>
              </a:rPr>
              <a:t>མངོན་མེད་ནུས་པ་ཕྱིར་གློད་གཏོང་བ་དང་དེ་ལ་བརྟེན་ནས་</a:t>
            </a:r>
            <a:r>
              <a:rPr sz="2900" dirty="0" err="1"/>
              <a:t>རྫས་འགྱུར</a:t>
            </a:r>
            <a:r>
              <a:rPr sz="2900" dirty="0"/>
              <a:t>་</a:t>
            </a:r>
            <a:r>
              <a:rPr lang="bo-CN" sz="2900" dirty="0">
                <a:sym typeface="Helvetica"/>
              </a:rPr>
              <a:t>སྦྲེལ་སྦྱོར</a:t>
            </a:r>
            <a:r>
              <a:rPr sz="2900" dirty="0"/>
              <a:t>།</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16">
                                            <p:bg/>
                                          </p:spTgt>
                                        </p:tgtEl>
                                        <p:attrNameLst>
                                          <p:attrName>style.visibility</p:attrName>
                                        </p:attrNameLst>
                                      </p:cBhvr>
                                      <p:to>
                                        <p:strVal val="visible"/>
                                      </p:to>
                                    </p:set>
                                  </p:childTnLst>
                                </p:cTn>
                              </p:par>
                              <p:par>
                                <p:cTn id="11" presetID="1" presetClass="entr" presetSubtype="0" fill="hold" grpId="2" nodeType="withEffect">
                                  <p:stCondLst>
                                    <p:cond delay="0"/>
                                  </p:stCondLst>
                                  <p:iterate>
                                    <p:tmAbs val="0"/>
                                  </p:iterate>
                                  <p:childTnLst>
                                    <p:set>
                                      <p:cBhvr>
                                        <p:cTn id="12" fill="hold"/>
                                        <p:tgtEl>
                                          <p:spTgt spid="51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3" nodeType="clickEffect">
                                  <p:stCondLst>
                                    <p:cond delay="0"/>
                                  </p:stCondLst>
                                  <p:iterate>
                                    <p:tmAbs val="0"/>
                                  </p:iterate>
                                  <p:childTnLst>
                                    <p:set>
                                      <p:cBhvr>
                                        <p:cTn id="16" fill="hold"/>
                                        <p:tgtEl>
                                          <p:spTgt spid="5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 grpId="1" animBg="1" advAuto="0"/>
      <p:bldP spid="516" grpId="2" build="p" bldLvl="5" animBg="1" advAuto="0"/>
      <p:bldP spid="518" grpId="3"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Shape 520"/>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n-lt"/>
                <a:ea typeface="+mn-ea"/>
                <a:cs typeface="+mn-cs"/>
                <a:sym typeface="Helvetica"/>
              </a:defRPr>
            </a:lvl1pPr>
          </a:lstStyle>
          <a:p>
            <a:fld id="{86CB4B4D-7CA3-9044-876B-883B54F8677D}" type="slidenum">
              <a:t>33</a:t>
            </a:fld>
            <a:endParaRPr/>
          </a:p>
        </p:txBody>
      </p:sp>
      <p:sp>
        <p:nvSpPr>
          <p:cNvPr id="521" name="Shape 521"/>
          <p:cNvSpPr/>
          <p:nvPr/>
        </p:nvSpPr>
        <p:spPr>
          <a:xfrm>
            <a:off x="1099760" y="1385915"/>
            <a:ext cx="3343667" cy="30726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400">
                <a:latin typeface="+mn-lt"/>
                <a:ea typeface="+mn-ea"/>
                <a:cs typeface="+mn-cs"/>
                <a:sym typeface="Helvetica"/>
              </a:defRPr>
            </a:pPr>
            <a:r>
              <a:rPr dirty="0"/>
              <a:t>What is burning?</a:t>
            </a:r>
          </a:p>
          <a:p>
            <a:pPr marL="319245" indent="-278606" algn="l" defTabSz="457200">
              <a:buSzPct val="100000"/>
              <a:buChar char="-"/>
              <a:defRPr sz="2400">
                <a:latin typeface="+mn-lt"/>
                <a:ea typeface="+mn-ea"/>
                <a:cs typeface="+mn-cs"/>
                <a:sym typeface="Helvetica"/>
              </a:defRPr>
            </a:pPr>
            <a:r>
              <a:rPr dirty="0"/>
              <a:t> the wick? </a:t>
            </a:r>
          </a:p>
          <a:p>
            <a:pPr marL="319245" indent="-278606" algn="l" defTabSz="457200">
              <a:spcBef>
                <a:spcPts val="600"/>
              </a:spcBef>
              <a:buSzPct val="100000"/>
              <a:buChar char="-"/>
              <a:defRPr sz="2400">
                <a:latin typeface="+mn-lt"/>
                <a:ea typeface="+mn-ea"/>
                <a:cs typeface="+mn-cs"/>
                <a:sym typeface="Helvetica"/>
              </a:defRPr>
            </a:pPr>
            <a:r>
              <a:rPr dirty="0"/>
              <a:t> the wax? </a:t>
            </a:r>
          </a:p>
          <a:p>
            <a:pPr marL="319245" indent="-278606" algn="l" defTabSz="457200">
              <a:spcBef>
                <a:spcPts val="600"/>
              </a:spcBef>
              <a:buSzPct val="100000"/>
              <a:buChar char="-"/>
              <a:defRPr sz="2400">
                <a:latin typeface="+mn-lt"/>
                <a:ea typeface="+mn-ea"/>
                <a:cs typeface="+mn-cs"/>
                <a:sym typeface="Helvetica"/>
              </a:defRPr>
            </a:pPr>
            <a:endParaRPr dirty="0"/>
          </a:p>
          <a:p>
            <a:pPr algn="l" defTabSz="457200">
              <a:defRPr sz="2900">
                <a:latin typeface="Monlam Uni OuChan2"/>
                <a:ea typeface="Monlam Uni OuChan2"/>
                <a:cs typeface="Monlam Uni OuChan2"/>
                <a:sym typeface="Monlam Uni OuChan2"/>
              </a:defRPr>
            </a:pPr>
            <a:r>
              <a:rPr dirty="0" err="1"/>
              <a:t>ག་རེ་མེས་འཚིག་གི་འདུག</a:t>
            </a:r>
            <a:endParaRPr dirty="0"/>
          </a:p>
          <a:p>
            <a:pPr marL="571500" indent="-571500" algn="l" defTabSz="457200">
              <a:defRPr sz="2900">
                <a:latin typeface="Monlam Uni OuChan2"/>
                <a:ea typeface="Monlam Uni OuChan2"/>
                <a:cs typeface="Monlam Uni OuChan2"/>
                <a:sym typeface="Monlam Uni OuChan2"/>
              </a:defRPr>
            </a:pPr>
            <a:r>
              <a:rPr dirty="0"/>
              <a:t>-  </a:t>
            </a:r>
            <a:r>
              <a:rPr dirty="0" err="1"/>
              <a:t>སྡོང་རས</a:t>
            </a:r>
            <a:r>
              <a:rPr dirty="0"/>
              <a:t>།</a:t>
            </a:r>
            <a:endParaRPr sz="2400" dirty="0"/>
          </a:p>
          <a:p>
            <a:pPr marL="571500" indent="-571500" algn="l" defTabSz="457200">
              <a:defRPr sz="2900">
                <a:latin typeface="Monlam Uni OuChan2"/>
                <a:ea typeface="Monlam Uni OuChan2"/>
                <a:cs typeface="Monlam Uni OuChan2"/>
                <a:sym typeface="Monlam Uni OuChan2"/>
              </a:defRPr>
            </a:pPr>
            <a:r>
              <a:rPr dirty="0"/>
              <a:t>-  </a:t>
            </a:r>
            <a:r>
              <a:rPr dirty="0" err="1"/>
              <a:t>ལ་ཞུ</a:t>
            </a:r>
            <a:r>
              <a:rPr dirty="0"/>
              <a:t>།</a:t>
            </a:r>
          </a:p>
        </p:txBody>
      </p:sp>
      <p:sp>
        <p:nvSpPr>
          <p:cNvPr id="522" name="Shape 522"/>
          <p:cNvSpPr/>
          <p:nvPr/>
        </p:nvSpPr>
        <p:spPr>
          <a:xfrm>
            <a:off x="1099760" y="4834185"/>
            <a:ext cx="4269097" cy="6104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800">
                <a:solidFill>
                  <a:srgbClr val="FF2600"/>
                </a:solidFill>
                <a:latin typeface="+mn-lt"/>
                <a:ea typeface="+mn-ea"/>
                <a:cs typeface="+mn-cs"/>
                <a:sym typeface="Helvetica"/>
              </a:defRPr>
            </a:pPr>
            <a:r>
              <a:rPr dirty="0"/>
              <a:t>Explain! </a:t>
            </a:r>
            <a:r>
              <a:rPr lang="bo-CN" sz="3300" dirty="0">
                <a:latin typeface="Monlam Uni OuChan2"/>
                <a:ea typeface="Monlam Uni OuChan2"/>
                <a:cs typeface="Monlam Uni OuChan2"/>
                <a:sym typeface="Monlam Uni OuChan2"/>
              </a:rPr>
              <a:t>འགྲེལ་</a:t>
            </a:r>
            <a:r>
              <a:rPr sz="3300" dirty="0" err="1">
                <a:latin typeface="Monlam Uni OuChan2"/>
                <a:ea typeface="Monlam Uni OuChan2"/>
                <a:cs typeface="Monlam Uni OuChan2"/>
                <a:sym typeface="Monlam Uni OuChan2"/>
              </a:rPr>
              <a:t>བཤད</a:t>
            </a:r>
            <a:r>
              <a:rPr sz="3300" dirty="0">
                <a:latin typeface="Monlam Uni OuChan2"/>
                <a:ea typeface="Monlam Uni OuChan2"/>
                <a:cs typeface="Monlam Uni OuChan2"/>
                <a:sym typeface="Monlam Uni OuChan2"/>
              </a:rPr>
              <a:t>་</a:t>
            </a:r>
            <a:r>
              <a:rPr lang="bo-CN" sz="3300" dirty="0">
                <a:latin typeface="Monlam Uni OuChan2"/>
                <a:cs typeface="Monlam Uni OuChan2"/>
                <a:sym typeface="Helvetica"/>
              </a:rPr>
              <a:t>རྒྱོབ</a:t>
            </a:r>
            <a:r>
              <a:rPr sz="3300" dirty="0">
                <a:latin typeface="Monlam Uni OuChan2"/>
                <a:ea typeface="Monlam Uni OuChan2"/>
                <a:cs typeface="Monlam Uni OuChan2"/>
                <a:sym typeface="Monlam Uni OuChan2"/>
              </a:rPr>
              <a:t>།</a:t>
            </a:r>
          </a:p>
        </p:txBody>
      </p:sp>
      <p:sp>
        <p:nvSpPr>
          <p:cNvPr id="523" name="Shape 523"/>
          <p:cNvSpPr/>
          <p:nvPr/>
        </p:nvSpPr>
        <p:spPr>
          <a:xfrm>
            <a:off x="1099760" y="512431"/>
            <a:ext cx="3108224" cy="8213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800" b="1">
                <a:solidFill>
                  <a:srgbClr val="FF2600"/>
                </a:solidFill>
                <a:latin typeface="+mn-lt"/>
                <a:ea typeface="+mn-ea"/>
                <a:cs typeface="+mn-cs"/>
                <a:sym typeface="Helvetica"/>
              </a:defRPr>
            </a:pPr>
            <a:r>
              <a:t>2</a:t>
            </a:r>
            <a:r>
              <a:rPr b="0"/>
              <a:t>.</a:t>
            </a:r>
            <a:r>
              <a:t> </a:t>
            </a:r>
            <a:r>
              <a:rPr b="0"/>
              <a:t>Find out   </a:t>
            </a:r>
            <a:r>
              <a:rPr sz="3300" b="0">
                <a:latin typeface="Monlam Uni OuChan2"/>
                <a:ea typeface="Monlam Uni OuChan2"/>
                <a:cs typeface="Monlam Uni OuChan2"/>
                <a:sym typeface="Monlam Uni OuChan2"/>
              </a:rPr>
              <a:t>འཚོལ།</a:t>
            </a:r>
            <a:r>
              <a:rPr sz="3300"/>
              <a:t>   </a:t>
            </a:r>
          </a:p>
        </p:txBody>
      </p:sp>
      <p:pic>
        <p:nvPicPr>
          <p:cNvPr id="524" name="image33.png"/>
          <p:cNvPicPr>
            <a:picLocks noChangeAspect="1"/>
          </p:cNvPicPr>
          <p:nvPr/>
        </p:nvPicPr>
        <p:blipFill>
          <a:blip r:embed="rId2"/>
          <a:stretch>
            <a:fillRect/>
          </a:stretch>
        </p:blipFill>
        <p:spPr>
          <a:xfrm>
            <a:off x="5833357" y="747224"/>
            <a:ext cx="2794002" cy="3200402"/>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 grpId="1"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Shape 526"/>
          <p:cNvSpPr/>
          <p:nvPr/>
        </p:nvSpPr>
        <p:spPr>
          <a:xfrm>
            <a:off x="-38100" y="-25400"/>
            <a:ext cx="9207500" cy="6908800"/>
          </a:xfrm>
          <a:prstGeom prst="rect">
            <a:avLst/>
          </a:prstGeom>
          <a:solidFill>
            <a:srgbClr val="000000"/>
          </a:solidFill>
          <a:ln w="25400">
            <a:solidFill>
              <a:srgbClr val="000000"/>
            </a:solidFill>
            <a:miter lim="400000"/>
          </a:ln>
        </p:spPr>
        <p:txBody>
          <a:bodyPr lIns="50800" tIns="50800" rIns="50800" bIns="50800" anchor="ctr"/>
          <a:lstStyle/>
          <a:p>
            <a:pPr>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27" name="Shape 527"/>
          <p:cNvSpPr>
            <a:spLocks noGrp="1"/>
          </p:cNvSpPr>
          <p:nvPr>
            <p:ph type="sldNum" sz="quarter" idx="4294967295"/>
          </p:nvPr>
        </p:nvSpPr>
        <p:spPr>
          <a:xfrm>
            <a:off x="443707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EE"/>
                </a:solidFill>
                <a:latin typeface="+mn-lt"/>
                <a:ea typeface="+mn-ea"/>
                <a:cs typeface="+mn-cs"/>
                <a:sym typeface="Helvetica"/>
              </a:defRPr>
            </a:lvl1pPr>
          </a:lstStyle>
          <a:p>
            <a:fld id="{86CB4B4D-7CA3-9044-876B-883B54F8677D}" type="slidenum">
              <a:t>34</a:t>
            </a:fld>
            <a:endParaRPr/>
          </a:p>
        </p:txBody>
      </p:sp>
      <p:sp>
        <p:nvSpPr>
          <p:cNvPr id="528" name="Shape 528"/>
          <p:cNvSpPr/>
          <p:nvPr/>
        </p:nvSpPr>
        <p:spPr>
          <a:xfrm>
            <a:off x="3642258" y="2977595"/>
            <a:ext cx="1859483" cy="9028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Gill Sans"/>
                <a:ea typeface="Gill Sans"/>
                <a:cs typeface="Gill Sans"/>
                <a:sym typeface="Gill Sans"/>
              </a:defRPr>
            </a:lvl1pPr>
          </a:lstStyle>
          <a:p>
            <a:r>
              <a:rPr lang="de-CH" dirty="0" err="1"/>
              <a:t>Projector</a:t>
            </a:r>
            <a:r>
              <a:rPr dirty="0"/>
              <a:t> off</a:t>
            </a:r>
            <a:r>
              <a:rPr lang="de-CH" dirty="0"/>
              <a:t/>
            </a:r>
            <a:br>
              <a:rPr lang="de-CH" dirty="0"/>
            </a:br>
            <a:r>
              <a:rPr lang="de-CH" dirty="0"/>
              <a:t>Experiment</a:t>
            </a:r>
            <a:endParaRPr dirty="0"/>
          </a:p>
        </p:txBody>
      </p:sp>
    </p:spTree>
  </p:cSld>
  <p:clrMapOvr>
    <a:masterClrMapping/>
  </p:clrMapOvr>
  <p:transition xmlns:p14="http://schemas.microsoft.com/office/powerpoint/2010/mai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ndle waxvapour inflam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6077" y="-42057"/>
            <a:ext cx="6018839" cy="8873272"/>
          </a:xfrm>
          <a:prstGeom prst="rect">
            <a:avLst/>
          </a:prstGeom>
        </p:spPr>
      </p:pic>
      <p:sp>
        <p:nvSpPr>
          <p:cNvPr id="3" name="Textfeld 2"/>
          <p:cNvSpPr txBox="1"/>
          <p:nvPr/>
        </p:nvSpPr>
        <p:spPr>
          <a:xfrm>
            <a:off x="-35950" y="6321477"/>
            <a:ext cx="991996" cy="5027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de-DE" dirty="0">
                <a:solidFill>
                  <a:srgbClr val="FFFFFF"/>
                </a:solidFill>
              </a:rPr>
              <a:t>Movie</a:t>
            </a:r>
            <a:endParaRPr kumimoji="0" lang="de-DE" sz="2600" b="0" i="0" u="none" strike="noStrike" cap="none" spc="0" normalizeH="0" baseline="0" dirty="0">
              <a:ln>
                <a:noFill/>
              </a:ln>
              <a:solidFill>
                <a:srgbClr val="FFFFFF"/>
              </a:solidFill>
              <a:effectLst/>
              <a:uFillTx/>
              <a:sym typeface="Arial"/>
            </a:endParaRPr>
          </a:p>
        </p:txBody>
      </p:sp>
    </p:spTree>
    <p:extLst>
      <p:ext uri="{BB962C8B-B14F-4D97-AF65-F5344CB8AC3E}">
        <p14:creationId xmlns:p14="http://schemas.microsoft.com/office/powerpoint/2010/main" val="109368752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Shape 536"/>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n-lt"/>
                <a:ea typeface="+mn-ea"/>
                <a:cs typeface="+mn-cs"/>
                <a:sym typeface="Helvetica"/>
              </a:defRPr>
            </a:lvl1pPr>
          </a:lstStyle>
          <a:p>
            <a:fld id="{86CB4B4D-7CA3-9044-876B-883B54F8677D}" type="slidenum">
              <a:t>36</a:t>
            </a:fld>
            <a:endParaRPr/>
          </a:p>
        </p:txBody>
      </p:sp>
      <p:sp>
        <p:nvSpPr>
          <p:cNvPr id="537" name="Shape 537"/>
          <p:cNvSpPr/>
          <p:nvPr/>
        </p:nvSpPr>
        <p:spPr>
          <a:xfrm>
            <a:off x="1815278" y="1182347"/>
            <a:ext cx="6716553" cy="9028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2400">
                <a:solidFill>
                  <a:srgbClr val="0B5D18"/>
                </a:solidFill>
                <a:latin typeface="+mn-lt"/>
                <a:ea typeface="+mn-ea"/>
                <a:cs typeface="+mn-cs"/>
                <a:sym typeface="Helvetica"/>
              </a:defRPr>
            </a:pPr>
            <a:r>
              <a:rPr dirty="0"/>
              <a:t>Transformation of matter</a:t>
            </a:r>
            <a:r>
              <a:rPr dirty="0">
                <a:solidFill>
                  <a:srgbClr val="000000"/>
                </a:solidFill>
              </a:rPr>
              <a:t>   =   Chemical reaction</a:t>
            </a:r>
          </a:p>
          <a:p>
            <a:pPr algn="l" defTabSz="457200">
              <a:defRPr sz="2800">
                <a:solidFill>
                  <a:srgbClr val="0B5D18"/>
                </a:solidFill>
                <a:latin typeface="Monlam Uni OuChan2"/>
                <a:ea typeface="Monlam Uni OuChan2"/>
                <a:cs typeface="Monlam Uni OuChan2"/>
                <a:sym typeface="Monlam Uni OuChan2"/>
              </a:defRPr>
            </a:pPr>
            <a:r>
              <a:rPr dirty="0"/>
              <a:t>བེམ་གཟུགས་ཀྱི་འཕོ་འགྱུར།</a:t>
            </a:r>
            <a:r>
              <a:rPr dirty="0">
                <a:solidFill>
                  <a:srgbClr val="000000"/>
                </a:solidFill>
                <a:latin typeface="+mn-lt"/>
                <a:ea typeface="+mn-ea"/>
                <a:cs typeface="+mn-cs"/>
                <a:sym typeface="Helvetica"/>
              </a:rPr>
              <a:t>	</a:t>
            </a:r>
            <a:r>
              <a:rPr lang="en-IN" dirty="0">
                <a:solidFill>
                  <a:srgbClr val="000000"/>
                </a:solidFill>
                <a:latin typeface="+mn-lt"/>
                <a:ea typeface="+mn-ea"/>
                <a:cs typeface="+mn-cs"/>
                <a:sym typeface="Helvetica"/>
              </a:rPr>
              <a:t>         </a:t>
            </a:r>
            <a:r>
              <a:rPr dirty="0">
                <a:solidFill>
                  <a:srgbClr val="000000"/>
                </a:solidFill>
                <a:latin typeface="+mn-lt"/>
                <a:ea typeface="+mn-ea"/>
                <a:cs typeface="+mn-cs"/>
                <a:sym typeface="Helvetica"/>
              </a:rPr>
              <a:t>=  </a:t>
            </a:r>
            <a:r>
              <a:rPr dirty="0">
                <a:solidFill>
                  <a:schemeClr val="tx1"/>
                </a:solidFill>
              </a:rPr>
              <a:t>རྫས་འགྱུར་</a:t>
            </a:r>
            <a:r>
              <a:rPr lang="bo-CN" sz="2800" dirty="0">
                <a:solidFill>
                  <a:schemeClr val="tx1"/>
                </a:solidFill>
                <a:sym typeface="Monlam Uni OuChan2"/>
              </a:rPr>
              <a:t>སྦྲེལ་སྦྱོར།</a:t>
            </a:r>
            <a:endParaRPr dirty="0">
              <a:solidFill>
                <a:schemeClr val="tx1"/>
              </a:solidFill>
            </a:endParaRPr>
          </a:p>
        </p:txBody>
      </p:sp>
      <p:pic>
        <p:nvPicPr>
          <p:cNvPr id="538" name="pasted-image.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6854" y="2387807"/>
            <a:ext cx="3561860" cy="4049360"/>
          </a:xfrm>
          <a:prstGeom prst="rect">
            <a:avLst/>
          </a:prstGeom>
          <a:ln w="12700">
            <a:miter lim="400000"/>
          </a:ln>
        </p:spPr>
      </p:pic>
      <p:grpSp>
        <p:nvGrpSpPr>
          <p:cNvPr id="542" name="Group 542"/>
          <p:cNvGrpSpPr/>
          <p:nvPr/>
        </p:nvGrpSpPr>
        <p:grpSpPr>
          <a:xfrm>
            <a:off x="594290" y="143352"/>
            <a:ext cx="8484231" cy="2866445"/>
            <a:chOff x="0" y="83920"/>
            <a:chExt cx="8484229" cy="2866444"/>
          </a:xfrm>
        </p:grpSpPr>
        <p:sp>
          <p:nvSpPr>
            <p:cNvPr id="539" name="Shape 539"/>
            <p:cNvSpPr/>
            <p:nvPr/>
          </p:nvSpPr>
          <p:spPr>
            <a:xfrm>
              <a:off x="473435" y="83920"/>
              <a:ext cx="8010794" cy="9267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lnSpc>
                  <a:spcPts val="3200"/>
                </a:lnSpc>
                <a:defRPr sz="2400">
                  <a:latin typeface="+mn-lt"/>
                  <a:ea typeface="+mn-ea"/>
                  <a:cs typeface="+mn-cs"/>
                  <a:sym typeface="Helvetica"/>
                </a:defRPr>
              </a:pPr>
              <a:r>
                <a:rPr dirty="0">
                  <a:solidFill>
                    <a:schemeClr val="accent6">
                      <a:lumOff val="-8549"/>
                    </a:schemeClr>
                  </a:solidFill>
                </a:rPr>
                <a:t>After</a:t>
              </a:r>
              <a:r>
                <a:rPr dirty="0"/>
                <a:t> Burning wax   ⇒    Gaseous substance?  </a:t>
              </a:r>
              <a:br>
                <a:rPr dirty="0"/>
              </a:br>
              <a:r>
                <a:rPr sz="2800" dirty="0" err="1">
                  <a:latin typeface="Monlam Uni OuChan2"/>
                  <a:ea typeface="Monlam Uni OuChan2"/>
                  <a:cs typeface="Monlam Uni OuChan2"/>
                  <a:sym typeface="Monlam Uni OuChan2"/>
                </a:rPr>
                <a:t>མེ་འབར</a:t>
              </a:r>
              <a:r>
                <a:rPr sz="2800" dirty="0">
                  <a:latin typeface="Monlam Uni OuChan2"/>
                  <a:ea typeface="Monlam Uni OuChan2"/>
                  <a:cs typeface="Monlam Uni OuChan2"/>
                  <a:sym typeface="Monlam Uni OuChan2"/>
                </a:rPr>
                <a:t>་</a:t>
              </a:r>
              <a:r>
                <a:rPr lang="bo-CN" sz="2800" b="0" i="0" u="none" strike="noStrike" dirty="0">
                  <a:effectLst/>
                  <a:latin typeface="Arial" panose="020B0604020202020204" pitchFamily="34" charset="0"/>
                </a:rPr>
                <a:t>ཚར་བའི་རྗེས་ཀྱི་</a:t>
              </a:r>
              <a:r>
                <a:rPr sz="2800" dirty="0" err="1">
                  <a:latin typeface="Monlam Uni OuChan2"/>
                  <a:ea typeface="Monlam Uni OuChan2"/>
                  <a:cs typeface="Monlam Uni OuChan2"/>
                  <a:sym typeface="Monlam Uni OuChan2"/>
                </a:rPr>
                <a:t>ལ་ཞུ</a:t>
              </a:r>
              <a:r>
                <a:rPr sz="2800" dirty="0">
                  <a:latin typeface="Monlam Uni OuChan2"/>
                  <a:ea typeface="Monlam Uni OuChan2"/>
                  <a:cs typeface="Monlam Uni OuChan2"/>
                  <a:sym typeface="Monlam Uni OuChan2"/>
                </a:rPr>
                <a:t>།</a:t>
              </a:r>
              <a:r>
                <a:rPr sz="2800" dirty="0"/>
                <a:t>   ⇒   </a:t>
              </a:r>
              <a:r>
                <a:rPr sz="2800" dirty="0" err="1">
                  <a:latin typeface="Monlam Uni OuChan2"/>
                  <a:ea typeface="Monlam Uni OuChan2"/>
                  <a:cs typeface="Monlam Uni OuChan2"/>
                  <a:sym typeface="Monlam Uni OuChan2"/>
                </a:rPr>
                <a:t>རླངས་གཟུགས་ཅན་གྱི་བེམ</a:t>
              </a:r>
              <a:r>
                <a:rPr sz="2800" dirty="0">
                  <a:latin typeface="Monlam Uni OuChan2"/>
                  <a:ea typeface="Monlam Uni OuChan2"/>
                  <a:cs typeface="Monlam Uni OuChan2"/>
                  <a:sym typeface="Monlam Uni OuChan2"/>
                </a:rPr>
                <a:t>་</a:t>
              </a:r>
              <a:r>
                <a:rPr lang="bo-CN" sz="2800" dirty="0"/>
                <a:t>རྫས་</a:t>
              </a:r>
              <a:r>
                <a:rPr sz="2800" dirty="0" err="1">
                  <a:latin typeface="Monlam Uni OuChan2"/>
                  <a:ea typeface="Monlam Uni OuChan2"/>
                  <a:cs typeface="Monlam Uni OuChan2"/>
                  <a:sym typeface="Monlam Uni OuChan2"/>
                </a:rPr>
                <a:t>ཡིན་ནམ</a:t>
              </a:r>
              <a:r>
                <a:rPr sz="2800" dirty="0">
                  <a:latin typeface="Monlam Uni OuChan2"/>
                  <a:ea typeface="Monlam Uni OuChan2"/>
                  <a:cs typeface="Monlam Uni OuChan2"/>
                  <a:sym typeface="Monlam Uni OuChan2"/>
                </a:rPr>
                <a:t>།</a:t>
              </a:r>
            </a:p>
          </p:txBody>
        </p:sp>
        <p:sp>
          <p:nvSpPr>
            <p:cNvPr id="540" name="Shape 540"/>
            <p:cNvSpPr/>
            <p:nvPr/>
          </p:nvSpPr>
          <p:spPr>
            <a:xfrm>
              <a:off x="30009" y="494699"/>
              <a:ext cx="1098121" cy="2455665"/>
            </a:xfrm>
            <a:prstGeom prst="line">
              <a:avLst/>
            </a:prstGeom>
            <a:noFill/>
            <a:ln w="63500" cap="flat">
              <a:solidFill>
                <a:srgbClr val="F62402"/>
              </a:solidFill>
              <a:prstDash val="solid"/>
              <a:miter lim="400000"/>
              <a:tailEnd type="triangle" w="med" len="med"/>
            </a:ln>
            <a:effectLst/>
          </p:spPr>
          <p:txBody>
            <a:bodyPr wrap="square" lIns="45718" tIns="45718" rIns="45718" bIns="45718" numCol="1" anchor="t">
              <a:noAutofit/>
            </a:bodyPr>
            <a:lstStyle/>
            <a:p>
              <a:endParaRPr/>
            </a:p>
          </p:txBody>
        </p:sp>
        <p:sp>
          <p:nvSpPr>
            <p:cNvPr id="541" name="Shape 541"/>
            <p:cNvSpPr/>
            <p:nvPr/>
          </p:nvSpPr>
          <p:spPr>
            <a:xfrm>
              <a:off x="0" y="480284"/>
              <a:ext cx="373609" cy="1"/>
            </a:xfrm>
            <a:prstGeom prst="line">
              <a:avLst/>
            </a:prstGeom>
            <a:noFill/>
            <a:ln w="63500" cap="flat">
              <a:solidFill>
                <a:srgbClr val="F62402"/>
              </a:solidFill>
              <a:prstDash val="solid"/>
              <a:miter lim="400000"/>
            </a:ln>
            <a:effectLst/>
          </p:spPr>
          <p:txBody>
            <a:bodyPr wrap="square" lIns="45718" tIns="45718" rIns="45718" bIns="45718" numCol="1" anchor="t">
              <a:noAutofit/>
            </a:bodyPr>
            <a:lstStyle/>
            <a:p>
              <a:endParaRPr/>
            </a:p>
          </p:txBody>
        </p:sp>
      </p:grpSp>
      <p:grpSp>
        <p:nvGrpSpPr>
          <p:cNvPr id="545" name="Group 545"/>
          <p:cNvGrpSpPr/>
          <p:nvPr/>
        </p:nvGrpSpPr>
        <p:grpSpPr>
          <a:xfrm>
            <a:off x="2839760" y="4294060"/>
            <a:ext cx="5853208" cy="902811"/>
            <a:chOff x="0" y="69295"/>
            <a:chExt cx="5853207" cy="902810"/>
          </a:xfrm>
        </p:grpSpPr>
        <p:sp>
          <p:nvSpPr>
            <p:cNvPr id="543" name="Shape 543"/>
            <p:cNvSpPr/>
            <p:nvPr/>
          </p:nvSpPr>
          <p:spPr>
            <a:xfrm>
              <a:off x="1622760" y="69295"/>
              <a:ext cx="4230447" cy="9028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2400">
                  <a:latin typeface="+mn-lt"/>
                  <a:ea typeface="+mn-ea"/>
                  <a:cs typeface="+mn-cs"/>
                  <a:sym typeface="Helvetica"/>
                </a:defRPr>
              </a:pPr>
              <a:r>
                <a:rPr dirty="0" err="1"/>
                <a:t>Analyse</a:t>
              </a:r>
              <a:r>
                <a:rPr dirty="0"/>
                <a:t> the reaction product</a:t>
              </a:r>
            </a:p>
            <a:p>
              <a:pPr algn="l" defTabSz="457200">
                <a:defRPr sz="2800">
                  <a:latin typeface="Monlam Uni OuChan2"/>
                  <a:ea typeface="Monlam Uni OuChan2"/>
                  <a:cs typeface="Monlam Uni OuChan2"/>
                  <a:sym typeface="Monlam Uni OuChan2"/>
                </a:defRPr>
              </a:pPr>
              <a:r>
                <a:rPr dirty="0" err="1">
                  <a:solidFill>
                    <a:schemeClr val="tx1"/>
                  </a:solidFill>
                </a:rPr>
                <a:t>རྫས</a:t>
              </a:r>
              <a:r>
                <a:rPr dirty="0">
                  <a:solidFill>
                    <a:schemeClr val="tx1"/>
                  </a:solidFill>
                </a:rPr>
                <a:t>་</a:t>
              </a:r>
              <a:r>
                <a:rPr lang="bo-CN" dirty="0">
                  <a:solidFill>
                    <a:schemeClr val="tx1"/>
                  </a:solidFill>
                </a:rPr>
                <a:t>འགྱུར་</a:t>
              </a:r>
              <a:r>
                <a:rPr dirty="0" err="1">
                  <a:solidFill>
                    <a:schemeClr val="tx1"/>
                  </a:solidFill>
                </a:rPr>
                <a:t>གྱི་གྲུབ་རྫས་ལ་དཔྱད་ཞིབ་བྱེད</a:t>
              </a:r>
              <a:r>
                <a:rPr dirty="0">
                  <a:solidFill>
                    <a:schemeClr val="tx1"/>
                  </a:solidFill>
                </a:rPr>
                <a:t>།</a:t>
              </a:r>
            </a:p>
          </p:txBody>
        </p:sp>
        <p:sp>
          <p:nvSpPr>
            <p:cNvPr id="544" name="Shape 544"/>
            <p:cNvSpPr/>
            <p:nvPr/>
          </p:nvSpPr>
          <p:spPr>
            <a:xfrm flipH="1">
              <a:off x="0" y="492471"/>
              <a:ext cx="1537831" cy="148822"/>
            </a:xfrm>
            <a:prstGeom prst="line">
              <a:avLst/>
            </a:prstGeom>
            <a:noFill/>
            <a:ln w="63500" cap="flat">
              <a:solidFill>
                <a:srgbClr val="F62402"/>
              </a:solidFill>
              <a:prstDash val="solid"/>
              <a:miter lim="400000"/>
              <a:tailEnd type="triangle" w="med" len="med"/>
            </a:ln>
            <a:effectLst/>
          </p:spPr>
          <p:txBody>
            <a:bodyPr wrap="square" lIns="45718" tIns="45718" rIns="45718" bIns="45718" numCol="1" anchor="t">
              <a:noAutofit/>
            </a:bodyPr>
            <a:lstStyle/>
            <a:p>
              <a:endParaRPr/>
            </a:p>
          </p:txBody>
        </p:sp>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 grpId="2" animBg="1" advAuto="0"/>
      <p:bldP spid="542" grpId="1" animBg="1" advAuto="0"/>
      <p:bldP spid="545" grpId="3"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Shape 549"/>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n-lt"/>
                <a:ea typeface="+mn-ea"/>
                <a:cs typeface="+mn-cs"/>
                <a:sym typeface="Helvetica"/>
              </a:defRPr>
            </a:lvl1pPr>
          </a:lstStyle>
          <a:p>
            <a:fld id="{86CB4B4D-7CA3-9044-876B-883B54F8677D}" type="slidenum">
              <a:t>37</a:t>
            </a:fld>
            <a:endParaRPr/>
          </a:p>
        </p:txBody>
      </p:sp>
      <p:pic>
        <p:nvPicPr>
          <p:cNvPr id="550" name="image38.png"/>
          <p:cNvPicPr>
            <a:picLocks noChangeAspect="1"/>
          </p:cNvPicPr>
          <p:nvPr/>
        </p:nvPicPr>
        <p:blipFill>
          <a:blip r:embed="rId3"/>
          <a:stretch>
            <a:fillRect/>
          </a:stretch>
        </p:blipFill>
        <p:spPr>
          <a:xfrm>
            <a:off x="346237" y="2474601"/>
            <a:ext cx="4152903" cy="3492502"/>
          </a:xfrm>
          <a:prstGeom prst="rect">
            <a:avLst/>
          </a:prstGeom>
          <a:ln w="12700">
            <a:miter lim="400000"/>
          </a:ln>
        </p:spPr>
      </p:pic>
      <p:sp>
        <p:nvSpPr>
          <p:cNvPr id="551" name="Shape 551"/>
          <p:cNvSpPr/>
          <p:nvPr/>
        </p:nvSpPr>
        <p:spPr>
          <a:xfrm>
            <a:off x="306197" y="1428780"/>
            <a:ext cx="3440044" cy="918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2400">
                <a:latin typeface="+mn-lt"/>
                <a:ea typeface="+mn-ea"/>
                <a:cs typeface="+mn-cs"/>
                <a:sym typeface="Helvetica"/>
              </a:defRPr>
            </a:pPr>
            <a:r>
              <a:rPr dirty="0"/>
              <a:t>Wood or coal is burned. </a:t>
            </a:r>
          </a:p>
          <a:p>
            <a:pPr algn="l" defTabSz="457200">
              <a:defRPr sz="2900">
                <a:latin typeface="Monlam Uni OuChan2"/>
                <a:ea typeface="Monlam Uni OuChan2"/>
                <a:cs typeface="Monlam Uni OuChan2"/>
                <a:sym typeface="Monlam Uni OuChan2"/>
              </a:defRPr>
            </a:pPr>
            <a:r>
              <a:rPr dirty="0" err="1">
                <a:solidFill>
                  <a:schemeClr val="tx1"/>
                </a:solidFill>
              </a:rPr>
              <a:t>ཤིང་ང</a:t>
            </a:r>
            <a:r>
              <a:rPr lang="bo-CN" dirty="0">
                <a:solidFill>
                  <a:schemeClr val="tx1"/>
                </a:solidFill>
              </a:rPr>
              <a:t>མ</a:t>
            </a:r>
            <a:r>
              <a:rPr dirty="0">
                <a:solidFill>
                  <a:schemeClr val="tx1"/>
                </a:solidFill>
              </a:rPr>
              <a:t>་</a:t>
            </a:r>
            <a:r>
              <a:rPr dirty="0" err="1">
                <a:solidFill>
                  <a:schemeClr val="tx1"/>
                </a:solidFill>
              </a:rPr>
              <a:t>རྡོ་སོལ་མེར་སྲེག་པ</a:t>
            </a:r>
            <a:r>
              <a:rPr dirty="0">
                <a:solidFill>
                  <a:schemeClr val="tx1"/>
                </a:solidFill>
              </a:rPr>
              <a:t>།</a:t>
            </a:r>
          </a:p>
        </p:txBody>
      </p:sp>
      <p:sp>
        <p:nvSpPr>
          <p:cNvPr id="552" name="Shape 552"/>
          <p:cNvSpPr/>
          <p:nvPr/>
        </p:nvSpPr>
        <p:spPr>
          <a:xfrm>
            <a:off x="4615231" y="4876060"/>
            <a:ext cx="4082849" cy="8874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tabLst>
                <a:tab pos="279400" algn="l"/>
              </a:tabLst>
              <a:defRPr sz="2400">
                <a:latin typeface="+mn-lt"/>
                <a:ea typeface="+mn-ea"/>
                <a:cs typeface="+mn-cs"/>
                <a:sym typeface="Helvetica"/>
              </a:defRPr>
            </a:pPr>
            <a:r>
              <a:rPr dirty="0"/>
              <a:t>2.	Why do we need chimney?</a:t>
            </a:r>
          </a:p>
          <a:p>
            <a:pPr algn="l" defTabSz="457200">
              <a:tabLst>
                <a:tab pos="279400" algn="l"/>
              </a:tabLst>
              <a:defRPr sz="2700">
                <a:latin typeface="Monlam Uni OuChan2"/>
                <a:ea typeface="Monlam Uni OuChan2"/>
                <a:cs typeface="Monlam Uni OuChan2"/>
                <a:sym typeface="Monlam Uni OuChan2"/>
              </a:defRPr>
            </a:pPr>
            <a:r>
              <a:rPr dirty="0">
                <a:solidFill>
                  <a:schemeClr val="tx1"/>
                </a:solidFill>
              </a:rPr>
              <a:t>༢	</a:t>
            </a:r>
            <a:r>
              <a:rPr lang="bo-CN" sz="2700" dirty="0">
                <a:solidFill>
                  <a:schemeClr val="tx1"/>
                </a:solidFill>
                <a:sym typeface="Monlam Uni OuChan2"/>
              </a:rPr>
              <a:t>ང་ཚོར་</a:t>
            </a:r>
            <a:r>
              <a:rPr dirty="0" err="1">
                <a:solidFill>
                  <a:schemeClr val="tx1"/>
                </a:solidFill>
              </a:rPr>
              <a:t>དུ་ཁུང་ཅིའི་ཕྱིར་དགོས་སམ</a:t>
            </a:r>
            <a:r>
              <a:rPr dirty="0">
                <a:solidFill>
                  <a:schemeClr val="tx1"/>
                </a:solidFill>
              </a:rPr>
              <a:t>།</a:t>
            </a:r>
          </a:p>
        </p:txBody>
      </p:sp>
      <p:grpSp>
        <p:nvGrpSpPr>
          <p:cNvPr id="555" name="Group 555"/>
          <p:cNvGrpSpPr/>
          <p:nvPr/>
        </p:nvGrpSpPr>
        <p:grpSpPr>
          <a:xfrm>
            <a:off x="4586951" y="2321808"/>
            <a:ext cx="4573992" cy="2401313"/>
            <a:chOff x="0" y="0"/>
            <a:chExt cx="4573991" cy="2401312"/>
          </a:xfrm>
        </p:grpSpPr>
        <p:sp>
          <p:nvSpPr>
            <p:cNvPr id="553" name="Shape 553"/>
            <p:cNvSpPr/>
            <p:nvPr/>
          </p:nvSpPr>
          <p:spPr>
            <a:xfrm>
              <a:off x="20822" y="0"/>
              <a:ext cx="2338732"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2400">
                  <a:solidFill>
                    <a:srgbClr val="FF2600"/>
                  </a:solidFill>
                  <a:latin typeface="+mn-lt"/>
                  <a:ea typeface="+mn-ea"/>
                  <a:cs typeface="+mn-cs"/>
                  <a:sym typeface="Helvetica"/>
                </a:defRPr>
              </a:pPr>
              <a:r>
                <a:t>Questions:   </a:t>
              </a:r>
              <a:r>
                <a:rPr sz="2900" b="1"/>
                <a:t>དྲི་བ།</a:t>
              </a:r>
            </a:p>
          </p:txBody>
        </p:sp>
        <p:sp>
          <p:nvSpPr>
            <p:cNvPr id="554" name="Shape 554"/>
            <p:cNvSpPr/>
            <p:nvPr/>
          </p:nvSpPr>
          <p:spPr>
            <a:xfrm>
              <a:off x="0" y="550379"/>
              <a:ext cx="4573991" cy="18509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defTabSz="457200">
                <a:tabLst>
                  <a:tab pos="279400" algn="l"/>
                </a:tabLst>
                <a:defRPr sz="2400">
                  <a:latin typeface="+mn-lt"/>
                  <a:ea typeface="+mn-ea"/>
                  <a:cs typeface="+mn-cs"/>
                  <a:sym typeface="Helvetica"/>
                </a:defRPr>
              </a:pPr>
              <a:r>
                <a:rPr dirty="0"/>
                <a:t>1.	How does the change occur in </a:t>
              </a:r>
              <a:br>
                <a:rPr dirty="0"/>
              </a:br>
              <a:r>
                <a:rPr dirty="0"/>
                <a:t>	the matter?</a:t>
              </a:r>
            </a:p>
            <a:p>
              <a:pPr algn="l" defTabSz="457200">
                <a:lnSpc>
                  <a:spcPts val="4000"/>
                </a:lnSpc>
                <a:defRPr sz="2700">
                  <a:latin typeface="Monlam Uni OuChan2"/>
                  <a:ea typeface="Monlam Uni OuChan2"/>
                  <a:cs typeface="Monlam Uni OuChan2"/>
                  <a:sym typeface="Monlam Uni OuChan2"/>
                </a:defRPr>
              </a:pPr>
              <a:r>
                <a:rPr dirty="0"/>
                <a:t>༡  </a:t>
              </a:r>
              <a:r>
                <a:rPr dirty="0" err="1">
                  <a:solidFill>
                    <a:schemeClr val="tx1"/>
                  </a:solidFill>
                </a:rPr>
                <a:t>གང་འདྲ་བྱེད་ནས་བེམ་གཟུགས་ལ་འགྱུར་བ</a:t>
              </a:r>
              <a:r>
                <a:rPr dirty="0">
                  <a:solidFill>
                    <a:schemeClr val="tx1"/>
                  </a:solidFill>
                </a:rPr>
                <a:t>་</a:t>
              </a:r>
            </a:p>
            <a:p>
              <a:pPr algn="l" defTabSz="457200">
                <a:lnSpc>
                  <a:spcPts val="4000"/>
                </a:lnSpc>
                <a:defRPr sz="2700">
                  <a:latin typeface="Monlam Uni OuChan2"/>
                  <a:ea typeface="Monlam Uni OuChan2"/>
                  <a:cs typeface="Monlam Uni OuChan2"/>
                  <a:sym typeface="Monlam Uni OuChan2"/>
                </a:defRPr>
              </a:pPr>
              <a:r>
                <a:rPr dirty="0">
                  <a:solidFill>
                    <a:schemeClr val="tx1"/>
                  </a:solidFill>
                </a:rPr>
                <a:t>    </a:t>
              </a:r>
              <a:r>
                <a:rPr dirty="0" err="1">
                  <a:solidFill>
                    <a:schemeClr val="tx1"/>
                  </a:solidFill>
                </a:rPr>
                <a:t>འགྲོ</a:t>
              </a:r>
              <a:r>
                <a:rPr dirty="0">
                  <a:solidFill>
                    <a:schemeClr val="tx1"/>
                  </a:solidFill>
                </a:rPr>
                <a:t>་</a:t>
              </a:r>
              <a:r>
                <a:rPr lang="bo-CN" sz="2700" b="0" i="0" u="none" strike="noStrike" dirty="0">
                  <a:solidFill>
                    <a:schemeClr val="tx1"/>
                  </a:solidFill>
                  <a:effectLst/>
                  <a:latin typeface="Arial" panose="020B0604020202020204" pitchFamily="34" charset="0"/>
                </a:rPr>
                <a:t>ཡི་</a:t>
              </a:r>
              <a:r>
                <a:rPr dirty="0" err="1">
                  <a:solidFill>
                    <a:schemeClr val="tx1"/>
                  </a:solidFill>
                </a:rPr>
                <a:t>རེད</a:t>
              </a:r>
              <a:r>
                <a:rPr dirty="0">
                  <a:solidFill>
                    <a:schemeClr val="tx1"/>
                  </a:solidFill>
                </a:rPr>
                <a:t>།</a:t>
              </a:r>
            </a:p>
          </p:txBody>
        </p:sp>
      </p:grpSp>
      <p:sp>
        <p:nvSpPr>
          <p:cNvPr id="556" name="Shape 556"/>
          <p:cNvSpPr/>
          <p:nvPr/>
        </p:nvSpPr>
        <p:spPr>
          <a:xfrm>
            <a:off x="2363952" y="182290"/>
            <a:ext cx="4464365" cy="1181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200" b="1">
                <a:solidFill>
                  <a:srgbClr val="0B5D18"/>
                </a:solidFill>
                <a:latin typeface="Calibri"/>
                <a:ea typeface="Calibri"/>
                <a:cs typeface="Calibri"/>
                <a:sym typeface="Calibri"/>
              </a:defRPr>
            </a:pPr>
            <a:r>
              <a:t>Transformation of matter</a:t>
            </a:r>
            <a:endParaRPr sz="3600"/>
          </a:p>
          <a:p>
            <a:pPr defTabSz="457200">
              <a:defRPr sz="3500" b="1">
                <a:solidFill>
                  <a:srgbClr val="0B5D18"/>
                </a:solidFill>
                <a:latin typeface="+mn-lt"/>
                <a:ea typeface="+mn-ea"/>
                <a:cs typeface="+mn-cs"/>
                <a:sym typeface="Helvetica"/>
              </a:defRPr>
            </a:pPr>
            <a:r>
              <a:t>བེམ་གཟུགས་ཀྱི་འཕོ་འགྱུར།</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 grpId="2" animBg="1" advAuto="0"/>
      <p:bldP spid="555" grpId="1"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Shape 560"/>
          <p:cNvSpPr/>
          <p:nvPr/>
        </p:nvSpPr>
        <p:spPr>
          <a:xfrm>
            <a:off x="518160" y="103196"/>
            <a:ext cx="7988173" cy="891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R="40639" indent="40639" defTabSz="914400">
              <a:defRPr sz="3200" b="1">
                <a:uFill>
                  <a:solidFill>
                    <a:srgbClr val="000000"/>
                  </a:solidFill>
                </a:uFill>
                <a:latin typeface="+mn-lt"/>
                <a:ea typeface="+mn-ea"/>
                <a:cs typeface="+mn-cs"/>
                <a:sym typeface="Helvetica"/>
              </a:defRPr>
            </a:pPr>
            <a:r>
              <a:t>Summary</a:t>
            </a:r>
            <a:r>
              <a:rPr b="0"/>
              <a:t>   </a:t>
            </a:r>
            <a:r>
              <a:rPr sz="3900" b="0">
                <a:latin typeface="Monlam Uni OuChan2"/>
                <a:ea typeface="Monlam Uni OuChan2"/>
                <a:cs typeface="Monlam Uni OuChan2"/>
                <a:sym typeface="Monlam Uni OuChan2"/>
              </a:rPr>
              <a:t>མཐའ་སྡོམ།</a:t>
            </a:r>
          </a:p>
        </p:txBody>
      </p:sp>
      <p:sp>
        <p:nvSpPr>
          <p:cNvPr id="561" name="Shape 561"/>
          <p:cNvSpPr/>
          <p:nvPr/>
        </p:nvSpPr>
        <p:spPr>
          <a:xfrm>
            <a:off x="22413" y="835196"/>
            <a:ext cx="10193189" cy="5560492"/>
          </a:xfrm>
          <a:prstGeom prst="rect">
            <a:avLst/>
          </a:prstGeom>
          <a:ln>
            <a:noFill/>
          </a:ln>
          <a:extLst>
            <a:ext uri="{C572A759-6A51-4108-AA02-DFA0A04FC94B}">
              <ma14:wrappingTextBoxFlag xmlns:ma14="http://schemas.microsoft.com/office/mac/drawingml/2011/main" val="1"/>
            </a:ext>
          </a:extLst>
        </p:spPr>
        <p:txBody>
          <a:bodyPr lIns="45718" tIns="45718" rIns="45718" bIns="45718">
            <a:spAutoFit/>
          </a:bodyPr>
          <a:lstStyle/>
          <a:p>
            <a:pPr marL="179387" indent="-179387" algn="l" defTabSz="457200">
              <a:lnSpc>
                <a:spcPts val="3240"/>
              </a:lnSpc>
              <a:spcBef>
                <a:spcPts val="1400"/>
              </a:spcBef>
              <a:buClr>
                <a:srgbClr val="000000"/>
              </a:buClr>
              <a:buSzPct val="100000"/>
              <a:buFont typeface="Arial"/>
              <a:buChar char="•"/>
              <a:tabLst>
                <a:tab pos="177800" algn="l"/>
                <a:tab pos="4368800" algn="l"/>
              </a:tabLst>
              <a:defRPr sz="2200">
                <a:latin typeface="+mn-lt"/>
                <a:ea typeface="+mn-ea"/>
                <a:cs typeface="+mn-cs"/>
                <a:sym typeface="Helvetica"/>
              </a:defRPr>
            </a:pPr>
            <a:r>
              <a:rPr dirty="0">
                <a:solidFill>
                  <a:schemeClr val="tx1"/>
                </a:solidFill>
              </a:rPr>
              <a:t>Heating the wick makes the</a:t>
            </a:r>
            <a:r>
              <a:rPr lang="en-IN" dirty="0">
                <a:solidFill>
                  <a:schemeClr val="tx1"/>
                </a:solidFill>
              </a:rPr>
              <a:t> </a:t>
            </a:r>
            <a:r>
              <a:rPr dirty="0">
                <a:solidFill>
                  <a:schemeClr val="tx1"/>
                </a:solidFill>
              </a:rPr>
              <a:t> </a:t>
            </a:r>
            <a:r>
              <a:rPr dirty="0">
                <a:solidFill>
                  <a:schemeClr val="accent6">
                    <a:lumMod val="75000"/>
                  </a:schemeClr>
                </a:solidFill>
              </a:rPr>
              <a:t>	</a:t>
            </a:r>
            <a:r>
              <a:rPr lang="bo-CN" sz="2700" dirty="0">
                <a:solidFill>
                  <a:schemeClr val="tx1"/>
                </a:solidFill>
                <a:latin typeface="Monlam Uni OuChan2"/>
                <a:cs typeface="Monlam Uni OuChan2"/>
                <a:sym typeface="Helvetica"/>
              </a:rPr>
              <a:t>སྡོང་རས་དྲོད་ནས་སྲ་</a:t>
            </a:r>
            <a:r>
              <a:rPr lang="bo-CN" sz="2700" dirty="0">
                <a:solidFill>
                  <a:schemeClr val="tx1"/>
                </a:solidFill>
                <a:latin typeface="Monlam Uni OuChan2"/>
                <a:ea typeface="Monlam Uni OuChan2"/>
                <a:cs typeface="Monlam Uni OuChan2"/>
                <a:sym typeface="Monlam Uni OuChan2"/>
              </a:rPr>
              <a:t>གཟུགས་གནས་བབས་</a:t>
            </a:r>
            <a:r>
              <a:rPr lang="en-IN" sz="2700" dirty="0">
                <a:solidFill>
                  <a:schemeClr val="tx1"/>
                </a:solidFill>
                <a:latin typeface="Monlam Uni OuChan2"/>
                <a:ea typeface="Monlam Uni OuChan2"/>
                <a:cs typeface="Monlam Uni OuChan2"/>
                <a:sym typeface="Monlam Uni OuChan2"/>
              </a:rPr>
              <a:t/>
            </a:r>
            <a:br>
              <a:rPr lang="en-IN" sz="2700" dirty="0">
                <a:solidFill>
                  <a:schemeClr val="tx1"/>
                </a:solidFill>
                <a:latin typeface="Monlam Uni OuChan2"/>
                <a:ea typeface="Monlam Uni OuChan2"/>
                <a:cs typeface="Monlam Uni OuChan2"/>
                <a:sym typeface="Monlam Uni OuChan2"/>
              </a:rPr>
            </a:br>
            <a:r>
              <a:rPr lang="en-IN" sz="2400" dirty="0">
                <a:solidFill>
                  <a:schemeClr val="tx1"/>
                </a:solidFill>
                <a:sym typeface="Helvetica"/>
              </a:rPr>
              <a:t>solid wax melt </a:t>
            </a:r>
            <a:r>
              <a:rPr lang="en-IN" sz="2700" dirty="0">
                <a:solidFill>
                  <a:schemeClr val="tx1"/>
                </a:solidFill>
                <a:latin typeface="Monlam Uni OuChan2"/>
                <a:ea typeface="Monlam Uni OuChan2"/>
                <a:cs typeface="Monlam Uni OuChan2"/>
                <a:sym typeface="Monlam Uni OuChan2"/>
              </a:rPr>
              <a:t>	</a:t>
            </a:r>
            <a:r>
              <a:rPr lang="bo-CN" sz="2700" dirty="0">
                <a:solidFill>
                  <a:schemeClr val="tx1"/>
                </a:solidFill>
                <a:latin typeface="Monlam Uni OuChan2"/>
                <a:ea typeface="Monlam Uni OuChan2"/>
                <a:cs typeface="Monlam Uni OuChan2"/>
                <a:sym typeface="Monlam Uni OuChan2"/>
              </a:rPr>
              <a:t>ཀྱི་ལ་ཞུ་</a:t>
            </a:r>
            <a:r>
              <a:rPr lang="bo-CN" sz="2700" dirty="0">
                <a:solidFill>
                  <a:schemeClr val="tx1"/>
                </a:solidFill>
                <a:latin typeface="Monlam Uni OuChan2"/>
                <a:cs typeface="Monlam Uni OuChan2"/>
                <a:sym typeface="Helvetica"/>
              </a:rPr>
              <a:t>བཞུ་བ།</a:t>
            </a:r>
            <a:r>
              <a:rPr dirty="0">
                <a:solidFill>
                  <a:schemeClr val="tx1"/>
                </a:solidFill>
                <a:latin typeface="Monlam Uni OuChan2"/>
                <a:cs typeface="Monlam Uni OuChan2"/>
              </a:rPr>
              <a:t>	</a:t>
            </a:r>
            <a:endParaRPr lang="en-IN" dirty="0">
              <a:solidFill>
                <a:schemeClr val="tx1"/>
              </a:solidFill>
              <a:latin typeface="Monlam Uni OuChan2"/>
              <a:cs typeface="Monlam Uni OuChan2"/>
            </a:endParaRPr>
          </a:p>
          <a:p>
            <a:pPr marL="179387" indent="-179387" algn="l" defTabSz="457200">
              <a:lnSpc>
                <a:spcPts val="3240"/>
              </a:lnSpc>
              <a:spcBef>
                <a:spcPts val="1400"/>
              </a:spcBef>
              <a:buClr>
                <a:srgbClr val="000000"/>
              </a:buClr>
              <a:buSzPct val="100000"/>
              <a:buFont typeface="Arial"/>
              <a:buChar char="•"/>
              <a:tabLst>
                <a:tab pos="177800" algn="l"/>
                <a:tab pos="4368800" algn="l"/>
              </a:tabLst>
              <a:defRPr sz="2200">
                <a:latin typeface="+mn-lt"/>
                <a:ea typeface="+mn-ea"/>
                <a:cs typeface="+mn-cs"/>
                <a:sym typeface="Helvetica"/>
              </a:defRPr>
            </a:pPr>
            <a:r>
              <a:rPr dirty="0"/>
              <a:t>The liquid wax is soaked up by	</a:t>
            </a:r>
            <a:r>
              <a:rPr sz="2700" dirty="0" err="1">
                <a:latin typeface="Monlam Uni OuChan2"/>
                <a:ea typeface="Monlam Uni OuChan2"/>
                <a:cs typeface="Monlam Uni OuChan2"/>
                <a:sym typeface="Monlam Uni OuChan2"/>
              </a:rPr>
              <a:t>གཤེར་གཟུགས་གནས་བབས་ཀྱི་ལ་ཞུ་རྣམས</a:t>
            </a:r>
            <a:r>
              <a:rPr sz="2700" dirty="0">
                <a:latin typeface="Monlam Uni OuChan2"/>
                <a:ea typeface="Monlam Uni OuChan2"/>
                <a:cs typeface="Monlam Uni OuChan2"/>
                <a:sym typeface="Monlam Uni OuChan2"/>
              </a:rPr>
              <a:t>་	</a:t>
            </a:r>
            <a:r>
              <a:rPr dirty="0"/>
              <a:t> </a:t>
            </a:r>
            <a:br>
              <a:rPr dirty="0"/>
            </a:br>
            <a:r>
              <a:rPr dirty="0"/>
              <a:t>the wick	</a:t>
            </a:r>
            <a:r>
              <a:rPr sz="2700" dirty="0" err="1">
                <a:latin typeface="Monlam Uni OuChan2"/>
                <a:ea typeface="Monlam Uni OuChan2"/>
                <a:cs typeface="Monlam Uni OuChan2"/>
                <a:sym typeface="Monlam Uni OuChan2"/>
              </a:rPr>
              <a:t>སྡོང་རས་ཀྱི་འཐེན་པ</a:t>
            </a:r>
            <a:r>
              <a:rPr sz="2700" dirty="0">
                <a:latin typeface="Monlam Uni OuChan2"/>
                <a:ea typeface="Monlam Uni OuChan2"/>
                <a:cs typeface="Monlam Uni OuChan2"/>
                <a:sym typeface="Monlam Uni OuChan2"/>
              </a:rPr>
              <a:t>།</a:t>
            </a:r>
          </a:p>
          <a:p>
            <a:pPr marL="179387" indent="-179387" algn="l" defTabSz="457200">
              <a:lnSpc>
                <a:spcPts val="3240"/>
              </a:lnSpc>
              <a:spcBef>
                <a:spcPts val="1400"/>
              </a:spcBef>
              <a:buClr>
                <a:srgbClr val="000000"/>
              </a:buClr>
              <a:buSzPct val="100000"/>
              <a:buFont typeface="Arial"/>
              <a:buChar char="•"/>
              <a:tabLst>
                <a:tab pos="177800" algn="l"/>
                <a:tab pos="4368800" algn="l"/>
              </a:tabLst>
              <a:defRPr sz="2200">
                <a:latin typeface="+mn-lt"/>
                <a:ea typeface="+mn-ea"/>
                <a:cs typeface="+mn-cs"/>
                <a:sym typeface="Helvetica"/>
              </a:defRPr>
            </a:pPr>
            <a:r>
              <a:rPr dirty="0"/>
              <a:t>Within the luminous flame, there	</a:t>
            </a:r>
            <a:r>
              <a:rPr lang="bo-CN" sz="2700" dirty="0">
                <a:latin typeface="Monlam Uni OuChan2"/>
                <a:ea typeface="Monlam Uni OuChan2"/>
                <a:cs typeface="Monlam Uni OuChan2"/>
                <a:sym typeface="Monlam Uni OuChan2"/>
              </a:rPr>
              <a:t>བཀྲ་མདངས་ཅན་གྱི་མེ་ལྕེའི་ནང་དུ་</a:t>
            </a:r>
            <a:r>
              <a:rPr lang="en-IN" sz="2700" dirty="0">
                <a:latin typeface="Monlam Uni OuChan2"/>
                <a:ea typeface="Monlam Uni OuChan2"/>
                <a:cs typeface="Monlam Uni OuChan2"/>
                <a:sym typeface="Monlam Uni OuChan2"/>
              </a:rPr>
              <a:t/>
            </a:r>
            <a:br>
              <a:rPr lang="en-IN" sz="2700" dirty="0">
                <a:latin typeface="Monlam Uni OuChan2"/>
                <a:ea typeface="Monlam Uni OuChan2"/>
                <a:cs typeface="Monlam Uni OuChan2"/>
                <a:sym typeface="Monlam Uni OuChan2"/>
              </a:rPr>
            </a:br>
            <a:r>
              <a:rPr lang="en-IN" sz="2400" dirty="0">
                <a:sym typeface="Helvetica"/>
              </a:rPr>
              <a:t>is a transitional substance </a:t>
            </a:r>
            <a:r>
              <a:rPr lang="en-IN" sz="2700" dirty="0">
                <a:latin typeface="Monlam Uni OuChan2"/>
                <a:ea typeface="Monlam Uni OuChan2"/>
                <a:cs typeface="Monlam Uni OuChan2"/>
                <a:sym typeface="Monlam Uni OuChan2"/>
              </a:rPr>
              <a:t>	</a:t>
            </a:r>
            <a:r>
              <a:rPr lang="bo-CN" sz="2700" dirty="0">
                <a:latin typeface="Monlam Uni OuChan2"/>
                <a:cs typeface="Monlam Uni OuChan2"/>
                <a:sym typeface="Helvetica"/>
              </a:rPr>
              <a:t>འགྱུར་འགྲོས་ཀྱི་བེམ་རྫས་དེ་ཡོད།</a:t>
            </a:r>
            <a:r>
              <a:rPr sz="2700" dirty="0">
                <a:solidFill>
                  <a:schemeClr val="accent5">
                    <a:satOff val="-30358"/>
                    <a:lumOff val="14901"/>
                  </a:schemeClr>
                </a:solidFill>
                <a:latin typeface="Monlam Uni OuChan2"/>
                <a:ea typeface="Monlam Uni OuChan2"/>
                <a:cs typeface="Monlam Uni OuChan2"/>
                <a:sym typeface="Monlam Uni OuChan2"/>
              </a:rPr>
              <a:t>    </a:t>
            </a:r>
            <a:r>
              <a:rPr sz="2700" dirty="0">
                <a:latin typeface="Monlam Uni OuChan2"/>
                <a:ea typeface="Monlam Uni OuChan2"/>
                <a:cs typeface="Monlam Uni OuChan2"/>
                <a:sym typeface="Monlam Uni OuChan2"/>
              </a:rPr>
              <a:t>          </a:t>
            </a:r>
            <a:r>
              <a:rPr dirty="0">
                <a:latin typeface="Monlam Uni OuChan2"/>
                <a:ea typeface="Monlam Uni OuChan2"/>
                <a:cs typeface="Monlam Uni OuChan2"/>
                <a:sym typeface="Monlam Uni OuChan2"/>
              </a:rPr>
              <a:t>	</a:t>
            </a:r>
          </a:p>
          <a:p>
            <a:pPr marL="179387" indent="-179387" algn="l" defTabSz="457200">
              <a:lnSpc>
                <a:spcPts val="3240"/>
              </a:lnSpc>
              <a:spcBef>
                <a:spcPts val="1400"/>
              </a:spcBef>
              <a:buClr>
                <a:srgbClr val="000000"/>
              </a:buClr>
              <a:buSzPct val="100000"/>
              <a:buFont typeface="Arial"/>
              <a:buChar char="•"/>
              <a:tabLst>
                <a:tab pos="177800" algn="l"/>
                <a:tab pos="4368800" algn="l"/>
              </a:tabLst>
              <a:defRPr sz="2200">
                <a:latin typeface="+mn-lt"/>
                <a:ea typeface="+mn-ea"/>
                <a:cs typeface="+mn-cs"/>
                <a:sym typeface="Helvetica"/>
              </a:defRPr>
            </a:pPr>
            <a:r>
              <a:rPr dirty="0"/>
              <a:t>Gaseous wax is burning    	</a:t>
            </a:r>
            <a:r>
              <a:rPr sz="2700" dirty="0">
                <a:latin typeface="Monlam Uni OuChan2"/>
                <a:ea typeface="Monlam Uni OuChan2"/>
                <a:cs typeface="Monlam Uni OuChan2"/>
                <a:sym typeface="Monlam Uni OuChan2"/>
              </a:rPr>
              <a:t>རླངས་གཟུགས་གནས་བབས་ཀྱི་ལ་ཞུ་མེ་འབར་བ།</a:t>
            </a:r>
          </a:p>
          <a:p>
            <a:pPr marL="179387" indent="-179387" algn="l" defTabSz="457200">
              <a:lnSpc>
                <a:spcPts val="3240"/>
              </a:lnSpc>
              <a:spcBef>
                <a:spcPts val="1400"/>
              </a:spcBef>
              <a:buClr>
                <a:srgbClr val="000000"/>
              </a:buClr>
              <a:buSzPct val="100000"/>
              <a:buFont typeface="Arial"/>
              <a:buChar char="•"/>
              <a:tabLst>
                <a:tab pos="177800" algn="l"/>
                <a:tab pos="4368800" algn="l"/>
              </a:tabLst>
              <a:defRPr sz="2200">
                <a:latin typeface="+mn-lt"/>
                <a:ea typeface="+mn-ea"/>
                <a:cs typeface="+mn-cs"/>
                <a:sym typeface="Helvetica"/>
              </a:defRPr>
            </a:pPr>
            <a:r>
              <a:rPr dirty="0"/>
              <a:t>In the luminous flame </a:t>
            </a:r>
            <a:r>
              <a:rPr lang="de-CH" dirty="0"/>
              <a:t>	</a:t>
            </a:r>
            <a:r>
              <a:rPr lang="en-IN" sz="2700" dirty="0">
                <a:latin typeface="Monlam Uni OuChan2"/>
                <a:ea typeface="Monlam Uni OuChan2"/>
                <a:cs typeface="Monlam Uni OuChan2"/>
                <a:sym typeface="Monlam Uni OuChan2"/>
              </a:rPr>
              <a:t>བཀྲ་མདངས་ཅན་གྱི་མེ་ལྕེའི་ནང་དུ་</a:t>
            </a:r>
            <a:br>
              <a:rPr lang="en-IN" sz="2700" dirty="0">
                <a:latin typeface="Monlam Uni OuChan2"/>
                <a:ea typeface="Monlam Uni OuChan2"/>
                <a:cs typeface="Monlam Uni OuChan2"/>
                <a:sym typeface="Monlam Uni OuChan2"/>
              </a:rPr>
            </a:br>
            <a:r>
              <a:rPr dirty="0"/>
              <a:t>Carbon is</a:t>
            </a:r>
            <a:r>
              <a:rPr lang="en-IN" dirty="0"/>
              <a:t> </a:t>
            </a:r>
            <a:r>
              <a:rPr lang="en-IN" sz="2200" dirty="0">
                <a:sym typeface="Helvetica"/>
              </a:rPr>
              <a:t>burned</a:t>
            </a:r>
            <a:r>
              <a:rPr lang="en-IN" sz="2000" dirty="0">
                <a:sym typeface="Helvetica"/>
              </a:rPr>
              <a:t> </a:t>
            </a:r>
            <a:r>
              <a:rPr dirty="0"/>
              <a:t>	</a:t>
            </a:r>
            <a:r>
              <a:rPr sz="2700" dirty="0">
                <a:latin typeface="Monlam Uni OuChan2"/>
                <a:ea typeface="Monlam Uni OuChan2"/>
                <a:cs typeface="Monlam Uni OuChan2"/>
                <a:sym typeface="Monlam Uni OuChan2"/>
              </a:rPr>
              <a:t>ཁར་</a:t>
            </a:r>
            <a:r>
              <a:rPr lang="bo-CN" sz="2700" dirty="0">
                <a:latin typeface="Monlam Uni OuChan2"/>
                <a:ea typeface="Monlam Uni OuChan2"/>
                <a:cs typeface="Monlam Uni OuChan2"/>
                <a:sym typeface="Monlam Uni OuChan2"/>
              </a:rPr>
              <a:t>སྦོན་འཚིག་པ།</a:t>
            </a:r>
            <a:endParaRPr lang="en-IN" sz="2700" dirty="0">
              <a:latin typeface="Monlam Uni OuChan2"/>
              <a:ea typeface="Monlam Uni OuChan2"/>
              <a:cs typeface="Monlam Uni OuChan2"/>
              <a:sym typeface="Monlam Uni OuChan2"/>
            </a:endParaRPr>
          </a:p>
          <a:p>
            <a:pPr marL="179387" indent="-179387" algn="l" defTabSz="457200">
              <a:lnSpc>
                <a:spcPts val="3240"/>
              </a:lnSpc>
              <a:spcBef>
                <a:spcPts val="1400"/>
              </a:spcBef>
              <a:buClr>
                <a:srgbClr val="000000"/>
              </a:buClr>
              <a:buSzPct val="100000"/>
              <a:buFont typeface="Arial"/>
              <a:buChar char="•"/>
              <a:tabLst>
                <a:tab pos="177800" algn="l"/>
                <a:tab pos="4368800" algn="l"/>
              </a:tabLst>
              <a:defRPr sz="2200">
                <a:latin typeface="+mn-lt"/>
                <a:ea typeface="+mn-ea"/>
                <a:cs typeface="+mn-cs"/>
                <a:sym typeface="Helvetica"/>
              </a:defRPr>
            </a:pPr>
            <a:r>
              <a:rPr lang="en-IN" dirty="0"/>
              <a:t>Combustion of Carbon with	</a:t>
            </a:r>
            <a:r>
              <a:rPr lang="bo-CN" sz="2700" dirty="0">
                <a:solidFill>
                  <a:schemeClr val="tx1"/>
                </a:solidFill>
                <a:latin typeface="Monlam Uni OuChan2"/>
                <a:cs typeface="Monlam Uni OuChan2"/>
              </a:rPr>
              <a:t>ཁར་སྦོན་</a:t>
            </a:r>
            <a:r>
              <a:rPr lang="bo-CN" sz="2700" dirty="0">
                <a:solidFill>
                  <a:schemeClr val="tx1"/>
                </a:solidFill>
                <a:latin typeface="Monlam Uni OuChan2"/>
                <a:cs typeface="Monlam Uni OuChan2"/>
                <a:sym typeface="Helvetica"/>
              </a:rPr>
              <a:t>དེ་</a:t>
            </a:r>
            <a:r>
              <a:rPr lang="bo-CN" sz="2700" dirty="0">
                <a:solidFill>
                  <a:schemeClr val="tx1"/>
                </a:solidFill>
                <a:latin typeface="Monlam Uni OuChan2"/>
                <a:cs typeface="Monlam Uni OuChan2"/>
              </a:rPr>
              <a:t>འཚོ་</a:t>
            </a:r>
            <a:r>
              <a:rPr lang="bo-CN" sz="2700" dirty="0">
                <a:solidFill>
                  <a:schemeClr val="tx1"/>
                </a:solidFill>
                <a:latin typeface="Monlam Uni OuChan2"/>
                <a:ea typeface="Monlam Uni OuChan2"/>
                <a:cs typeface="Monlam Uni OuChan2"/>
                <a:sym typeface="Monlam Uni OuChan2"/>
              </a:rPr>
              <a:t>རླུང་དང་སྲེག་ནས་བེམ་རྫས་</a:t>
            </a:r>
            <a:br>
              <a:rPr lang="bo-CN" sz="2700" dirty="0">
                <a:solidFill>
                  <a:schemeClr val="tx1"/>
                </a:solidFill>
                <a:latin typeface="Monlam Uni OuChan2"/>
                <a:ea typeface="Monlam Uni OuChan2"/>
                <a:cs typeface="Monlam Uni OuChan2"/>
                <a:sym typeface="Monlam Uni OuChan2"/>
              </a:rPr>
            </a:br>
            <a:r>
              <a:rPr lang="en-IN" sz="2200" dirty="0">
                <a:sym typeface="Helvetica"/>
              </a:rPr>
              <a:t>Oxygen to a new substance </a:t>
            </a:r>
            <a:r>
              <a:rPr lang="en-IN" dirty="0"/>
              <a:t>	</a:t>
            </a:r>
            <a:r>
              <a:rPr lang="bo-CN" sz="2700" dirty="0">
                <a:latin typeface="Monlam Uni OuChan2"/>
                <a:ea typeface="Monlam Uni OuChan2"/>
                <a:cs typeface="Monlam Uni OuChan2"/>
                <a:sym typeface="Monlam Uni OuChan2"/>
              </a:rPr>
              <a:t>གསར་པ་བསྒྲུབས་པ།</a:t>
            </a:r>
          </a:p>
        </p:txBody>
      </p:sp>
      <p:sp>
        <p:nvSpPr>
          <p:cNvPr id="562" name="Shape 562"/>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n-lt"/>
                <a:ea typeface="+mn-ea"/>
                <a:cs typeface="+mn-cs"/>
                <a:sym typeface="Helvetica"/>
              </a:defRPr>
            </a:lvl1pPr>
          </a:lstStyle>
          <a:p>
            <a:fld id="{86CB4B4D-7CA3-9044-876B-883B54F8677D}" type="slidenum">
              <a:t>38</a:t>
            </a:fld>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1"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4" name="Shape 564"/>
          <p:cNvSpPr>
            <a:spLocks noGrp="1"/>
          </p:cNvSpPr>
          <p:nvPr>
            <p:ph type="sldNum" sz="quarter" idx="4294967295"/>
          </p:nvPr>
        </p:nvSpPr>
        <p:spPr>
          <a:xfrm>
            <a:off x="4477360" y="6642355"/>
            <a:ext cx="190551"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n-lt"/>
                <a:ea typeface="+mn-ea"/>
                <a:cs typeface="+mn-cs"/>
                <a:sym typeface="Helvetica"/>
              </a:defRPr>
            </a:lvl1pPr>
          </a:lstStyle>
          <a:p>
            <a:fld id="{86CB4B4D-7CA3-9044-876B-883B54F8677D}" type="slidenum">
              <a:t>39</a:t>
            </a:fld>
            <a:endParaRPr/>
          </a:p>
        </p:txBody>
      </p:sp>
      <p:pic>
        <p:nvPicPr>
          <p:cNvPr id="565" name="image39.png"/>
          <p:cNvPicPr>
            <a:picLocks noChangeAspect="1"/>
          </p:cNvPicPr>
          <p:nvPr/>
        </p:nvPicPr>
        <p:blipFill>
          <a:blip r:embed="rId2"/>
          <a:stretch>
            <a:fillRect/>
          </a:stretch>
        </p:blipFill>
        <p:spPr>
          <a:xfrm>
            <a:off x="921195" y="1398622"/>
            <a:ext cx="3009901" cy="2692402"/>
          </a:xfrm>
          <a:prstGeom prst="rect">
            <a:avLst/>
          </a:prstGeom>
          <a:ln w="12700">
            <a:miter lim="400000"/>
          </a:ln>
        </p:spPr>
      </p:pic>
      <p:pic>
        <p:nvPicPr>
          <p:cNvPr id="566" name="image40.png"/>
          <p:cNvPicPr>
            <a:picLocks noChangeAspect="1"/>
          </p:cNvPicPr>
          <p:nvPr/>
        </p:nvPicPr>
        <p:blipFill>
          <a:blip r:embed="rId3"/>
          <a:stretch>
            <a:fillRect/>
          </a:stretch>
        </p:blipFill>
        <p:spPr>
          <a:xfrm>
            <a:off x="5231679" y="989879"/>
            <a:ext cx="2781302" cy="3492502"/>
          </a:xfrm>
          <a:prstGeom prst="rect">
            <a:avLst/>
          </a:prstGeom>
          <a:ln w="12700">
            <a:miter lim="400000"/>
          </a:ln>
        </p:spPr>
      </p:pic>
      <p:sp>
        <p:nvSpPr>
          <p:cNvPr id="567" name="Shape 567"/>
          <p:cNvSpPr/>
          <p:nvPr/>
        </p:nvSpPr>
        <p:spPr>
          <a:xfrm>
            <a:off x="602936" y="4831182"/>
            <a:ext cx="4541765" cy="115489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ts val="2400"/>
              </a:lnSpc>
              <a:defRPr sz="2800">
                <a:latin typeface="+mn-lt"/>
                <a:ea typeface="+mn-ea"/>
                <a:cs typeface="+mn-cs"/>
                <a:sym typeface="Helvetica"/>
              </a:defRPr>
            </a:pPr>
            <a:r>
              <a:t>Hidden energy within matter</a:t>
            </a:r>
            <a:br/>
            <a:r>
              <a:t/>
            </a:r>
            <a:br/>
            <a:r>
              <a:rPr sz="3500" b="1"/>
              <a:t>བེམ་གཟུགས་ནང་གི་མངོན་མེད་ནུས་པ།</a:t>
            </a:r>
          </a:p>
        </p:txBody>
      </p:sp>
    </p:spTree>
  </p:cSld>
  <p:clrMapOvr>
    <a:masterClrMapping/>
  </p:clrMapOvr>
  <p:transition xmlns:p14="http://schemas.microsoft.com/office/powerpoint/2010/mai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p:cNvSpPr>
          <p:nvPr>
            <p:ph type="sldNum" sz="quarter" idx="4294967295"/>
          </p:nvPr>
        </p:nvSpPr>
        <p:spPr>
          <a:xfrm>
            <a:off x="4485806" y="6642355"/>
            <a:ext cx="173658"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n-lt"/>
                <a:ea typeface="+mn-ea"/>
                <a:cs typeface="+mn-cs"/>
                <a:sym typeface="Helvetica"/>
              </a:defRPr>
            </a:lvl1pPr>
          </a:lstStyle>
          <a:p>
            <a:fld id="{86CB4B4D-7CA3-9044-876B-883B54F8677D}" type="slidenum">
              <a:t>4</a:t>
            </a:fld>
            <a:endParaRPr/>
          </a:p>
        </p:txBody>
      </p:sp>
      <p:sp>
        <p:nvSpPr>
          <p:cNvPr id="225" name="Shape 225"/>
          <p:cNvSpPr/>
          <p:nvPr/>
        </p:nvSpPr>
        <p:spPr>
          <a:xfrm>
            <a:off x="813828" y="657608"/>
            <a:ext cx="6271648" cy="103104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l" defTabSz="457200">
              <a:spcBef>
                <a:spcPts val="600"/>
              </a:spcBef>
              <a:defRPr sz="2800" b="1">
                <a:latin typeface="+mn-lt"/>
                <a:ea typeface="+mn-ea"/>
                <a:cs typeface="+mn-cs"/>
                <a:sym typeface="Helvetica"/>
              </a:defRPr>
            </a:pPr>
            <a:r>
              <a:rPr dirty="0"/>
              <a:t>Two fundamental interests:</a:t>
            </a:r>
            <a:br>
              <a:rPr dirty="0"/>
            </a:br>
            <a:r>
              <a:rPr sz="3300" b="1" dirty="0" err="1">
                <a:solidFill>
                  <a:schemeClr val="tx1"/>
                </a:solidFill>
                <a:latin typeface="Monlam Uni OuChan2"/>
                <a:ea typeface="Monlam Uni OuChan2"/>
                <a:cs typeface="Monlam Uni OuChan2"/>
                <a:sym typeface="Monlam Uni OuChan2"/>
              </a:rPr>
              <a:t>གྲུབ་དོན་གལ་ཆེ</a:t>
            </a:r>
            <a:r>
              <a:rPr lang="bo-CN" sz="3300" b="1" dirty="0">
                <a:solidFill>
                  <a:schemeClr val="tx1"/>
                </a:solidFill>
                <a:latin typeface="Monlam Uni OuChan2"/>
                <a:ea typeface="Monlam Uni OuChan2"/>
                <a:cs typeface="Monlam Uni OuChan2"/>
                <a:sym typeface="Monlam Uni OuChan2"/>
              </a:rPr>
              <a:t>ན</a:t>
            </a:r>
            <a:r>
              <a:rPr sz="3300" b="1" dirty="0">
                <a:solidFill>
                  <a:schemeClr val="tx1"/>
                </a:solidFill>
                <a:latin typeface="Monlam Uni OuChan2"/>
                <a:ea typeface="Monlam Uni OuChan2"/>
                <a:cs typeface="Monlam Uni OuChan2"/>
                <a:sym typeface="Monlam Uni OuChan2"/>
              </a:rPr>
              <a:t>་</a:t>
            </a:r>
            <a:r>
              <a:rPr sz="3300" b="1" dirty="0" err="1">
                <a:solidFill>
                  <a:schemeClr val="tx1"/>
                </a:solidFill>
                <a:latin typeface="Monlam Uni OuChan2"/>
                <a:ea typeface="Monlam Uni OuChan2"/>
                <a:cs typeface="Monlam Uni OuChan2"/>
                <a:sym typeface="Monlam Uni OuChan2"/>
              </a:rPr>
              <a:t>གཉིས</a:t>
            </a:r>
            <a:r>
              <a:rPr sz="3300" b="1" dirty="0">
                <a:solidFill>
                  <a:schemeClr val="tx1"/>
                </a:solidFill>
                <a:latin typeface="Monlam Uni OuChan2"/>
                <a:ea typeface="Monlam Uni OuChan2"/>
                <a:cs typeface="Monlam Uni OuChan2"/>
                <a:sym typeface="Monlam Uni OuChan2"/>
              </a:rPr>
              <a:t>།</a:t>
            </a:r>
          </a:p>
        </p:txBody>
      </p:sp>
      <p:sp>
        <p:nvSpPr>
          <p:cNvPr id="226" name="Shape 226"/>
          <p:cNvSpPr/>
          <p:nvPr/>
        </p:nvSpPr>
        <p:spPr>
          <a:xfrm>
            <a:off x="787236" y="2140386"/>
            <a:ext cx="5378301" cy="10202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600"/>
              </a:spcBef>
              <a:defRPr sz="2400">
                <a:latin typeface="+mn-lt"/>
                <a:ea typeface="+mn-ea"/>
                <a:cs typeface="+mn-cs"/>
                <a:sym typeface="Helvetica"/>
              </a:defRPr>
            </a:pPr>
            <a:r>
              <a:t>1. What is a substance?</a:t>
            </a:r>
            <a:br/>
            <a:r>
              <a:t>   </a:t>
            </a:r>
            <a:r>
              <a:rPr>
                <a:latin typeface="Monlam Uni OuChan2"/>
                <a:ea typeface="Monlam Uni OuChan2"/>
                <a:cs typeface="Monlam Uni OuChan2"/>
                <a:sym typeface="Monlam Uni OuChan2"/>
              </a:rPr>
              <a:t> </a:t>
            </a:r>
            <a:r>
              <a:rPr sz="2700">
                <a:latin typeface="Monlam Uni OuChan2"/>
                <a:ea typeface="Monlam Uni OuChan2"/>
                <a:cs typeface="Monlam Uni OuChan2"/>
                <a:sym typeface="Monlam Uni OuChan2"/>
              </a:rPr>
              <a:t>བེམ་རྫས་ཟེར་ན་གང་རེད་དམ།</a:t>
            </a:r>
          </a:p>
        </p:txBody>
      </p:sp>
      <p:sp>
        <p:nvSpPr>
          <p:cNvPr id="227" name="Shape 227"/>
          <p:cNvSpPr/>
          <p:nvPr/>
        </p:nvSpPr>
        <p:spPr>
          <a:xfrm>
            <a:off x="768076" y="3399631"/>
            <a:ext cx="6981805" cy="10202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600"/>
              </a:spcBef>
              <a:defRPr sz="2400">
                <a:latin typeface="+mn-lt"/>
                <a:ea typeface="+mn-ea"/>
                <a:cs typeface="+mn-cs"/>
                <a:sym typeface="Helvetica"/>
              </a:defRPr>
            </a:pPr>
            <a:r>
              <a:t>2. How do substances change?</a:t>
            </a:r>
            <a:br/>
            <a:r>
              <a:t>    </a:t>
            </a:r>
            <a:r>
              <a:rPr sz="2700">
                <a:latin typeface="Monlam Uni OuChan2"/>
                <a:ea typeface="Monlam Uni OuChan2"/>
                <a:cs typeface="Monlam Uni OuChan2"/>
                <a:sym typeface="Monlam Uni OuChan2"/>
              </a:rPr>
              <a:t>གང་འདྲ་བྱེད་ནས་བེམ་རྫས་རྣམས་ལ་འགྱུར་བ་འགྲོ།</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1" animBg="1" advAuto="0"/>
      <p:bldP spid="227" grpId="2"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Shape 569"/>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n-lt"/>
                <a:ea typeface="+mn-ea"/>
                <a:cs typeface="+mn-cs"/>
                <a:sym typeface="Helvetica"/>
              </a:defRPr>
            </a:lvl1pPr>
          </a:lstStyle>
          <a:p>
            <a:fld id="{86CB4B4D-7CA3-9044-876B-883B54F8677D}" type="slidenum">
              <a:t>40</a:t>
            </a:fld>
            <a:endParaRPr/>
          </a:p>
        </p:txBody>
      </p:sp>
      <p:sp>
        <p:nvSpPr>
          <p:cNvPr id="570" name="Shape 570"/>
          <p:cNvSpPr/>
          <p:nvPr/>
        </p:nvSpPr>
        <p:spPr>
          <a:xfrm>
            <a:off x="959866" y="271116"/>
            <a:ext cx="7224267"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2800">
                <a:latin typeface="+mn-lt"/>
                <a:ea typeface="+mn-ea"/>
                <a:cs typeface="+mn-cs"/>
                <a:sym typeface="Helvetica"/>
              </a:defRPr>
            </a:pPr>
            <a:r>
              <a:t>Where does this hidden energy come from? </a:t>
            </a:r>
            <a:endParaRPr sz="3200"/>
          </a:p>
          <a:p>
            <a:pPr defTabSz="457200">
              <a:defRPr sz="3300">
                <a:latin typeface="Monlam Uni OuChan2"/>
                <a:ea typeface="Monlam Uni OuChan2"/>
                <a:cs typeface="Monlam Uni OuChan2"/>
                <a:sym typeface="Monlam Uni OuChan2"/>
              </a:defRPr>
            </a:pPr>
            <a:r>
              <a:t>མངོན་མེད་ནུས་པ་དེ་གང་ནས་ཡོང་ངམ། </a:t>
            </a:r>
          </a:p>
        </p:txBody>
      </p:sp>
      <p:pic>
        <p:nvPicPr>
          <p:cNvPr id="571" name="image41.tif"/>
          <p:cNvPicPr>
            <a:picLocks noChangeAspect="1"/>
          </p:cNvPicPr>
          <p:nvPr/>
        </p:nvPicPr>
        <p:blipFill>
          <a:blip r:embed="rId2"/>
          <a:stretch>
            <a:fillRect/>
          </a:stretch>
        </p:blipFill>
        <p:spPr>
          <a:xfrm>
            <a:off x="2082209" y="2049937"/>
            <a:ext cx="2349502" cy="2362202"/>
          </a:xfrm>
          <a:prstGeom prst="rect">
            <a:avLst/>
          </a:prstGeom>
          <a:ln w="12700">
            <a:miter lim="400000"/>
          </a:ln>
        </p:spPr>
      </p:pic>
      <p:pic>
        <p:nvPicPr>
          <p:cNvPr id="572" name="image42.tif"/>
          <p:cNvPicPr>
            <a:picLocks noChangeAspect="1"/>
          </p:cNvPicPr>
          <p:nvPr/>
        </p:nvPicPr>
        <p:blipFill>
          <a:blip r:embed="rId3"/>
          <a:stretch>
            <a:fillRect/>
          </a:stretch>
        </p:blipFill>
        <p:spPr>
          <a:xfrm>
            <a:off x="4537631" y="3457869"/>
            <a:ext cx="3009902" cy="2628902"/>
          </a:xfrm>
          <a:prstGeom prst="rect">
            <a:avLst/>
          </a:prstGeom>
          <a:ln w="12700">
            <a:miter lim="400000"/>
          </a:ln>
        </p:spPr>
      </p:pic>
    </p:spTree>
  </p:cSld>
  <p:clrMapOvr>
    <a:masterClrMapping/>
  </p:clrMapOvr>
  <p:transition xmlns:p14="http://schemas.microsoft.com/office/powerpoint/2010/mai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4" name="image41.tif"/>
          <p:cNvPicPr>
            <a:picLocks noChangeAspect="1"/>
          </p:cNvPicPr>
          <p:nvPr/>
        </p:nvPicPr>
        <p:blipFill>
          <a:blip r:embed="rId3"/>
          <a:stretch>
            <a:fillRect/>
          </a:stretch>
        </p:blipFill>
        <p:spPr>
          <a:xfrm>
            <a:off x="-591" y="56036"/>
            <a:ext cx="2349502" cy="2362202"/>
          </a:xfrm>
          <a:prstGeom prst="rect">
            <a:avLst/>
          </a:prstGeom>
          <a:ln w="12700">
            <a:miter lim="400000"/>
          </a:ln>
        </p:spPr>
      </p:pic>
      <p:grpSp>
        <p:nvGrpSpPr>
          <p:cNvPr id="577" name="Group 577"/>
          <p:cNvGrpSpPr/>
          <p:nvPr/>
        </p:nvGrpSpPr>
        <p:grpSpPr>
          <a:xfrm>
            <a:off x="744804" y="1776635"/>
            <a:ext cx="3177379" cy="2371552"/>
            <a:chOff x="-1" y="0"/>
            <a:chExt cx="3177377" cy="2371551"/>
          </a:xfrm>
        </p:grpSpPr>
        <p:pic>
          <p:nvPicPr>
            <p:cNvPr id="575" name="image43.jpeg" descr="Unknown.jpeg"/>
            <p:cNvPicPr>
              <a:picLocks noChangeAspect="1"/>
            </p:cNvPicPr>
            <p:nvPr/>
          </p:nvPicPr>
          <p:blipFill>
            <a:blip r:embed="rId4">
              <a:alphaModFix amt="82000"/>
            </a:blip>
            <a:stretch>
              <a:fillRect/>
            </a:stretch>
          </p:blipFill>
          <p:spPr>
            <a:xfrm>
              <a:off x="588410" y="111690"/>
              <a:ext cx="2588967" cy="2259862"/>
            </a:xfrm>
            <a:prstGeom prst="rect">
              <a:avLst/>
            </a:prstGeom>
            <a:ln w="12700" cap="flat">
              <a:noFill/>
              <a:miter lim="400000"/>
            </a:ln>
            <a:effectLst/>
          </p:spPr>
        </p:pic>
        <p:sp>
          <p:nvSpPr>
            <p:cNvPr id="576" name="Shape 576"/>
            <p:cNvSpPr/>
            <p:nvPr/>
          </p:nvSpPr>
          <p:spPr>
            <a:xfrm rot="3970294">
              <a:off x="143182" y="106565"/>
              <a:ext cx="759270" cy="807746"/>
            </a:xfrm>
            <a:prstGeom prst="rightArrow">
              <a:avLst>
                <a:gd name="adj1" fmla="val 22222"/>
                <a:gd name="adj2" fmla="val 50000"/>
              </a:avLst>
            </a:prstGeom>
            <a:gradFill flip="none" rotWithShape="1">
              <a:gsLst>
                <a:gs pos="0">
                  <a:srgbClr val="3F80CE">
                    <a:alpha val="88000"/>
                  </a:srgbClr>
                </a:gs>
                <a:gs pos="100000">
                  <a:srgbClr val="A2C3FF">
                    <a:alpha val="88000"/>
                  </a:srgbClr>
                </a:gs>
              </a:gsLst>
              <a:lin ang="16200000" scaled="0"/>
            </a:gradFill>
            <a:ln w="9525" cap="flat">
              <a:solidFill>
                <a:srgbClr val="4A7EBB"/>
              </a:solidFill>
              <a:prstDash val="solid"/>
              <a:round/>
            </a:ln>
            <a:effectLst>
              <a:outerShdw blurRad="38100" dist="23000" dir="5400000" rotWithShape="0">
                <a:srgbClr val="000000">
                  <a:alpha val="35000"/>
                </a:srgbClr>
              </a:outerShdw>
            </a:effectLst>
          </p:spPr>
          <p:txBody>
            <a:bodyPr wrap="square" lIns="50800" tIns="50800" rIns="50800" bIns="50800" numCol="1" anchor="ctr">
              <a:noAutofit/>
            </a:bodyPr>
            <a:lstStyle/>
            <a:p>
              <a:pPr defTabSz="457200">
                <a:defRPr sz="1800">
                  <a:solidFill>
                    <a:srgbClr val="FFFFFF"/>
                  </a:solidFill>
                  <a:latin typeface="Calibri"/>
                  <a:ea typeface="Calibri"/>
                  <a:cs typeface="Calibri"/>
                  <a:sym typeface="Calibri"/>
                </a:defRPr>
              </a:pPr>
              <a:endParaRPr/>
            </a:p>
          </p:txBody>
        </p:sp>
      </p:grpSp>
      <p:grpSp>
        <p:nvGrpSpPr>
          <p:cNvPr id="580" name="Group 580"/>
          <p:cNvGrpSpPr/>
          <p:nvPr/>
        </p:nvGrpSpPr>
        <p:grpSpPr>
          <a:xfrm>
            <a:off x="3374776" y="2581589"/>
            <a:ext cx="2723055" cy="1929099"/>
            <a:chOff x="0" y="0"/>
            <a:chExt cx="2723054" cy="1929097"/>
          </a:xfrm>
        </p:grpSpPr>
        <p:pic>
          <p:nvPicPr>
            <p:cNvPr id="578" name="image44.jpeg" descr="brennholz-lose-bimg.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6347" y="0"/>
              <a:ext cx="1846708" cy="1653768"/>
            </a:xfrm>
            <a:prstGeom prst="rect">
              <a:avLst/>
            </a:prstGeom>
            <a:ln w="12700" cap="flat">
              <a:noFill/>
              <a:miter lim="400000"/>
            </a:ln>
            <a:effectLst/>
          </p:spPr>
        </p:pic>
        <p:sp>
          <p:nvSpPr>
            <p:cNvPr id="579" name="Shape 579"/>
            <p:cNvSpPr/>
            <p:nvPr/>
          </p:nvSpPr>
          <p:spPr>
            <a:xfrm rot="540769">
              <a:off x="58580" y="1066866"/>
              <a:ext cx="759270" cy="807746"/>
            </a:xfrm>
            <a:prstGeom prst="rightArrow">
              <a:avLst>
                <a:gd name="adj1" fmla="val 22222"/>
                <a:gd name="adj2" fmla="val 50000"/>
              </a:avLst>
            </a:prstGeom>
            <a:gradFill flip="none" rotWithShape="1">
              <a:gsLst>
                <a:gs pos="0">
                  <a:srgbClr val="3F80CE"/>
                </a:gs>
                <a:gs pos="100000">
                  <a:srgbClr val="A2C3FF"/>
                </a:gs>
              </a:gsLst>
              <a:lin ang="16200000" scaled="0"/>
            </a:gradFill>
            <a:ln w="9525" cap="flat">
              <a:solidFill>
                <a:srgbClr val="4A7EBB"/>
              </a:solidFill>
              <a:prstDash val="solid"/>
              <a:round/>
            </a:ln>
            <a:effectLst>
              <a:outerShdw blurRad="38100" dist="23000" dir="5400000" rotWithShape="0">
                <a:srgbClr val="000000">
                  <a:alpha val="35000"/>
                </a:srgbClr>
              </a:outerShdw>
            </a:effectLst>
          </p:spPr>
          <p:txBody>
            <a:bodyPr wrap="square" lIns="50800" tIns="50800" rIns="50800" bIns="50800" numCol="1" anchor="ctr">
              <a:noAutofit/>
            </a:bodyPr>
            <a:lstStyle/>
            <a:p>
              <a:pPr defTabSz="457200">
                <a:defRPr sz="1800">
                  <a:solidFill>
                    <a:srgbClr val="FFFFFF"/>
                  </a:solidFill>
                  <a:latin typeface="Calibri"/>
                  <a:ea typeface="Calibri"/>
                  <a:cs typeface="Calibri"/>
                  <a:sym typeface="Calibri"/>
                </a:defRPr>
              </a:pPr>
              <a:endParaRPr/>
            </a:p>
          </p:txBody>
        </p:sp>
      </p:grpSp>
      <p:sp>
        <p:nvSpPr>
          <p:cNvPr id="581" name="Shape 581"/>
          <p:cNvSpPr/>
          <p:nvPr/>
        </p:nvSpPr>
        <p:spPr>
          <a:xfrm>
            <a:off x="142240" y="4792124"/>
            <a:ext cx="8922874" cy="84638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l" defTabSz="457200">
              <a:defRPr sz="2200">
                <a:latin typeface="+mn-lt"/>
                <a:ea typeface="+mn-ea"/>
                <a:cs typeface="+mn-cs"/>
                <a:sym typeface="Helvetica"/>
              </a:defRPr>
            </a:pPr>
            <a:r>
              <a:rPr dirty="0"/>
              <a:t>Plant growing: </a:t>
            </a:r>
            <a:r>
              <a:rPr lang="de-CH" dirty="0"/>
              <a:t>   </a:t>
            </a:r>
            <a:r>
              <a:rPr dirty="0"/>
              <a:t>Transformation of light into energy </a:t>
            </a:r>
            <a:r>
              <a:rPr dirty="0">
                <a:latin typeface="Wingdings"/>
                <a:ea typeface="Wingdings"/>
                <a:cs typeface="Wingdings"/>
                <a:sym typeface="Wingdings"/>
              </a:rPr>
              <a:t></a:t>
            </a:r>
            <a:r>
              <a:rPr dirty="0"/>
              <a:t>  hidden energy</a:t>
            </a:r>
          </a:p>
          <a:p>
            <a:pPr algn="l" defTabSz="457200">
              <a:defRPr sz="2700">
                <a:latin typeface="Monlam Uni OuChan2"/>
                <a:ea typeface="Monlam Uni OuChan2"/>
                <a:cs typeface="Monlam Uni OuChan2"/>
                <a:sym typeface="Monlam Uni OuChan2"/>
              </a:defRPr>
            </a:pPr>
            <a:r>
              <a:rPr dirty="0" err="1"/>
              <a:t>འཚར་བའི་རྩི་ཤིང</a:t>
            </a:r>
            <a:r>
              <a:rPr lang="bo-CN" dirty="0"/>
              <a:t>་</a:t>
            </a:r>
            <a:r>
              <a:rPr dirty="0"/>
              <a:t>།  </a:t>
            </a:r>
            <a:r>
              <a:rPr lang="de-CH" dirty="0"/>
              <a:t>  </a:t>
            </a:r>
            <a:r>
              <a:rPr dirty="0"/>
              <a:t>ཉི་འོད་ནས་ནུས་པར་འཕོ་འགྱུར་འགྲོ་བ། </a:t>
            </a:r>
            <a:r>
              <a:rPr dirty="0">
                <a:latin typeface="+mn-lt"/>
                <a:ea typeface="+mn-ea"/>
                <a:cs typeface="+mn-cs"/>
                <a:sym typeface="Helvetica"/>
              </a:rPr>
              <a:t>  </a:t>
            </a:r>
            <a:r>
              <a:rPr sz="2400" dirty="0">
                <a:latin typeface="Wingdings"/>
                <a:ea typeface="Wingdings"/>
                <a:cs typeface="Wingdings"/>
                <a:sym typeface="Wingdings"/>
              </a:rPr>
              <a:t></a:t>
            </a:r>
            <a:r>
              <a:rPr dirty="0">
                <a:latin typeface="+mn-lt"/>
                <a:ea typeface="+mn-ea"/>
                <a:cs typeface="+mn-cs"/>
                <a:sym typeface="Helvetica"/>
              </a:rPr>
              <a:t>     </a:t>
            </a:r>
            <a:r>
              <a:rPr dirty="0"/>
              <a:t>མངོན་མེད་ནུས་པ།</a:t>
            </a:r>
          </a:p>
        </p:txBody>
      </p:sp>
      <p:sp>
        <p:nvSpPr>
          <p:cNvPr id="582" name="Shape 582"/>
          <p:cNvSpPr/>
          <p:nvPr/>
        </p:nvSpPr>
        <p:spPr>
          <a:xfrm>
            <a:off x="142239" y="5689396"/>
            <a:ext cx="10045755" cy="84638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l" defTabSz="457200">
              <a:defRPr sz="2200" b="1">
                <a:latin typeface="+mn-lt"/>
                <a:ea typeface="+mn-ea"/>
                <a:cs typeface="+mn-cs"/>
                <a:sym typeface="Helvetica"/>
              </a:defRPr>
            </a:pPr>
            <a:r>
              <a:rPr dirty="0"/>
              <a:t>Wood burning: Transformation of hidden energy </a:t>
            </a:r>
            <a:r>
              <a:rPr b="0" dirty="0">
                <a:latin typeface="Wingdings"/>
                <a:ea typeface="Wingdings"/>
                <a:cs typeface="Wingdings"/>
                <a:sym typeface="Wingdings"/>
              </a:rPr>
              <a:t></a:t>
            </a:r>
            <a:r>
              <a:rPr dirty="0"/>
              <a:t> light and heat</a:t>
            </a:r>
          </a:p>
          <a:p>
            <a:pPr algn="l" defTabSz="457200">
              <a:defRPr sz="2700">
                <a:latin typeface="Monlam Uni OuChan2"/>
                <a:ea typeface="Monlam Uni OuChan2"/>
                <a:cs typeface="Monlam Uni OuChan2"/>
                <a:sym typeface="Monlam Uni OuChan2"/>
              </a:defRPr>
            </a:pPr>
            <a:r>
              <a:rPr dirty="0"/>
              <a:t>ཤིང་སྲེག་པ།	      </a:t>
            </a:r>
            <a:r>
              <a:rPr lang="de-CH" dirty="0"/>
              <a:t> </a:t>
            </a:r>
            <a:r>
              <a:rPr dirty="0"/>
              <a:t> མངོན་མེད་ནུས་པའི་འཕོ་འགྱུར་འགྲོ་བ།</a:t>
            </a:r>
            <a:r>
              <a:rPr dirty="0">
                <a:latin typeface="+mn-lt"/>
                <a:ea typeface="+mn-ea"/>
                <a:cs typeface="+mn-cs"/>
                <a:sym typeface="Helvetica"/>
              </a:rPr>
              <a:t>    </a:t>
            </a:r>
            <a:r>
              <a:rPr sz="2200" dirty="0">
                <a:latin typeface="Wingdings"/>
                <a:ea typeface="Wingdings"/>
                <a:cs typeface="Wingdings"/>
                <a:sym typeface="Wingdings"/>
              </a:rPr>
              <a:t></a:t>
            </a:r>
            <a:r>
              <a:rPr dirty="0">
                <a:latin typeface="+mn-lt"/>
                <a:ea typeface="+mn-ea"/>
                <a:cs typeface="+mn-cs"/>
                <a:sym typeface="Helvetica"/>
              </a:rPr>
              <a:t> </a:t>
            </a:r>
            <a:r>
              <a:rPr dirty="0"/>
              <a:t> འོད་དང་དྲོད།</a:t>
            </a:r>
          </a:p>
        </p:txBody>
      </p:sp>
      <p:sp>
        <p:nvSpPr>
          <p:cNvPr id="583" name="Shape 583"/>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n-lt"/>
                <a:ea typeface="+mn-ea"/>
                <a:cs typeface="+mn-cs"/>
                <a:sym typeface="Helvetica"/>
              </a:defRPr>
            </a:lvl1pPr>
          </a:lstStyle>
          <a:p>
            <a:fld id="{86CB4B4D-7CA3-9044-876B-883B54F8677D}" type="slidenum">
              <a:t>41</a:t>
            </a:fld>
            <a:endParaRPr/>
          </a:p>
        </p:txBody>
      </p:sp>
      <p:sp>
        <p:nvSpPr>
          <p:cNvPr id="584" name="Shape 584"/>
          <p:cNvSpPr/>
          <p:nvPr/>
        </p:nvSpPr>
        <p:spPr>
          <a:xfrm>
            <a:off x="2026377" y="91248"/>
            <a:ext cx="7134729" cy="8258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200">
                <a:latin typeface="+mn-lt"/>
                <a:ea typeface="+mn-ea"/>
                <a:cs typeface="+mn-cs"/>
                <a:sym typeface="Helvetica"/>
              </a:defRPr>
            </a:pPr>
            <a:r>
              <a:rPr dirty="0"/>
              <a:t>Sun light harvesting </a:t>
            </a:r>
            <a:r>
              <a:rPr dirty="0">
                <a:latin typeface="Wingdings"/>
                <a:ea typeface="Wingdings"/>
                <a:cs typeface="Wingdings"/>
                <a:sym typeface="Wingdings"/>
              </a:rPr>
              <a:t></a:t>
            </a:r>
            <a:r>
              <a:rPr dirty="0"/>
              <a:t> Hidden energy in wood and fuels</a:t>
            </a:r>
            <a:br>
              <a:rPr dirty="0"/>
            </a:br>
            <a:r>
              <a:rPr sz="2500" dirty="0">
                <a:solidFill>
                  <a:schemeClr val="tx1"/>
                </a:solidFill>
                <a:latin typeface="Monlam Uni OuChan2"/>
                <a:ea typeface="Monlam Uni OuChan2"/>
                <a:cs typeface="Monlam Uni OuChan2"/>
                <a:sym typeface="Monlam Uni OuChan2"/>
              </a:rPr>
              <a:t>ཉི་འོད་</a:t>
            </a:r>
            <a:r>
              <a:rPr lang="bo-CN" sz="2500" dirty="0">
                <a:solidFill>
                  <a:schemeClr val="tx1"/>
                </a:solidFill>
                <a:latin typeface="Monlam Uni OuChan2"/>
                <a:cs typeface="Monlam Uni OuChan2"/>
                <a:sym typeface="Helvetica"/>
              </a:rPr>
              <a:t>བཀོལ་སྤྱོད་བྱེད་པ།</a:t>
            </a:r>
            <a:r>
              <a:rPr lang="en-IN" sz="2500" dirty="0">
                <a:solidFill>
                  <a:schemeClr val="tx1"/>
                </a:solidFill>
                <a:latin typeface="Monlam Uni OuChan2"/>
                <a:cs typeface="Monlam Uni OuChan2"/>
                <a:sym typeface="Helvetica"/>
              </a:rPr>
              <a:t>   </a:t>
            </a:r>
            <a:r>
              <a:rPr dirty="0">
                <a:latin typeface="Wingdings"/>
                <a:ea typeface="Wingdings"/>
                <a:cs typeface="Wingdings"/>
                <a:sym typeface="Wingdings"/>
              </a:rPr>
              <a:t></a:t>
            </a:r>
            <a:r>
              <a:rPr sz="2500" dirty="0"/>
              <a:t>   </a:t>
            </a:r>
            <a:r>
              <a:rPr sz="2500" dirty="0" err="1">
                <a:latin typeface="Monlam Uni OuChan2"/>
                <a:ea typeface="Monlam Uni OuChan2"/>
                <a:cs typeface="Monlam Uni OuChan2"/>
                <a:sym typeface="Monlam Uni OuChan2"/>
              </a:rPr>
              <a:t>ཤིང་དང་རྡོ་སྣུམ་ནང་གི་མངོན་མེད་ནུས་པ</a:t>
            </a:r>
            <a:r>
              <a:rPr sz="2500" dirty="0">
                <a:latin typeface="Monlam Uni OuChan2"/>
                <a:ea typeface="Monlam Uni OuChan2"/>
                <a:cs typeface="Monlam Uni OuChan2"/>
                <a:sym typeface="Monlam Uni OuChan2"/>
              </a:rPr>
              <a:t>། </a:t>
            </a:r>
          </a:p>
        </p:txBody>
      </p:sp>
      <p:grpSp>
        <p:nvGrpSpPr>
          <p:cNvPr id="587" name="Group 587"/>
          <p:cNvGrpSpPr/>
          <p:nvPr/>
        </p:nvGrpSpPr>
        <p:grpSpPr>
          <a:xfrm>
            <a:off x="5965576" y="2721289"/>
            <a:ext cx="2633475" cy="2094199"/>
            <a:chOff x="0" y="0"/>
            <a:chExt cx="2633474" cy="2094197"/>
          </a:xfrm>
        </p:grpSpPr>
        <p:pic>
          <p:nvPicPr>
            <p:cNvPr id="585" name="image45.jpeg" descr="holzfeuer_add1.jpg"/>
            <p:cNvPicPr>
              <a:picLocks noChangeAspect="1"/>
            </p:cNvPicPr>
            <p:nvPr/>
          </p:nvPicPr>
          <p:blipFill>
            <a:blip r:embed="rId6">
              <a:alphaModFix amt="70000"/>
            </a:blip>
            <a:stretch>
              <a:fillRect/>
            </a:stretch>
          </p:blipFill>
          <p:spPr>
            <a:xfrm>
              <a:off x="897624" y="0"/>
              <a:ext cx="1735850" cy="1966879"/>
            </a:xfrm>
            <a:prstGeom prst="rect">
              <a:avLst/>
            </a:prstGeom>
            <a:ln w="12700" cap="flat">
              <a:noFill/>
              <a:miter lim="400000"/>
            </a:ln>
            <a:effectLst/>
          </p:spPr>
        </p:pic>
        <p:sp>
          <p:nvSpPr>
            <p:cNvPr id="586" name="Shape 586"/>
            <p:cNvSpPr/>
            <p:nvPr/>
          </p:nvSpPr>
          <p:spPr>
            <a:xfrm rot="540769">
              <a:off x="58581" y="1231966"/>
              <a:ext cx="759269" cy="807746"/>
            </a:xfrm>
            <a:prstGeom prst="rightArrow">
              <a:avLst>
                <a:gd name="adj1" fmla="val 22222"/>
                <a:gd name="adj2" fmla="val 50000"/>
              </a:avLst>
            </a:prstGeom>
            <a:gradFill flip="none" rotWithShape="1">
              <a:gsLst>
                <a:gs pos="0">
                  <a:srgbClr val="3F80CE"/>
                </a:gs>
                <a:gs pos="100000">
                  <a:srgbClr val="A2C3FF"/>
                </a:gs>
              </a:gsLst>
              <a:lin ang="16200000" scaled="0"/>
            </a:gradFill>
            <a:ln w="9525" cap="flat">
              <a:solidFill>
                <a:srgbClr val="4A7EBB"/>
              </a:solidFill>
              <a:prstDash val="solid"/>
              <a:round/>
            </a:ln>
            <a:effectLst>
              <a:outerShdw blurRad="38100" dist="23000" dir="5400000" rotWithShape="0">
                <a:srgbClr val="000000">
                  <a:alpha val="35000"/>
                </a:srgbClr>
              </a:outerShdw>
            </a:effectLst>
          </p:spPr>
          <p:txBody>
            <a:bodyPr wrap="square" lIns="50800" tIns="50800" rIns="50800" bIns="50800" numCol="1" anchor="ctr">
              <a:noAutofit/>
            </a:bodyPr>
            <a:lstStyle/>
            <a:p>
              <a:pPr defTabSz="457200">
                <a:defRPr sz="1800">
                  <a:solidFill>
                    <a:srgbClr val="FFFFFF"/>
                  </a:solidFill>
                  <a:latin typeface="Calibri"/>
                  <a:ea typeface="Calibri"/>
                  <a:cs typeface="Calibri"/>
                  <a:sym typeface="Calibri"/>
                </a:defRPr>
              </a:pPr>
              <a:endParaRPr/>
            </a:p>
          </p:txBody>
        </p:sp>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5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58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5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7" grpId="1" animBg="1" advAuto="0"/>
      <p:bldP spid="580" grpId="3" animBg="1" advAuto="0"/>
      <p:bldP spid="581" grpId="5" animBg="1" advAuto="0"/>
      <p:bldP spid="582" grpId="6" animBg="1" advAuto="0"/>
      <p:bldP spid="584" grpId="2" animBg="1" advAuto="0"/>
      <p:bldP spid="587" grpId="4"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Shape 591"/>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n-lt"/>
                <a:ea typeface="+mn-ea"/>
                <a:cs typeface="+mn-cs"/>
                <a:sym typeface="Helvetica"/>
              </a:defRPr>
            </a:lvl1pPr>
          </a:lstStyle>
          <a:p>
            <a:fld id="{86CB4B4D-7CA3-9044-876B-883B54F8677D}" type="slidenum">
              <a:t>42</a:t>
            </a:fld>
            <a:endParaRPr/>
          </a:p>
        </p:txBody>
      </p:sp>
      <p:grpSp>
        <p:nvGrpSpPr>
          <p:cNvPr id="594" name="Group 594"/>
          <p:cNvGrpSpPr/>
          <p:nvPr/>
        </p:nvGrpSpPr>
        <p:grpSpPr>
          <a:xfrm>
            <a:off x="821500" y="2025976"/>
            <a:ext cx="6557780" cy="1015659"/>
            <a:chOff x="-1" y="0"/>
            <a:chExt cx="6557779" cy="1015658"/>
          </a:xfrm>
        </p:grpSpPr>
        <p:sp>
          <p:nvSpPr>
            <p:cNvPr id="592" name="Shape 592"/>
            <p:cNvSpPr/>
            <p:nvPr/>
          </p:nvSpPr>
          <p:spPr>
            <a:xfrm>
              <a:off x="1784459" y="0"/>
              <a:ext cx="4773319" cy="10156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gn="l" defTabSz="457200">
                <a:defRPr sz="2800">
                  <a:latin typeface="+mn-lt"/>
                  <a:ea typeface="+mn-ea"/>
                  <a:cs typeface="+mn-cs"/>
                  <a:sym typeface="Helvetica"/>
                </a:defRPr>
              </a:pPr>
              <a:r>
                <a:rPr dirty="0"/>
                <a:t>Everything is recycled</a:t>
              </a:r>
              <a:br>
                <a:rPr dirty="0"/>
              </a:br>
              <a:r>
                <a:rPr sz="3200" dirty="0" err="1">
                  <a:solidFill>
                    <a:schemeClr val="tx1"/>
                  </a:solidFill>
                  <a:latin typeface="Monlam Uni OuChan2"/>
                  <a:ea typeface="Monlam Uni OuChan2"/>
                  <a:cs typeface="Monlam Uni OuChan2"/>
                  <a:sym typeface="Monlam Uni OuChan2"/>
                </a:rPr>
                <a:t>ཐམས་ཅད་བསྐྱར</a:t>
              </a:r>
              <a:r>
                <a:rPr sz="3200" dirty="0">
                  <a:solidFill>
                    <a:schemeClr val="tx1"/>
                  </a:solidFill>
                  <a:latin typeface="Monlam Uni OuChan2"/>
                  <a:ea typeface="Monlam Uni OuChan2"/>
                  <a:cs typeface="Monlam Uni OuChan2"/>
                  <a:sym typeface="Monlam Uni OuChan2"/>
                </a:rPr>
                <a:t>་</a:t>
              </a:r>
              <a:r>
                <a:rPr lang="bo-CN" sz="3200" b="0" i="0" u="none" strike="noStrike" dirty="0">
                  <a:solidFill>
                    <a:schemeClr val="tx1"/>
                  </a:solidFill>
                  <a:effectLst/>
                  <a:latin typeface="Monlam Uni OuChan2"/>
                  <a:cs typeface="Monlam Uni OuChan2"/>
                </a:rPr>
                <a:t>སྐོར་བྱེད་</a:t>
              </a:r>
              <a:r>
                <a:rPr sz="3200" dirty="0" err="1">
                  <a:solidFill>
                    <a:schemeClr val="tx1"/>
                  </a:solidFill>
                  <a:latin typeface="Monlam Uni OuChan2"/>
                  <a:ea typeface="Monlam Uni OuChan2"/>
                  <a:cs typeface="Monlam Uni OuChan2"/>
                  <a:sym typeface="Monlam Uni OuChan2"/>
                </a:rPr>
                <a:t>པ་རེད</a:t>
              </a:r>
              <a:r>
                <a:rPr sz="3200" dirty="0">
                  <a:solidFill>
                    <a:schemeClr val="tx1"/>
                  </a:solidFill>
                  <a:latin typeface="Monlam Uni OuChan2"/>
                  <a:ea typeface="Monlam Uni OuChan2"/>
                  <a:cs typeface="Monlam Uni OuChan2"/>
                  <a:sym typeface="Monlam Uni OuChan2"/>
                </a:rPr>
                <a:t>།</a:t>
              </a:r>
            </a:p>
          </p:txBody>
        </p:sp>
        <p:sp>
          <p:nvSpPr>
            <p:cNvPr id="593" name="Shape 593"/>
            <p:cNvSpPr/>
            <p:nvPr/>
          </p:nvSpPr>
          <p:spPr>
            <a:xfrm>
              <a:off x="-1" y="482600"/>
              <a:ext cx="903058" cy="2"/>
            </a:xfrm>
            <a:prstGeom prst="line">
              <a:avLst/>
            </a:prstGeom>
            <a:noFill/>
            <a:ln w="1016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grpSp>
      <p:sp>
        <p:nvSpPr>
          <p:cNvPr id="595" name="Shape 595"/>
          <p:cNvSpPr/>
          <p:nvPr/>
        </p:nvSpPr>
        <p:spPr>
          <a:xfrm>
            <a:off x="780086" y="386394"/>
            <a:ext cx="3947736" cy="11644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0639" algn="l" defTabSz="914400">
              <a:spcBef>
                <a:spcPts val="700"/>
              </a:spcBef>
              <a:defRPr sz="3200" b="1">
                <a:uFill>
                  <a:solidFill>
                    <a:srgbClr val="000000"/>
                  </a:solidFill>
                </a:uFill>
                <a:latin typeface="+mn-lt"/>
                <a:ea typeface="+mn-ea"/>
                <a:cs typeface="+mn-cs"/>
                <a:sym typeface="Helvetica"/>
              </a:defRPr>
            </a:pPr>
            <a:r>
              <a:rPr dirty="0"/>
              <a:t>Cycles in nature</a:t>
            </a:r>
            <a:r>
              <a:rPr b="0" dirty="0"/>
              <a:t>   </a:t>
            </a:r>
            <a:br>
              <a:rPr b="0" dirty="0"/>
            </a:br>
            <a:r>
              <a:rPr sz="3700" b="1" dirty="0" err="1">
                <a:latin typeface="Monlam Uni OuChan2"/>
                <a:ea typeface="Monlam Uni OuChan2"/>
                <a:cs typeface="Monlam Uni OuChan2"/>
                <a:sym typeface="Monlam Uni OuChan2"/>
              </a:rPr>
              <a:t>རང་བྱུང་</a:t>
            </a:r>
            <a:r>
              <a:rPr sz="3700" b="1" dirty="0" err="1">
                <a:latin typeface="Monlam Uni OuChan2"/>
                <a:cs typeface="Monlam Uni OuChan2"/>
              </a:rPr>
              <a:t>ཁམས་ཀྱི་</a:t>
            </a:r>
            <a:r>
              <a:rPr sz="3700" b="1" dirty="0" err="1">
                <a:latin typeface="Monlam Uni OuChan2"/>
                <a:ea typeface="Monlam Uni OuChan2"/>
                <a:cs typeface="Monlam Uni OuChan2"/>
                <a:sym typeface="Monlam Uni OuChan2"/>
              </a:rPr>
              <a:t>རྒྱུན་འཁོར</a:t>
            </a:r>
            <a:r>
              <a:rPr sz="3700" b="1" dirty="0">
                <a:latin typeface="Monlam Uni OuChan2"/>
                <a:ea typeface="Monlam Uni OuChan2"/>
                <a:cs typeface="Monlam Uni OuChan2"/>
                <a:sym typeface="Monlam Uni OuChan2"/>
              </a:rPr>
              <a:t>།</a:t>
            </a:r>
          </a:p>
        </p:txBody>
      </p:sp>
      <p:grpSp>
        <p:nvGrpSpPr>
          <p:cNvPr id="598" name="Group 598"/>
          <p:cNvGrpSpPr/>
          <p:nvPr/>
        </p:nvGrpSpPr>
        <p:grpSpPr>
          <a:xfrm>
            <a:off x="821501" y="3385406"/>
            <a:ext cx="4778303" cy="1193801"/>
            <a:chOff x="0" y="0"/>
            <a:chExt cx="4778302" cy="1193800"/>
          </a:xfrm>
        </p:grpSpPr>
        <p:sp>
          <p:nvSpPr>
            <p:cNvPr id="596" name="Shape 596"/>
            <p:cNvSpPr/>
            <p:nvPr/>
          </p:nvSpPr>
          <p:spPr>
            <a:xfrm>
              <a:off x="1847092" y="0"/>
              <a:ext cx="2931211" cy="1193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lvl="1" algn="l" defTabSz="457200">
                <a:defRPr sz="2800">
                  <a:latin typeface="+mn-lt"/>
                  <a:ea typeface="+mn-ea"/>
                  <a:cs typeface="+mn-cs"/>
                  <a:sym typeface="Helvetica"/>
                </a:defRPr>
              </a:pPr>
              <a:r>
                <a:rPr dirty="0"/>
                <a:t>No waste </a:t>
              </a:r>
              <a:br>
                <a:rPr dirty="0"/>
              </a:br>
              <a:r>
                <a:rPr sz="3200" dirty="0">
                  <a:latin typeface="Monlam Uni OuChan2"/>
                  <a:ea typeface="Monlam Uni OuChan2"/>
                  <a:cs typeface="Monlam Uni OuChan2"/>
                  <a:sym typeface="Monlam Uni OuChan2"/>
                </a:rPr>
                <a:t>བེད་མེད་གཅིག་ཀྱང་མེད།</a:t>
              </a:r>
            </a:p>
          </p:txBody>
        </p:sp>
        <p:sp>
          <p:nvSpPr>
            <p:cNvPr id="597" name="Shape 597"/>
            <p:cNvSpPr/>
            <p:nvPr/>
          </p:nvSpPr>
          <p:spPr>
            <a:xfrm>
              <a:off x="0" y="596899"/>
              <a:ext cx="920687" cy="1"/>
            </a:xfrm>
            <a:prstGeom prst="line">
              <a:avLst/>
            </a:prstGeom>
            <a:noFill/>
            <a:ln w="1016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 grpId="1" animBg="1" advAuto="0"/>
      <p:bldP spid="598" grpId="2"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Shape 600"/>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n-lt"/>
                <a:ea typeface="+mn-ea"/>
                <a:cs typeface="+mn-cs"/>
                <a:sym typeface="Helvetica"/>
              </a:defRPr>
            </a:lvl1pPr>
          </a:lstStyle>
          <a:p>
            <a:fld id="{86CB4B4D-7CA3-9044-876B-883B54F8677D}" type="slidenum">
              <a:t>43</a:t>
            </a:fld>
            <a:endParaRPr/>
          </a:p>
        </p:txBody>
      </p:sp>
      <p:sp>
        <p:nvSpPr>
          <p:cNvPr id="601" name="Shape 601"/>
          <p:cNvSpPr/>
          <p:nvPr/>
        </p:nvSpPr>
        <p:spPr>
          <a:xfrm>
            <a:off x="1062699" y="-1424"/>
            <a:ext cx="7018602" cy="103104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sz="2800">
                <a:latin typeface="+mn-lt"/>
                <a:ea typeface="+mn-ea"/>
                <a:cs typeface="+mn-cs"/>
                <a:sym typeface="Helvetica"/>
              </a:defRPr>
            </a:pPr>
            <a:r>
              <a:rPr dirty="0"/>
              <a:t>Cycles in nature : no waste</a:t>
            </a:r>
            <a:br>
              <a:rPr dirty="0"/>
            </a:br>
            <a:r>
              <a:rPr dirty="0"/>
              <a:t> </a:t>
            </a:r>
            <a:r>
              <a:rPr sz="3300" dirty="0">
                <a:latin typeface="Monlam Uni OuChan2"/>
                <a:ea typeface="Monlam Uni OuChan2"/>
                <a:cs typeface="Monlam Uni OuChan2"/>
                <a:sym typeface="Monlam Uni OuChan2"/>
              </a:rPr>
              <a:t>རང་བྱུང་</a:t>
            </a:r>
            <a:r>
              <a:rPr sz="3300" dirty="0">
                <a:latin typeface="Monlam Uni OuChan2"/>
                <a:cs typeface="Monlam Uni OuChan2"/>
              </a:rPr>
              <a:t>ཁམས་ཀྱི་</a:t>
            </a:r>
            <a:r>
              <a:rPr sz="3300" dirty="0">
                <a:latin typeface="Monlam Uni OuChan2"/>
                <a:ea typeface="Monlam Uni OuChan2"/>
                <a:cs typeface="Monlam Uni OuChan2"/>
                <a:sym typeface="Monlam Uni OuChan2"/>
              </a:rPr>
              <a:t>རྒྱུན་འཁོར།  བེད་མེད་གཅིག་ཀྱང་མེད།</a:t>
            </a:r>
          </a:p>
        </p:txBody>
      </p:sp>
      <p:grpSp>
        <p:nvGrpSpPr>
          <p:cNvPr id="618" name="Group 618"/>
          <p:cNvGrpSpPr/>
          <p:nvPr/>
        </p:nvGrpSpPr>
        <p:grpSpPr>
          <a:xfrm>
            <a:off x="901915" y="1180910"/>
            <a:ext cx="7340170" cy="5277421"/>
            <a:chOff x="0" y="0"/>
            <a:chExt cx="7340169" cy="5277419"/>
          </a:xfrm>
        </p:grpSpPr>
        <p:sp>
          <p:nvSpPr>
            <p:cNvPr id="602" name="Shape 602"/>
            <p:cNvSpPr/>
            <p:nvPr/>
          </p:nvSpPr>
          <p:spPr>
            <a:xfrm>
              <a:off x="32629" y="62652"/>
              <a:ext cx="4" cy="5174597"/>
            </a:xfrm>
            <a:prstGeom prst="line">
              <a:avLst/>
            </a:prstGeom>
            <a:noFill/>
            <a:ln w="76200" cap="flat">
              <a:solidFill>
                <a:srgbClr val="77933C"/>
              </a:solidFill>
              <a:prstDash val="solid"/>
              <a:round/>
            </a:ln>
            <a:effectLst/>
          </p:spPr>
          <p:txBody>
            <a:bodyPr wrap="square" lIns="45718" tIns="45718" rIns="45718" bIns="45718" numCol="1" anchor="t">
              <a:noAutofit/>
            </a:bodyPr>
            <a:lstStyle/>
            <a:p>
              <a:endParaRPr/>
            </a:p>
          </p:txBody>
        </p:sp>
        <p:pic>
          <p:nvPicPr>
            <p:cNvPr id="603" name="image46.jpeg" descr="Circles_nature1.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1045343" y="-1018711"/>
              <a:ext cx="5249480" cy="7297816"/>
            </a:xfrm>
            <a:prstGeom prst="rect">
              <a:avLst/>
            </a:prstGeom>
            <a:ln w="12700" cap="flat">
              <a:noFill/>
              <a:miter lim="400000"/>
            </a:ln>
            <a:effectLst/>
          </p:spPr>
        </p:pic>
        <p:pic>
          <p:nvPicPr>
            <p:cNvPr id="604" name="image47.jpeg" descr="Circles_nature2.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043392" y="-1020664"/>
              <a:ext cx="5253382" cy="7297817"/>
            </a:xfrm>
            <a:prstGeom prst="rect">
              <a:avLst/>
            </a:prstGeom>
            <a:ln w="12700" cap="flat">
              <a:noFill/>
              <a:miter lim="400000"/>
            </a:ln>
            <a:effectLst/>
          </p:spPr>
        </p:pic>
        <p:pic>
          <p:nvPicPr>
            <p:cNvPr id="605" name="image48.jpeg" descr="Circles_nature3.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1043392" y="-1020664"/>
              <a:ext cx="5253382" cy="7297817"/>
            </a:xfrm>
            <a:prstGeom prst="rect">
              <a:avLst/>
            </a:prstGeom>
            <a:ln w="12700" cap="flat">
              <a:noFill/>
              <a:miter lim="400000"/>
            </a:ln>
            <a:effectLst/>
          </p:spPr>
        </p:pic>
        <p:pic>
          <p:nvPicPr>
            <p:cNvPr id="606" name="image49.jpeg" descr="Circles_nature4.pd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1043393" y="-1020664"/>
              <a:ext cx="5253382" cy="7297817"/>
            </a:xfrm>
            <a:prstGeom prst="rect">
              <a:avLst/>
            </a:prstGeom>
            <a:ln w="12700" cap="flat">
              <a:noFill/>
              <a:miter lim="400000"/>
            </a:ln>
            <a:effectLst/>
          </p:spPr>
        </p:pic>
        <p:pic>
          <p:nvPicPr>
            <p:cNvPr id="607" name="image50.jpeg" descr="Circles_nature5.pd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200000">
              <a:off x="1043393" y="-1020664"/>
              <a:ext cx="5253382" cy="7297817"/>
            </a:xfrm>
            <a:prstGeom prst="rect">
              <a:avLst/>
            </a:prstGeom>
            <a:ln w="12700" cap="flat">
              <a:noFill/>
              <a:miter lim="400000"/>
            </a:ln>
            <a:effectLst/>
          </p:spPr>
        </p:pic>
        <p:pic>
          <p:nvPicPr>
            <p:cNvPr id="608" name="image51.jpeg" descr="Circles_nature6.pd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200000">
              <a:off x="1043393" y="-1020664"/>
              <a:ext cx="5253382" cy="7297817"/>
            </a:xfrm>
            <a:prstGeom prst="rect">
              <a:avLst/>
            </a:prstGeom>
            <a:ln w="12700" cap="flat">
              <a:noFill/>
              <a:miter lim="400000"/>
            </a:ln>
            <a:effectLst/>
          </p:spPr>
        </p:pic>
        <p:pic>
          <p:nvPicPr>
            <p:cNvPr id="609" name="image52.jpeg" descr="Circles_nature7.pd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6200000">
              <a:off x="1043393" y="-1020664"/>
              <a:ext cx="5253382" cy="7297817"/>
            </a:xfrm>
            <a:prstGeom prst="rect">
              <a:avLst/>
            </a:prstGeom>
            <a:ln w="12700" cap="flat">
              <a:noFill/>
              <a:miter lim="400000"/>
            </a:ln>
            <a:effectLst/>
          </p:spPr>
        </p:pic>
        <p:pic>
          <p:nvPicPr>
            <p:cNvPr id="610" name="image53.jpeg" descr="Circles_nature8.pdf"/>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6200000">
              <a:off x="1043393" y="-1020664"/>
              <a:ext cx="5253382" cy="7297817"/>
            </a:xfrm>
            <a:prstGeom prst="rect">
              <a:avLst/>
            </a:prstGeom>
            <a:ln w="12700" cap="flat">
              <a:noFill/>
              <a:miter lim="400000"/>
            </a:ln>
            <a:effectLst/>
          </p:spPr>
        </p:pic>
        <p:pic>
          <p:nvPicPr>
            <p:cNvPr id="611" name="image54.jpeg" descr="Circles_nature9.pdf"/>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6200000">
              <a:off x="1043393" y="-1020664"/>
              <a:ext cx="5253382" cy="7297817"/>
            </a:xfrm>
            <a:prstGeom prst="rect">
              <a:avLst/>
            </a:prstGeom>
            <a:ln w="12700" cap="flat">
              <a:noFill/>
              <a:miter lim="400000"/>
            </a:ln>
            <a:effectLst/>
          </p:spPr>
        </p:pic>
        <p:pic>
          <p:nvPicPr>
            <p:cNvPr id="612" name="image55.jpeg" descr="Circles_nature11 Kopie.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1174" y="14217"/>
              <a:ext cx="7297817" cy="5240720"/>
            </a:xfrm>
            <a:prstGeom prst="rect">
              <a:avLst/>
            </a:prstGeom>
            <a:ln w="12700" cap="flat">
              <a:noFill/>
              <a:miter lim="400000"/>
            </a:ln>
            <a:effectLst/>
          </p:spPr>
        </p:pic>
        <p:pic>
          <p:nvPicPr>
            <p:cNvPr id="613" name="image56.jpeg" descr="Circles_nature12.pdf"/>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6200000">
              <a:off x="1043392" y="-1022218"/>
              <a:ext cx="5253382" cy="7297817"/>
            </a:xfrm>
            <a:prstGeom prst="rect">
              <a:avLst/>
            </a:prstGeom>
            <a:ln w="12700" cap="flat">
              <a:noFill/>
              <a:miter lim="400000"/>
            </a:ln>
            <a:effectLst/>
          </p:spPr>
        </p:pic>
        <p:pic>
          <p:nvPicPr>
            <p:cNvPr id="614" name="image57.jpeg" descr="Circles_nature13.pdf"/>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16200000">
              <a:off x="1042614" y="-1021440"/>
              <a:ext cx="5254937" cy="7297816"/>
            </a:xfrm>
            <a:prstGeom prst="rect">
              <a:avLst/>
            </a:prstGeom>
            <a:ln w="12700" cap="flat">
              <a:noFill/>
              <a:miter lim="400000"/>
            </a:ln>
            <a:effectLst/>
          </p:spPr>
        </p:pic>
        <p:pic>
          <p:nvPicPr>
            <p:cNvPr id="615" name="image58.jpeg" descr="Circles_nature14.pdf"/>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6200000">
              <a:off x="1042614" y="-1021440"/>
              <a:ext cx="5254937" cy="7297816"/>
            </a:xfrm>
            <a:prstGeom prst="rect">
              <a:avLst/>
            </a:prstGeom>
            <a:ln w="12700" cap="flat">
              <a:noFill/>
              <a:miter lim="400000"/>
            </a:ln>
            <a:effectLst/>
          </p:spPr>
        </p:pic>
        <p:pic>
          <p:nvPicPr>
            <p:cNvPr id="616" name="image59.jpeg" descr="Circles_nature15.pdf"/>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6200000">
              <a:off x="1042616" y="-998958"/>
              <a:ext cx="5254937" cy="7297816"/>
            </a:xfrm>
            <a:prstGeom prst="rect">
              <a:avLst/>
            </a:prstGeom>
            <a:ln w="12700" cap="flat">
              <a:noFill/>
              <a:miter lim="400000"/>
            </a:ln>
            <a:effectLst/>
          </p:spPr>
        </p:pic>
        <p:sp>
          <p:nvSpPr>
            <p:cNvPr id="617" name="Shape 617"/>
            <p:cNvSpPr/>
            <p:nvPr/>
          </p:nvSpPr>
          <p:spPr>
            <a:xfrm>
              <a:off x="0" y="53999"/>
              <a:ext cx="7340170" cy="5191904"/>
            </a:xfrm>
            <a:prstGeom prst="rect">
              <a:avLst/>
            </a:prstGeom>
            <a:noFill/>
            <a:ln w="76200" cap="flat">
              <a:solidFill>
                <a:srgbClr val="77933C"/>
              </a:solidFill>
              <a:prstDash val="solid"/>
              <a:round/>
            </a:ln>
            <a:effectLst>
              <a:outerShdw blurRad="38100" dist="25400" dir="5400000" rotWithShape="0">
                <a:srgbClr val="000000">
                  <a:alpha val="50000"/>
                </a:srgbClr>
              </a:outerShdw>
            </a:effectLst>
          </p:spPr>
          <p:txBody>
            <a:bodyPr wrap="square" lIns="50800" tIns="50800" rIns="50800" bIns="50800" numCol="1" anchor="ctr">
              <a:noAutofit/>
            </a:bodyPr>
            <a:lstStyle/>
            <a:p>
              <a:pPr>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619" name="Shape 619"/>
          <p:cNvSpPr/>
          <p:nvPr/>
        </p:nvSpPr>
        <p:spPr>
          <a:xfrm>
            <a:off x="5940322" y="6410356"/>
            <a:ext cx="2396512" cy="287258"/>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defRPr sz="1200">
                <a:latin typeface="+mn-lt"/>
                <a:ea typeface="+mn-ea"/>
                <a:cs typeface="+mn-cs"/>
                <a:sym typeface="Helvetica"/>
              </a:defRPr>
            </a:lvl1pPr>
          </a:lstStyle>
          <a:p>
            <a:r>
              <a:rPr lang="de-CH" dirty="0" err="1"/>
              <a:t>Designed</a:t>
            </a:r>
            <a:r>
              <a:rPr lang="de-CH" dirty="0"/>
              <a:t> </a:t>
            </a:r>
            <a:r>
              <a:rPr lang="de-CH" dirty="0" err="1"/>
              <a:t>by</a:t>
            </a:r>
            <a:r>
              <a:rPr lang="de-CH" dirty="0"/>
              <a:t> </a:t>
            </a:r>
            <a:r>
              <a:rPr dirty="0"/>
              <a:t> Gabriele Kammradt</a:t>
            </a:r>
          </a:p>
        </p:txBody>
      </p:sp>
    </p:spTree>
  </p:cSld>
  <p:clrMapOvr>
    <a:masterClrMapping/>
  </p:clrMapOvr>
  <p:transition xmlns:p14="http://schemas.microsoft.com/office/powerpoint/2010/mai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 name="Shape 621"/>
          <p:cNvSpPr>
            <a:spLocks noGrp="1"/>
          </p:cNvSpPr>
          <p:nvPr>
            <p:ph type="sldNum" sz="quarter" idx="4294967295"/>
          </p:nvPr>
        </p:nvSpPr>
        <p:spPr>
          <a:xfrm>
            <a:off x="7463965" y="6245225"/>
            <a:ext cx="312069" cy="298984"/>
          </a:xfrm>
          <a:prstGeom prst="rect">
            <a:avLst/>
          </a:prstGeom>
          <a:extLst>
            <a:ext uri="{C572A759-6A51-4108-AA02-DFA0A04FC94B}">
              <ma14:wrappingTextBoxFlag xmlns:ma14="http://schemas.microsoft.com/office/mac/drawingml/2011/main" val="1"/>
            </a:ext>
          </a:extLst>
        </p:spPr>
        <p:txBody>
          <a:bodyPr lIns="50800" tIns="50800" rIns="50800" bIns="50800" anchor="t"/>
          <a:lstStyle>
            <a:lvl1pPr algn="ctr">
              <a:defRPr sz="1400">
                <a:solidFill>
                  <a:srgbClr val="000000"/>
                </a:solidFill>
                <a:uFill>
                  <a:solidFill>
                    <a:srgbClr val="000000"/>
                  </a:solidFill>
                </a:uFill>
                <a:latin typeface="Arial"/>
                <a:ea typeface="Arial"/>
                <a:cs typeface="Arial"/>
                <a:sym typeface="Arial"/>
              </a:defRPr>
            </a:lvl1pPr>
          </a:lstStyle>
          <a:p>
            <a:fld id="{86CB4B4D-7CA3-9044-876B-883B54F8677D}" type="slidenum">
              <a:t>44</a:t>
            </a:fld>
            <a:endParaRPr/>
          </a:p>
        </p:txBody>
      </p:sp>
      <p:pic>
        <p:nvPicPr>
          <p:cNvPr id="622" name="image60.jpeg"/>
          <p:cNvPicPr>
            <a:picLocks noChangeAspect="1"/>
          </p:cNvPicPr>
          <p:nvPr/>
        </p:nvPicPr>
        <p:blipFill>
          <a:blip r:embed="rId2"/>
          <a:stretch>
            <a:fillRect/>
          </a:stretch>
        </p:blipFill>
        <p:spPr>
          <a:xfrm>
            <a:off x="-88900" y="0"/>
            <a:ext cx="9309100" cy="6858000"/>
          </a:xfrm>
          <a:prstGeom prst="rect">
            <a:avLst/>
          </a:prstGeom>
          <a:ln w="12700">
            <a:miter lim="400000"/>
          </a:ln>
        </p:spPr>
      </p:pic>
      <p:sp>
        <p:nvSpPr>
          <p:cNvPr id="623" name="Shape 623"/>
          <p:cNvSpPr/>
          <p:nvPr/>
        </p:nvSpPr>
        <p:spPr>
          <a:xfrm>
            <a:off x="5910033" y="6502400"/>
            <a:ext cx="3197064" cy="3050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nSpc>
                <a:spcPts val="1600"/>
              </a:lnSpc>
              <a:tabLst>
                <a:tab pos="749300" algn="l"/>
              </a:tabLst>
              <a:defRPr sz="1400" b="1">
                <a:latin typeface="+mn-lt"/>
                <a:ea typeface="+mn-ea"/>
                <a:cs typeface="+mn-cs"/>
                <a:sym typeface="Helvetica"/>
              </a:defRPr>
            </a:lvl1pPr>
          </a:lstStyle>
          <a:p>
            <a:r>
              <a:t>Gossul Gompa und Manasarova See</a:t>
            </a:r>
          </a:p>
        </p:txBody>
      </p:sp>
      <p:sp>
        <p:nvSpPr>
          <p:cNvPr id="624" name="Shape 624"/>
          <p:cNvSpPr/>
          <p:nvPr/>
        </p:nvSpPr>
        <p:spPr>
          <a:xfrm>
            <a:off x="5691153" y="990599"/>
            <a:ext cx="3619502"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600">
                <a:solidFill>
                  <a:srgbClr val="FFFFFF"/>
                </a:solidFill>
                <a:latin typeface="+mn-lt"/>
                <a:ea typeface="+mn-ea"/>
                <a:cs typeface="+mn-cs"/>
                <a:sym typeface="Helvetica"/>
              </a:defRPr>
            </a:lvl1pPr>
          </a:lstStyle>
          <a:p>
            <a:r>
              <a:t>ཐུགས་རྗེ་ཆེ།</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624">
                                            <p:bg/>
                                          </p:spTgt>
                                        </p:tgtEl>
                                        <p:attrNameLst>
                                          <p:attrName>style.visibility</p:attrName>
                                        </p:attrNameLst>
                                      </p:cBhvr>
                                      <p:to>
                                        <p:strVal val="visible"/>
                                      </p:to>
                                    </p:set>
                                    <p:animEffect transition="in" filter="dissolve">
                                      <p:cBhvr>
                                        <p:cTn id="7" dur="1000"/>
                                        <p:tgtEl>
                                          <p:spTgt spid="624">
                                            <p:bg/>
                                          </p:spTgt>
                                        </p:tgtEl>
                                      </p:cBhvr>
                                    </p:animEffect>
                                  </p:childTnLst>
                                </p:cTn>
                              </p:par>
                              <p:par>
                                <p:cTn id="8" presetID="9" presetClass="entr" presetSubtype="0" fill="hold" grpId="1" nodeType="withEffect">
                                  <p:stCondLst>
                                    <p:cond delay="0"/>
                                  </p:stCondLst>
                                  <p:iterate>
                                    <p:tmAbs val="0"/>
                                  </p:iterate>
                                  <p:childTnLst>
                                    <p:set>
                                      <p:cBhvr>
                                        <p:cTn id="9" fill="hold"/>
                                        <p:tgtEl>
                                          <p:spTgt spid="624">
                                            <p:txEl>
                                              <p:pRg st="0" end="0"/>
                                            </p:txEl>
                                          </p:spTgt>
                                        </p:tgtEl>
                                        <p:attrNameLst>
                                          <p:attrName>style.visibility</p:attrName>
                                        </p:attrNameLst>
                                      </p:cBhvr>
                                      <p:to>
                                        <p:strVal val="visible"/>
                                      </p:to>
                                    </p:set>
                                    <p:animEffect transition="in" filter="dissolve">
                                      <p:cBhvr>
                                        <p:cTn id="10" dur="1000"/>
                                        <p:tgtEl>
                                          <p:spTgt spid="6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 grpId="1" build="p" bldLvl="5"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 name="Shape 626"/>
          <p:cNvSpPr/>
          <p:nvPr/>
        </p:nvSpPr>
        <p:spPr>
          <a:xfrm>
            <a:off x="1848802" y="844550"/>
            <a:ext cx="5435602" cy="4470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marL="287337" marR="82296" indent="-287337" algn="l" defTabSz="825500">
              <a:spcBef>
                <a:spcPts val="400"/>
              </a:spcBef>
              <a:buSzPct val="100000"/>
              <a:buChar char="•"/>
              <a:defRPr sz="1800">
                <a:uFill>
                  <a:solidFill>
                    <a:srgbClr val="000000"/>
                  </a:solidFill>
                </a:uFill>
                <a:latin typeface="Arial Unicode MS"/>
                <a:ea typeface="Arial Unicode MS"/>
                <a:cs typeface="Arial Unicode MS"/>
                <a:sym typeface="Arial Unicode MS"/>
              </a:defRPr>
            </a:pPr>
            <a:endParaRPr/>
          </a:p>
          <a:p>
            <a:pPr marR="82296" algn="l" defTabSz="825500">
              <a:spcBef>
                <a:spcPts val="400"/>
              </a:spcBef>
              <a:defRPr sz="27000" b="1">
                <a:solidFill>
                  <a:srgbClr val="FF2600"/>
                </a:solidFill>
                <a:uFill>
                  <a:solidFill>
                    <a:srgbClr val="000000"/>
                  </a:solidFill>
                </a:uFill>
                <a:latin typeface="+mn-lt"/>
                <a:ea typeface="+mn-ea"/>
                <a:cs typeface="+mn-cs"/>
                <a:sym typeface="Helvetica"/>
              </a:defRPr>
            </a:pPr>
            <a:r>
              <a:t>?...</a:t>
            </a:r>
          </a:p>
        </p:txBody>
      </p:sp>
      <p:sp>
        <p:nvSpPr>
          <p:cNvPr id="627" name="Shape 627"/>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n-lt"/>
                <a:ea typeface="+mn-ea"/>
                <a:cs typeface="+mn-cs"/>
                <a:sym typeface="Helvetica"/>
              </a:defRPr>
            </a:lvl1pPr>
          </a:lstStyle>
          <a:p>
            <a:fld id="{86CB4B4D-7CA3-9044-876B-883B54F8677D}" type="slidenum">
              <a:t>45</a:t>
            </a:fld>
            <a:endParaRPr/>
          </a:p>
        </p:txBody>
      </p:sp>
    </p:spTree>
  </p:cSld>
  <p:clrMapOvr>
    <a:masterClrMapping/>
  </p:clrMapOvr>
  <p:transition xmlns:p14="http://schemas.microsoft.com/office/powerpoint/2010/mai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 name="Shape 629"/>
          <p:cNvSpPr/>
          <p:nvPr/>
        </p:nvSpPr>
        <p:spPr>
          <a:xfrm>
            <a:off x="-38100" y="-25400"/>
            <a:ext cx="9207500" cy="6908800"/>
          </a:xfrm>
          <a:prstGeom prst="rect">
            <a:avLst/>
          </a:prstGeom>
          <a:solidFill>
            <a:srgbClr val="000000"/>
          </a:solidFill>
          <a:ln w="25400">
            <a:solidFill>
              <a:srgbClr val="000000"/>
            </a:solidFill>
            <a:miter lim="400000"/>
          </a:ln>
        </p:spPr>
        <p:txBody>
          <a:bodyPr lIns="50800" tIns="50800" rIns="50800" bIns="50800" anchor="ctr"/>
          <a:lstStyle/>
          <a:p>
            <a:pPr>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30" name="Shape 630"/>
          <p:cNvSpPr>
            <a:spLocks noGrp="1"/>
          </p:cNvSpPr>
          <p:nvPr>
            <p:ph type="sldNum" sz="quarter" idx="4294967295"/>
          </p:nvPr>
        </p:nvSpPr>
        <p:spPr>
          <a:xfrm>
            <a:off x="443707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EE"/>
                </a:solidFill>
                <a:latin typeface="+mn-lt"/>
                <a:ea typeface="+mn-ea"/>
                <a:cs typeface="+mn-cs"/>
                <a:sym typeface="Helvetica"/>
              </a:defRPr>
            </a:lvl1pPr>
          </a:lstStyle>
          <a:p>
            <a:fld id="{86CB4B4D-7CA3-9044-876B-883B54F8677D}" type="slidenum">
              <a:t>46</a:t>
            </a:fld>
            <a:endParaRPr/>
          </a:p>
        </p:txBody>
      </p:sp>
    </p:spTree>
  </p:cSld>
  <p:clrMapOvr>
    <a:masterClrMapping/>
  </p:clrMapOvr>
  <p:transition xmlns:p14="http://schemas.microsoft.com/office/powerpoint/2010/mai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Shape 632"/>
          <p:cNvSpPr>
            <a:spLocks noGrp="1"/>
          </p:cNvSpPr>
          <p:nvPr>
            <p:ph type="sldNum" sz="quarter" idx="4294967295"/>
          </p:nvPr>
        </p:nvSpPr>
        <p:spPr>
          <a:xfrm>
            <a:off x="443707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EE"/>
                </a:solidFill>
                <a:latin typeface="+mn-lt"/>
                <a:ea typeface="+mn-ea"/>
                <a:cs typeface="+mn-cs"/>
                <a:sym typeface="Helvetica"/>
              </a:defRPr>
            </a:lvl1pPr>
          </a:lstStyle>
          <a:p>
            <a:fld id="{86CB4B4D-7CA3-9044-876B-883B54F8677D}" type="slidenum">
              <a:t>47</a:t>
            </a:fld>
            <a:endParaRPr/>
          </a:p>
        </p:txBody>
      </p:sp>
      <p:sp>
        <p:nvSpPr>
          <p:cNvPr id="633" name="Shape 633"/>
          <p:cNvSpPr/>
          <p:nvPr/>
        </p:nvSpPr>
        <p:spPr>
          <a:xfrm>
            <a:off x="-34302" y="-57150"/>
            <a:ext cx="9238004" cy="6972301"/>
          </a:xfrm>
          <a:prstGeom prst="rect">
            <a:avLst/>
          </a:prstGeom>
          <a:solidFill>
            <a:srgbClr val="000000"/>
          </a:solidFill>
          <a:ln w="12700">
            <a:solidFill>
              <a:srgbClr val="000000"/>
            </a:solidFill>
            <a:miter lim="400000"/>
          </a:ln>
        </p:spPr>
        <p:txBody>
          <a:bodyPr lIns="50800" tIns="50800" rIns="50800" bIns="50800" anchor="ctr"/>
          <a:lstStyle/>
          <a:p>
            <a:pPr defTabSz="41148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634" name="image61.png"/>
          <p:cNvPicPr>
            <a:picLocks noChangeAspect="1"/>
          </p:cNvPicPr>
          <p:nvPr/>
        </p:nvPicPr>
        <p:blipFill>
          <a:blip r:embed="rId2"/>
          <a:stretch>
            <a:fillRect/>
          </a:stretch>
        </p:blipFill>
        <p:spPr>
          <a:xfrm>
            <a:off x="2937510" y="1543050"/>
            <a:ext cx="3268980" cy="2011682"/>
          </a:xfrm>
          <a:prstGeom prst="rect">
            <a:avLst/>
          </a:prstGeom>
          <a:ln w="12700">
            <a:miter lim="400000"/>
          </a:ln>
        </p:spPr>
      </p:pic>
      <p:sp>
        <p:nvSpPr>
          <p:cNvPr id="635" name="Shape 635"/>
          <p:cNvSpPr/>
          <p:nvPr/>
        </p:nvSpPr>
        <p:spPr>
          <a:xfrm>
            <a:off x="3824020" y="3897629"/>
            <a:ext cx="1490424" cy="508673"/>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11480">
              <a:lnSpc>
                <a:spcPts val="3300"/>
              </a:lnSpc>
              <a:tabLst>
                <a:tab pos="749300" algn="l"/>
              </a:tabLst>
              <a:defRPr sz="2800">
                <a:solidFill>
                  <a:srgbClr val="FFFFFF"/>
                </a:solidFill>
                <a:latin typeface="Gill Sans"/>
                <a:ea typeface="Gill Sans"/>
                <a:cs typeface="Gill Sans"/>
                <a:sym typeface="Gill Sans"/>
              </a:defRPr>
            </a:lvl1pPr>
          </a:lstStyle>
          <a:p>
            <a:r>
              <a:t>Tea break</a:t>
            </a:r>
          </a:p>
        </p:txBody>
      </p:sp>
    </p:spTree>
  </p:cSld>
  <p:clrMapOvr>
    <a:masterClrMapping/>
  </p:clrMapOvr>
  <p:transition xmlns:p14="http://schemas.microsoft.com/office/powerpoint/2010/mai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image4.gif" descr="Groes-Messer-Gabel-Loffel.gif"/>
          <p:cNvPicPr>
            <a:picLocks noChangeAspect="1"/>
          </p:cNvPicPr>
          <p:nvPr/>
        </p:nvPicPr>
        <p:blipFill>
          <a:blip r:embed="rId3"/>
          <a:stretch>
            <a:fillRect/>
          </a:stretch>
        </p:blipFill>
        <p:spPr>
          <a:xfrm>
            <a:off x="1165761" y="1822695"/>
            <a:ext cx="2058216" cy="3644232"/>
          </a:xfrm>
          <a:prstGeom prst="rect">
            <a:avLst/>
          </a:prstGeom>
          <a:ln w="12700">
            <a:miter lim="400000"/>
          </a:ln>
        </p:spPr>
      </p:pic>
      <p:sp>
        <p:nvSpPr>
          <p:cNvPr id="230" name="Shape 230"/>
          <p:cNvSpPr>
            <a:spLocks noGrp="1"/>
          </p:cNvSpPr>
          <p:nvPr>
            <p:ph type="sldNum" sz="quarter" idx="4294967295"/>
          </p:nvPr>
        </p:nvSpPr>
        <p:spPr>
          <a:xfrm>
            <a:off x="4485806" y="6642355"/>
            <a:ext cx="173658"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n-lt"/>
                <a:ea typeface="+mn-ea"/>
                <a:cs typeface="+mn-cs"/>
                <a:sym typeface="Helvetica"/>
              </a:defRPr>
            </a:lvl1pPr>
          </a:lstStyle>
          <a:p>
            <a:fld id="{86CB4B4D-7CA3-9044-876B-883B54F8677D}" type="slidenum">
              <a:t>5</a:t>
            </a:fld>
            <a:endParaRPr/>
          </a:p>
        </p:txBody>
      </p:sp>
      <p:sp>
        <p:nvSpPr>
          <p:cNvPr id="231" name="Shape 231"/>
          <p:cNvSpPr/>
          <p:nvPr/>
        </p:nvSpPr>
        <p:spPr>
          <a:xfrm flipH="1">
            <a:off x="2813586" y="1351697"/>
            <a:ext cx="1611828" cy="376938"/>
          </a:xfrm>
          <a:prstGeom prst="line">
            <a:avLst/>
          </a:prstGeom>
          <a:ln w="38100">
            <a:solidFill>
              <a:srgbClr val="FF0000"/>
            </a:solidFill>
            <a:tailEnd type="triangle"/>
          </a:ln>
        </p:spPr>
        <p:txBody>
          <a:bodyPr lIns="45718" tIns="45718" rIns="45718" bIns="45718"/>
          <a:lstStyle/>
          <a:p>
            <a:endParaRPr/>
          </a:p>
        </p:txBody>
      </p:sp>
      <p:sp>
        <p:nvSpPr>
          <p:cNvPr id="232" name="Shape 232"/>
          <p:cNvSpPr/>
          <p:nvPr/>
        </p:nvSpPr>
        <p:spPr>
          <a:xfrm>
            <a:off x="1231220" y="5573290"/>
            <a:ext cx="1927479" cy="1031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sz="2400" b="1">
                <a:solidFill>
                  <a:srgbClr val="008000"/>
                </a:solidFill>
                <a:latin typeface="+mn-lt"/>
                <a:ea typeface="+mn-ea"/>
                <a:cs typeface="+mn-cs"/>
                <a:sym typeface="Helvetica"/>
              </a:defRPr>
            </a:pPr>
            <a:r>
              <a:rPr dirty="0"/>
              <a:t>Plastic</a:t>
            </a:r>
            <a:endParaRPr dirty="0">
              <a:latin typeface="Calibri"/>
              <a:ea typeface="Calibri"/>
              <a:cs typeface="Calibri"/>
              <a:sym typeface="Calibri"/>
            </a:endParaRPr>
          </a:p>
          <a:p>
            <a:pPr defTabSz="457200">
              <a:defRPr sz="2800">
                <a:solidFill>
                  <a:srgbClr val="008000"/>
                </a:solidFill>
                <a:latin typeface="Monlam Uni OuChan2"/>
                <a:ea typeface="Monlam Uni OuChan2"/>
                <a:cs typeface="Monlam Uni OuChan2"/>
                <a:sym typeface="Monlam Uni OuChan2"/>
              </a:defRPr>
            </a:pPr>
            <a:r>
              <a:rPr dirty="0"/>
              <a:t>འགྱིག</a:t>
            </a:r>
          </a:p>
        </p:txBody>
      </p:sp>
      <p:sp>
        <p:nvSpPr>
          <p:cNvPr id="233" name="Shape 233"/>
          <p:cNvSpPr/>
          <p:nvPr/>
        </p:nvSpPr>
        <p:spPr>
          <a:xfrm>
            <a:off x="2345009" y="293534"/>
            <a:ext cx="4502252" cy="10413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800">
                <a:solidFill>
                  <a:srgbClr val="FF0000"/>
                </a:solidFill>
                <a:latin typeface="+mn-lt"/>
                <a:ea typeface="+mn-ea"/>
                <a:cs typeface="+mn-cs"/>
                <a:sym typeface="Helvetica"/>
              </a:defRPr>
            </a:pPr>
            <a:r>
              <a:rPr dirty="0"/>
              <a:t>1 Form     –     2 Substance</a:t>
            </a:r>
            <a:r>
              <a:rPr dirty="0">
                <a:solidFill>
                  <a:srgbClr val="000000"/>
                </a:solidFill>
              </a:rPr>
              <a:t>   </a:t>
            </a:r>
          </a:p>
          <a:p>
            <a:pPr algn="l" defTabSz="457200">
              <a:defRPr sz="2800">
                <a:latin typeface="+mn-lt"/>
                <a:ea typeface="+mn-ea"/>
                <a:cs typeface="+mn-cs"/>
                <a:sym typeface="Helvetica"/>
              </a:defRPr>
            </a:pPr>
            <a:r>
              <a:rPr dirty="0"/>
              <a:t> </a:t>
            </a:r>
            <a:r>
              <a:rPr sz="3300" dirty="0">
                <a:solidFill>
                  <a:srgbClr val="FF0000"/>
                </a:solidFill>
                <a:latin typeface="Monlam Uni OuChan2"/>
                <a:ea typeface="Monlam Uni OuChan2"/>
                <a:cs typeface="Monlam Uni OuChan2"/>
                <a:sym typeface="Monlam Uni OuChan2"/>
              </a:rPr>
              <a:t>༡ </a:t>
            </a:r>
            <a:r>
              <a:rPr sz="3300" dirty="0" err="1">
                <a:solidFill>
                  <a:srgbClr val="FF0000"/>
                </a:solidFill>
                <a:latin typeface="Monlam Uni OuChan2"/>
                <a:ea typeface="Monlam Uni OuChan2"/>
                <a:cs typeface="Monlam Uni OuChan2"/>
                <a:sym typeface="Monlam Uni OuChan2"/>
              </a:rPr>
              <a:t>ངོ་བོ</a:t>
            </a:r>
            <a:r>
              <a:rPr sz="3300" dirty="0">
                <a:solidFill>
                  <a:srgbClr val="FF0000"/>
                </a:solidFill>
                <a:latin typeface="Monlam Uni OuChan2"/>
                <a:ea typeface="Monlam Uni OuChan2"/>
                <a:cs typeface="Monlam Uni OuChan2"/>
                <a:sym typeface="Monlam Uni OuChan2"/>
              </a:rPr>
              <a:t>།</a:t>
            </a:r>
            <a:r>
              <a:rPr dirty="0">
                <a:solidFill>
                  <a:srgbClr val="FF0000"/>
                </a:solidFill>
                <a:latin typeface="Monlam Uni OuChan2"/>
                <a:ea typeface="Monlam Uni OuChan2"/>
                <a:cs typeface="Monlam Uni OuChan2"/>
                <a:sym typeface="Monlam Uni OuChan2"/>
              </a:rPr>
              <a:t>   </a:t>
            </a:r>
            <a:r>
              <a:rPr dirty="0">
                <a:latin typeface="Monlam Uni OuChan2"/>
                <a:ea typeface="Monlam Uni OuChan2"/>
                <a:cs typeface="Monlam Uni OuChan2"/>
                <a:sym typeface="Monlam Uni OuChan2"/>
              </a:rPr>
              <a:t>   </a:t>
            </a:r>
            <a:r>
              <a:rPr dirty="0">
                <a:solidFill>
                  <a:srgbClr val="FF0000"/>
                </a:solidFill>
                <a:latin typeface="Monlam Uni OuChan2"/>
                <a:ea typeface="Monlam Uni OuChan2"/>
                <a:cs typeface="Monlam Uni OuChan2"/>
                <a:sym typeface="Monlam Uni OuChan2"/>
              </a:rPr>
              <a:t>–         </a:t>
            </a:r>
            <a:r>
              <a:rPr sz="3300" dirty="0">
                <a:solidFill>
                  <a:srgbClr val="F62402"/>
                </a:solidFill>
                <a:latin typeface="Monlam Uni OuChan2"/>
                <a:ea typeface="Monlam Uni OuChan2"/>
                <a:cs typeface="Monlam Uni OuChan2"/>
                <a:sym typeface="Monlam Uni OuChan2"/>
              </a:rPr>
              <a:t>༢ </a:t>
            </a:r>
            <a:r>
              <a:rPr sz="3300" dirty="0" err="1">
                <a:solidFill>
                  <a:srgbClr val="F62402"/>
                </a:solidFill>
                <a:latin typeface="Monlam Uni OuChan2"/>
                <a:ea typeface="Monlam Uni OuChan2"/>
                <a:cs typeface="Monlam Uni OuChan2"/>
                <a:sym typeface="Monlam Uni OuChan2"/>
              </a:rPr>
              <a:t>བེམ་རྫས</a:t>
            </a:r>
            <a:r>
              <a:rPr sz="3300" dirty="0">
                <a:solidFill>
                  <a:srgbClr val="F62402"/>
                </a:solidFill>
                <a:latin typeface="Monlam Uni OuChan2"/>
                <a:ea typeface="Monlam Uni OuChan2"/>
                <a:cs typeface="Monlam Uni OuChan2"/>
                <a:sym typeface="Monlam Uni OuChan2"/>
              </a:rPr>
              <a:t>།</a:t>
            </a:r>
            <a:r>
              <a:rPr sz="3300" dirty="0"/>
              <a:t> </a:t>
            </a:r>
          </a:p>
        </p:txBody>
      </p:sp>
      <p:pic>
        <p:nvPicPr>
          <p:cNvPr id="234" name="image5.t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80093" y="1935288"/>
            <a:ext cx="2462070" cy="3484427"/>
          </a:xfrm>
          <a:prstGeom prst="rect">
            <a:avLst/>
          </a:prstGeom>
          <a:ln w="12700">
            <a:miter lim="400000"/>
          </a:ln>
        </p:spPr>
      </p:pic>
      <p:sp>
        <p:nvSpPr>
          <p:cNvPr id="235" name="Shape 235"/>
          <p:cNvSpPr/>
          <p:nvPr/>
        </p:nvSpPr>
        <p:spPr>
          <a:xfrm>
            <a:off x="5824792" y="5565426"/>
            <a:ext cx="1540620" cy="9028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2400" b="1">
                <a:solidFill>
                  <a:srgbClr val="262626"/>
                </a:solidFill>
                <a:latin typeface="+mn-lt"/>
                <a:ea typeface="+mn-ea"/>
                <a:cs typeface="+mn-cs"/>
                <a:sym typeface="Helvetica"/>
              </a:defRPr>
            </a:pPr>
            <a:r>
              <a:rPr dirty="0"/>
              <a:t>Metal</a:t>
            </a:r>
          </a:p>
          <a:p>
            <a:pPr defTabSz="457200">
              <a:defRPr sz="3600">
                <a:solidFill>
                  <a:srgbClr val="262626"/>
                </a:solidFill>
                <a:latin typeface="Monlam Uni OuChan2"/>
                <a:ea typeface="Monlam Uni OuChan2"/>
                <a:cs typeface="Monlam Uni OuChan2"/>
                <a:sym typeface="Monlam Uni OuChan2"/>
              </a:defRPr>
            </a:pPr>
            <a:r>
              <a:rPr sz="2800" dirty="0"/>
              <a:t>ལྕགས་རིགས།</a:t>
            </a:r>
            <a:endParaRPr sz="2400" b="1" dirty="0">
              <a:latin typeface="+mn-lt"/>
              <a:ea typeface="+mn-ea"/>
              <a:cs typeface="+mn-cs"/>
              <a:sym typeface="Helvetica"/>
            </a:endParaRPr>
          </a:p>
        </p:txBody>
      </p:sp>
      <p:sp>
        <p:nvSpPr>
          <p:cNvPr id="236" name="Shape 236"/>
          <p:cNvSpPr/>
          <p:nvPr/>
        </p:nvSpPr>
        <p:spPr>
          <a:xfrm>
            <a:off x="5596482" y="-176779"/>
            <a:ext cx="213098"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80000"/>
              </a:lnSpc>
              <a:spcBef>
                <a:spcPts val="7800"/>
              </a:spcBef>
              <a:defRPr sz="2800">
                <a:latin typeface="+mn-lt"/>
                <a:ea typeface="+mn-ea"/>
                <a:cs typeface="+mn-cs"/>
                <a:sym typeface="Helvetica"/>
              </a:defRPr>
            </a:lvl1pPr>
          </a:lstStyle>
          <a:p>
            <a:r>
              <a:t> </a:t>
            </a:r>
          </a:p>
        </p:txBody>
      </p:sp>
      <p:sp>
        <p:nvSpPr>
          <p:cNvPr id="237" name="Shape 237"/>
          <p:cNvSpPr/>
          <p:nvPr/>
        </p:nvSpPr>
        <p:spPr>
          <a:xfrm>
            <a:off x="4718587" y="1351697"/>
            <a:ext cx="1611827" cy="376938"/>
          </a:xfrm>
          <a:prstGeom prst="line">
            <a:avLst/>
          </a:prstGeom>
          <a:ln w="38100">
            <a:solidFill>
              <a:srgbClr val="FF0000"/>
            </a:solidFill>
            <a:tailEnd type="triangle"/>
          </a:ln>
        </p:spPr>
        <p:txBody>
          <a:bodyPr lIns="45718" tIns="45718" rIns="45718" bIns="45718"/>
          <a:lstStyle/>
          <a:p>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 grpId="1" animBg="1" advAuto="0"/>
      <p:bldP spid="235" grpId="2"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p:cNvSpPr>
          <p:nvPr>
            <p:ph type="sldNum" sz="quarter" idx="4294967295"/>
          </p:nvPr>
        </p:nvSpPr>
        <p:spPr>
          <a:xfrm>
            <a:off x="4485806" y="6642355"/>
            <a:ext cx="173658"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n-lt"/>
                <a:ea typeface="+mn-ea"/>
                <a:cs typeface="+mn-cs"/>
                <a:sym typeface="Helvetica"/>
              </a:defRPr>
            </a:lvl1pPr>
          </a:lstStyle>
          <a:p>
            <a:fld id="{86CB4B4D-7CA3-9044-876B-883B54F8677D}" type="slidenum">
              <a:t>6</a:t>
            </a:fld>
            <a:endParaRPr/>
          </a:p>
        </p:txBody>
      </p:sp>
      <p:sp>
        <p:nvSpPr>
          <p:cNvPr id="242" name="Shape 242"/>
          <p:cNvSpPr/>
          <p:nvPr/>
        </p:nvSpPr>
        <p:spPr>
          <a:xfrm>
            <a:off x="228600" y="1110286"/>
            <a:ext cx="8686800" cy="179069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a:bodyPr>
          <a:lstStyle/>
          <a:p>
            <a:pPr defTabSz="457200">
              <a:lnSpc>
                <a:spcPct val="80000"/>
              </a:lnSpc>
              <a:spcBef>
                <a:spcPts val="800"/>
              </a:spcBef>
              <a:defRPr sz="3200" b="1">
                <a:latin typeface="+mn-lt"/>
                <a:ea typeface="+mn-ea"/>
                <a:cs typeface="+mn-cs"/>
                <a:sym typeface="Helvetica"/>
              </a:defRPr>
            </a:pPr>
            <a:r>
              <a:rPr dirty="0"/>
              <a:t>How do substances change?</a:t>
            </a:r>
            <a:endParaRPr sz="3600" dirty="0"/>
          </a:p>
          <a:p>
            <a:pPr defTabSz="457200">
              <a:lnSpc>
                <a:spcPct val="80000"/>
              </a:lnSpc>
              <a:spcBef>
                <a:spcPts val="600"/>
              </a:spcBef>
              <a:defRPr sz="3600" b="1">
                <a:latin typeface="+mn-lt"/>
                <a:ea typeface="+mn-ea"/>
                <a:cs typeface="+mn-cs"/>
                <a:sym typeface="Helvetica"/>
              </a:defRPr>
            </a:pPr>
            <a:endParaRPr sz="3600" dirty="0"/>
          </a:p>
          <a:p>
            <a:pPr defTabSz="457200">
              <a:defRPr sz="3900">
                <a:latin typeface="Monlam Uni OuChan2"/>
                <a:ea typeface="Monlam Uni OuChan2"/>
                <a:cs typeface="Monlam Uni OuChan2"/>
                <a:sym typeface="Monlam Uni OuChan2"/>
              </a:defRPr>
            </a:pPr>
            <a:r>
              <a:rPr b="1" dirty="0"/>
              <a:t> </a:t>
            </a:r>
            <a:r>
              <a:rPr sz="3800" b="1" dirty="0"/>
              <a:t>གང་འདྲ་བྱེད་ནས་བེམ་རྫས་རྣམས་ལ་འགྱུར་བ་འགྲོ།</a:t>
            </a:r>
          </a:p>
        </p:txBody>
      </p:sp>
    </p:spTree>
  </p:cSld>
  <p:clrMapOvr>
    <a:masterClrMapping/>
  </p:clrMapOvr>
  <p:transition xmlns:p14="http://schemas.microsoft.com/office/powerpoint/2010/mai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p:nvPr/>
        </p:nvSpPr>
        <p:spPr>
          <a:xfrm>
            <a:off x="-38100" y="-25400"/>
            <a:ext cx="9207500" cy="6908800"/>
          </a:xfrm>
          <a:prstGeom prst="rect">
            <a:avLst/>
          </a:prstGeom>
          <a:solidFill>
            <a:srgbClr val="000000"/>
          </a:solidFill>
          <a:ln w="25400">
            <a:solidFill>
              <a:srgbClr val="000000"/>
            </a:solidFill>
            <a:miter lim="400000"/>
          </a:ln>
        </p:spPr>
        <p:txBody>
          <a:bodyPr lIns="50800" tIns="50800" rIns="50800" bIns="50800" anchor="ctr"/>
          <a:lstStyle/>
          <a:p>
            <a:pPr>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45" name="Shape 245"/>
          <p:cNvSpPr>
            <a:spLocks noGrp="1"/>
          </p:cNvSpPr>
          <p:nvPr>
            <p:ph type="sldNum" sz="quarter" idx="4294967295"/>
          </p:nvPr>
        </p:nvSpPr>
        <p:spPr>
          <a:xfrm>
            <a:off x="4479456" y="6642355"/>
            <a:ext cx="173658"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EE"/>
                </a:solidFill>
                <a:latin typeface="+mn-lt"/>
                <a:ea typeface="+mn-ea"/>
                <a:cs typeface="+mn-cs"/>
                <a:sym typeface="Helvetica"/>
              </a:defRPr>
            </a:lvl1pPr>
          </a:lstStyle>
          <a:p>
            <a:fld id="{86CB4B4D-7CA3-9044-876B-883B54F8677D}" type="slidenum">
              <a:t>7</a:t>
            </a:fld>
            <a:endParaRPr/>
          </a:p>
        </p:txBody>
      </p:sp>
      <p:sp>
        <p:nvSpPr>
          <p:cNvPr id="246" name="Shape 246"/>
          <p:cNvSpPr/>
          <p:nvPr/>
        </p:nvSpPr>
        <p:spPr>
          <a:xfrm>
            <a:off x="3642258" y="2977595"/>
            <a:ext cx="1859483" cy="9028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Gill Sans"/>
                <a:ea typeface="Gill Sans"/>
                <a:cs typeface="Gill Sans"/>
                <a:sym typeface="Gill Sans"/>
              </a:defRPr>
            </a:lvl1pPr>
          </a:lstStyle>
          <a:p>
            <a:r>
              <a:rPr lang="de-CH" dirty="0" err="1"/>
              <a:t>Projector</a:t>
            </a:r>
            <a:r>
              <a:rPr dirty="0"/>
              <a:t> off</a:t>
            </a:r>
            <a:r>
              <a:rPr lang="de-CH" dirty="0"/>
              <a:t/>
            </a:r>
            <a:br>
              <a:rPr lang="de-CH" dirty="0"/>
            </a:br>
            <a:r>
              <a:rPr lang="de-CH" dirty="0"/>
              <a:t>Experiments</a:t>
            </a:r>
            <a:endParaRPr dirty="0"/>
          </a:p>
        </p:txBody>
      </p:sp>
    </p:spTree>
  </p:cSld>
  <p:clrMapOvr>
    <a:masterClrMapping/>
  </p:clrMapOvr>
  <p:transition xmlns:p14="http://schemas.microsoft.com/office/powerpoint/2010/mai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a:spLocks noGrp="1"/>
          </p:cNvSpPr>
          <p:nvPr>
            <p:ph type="sldNum" sz="quarter" idx="4294967295"/>
          </p:nvPr>
        </p:nvSpPr>
        <p:spPr>
          <a:xfrm>
            <a:off x="4485806" y="6642355"/>
            <a:ext cx="173658"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n-lt"/>
                <a:ea typeface="+mn-ea"/>
                <a:cs typeface="+mn-cs"/>
                <a:sym typeface="Helvetica"/>
              </a:defRPr>
            </a:lvl1pPr>
          </a:lstStyle>
          <a:p>
            <a:fld id="{86CB4B4D-7CA3-9044-876B-883B54F8677D}" type="slidenum">
              <a:t>8</a:t>
            </a:fld>
            <a:endParaRPr/>
          </a:p>
        </p:txBody>
      </p:sp>
      <p:pic>
        <p:nvPicPr>
          <p:cNvPr id="251" name="image6.png"/>
          <p:cNvPicPr>
            <a:picLocks noChangeAspect="1"/>
          </p:cNvPicPr>
          <p:nvPr/>
        </p:nvPicPr>
        <p:blipFill>
          <a:blip r:embed="rId3"/>
          <a:stretch>
            <a:fillRect/>
          </a:stretch>
        </p:blipFill>
        <p:spPr>
          <a:xfrm>
            <a:off x="2798473" y="1673471"/>
            <a:ext cx="3595323" cy="4861856"/>
          </a:xfrm>
          <a:prstGeom prst="rect">
            <a:avLst/>
          </a:prstGeom>
          <a:ln w="12700">
            <a:miter lim="400000"/>
          </a:ln>
        </p:spPr>
      </p:pic>
      <p:sp>
        <p:nvSpPr>
          <p:cNvPr id="252" name="Shape 252"/>
          <p:cNvSpPr/>
          <p:nvPr/>
        </p:nvSpPr>
        <p:spPr>
          <a:xfrm>
            <a:off x="1006858" y="160216"/>
            <a:ext cx="7199088" cy="12801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20000"/>
              </a:lnSpc>
              <a:spcBef>
                <a:spcPts val="7800"/>
              </a:spcBef>
              <a:defRPr sz="2800">
                <a:latin typeface="+mn-lt"/>
                <a:ea typeface="+mn-ea"/>
                <a:cs typeface="+mn-cs"/>
                <a:sym typeface="Helvetica"/>
              </a:defRPr>
            </a:pPr>
            <a:r>
              <a:t>Experiment: Dissolving sugar or salt in water</a:t>
            </a:r>
            <a:br/>
            <a:r>
              <a:rPr sz="3300">
                <a:latin typeface="Monlam Uni OuChan2"/>
                <a:ea typeface="Monlam Uni OuChan2"/>
                <a:cs typeface="Monlam Uni OuChan2"/>
                <a:sym typeface="Monlam Uni OuChan2"/>
              </a:rPr>
              <a:t>བརྟག་དཔྱད།	  ཀ་རའམ་ཚྭ་ཆུའི་ནང་ལ་བཞུ་བ།</a:t>
            </a:r>
          </a:p>
        </p:txBody>
      </p:sp>
    </p:spTree>
  </p:cSld>
  <p:clrMapOvr>
    <a:masterClrMapping/>
  </p:clrMapOvr>
  <p:transition xmlns:p14="http://schemas.microsoft.com/office/powerpoint/2010/mai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a:spLocks noGrp="1"/>
          </p:cNvSpPr>
          <p:nvPr>
            <p:ph type="sldNum" sz="quarter" idx="4294967295"/>
          </p:nvPr>
        </p:nvSpPr>
        <p:spPr>
          <a:xfrm>
            <a:off x="4485806" y="6642355"/>
            <a:ext cx="173658"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n-lt"/>
                <a:ea typeface="+mn-ea"/>
                <a:cs typeface="+mn-cs"/>
                <a:sym typeface="Helvetica"/>
              </a:defRPr>
            </a:lvl1pPr>
          </a:lstStyle>
          <a:p>
            <a:fld id="{86CB4B4D-7CA3-9044-876B-883B54F8677D}" type="slidenum">
              <a:t>9</a:t>
            </a:fld>
            <a:endParaRPr/>
          </a:p>
        </p:txBody>
      </p:sp>
      <p:pic>
        <p:nvPicPr>
          <p:cNvPr id="257" name="media1.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31751" y="-23813"/>
            <a:ext cx="9207502" cy="6905626"/>
          </a:xfrm>
          <a:prstGeom prst="rect">
            <a:avLst/>
          </a:prstGeom>
          <a:ln w="12700">
            <a:miter lim="400000"/>
          </a:ln>
        </p:spPr>
      </p:pic>
      <p:sp>
        <p:nvSpPr>
          <p:cNvPr id="2" name="Rechteck 1"/>
          <p:cNvSpPr/>
          <p:nvPr/>
        </p:nvSpPr>
        <p:spPr>
          <a:xfrm>
            <a:off x="4034961" y="4190110"/>
            <a:ext cx="1074070" cy="492443"/>
          </a:xfrm>
          <a:prstGeom prst="rect">
            <a:avLst/>
          </a:prstGeom>
        </p:spPr>
        <p:txBody>
          <a:bodyPr wrap="none">
            <a:spAutoFit/>
          </a:bodyPr>
          <a:lstStyle/>
          <a:p>
            <a:r>
              <a:rPr lang="de-DE" dirty="0">
                <a:solidFill>
                  <a:schemeClr val="bg1"/>
                </a:solidFill>
              </a:rPr>
              <a:t>Movie</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46666" fill="hold"/>
                                        <p:tgtEl>
                                          <p:spTgt spid="25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57"/>
                </p:tgtEl>
              </p:cMediaNode>
            </p:video>
          </p:childTnLst>
        </p:cTn>
      </p:par>
    </p:tnLst>
  </p:timing>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Lucida Grande"/>
        <a:ea typeface="Lucida Grande"/>
        <a:cs typeface="Lucida Grand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4064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064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Lucida Grande"/>
        <a:ea typeface="Lucida Grande"/>
        <a:cs typeface="Lucida Grand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4064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064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2258</Words>
  <Application>Microsoft Macintosh PowerPoint</Application>
  <PresentationFormat>Bildschirmpräsentation (4:3)</PresentationFormat>
  <Paragraphs>334</Paragraphs>
  <Slides>47</Slides>
  <Notes>21</Notes>
  <HiddenSlides>1</HiddenSlides>
  <MMClips>3</MMClips>
  <ScaleCrop>false</ScaleCrop>
  <HeadingPairs>
    <vt:vector size="4" baseType="variant">
      <vt:variant>
        <vt:lpstr>Design</vt:lpstr>
      </vt:variant>
      <vt:variant>
        <vt:i4>1</vt:i4>
      </vt:variant>
      <vt:variant>
        <vt:lpstr>Folientitel</vt:lpstr>
      </vt:variant>
      <vt:variant>
        <vt:i4>47</vt:i4>
      </vt:variant>
    </vt:vector>
  </HeadingPairs>
  <TitlesOfParts>
    <vt:vector size="48" baseType="lpstr">
      <vt:lpstr>White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cp:lastModifiedBy>Werner Nater</cp:lastModifiedBy>
  <cp:revision>34</cp:revision>
  <dcterms:modified xsi:type="dcterms:W3CDTF">2021-11-01T17:06:58Z</dcterms:modified>
</cp:coreProperties>
</file>