
<file path=[Content_Types].xml><?xml version="1.0" encoding="utf-8"?>
<Types xmlns="http://schemas.openxmlformats.org/package/2006/content-types">
  <Default Extension="xml" ContentType="application/xml"/>
  <Default Extension="mov" ContentType="video/unknown"/>
  <Default Extension="avi" ContentType="video/unknown"/>
  <Default Extension="jpeg" ContentType="image/jpeg"/>
  <Default Extension="tiff" ContentType="image/tiff"/>
  <Default Extension="rels" ContentType="application/vnd.openxmlformats-package.relationships+xml"/>
  <Default Extension="gif" ContentType="image/gif"/>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60"/>
  </p:notesMasterIdLst>
  <p:sldIdLst>
    <p:sldId id="256" r:id="rId2"/>
    <p:sldId id="257" r:id="rId3"/>
    <p:sldId id="258" r:id="rId4"/>
    <p:sldId id="259" r:id="rId5"/>
    <p:sldId id="260" r:id="rId6"/>
    <p:sldId id="261" r:id="rId7"/>
    <p:sldId id="262" r:id="rId8"/>
    <p:sldId id="417" r:id="rId9"/>
    <p:sldId id="418" r:id="rId10"/>
    <p:sldId id="419" r:id="rId11"/>
    <p:sldId id="266" r:id="rId12"/>
    <p:sldId id="420" r:id="rId13"/>
    <p:sldId id="421" r:id="rId14"/>
    <p:sldId id="269" r:id="rId15"/>
    <p:sldId id="270" r:id="rId16"/>
    <p:sldId id="422"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10" r:id="rId155"/>
    <p:sldId id="411" r:id="rId156"/>
    <p:sldId id="412" r:id="rId157"/>
    <p:sldId id="413" r:id="rId158"/>
    <p:sldId id="414" r:id="rId159"/>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1100"/>
    <a:srgbClr val="0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Ref idx="minor">
          <a:srgbClr val="000000"/>
        </a:fontRef>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D51ADE6A-740E-44AE-83CC-AE7238B6C88D}"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4A9BC294-FFE2-49D5-8D69-9E1BD2C41BD5}"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BBFC77FB-9ED0-4EC9-95AA-A1379042E648}"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3DC5C2F9-1CAC-4260-A1DD-9FCDBB877499}"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6CBB8FF1-D9AA-43F3-AF6F-95CC898621D3}"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EFF1F3"/>
          </a:solidFill>
        </a:fill>
      </a:tcStyle>
    </a:band2H>
    <a:firstCo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2" d="100"/>
          <a:sy n="102" d="100"/>
        </p:scale>
        <p:origin x="-1792" y="-12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41.xml"/><Relationship Id="rId143" Type="http://schemas.openxmlformats.org/officeDocument/2006/relationships/slide" Target="slides/slide142.xml"/><Relationship Id="rId144" Type="http://schemas.openxmlformats.org/officeDocument/2006/relationships/slide" Target="slides/slide143.xml"/><Relationship Id="rId145" Type="http://schemas.openxmlformats.org/officeDocument/2006/relationships/slide" Target="slides/slide144.xml"/><Relationship Id="rId146" Type="http://schemas.openxmlformats.org/officeDocument/2006/relationships/slide" Target="slides/slide145.xml"/><Relationship Id="rId147" Type="http://schemas.openxmlformats.org/officeDocument/2006/relationships/slide" Target="slides/slide146.xml"/><Relationship Id="rId148" Type="http://schemas.openxmlformats.org/officeDocument/2006/relationships/slide" Target="slides/slide147.xml"/><Relationship Id="rId149" Type="http://schemas.openxmlformats.org/officeDocument/2006/relationships/slide" Target="slides/slide14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150" Type="http://schemas.openxmlformats.org/officeDocument/2006/relationships/slide" Target="slides/slide149.xml"/><Relationship Id="rId151" Type="http://schemas.openxmlformats.org/officeDocument/2006/relationships/slide" Target="slides/slide150.xml"/><Relationship Id="rId152" Type="http://schemas.openxmlformats.org/officeDocument/2006/relationships/slide" Target="slides/slide15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53" Type="http://schemas.openxmlformats.org/officeDocument/2006/relationships/slide" Target="slides/slide152.xml"/><Relationship Id="rId154" Type="http://schemas.openxmlformats.org/officeDocument/2006/relationships/slide" Target="slides/slide153.xml"/><Relationship Id="rId155" Type="http://schemas.openxmlformats.org/officeDocument/2006/relationships/slide" Target="slides/slide154.xml"/><Relationship Id="rId156" Type="http://schemas.openxmlformats.org/officeDocument/2006/relationships/slide" Target="slides/slide155.xml"/><Relationship Id="rId157" Type="http://schemas.openxmlformats.org/officeDocument/2006/relationships/slide" Target="slides/slide156.xml"/><Relationship Id="rId158" Type="http://schemas.openxmlformats.org/officeDocument/2006/relationships/slide" Target="slides/slide157.xml"/><Relationship Id="rId159" Type="http://schemas.openxmlformats.org/officeDocument/2006/relationships/slide" Target="slides/slide15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160" Type="http://schemas.openxmlformats.org/officeDocument/2006/relationships/notesMaster" Target="notesMasters/notesMaster1.xml"/><Relationship Id="rId161" Type="http://schemas.openxmlformats.org/officeDocument/2006/relationships/printerSettings" Target="printerSettings/printerSettings1.bin"/><Relationship Id="rId16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63" Type="http://schemas.openxmlformats.org/officeDocument/2006/relationships/viewProps" Target="viewProps.xml"/><Relationship Id="rId164" Type="http://schemas.openxmlformats.org/officeDocument/2006/relationships/theme" Target="theme/theme1.xml"/><Relationship Id="rId16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100" Type="http://schemas.openxmlformats.org/officeDocument/2006/relationships/slide" Target="slides/slide99.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40" Type="http://schemas.openxmlformats.org/officeDocument/2006/relationships/slide" Target="slides/slide139.xml"/><Relationship Id="rId141"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3" name="Shape 353"/>
          <p:cNvSpPr>
            <a:spLocks noGrp="1" noRot="1" noChangeAspect="1"/>
          </p:cNvSpPr>
          <p:nvPr>
            <p:ph type="sldImg"/>
          </p:nvPr>
        </p:nvSpPr>
        <p:spPr>
          <a:xfrm>
            <a:off x="1143000" y="685800"/>
            <a:ext cx="4572000" cy="3429000"/>
          </a:xfrm>
          <a:prstGeom prst="rect">
            <a:avLst/>
          </a:prstGeom>
        </p:spPr>
        <p:txBody>
          <a:bodyPr/>
          <a:lstStyle/>
          <a:p>
            <a:endParaRPr/>
          </a:p>
        </p:txBody>
      </p:sp>
      <p:sp>
        <p:nvSpPr>
          <p:cNvPr id="354" name="Shape 354"/>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019555553"/>
      </p:ext>
    </p:extLst>
  </p:cSld>
  <p:clrMap bg1="lt1" tx1="dk1" bg2="lt2" tx2="dk2" accent1="accent1" accent2="accent2" accent3="accent3" accent4="accent4" accent5="accent5" accent6="accent6" hlink="hlink" folHlink="folHlink"/>
  <p:notesStyle>
    <a:lvl1pPr defTabSz="406400" latinLnBrk="0">
      <a:defRPr sz="1200">
        <a:latin typeface="Lucida Grande"/>
        <a:ea typeface="Lucida Grande"/>
        <a:cs typeface="Lucida Grande"/>
        <a:sym typeface="Lucida Grande"/>
      </a:defRPr>
    </a:lvl1pPr>
    <a:lvl2pPr indent="228600" defTabSz="406400" latinLnBrk="0">
      <a:defRPr sz="1200">
        <a:latin typeface="Lucida Grande"/>
        <a:ea typeface="Lucida Grande"/>
        <a:cs typeface="Lucida Grande"/>
        <a:sym typeface="Lucida Grande"/>
      </a:defRPr>
    </a:lvl2pPr>
    <a:lvl3pPr indent="457200" defTabSz="406400" latinLnBrk="0">
      <a:defRPr sz="1200">
        <a:latin typeface="Lucida Grande"/>
        <a:ea typeface="Lucida Grande"/>
        <a:cs typeface="Lucida Grande"/>
        <a:sym typeface="Lucida Grande"/>
      </a:defRPr>
    </a:lvl3pPr>
    <a:lvl4pPr indent="685800" defTabSz="406400" latinLnBrk="0">
      <a:defRPr sz="1200">
        <a:latin typeface="Lucida Grande"/>
        <a:ea typeface="Lucida Grande"/>
        <a:cs typeface="Lucida Grande"/>
        <a:sym typeface="Lucida Grande"/>
      </a:defRPr>
    </a:lvl4pPr>
    <a:lvl5pPr indent="914400" defTabSz="406400" latinLnBrk="0">
      <a:defRPr sz="1200">
        <a:latin typeface="Lucida Grande"/>
        <a:ea typeface="Lucida Grande"/>
        <a:cs typeface="Lucida Grande"/>
        <a:sym typeface="Lucida Grande"/>
      </a:defRPr>
    </a:lvl5pPr>
    <a:lvl6pPr indent="1143000" defTabSz="406400" latinLnBrk="0">
      <a:defRPr sz="1200">
        <a:latin typeface="Lucida Grande"/>
        <a:ea typeface="Lucida Grande"/>
        <a:cs typeface="Lucida Grande"/>
        <a:sym typeface="Lucida Grande"/>
      </a:defRPr>
    </a:lvl6pPr>
    <a:lvl7pPr indent="1371600" defTabSz="406400" latinLnBrk="0">
      <a:defRPr sz="1200">
        <a:latin typeface="Lucida Grande"/>
        <a:ea typeface="Lucida Grande"/>
        <a:cs typeface="Lucida Grande"/>
        <a:sym typeface="Lucida Grande"/>
      </a:defRPr>
    </a:lvl7pPr>
    <a:lvl8pPr indent="1600200" defTabSz="406400" latinLnBrk="0">
      <a:defRPr sz="1200">
        <a:latin typeface="Lucida Grande"/>
        <a:ea typeface="Lucida Grande"/>
        <a:cs typeface="Lucida Grande"/>
        <a:sym typeface="Lucida Grande"/>
      </a:defRPr>
    </a:lvl8pPr>
    <a:lvl9pPr indent="1828800" defTabSz="406400" latinLnBrk="0">
      <a:defRPr sz="1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 Id="rId3" Type="http://schemas.openxmlformats.org/officeDocument/2006/relationships/hyperlink" Target="http://www.handprint.com/HP/WCL/color4.html%23negafter"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 Id="rId3" Type="http://schemas.openxmlformats.org/officeDocument/2006/relationships/hyperlink" Target="http://michaelbach.de/ot/lum_white/index.html"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 Id="rId3" Type="http://schemas.openxmlformats.org/officeDocument/2006/relationships/hyperlink" Target="http://members.lycos.nl/amazingart/"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2.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en.wikipedia.org/wiki/Theory_of_Forms" TargetMode="External"/><Relationship Id="rId4" Type="http://schemas.openxmlformats.org/officeDocument/2006/relationships/hyperlink" Target="http://en.wikipedia.org/wiki/Idea" TargetMode="External"/><Relationship Id="rId5" Type="http://schemas.openxmlformats.org/officeDocument/2006/relationships/hyperlink" Target="http://en.wikipedia.org/wiki/Allegory_of_the_Cave%23cite_note-0" TargetMode="External"/><Relationship Id="rId1" Type="http://schemas.openxmlformats.org/officeDocument/2006/relationships/notesMaster" Target="../notesMasters/notesMaster1.xml"/><Relationship Id="rId2" Type="http://schemas.openxmlformats.org/officeDocument/2006/relationships/slide" Target="../slides/slide1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Shape 393"/>
          <p:cNvSpPr>
            <a:spLocks noGrp="1" noRot="1" noChangeAspect="1"/>
          </p:cNvSpPr>
          <p:nvPr>
            <p:ph type="sldImg"/>
          </p:nvPr>
        </p:nvSpPr>
        <p:spPr>
          <a:prstGeom prst="rect">
            <a:avLst/>
          </a:prstGeom>
        </p:spPr>
        <p:txBody>
          <a:bodyPr/>
          <a:lstStyle/>
          <a:p>
            <a:endParaRPr/>
          </a:p>
        </p:txBody>
      </p:sp>
      <p:sp>
        <p:nvSpPr>
          <p:cNvPr id="394" name="Shape 394"/>
          <p:cNvSpPr>
            <a:spLocks noGrp="1"/>
          </p:cNvSpPr>
          <p:nvPr>
            <p:ph type="body" sz="quarter" idx="1"/>
          </p:nvPr>
        </p:nvSpPr>
        <p:spPr>
          <a:prstGeom prst="rect">
            <a:avLst/>
          </a:prstGeom>
        </p:spPr>
        <p:txBody>
          <a:bodyPr/>
          <a:lstStyle/>
          <a:p>
            <a:pPr defTabSz="457200">
              <a:defRPr sz="2800">
                <a:solidFill>
                  <a:srgbClr val="FF2600"/>
                </a:solidFill>
                <a:latin typeface="Helvetica"/>
                <a:ea typeface="Helvetica"/>
                <a:cs typeface="Helvetica"/>
                <a:sym typeface="Helvetica"/>
              </a:defRPr>
            </a:pPr>
            <a:r>
              <a:t>Laser on  Mirror + Smoke</a:t>
            </a:r>
          </a:p>
          <a:p>
            <a:pPr defTabSz="457200">
              <a:defRPr sz="1600"/>
            </a:pPr>
            <a:endParaRPr/>
          </a:p>
          <a:p>
            <a:pPr defTabSz="457200">
              <a:defRPr sz="1600"/>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Shape 690"/>
          <p:cNvSpPr>
            <a:spLocks noGrp="1" noRot="1" noChangeAspect="1"/>
          </p:cNvSpPr>
          <p:nvPr>
            <p:ph type="sldImg"/>
          </p:nvPr>
        </p:nvSpPr>
        <p:spPr>
          <a:prstGeom prst="rect">
            <a:avLst/>
          </a:prstGeom>
        </p:spPr>
        <p:txBody>
          <a:bodyPr/>
          <a:lstStyle/>
          <a:p>
            <a:endParaRPr/>
          </a:p>
        </p:txBody>
      </p:sp>
      <p:sp>
        <p:nvSpPr>
          <p:cNvPr id="691" name="Shape 691"/>
          <p:cNvSpPr>
            <a:spLocks noGrp="1"/>
          </p:cNvSpPr>
          <p:nvPr>
            <p:ph type="body" sz="quarter" idx="1"/>
          </p:nvPr>
        </p:nvSpPr>
        <p:spPr>
          <a:prstGeom prst="rect">
            <a:avLst/>
          </a:prstGeom>
        </p:spPr>
        <p:txBody>
          <a:bodyPr/>
          <a:lstStyle/>
          <a:p>
            <a:r>
              <a:t>Link:</a:t>
            </a:r>
          </a:p>
          <a:p>
            <a:r>
              <a:t>http://www.leifiphysik.de/optik/lichtausbreitung/versuche#lightbox=/themenbereiche/lichtausbreitung/lb/lochkamera-bildentstehung</a:t>
            </a:r>
          </a:p>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Shape 789"/>
          <p:cNvSpPr>
            <a:spLocks noGrp="1" noRot="1" noChangeAspect="1"/>
          </p:cNvSpPr>
          <p:nvPr>
            <p:ph type="sldImg"/>
          </p:nvPr>
        </p:nvSpPr>
        <p:spPr>
          <a:prstGeom prst="rect">
            <a:avLst/>
          </a:prstGeom>
        </p:spPr>
        <p:txBody>
          <a:bodyPr/>
          <a:lstStyle/>
          <a:p>
            <a:endParaRPr/>
          </a:p>
        </p:txBody>
      </p:sp>
      <p:sp>
        <p:nvSpPr>
          <p:cNvPr id="790" name="Shape 790"/>
          <p:cNvSpPr>
            <a:spLocks noGrp="1"/>
          </p:cNvSpPr>
          <p:nvPr>
            <p:ph type="body" sz="quarter" idx="1"/>
          </p:nvPr>
        </p:nvSpPr>
        <p:spPr>
          <a:prstGeom prst="rect">
            <a:avLst/>
          </a:prstGeom>
        </p:spPr>
        <p:txBody>
          <a:bodyPr/>
          <a:lstStyle/>
          <a:p>
            <a:r>
              <a:t>http://pixsylated.com/blog/stepping-inside-havana-camera-obscura/</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Shape 805"/>
          <p:cNvSpPr>
            <a:spLocks noGrp="1" noRot="1" noChangeAspect="1"/>
          </p:cNvSpPr>
          <p:nvPr>
            <p:ph type="sldImg"/>
          </p:nvPr>
        </p:nvSpPr>
        <p:spPr>
          <a:prstGeom prst="rect">
            <a:avLst/>
          </a:prstGeom>
        </p:spPr>
        <p:txBody>
          <a:bodyPr/>
          <a:lstStyle/>
          <a:p>
            <a:endParaRPr/>
          </a:p>
        </p:txBody>
      </p:sp>
      <p:sp>
        <p:nvSpPr>
          <p:cNvPr id="806" name="Shape 806"/>
          <p:cNvSpPr>
            <a:spLocks noGrp="1"/>
          </p:cNvSpPr>
          <p:nvPr>
            <p:ph type="body" sz="quarter" idx="1"/>
          </p:nvPr>
        </p:nvSpPr>
        <p:spPr>
          <a:prstGeom prst="rect">
            <a:avLst/>
          </a:prstGeom>
        </p:spPr>
        <p:txBody>
          <a:bodyPr/>
          <a:lstStyle>
            <a:lvl1pPr>
              <a:defRPr sz="2400">
                <a:solidFill>
                  <a:schemeClr val="accent5">
                    <a:hueOff val="-444211"/>
                    <a:satOff val="-14915"/>
                    <a:lumOff val="22857"/>
                  </a:schemeClr>
                </a:solidFill>
              </a:defRPr>
            </a:lvl1pPr>
          </a:lstStyle>
          <a:p>
            <a:r>
              <a:t>Linse aus Plastilin form lens out of modelling clay (Plasticine)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Shape 833"/>
          <p:cNvSpPr>
            <a:spLocks noGrp="1" noRot="1" noChangeAspect="1"/>
          </p:cNvSpPr>
          <p:nvPr>
            <p:ph type="sldImg"/>
          </p:nvPr>
        </p:nvSpPr>
        <p:spPr>
          <a:prstGeom prst="rect">
            <a:avLst/>
          </a:prstGeom>
        </p:spPr>
        <p:txBody>
          <a:bodyPr/>
          <a:lstStyle/>
          <a:p>
            <a:endParaRPr/>
          </a:p>
        </p:txBody>
      </p:sp>
      <p:sp>
        <p:nvSpPr>
          <p:cNvPr id="834" name="Shape 834"/>
          <p:cNvSpPr>
            <a:spLocks noGrp="1"/>
          </p:cNvSpPr>
          <p:nvPr>
            <p:ph type="body" sz="quarter" idx="1"/>
          </p:nvPr>
        </p:nvSpPr>
        <p:spPr>
          <a:prstGeom prst="rect">
            <a:avLst/>
          </a:prstGeom>
        </p:spPr>
        <p:txBody>
          <a:bodyPr/>
          <a:lstStyle/>
          <a:p>
            <a:pPr defTabSz="457200">
              <a:defRPr sz="2800">
                <a:solidFill>
                  <a:srgbClr val="FF2600"/>
                </a:solidFill>
                <a:latin typeface="Helvetica"/>
                <a:ea typeface="Helvetica"/>
                <a:cs typeface="Helvetica"/>
                <a:sym typeface="Helvetica"/>
              </a:defRPr>
            </a:pPr>
            <a:r>
              <a:t>1. Pin hole camera effect under trees</a:t>
            </a:r>
          </a:p>
          <a:p>
            <a:pPr defTabSz="457200">
              <a:defRPr sz="2800">
                <a:solidFill>
                  <a:srgbClr val="FF2600"/>
                </a:solidFill>
                <a:latin typeface="Helvetica"/>
                <a:ea typeface="Helvetica"/>
                <a:cs typeface="Helvetica"/>
                <a:sym typeface="Helvetica"/>
              </a:defRPr>
            </a:pPr>
            <a:r>
              <a:t>2. Focus with sun light -&gt; measuring focal length</a:t>
            </a:r>
          </a:p>
          <a:p>
            <a:pPr defTabSz="457200">
              <a:defRPr sz="2800">
                <a:solidFill>
                  <a:srgbClr val="FF2600"/>
                </a:solidFill>
                <a:latin typeface="Helvetica"/>
                <a:ea typeface="Helvetica"/>
                <a:cs typeface="Helvetica"/>
                <a:sym typeface="Helvetica"/>
              </a:defRPr>
            </a:pPr>
            <a:r>
              <a:t>3. Try to burn paper with focus</a:t>
            </a:r>
          </a:p>
          <a:p>
            <a:pPr defTabSz="457200">
              <a:defRPr sz="2800">
                <a:solidFill>
                  <a:srgbClr val="FF2600"/>
                </a:solidFill>
                <a:latin typeface="Helvetica"/>
                <a:ea typeface="Helvetica"/>
                <a:cs typeface="Helvetica"/>
                <a:sym typeface="Helvetica"/>
              </a:defRPr>
            </a:pPr>
            <a:r>
              <a:t>4. In groups of 2 to 3: candle + lens + screen (white paper) See Worksheet</a:t>
            </a:r>
          </a:p>
          <a:p>
            <a:pPr defTabSz="457200">
              <a:defRPr sz="1600"/>
            </a:pPr>
            <a:endParaRPr/>
          </a:p>
          <a:p>
            <a:pPr defTabSz="457200">
              <a:defRPr sz="1600"/>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 name="Shape 915"/>
          <p:cNvSpPr>
            <a:spLocks noGrp="1" noRot="1" noChangeAspect="1"/>
          </p:cNvSpPr>
          <p:nvPr>
            <p:ph type="sldImg"/>
          </p:nvPr>
        </p:nvSpPr>
        <p:spPr>
          <a:prstGeom prst="rect">
            <a:avLst/>
          </a:prstGeom>
        </p:spPr>
        <p:txBody>
          <a:bodyPr/>
          <a:lstStyle/>
          <a:p>
            <a:endParaRPr/>
          </a:p>
        </p:txBody>
      </p:sp>
      <p:sp>
        <p:nvSpPr>
          <p:cNvPr id="916" name="Shape 916"/>
          <p:cNvSpPr>
            <a:spLocks noGrp="1"/>
          </p:cNvSpPr>
          <p:nvPr>
            <p:ph type="body" sz="quarter" idx="1"/>
          </p:nvPr>
        </p:nvSpPr>
        <p:spPr>
          <a:prstGeom prst="rect">
            <a:avLst/>
          </a:prstGeom>
        </p:spPr>
        <p:txBody>
          <a:bodyPr/>
          <a:lstStyle>
            <a:lvl1pPr>
              <a:defRPr sz="1800">
                <a:latin typeface="Helvetica"/>
                <a:ea typeface="Helvetica"/>
                <a:cs typeface="Helvetica"/>
                <a:sym typeface="Helvetica"/>
              </a:defRPr>
            </a:lvl1pPr>
          </a:lstStyle>
          <a:p>
            <a:r>
              <a:t>Currently, used types are semiconductor charge-coupled devices (CCD) or active pixel sensors in complementary metal–oxide–semiconductor (CMOS) or N-type metal-oxide-semiconductor (NMOS, Live MOS) technologies. CD Sensor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Shape 945"/>
          <p:cNvSpPr>
            <a:spLocks noGrp="1" noRot="1" noChangeAspect="1"/>
          </p:cNvSpPr>
          <p:nvPr>
            <p:ph type="sldImg"/>
          </p:nvPr>
        </p:nvSpPr>
        <p:spPr>
          <a:prstGeom prst="rect">
            <a:avLst/>
          </a:prstGeom>
        </p:spPr>
        <p:txBody>
          <a:bodyPr/>
          <a:lstStyle/>
          <a:p>
            <a:endParaRPr/>
          </a:p>
        </p:txBody>
      </p:sp>
      <p:sp>
        <p:nvSpPr>
          <p:cNvPr id="946" name="Shape 946"/>
          <p:cNvSpPr>
            <a:spLocks noGrp="1"/>
          </p:cNvSpPr>
          <p:nvPr>
            <p:ph type="body" sz="quarter" idx="1"/>
          </p:nvPr>
        </p:nvSpPr>
        <p:spPr>
          <a:prstGeom prst="rect">
            <a:avLst/>
          </a:prstGeom>
        </p:spPr>
        <p:txBody>
          <a:bodyPr/>
          <a:lstStyle/>
          <a:p>
            <a:r>
              <a:t>Picture from: Page16: Barmeter M. et al, 2003:P Prisma Physik 5/6 Nordrhein-Westfalen, Ernst Klett-Verlag.169 pp,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 name="Shape 949"/>
          <p:cNvSpPr>
            <a:spLocks noGrp="1" noRot="1" noChangeAspect="1"/>
          </p:cNvSpPr>
          <p:nvPr>
            <p:ph type="sldImg"/>
          </p:nvPr>
        </p:nvSpPr>
        <p:spPr>
          <a:prstGeom prst="rect">
            <a:avLst/>
          </a:prstGeom>
        </p:spPr>
        <p:txBody>
          <a:bodyPr/>
          <a:lstStyle/>
          <a:p>
            <a:endParaRPr/>
          </a:p>
        </p:txBody>
      </p:sp>
      <p:sp>
        <p:nvSpPr>
          <p:cNvPr id="950" name="Shape 950"/>
          <p:cNvSpPr>
            <a:spLocks noGrp="1"/>
          </p:cNvSpPr>
          <p:nvPr>
            <p:ph type="body" sz="quarter" idx="1"/>
          </p:nvPr>
        </p:nvSpPr>
        <p:spPr>
          <a:prstGeom prst="rect">
            <a:avLst/>
          </a:prstGeom>
        </p:spPr>
        <p:txBody>
          <a:bodyPr/>
          <a:lstStyle/>
          <a:p>
            <a:pPr defTabSz="457200">
              <a:defRPr sz="2800">
                <a:solidFill>
                  <a:srgbClr val="FF2600"/>
                </a:solidFill>
                <a:latin typeface="Helvetica"/>
                <a:ea typeface="Helvetica"/>
                <a:cs typeface="Helvetica"/>
                <a:sym typeface="Helvetica"/>
              </a:defRPr>
            </a:pPr>
            <a:endParaRPr/>
          </a:p>
          <a:p>
            <a:pPr defTabSz="457200">
              <a:defRPr sz="1600"/>
            </a:pPr>
            <a:endParaRPr/>
          </a:p>
          <a:p>
            <a:pPr>
              <a:defRPr sz="2600">
                <a:solidFill>
                  <a:srgbClr val="FF2600"/>
                </a:solidFill>
              </a:defRPr>
            </a:pPr>
            <a:r>
              <a:t>Exp: Torch light and pupil</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Shape 969"/>
          <p:cNvSpPr>
            <a:spLocks noGrp="1" noRot="1" noChangeAspect="1"/>
          </p:cNvSpPr>
          <p:nvPr>
            <p:ph type="sldImg"/>
          </p:nvPr>
        </p:nvSpPr>
        <p:spPr>
          <a:prstGeom prst="rect">
            <a:avLst/>
          </a:prstGeom>
        </p:spPr>
        <p:txBody>
          <a:bodyPr/>
          <a:lstStyle/>
          <a:p>
            <a:endParaRPr/>
          </a:p>
        </p:txBody>
      </p:sp>
      <p:sp>
        <p:nvSpPr>
          <p:cNvPr id="970" name="Shape 970"/>
          <p:cNvSpPr>
            <a:spLocks noGrp="1"/>
          </p:cNvSpPr>
          <p:nvPr>
            <p:ph type="body" sz="quarter" idx="1"/>
          </p:nvPr>
        </p:nvSpPr>
        <p:spPr>
          <a:prstGeom prst="rect">
            <a:avLst/>
          </a:prstGeom>
        </p:spPr>
        <p:txBody>
          <a:bodyPr/>
          <a:lstStyle>
            <a:lvl1pPr>
              <a:defRPr sz="2600">
                <a:solidFill>
                  <a:srgbClr val="FF2600"/>
                </a:solidFill>
              </a:defRPr>
            </a:lvl1pPr>
          </a:lstStyle>
          <a:p>
            <a:r>
              <a:t>Exp: Torch light and pupil</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Shape 1058"/>
          <p:cNvSpPr>
            <a:spLocks noGrp="1" noRot="1" noChangeAspect="1"/>
          </p:cNvSpPr>
          <p:nvPr>
            <p:ph type="sldImg"/>
          </p:nvPr>
        </p:nvSpPr>
        <p:spPr>
          <a:prstGeom prst="rect">
            <a:avLst/>
          </a:prstGeom>
        </p:spPr>
        <p:txBody>
          <a:bodyPr/>
          <a:lstStyle/>
          <a:p>
            <a:endParaRPr/>
          </a:p>
        </p:txBody>
      </p:sp>
      <p:sp>
        <p:nvSpPr>
          <p:cNvPr id="1059" name="Shape 1059"/>
          <p:cNvSpPr>
            <a:spLocks noGrp="1"/>
          </p:cNvSpPr>
          <p:nvPr>
            <p:ph type="body" sz="quarter" idx="1"/>
          </p:nvPr>
        </p:nvSpPr>
        <p:spPr>
          <a:prstGeom prst="rect">
            <a:avLst/>
          </a:prstGeom>
        </p:spPr>
        <p:txBody>
          <a:bodyPr/>
          <a:lstStyle/>
          <a:p>
            <a:pPr defTabSz="457200">
              <a:defRPr sz="2400">
                <a:solidFill>
                  <a:srgbClr val="FF2600"/>
                </a:solidFill>
                <a:latin typeface="Helvetica"/>
                <a:ea typeface="Helvetica"/>
                <a:cs typeface="Helvetica"/>
                <a:sym typeface="Helvetica"/>
              </a:defRPr>
            </a:pPr>
            <a:r>
              <a:t>Exp: All monks outside the class-room</a:t>
            </a:r>
          </a:p>
          <a:p>
            <a:pPr defTabSz="457200">
              <a:defRPr sz="2400">
                <a:solidFill>
                  <a:srgbClr val="FF2600"/>
                </a:solidFill>
                <a:latin typeface="Helvetica"/>
                <a:ea typeface="Helvetica"/>
                <a:cs typeface="Helvetica"/>
                <a:sym typeface="Helvetica"/>
              </a:defRPr>
            </a:pPr>
            <a:r>
              <a:t>1 Pencil ahead of the noise open alternating one eye or cover it with the other hand</a:t>
            </a:r>
          </a:p>
          <a:p>
            <a:pPr defTabSz="457200">
              <a:defRPr sz="2400">
                <a:solidFill>
                  <a:srgbClr val="FF2600"/>
                </a:solidFill>
                <a:latin typeface="Helvetica"/>
                <a:ea typeface="Helvetica"/>
                <a:cs typeface="Helvetica"/>
                <a:sym typeface="Helvetica"/>
              </a:defRPr>
            </a:pPr>
            <a:r>
              <a:t>2. (2 Students) Pencil ahead of the noise focus on the point of the pencil, than far behind and back again</a:t>
            </a:r>
            <a:br/>
            <a:r>
              <a:t>3. Pencil ahead of the noise with stretched arm. Focus to an object behind the pencil and stay focused to that. Turn the arm to the right and left just until the pencil disappears. Observe how far you can go.</a:t>
            </a:r>
          </a:p>
          <a:p>
            <a:pPr defTabSz="457200">
              <a:defRPr sz="2400">
                <a:latin typeface="Helvetica"/>
                <a:ea typeface="Helvetica"/>
                <a:cs typeface="Helvetica"/>
                <a:sym typeface="Helvetica"/>
              </a:defRPr>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Shape 1082"/>
          <p:cNvSpPr>
            <a:spLocks noGrp="1" noRot="1" noChangeAspect="1"/>
          </p:cNvSpPr>
          <p:nvPr>
            <p:ph type="sldImg"/>
          </p:nvPr>
        </p:nvSpPr>
        <p:spPr>
          <a:prstGeom prst="rect">
            <a:avLst/>
          </a:prstGeom>
        </p:spPr>
        <p:txBody>
          <a:bodyPr/>
          <a:lstStyle/>
          <a:p>
            <a:endParaRPr/>
          </a:p>
        </p:txBody>
      </p:sp>
      <p:sp>
        <p:nvSpPr>
          <p:cNvPr id="1083" name="Shape 1083"/>
          <p:cNvSpPr>
            <a:spLocks noGrp="1"/>
          </p:cNvSpPr>
          <p:nvPr>
            <p:ph type="body" sz="quarter" idx="1"/>
          </p:nvPr>
        </p:nvSpPr>
        <p:spPr>
          <a:prstGeom prst="rect">
            <a:avLst/>
          </a:prstGeom>
        </p:spPr>
        <p:txBody>
          <a:bodyPr/>
          <a:lstStyle>
            <a:lvl1pPr defTabSz="457200">
              <a:defRPr sz="1600">
                <a:solidFill>
                  <a:srgbClr val="FF2600"/>
                </a:solidFill>
                <a:latin typeface="Helvetica"/>
                <a:ea typeface="Helvetica"/>
                <a:cs typeface="Helvetica"/>
                <a:sym typeface="Helvetica"/>
              </a:defRPr>
            </a:lvl1pPr>
          </a:lstStyle>
          <a:p>
            <a:r>
              <a:t>Exp: Pencil ahead of the noise focus on the point of the pencil, than far behind and back again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Shape 473"/>
          <p:cNvSpPr>
            <a:spLocks noGrp="1" noRot="1" noChangeAspect="1"/>
          </p:cNvSpPr>
          <p:nvPr>
            <p:ph type="sldImg"/>
          </p:nvPr>
        </p:nvSpPr>
        <p:spPr>
          <a:prstGeom prst="rect">
            <a:avLst/>
          </a:prstGeom>
        </p:spPr>
        <p:txBody>
          <a:bodyPr/>
          <a:lstStyle/>
          <a:p>
            <a:endParaRPr/>
          </a:p>
        </p:txBody>
      </p:sp>
      <p:sp>
        <p:nvSpPr>
          <p:cNvPr id="474" name="Shape 474"/>
          <p:cNvSpPr>
            <a:spLocks noGrp="1"/>
          </p:cNvSpPr>
          <p:nvPr>
            <p:ph type="body" sz="quarter" idx="1"/>
          </p:nvPr>
        </p:nvSpPr>
        <p:spPr>
          <a:prstGeom prst="rect">
            <a:avLst/>
          </a:prstGeom>
        </p:spPr>
        <p:txBody>
          <a:bodyPr/>
          <a:lstStyle>
            <a:lvl1pPr>
              <a:defRPr sz="2600">
                <a:solidFill>
                  <a:schemeClr val="accent5"/>
                </a:solidFill>
              </a:defRPr>
            </a:lvl1pPr>
          </a:lstStyle>
          <a:p>
            <a:r>
              <a:t>Phet-Applet: Reflection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 name="Shape 1094"/>
          <p:cNvSpPr>
            <a:spLocks noGrp="1" noRot="1" noChangeAspect="1"/>
          </p:cNvSpPr>
          <p:nvPr>
            <p:ph type="sldImg"/>
          </p:nvPr>
        </p:nvSpPr>
        <p:spPr>
          <a:prstGeom prst="rect">
            <a:avLst/>
          </a:prstGeom>
        </p:spPr>
        <p:txBody>
          <a:bodyPr/>
          <a:lstStyle/>
          <a:p>
            <a:endParaRPr/>
          </a:p>
        </p:txBody>
      </p:sp>
      <p:sp>
        <p:nvSpPr>
          <p:cNvPr id="1095" name="Shape 1095"/>
          <p:cNvSpPr>
            <a:spLocks noGrp="1"/>
          </p:cNvSpPr>
          <p:nvPr>
            <p:ph type="body" sz="quarter" idx="1"/>
          </p:nvPr>
        </p:nvSpPr>
        <p:spPr>
          <a:prstGeom prst="rect">
            <a:avLst/>
          </a:prstGeom>
        </p:spPr>
        <p:txBody>
          <a:bodyPr/>
          <a:lstStyle>
            <a:lvl1pPr defTabSz="457200">
              <a:defRPr sz="2400">
                <a:solidFill>
                  <a:srgbClr val="FF2600"/>
                </a:solidFill>
                <a:latin typeface="Helvetica"/>
                <a:ea typeface="Helvetica"/>
                <a:cs typeface="Helvetica"/>
                <a:sym typeface="Helvetica"/>
              </a:defRPr>
            </a:lvl1pPr>
          </a:lstStyle>
          <a:p>
            <a:r>
              <a:t>Exp: Pencil ahead of the noise with stretched arm. Focus to an object behind the pencil and stay focused to that. Turn the arm to the right and left just until the pencil disappears. Observe how far you can go.</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 name="Shape 1110"/>
          <p:cNvSpPr>
            <a:spLocks noGrp="1" noRot="1" noChangeAspect="1"/>
          </p:cNvSpPr>
          <p:nvPr>
            <p:ph type="sldImg"/>
          </p:nvPr>
        </p:nvSpPr>
        <p:spPr>
          <a:prstGeom prst="rect">
            <a:avLst/>
          </a:prstGeom>
        </p:spPr>
        <p:txBody>
          <a:bodyPr/>
          <a:lstStyle/>
          <a:p>
            <a:endParaRPr/>
          </a:p>
        </p:txBody>
      </p:sp>
      <p:sp>
        <p:nvSpPr>
          <p:cNvPr id="1111" name="Shape 1111"/>
          <p:cNvSpPr>
            <a:spLocks noGrp="1"/>
          </p:cNvSpPr>
          <p:nvPr>
            <p:ph type="body" sz="quarter" idx="1"/>
          </p:nvPr>
        </p:nvSpPr>
        <p:spPr>
          <a:prstGeom prst="rect">
            <a:avLst/>
          </a:prstGeom>
        </p:spPr>
        <p:txBody>
          <a:bodyPr/>
          <a:lstStyle/>
          <a:p>
            <a:pPr defTabSz="411480">
              <a:defRPr sz="1800">
                <a:latin typeface="Helvetica"/>
                <a:ea typeface="Helvetica"/>
                <a:cs typeface="Helvetica"/>
                <a:sym typeface="Helvetica"/>
              </a:defRPr>
            </a:pPr>
            <a:r>
              <a:t>In the chiasma opticum half of the fibres of the optic nerves changes the side so that the left visual cortex of the brain receives only the information of the right visual field and vice versa.</a:t>
            </a:r>
          </a:p>
          <a:p>
            <a:pPr defTabSz="411480">
              <a:defRPr sz="1800">
                <a:latin typeface="Helvetica"/>
                <a:ea typeface="Helvetica"/>
                <a:cs typeface="Helvetica"/>
                <a:sym typeface="Helvetica"/>
              </a:defRPr>
            </a:pPr>
            <a:r>
              <a:t>The processing of visual information occurs in the primary visual Cortext</a:t>
            </a:r>
          </a:p>
          <a:p>
            <a:pPr defTabSz="457200">
              <a:defRPr sz="1800">
                <a:latin typeface="Helvetica"/>
                <a:ea typeface="Helvetica"/>
                <a:cs typeface="Helvetica"/>
                <a:sym typeface="Helvetica"/>
              </a:defRPr>
            </a:pPr>
            <a:endParaRPr/>
          </a:p>
          <a:p>
            <a:pPr defTabSz="411480">
              <a:defRPr sz="1800">
                <a:latin typeface="Helvetica"/>
                <a:ea typeface="Helvetica"/>
                <a:cs typeface="Helvetica"/>
                <a:sym typeface="Helvetica"/>
              </a:defRPr>
            </a:pPr>
            <a:r>
              <a:t>Visual Cortext = The outer layer of the cerebrum (the cerebral cortex), composed of folded gray matter and playing an important role in consciousness.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Shape 1120"/>
          <p:cNvSpPr>
            <a:spLocks noGrp="1" noRot="1" noChangeAspect="1"/>
          </p:cNvSpPr>
          <p:nvPr>
            <p:ph type="sldImg"/>
          </p:nvPr>
        </p:nvSpPr>
        <p:spPr>
          <a:prstGeom prst="rect">
            <a:avLst/>
          </a:prstGeom>
        </p:spPr>
        <p:txBody>
          <a:bodyPr/>
          <a:lstStyle/>
          <a:p>
            <a:endParaRPr/>
          </a:p>
        </p:txBody>
      </p:sp>
      <p:sp>
        <p:nvSpPr>
          <p:cNvPr id="1121" name="Shape 1121"/>
          <p:cNvSpPr>
            <a:spLocks noGrp="1"/>
          </p:cNvSpPr>
          <p:nvPr>
            <p:ph type="body" sz="quarter" idx="1"/>
          </p:nvPr>
        </p:nvSpPr>
        <p:spPr>
          <a:prstGeom prst="rect">
            <a:avLst/>
          </a:prstGeom>
        </p:spPr>
        <p:txBody>
          <a:bodyPr/>
          <a:lstStyle>
            <a:lvl1pPr defTabSz="411480">
              <a:defRPr sz="2400">
                <a:latin typeface="Helvetica"/>
                <a:ea typeface="Helvetica"/>
                <a:cs typeface="Helvetica"/>
                <a:sym typeface="Helvetica"/>
              </a:defRPr>
            </a:lvl1pPr>
          </a:lstStyle>
          <a:p>
            <a:r>
              <a:t>From here, the information for further processing is sent into other brain regions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Shape 1157"/>
          <p:cNvSpPr>
            <a:spLocks noGrp="1" noRot="1" noChangeAspect="1"/>
          </p:cNvSpPr>
          <p:nvPr>
            <p:ph type="sldImg"/>
          </p:nvPr>
        </p:nvSpPr>
        <p:spPr>
          <a:prstGeom prst="rect">
            <a:avLst/>
          </a:prstGeom>
        </p:spPr>
        <p:txBody>
          <a:bodyPr/>
          <a:lstStyle/>
          <a:p>
            <a:endParaRPr/>
          </a:p>
        </p:txBody>
      </p:sp>
      <p:sp>
        <p:nvSpPr>
          <p:cNvPr id="1158" name="Shape 1158"/>
          <p:cNvSpPr>
            <a:spLocks noGrp="1"/>
          </p:cNvSpPr>
          <p:nvPr>
            <p:ph type="body" sz="quarter" idx="1"/>
          </p:nvPr>
        </p:nvSpPr>
        <p:spPr>
          <a:prstGeom prst="rect">
            <a:avLst/>
          </a:prstGeom>
        </p:spPr>
        <p:txBody>
          <a:bodyPr/>
          <a:lstStyle>
            <a:lvl1pPr>
              <a:defRPr sz="2400">
                <a:latin typeface="Helvetica"/>
                <a:ea typeface="Helvetica"/>
                <a:cs typeface="Helvetica"/>
                <a:sym typeface="Helvetica"/>
              </a:defRPr>
            </a:lvl1pPr>
          </a:lstStyle>
          <a:p>
            <a:r>
              <a:t>Exp: Stereophotos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 name="Shape 1188"/>
          <p:cNvSpPr>
            <a:spLocks noGrp="1" noRot="1" noChangeAspect="1"/>
          </p:cNvSpPr>
          <p:nvPr>
            <p:ph type="sldImg"/>
          </p:nvPr>
        </p:nvSpPr>
        <p:spPr>
          <a:prstGeom prst="rect">
            <a:avLst/>
          </a:prstGeom>
        </p:spPr>
        <p:txBody>
          <a:bodyPr/>
          <a:lstStyle/>
          <a:p>
            <a:endParaRPr/>
          </a:p>
        </p:txBody>
      </p:sp>
      <p:sp>
        <p:nvSpPr>
          <p:cNvPr id="1189" name="Shape 1189"/>
          <p:cNvSpPr>
            <a:spLocks noGrp="1"/>
          </p:cNvSpPr>
          <p:nvPr>
            <p:ph type="body" sz="quarter" idx="1"/>
          </p:nvPr>
        </p:nvSpPr>
        <p:spPr>
          <a:prstGeom prst="rect">
            <a:avLst/>
          </a:prstGeom>
        </p:spPr>
        <p:txBody>
          <a:bodyPr/>
          <a:lstStyle/>
          <a:p>
            <a:pPr defTabSz="457200">
              <a:defRPr sz="2400">
                <a:solidFill>
                  <a:srgbClr val="FF2600"/>
                </a:solidFill>
                <a:latin typeface="Helvetica"/>
                <a:ea typeface="Helvetica"/>
                <a:cs typeface="Helvetica"/>
                <a:sym typeface="Helvetica"/>
              </a:defRPr>
            </a:pPr>
            <a:r>
              <a:t>Exp: Group of two</a:t>
            </a:r>
          </a:p>
          <a:p>
            <a:pPr defTabSz="457200">
              <a:defRPr sz="2400">
                <a:solidFill>
                  <a:srgbClr val="FF2600"/>
                </a:solidFill>
                <a:latin typeface="Helvetica"/>
                <a:ea typeface="Helvetica"/>
                <a:cs typeface="Helvetica"/>
                <a:sym typeface="Helvetica"/>
              </a:defRPr>
            </a:pPr>
            <a:r>
              <a:t>1. Stereoscope with lion + cage</a:t>
            </a:r>
          </a:p>
          <a:p>
            <a:pPr defTabSz="457200">
              <a:defRPr sz="2400">
                <a:solidFill>
                  <a:srgbClr val="FF2600"/>
                </a:solidFill>
                <a:latin typeface="Helvetica"/>
                <a:ea typeface="Helvetica"/>
                <a:cs typeface="Helvetica"/>
                <a:sym typeface="Helvetica"/>
              </a:defRPr>
            </a:pPr>
            <a:r>
              <a:t>2. Stereoscope with old house and horses</a:t>
            </a:r>
          </a:p>
          <a:p>
            <a:pPr defTabSz="457200">
              <a:defRPr sz="2400">
                <a:solidFill>
                  <a:srgbClr val="FF2600"/>
                </a:solidFill>
                <a:latin typeface="Helvetica"/>
                <a:ea typeface="Helvetica"/>
                <a:cs typeface="Helvetica"/>
                <a:sym typeface="Helvetica"/>
              </a:defRPr>
            </a:pPr>
            <a:r>
              <a:t>3. Stereoscope any pictures</a:t>
            </a:r>
          </a:p>
          <a:p>
            <a:pPr defTabSz="457200">
              <a:defRPr sz="2400">
                <a:solidFill>
                  <a:srgbClr val="FF2600"/>
                </a:solidFill>
                <a:latin typeface="Helvetica"/>
                <a:ea typeface="Helvetica"/>
                <a:cs typeface="Helvetica"/>
                <a:sym typeface="Helvetica"/>
              </a:defRPr>
            </a:pPr>
            <a:r>
              <a:t>4. Stereoscope with VR Glasses + Mobile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 name="Shape 1195"/>
          <p:cNvSpPr>
            <a:spLocks noGrp="1" noRot="1" noChangeAspect="1"/>
          </p:cNvSpPr>
          <p:nvPr>
            <p:ph type="sldImg"/>
          </p:nvPr>
        </p:nvSpPr>
        <p:spPr>
          <a:prstGeom prst="rect">
            <a:avLst/>
          </a:prstGeom>
        </p:spPr>
        <p:txBody>
          <a:bodyPr/>
          <a:lstStyle/>
          <a:p>
            <a:endParaRPr/>
          </a:p>
        </p:txBody>
      </p:sp>
      <p:sp>
        <p:nvSpPr>
          <p:cNvPr id="1196" name="Shape 1196"/>
          <p:cNvSpPr>
            <a:spLocks noGrp="1"/>
          </p:cNvSpPr>
          <p:nvPr>
            <p:ph type="body" sz="quarter" idx="1"/>
          </p:nvPr>
        </p:nvSpPr>
        <p:spPr>
          <a:prstGeom prst="rect">
            <a:avLst/>
          </a:prstGeom>
        </p:spPr>
        <p:txBody>
          <a:bodyPr/>
          <a:lstStyle>
            <a:lvl1pPr defTabSz="457200">
              <a:defRPr sz="2400">
                <a:solidFill>
                  <a:schemeClr val="accent5">
                    <a:hueOff val="-444211"/>
                    <a:satOff val="-14915"/>
                    <a:lumOff val="22857"/>
                  </a:schemeClr>
                </a:solidFill>
                <a:latin typeface="Helvetica"/>
                <a:ea typeface="Helvetica"/>
                <a:cs typeface="Helvetica"/>
                <a:sym typeface="Helvetica"/>
              </a:defRPr>
            </a:lvl1pPr>
          </a:lstStyle>
          <a:p>
            <a:r>
              <a:t>Exp: Distribute anaglyph glasses. Look first with left eye then with right, switch from one eye to the other observe. Two different pictures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 name="Shape 1223"/>
          <p:cNvSpPr>
            <a:spLocks noGrp="1" noRot="1" noChangeAspect="1"/>
          </p:cNvSpPr>
          <p:nvPr>
            <p:ph type="sldImg"/>
          </p:nvPr>
        </p:nvSpPr>
        <p:spPr>
          <a:prstGeom prst="rect">
            <a:avLst/>
          </a:prstGeom>
        </p:spPr>
        <p:txBody>
          <a:bodyPr/>
          <a:lstStyle/>
          <a:p>
            <a:endParaRPr/>
          </a:p>
        </p:txBody>
      </p:sp>
      <p:sp>
        <p:nvSpPr>
          <p:cNvPr id="1224" name="Shape 1224"/>
          <p:cNvSpPr>
            <a:spLocks noGrp="1"/>
          </p:cNvSpPr>
          <p:nvPr>
            <p:ph type="body" sz="quarter" idx="1"/>
          </p:nvPr>
        </p:nvSpPr>
        <p:spPr>
          <a:prstGeom prst="rect">
            <a:avLst/>
          </a:prstGeom>
        </p:spPr>
        <p:txBody>
          <a:bodyPr/>
          <a:lstStyle/>
          <a:p>
            <a:pPr defTabSz="457200">
              <a:defRPr sz="3000">
                <a:solidFill>
                  <a:schemeClr val="accent5">
                    <a:hueOff val="-444211"/>
                    <a:satOff val="-14915"/>
                    <a:lumOff val="22857"/>
                  </a:schemeClr>
                </a:solidFill>
                <a:latin typeface="Helvetica"/>
                <a:ea typeface="Helvetica"/>
                <a:cs typeface="Helvetica"/>
                <a:sym typeface="Helvetica"/>
              </a:defRPr>
            </a:pPr>
            <a:r>
              <a:t>Exp: Turning Table</a:t>
            </a:r>
          </a:p>
          <a:p>
            <a:pPr defTabSz="457200">
              <a:defRPr sz="3000">
                <a:latin typeface="Helvetica"/>
                <a:ea typeface="Helvetica"/>
                <a:cs typeface="Helvetica"/>
                <a:sym typeface="Helvetica"/>
              </a:defRPr>
            </a:pPr>
            <a:endParaRPr/>
          </a:p>
          <a:p>
            <a:pPr defTabSz="457200">
              <a:defRPr sz="1600"/>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none" baseline="0" dirty="0" err="1">
                <a:latin typeface="Lucida Grande"/>
                <a:ea typeface="Lucida Grande"/>
                <a:cs typeface="Lucida Grande"/>
                <a:sym typeface="Lucida Grande"/>
              </a:rPr>
              <a:t>For</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animations</a:t>
            </a:r>
            <a:r>
              <a:rPr lang="de-DE" sz="1200" u="none" baseline="0" dirty="0">
                <a:latin typeface="Lucida Grande"/>
                <a:ea typeface="Lucida Grande"/>
                <a:cs typeface="Lucida Grande"/>
                <a:sym typeface="Lucida Grande"/>
              </a:rPr>
              <a:t> </a:t>
            </a:r>
            <a:r>
              <a:rPr lang="de-DE" sz="1200" u="none" baseline="0" dirty="0" err="1">
                <a:latin typeface="Lucida Grande"/>
                <a:ea typeface="Lucida Grande"/>
                <a:cs typeface="Lucida Grande"/>
                <a:sym typeface="Lucida Grande"/>
              </a:rPr>
              <a:t>see</a:t>
            </a:r>
            <a:r>
              <a:rPr lang="de-DE" sz="1200" u="none" baseline="0" dirty="0">
                <a:latin typeface="Lucida Grande"/>
                <a:ea typeface="Lucida Grande"/>
                <a:cs typeface="Lucida Grande"/>
                <a:sym typeface="Lucida Grande"/>
              </a:rPr>
              <a:t>: </a:t>
            </a:r>
          </a:p>
          <a:p>
            <a:r>
              <a:rPr lang="de-DE" sz="1200" u="none" baseline="0" dirty="0">
                <a:latin typeface="Lucida Grande"/>
                <a:ea typeface="Lucida Grande"/>
                <a:cs typeface="Lucida Grande"/>
                <a:sym typeface="Lucida Grande"/>
              </a:rPr>
              <a:t>https://</a:t>
            </a:r>
            <a:r>
              <a:rPr lang="de-DE" sz="1200" u="none" baseline="0" dirty="0" err="1">
                <a:latin typeface="Lucida Grande"/>
                <a:ea typeface="Lucida Grande"/>
                <a:cs typeface="Lucida Grande"/>
                <a:sym typeface="Lucida Grande"/>
              </a:rPr>
              <a:t>michaelbach.de</a:t>
            </a:r>
            <a:r>
              <a:rPr lang="de-DE" sz="1200" u="none" baseline="0" dirty="0">
                <a:latin typeface="Lucida Grande"/>
                <a:ea typeface="Lucida Grande"/>
                <a:cs typeface="Lucida Grande"/>
                <a:sym typeface="Lucida Grande"/>
              </a:rPr>
              <a:t>/</a:t>
            </a:r>
            <a:r>
              <a:rPr lang="de-DE" sz="1200" u="none" baseline="0" dirty="0" err="1">
                <a:latin typeface="Lucida Grande"/>
                <a:ea typeface="Lucida Grande"/>
                <a:cs typeface="Lucida Grande"/>
                <a:sym typeface="Lucida Grande"/>
              </a:rPr>
              <a:t>ot</a:t>
            </a:r>
            <a:r>
              <a:rPr lang="de-DE" sz="1200" u="none" baseline="0" dirty="0">
                <a:latin typeface="Lucida Grande"/>
                <a:ea typeface="Lucida Grande"/>
                <a:cs typeface="Lucida Grande"/>
                <a:sym typeface="Lucida Grande"/>
              </a:rPr>
              <a:t>/</a:t>
            </a:r>
            <a:endParaRPr lang="de-DE" dirty="0"/>
          </a:p>
        </p:txBody>
      </p:sp>
    </p:spTree>
    <p:extLst>
      <p:ext uri="{BB962C8B-B14F-4D97-AF65-F5344CB8AC3E}">
        <p14:creationId xmlns:p14="http://schemas.microsoft.com/office/powerpoint/2010/main" val="36292954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4" name="Shape 1244"/>
          <p:cNvSpPr>
            <a:spLocks noGrp="1" noRot="1" noChangeAspect="1"/>
          </p:cNvSpPr>
          <p:nvPr>
            <p:ph type="sldImg"/>
          </p:nvPr>
        </p:nvSpPr>
        <p:spPr>
          <a:prstGeom prst="rect">
            <a:avLst/>
          </a:prstGeom>
        </p:spPr>
        <p:txBody>
          <a:bodyPr/>
          <a:lstStyle/>
          <a:p>
            <a:endParaRPr/>
          </a:p>
        </p:txBody>
      </p:sp>
      <p:sp>
        <p:nvSpPr>
          <p:cNvPr id="1245" name="Shape 1245"/>
          <p:cNvSpPr>
            <a:spLocks noGrp="1"/>
          </p:cNvSpPr>
          <p:nvPr>
            <p:ph type="body" sz="quarter" idx="1"/>
          </p:nvPr>
        </p:nvSpPr>
        <p:spPr>
          <a:prstGeom prst="rect">
            <a:avLst/>
          </a:prstGeom>
        </p:spPr>
        <p:txBody>
          <a:bodyPr/>
          <a:lstStyle>
            <a:lvl1pPr defTabSz="457200">
              <a:defRPr sz="3000">
                <a:solidFill>
                  <a:schemeClr val="accent5">
                    <a:hueOff val="-444211"/>
                    <a:satOff val="-14915"/>
                    <a:lumOff val="22857"/>
                  </a:schemeClr>
                </a:solidFill>
                <a:latin typeface="Helvetica"/>
                <a:ea typeface="Helvetica"/>
                <a:cs typeface="Helvetica"/>
                <a:sym typeface="Helvetica"/>
              </a:defRPr>
            </a:lvl1pPr>
          </a:lstStyle>
          <a:p>
            <a:r>
              <a:t>Exp: Turning Table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7" name="Shape 1257"/>
          <p:cNvSpPr>
            <a:spLocks noGrp="1" noRot="1" noChangeAspect="1"/>
          </p:cNvSpPr>
          <p:nvPr>
            <p:ph type="sldImg"/>
          </p:nvPr>
        </p:nvSpPr>
        <p:spPr>
          <a:prstGeom prst="rect">
            <a:avLst/>
          </a:prstGeom>
        </p:spPr>
        <p:txBody>
          <a:bodyPr/>
          <a:lstStyle/>
          <a:p>
            <a:endParaRPr/>
          </a:p>
        </p:txBody>
      </p:sp>
      <p:sp>
        <p:nvSpPr>
          <p:cNvPr id="1258" name="Shape 1258"/>
          <p:cNvSpPr>
            <a:spLocks noGrp="1"/>
          </p:cNvSpPr>
          <p:nvPr>
            <p:ph type="body" sz="quarter" idx="1"/>
          </p:nvPr>
        </p:nvSpPr>
        <p:spPr>
          <a:prstGeom prst="rect">
            <a:avLst/>
          </a:prstGeom>
        </p:spPr>
        <p:txBody>
          <a:bodyPr/>
          <a:lstStyle/>
          <a:p>
            <a:pPr defTabSz="411480">
              <a:defRPr sz="2400">
                <a:latin typeface="Helvetica"/>
                <a:ea typeface="Helvetica"/>
                <a:cs typeface="Helvetica"/>
                <a:sym typeface="Helvetica"/>
              </a:defRPr>
            </a:pPr>
            <a:r>
              <a:t>Rotating Snake</a:t>
            </a:r>
          </a:p>
          <a:p>
            <a:pPr defTabSz="411480">
              <a:defRPr sz="2400">
                <a:latin typeface="Helvetica"/>
                <a:ea typeface="Helvetica"/>
                <a:cs typeface="Helvetica"/>
                <a:sym typeface="Helvetica"/>
              </a:defRPr>
            </a:pPr>
            <a:r>
              <a:t>In the image above the strong (and beautiful) rotation of the “wheels” occurs in relation to eye movements. On steady fixation the effect vanishes.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 name="Shape 486"/>
          <p:cNvSpPr>
            <a:spLocks noGrp="1" noRot="1" noChangeAspect="1"/>
          </p:cNvSpPr>
          <p:nvPr>
            <p:ph type="sldImg"/>
          </p:nvPr>
        </p:nvSpPr>
        <p:spPr>
          <a:prstGeom prst="rect">
            <a:avLst/>
          </a:prstGeom>
        </p:spPr>
        <p:txBody>
          <a:bodyPr/>
          <a:lstStyle/>
          <a:p>
            <a:endParaRPr/>
          </a:p>
        </p:txBody>
      </p:sp>
      <p:sp>
        <p:nvSpPr>
          <p:cNvPr id="487" name="Shape 487"/>
          <p:cNvSpPr>
            <a:spLocks noGrp="1"/>
          </p:cNvSpPr>
          <p:nvPr>
            <p:ph type="body" sz="quarter" idx="1"/>
          </p:nvPr>
        </p:nvSpPr>
        <p:spPr>
          <a:prstGeom prst="rect">
            <a:avLst/>
          </a:prstGeom>
        </p:spPr>
        <p:txBody>
          <a:bodyPr/>
          <a:lstStyle/>
          <a:p>
            <a:pPr defTabSz="457200">
              <a:defRPr sz="2800">
                <a:solidFill>
                  <a:srgbClr val="FF2600"/>
                </a:solidFill>
                <a:latin typeface="Helvetica"/>
                <a:ea typeface="Helvetica"/>
                <a:cs typeface="Helvetica"/>
                <a:sym typeface="Helvetica"/>
              </a:defRPr>
            </a:pPr>
            <a:r>
              <a:t>Spoon in Glas of water</a:t>
            </a:r>
          </a:p>
          <a:p>
            <a:pPr defTabSz="457200">
              <a:defRPr sz="2800">
                <a:solidFill>
                  <a:srgbClr val="FF2600"/>
                </a:solidFill>
                <a:latin typeface="Helvetica"/>
                <a:ea typeface="Helvetica"/>
                <a:cs typeface="Helvetica"/>
                <a:sym typeface="Helvetica"/>
              </a:defRPr>
            </a:pPr>
            <a:r>
              <a:t>Laser on Water in Aquarium with  Mirror + Smoke</a:t>
            </a:r>
          </a:p>
          <a:p>
            <a:pPr defTabSz="457200">
              <a:defRPr sz="1600"/>
            </a:pPr>
            <a:endParaRPr/>
          </a:p>
          <a:p>
            <a:pPr defTabSz="457200">
              <a:defRPr sz="1600"/>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 name="Shape 1264"/>
          <p:cNvSpPr>
            <a:spLocks noGrp="1" noRot="1" noChangeAspect="1"/>
          </p:cNvSpPr>
          <p:nvPr>
            <p:ph type="sldImg"/>
          </p:nvPr>
        </p:nvSpPr>
        <p:spPr>
          <a:prstGeom prst="rect">
            <a:avLst/>
          </a:prstGeom>
        </p:spPr>
        <p:txBody>
          <a:bodyPr/>
          <a:lstStyle/>
          <a:p>
            <a:endParaRPr/>
          </a:p>
        </p:txBody>
      </p:sp>
      <p:sp>
        <p:nvSpPr>
          <p:cNvPr id="1265" name="Shape 1265"/>
          <p:cNvSpPr>
            <a:spLocks noGrp="1"/>
          </p:cNvSpPr>
          <p:nvPr>
            <p:ph type="body" sz="quarter" idx="1"/>
          </p:nvPr>
        </p:nvSpPr>
        <p:spPr>
          <a:prstGeom prst="rect">
            <a:avLst/>
          </a:prstGeom>
        </p:spPr>
        <p:txBody>
          <a:bodyPr/>
          <a:lstStyle/>
          <a:p>
            <a:pPr defTabSz="411480">
              <a:defRPr sz="2400">
                <a:latin typeface="Helvetica"/>
                <a:ea typeface="Helvetica"/>
                <a:cs typeface="Helvetica"/>
                <a:sym typeface="Helvetica"/>
              </a:defRPr>
            </a:pPr>
            <a:r>
              <a:t>The pattern at the right is stationary – yet it seems to expand, especially if you don't look directly at it, for instance when reading this text.</a:t>
            </a:r>
          </a:p>
          <a:p>
            <a:pPr defTabSz="457200">
              <a:defRPr sz="2400">
                <a:latin typeface="Helvetica"/>
                <a:ea typeface="Helvetica"/>
                <a:cs typeface="Helvetica"/>
                <a:sym typeface="Helvetica"/>
              </a:defRPr>
            </a:pPr>
            <a:endParaRPr/>
          </a:p>
          <a:p>
            <a:pPr defTabSz="411480">
              <a:defRPr sz="2400">
                <a:latin typeface="Helvetica"/>
                <a:ea typeface="Helvetica"/>
                <a:cs typeface="Helvetica"/>
                <a:sym typeface="Helvetica"/>
              </a:defRPr>
            </a:pPr>
            <a:r>
              <a:t>All you need are these 4 different luminance levels. The ideal luminance can also be achieved via colour, blue tends to be rather dark: but then there are 3 dimensions to every colour: hue (Färbung), luminance and saturation.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 name="Shape 1283"/>
          <p:cNvSpPr>
            <a:spLocks noGrp="1" noRot="1" noChangeAspect="1"/>
          </p:cNvSpPr>
          <p:nvPr>
            <p:ph type="sldImg"/>
          </p:nvPr>
        </p:nvSpPr>
        <p:spPr>
          <a:prstGeom prst="rect">
            <a:avLst/>
          </a:prstGeom>
        </p:spPr>
        <p:txBody>
          <a:bodyPr/>
          <a:lstStyle/>
          <a:p>
            <a:endParaRPr/>
          </a:p>
        </p:txBody>
      </p:sp>
      <p:sp>
        <p:nvSpPr>
          <p:cNvPr id="1284" name="Shape 1284"/>
          <p:cNvSpPr>
            <a:spLocks noGrp="1"/>
          </p:cNvSpPr>
          <p:nvPr>
            <p:ph type="body" sz="quarter" idx="1"/>
          </p:nvPr>
        </p:nvSpPr>
        <p:spPr>
          <a:prstGeom prst="rect">
            <a:avLst/>
          </a:prstGeom>
        </p:spPr>
        <p:txBody>
          <a:bodyPr/>
          <a:lstStyle>
            <a:lvl1pPr defTabSz="411480">
              <a:defRPr sz="2400">
                <a:latin typeface="Helvetica"/>
                <a:ea typeface="Helvetica"/>
                <a:cs typeface="Helvetica"/>
                <a:sym typeface="Helvetica"/>
              </a:defRPr>
            </a:lvl1pPr>
          </a:lstStyle>
          <a:p>
            <a:r>
              <a:t>It was long known from the Gestaltists that two identical visual targets moving across each other can be perceived either to bounce off or to stream through each other (Metzger 1934). In 1997 Sekuler et al. demonstrated that a brief sound at the moment the targets coincide biases perception toward bouncing.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3" name="Shape 1293"/>
          <p:cNvSpPr>
            <a:spLocks noGrp="1" noRot="1" noChangeAspect="1"/>
          </p:cNvSpPr>
          <p:nvPr>
            <p:ph type="sldImg"/>
          </p:nvPr>
        </p:nvSpPr>
        <p:spPr>
          <a:prstGeom prst="rect">
            <a:avLst/>
          </a:prstGeom>
        </p:spPr>
        <p:txBody>
          <a:bodyPr/>
          <a:lstStyle/>
          <a:p>
            <a:endParaRPr/>
          </a:p>
        </p:txBody>
      </p:sp>
      <p:sp>
        <p:nvSpPr>
          <p:cNvPr id="1294" name="Shape 1294"/>
          <p:cNvSpPr>
            <a:spLocks noGrp="1"/>
          </p:cNvSpPr>
          <p:nvPr>
            <p:ph type="body" sz="quarter" idx="1"/>
          </p:nvPr>
        </p:nvSpPr>
        <p:spPr>
          <a:prstGeom prst="rect">
            <a:avLst/>
          </a:prstGeom>
        </p:spPr>
        <p:txBody>
          <a:bodyPr/>
          <a:lstStyle/>
          <a:p>
            <a:pPr defTabSz="411480">
              <a:defRPr sz="2400">
                <a:latin typeface="Helvetica"/>
                <a:ea typeface="Helvetica"/>
                <a:cs typeface="Helvetica"/>
                <a:sym typeface="Helvetica"/>
              </a:defRPr>
            </a:pPr>
            <a:r>
              <a:t>Please note: the motion of the blue lines is exactly the same, regardless whether the green occluders are green or white (white = invisible here). Our percept, however, undergoes a striking change.</a:t>
            </a:r>
          </a:p>
          <a:p>
            <a:pPr defTabSz="411480">
              <a:spcBef>
                <a:spcPts val="1000"/>
              </a:spcBef>
              <a:defRPr sz="2400">
                <a:latin typeface="Helvetica"/>
                <a:ea typeface="Helvetica"/>
                <a:cs typeface="Helvetica"/>
                <a:sym typeface="Helvetica"/>
              </a:defRPr>
            </a:pPr>
            <a:r>
              <a:t>Technically the mechanism at work here is known as “motion binding”. When the edges of the diamond (Rombus) are covered by occluders (Abdecker) with the same colour as the background (here, white) there is no information on the vertices (Eckpunkte) of the square. Now the ends of the line become a property of the line and there is insufficient information to detect the circular movement.</a:t>
            </a:r>
          </a:p>
          <a:p>
            <a:pPr defTabSz="411480">
              <a:spcBef>
                <a:spcPts val="1000"/>
              </a:spcBef>
              <a:defRPr sz="2400">
                <a:latin typeface="Helvetica"/>
                <a:ea typeface="Helvetica"/>
                <a:cs typeface="Helvetica"/>
                <a:sym typeface="Helvetica"/>
              </a:defRPr>
            </a:pPr>
            <a:r>
              <a:t>The reappearance of the diamond (with occluders invisible) on eccentric viewing is probably caused by blurring (verwackelt) the distracting (abgehalten, aus dem Konzept bringen) line ends.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 name="Shape 1301"/>
          <p:cNvSpPr>
            <a:spLocks noGrp="1" noRot="1" noChangeAspect="1"/>
          </p:cNvSpPr>
          <p:nvPr>
            <p:ph type="sldImg"/>
          </p:nvPr>
        </p:nvSpPr>
        <p:spPr>
          <a:prstGeom prst="rect">
            <a:avLst/>
          </a:prstGeom>
        </p:spPr>
        <p:txBody>
          <a:bodyPr/>
          <a:lstStyle/>
          <a:p>
            <a:endParaRPr/>
          </a:p>
        </p:txBody>
      </p:sp>
      <p:sp>
        <p:nvSpPr>
          <p:cNvPr id="1302" name="Shape 1302"/>
          <p:cNvSpPr>
            <a:spLocks noGrp="1"/>
          </p:cNvSpPr>
          <p:nvPr>
            <p:ph type="body" sz="quarter" idx="1"/>
          </p:nvPr>
        </p:nvSpPr>
        <p:spPr>
          <a:prstGeom prst="rect">
            <a:avLst/>
          </a:prstGeom>
        </p:spPr>
        <p:txBody>
          <a:bodyPr/>
          <a:lstStyle/>
          <a:p>
            <a:pPr defTabSz="411480">
              <a:defRPr sz="2400">
                <a:latin typeface="Helvetica"/>
                <a:ea typeface="Helvetica"/>
                <a:cs typeface="Helvetica"/>
                <a:sym typeface="Helvetica"/>
              </a:defRPr>
            </a:pPr>
            <a:r>
              <a:t>This blanks the display between the movements for an adjustable interval, the so-called ISI (inter-stimulus interval). The perception progressively changes: at 100 ms ISI the entire group seems to move, doesn't it?</a:t>
            </a:r>
          </a:p>
          <a:p>
            <a:pPr defTabSz="411480">
              <a:defRPr sz="2400">
                <a:latin typeface="Helvetica"/>
                <a:ea typeface="Helvetica"/>
                <a:cs typeface="Helvetica"/>
                <a:sym typeface="Helvetica"/>
              </a:defRPr>
            </a:pPr>
            <a:r>
              <a:t>Thus changing ISI causes perception to switch from “element motion” (ISI &lt; 25 ms) to “group motion” (ISI &gt; 60 ms). The time values are from Pantle &amp; Picciano (1976), here with less control over display timing anything above “0 ms” causes group motion for me.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 name="Shape 1307"/>
          <p:cNvSpPr>
            <a:spLocks noGrp="1" noRot="1" noChangeAspect="1"/>
          </p:cNvSpPr>
          <p:nvPr>
            <p:ph type="sldImg"/>
          </p:nvPr>
        </p:nvSpPr>
        <p:spPr>
          <a:prstGeom prst="rect">
            <a:avLst/>
          </a:prstGeom>
        </p:spPr>
        <p:txBody>
          <a:bodyPr/>
          <a:lstStyle/>
          <a:p>
            <a:endParaRPr/>
          </a:p>
        </p:txBody>
      </p:sp>
      <p:sp>
        <p:nvSpPr>
          <p:cNvPr id="1308" name="Shape 1308"/>
          <p:cNvSpPr>
            <a:spLocks noGrp="1"/>
          </p:cNvSpPr>
          <p:nvPr>
            <p:ph type="body" sz="quarter" idx="1"/>
          </p:nvPr>
        </p:nvSpPr>
        <p:spPr>
          <a:prstGeom prst="rect">
            <a:avLst/>
          </a:prstGeom>
        </p:spPr>
        <p:txBody>
          <a:bodyPr/>
          <a:lstStyle/>
          <a:p>
            <a:pPr defTabSz="411480">
              <a:spcBef>
                <a:spcPts val="1000"/>
              </a:spcBef>
              <a:defRPr sz="2400">
                <a:latin typeface="Helvetica"/>
                <a:ea typeface="Helvetica"/>
                <a:cs typeface="Helvetica"/>
                <a:sym typeface="Helvetica"/>
              </a:defRPr>
            </a:pPr>
            <a:r>
              <a:t>What is the “real motion” of the discs? None; there are actually 4 discs staying put, just their visibility is switched. The grouping to horizontal, vertical or rotatory occurs in our brain.</a:t>
            </a:r>
          </a:p>
          <a:p>
            <a:pPr defTabSz="411480">
              <a:spcBef>
                <a:spcPts val="1000"/>
              </a:spcBef>
              <a:defRPr sz="2400">
                <a:latin typeface="Helvetica"/>
                <a:ea typeface="Helvetica"/>
                <a:cs typeface="Helvetica"/>
                <a:sym typeface="Helvetica"/>
              </a:defRPr>
            </a:pPr>
            <a:r>
              <a:t>This belongs to the class of multistable figures and countless research papers have been written on it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7" name="Shape 1317"/>
          <p:cNvSpPr>
            <a:spLocks noGrp="1" noRot="1" noChangeAspect="1"/>
          </p:cNvSpPr>
          <p:nvPr>
            <p:ph type="sldImg"/>
          </p:nvPr>
        </p:nvSpPr>
        <p:spPr>
          <a:prstGeom prst="rect">
            <a:avLst/>
          </a:prstGeom>
        </p:spPr>
        <p:txBody>
          <a:bodyPr/>
          <a:lstStyle/>
          <a:p>
            <a:endParaRPr/>
          </a:p>
        </p:txBody>
      </p:sp>
      <p:sp>
        <p:nvSpPr>
          <p:cNvPr id="1318" name="Shape 1318"/>
          <p:cNvSpPr>
            <a:spLocks noGrp="1"/>
          </p:cNvSpPr>
          <p:nvPr>
            <p:ph type="body" sz="quarter" idx="1"/>
          </p:nvPr>
        </p:nvSpPr>
        <p:spPr>
          <a:prstGeom prst="rect">
            <a:avLst/>
          </a:prstGeom>
        </p:spPr>
        <p:txBody>
          <a:bodyPr/>
          <a:lstStyle/>
          <a:p>
            <a:pPr defTabSz="411480">
              <a:defRPr sz="2400">
                <a:latin typeface="Helvetica"/>
                <a:ea typeface="Helvetica"/>
                <a:cs typeface="Helvetica"/>
                <a:sym typeface="Helvetica"/>
              </a:defRPr>
            </a:pPr>
            <a:r>
              <a:t>It can take some time until the percept emerges. In the example on the right,</a:t>
            </a:r>
          </a:p>
          <a:p>
            <a:pPr defTabSz="411480">
              <a:defRPr sz="2400">
                <a:latin typeface="Helvetica"/>
                <a:ea typeface="Helvetica"/>
                <a:cs typeface="Helvetica"/>
                <a:sym typeface="Helvetica"/>
              </a:defRPr>
            </a:pPr>
            <a:r>
              <a:t>The kinetic depth effect (KDE) is a similar related phenomenon.</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3" name="Shape 1323"/>
          <p:cNvSpPr>
            <a:spLocks noGrp="1" noRot="1" noChangeAspect="1"/>
          </p:cNvSpPr>
          <p:nvPr>
            <p:ph type="sldImg"/>
          </p:nvPr>
        </p:nvSpPr>
        <p:spPr>
          <a:prstGeom prst="rect">
            <a:avLst/>
          </a:prstGeom>
        </p:spPr>
        <p:txBody>
          <a:bodyPr/>
          <a:lstStyle/>
          <a:p>
            <a:endParaRPr/>
          </a:p>
        </p:txBody>
      </p:sp>
      <p:sp>
        <p:nvSpPr>
          <p:cNvPr id="1324" name="Shape 1324"/>
          <p:cNvSpPr>
            <a:spLocks noGrp="1"/>
          </p:cNvSpPr>
          <p:nvPr>
            <p:ph type="body" sz="quarter" idx="1"/>
          </p:nvPr>
        </p:nvSpPr>
        <p:spPr>
          <a:prstGeom prst="rect">
            <a:avLst/>
          </a:prstGeom>
        </p:spPr>
        <p:txBody>
          <a:bodyPr/>
          <a:lstStyle/>
          <a:p>
            <a:pPr defTabSz="411480">
              <a:defRPr sz="2400">
                <a:latin typeface="Helvetica"/>
                <a:ea typeface="Helvetica"/>
                <a:cs typeface="Helvetica"/>
                <a:sym typeface="Helvetica"/>
              </a:defRPr>
            </a:pPr>
            <a:r>
              <a:t>Stare at the centre of the figure for a while. Some ‘scintillating’ activity will build up in the violet and blue annuli (Aussenrad, Ausserhalb Loch). Some observers also report a circular rotation within these regions; things will begin to “run around in circles”.</a:t>
            </a:r>
          </a:p>
          <a:p>
            <a:pPr defTabSz="411480">
              <a:defRPr sz="2400">
                <a:latin typeface="Helvetica"/>
                <a:ea typeface="Helvetica"/>
                <a:cs typeface="Helvetica"/>
                <a:sym typeface="Helvetica"/>
              </a:defRPr>
            </a:pPr>
            <a:r>
              <a:t>Mechanism currently unknown</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6" name="Shape 1336"/>
          <p:cNvSpPr>
            <a:spLocks noGrp="1" noRot="1" noChangeAspect="1"/>
          </p:cNvSpPr>
          <p:nvPr>
            <p:ph type="sldImg"/>
          </p:nvPr>
        </p:nvSpPr>
        <p:spPr>
          <a:prstGeom prst="rect">
            <a:avLst/>
          </a:prstGeom>
        </p:spPr>
        <p:txBody>
          <a:bodyPr/>
          <a:lstStyle/>
          <a:p>
            <a:endParaRPr/>
          </a:p>
        </p:txBody>
      </p:sp>
      <p:sp>
        <p:nvSpPr>
          <p:cNvPr id="1337" name="Shape 1337"/>
          <p:cNvSpPr>
            <a:spLocks noGrp="1"/>
          </p:cNvSpPr>
          <p:nvPr>
            <p:ph type="body" sz="quarter" idx="1"/>
          </p:nvPr>
        </p:nvSpPr>
        <p:spPr>
          <a:prstGeom prst="rect">
            <a:avLst/>
          </a:prstGeom>
        </p:spPr>
        <p:txBody>
          <a:bodyPr/>
          <a:lstStyle>
            <a:lvl1pPr defTabSz="411480">
              <a:defRPr sz="2400">
                <a:latin typeface="Helvetica"/>
                <a:ea typeface="Helvetica"/>
                <a:cs typeface="Helvetica"/>
                <a:sym typeface="Helvetica"/>
              </a:defRPr>
            </a:lvl1pPr>
          </a:lstStyle>
          <a:p>
            <a:r>
              <a:t>A classical case of lateral inhibition. (A feeling that makes one self-conscious (befangen) and unable to act in a relaxed and natural way.)</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0" name="Shape 1350"/>
          <p:cNvSpPr>
            <a:spLocks noGrp="1" noRot="1" noChangeAspect="1"/>
          </p:cNvSpPr>
          <p:nvPr>
            <p:ph type="sldImg"/>
          </p:nvPr>
        </p:nvSpPr>
        <p:spPr>
          <a:prstGeom prst="rect">
            <a:avLst/>
          </a:prstGeom>
        </p:spPr>
        <p:txBody>
          <a:bodyPr/>
          <a:lstStyle/>
          <a:p>
            <a:endParaRPr/>
          </a:p>
        </p:txBody>
      </p:sp>
      <p:sp>
        <p:nvSpPr>
          <p:cNvPr id="1351" name="Shape 1351"/>
          <p:cNvSpPr>
            <a:spLocks noGrp="1"/>
          </p:cNvSpPr>
          <p:nvPr>
            <p:ph type="body" sz="quarter" idx="1"/>
          </p:nvPr>
        </p:nvSpPr>
        <p:spPr>
          <a:prstGeom prst="rect">
            <a:avLst/>
          </a:prstGeom>
        </p:spPr>
        <p:txBody>
          <a:bodyPr/>
          <a:lstStyle>
            <a:lvl1pPr marR="187959" algn="just" defTabSz="457200">
              <a:spcBef>
                <a:spcPts val="600"/>
              </a:spcBef>
              <a:defRPr sz="2400">
                <a:latin typeface="Helvetica"/>
                <a:ea typeface="Helvetica"/>
                <a:cs typeface="Helvetica"/>
                <a:sym typeface="Helvetica"/>
              </a:defRPr>
            </a:lvl1pPr>
          </a:lstStyle>
          <a:p>
            <a:r>
              <a:t>A stimulus affecting all three neurones, but which affects B strongest or first, can be sharpened if B sends lateral signals to neighbours A and C not to fire, thereby inhibiting them. Lateral inhibition is used in vision to sharpen signals to the brain (pink arrow).</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4" name="Shape 1364"/>
          <p:cNvSpPr>
            <a:spLocks noGrp="1" noRot="1" noChangeAspect="1"/>
          </p:cNvSpPr>
          <p:nvPr>
            <p:ph type="sldImg"/>
          </p:nvPr>
        </p:nvSpPr>
        <p:spPr>
          <a:prstGeom prst="rect">
            <a:avLst/>
          </a:prstGeom>
        </p:spPr>
        <p:txBody>
          <a:bodyPr/>
          <a:lstStyle/>
          <a:p>
            <a:endParaRPr/>
          </a:p>
        </p:txBody>
      </p:sp>
      <p:sp>
        <p:nvSpPr>
          <p:cNvPr id="1365" name="Shape 1365"/>
          <p:cNvSpPr>
            <a:spLocks noGrp="1"/>
          </p:cNvSpPr>
          <p:nvPr>
            <p:ph type="body" sz="quarter" idx="1"/>
          </p:nvPr>
        </p:nvSpPr>
        <p:spPr>
          <a:prstGeom prst="rect">
            <a:avLst/>
          </a:prstGeom>
        </p:spPr>
        <p:txBody>
          <a:bodyPr/>
          <a:lstStyle>
            <a:lvl1pPr defTabSz="411480">
              <a:defRPr sz="2400">
                <a:latin typeface="Helvetica"/>
                <a:ea typeface="Helvetica"/>
                <a:cs typeface="Helvetica"/>
                <a:sym typeface="Helvetica"/>
              </a:defRPr>
            </a:lvl1pPr>
          </a:lstStyle>
          <a:p>
            <a:r>
              <a:t>Even though this figure looks similar to the Hermann-Grid, it is markedly more vivid. Furthermore, the effect is probably caused by different mechanisms than those causing the Hermann-Grid effect.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Shape 588"/>
          <p:cNvSpPr>
            <a:spLocks noGrp="1" noRot="1" noChangeAspect="1"/>
          </p:cNvSpPr>
          <p:nvPr>
            <p:ph type="sldImg"/>
          </p:nvPr>
        </p:nvSpPr>
        <p:spPr>
          <a:prstGeom prst="rect">
            <a:avLst/>
          </a:prstGeom>
        </p:spPr>
        <p:txBody>
          <a:bodyPr/>
          <a:lstStyle/>
          <a:p>
            <a:endParaRPr/>
          </a:p>
        </p:txBody>
      </p:sp>
      <p:sp>
        <p:nvSpPr>
          <p:cNvPr id="589" name="Shape 589"/>
          <p:cNvSpPr>
            <a:spLocks noGrp="1"/>
          </p:cNvSpPr>
          <p:nvPr>
            <p:ph type="body" sz="quarter" idx="1"/>
          </p:nvPr>
        </p:nvSpPr>
        <p:spPr>
          <a:prstGeom prst="rect">
            <a:avLst/>
          </a:prstGeom>
        </p:spPr>
        <p:txBody>
          <a:bodyPr/>
          <a:lstStyle>
            <a:lvl1pPr>
              <a:defRPr sz="2400"/>
            </a:lvl1pPr>
          </a:lstStyle>
          <a:p>
            <a:r>
              <a:t>Connect to „Approach…“</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1" name="Shape 1371"/>
          <p:cNvSpPr>
            <a:spLocks noGrp="1" noRot="1" noChangeAspect="1"/>
          </p:cNvSpPr>
          <p:nvPr>
            <p:ph type="sldImg"/>
          </p:nvPr>
        </p:nvSpPr>
        <p:spPr>
          <a:prstGeom prst="rect">
            <a:avLst/>
          </a:prstGeom>
        </p:spPr>
        <p:txBody>
          <a:bodyPr/>
          <a:lstStyle/>
          <a:p>
            <a:endParaRPr/>
          </a:p>
        </p:txBody>
      </p:sp>
      <p:sp>
        <p:nvSpPr>
          <p:cNvPr id="1372" name="Shape 1372"/>
          <p:cNvSpPr>
            <a:spLocks noGrp="1"/>
          </p:cNvSpPr>
          <p:nvPr>
            <p:ph type="body" sz="quarter" idx="1"/>
          </p:nvPr>
        </p:nvSpPr>
        <p:spPr>
          <a:prstGeom prst="rect">
            <a:avLst/>
          </a:prstGeom>
        </p:spPr>
        <p:txBody>
          <a:bodyPr/>
          <a:lstStyle/>
          <a:p>
            <a:pPr defTabSz="411480">
              <a:spcBef>
                <a:spcPts val="1000"/>
              </a:spcBef>
              <a:defRPr sz="2400">
                <a:latin typeface="Helvetica"/>
                <a:ea typeface="Helvetica"/>
                <a:cs typeface="Helvetica"/>
                <a:sym typeface="Helvetica"/>
              </a:defRPr>
            </a:pPr>
            <a:r>
              <a:t>The retinal ganglion cells encode the incoming luminance profile via their centre-surround luminance profile in a sort of “delta code”. In the cortex this is integrated to perceive the veridical square luminance profile.</a:t>
            </a:r>
          </a:p>
          <a:p>
            <a:pPr defTabSz="411480">
              <a:spcBef>
                <a:spcPts val="1000"/>
              </a:spcBef>
              <a:defRPr sz="2400">
                <a:latin typeface="Helvetica"/>
                <a:ea typeface="Helvetica"/>
                <a:cs typeface="Helvetica"/>
                <a:sym typeface="Helvetica"/>
              </a:defRPr>
            </a:pPr>
            <a:r>
              <a:t>The profile of the Craik-O’Brien-Cornsweet disk on the right is (almost) a fixpoint for this encoding, thus sending a nearly identical spatial code up the cortex. The cortex thinks: “Oh, I know, that’s the ganglion cells doing their usual spiel”, integrates it and arrives at the same perceptual result (yes, I know this is a simplification).</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1" name="Shape 1381"/>
          <p:cNvSpPr>
            <a:spLocks noGrp="1" noRot="1" noChangeAspect="1"/>
          </p:cNvSpPr>
          <p:nvPr>
            <p:ph type="sldImg"/>
          </p:nvPr>
        </p:nvSpPr>
        <p:spPr>
          <a:prstGeom prst="rect">
            <a:avLst/>
          </a:prstGeom>
        </p:spPr>
        <p:txBody>
          <a:bodyPr/>
          <a:lstStyle/>
          <a:p>
            <a:endParaRPr/>
          </a:p>
        </p:txBody>
      </p:sp>
      <p:sp>
        <p:nvSpPr>
          <p:cNvPr id="1382" name="Shape 1382"/>
          <p:cNvSpPr>
            <a:spLocks noGrp="1"/>
          </p:cNvSpPr>
          <p:nvPr>
            <p:ph type="body" sz="quarter" idx="1"/>
          </p:nvPr>
        </p:nvSpPr>
        <p:spPr>
          <a:prstGeom prst="rect">
            <a:avLst/>
          </a:prstGeom>
        </p:spPr>
        <p:txBody>
          <a:bodyPr/>
          <a:lstStyle>
            <a:lvl1pPr defTabSz="411480">
              <a:defRPr sz="2400">
                <a:latin typeface="Helvetica"/>
                <a:ea typeface="Helvetica"/>
                <a:cs typeface="Helvetica"/>
                <a:sym typeface="Helvetica"/>
              </a:defRPr>
            </a:lvl1pPr>
          </a:lstStyle>
          <a:p>
            <a:r>
              <a:t>In the presence of the bar, the brightness difference without luminance difference is a standard case of simultaneous contrast. This is probably due to retinal mechanisms. Without the bar, filling-in (a cortical phenomenon) ‘wins’.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7" name="Shape 1387"/>
          <p:cNvSpPr>
            <a:spLocks noGrp="1" noRot="1" noChangeAspect="1"/>
          </p:cNvSpPr>
          <p:nvPr>
            <p:ph type="sldImg"/>
          </p:nvPr>
        </p:nvSpPr>
        <p:spPr>
          <a:prstGeom prst="rect">
            <a:avLst/>
          </a:prstGeom>
        </p:spPr>
        <p:txBody>
          <a:bodyPr/>
          <a:lstStyle/>
          <a:p>
            <a:endParaRPr/>
          </a:p>
        </p:txBody>
      </p:sp>
      <p:sp>
        <p:nvSpPr>
          <p:cNvPr id="1388" name="Shape 1388"/>
          <p:cNvSpPr>
            <a:spLocks noGrp="1"/>
          </p:cNvSpPr>
          <p:nvPr>
            <p:ph type="body" sz="quarter" idx="1"/>
          </p:nvPr>
        </p:nvSpPr>
        <p:spPr>
          <a:prstGeom prst="rect">
            <a:avLst/>
          </a:prstGeom>
        </p:spPr>
        <p:txBody>
          <a:bodyPr/>
          <a:lstStyle/>
          <a:p>
            <a:pPr defTabSz="411480">
              <a:defRPr sz="1800">
                <a:latin typeface="Helvetica"/>
                <a:ea typeface="Helvetica"/>
                <a:cs typeface="Helvetica"/>
                <a:sym typeface="Helvetica"/>
              </a:defRPr>
            </a:pPr>
            <a:r>
              <a:t>The pyramid illusion (also called the Vasarely illusion) is a striking perceptual effect related to all phenomena involving lateral inhibition,  The effect occurs when concentric squares (or other geometrical figures like the star) of decreasing size and luminance are stacked on top of another.</a:t>
            </a:r>
          </a:p>
          <a:p>
            <a:pPr defTabSz="411480">
              <a:spcBef>
                <a:spcPts val="1000"/>
              </a:spcBef>
              <a:defRPr sz="1800">
                <a:latin typeface="Helvetica"/>
                <a:ea typeface="Helvetica"/>
                <a:cs typeface="Helvetica"/>
                <a:sym typeface="Helvetica"/>
              </a:defRPr>
            </a:pPr>
            <a:r>
              <a:t>The explanation seems initially rather obvious: Consider arrangements of antagonistic centre-surround ganglion cell receptive fields convolving the image. Imagine a cell at a corner with its centre in the lighter patch, it will be inhibited by 1/4 surround from lighter patches and by 3/4 from darker patches. Voilà, the ganglion cells at the edges signal more brightness. However: for perception the ganglion cell information is integrated and the heavy luminance distortion removed – at least for all normal images, for those not called optical illusions… What needs explanation here (and I don’t know it) is why the inverse transformation applied to correct the retinal convolution breaks down in the pyramid illusion.</a:t>
            </a:r>
          </a:p>
          <a:p>
            <a:pPr defTabSz="411480">
              <a:spcBef>
                <a:spcPts val="1000"/>
              </a:spcBef>
              <a:defRPr sz="1800">
                <a:latin typeface="Helvetica"/>
                <a:ea typeface="Helvetica"/>
                <a:cs typeface="Helvetica"/>
                <a:sym typeface="Helvetica"/>
              </a:defRPr>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9" name="Shape 1409"/>
          <p:cNvSpPr>
            <a:spLocks noGrp="1" noRot="1" noChangeAspect="1"/>
          </p:cNvSpPr>
          <p:nvPr>
            <p:ph type="sldImg"/>
          </p:nvPr>
        </p:nvSpPr>
        <p:spPr>
          <a:prstGeom prst="rect">
            <a:avLst/>
          </a:prstGeom>
        </p:spPr>
        <p:txBody>
          <a:bodyPr/>
          <a:lstStyle/>
          <a:p>
            <a:endParaRPr/>
          </a:p>
        </p:txBody>
      </p:sp>
      <p:sp>
        <p:nvSpPr>
          <p:cNvPr id="1410" name="Shape 1410"/>
          <p:cNvSpPr>
            <a:spLocks noGrp="1"/>
          </p:cNvSpPr>
          <p:nvPr>
            <p:ph type="body" sz="quarter" idx="1"/>
          </p:nvPr>
        </p:nvSpPr>
        <p:spPr>
          <a:prstGeom prst="rect">
            <a:avLst/>
          </a:prstGeom>
        </p:spPr>
        <p:txBody>
          <a:bodyPr/>
          <a:lstStyle/>
          <a:p>
            <a:pPr defTabSz="411480">
              <a:defRPr sz="1800">
                <a:latin typeface="Helvetica"/>
                <a:ea typeface="Helvetica"/>
                <a:cs typeface="Helvetica"/>
                <a:sym typeface="Helvetica"/>
              </a:defRPr>
            </a:pPr>
            <a:r>
              <a:t>The temporal presentation enhances the well-known afterimage in complementary colour.</a:t>
            </a:r>
          </a:p>
          <a:p>
            <a:pPr defTabSz="411480">
              <a:defRPr sz="1800">
                <a:latin typeface="Helvetica"/>
                <a:ea typeface="Helvetica"/>
                <a:cs typeface="Helvetica"/>
                <a:sym typeface="Helvetica"/>
              </a:defRPr>
            </a:pPr>
            <a:r>
              <a:t>There is something called the “</a:t>
            </a:r>
            <a:r>
              <a:rPr u="sng">
                <a:solidFill>
                  <a:srgbClr val="0000EE"/>
                </a:solidFill>
                <a:hlinkClick r:id="rId3"/>
              </a:rPr>
              <a:t>negative retinal afterimage</a:t>
            </a:r>
            <a:r>
              <a:t>”. It becomes visible when one given hue stays on the same retinal position for several seconds (usually we would move our eyes typically 3 times per second, so this is no disadvantage in normal viewing). The afterimage builds up as that retinal location adapts to this special hue, and when looking at a neutral background the complementary colour is seen.</a:t>
            </a:r>
          </a:p>
          <a:p>
            <a:pPr defTabSz="411480">
              <a:defRPr sz="1800">
                <a:latin typeface="Helvetica"/>
                <a:ea typeface="Helvetica"/>
                <a:cs typeface="Helvetica"/>
                <a:sym typeface="Helvetica"/>
              </a:defRPr>
            </a:pPr>
            <a:r>
              <a:t>This is a good thing, normally, because it helps “colour constancy”, that is we see colours somewhat independent of the ambient illumination (compare the bluish glacier noon sun with a reddish tint in the evening living room by the fireside).</a:t>
            </a:r>
          </a:p>
          <a:p>
            <a:pPr defTabSz="411480">
              <a:defRPr sz="1800">
                <a:latin typeface="Helvetica"/>
                <a:ea typeface="Helvetica"/>
                <a:cs typeface="Helvetica"/>
                <a:sym typeface="Helvetica"/>
              </a:defRPr>
            </a:pPr>
            <a:r>
              <a:t>Ok, so the afterimage is “burnt in”, meaning: that retinal location is adapted. Now the magenta patch is suddenly switched to gray. Because of the adaptation, the complementary colour is now seen, which would be green for magenta, or light gray for a dark gray.</a:t>
            </a:r>
          </a:p>
          <a:p>
            <a:pPr defTabSz="411480">
              <a:defRPr sz="1800">
                <a:latin typeface="Helvetica"/>
                <a:ea typeface="Helvetica"/>
                <a:cs typeface="Helvetica"/>
                <a:sym typeface="Helvetica"/>
              </a:defRPr>
            </a:pPr>
            <a:r>
              <a:t>The retinal afterimage typically fades away rapidly (over a few seconds under normal conditions). But here this fade-out does not reduce the perception of the afterimage, because a new one is uncovered right after at the next location.</a:t>
            </a:r>
          </a:p>
          <a:p>
            <a:pPr defTabSz="411480">
              <a:defRPr sz="1800">
                <a:latin typeface="Helvetica"/>
                <a:ea typeface="Helvetica"/>
                <a:cs typeface="Helvetica"/>
                <a:sym typeface="Helvetica"/>
              </a:defRPr>
            </a:pPr>
            <a:r>
              <a:t>In addition, a Gestalt effect, here the “phi phenomenon” comes into play: the afterimage from the successive retinal locations is integrated and perceived as one single moving object, namely the green disk.</a:t>
            </a:r>
          </a:p>
          <a:p>
            <a:pPr defTabSz="411480">
              <a:defRPr sz="1800">
                <a:latin typeface="Helvetica"/>
                <a:ea typeface="Helvetica"/>
                <a:cs typeface="Helvetica"/>
                <a:sym typeface="Helvetica"/>
              </a:defRPr>
            </a:pPr>
            <a:r>
              <a:t>In summary, the following factors make this illusion rather compelling:</a:t>
            </a:r>
          </a:p>
          <a:p>
            <a:pPr marL="421922" indent="-282222" defTabSz="411480">
              <a:buSzPct val="100000"/>
              <a:buChar char="•"/>
              <a:tabLst>
                <a:tab pos="114300" algn="l"/>
                <a:tab pos="406400" algn="l"/>
              </a:tabLst>
              <a:defRPr sz="1800">
                <a:latin typeface="Helvetica"/>
                <a:ea typeface="Helvetica"/>
                <a:cs typeface="Helvetica"/>
                <a:sym typeface="Helvetica"/>
              </a:defRPr>
            </a:pPr>
            <a:r>
              <a:t>it is rather easy to steadily fixate on the centre</a:t>
            </a:r>
          </a:p>
          <a:p>
            <a:pPr marL="421922" indent="-282222" defTabSz="411480">
              <a:buSzPct val="100000"/>
              <a:buChar char="•"/>
              <a:tabLst>
                <a:tab pos="114300" algn="l"/>
                <a:tab pos="406400" algn="l"/>
              </a:tabLst>
              <a:defRPr sz="1800">
                <a:latin typeface="Helvetica"/>
                <a:ea typeface="Helvetica"/>
                <a:cs typeface="Helvetica"/>
                <a:sym typeface="Helvetica"/>
              </a:defRPr>
            </a:pPr>
            <a:r>
              <a:t>most of the time the retinal locations are re-adapted and the afterimage is uncovered only briefly</a:t>
            </a:r>
          </a:p>
          <a:p>
            <a:pPr marL="421922" indent="-282222" defTabSz="411480">
              <a:buSzPct val="100000"/>
              <a:buChar char="•"/>
              <a:tabLst>
                <a:tab pos="114300" algn="l"/>
                <a:tab pos="406400" algn="l"/>
              </a:tabLst>
              <a:defRPr sz="1800">
                <a:latin typeface="Helvetica"/>
                <a:ea typeface="Helvetica"/>
                <a:cs typeface="Helvetica"/>
                <a:sym typeface="Helvetica"/>
              </a:defRPr>
            </a:pPr>
            <a:r>
              <a:t>a Gestalt effect leads to the perception of a flying green disk.</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5" name="Shape 1415"/>
          <p:cNvSpPr>
            <a:spLocks noGrp="1" noRot="1" noChangeAspect="1"/>
          </p:cNvSpPr>
          <p:nvPr>
            <p:ph type="sldImg"/>
          </p:nvPr>
        </p:nvSpPr>
        <p:spPr>
          <a:prstGeom prst="rect">
            <a:avLst/>
          </a:prstGeom>
        </p:spPr>
        <p:txBody>
          <a:bodyPr/>
          <a:lstStyle/>
          <a:p>
            <a:endParaRPr/>
          </a:p>
        </p:txBody>
      </p:sp>
      <p:sp>
        <p:nvSpPr>
          <p:cNvPr id="1416" name="Shape 1416"/>
          <p:cNvSpPr>
            <a:spLocks noGrp="1"/>
          </p:cNvSpPr>
          <p:nvPr>
            <p:ph type="body" sz="quarter" idx="1"/>
          </p:nvPr>
        </p:nvSpPr>
        <p:spPr>
          <a:prstGeom prst="rect">
            <a:avLst/>
          </a:prstGeom>
        </p:spPr>
        <p:txBody>
          <a:bodyPr/>
          <a:lstStyle>
            <a:lvl1pPr defTabSz="457200">
              <a:defRPr sz="2400">
                <a:latin typeface="Helvetica"/>
                <a:ea typeface="Helvetica"/>
                <a:cs typeface="Helvetica"/>
                <a:sym typeface="Helvetica"/>
              </a:defRPr>
            </a:lvl1pPr>
          </a:lstStyle>
          <a:p>
            <a:r>
              <a:t>Only three colours Horizontal bars: yellow and blue, Both vertical bars the same red</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 name="Shape 1421"/>
          <p:cNvSpPr>
            <a:spLocks noGrp="1" noRot="1" noChangeAspect="1"/>
          </p:cNvSpPr>
          <p:nvPr>
            <p:ph type="sldImg"/>
          </p:nvPr>
        </p:nvSpPr>
        <p:spPr>
          <a:prstGeom prst="rect">
            <a:avLst/>
          </a:prstGeom>
        </p:spPr>
        <p:txBody>
          <a:bodyPr/>
          <a:lstStyle/>
          <a:p>
            <a:endParaRPr/>
          </a:p>
        </p:txBody>
      </p:sp>
      <p:sp>
        <p:nvSpPr>
          <p:cNvPr id="1422" name="Shape 1422"/>
          <p:cNvSpPr>
            <a:spLocks noGrp="1"/>
          </p:cNvSpPr>
          <p:nvPr>
            <p:ph type="body" sz="quarter" idx="1"/>
          </p:nvPr>
        </p:nvSpPr>
        <p:spPr>
          <a:prstGeom prst="rect">
            <a:avLst/>
          </a:prstGeom>
        </p:spPr>
        <p:txBody>
          <a:bodyPr/>
          <a:lstStyle/>
          <a:p>
            <a:pPr defTabSz="457200">
              <a:defRPr sz="2400">
                <a:latin typeface="Helvetica"/>
                <a:ea typeface="Helvetica"/>
                <a:cs typeface="Helvetica"/>
                <a:sym typeface="Helvetica"/>
              </a:defRPr>
            </a:pPr>
            <a:r>
              <a:t>Only three colours Horizontal bars: yellow and blue, Both vertical bars the same red</a:t>
            </a:r>
          </a:p>
          <a:p>
            <a:pPr defTabSz="457200">
              <a:defRPr sz="2400">
                <a:latin typeface="Helvetica"/>
                <a:ea typeface="Helvetica"/>
                <a:cs typeface="Helvetica"/>
                <a:sym typeface="Helvetica"/>
              </a:defRPr>
            </a:pPr>
            <a:endParaRPr/>
          </a:p>
          <a:p>
            <a:pPr defTabSz="411480">
              <a:spcBef>
                <a:spcPts val="1000"/>
              </a:spcBef>
              <a:defRPr sz="2400">
                <a:latin typeface="Helvetica"/>
                <a:ea typeface="Helvetica"/>
                <a:cs typeface="Helvetica"/>
                <a:sym typeface="Helvetica"/>
              </a:defRPr>
            </a:pPr>
            <a:r>
              <a:t>This illusion shows how much the perception of color is influenced by the neighborhood. The keyword here is assimilation.</a:t>
            </a:r>
          </a:p>
          <a:p>
            <a:pPr defTabSz="411480">
              <a:spcBef>
                <a:spcPts val="1000"/>
              </a:spcBef>
              <a:defRPr sz="2400">
                <a:latin typeface="Helvetica"/>
                <a:ea typeface="Helvetica"/>
                <a:cs typeface="Helvetica"/>
                <a:sym typeface="Helvetica"/>
              </a:defRPr>
            </a:pPr>
            <a:r>
              <a:t>Closely related is the </a:t>
            </a:r>
            <a:r>
              <a:rPr u="sng">
                <a:solidFill>
                  <a:srgbClr val="0000EE"/>
                </a:solidFill>
                <a:hlinkClick r:id="rId3"/>
              </a:rPr>
              <a:t>Munker-White illusion</a:t>
            </a:r>
            <a:r>
              <a:t> which shows strong luminance shifts.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9" name="Shape 1439"/>
          <p:cNvSpPr>
            <a:spLocks noGrp="1" noRot="1" noChangeAspect="1"/>
          </p:cNvSpPr>
          <p:nvPr>
            <p:ph type="sldImg"/>
          </p:nvPr>
        </p:nvSpPr>
        <p:spPr>
          <a:prstGeom prst="rect">
            <a:avLst/>
          </a:prstGeom>
        </p:spPr>
        <p:txBody>
          <a:bodyPr/>
          <a:lstStyle/>
          <a:p>
            <a:endParaRPr/>
          </a:p>
        </p:txBody>
      </p:sp>
      <p:sp>
        <p:nvSpPr>
          <p:cNvPr id="1440" name="Shape 1440"/>
          <p:cNvSpPr>
            <a:spLocks noGrp="1"/>
          </p:cNvSpPr>
          <p:nvPr>
            <p:ph type="body" sz="quarter" idx="1"/>
          </p:nvPr>
        </p:nvSpPr>
        <p:spPr>
          <a:prstGeom prst="rect">
            <a:avLst/>
          </a:prstGeom>
        </p:spPr>
        <p:txBody>
          <a:bodyPr/>
          <a:lstStyle>
            <a:lvl1pPr defTabSz="411480">
              <a:defRPr sz="2400">
                <a:latin typeface="Helvetica"/>
                <a:ea typeface="Helvetica"/>
                <a:cs typeface="Helvetica"/>
                <a:sym typeface="Helvetica"/>
              </a:defRPr>
            </a:lvl1pPr>
          </a:lstStyle>
          <a:p>
            <a:r>
              <a:t>The Tilted Table is a cute variant of the Zöllner illusion. In the image on the right, depicting the original Zöllner illusion, the long lines going up-right are all parallel but do not seem so. This is due to interaction with the intersecting short lines which are alternatively horizontal and vertical.</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8" name="Shape 1468"/>
          <p:cNvSpPr>
            <a:spLocks noGrp="1" noRot="1" noChangeAspect="1"/>
          </p:cNvSpPr>
          <p:nvPr>
            <p:ph type="sldImg"/>
          </p:nvPr>
        </p:nvSpPr>
        <p:spPr>
          <a:prstGeom prst="rect">
            <a:avLst/>
          </a:prstGeom>
        </p:spPr>
        <p:txBody>
          <a:bodyPr/>
          <a:lstStyle/>
          <a:p>
            <a:endParaRPr/>
          </a:p>
        </p:txBody>
      </p:sp>
      <p:sp>
        <p:nvSpPr>
          <p:cNvPr id="1469" name="Shape 1469"/>
          <p:cNvSpPr>
            <a:spLocks noGrp="1"/>
          </p:cNvSpPr>
          <p:nvPr>
            <p:ph type="body" sz="quarter" idx="1"/>
          </p:nvPr>
        </p:nvSpPr>
        <p:spPr>
          <a:prstGeom prst="rect">
            <a:avLst/>
          </a:prstGeom>
        </p:spPr>
        <p:txBody>
          <a:bodyPr/>
          <a:lstStyle>
            <a:lvl1pPr defTabSz="411480">
              <a:defRPr sz="2400">
                <a:latin typeface="Helvetica"/>
                <a:ea typeface="Helvetica"/>
                <a:cs typeface="Helvetica"/>
                <a:sym typeface="Helvetica"/>
              </a:defRPr>
            </a:lvl1pPr>
          </a:lstStyle>
          <a:p>
            <a:r>
              <a:t>This phenomenon is placed in the category “size constancy” because I find the perspective explanation (see bottom) very convincing</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 name="Shape 1473"/>
          <p:cNvSpPr>
            <a:spLocks noGrp="1" noRot="1" noChangeAspect="1"/>
          </p:cNvSpPr>
          <p:nvPr>
            <p:ph type="sldImg"/>
          </p:nvPr>
        </p:nvSpPr>
        <p:spPr>
          <a:prstGeom prst="rect">
            <a:avLst/>
          </a:prstGeom>
        </p:spPr>
        <p:txBody>
          <a:bodyPr/>
          <a:lstStyle/>
          <a:p>
            <a:endParaRPr/>
          </a:p>
        </p:txBody>
      </p:sp>
      <p:sp>
        <p:nvSpPr>
          <p:cNvPr id="1474" name="Shape 1474"/>
          <p:cNvSpPr>
            <a:spLocks noGrp="1"/>
          </p:cNvSpPr>
          <p:nvPr>
            <p:ph type="body" sz="quarter" idx="1"/>
          </p:nvPr>
        </p:nvSpPr>
        <p:spPr>
          <a:prstGeom prst="rect">
            <a:avLst/>
          </a:prstGeom>
        </p:spPr>
        <p:txBody>
          <a:bodyPr/>
          <a:lstStyle/>
          <a:p>
            <a:pPr defTabSz="411480">
              <a:defRPr sz="1800">
                <a:latin typeface="Helvetica"/>
                <a:ea typeface="Helvetica"/>
                <a:cs typeface="Helvetica"/>
                <a:sym typeface="Helvetica"/>
              </a:defRPr>
            </a:pPr>
            <a:r>
              <a:t>The picture on the right (from </a:t>
            </a:r>
            <a:r>
              <a:rPr u="sng">
                <a:solidFill>
                  <a:srgbClr val="0000EE"/>
                </a:solidFill>
                <a:hlinkClick r:id="rId3"/>
              </a:rPr>
              <a:t>Amazingart</a:t>
            </a:r>
            <a:r>
              <a:t>) demonstrates the perspective explanation (Gregory 1968): When you place the mouse pointer over the picture, the blue lines indicate that the two red arrows are of equal length. The arrow configuration “angles in” (near the ticket counter) is always the front side of an object, the “angles out” configuration occurs at the far end of a room, for instance (here next to the door). So, given no further information (as in the Müller-Lyer arrangement at top), the brain assumes the “angles in” configuration to be closer, computes size constancy on it, and –given identical retinal size of the two angle arrangements– concludes that the “angle in”-line is shorter.</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3" name="Shape 1553"/>
          <p:cNvSpPr>
            <a:spLocks noGrp="1" noRot="1" noChangeAspect="1"/>
          </p:cNvSpPr>
          <p:nvPr>
            <p:ph type="sldImg"/>
          </p:nvPr>
        </p:nvSpPr>
        <p:spPr>
          <a:prstGeom prst="rect">
            <a:avLst/>
          </a:prstGeom>
        </p:spPr>
        <p:txBody>
          <a:bodyPr/>
          <a:lstStyle/>
          <a:p>
            <a:endParaRPr/>
          </a:p>
        </p:txBody>
      </p:sp>
      <p:sp>
        <p:nvSpPr>
          <p:cNvPr id="1554" name="Shape 1554"/>
          <p:cNvSpPr>
            <a:spLocks noGrp="1"/>
          </p:cNvSpPr>
          <p:nvPr>
            <p:ph type="body" sz="quarter" idx="1"/>
          </p:nvPr>
        </p:nvSpPr>
        <p:spPr>
          <a:prstGeom prst="rect">
            <a:avLst/>
          </a:prstGeom>
        </p:spPr>
        <p:txBody>
          <a:bodyPr/>
          <a:lstStyle>
            <a:lvl1pPr>
              <a:defRPr sz="2400">
                <a:solidFill>
                  <a:schemeClr val="accent5">
                    <a:hueOff val="-444211"/>
                    <a:satOff val="-14915"/>
                    <a:lumOff val="22857"/>
                  </a:schemeClr>
                </a:solidFill>
              </a:defRPr>
            </a:lvl1pPr>
          </a:lstStyle>
          <a:p>
            <a:r>
              <a:t>Exp: Fold hands with crossed arms, turn in, move finger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a:spLocks noGrp="1" noRot="1" noChangeAspect="1"/>
          </p:cNvSpPr>
          <p:nvPr>
            <p:ph type="sldImg"/>
          </p:nvPr>
        </p:nvSpPr>
        <p:spPr>
          <a:prstGeom prst="rect">
            <a:avLst/>
          </a:prstGeom>
        </p:spPr>
        <p:txBody>
          <a:bodyPr/>
          <a:lstStyle/>
          <a:p>
            <a:endParaRPr/>
          </a:p>
        </p:txBody>
      </p:sp>
      <p:sp>
        <p:nvSpPr>
          <p:cNvPr id="575" name="Shape 575"/>
          <p:cNvSpPr>
            <a:spLocks noGrp="1"/>
          </p:cNvSpPr>
          <p:nvPr>
            <p:ph type="body" sz="quarter" idx="1"/>
          </p:nvPr>
        </p:nvSpPr>
        <p:spPr>
          <a:prstGeom prst="rect">
            <a:avLst/>
          </a:prstGeom>
        </p:spPr>
        <p:txBody>
          <a:bodyPr/>
          <a:lstStyle/>
          <a:p>
            <a:pPr>
              <a:defRPr sz="2400">
                <a:solidFill>
                  <a:srgbClr val="FF4013"/>
                </a:solidFill>
              </a:defRPr>
            </a:pPr>
            <a:r>
              <a:t>Exp.:ev. Phet with File:bending-light_bo.html</a:t>
            </a:r>
          </a:p>
          <a:p>
            <a:pPr>
              <a:defRPr sz="2400">
                <a:solidFill>
                  <a:srgbClr val="FF4013"/>
                </a:solidFill>
              </a:defRPr>
            </a:pPr>
            <a:r>
              <a:t>or with online to open the link: Click on Laser</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3" name="Shape 1583"/>
          <p:cNvSpPr>
            <a:spLocks noGrp="1" noRot="1" noChangeAspect="1"/>
          </p:cNvSpPr>
          <p:nvPr>
            <p:ph type="sldImg"/>
          </p:nvPr>
        </p:nvSpPr>
        <p:spPr>
          <a:prstGeom prst="rect">
            <a:avLst/>
          </a:prstGeom>
        </p:spPr>
        <p:txBody>
          <a:bodyPr/>
          <a:lstStyle/>
          <a:p>
            <a:endParaRPr/>
          </a:p>
        </p:txBody>
      </p:sp>
      <p:sp>
        <p:nvSpPr>
          <p:cNvPr id="1584" name="Shape 1584"/>
          <p:cNvSpPr>
            <a:spLocks noGrp="1"/>
          </p:cNvSpPr>
          <p:nvPr>
            <p:ph type="body" sz="quarter" idx="1"/>
          </p:nvPr>
        </p:nvSpPr>
        <p:spPr>
          <a:prstGeom prst="rect">
            <a:avLst/>
          </a:prstGeom>
        </p:spPr>
        <p:txBody>
          <a:bodyPr/>
          <a:lstStyle/>
          <a:p>
            <a:pPr>
              <a:defRPr sz="1400"/>
            </a:pPr>
            <a:r>
              <a:t>palate = Gaumen</a:t>
            </a:r>
          </a:p>
          <a:p>
            <a:pPr marL="342900" indent="-342900" defTabSz="457200">
              <a:defRPr sz="1800">
                <a:latin typeface="Helvetica"/>
                <a:ea typeface="Helvetica"/>
                <a:cs typeface="Helvetica"/>
                <a:sym typeface="Helvetica"/>
              </a:defRPr>
            </a:pPr>
            <a:r>
              <a:t>The sounds go in, but our brain makes sense of it by comparing those sounds to the patterns we have heard before…or think we have heard.</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 name="Shape 1601"/>
          <p:cNvSpPr>
            <a:spLocks noGrp="1" noRot="1" noChangeAspect="1"/>
          </p:cNvSpPr>
          <p:nvPr>
            <p:ph type="sldImg"/>
          </p:nvPr>
        </p:nvSpPr>
        <p:spPr>
          <a:prstGeom prst="rect">
            <a:avLst/>
          </a:prstGeom>
        </p:spPr>
        <p:txBody>
          <a:bodyPr/>
          <a:lstStyle/>
          <a:p>
            <a:endParaRPr/>
          </a:p>
        </p:txBody>
      </p:sp>
      <p:sp>
        <p:nvSpPr>
          <p:cNvPr id="1602" name="Shape 1602"/>
          <p:cNvSpPr>
            <a:spLocks noGrp="1"/>
          </p:cNvSpPr>
          <p:nvPr>
            <p:ph type="body" sz="quarter" idx="1"/>
          </p:nvPr>
        </p:nvSpPr>
        <p:spPr>
          <a:prstGeom prst="rect">
            <a:avLst/>
          </a:prstGeom>
        </p:spPr>
        <p:txBody>
          <a:bodyPr/>
          <a:lstStyle>
            <a:lvl1pPr defTabSz="457200">
              <a:defRPr>
                <a:latin typeface="Times New Roman"/>
                <a:ea typeface="Times New Roman"/>
                <a:cs typeface="Times New Roman"/>
                <a:sym typeface="Times New Roman"/>
              </a:defRPr>
            </a:lvl1pPr>
          </a:lstStyle>
          <a:p>
            <a:r>
              <a:t>Two hemispheres. Average weighs about three pounds. Billions and billions of neurons. </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6" name="Shape 1666"/>
          <p:cNvSpPr>
            <a:spLocks noGrp="1" noRot="1" noChangeAspect="1"/>
          </p:cNvSpPr>
          <p:nvPr>
            <p:ph type="sldImg"/>
          </p:nvPr>
        </p:nvSpPr>
        <p:spPr>
          <a:prstGeom prst="rect">
            <a:avLst/>
          </a:prstGeom>
        </p:spPr>
        <p:txBody>
          <a:bodyPr/>
          <a:lstStyle/>
          <a:p>
            <a:endParaRPr/>
          </a:p>
        </p:txBody>
      </p:sp>
      <p:sp>
        <p:nvSpPr>
          <p:cNvPr id="1667" name="Shape 1667"/>
          <p:cNvSpPr>
            <a:spLocks noGrp="1"/>
          </p:cNvSpPr>
          <p:nvPr>
            <p:ph type="body" sz="quarter" idx="1"/>
          </p:nvPr>
        </p:nvSpPr>
        <p:spPr>
          <a:prstGeom prst="rect">
            <a:avLst/>
          </a:prstGeom>
        </p:spPr>
        <p:txBody>
          <a:bodyPr/>
          <a:lstStyle>
            <a:lvl1pPr defTabSz="457200">
              <a:defRPr sz="1600"/>
            </a:lvl1pPr>
          </a:lstStyle>
          <a:p>
            <a:r>
              <a:t>triune = dreieinig</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2" name="Shape 1722"/>
          <p:cNvSpPr>
            <a:spLocks noGrp="1" noRot="1" noChangeAspect="1"/>
          </p:cNvSpPr>
          <p:nvPr>
            <p:ph type="sldImg"/>
          </p:nvPr>
        </p:nvSpPr>
        <p:spPr>
          <a:prstGeom prst="rect">
            <a:avLst/>
          </a:prstGeom>
        </p:spPr>
        <p:txBody>
          <a:bodyPr/>
          <a:lstStyle/>
          <a:p>
            <a:endParaRPr/>
          </a:p>
        </p:txBody>
      </p:sp>
      <p:sp>
        <p:nvSpPr>
          <p:cNvPr id="1723" name="Shape 1723"/>
          <p:cNvSpPr>
            <a:spLocks noGrp="1"/>
          </p:cNvSpPr>
          <p:nvPr>
            <p:ph type="body" sz="quarter" idx="1"/>
          </p:nvPr>
        </p:nvSpPr>
        <p:spPr>
          <a:prstGeom prst="rect">
            <a:avLst/>
          </a:prstGeom>
        </p:spPr>
        <p:txBody>
          <a:bodyPr/>
          <a:lstStyle/>
          <a:p>
            <a:pPr defTabSz="411480">
              <a:spcBef>
                <a:spcPts val="1000"/>
              </a:spcBef>
              <a:defRPr sz="1800">
                <a:latin typeface="Helvetica"/>
                <a:ea typeface="Helvetica"/>
                <a:cs typeface="Helvetica"/>
                <a:sym typeface="Helvetica"/>
              </a:defRPr>
            </a:pPr>
            <a:r>
              <a:t>In the dialogue, Socrates describes a group of people who have lived chained to the wall of a cave all of their lives, facing a blank wall. The people watch shadows projected on the wall by things passing in front of a fire behind them, and begin to ascribe forms to these shadows. According to Socrates, the shadows are as close as the prisoners get to viewing reality. He then explains how the philosopher is like a prisoner who is freed from the cave and comes to understand that the shadows on the wall do not make up reality at all, as he can perceive the true form of reality rather than the mere shadows seen by the prisoners.</a:t>
            </a:r>
          </a:p>
          <a:p>
            <a:pPr defTabSz="411480">
              <a:spcBef>
                <a:spcPts val="1000"/>
              </a:spcBef>
              <a:defRPr sz="1800">
                <a:latin typeface="Helvetica"/>
                <a:ea typeface="Helvetica"/>
                <a:cs typeface="Helvetica"/>
                <a:sym typeface="Helvetica"/>
              </a:defRPr>
            </a:pPr>
            <a:r>
              <a:t>The Allegory is related to Plato's </a:t>
            </a:r>
            <a:r>
              <a:rPr u="sng">
                <a:solidFill>
                  <a:srgbClr val="0000EE"/>
                </a:solidFill>
                <a:hlinkClick r:id="rId3"/>
              </a:rPr>
              <a:t>Theory of Forms</a:t>
            </a:r>
            <a:r>
              <a:t>, according to which the "Forms" (or "</a:t>
            </a:r>
            <a:r>
              <a:rPr u="sng">
                <a:solidFill>
                  <a:srgbClr val="0000EE"/>
                </a:solidFill>
                <a:hlinkClick r:id="rId4"/>
              </a:rPr>
              <a:t>Ideas</a:t>
            </a:r>
            <a:r>
              <a:t>"), and not the material world of change known to us through sensation, possess the highest and most fundamental kind of reality. Only knowledge of the Forms constitutes real knowledge.</a:t>
            </a:r>
            <a:r>
              <a:rPr u="sng">
                <a:solidFill>
                  <a:srgbClr val="0000EE"/>
                </a:solidFill>
                <a:hlinkClick r:id="rId5"/>
              </a:rPr>
              <a:t>[1]</a:t>
            </a:r>
            <a:r>
              <a:t> In addition, the Allegory of the Cave is an attempt to explain the philosopher's place in society: to attempt to enlighten the "prisoners".</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3208617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Shape 601"/>
          <p:cNvSpPr>
            <a:spLocks noGrp="1" noRot="1" noChangeAspect="1"/>
          </p:cNvSpPr>
          <p:nvPr>
            <p:ph type="sldImg"/>
          </p:nvPr>
        </p:nvSpPr>
        <p:spPr>
          <a:prstGeom prst="rect">
            <a:avLst/>
          </a:prstGeom>
        </p:spPr>
        <p:txBody>
          <a:bodyPr/>
          <a:lstStyle/>
          <a:p>
            <a:endParaRPr/>
          </a:p>
        </p:txBody>
      </p:sp>
      <p:sp>
        <p:nvSpPr>
          <p:cNvPr id="602" name="Shape 602"/>
          <p:cNvSpPr>
            <a:spLocks noGrp="1"/>
          </p:cNvSpPr>
          <p:nvPr>
            <p:ph type="body" sz="quarter" idx="1"/>
          </p:nvPr>
        </p:nvSpPr>
        <p:spPr>
          <a:prstGeom prst="rect">
            <a:avLst/>
          </a:prstGeom>
        </p:spPr>
        <p:txBody>
          <a:bodyPr/>
          <a:lstStyle/>
          <a:p>
            <a:pPr>
              <a:defRPr sz="2800">
                <a:solidFill>
                  <a:srgbClr val="FF2600"/>
                </a:solidFill>
                <a:latin typeface="Helvetica"/>
                <a:ea typeface="Helvetica"/>
                <a:cs typeface="Helvetica"/>
                <a:sym typeface="Helvetica"/>
              </a:defRPr>
            </a:pPr>
            <a:r>
              <a:t>Exp: Laser and Prisma, smoke</a:t>
            </a:r>
          </a:p>
          <a:p>
            <a:pPr>
              <a:defRPr sz="2800">
                <a:solidFill>
                  <a:srgbClr val="FF2600"/>
                </a:solidFill>
                <a:latin typeface="Helvetica"/>
                <a:ea typeface="Helvetica"/>
                <a:cs typeface="Helvetica"/>
                <a:sym typeface="Helvetica"/>
              </a:defRPr>
            </a:pPr>
            <a:r>
              <a:t>Prisma on Stativ high</a:t>
            </a:r>
          </a:p>
          <a:p>
            <a:pPr>
              <a:defRPr sz="2800">
                <a:solidFill>
                  <a:srgbClr val="FF2600"/>
                </a:solidFill>
                <a:latin typeface="Helvetica"/>
                <a:ea typeface="Helvetica"/>
                <a:cs typeface="Helvetica"/>
                <a:sym typeface="Helvetica"/>
              </a:defRPr>
            </a:pPr>
            <a:r>
              <a:t>Same with sun or white light (beamer)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Shape 673"/>
          <p:cNvSpPr>
            <a:spLocks noGrp="1" noRot="1" noChangeAspect="1"/>
          </p:cNvSpPr>
          <p:nvPr>
            <p:ph type="sldImg"/>
          </p:nvPr>
        </p:nvSpPr>
        <p:spPr>
          <a:prstGeom prst="rect">
            <a:avLst/>
          </a:prstGeom>
        </p:spPr>
        <p:txBody>
          <a:bodyPr/>
          <a:lstStyle/>
          <a:p>
            <a:endParaRPr/>
          </a:p>
        </p:txBody>
      </p:sp>
      <p:sp>
        <p:nvSpPr>
          <p:cNvPr id="674" name="Shape 674"/>
          <p:cNvSpPr>
            <a:spLocks noGrp="1"/>
          </p:cNvSpPr>
          <p:nvPr>
            <p:ph type="body" sz="quarter" idx="1"/>
          </p:nvPr>
        </p:nvSpPr>
        <p:spPr>
          <a:prstGeom prst="rect">
            <a:avLst/>
          </a:prstGeom>
        </p:spPr>
        <p:txBody>
          <a:bodyPr/>
          <a:lstStyle/>
          <a:p>
            <a:pPr defTabSz="406400">
              <a:defRPr sz="2800">
                <a:solidFill>
                  <a:srgbClr val="FF2600"/>
                </a:solidFill>
                <a:latin typeface="Helvetica"/>
                <a:ea typeface="Helvetica"/>
                <a:cs typeface="Helvetica"/>
                <a:sym typeface="Helvetica"/>
              </a:defRPr>
            </a:pPr>
            <a:r>
              <a:t>Exp: Laser + Prisma + smoke. Prisma on high stand</a:t>
            </a:r>
          </a:p>
          <a:p>
            <a:pPr defTabSz="406400">
              <a:defRPr sz="2800">
                <a:solidFill>
                  <a:srgbClr val="FF2600"/>
                </a:solidFill>
                <a:latin typeface="Helvetica"/>
                <a:ea typeface="Helvetica"/>
                <a:cs typeface="Helvetica"/>
                <a:sym typeface="Helvetica"/>
              </a:defRPr>
            </a:pPr>
            <a:r>
              <a:t>or white light;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Shape 638"/>
          <p:cNvSpPr>
            <a:spLocks noGrp="1" noRot="1" noChangeAspect="1"/>
          </p:cNvSpPr>
          <p:nvPr>
            <p:ph type="sldImg"/>
          </p:nvPr>
        </p:nvSpPr>
        <p:spPr>
          <a:prstGeom prst="rect">
            <a:avLst/>
          </a:prstGeom>
        </p:spPr>
        <p:txBody>
          <a:bodyPr/>
          <a:lstStyle/>
          <a:p>
            <a:endParaRPr/>
          </a:p>
        </p:txBody>
      </p:sp>
      <p:sp>
        <p:nvSpPr>
          <p:cNvPr id="639" name="Shape 639"/>
          <p:cNvSpPr>
            <a:spLocks noGrp="1"/>
          </p:cNvSpPr>
          <p:nvPr>
            <p:ph type="body" sz="quarter" idx="1"/>
          </p:nvPr>
        </p:nvSpPr>
        <p:spPr>
          <a:prstGeom prst="rect">
            <a:avLst/>
          </a:prstGeom>
        </p:spPr>
        <p:txBody>
          <a:bodyPr/>
          <a:lstStyle/>
          <a:p>
            <a:pPr defTabSz="457200">
              <a:defRPr sz="2800">
                <a:solidFill>
                  <a:srgbClr val="FF2600"/>
                </a:solidFill>
                <a:latin typeface="Helvetica"/>
                <a:ea typeface="Helvetica"/>
                <a:cs typeface="Helvetica"/>
                <a:sym typeface="Helvetica"/>
              </a:defRPr>
            </a:pPr>
            <a:r>
              <a:t>Pin hole camera + 1 and 2 electric lamps + different holes</a:t>
            </a:r>
            <a:br/>
            <a:r>
              <a:t>Pin hole camera + electric lamp + „F“</a:t>
            </a:r>
            <a:br/>
            <a:r>
              <a:t>Pin hole camera + candle</a:t>
            </a:r>
          </a:p>
          <a:p>
            <a:pPr defTabSz="457200">
              <a:defRPr sz="1600"/>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 name="Shape 669"/>
          <p:cNvSpPr>
            <a:spLocks noGrp="1" noRot="1" noChangeAspect="1"/>
          </p:cNvSpPr>
          <p:nvPr>
            <p:ph type="sldImg"/>
          </p:nvPr>
        </p:nvSpPr>
        <p:spPr>
          <a:prstGeom prst="rect">
            <a:avLst/>
          </a:prstGeom>
        </p:spPr>
        <p:txBody>
          <a:bodyPr/>
          <a:lstStyle/>
          <a:p>
            <a:endParaRPr/>
          </a:p>
        </p:txBody>
      </p:sp>
      <p:sp>
        <p:nvSpPr>
          <p:cNvPr id="670" name="Shape 670"/>
          <p:cNvSpPr>
            <a:spLocks noGrp="1"/>
          </p:cNvSpPr>
          <p:nvPr>
            <p:ph type="body" sz="quarter" idx="1"/>
          </p:nvPr>
        </p:nvSpPr>
        <p:spPr>
          <a:prstGeom prst="rect">
            <a:avLst/>
          </a:prstGeom>
        </p:spPr>
        <p:txBody>
          <a:bodyPr/>
          <a:lstStyle/>
          <a:p>
            <a:r>
              <a:t>Link:</a:t>
            </a:r>
          </a:p>
          <a:p>
            <a:r>
              <a:t>http://www.leifiphysik.de/optik/lichtausbreitung/versuche#lightbox=/themenbereiche/lichtausbreitung/lb/lochkamera-bildentstehung</a:t>
            </a:r>
          </a:p>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SmDnormal">
    <p:bg>
      <p:bgPr>
        <a:solidFill>
          <a:srgbClr val="FFFFFF"/>
        </a:solidFill>
        <a:effectLst/>
      </p:bgPr>
    </p:bg>
    <p:spTree>
      <p:nvGrpSpPr>
        <p:cNvPr id="1" name=""/>
        <p:cNvGrpSpPr/>
        <p:nvPr/>
      </p:nvGrpSpPr>
      <p:grpSpPr>
        <a:xfrm>
          <a:off x="0" y="0"/>
          <a:ext cx="0" cy="0"/>
          <a:chOff x="0" y="0"/>
          <a:chExt cx="0" cy="0"/>
        </a:xfrm>
      </p:grpSpPr>
      <p:grpSp>
        <p:nvGrpSpPr>
          <p:cNvPr id="14" name="Group 14"/>
          <p:cNvGrpSpPr/>
          <p:nvPr/>
        </p:nvGrpSpPr>
        <p:grpSpPr>
          <a:xfrm>
            <a:off x="0" y="6629400"/>
            <a:ext cx="9192270" cy="279400"/>
            <a:chOff x="0" y="0"/>
            <a:chExt cx="9192269" cy="279400"/>
          </a:xfrm>
        </p:grpSpPr>
        <p:sp>
          <p:nvSpPr>
            <p:cNvPr id="11" name="Shape 11"/>
            <p:cNvSpPr/>
            <p:nvPr/>
          </p:nvSpPr>
          <p:spPr>
            <a:xfrm>
              <a:off x="0" y="0"/>
              <a:ext cx="1701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i="1">
                  <a:solidFill>
                    <a:srgbClr val="011A9A"/>
                  </a:solidFill>
                </a:defRPr>
              </a:lvl1pPr>
            </a:lstStyle>
            <a:p>
              <a:pPr>
                <a:defRPr i="0"/>
              </a:pPr>
              <a:r>
                <a:rPr i="1"/>
                <a:t>Science meets Dharma</a:t>
              </a:r>
            </a:p>
          </p:txBody>
        </p:sp>
        <p:sp>
          <p:nvSpPr>
            <p:cNvPr id="12" name="Shape 12"/>
            <p:cNvSpPr/>
            <p:nvPr/>
          </p:nvSpPr>
          <p:spPr>
            <a:xfrm flipV="1">
              <a:off x="0" y="34926"/>
              <a:ext cx="9192270" cy="3175"/>
            </a:xfrm>
            <a:prstGeom prst="line">
              <a:avLst/>
            </a:prstGeom>
            <a:noFill/>
            <a:ln w="38100" cap="flat">
              <a:solidFill>
                <a:srgbClr val="15248C"/>
              </a:solidFill>
              <a:prstDash val="solid"/>
              <a:miter lim="400000"/>
            </a:ln>
            <a:effectLst/>
          </p:spPr>
          <p:txBody>
            <a:bodyPr wrap="square" lIns="50800" tIns="50800" rIns="50800" bIns="50800" numCol="1" anchor="ctr">
              <a:noAutofit/>
            </a:bodyPr>
            <a:lstStyle/>
            <a:p>
              <a:endParaRPr/>
            </a:p>
          </p:txBody>
        </p:sp>
        <p:sp>
          <p:nvSpPr>
            <p:cNvPr id="13" name="Shape 13"/>
            <p:cNvSpPr/>
            <p:nvPr/>
          </p:nvSpPr>
          <p:spPr>
            <a:xfrm>
              <a:off x="8115300" y="0"/>
              <a:ext cx="1066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a:solidFill>
                    <a:srgbClr val="011A9A"/>
                  </a:solidFill>
                </a:defRPr>
              </a:lvl1pPr>
            </a:lstStyle>
            <a:p>
              <a:r>
                <a:t>Werner Nater</a:t>
              </a:r>
            </a:p>
          </p:txBody>
        </p:sp>
      </p:grpSp>
      <p:sp>
        <p:nvSpPr>
          <p:cNvPr id="15" name="Shape 15"/>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mD normal mit 2 Balken">
    <p:bg>
      <p:bgPr>
        <a:solidFill>
          <a:srgbClr val="FFFFFF"/>
        </a:solidFill>
        <a:effectLst/>
      </p:bgPr>
    </p:bg>
    <p:spTree>
      <p:nvGrpSpPr>
        <p:cNvPr id="1" name=""/>
        <p:cNvGrpSpPr/>
        <p:nvPr/>
      </p:nvGrpSpPr>
      <p:grpSpPr>
        <a:xfrm>
          <a:off x="0" y="0"/>
          <a:ext cx="0" cy="0"/>
          <a:chOff x="0" y="0"/>
          <a:chExt cx="0" cy="0"/>
        </a:xfrm>
      </p:grpSpPr>
      <p:sp>
        <p:nvSpPr>
          <p:cNvPr id="95" name="Shape 95"/>
          <p:cNvSpPr/>
          <p:nvPr/>
        </p:nvSpPr>
        <p:spPr>
          <a:xfrm>
            <a:off x="38100" y="-50800"/>
            <a:ext cx="1778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a:t>
            </a:r>
          </a:p>
        </p:txBody>
      </p:sp>
      <p:sp>
        <p:nvSpPr>
          <p:cNvPr id="96" name="Shape 96"/>
          <p:cNvSpPr/>
          <p:nvPr/>
        </p:nvSpPr>
        <p:spPr>
          <a:xfrm>
            <a:off x="7467600" y="-50800"/>
            <a:ext cx="16764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Gönneranlass 25.8.12 </a:t>
            </a:r>
          </a:p>
        </p:txBody>
      </p:sp>
      <p:sp>
        <p:nvSpPr>
          <p:cNvPr id="97" name="Shape 97"/>
          <p:cNvSpPr/>
          <p:nvPr/>
        </p:nvSpPr>
        <p:spPr>
          <a:xfrm>
            <a:off x="0" y="6629400"/>
            <a:ext cx="10287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Werner Nater</a:t>
            </a:r>
          </a:p>
        </p:txBody>
      </p:sp>
      <p:sp>
        <p:nvSpPr>
          <p:cNvPr id="98" name="Shape 98"/>
          <p:cNvSpPr/>
          <p:nvPr/>
        </p:nvSpPr>
        <p:spPr>
          <a:xfrm>
            <a:off x="0" y="190500"/>
            <a:ext cx="9131300" cy="0"/>
          </a:xfrm>
          <a:prstGeom prst="line">
            <a:avLst/>
          </a:prstGeom>
          <a:ln w="38100">
            <a:solidFill>
              <a:srgbClr val="15248C"/>
            </a:solidFill>
            <a:miter lim="400000"/>
          </a:ln>
        </p:spPr>
        <p:txBody>
          <a:bodyPr lIns="50800" tIns="50800" rIns="50800" bIns="50800" anchor="ctr"/>
          <a:lstStyle/>
          <a:p>
            <a:endParaRPr/>
          </a:p>
        </p:txBody>
      </p:sp>
      <p:sp>
        <p:nvSpPr>
          <p:cNvPr id="99" name="Shape 99"/>
          <p:cNvSpPr/>
          <p:nvPr/>
        </p:nvSpPr>
        <p:spPr>
          <a:xfrm>
            <a:off x="0" y="6667500"/>
            <a:ext cx="9131300" cy="0"/>
          </a:xfrm>
          <a:prstGeom prst="line">
            <a:avLst/>
          </a:prstGeom>
          <a:ln w="38100">
            <a:solidFill>
              <a:srgbClr val="15248C"/>
            </a:solidFill>
            <a:miter lim="400000"/>
          </a:ln>
        </p:spPr>
        <p:txBody>
          <a:bodyPr lIns="50800" tIns="50800" rIns="50800" bIns="50800" anchor="ctr"/>
          <a:lstStyle/>
          <a:p>
            <a:endParaRPr/>
          </a:p>
        </p:txBody>
      </p:sp>
      <p:sp>
        <p:nvSpPr>
          <p:cNvPr id="100" name="Shape 100"/>
          <p:cNvSpPr>
            <a:spLocks noGrp="1"/>
          </p:cNvSpPr>
          <p:nvPr>
            <p:ph type="sldNum" sz="quarter" idx="2"/>
          </p:nvPr>
        </p:nvSpPr>
        <p:spPr>
          <a:xfrm>
            <a:off x="88376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SmD black">
    <p:bg>
      <p:bgPr>
        <a:solidFill>
          <a:srgbClr val="FFFFFF"/>
        </a:solidFill>
        <a:effectLst/>
      </p:bgPr>
    </p:bg>
    <p:spTree>
      <p:nvGrpSpPr>
        <p:cNvPr id="1" name=""/>
        <p:cNvGrpSpPr/>
        <p:nvPr/>
      </p:nvGrpSpPr>
      <p:grpSpPr>
        <a:xfrm>
          <a:off x="0" y="0"/>
          <a:ext cx="0" cy="0"/>
          <a:chOff x="0" y="0"/>
          <a:chExt cx="0" cy="0"/>
        </a:xfrm>
      </p:grpSpPr>
      <p:sp>
        <p:nvSpPr>
          <p:cNvPr id="107" name="Shape 107"/>
          <p:cNvSpPr/>
          <p:nvPr/>
        </p:nvSpPr>
        <p:spPr>
          <a:xfrm>
            <a:off x="-12700" y="-927100"/>
            <a:ext cx="9156700" cy="7569200"/>
          </a:xfrm>
          <a:prstGeom prst="rect">
            <a:avLst/>
          </a:prstGeom>
          <a:solidFill>
            <a:srgbClr val="000000"/>
          </a:solidFill>
          <a:ln w="25400">
            <a:solidFill>
              <a:srgbClr val="000000"/>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111" name="Group 111"/>
          <p:cNvGrpSpPr/>
          <p:nvPr/>
        </p:nvGrpSpPr>
        <p:grpSpPr>
          <a:xfrm>
            <a:off x="0" y="6629400"/>
            <a:ext cx="9192270" cy="279400"/>
            <a:chOff x="0" y="0"/>
            <a:chExt cx="9192269" cy="279400"/>
          </a:xfrm>
        </p:grpSpPr>
        <p:sp>
          <p:nvSpPr>
            <p:cNvPr id="108" name="Shape 108"/>
            <p:cNvSpPr/>
            <p:nvPr/>
          </p:nvSpPr>
          <p:spPr>
            <a:xfrm>
              <a:off x="0" y="0"/>
              <a:ext cx="1701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i="1">
                  <a:solidFill>
                    <a:srgbClr val="011A9A"/>
                  </a:solidFill>
                </a:defRPr>
              </a:lvl1pPr>
            </a:lstStyle>
            <a:p>
              <a:pPr>
                <a:defRPr i="0"/>
              </a:pPr>
              <a:r>
                <a:rPr i="1"/>
                <a:t>Science meets Dharma</a:t>
              </a:r>
            </a:p>
          </p:txBody>
        </p:sp>
        <p:sp>
          <p:nvSpPr>
            <p:cNvPr id="109" name="Shape 109"/>
            <p:cNvSpPr/>
            <p:nvPr/>
          </p:nvSpPr>
          <p:spPr>
            <a:xfrm flipV="1">
              <a:off x="0" y="34926"/>
              <a:ext cx="9192270" cy="3175"/>
            </a:xfrm>
            <a:prstGeom prst="line">
              <a:avLst/>
            </a:prstGeom>
            <a:noFill/>
            <a:ln w="38100" cap="flat">
              <a:solidFill>
                <a:srgbClr val="15248C"/>
              </a:solidFill>
              <a:prstDash val="solid"/>
              <a:miter lim="400000"/>
            </a:ln>
            <a:effectLst/>
          </p:spPr>
          <p:txBody>
            <a:bodyPr wrap="square" lIns="50800" tIns="50800" rIns="50800" bIns="50800" numCol="1" anchor="ctr">
              <a:noAutofit/>
            </a:bodyPr>
            <a:lstStyle/>
            <a:p>
              <a:endParaRPr/>
            </a:p>
          </p:txBody>
        </p:sp>
        <p:sp>
          <p:nvSpPr>
            <p:cNvPr id="110" name="Shape 110"/>
            <p:cNvSpPr/>
            <p:nvPr/>
          </p:nvSpPr>
          <p:spPr>
            <a:xfrm>
              <a:off x="8115300" y="0"/>
              <a:ext cx="1066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a:solidFill>
                    <a:srgbClr val="011A9A"/>
                  </a:solidFill>
                </a:defRPr>
              </a:lvl1pPr>
            </a:lstStyle>
            <a:p>
              <a:r>
                <a:t>Werner Nater</a:t>
              </a:r>
            </a:p>
          </p:txBody>
        </p:sp>
      </p:grpSp>
      <p:sp>
        <p:nvSpPr>
          <p:cNvPr id="112" name="Shape 112"/>
          <p:cNvSpPr>
            <a:spLocks noGrp="1"/>
          </p:cNvSpPr>
          <p:nvPr>
            <p:ph type="sldNum" sz="quarter" idx="2"/>
          </p:nvPr>
        </p:nvSpPr>
        <p:spPr>
          <a:xfrm>
            <a:off x="44434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SmDTT normal">
    <p:bg>
      <p:bgPr>
        <a:solidFill>
          <a:srgbClr val="FFFFFF"/>
        </a:solidFill>
        <a:effectLst/>
      </p:bgPr>
    </p:bg>
    <p:spTree>
      <p:nvGrpSpPr>
        <p:cNvPr id="1" name=""/>
        <p:cNvGrpSpPr/>
        <p:nvPr/>
      </p:nvGrpSpPr>
      <p:grpSpPr>
        <a:xfrm>
          <a:off x="0" y="0"/>
          <a:ext cx="0" cy="0"/>
          <a:chOff x="0" y="0"/>
          <a:chExt cx="0" cy="0"/>
        </a:xfrm>
      </p:grpSpPr>
      <p:grpSp>
        <p:nvGrpSpPr>
          <p:cNvPr id="122" name="Group 122"/>
          <p:cNvGrpSpPr/>
          <p:nvPr/>
        </p:nvGrpSpPr>
        <p:grpSpPr>
          <a:xfrm>
            <a:off x="0" y="6616700"/>
            <a:ext cx="9131300" cy="279400"/>
            <a:chOff x="0" y="0"/>
            <a:chExt cx="9131300" cy="279400"/>
          </a:xfrm>
        </p:grpSpPr>
        <p:sp>
          <p:nvSpPr>
            <p:cNvPr id="119" name="Shape 119"/>
            <p:cNvSpPr/>
            <p:nvPr/>
          </p:nvSpPr>
          <p:spPr>
            <a:xfrm>
              <a:off x="0" y="0"/>
              <a:ext cx="29972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406400">
                <a:lnSpc>
                  <a:spcPts val="1400"/>
                </a:lnSpc>
                <a:tabLst>
                  <a:tab pos="749300" algn="l"/>
                  <a:tab pos="1892300" algn="l"/>
                </a:tabLst>
                <a:defRPr>
                  <a:solidFill>
                    <a:srgbClr val="011A9A"/>
                  </a:solidFill>
                </a:defRPr>
              </a:pPr>
              <a:r>
                <a:rPr i="1"/>
                <a:t>Science meets Dharma</a:t>
              </a:r>
              <a:r>
                <a:t> Teachers‘ Training</a:t>
              </a:r>
            </a:p>
          </p:txBody>
        </p:sp>
        <p:sp>
          <p:nvSpPr>
            <p:cNvPr id="120" name="Shape 120"/>
            <p:cNvSpPr/>
            <p:nvPr/>
          </p:nvSpPr>
          <p:spPr>
            <a:xfrm>
              <a:off x="0" y="50800"/>
              <a:ext cx="9131300" cy="0"/>
            </a:xfrm>
            <a:prstGeom prst="line">
              <a:avLst/>
            </a:prstGeom>
            <a:noFill/>
            <a:ln w="38100" cap="flat">
              <a:solidFill>
                <a:srgbClr val="15248C"/>
              </a:solidFill>
              <a:prstDash val="solid"/>
              <a:miter lim="400000"/>
            </a:ln>
            <a:effectLst/>
          </p:spPr>
          <p:txBody>
            <a:bodyPr wrap="square" lIns="50800" tIns="50800" rIns="50800" bIns="50800" numCol="1" anchor="ctr">
              <a:noAutofit/>
            </a:bodyPr>
            <a:lstStyle/>
            <a:p>
              <a:endParaRPr/>
            </a:p>
          </p:txBody>
        </p:sp>
        <p:sp>
          <p:nvSpPr>
            <p:cNvPr id="121" name="Shape 121"/>
            <p:cNvSpPr/>
            <p:nvPr/>
          </p:nvSpPr>
          <p:spPr>
            <a:xfrm>
              <a:off x="8064500" y="0"/>
              <a:ext cx="1066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a:solidFill>
                    <a:srgbClr val="011A9A"/>
                  </a:solidFill>
                </a:defRPr>
              </a:lvl1pPr>
            </a:lstStyle>
            <a:p>
              <a:r>
                <a:t>Werner Nater</a:t>
              </a:r>
            </a:p>
          </p:txBody>
        </p:sp>
      </p:grpSp>
      <p:sp>
        <p:nvSpPr>
          <p:cNvPr id="123" name="Shape 123"/>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SmDTT normal red">
    <p:bg>
      <p:bgPr>
        <a:solidFill>
          <a:srgbClr val="FFFFFF"/>
        </a:solidFill>
        <a:effectLst/>
      </p:bgPr>
    </p:bg>
    <p:spTree>
      <p:nvGrpSpPr>
        <p:cNvPr id="1" name=""/>
        <p:cNvGrpSpPr/>
        <p:nvPr/>
      </p:nvGrpSpPr>
      <p:grpSpPr>
        <a:xfrm>
          <a:off x="0" y="0"/>
          <a:ext cx="0" cy="0"/>
          <a:chOff x="0" y="0"/>
          <a:chExt cx="0" cy="0"/>
        </a:xfrm>
      </p:grpSpPr>
      <p:sp>
        <p:nvSpPr>
          <p:cNvPr id="130" name="Shape 130"/>
          <p:cNvSpPr/>
          <p:nvPr/>
        </p:nvSpPr>
        <p:spPr>
          <a:xfrm>
            <a:off x="0" y="6616700"/>
            <a:ext cx="29972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1400"/>
              </a:lnSpc>
              <a:tabLst>
                <a:tab pos="749300" algn="l"/>
                <a:tab pos="1892300" algn="l"/>
              </a:tabLst>
              <a:defRPr>
                <a:solidFill>
                  <a:srgbClr val="011A9A"/>
                </a:solidFill>
              </a:defRPr>
            </a:pPr>
            <a:r>
              <a:rPr i="1"/>
              <a:t>Science meets Dharma</a:t>
            </a:r>
            <a:r>
              <a:t> </a:t>
            </a:r>
          </a:p>
        </p:txBody>
      </p:sp>
      <p:sp>
        <p:nvSpPr>
          <p:cNvPr id="131" name="Shape 131"/>
          <p:cNvSpPr/>
          <p:nvPr/>
        </p:nvSpPr>
        <p:spPr>
          <a:xfrm>
            <a:off x="0" y="6667500"/>
            <a:ext cx="9131300" cy="0"/>
          </a:xfrm>
          <a:prstGeom prst="line">
            <a:avLst/>
          </a:prstGeom>
          <a:ln w="38100">
            <a:solidFill>
              <a:srgbClr val="15248C"/>
            </a:solidFill>
            <a:miter lim="400000"/>
          </a:ln>
        </p:spPr>
        <p:txBody>
          <a:bodyPr lIns="50800" tIns="50800" rIns="50800" bIns="50800" anchor="ctr"/>
          <a:lstStyle/>
          <a:p>
            <a:endParaRPr/>
          </a:p>
        </p:txBody>
      </p:sp>
      <p:sp>
        <p:nvSpPr>
          <p:cNvPr id="132" name="Shape 132"/>
          <p:cNvSpPr/>
          <p:nvPr/>
        </p:nvSpPr>
        <p:spPr>
          <a:xfrm>
            <a:off x="8064500" y="6616700"/>
            <a:ext cx="10668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Werner Nater</a:t>
            </a:r>
          </a:p>
        </p:txBody>
      </p:sp>
      <p:sp>
        <p:nvSpPr>
          <p:cNvPr id="133" name="Shape 133"/>
          <p:cNvSpPr/>
          <p:nvPr/>
        </p:nvSpPr>
        <p:spPr>
          <a:xfrm>
            <a:off x="-63500" y="-38100"/>
            <a:ext cx="9245600" cy="6692900"/>
          </a:xfrm>
          <a:prstGeom prst="rect">
            <a:avLst/>
          </a:prstGeom>
          <a:solidFill>
            <a:srgbClr val="470702"/>
          </a:solidFill>
          <a:ln w="254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4" name="Shape 134"/>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Vorlage 5">
    <p:bg>
      <p:bgPr>
        <a:solidFill>
          <a:srgbClr val="FFFFFF"/>
        </a:solidFill>
        <a:effectLst/>
      </p:bgPr>
    </p:bg>
    <p:spTree>
      <p:nvGrpSpPr>
        <p:cNvPr id="1" name=""/>
        <p:cNvGrpSpPr/>
        <p:nvPr/>
      </p:nvGrpSpPr>
      <p:grpSpPr>
        <a:xfrm>
          <a:off x="0" y="0"/>
          <a:ext cx="0" cy="0"/>
          <a:chOff x="0" y="0"/>
          <a:chExt cx="0" cy="0"/>
        </a:xfrm>
      </p:grpSpPr>
      <p:sp>
        <p:nvSpPr>
          <p:cNvPr id="141" name="Shape 141"/>
          <p:cNvSpPr/>
          <p:nvPr/>
        </p:nvSpPr>
        <p:spPr>
          <a:xfrm>
            <a:off x="-88900" y="-12700"/>
            <a:ext cx="9283700" cy="6858000"/>
          </a:xfrm>
          <a:prstGeom prst="rect">
            <a:avLst/>
          </a:prstGeom>
          <a:solidFill>
            <a:srgbClr val="FFFFFF"/>
          </a:solidFill>
          <a:ln w="254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2" name="Shape 142"/>
          <p:cNvSpPr/>
          <p:nvPr/>
        </p:nvSpPr>
        <p:spPr>
          <a:xfrm>
            <a:off x="12700" y="12700"/>
            <a:ext cx="9118600" cy="6858000"/>
          </a:xfrm>
          <a:prstGeom prst="rect">
            <a:avLst/>
          </a:prstGeom>
          <a:solidFill>
            <a:srgbClr val="470702"/>
          </a:solidFill>
          <a:ln w="254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3" name="Shape 143"/>
          <p:cNvSpPr>
            <a:spLocks noGrp="1"/>
          </p:cNvSpPr>
          <p:nvPr>
            <p:ph type="sldNum" sz="quarter" idx="2"/>
          </p:nvPr>
        </p:nvSpPr>
        <p:spPr>
          <a:xfrm>
            <a:off x="4445000" y="6527800"/>
            <a:ext cx="241300" cy="241300"/>
          </a:xfrm>
          <a:prstGeom prst="rect">
            <a:avLst/>
          </a:prstGeom>
        </p:spPr>
        <p:txBody>
          <a:bodyPr/>
          <a:lstStyle>
            <a:lvl1pPr defTabSz="406400">
              <a:defRPr sz="1000">
                <a:uFillTx/>
                <a:latin typeface="Gill Sans"/>
                <a:ea typeface="Gill Sans"/>
                <a:cs typeface="Gill Sans"/>
                <a:sym typeface="Gill Sans"/>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mD Dharamsala weiss normal">
    <p:bg>
      <p:bgPr>
        <a:solidFill>
          <a:srgbClr val="FFFFFF"/>
        </a:solidFill>
        <a:effectLst/>
      </p:bgPr>
    </p:bg>
    <p:spTree>
      <p:nvGrpSpPr>
        <p:cNvPr id="1" name=""/>
        <p:cNvGrpSpPr/>
        <p:nvPr/>
      </p:nvGrpSpPr>
      <p:grpSpPr>
        <a:xfrm>
          <a:off x="0" y="0"/>
          <a:ext cx="0" cy="0"/>
          <a:chOff x="0" y="0"/>
          <a:chExt cx="0" cy="0"/>
        </a:xfrm>
      </p:grpSpPr>
      <p:sp>
        <p:nvSpPr>
          <p:cNvPr id="150" name="Shape 150"/>
          <p:cNvSpPr/>
          <p:nvPr/>
        </p:nvSpPr>
        <p:spPr>
          <a:xfrm>
            <a:off x="12700" y="6629400"/>
            <a:ext cx="30353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1400"/>
              </a:lnSpc>
              <a:tabLst>
                <a:tab pos="749300" algn="l"/>
                <a:tab pos="1892300" algn="l"/>
              </a:tabLst>
              <a:defRPr>
                <a:solidFill>
                  <a:srgbClr val="011A9A"/>
                </a:solidFill>
              </a:defRPr>
            </a:pPr>
            <a:r>
              <a:rPr i="1"/>
              <a:t>Science meets Dharma</a:t>
            </a:r>
            <a:r>
              <a:t> </a:t>
            </a:r>
          </a:p>
        </p:txBody>
      </p:sp>
      <p:sp>
        <p:nvSpPr>
          <p:cNvPr id="151" name="Shape 151"/>
          <p:cNvSpPr/>
          <p:nvPr/>
        </p:nvSpPr>
        <p:spPr>
          <a:xfrm>
            <a:off x="0" y="6667500"/>
            <a:ext cx="9131300" cy="0"/>
          </a:xfrm>
          <a:prstGeom prst="line">
            <a:avLst/>
          </a:prstGeom>
          <a:ln w="38100">
            <a:solidFill>
              <a:srgbClr val="15248C"/>
            </a:solidFill>
            <a:miter lim="400000"/>
          </a:ln>
        </p:spPr>
        <p:txBody>
          <a:bodyPr lIns="50800" tIns="50800" rIns="50800" bIns="50800" anchor="ctr"/>
          <a:lstStyle/>
          <a:p>
            <a:endParaRPr/>
          </a:p>
        </p:txBody>
      </p:sp>
      <p:sp>
        <p:nvSpPr>
          <p:cNvPr id="152" name="Shape 152"/>
          <p:cNvSpPr/>
          <p:nvPr/>
        </p:nvSpPr>
        <p:spPr>
          <a:xfrm>
            <a:off x="8064500" y="6629400"/>
            <a:ext cx="10668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Werner Nater</a:t>
            </a:r>
          </a:p>
        </p:txBody>
      </p:sp>
      <p:sp>
        <p:nvSpPr>
          <p:cNvPr id="153" name="Shape 153"/>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SmD experience weiss normal Kopie 2">
    <p:bg>
      <p:bgPr>
        <a:solidFill>
          <a:srgbClr val="FFFFFF"/>
        </a:solidFill>
        <a:effectLst/>
      </p:bgPr>
    </p:bg>
    <p:spTree>
      <p:nvGrpSpPr>
        <p:cNvPr id="1" name=""/>
        <p:cNvGrpSpPr/>
        <p:nvPr/>
      </p:nvGrpSpPr>
      <p:grpSpPr>
        <a:xfrm>
          <a:off x="0" y="0"/>
          <a:ext cx="0" cy="0"/>
          <a:chOff x="0" y="0"/>
          <a:chExt cx="0" cy="0"/>
        </a:xfrm>
      </p:grpSpPr>
      <p:sp>
        <p:nvSpPr>
          <p:cNvPr id="160" name="Shape 160"/>
          <p:cNvSpPr/>
          <p:nvPr/>
        </p:nvSpPr>
        <p:spPr>
          <a:xfrm>
            <a:off x="0" y="6616700"/>
            <a:ext cx="32131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  Dharamsala 2013</a:t>
            </a:r>
          </a:p>
        </p:txBody>
      </p:sp>
      <p:sp>
        <p:nvSpPr>
          <p:cNvPr id="161" name="Shape 161"/>
          <p:cNvSpPr/>
          <p:nvPr/>
        </p:nvSpPr>
        <p:spPr>
          <a:xfrm>
            <a:off x="0" y="6667500"/>
            <a:ext cx="9131300" cy="0"/>
          </a:xfrm>
          <a:prstGeom prst="line">
            <a:avLst/>
          </a:prstGeom>
          <a:ln w="38100">
            <a:solidFill>
              <a:srgbClr val="15248C"/>
            </a:solidFill>
            <a:miter lim="400000"/>
          </a:ln>
        </p:spPr>
        <p:txBody>
          <a:bodyPr lIns="50800" tIns="50800" rIns="50800" bIns="50800" anchor="ctr"/>
          <a:lstStyle/>
          <a:p>
            <a:endParaRPr/>
          </a:p>
        </p:txBody>
      </p:sp>
      <p:sp>
        <p:nvSpPr>
          <p:cNvPr id="162" name="Shape 162"/>
          <p:cNvSpPr/>
          <p:nvPr/>
        </p:nvSpPr>
        <p:spPr>
          <a:xfrm>
            <a:off x="8064500" y="6616700"/>
            <a:ext cx="10668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Werner Nater</a:t>
            </a:r>
          </a:p>
        </p:txBody>
      </p:sp>
      <p:sp>
        <p:nvSpPr>
          <p:cNvPr id="163" name="Shape 163"/>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SmD experience weiss normal Kopie 3">
    <p:bg>
      <p:bgPr>
        <a:solidFill>
          <a:srgbClr val="FFFFFF"/>
        </a:solidFill>
        <a:effectLst/>
      </p:bgPr>
    </p:bg>
    <p:spTree>
      <p:nvGrpSpPr>
        <p:cNvPr id="1" name=""/>
        <p:cNvGrpSpPr/>
        <p:nvPr/>
      </p:nvGrpSpPr>
      <p:grpSpPr>
        <a:xfrm>
          <a:off x="0" y="0"/>
          <a:ext cx="0" cy="0"/>
          <a:chOff x="0" y="0"/>
          <a:chExt cx="0" cy="0"/>
        </a:xfrm>
      </p:grpSpPr>
      <p:sp>
        <p:nvSpPr>
          <p:cNvPr id="170" name="Shape 170"/>
          <p:cNvSpPr/>
          <p:nvPr/>
        </p:nvSpPr>
        <p:spPr>
          <a:xfrm>
            <a:off x="0" y="6616700"/>
            <a:ext cx="32131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  Dharamsala 2013</a:t>
            </a:r>
          </a:p>
        </p:txBody>
      </p:sp>
      <p:sp>
        <p:nvSpPr>
          <p:cNvPr id="171" name="Shape 171"/>
          <p:cNvSpPr/>
          <p:nvPr/>
        </p:nvSpPr>
        <p:spPr>
          <a:xfrm>
            <a:off x="0" y="6667500"/>
            <a:ext cx="9131300" cy="0"/>
          </a:xfrm>
          <a:prstGeom prst="line">
            <a:avLst/>
          </a:prstGeom>
          <a:ln w="38100">
            <a:solidFill>
              <a:srgbClr val="15248C"/>
            </a:solidFill>
            <a:miter lim="400000"/>
          </a:ln>
        </p:spPr>
        <p:txBody>
          <a:bodyPr lIns="50800" tIns="50800" rIns="50800" bIns="50800" anchor="ctr"/>
          <a:lstStyle/>
          <a:p>
            <a:endParaRPr/>
          </a:p>
        </p:txBody>
      </p:sp>
      <p:sp>
        <p:nvSpPr>
          <p:cNvPr id="172" name="Shape 172"/>
          <p:cNvSpPr/>
          <p:nvPr/>
        </p:nvSpPr>
        <p:spPr>
          <a:xfrm>
            <a:off x="8064500" y="6616700"/>
            <a:ext cx="10668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Werner Nater</a:t>
            </a:r>
          </a:p>
        </p:txBody>
      </p:sp>
      <p:sp>
        <p:nvSpPr>
          <p:cNvPr id="173" name="Shape 173"/>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SmD experience weiss normal Kopie 4">
    <p:bg>
      <p:bgPr>
        <a:solidFill>
          <a:srgbClr val="FFFFFF"/>
        </a:solidFill>
        <a:effectLst/>
      </p:bgPr>
    </p:bg>
    <p:spTree>
      <p:nvGrpSpPr>
        <p:cNvPr id="1" name=""/>
        <p:cNvGrpSpPr/>
        <p:nvPr/>
      </p:nvGrpSpPr>
      <p:grpSpPr>
        <a:xfrm>
          <a:off x="0" y="0"/>
          <a:ext cx="0" cy="0"/>
          <a:chOff x="0" y="0"/>
          <a:chExt cx="0" cy="0"/>
        </a:xfrm>
      </p:grpSpPr>
      <p:sp>
        <p:nvSpPr>
          <p:cNvPr id="180" name="Shape 180"/>
          <p:cNvSpPr/>
          <p:nvPr/>
        </p:nvSpPr>
        <p:spPr>
          <a:xfrm>
            <a:off x="0" y="6616700"/>
            <a:ext cx="32131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  Dharamsala 2013</a:t>
            </a:r>
          </a:p>
        </p:txBody>
      </p:sp>
      <p:sp>
        <p:nvSpPr>
          <p:cNvPr id="181" name="Shape 181"/>
          <p:cNvSpPr/>
          <p:nvPr/>
        </p:nvSpPr>
        <p:spPr>
          <a:xfrm>
            <a:off x="0" y="6667500"/>
            <a:ext cx="9131300" cy="0"/>
          </a:xfrm>
          <a:prstGeom prst="line">
            <a:avLst/>
          </a:prstGeom>
          <a:ln w="38100">
            <a:solidFill>
              <a:srgbClr val="15248C"/>
            </a:solidFill>
            <a:miter lim="400000"/>
          </a:ln>
        </p:spPr>
        <p:txBody>
          <a:bodyPr lIns="50800" tIns="50800" rIns="50800" bIns="50800" anchor="ctr"/>
          <a:lstStyle/>
          <a:p>
            <a:endParaRPr/>
          </a:p>
        </p:txBody>
      </p:sp>
      <p:sp>
        <p:nvSpPr>
          <p:cNvPr id="182" name="Shape 182"/>
          <p:cNvSpPr/>
          <p:nvPr/>
        </p:nvSpPr>
        <p:spPr>
          <a:xfrm>
            <a:off x="8064500" y="6616700"/>
            <a:ext cx="10668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Werner Nater</a:t>
            </a:r>
          </a:p>
        </p:txBody>
      </p:sp>
      <p:sp>
        <p:nvSpPr>
          <p:cNvPr id="183" name="Shape 183"/>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SmD experience weiss normal Kopie 5">
    <p:bg>
      <p:bgPr>
        <a:solidFill>
          <a:srgbClr val="FFFFFF"/>
        </a:solidFill>
        <a:effectLst/>
      </p:bgPr>
    </p:bg>
    <p:spTree>
      <p:nvGrpSpPr>
        <p:cNvPr id="1" name=""/>
        <p:cNvGrpSpPr/>
        <p:nvPr/>
      </p:nvGrpSpPr>
      <p:grpSpPr>
        <a:xfrm>
          <a:off x="0" y="0"/>
          <a:ext cx="0" cy="0"/>
          <a:chOff x="0" y="0"/>
          <a:chExt cx="0" cy="0"/>
        </a:xfrm>
      </p:grpSpPr>
      <p:sp>
        <p:nvSpPr>
          <p:cNvPr id="190" name="Shape 190"/>
          <p:cNvSpPr/>
          <p:nvPr/>
        </p:nvSpPr>
        <p:spPr>
          <a:xfrm>
            <a:off x="0" y="6616700"/>
            <a:ext cx="32131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  Dharamsala 2013</a:t>
            </a:r>
          </a:p>
        </p:txBody>
      </p:sp>
      <p:sp>
        <p:nvSpPr>
          <p:cNvPr id="191" name="Shape 191"/>
          <p:cNvSpPr/>
          <p:nvPr/>
        </p:nvSpPr>
        <p:spPr>
          <a:xfrm>
            <a:off x="0" y="6667500"/>
            <a:ext cx="9131300" cy="0"/>
          </a:xfrm>
          <a:prstGeom prst="line">
            <a:avLst/>
          </a:prstGeom>
          <a:ln w="38100">
            <a:solidFill>
              <a:srgbClr val="15248C"/>
            </a:solidFill>
            <a:miter lim="400000"/>
          </a:ln>
        </p:spPr>
        <p:txBody>
          <a:bodyPr lIns="50800" tIns="50800" rIns="50800" bIns="50800" anchor="ctr"/>
          <a:lstStyle/>
          <a:p>
            <a:endParaRPr/>
          </a:p>
        </p:txBody>
      </p:sp>
      <p:sp>
        <p:nvSpPr>
          <p:cNvPr id="192" name="Shape 192"/>
          <p:cNvSpPr/>
          <p:nvPr/>
        </p:nvSpPr>
        <p:spPr>
          <a:xfrm>
            <a:off x="8064500" y="6616700"/>
            <a:ext cx="10668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Werner Nater</a:t>
            </a:r>
          </a:p>
        </p:txBody>
      </p:sp>
      <p:sp>
        <p:nvSpPr>
          <p:cNvPr id="193" name="Shape 193"/>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SmDnormal red">
    <p:bg>
      <p:bgPr>
        <a:solidFill>
          <a:srgbClr val="FFFFFF"/>
        </a:solidFill>
        <a:effectLst/>
      </p:bgPr>
    </p:bg>
    <p:spTree>
      <p:nvGrpSpPr>
        <p:cNvPr id="1" name=""/>
        <p:cNvGrpSpPr/>
        <p:nvPr/>
      </p:nvGrpSpPr>
      <p:grpSpPr>
        <a:xfrm>
          <a:off x="0" y="0"/>
          <a:ext cx="0" cy="0"/>
          <a:chOff x="0" y="0"/>
          <a:chExt cx="0" cy="0"/>
        </a:xfrm>
      </p:grpSpPr>
      <p:sp>
        <p:nvSpPr>
          <p:cNvPr id="22" name="Shape 22"/>
          <p:cNvSpPr/>
          <p:nvPr/>
        </p:nvSpPr>
        <p:spPr>
          <a:xfrm>
            <a:off x="-63500" y="-38100"/>
            <a:ext cx="9245600" cy="6692900"/>
          </a:xfrm>
          <a:prstGeom prst="rect">
            <a:avLst/>
          </a:prstGeom>
          <a:solidFill>
            <a:srgbClr val="470702"/>
          </a:solidFill>
          <a:ln w="254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26" name="Group 26"/>
          <p:cNvGrpSpPr/>
          <p:nvPr/>
        </p:nvGrpSpPr>
        <p:grpSpPr>
          <a:xfrm>
            <a:off x="0" y="6616700"/>
            <a:ext cx="9192270" cy="279400"/>
            <a:chOff x="0" y="0"/>
            <a:chExt cx="9192269" cy="279400"/>
          </a:xfrm>
        </p:grpSpPr>
        <p:sp>
          <p:nvSpPr>
            <p:cNvPr id="23" name="Shape 23"/>
            <p:cNvSpPr/>
            <p:nvPr/>
          </p:nvSpPr>
          <p:spPr>
            <a:xfrm>
              <a:off x="0" y="0"/>
              <a:ext cx="1701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i="1">
                  <a:solidFill>
                    <a:srgbClr val="011A9A"/>
                  </a:solidFill>
                </a:defRPr>
              </a:lvl1pPr>
            </a:lstStyle>
            <a:p>
              <a:pPr>
                <a:defRPr i="0"/>
              </a:pPr>
              <a:r>
                <a:rPr i="1"/>
                <a:t>Science meets Dharma</a:t>
              </a:r>
            </a:p>
          </p:txBody>
        </p:sp>
        <p:sp>
          <p:nvSpPr>
            <p:cNvPr id="24" name="Shape 24"/>
            <p:cNvSpPr/>
            <p:nvPr/>
          </p:nvSpPr>
          <p:spPr>
            <a:xfrm flipV="1">
              <a:off x="0" y="34926"/>
              <a:ext cx="9192270" cy="3175"/>
            </a:xfrm>
            <a:prstGeom prst="line">
              <a:avLst/>
            </a:prstGeom>
            <a:noFill/>
            <a:ln w="38100" cap="flat">
              <a:solidFill>
                <a:srgbClr val="15248C"/>
              </a:solidFill>
              <a:prstDash val="solid"/>
              <a:miter lim="400000"/>
            </a:ln>
            <a:effectLst/>
          </p:spPr>
          <p:txBody>
            <a:bodyPr wrap="square" lIns="50800" tIns="50800" rIns="50800" bIns="50800" numCol="1" anchor="ctr">
              <a:noAutofit/>
            </a:bodyPr>
            <a:lstStyle/>
            <a:p>
              <a:endParaRPr/>
            </a:p>
          </p:txBody>
        </p:sp>
        <p:sp>
          <p:nvSpPr>
            <p:cNvPr id="25" name="Shape 25"/>
            <p:cNvSpPr/>
            <p:nvPr/>
          </p:nvSpPr>
          <p:spPr>
            <a:xfrm>
              <a:off x="8115300" y="0"/>
              <a:ext cx="1066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a:solidFill>
                    <a:srgbClr val="011A9A"/>
                  </a:solidFill>
                </a:defRPr>
              </a:lvl1pPr>
            </a:lstStyle>
            <a:p>
              <a:r>
                <a:t>Werner Nater</a:t>
              </a:r>
            </a:p>
          </p:txBody>
        </p:sp>
      </p:grpSp>
      <p:sp>
        <p:nvSpPr>
          <p:cNvPr id="27" name="Shape 27"/>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History light + propagation">
    <p:bg>
      <p:bgPr>
        <a:solidFill>
          <a:srgbClr val="FFFFFF"/>
        </a:solidFill>
        <a:effectLst/>
      </p:bgPr>
    </p:bg>
    <p:spTree>
      <p:nvGrpSpPr>
        <p:cNvPr id="1" name=""/>
        <p:cNvGrpSpPr/>
        <p:nvPr/>
      </p:nvGrpSpPr>
      <p:grpSpPr>
        <a:xfrm>
          <a:off x="0" y="0"/>
          <a:ext cx="0" cy="0"/>
          <a:chOff x="0" y="0"/>
          <a:chExt cx="0" cy="0"/>
        </a:xfrm>
      </p:grpSpPr>
      <p:sp>
        <p:nvSpPr>
          <p:cNvPr id="200" name="Shape 200"/>
          <p:cNvSpPr/>
          <p:nvPr/>
        </p:nvSpPr>
        <p:spPr>
          <a:xfrm>
            <a:off x="38100" y="-50800"/>
            <a:ext cx="1778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a:t>
            </a:r>
          </a:p>
        </p:txBody>
      </p:sp>
      <p:pic>
        <p:nvPicPr>
          <p:cNvPr id="201" name="pasted.pdf"/>
          <p:cNvPicPr>
            <a:picLocks noChangeAspect="1"/>
          </p:cNvPicPr>
          <p:nvPr/>
        </p:nvPicPr>
        <p:blipFill>
          <a:blip r:embed="rId2"/>
          <a:stretch>
            <a:fillRect/>
          </a:stretch>
        </p:blipFill>
        <p:spPr>
          <a:xfrm>
            <a:off x="-12700" y="190500"/>
            <a:ext cx="9205397" cy="45305"/>
          </a:xfrm>
          <a:prstGeom prst="rect">
            <a:avLst/>
          </a:prstGeom>
          <a:ln w="12700">
            <a:miter lim="400000"/>
          </a:ln>
        </p:spPr>
      </p:pic>
      <p:sp>
        <p:nvSpPr>
          <p:cNvPr id="202" name="Shape 202"/>
          <p:cNvSpPr/>
          <p:nvPr/>
        </p:nvSpPr>
        <p:spPr>
          <a:xfrm>
            <a:off x="6337300" y="-50800"/>
            <a:ext cx="27813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History of Light and Light Propagation</a:t>
            </a:r>
          </a:p>
        </p:txBody>
      </p:sp>
      <p:pic>
        <p:nvPicPr>
          <p:cNvPr id="203" name="pasted.pdf"/>
          <p:cNvPicPr>
            <a:picLocks noChangeAspect="1"/>
          </p:cNvPicPr>
          <p:nvPr/>
        </p:nvPicPr>
        <p:blipFill>
          <a:blip r:embed="rId2"/>
          <a:stretch>
            <a:fillRect/>
          </a:stretch>
        </p:blipFill>
        <p:spPr>
          <a:xfrm>
            <a:off x="-50800" y="6642100"/>
            <a:ext cx="9205397" cy="45305"/>
          </a:xfrm>
          <a:prstGeom prst="rect">
            <a:avLst/>
          </a:prstGeom>
          <a:ln w="12700">
            <a:miter lim="400000"/>
          </a:ln>
        </p:spPr>
      </p:pic>
      <p:sp>
        <p:nvSpPr>
          <p:cNvPr id="204" name="Shape 204"/>
          <p:cNvSpPr/>
          <p:nvPr/>
        </p:nvSpPr>
        <p:spPr>
          <a:xfrm>
            <a:off x="0" y="6616700"/>
            <a:ext cx="2286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Study Week Mundgod 2013</a:t>
            </a:r>
          </a:p>
        </p:txBody>
      </p:sp>
      <p:sp>
        <p:nvSpPr>
          <p:cNvPr id="205" name="Shape 205"/>
          <p:cNvSpPr>
            <a:spLocks noGrp="1"/>
          </p:cNvSpPr>
          <p:nvPr>
            <p:ph type="sldNum" sz="quarter" idx="2"/>
          </p:nvPr>
        </p:nvSpPr>
        <p:spPr>
          <a:xfrm>
            <a:off x="88376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History light + propagation Kopie">
    <p:bg>
      <p:bgPr>
        <a:solidFill>
          <a:srgbClr val="FFFFFF"/>
        </a:solidFill>
        <a:effectLst/>
      </p:bgPr>
    </p:bg>
    <p:spTree>
      <p:nvGrpSpPr>
        <p:cNvPr id="1" name=""/>
        <p:cNvGrpSpPr/>
        <p:nvPr/>
      </p:nvGrpSpPr>
      <p:grpSpPr>
        <a:xfrm>
          <a:off x="0" y="0"/>
          <a:ext cx="0" cy="0"/>
          <a:chOff x="0" y="0"/>
          <a:chExt cx="0" cy="0"/>
        </a:xfrm>
      </p:grpSpPr>
      <p:sp>
        <p:nvSpPr>
          <p:cNvPr id="212" name="Shape 212"/>
          <p:cNvSpPr/>
          <p:nvPr/>
        </p:nvSpPr>
        <p:spPr>
          <a:xfrm>
            <a:off x="38100" y="-50800"/>
            <a:ext cx="1778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a:t>
            </a:r>
          </a:p>
        </p:txBody>
      </p:sp>
      <p:pic>
        <p:nvPicPr>
          <p:cNvPr id="213" name="pasted.pdf"/>
          <p:cNvPicPr>
            <a:picLocks noChangeAspect="1"/>
          </p:cNvPicPr>
          <p:nvPr/>
        </p:nvPicPr>
        <p:blipFill>
          <a:blip r:embed="rId2"/>
          <a:stretch>
            <a:fillRect/>
          </a:stretch>
        </p:blipFill>
        <p:spPr>
          <a:xfrm>
            <a:off x="-12700" y="190500"/>
            <a:ext cx="9205397" cy="45305"/>
          </a:xfrm>
          <a:prstGeom prst="rect">
            <a:avLst/>
          </a:prstGeom>
          <a:ln w="12700">
            <a:miter lim="400000"/>
          </a:ln>
        </p:spPr>
      </p:pic>
      <p:sp>
        <p:nvSpPr>
          <p:cNvPr id="214" name="Shape 214"/>
          <p:cNvSpPr/>
          <p:nvPr/>
        </p:nvSpPr>
        <p:spPr>
          <a:xfrm>
            <a:off x="6337300" y="-50800"/>
            <a:ext cx="27813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History of Light and Light Propagation</a:t>
            </a:r>
          </a:p>
        </p:txBody>
      </p:sp>
      <p:pic>
        <p:nvPicPr>
          <p:cNvPr id="215" name="pasted.pdf"/>
          <p:cNvPicPr>
            <a:picLocks noChangeAspect="1"/>
          </p:cNvPicPr>
          <p:nvPr/>
        </p:nvPicPr>
        <p:blipFill>
          <a:blip r:embed="rId2"/>
          <a:stretch>
            <a:fillRect/>
          </a:stretch>
        </p:blipFill>
        <p:spPr>
          <a:xfrm>
            <a:off x="-50800" y="6642100"/>
            <a:ext cx="9205397" cy="45305"/>
          </a:xfrm>
          <a:prstGeom prst="rect">
            <a:avLst/>
          </a:prstGeom>
          <a:ln w="12700">
            <a:miter lim="400000"/>
          </a:ln>
        </p:spPr>
      </p:pic>
      <p:sp>
        <p:nvSpPr>
          <p:cNvPr id="216" name="Shape 216"/>
          <p:cNvSpPr/>
          <p:nvPr/>
        </p:nvSpPr>
        <p:spPr>
          <a:xfrm>
            <a:off x="0" y="6616700"/>
            <a:ext cx="2286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Study Week Mundgod 2013</a:t>
            </a:r>
          </a:p>
        </p:txBody>
      </p:sp>
      <p:sp>
        <p:nvSpPr>
          <p:cNvPr id="217" name="Shape 217"/>
          <p:cNvSpPr>
            <a:spLocks noGrp="1"/>
          </p:cNvSpPr>
          <p:nvPr>
            <p:ph type="sldNum" sz="quarter" idx="2"/>
          </p:nvPr>
        </p:nvSpPr>
        <p:spPr>
          <a:xfrm>
            <a:off x="88376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History light + propagation Kopie 1">
    <p:bg>
      <p:bgPr>
        <a:solidFill>
          <a:srgbClr val="FFFFFF"/>
        </a:solidFill>
        <a:effectLst/>
      </p:bgPr>
    </p:bg>
    <p:spTree>
      <p:nvGrpSpPr>
        <p:cNvPr id="1" name=""/>
        <p:cNvGrpSpPr/>
        <p:nvPr/>
      </p:nvGrpSpPr>
      <p:grpSpPr>
        <a:xfrm>
          <a:off x="0" y="0"/>
          <a:ext cx="0" cy="0"/>
          <a:chOff x="0" y="0"/>
          <a:chExt cx="0" cy="0"/>
        </a:xfrm>
      </p:grpSpPr>
      <p:sp>
        <p:nvSpPr>
          <p:cNvPr id="224" name="Shape 224"/>
          <p:cNvSpPr/>
          <p:nvPr/>
        </p:nvSpPr>
        <p:spPr>
          <a:xfrm>
            <a:off x="38100" y="-50800"/>
            <a:ext cx="1778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a:t>
            </a:r>
          </a:p>
        </p:txBody>
      </p:sp>
      <p:pic>
        <p:nvPicPr>
          <p:cNvPr id="225" name="pasted.pdf"/>
          <p:cNvPicPr>
            <a:picLocks noChangeAspect="1"/>
          </p:cNvPicPr>
          <p:nvPr/>
        </p:nvPicPr>
        <p:blipFill>
          <a:blip r:embed="rId2"/>
          <a:stretch>
            <a:fillRect/>
          </a:stretch>
        </p:blipFill>
        <p:spPr>
          <a:xfrm>
            <a:off x="-12700" y="190500"/>
            <a:ext cx="9205397" cy="45305"/>
          </a:xfrm>
          <a:prstGeom prst="rect">
            <a:avLst/>
          </a:prstGeom>
          <a:ln w="12700">
            <a:miter lim="400000"/>
          </a:ln>
        </p:spPr>
      </p:pic>
      <p:sp>
        <p:nvSpPr>
          <p:cNvPr id="226" name="Shape 226"/>
          <p:cNvSpPr/>
          <p:nvPr/>
        </p:nvSpPr>
        <p:spPr>
          <a:xfrm>
            <a:off x="6337300" y="-50800"/>
            <a:ext cx="27813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History of Light and Light Propagation</a:t>
            </a:r>
          </a:p>
        </p:txBody>
      </p:sp>
      <p:pic>
        <p:nvPicPr>
          <p:cNvPr id="227" name="pasted.pdf"/>
          <p:cNvPicPr>
            <a:picLocks noChangeAspect="1"/>
          </p:cNvPicPr>
          <p:nvPr/>
        </p:nvPicPr>
        <p:blipFill>
          <a:blip r:embed="rId2"/>
          <a:stretch>
            <a:fillRect/>
          </a:stretch>
        </p:blipFill>
        <p:spPr>
          <a:xfrm>
            <a:off x="-50800" y="6642100"/>
            <a:ext cx="9205397" cy="45305"/>
          </a:xfrm>
          <a:prstGeom prst="rect">
            <a:avLst/>
          </a:prstGeom>
          <a:ln w="12700">
            <a:miter lim="400000"/>
          </a:ln>
        </p:spPr>
      </p:pic>
      <p:sp>
        <p:nvSpPr>
          <p:cNvPr id="228" name="Shape 228"/>
          <p:cNvSpPr/>
          <p:nvPr/>
        </p:nvSpPr>
        <p:spPr>
          <a:xfrm>
            <a:off x="0" y="6616700"/>
            <a:ext cx="2286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Study Week Mundgod 2013</a:t>
            </a:r>
          </a:p>
        </p:txBody>
      </p:sp>
      <p:sp>
        <p:nvSpPr>
          <p:cNvPr id="229" name="Shape 229"/>
          <p:cNvSpPr>
            <a:spLocks noGrp="1"/>
          </p:cNvSpPr>
          <p:nvPr>
            <p:ph type="sldNum" sz="quarter" idx="2"/>
          </p:nvPr>
        </p:nvSpPr>
        <p:spPr>
          <a:xfrm>
            <a:off x="88376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History light + propagation Kopie 2">
    <p:bg>
      <p:bgPr>
        <a:solidFill>
          <a:srgbClr val="FFFFFF"/>
        </a:solidFill>
        <a:effectLst/>
      </p:bgPr>
    </p:bg>
    <p:spTree>
      <p:nvGrpSpPr>
        <p:cNvPr id="1" name=""/>
        <p:cNvGrpSpPr/>
        <p:nvPr/>
      </p:nvGrpSpPr>
      <p:grpSpPr>
        <a:xfrm>
          <a:off x="0" y="0"/>
          <a:ext cx="0" cy="0"/>
          <a:chOff x="0" y="0"/>
          <a:chExt cx="0" cy="0"/>
        </a:xfrm>
      </p:grpSpPr>
      <p:sp>
        <p:nvSpPr>
          <p:cNvPr id="236" name="Shape 236"/>
          <p:cNvSpPr/>
          <p:nvPr/>
        </p:nvSpPr>
        <p:spPr>
          <a:xfrm>
            <a:off x="38100" y="-50800"/>
            <a:ext cx="1778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a:t>
            </a:r>
          </a:p>
        </p:txBody>
      </p:sp>
      <p:pic>
        <p:nvPicPr>
          <p:cNvPr id="237" name="pasted.pdf"/>
          <p:cNvPicPr>
            <a:picLocks noChangeAspect="1"/>
          </p:cNvPicPr>
          <p:nvPr/>
        </p:nvPicPr>
        <p:blipFill>
          <a:blip r:embed="rId2"/>
          <a:stretch>
            <a:fillRect/>
          </a:stretch>
        </p:blipFill>
        <p:spPr>
          <a:xfrm>
            <a:off x="-12700" y="190500"/>
            <a:ext cx="9205397" cy="45305"/>
          </a:xfrm>
          <a:prstGeom prst="rect">
            <a:avLst/>
          </a:prstGeom>
          <a:ln w="12700">
            <a:miter lim="400000"/>
          </a:ln>
        </p:spPr>
      </p:pic>
      <p:sp>
        <p:nvSpPr>
          <p:cNvPr id="238" name="Shape 238"/>
          <p:cNvSpPr/>
          <p:nvPr/>
        </p:nvSpPr>
        <p:spPr>
          <a:xfrm>
            <a:off x="6337300" y="-50800"/>
            <a:ext cx="27813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History of Light and Light Propagation</a:t>
            </a:r>
          </a:p>
        </p:txBody>
      </p:sp>
      <p:pic>
        <p:nvPicPr>
          <p:cNvPr id="239" name="pasted.pdf"/>
          <p:cNvPicPr>
            <a:picLocks noChangeAspect="1"/>
          </p:cNvPicPr>
          <p:nvPr/>
        </p:nvPicPr>
        <p:blipFill>
          <a:blip r:embed="rId2"/>
          <a:stretch>
            <a:fillRect/>
          </a:stretch>
        </p:blipFill>
        <p:spPr>
          <a:xfrm>
            <a:off x="-50800" y="6642100"/>
            <a:ext cx="9205397" cy="45305"/>
          </a:xfrm>
          <a:prstGeom prst="rect">
            <a:avLst/>
          </a:prstGeom>
          <a:ln w="12700">
            <a:miter lim="400000"/>
          </a:ln>
        </p:spPr>
      </p:pic>
      <p:sp>
        <p:nvSpPr>
          <p:cNvPr id="240" name="Shape 240"/>
          <p:cNvSpPr/>
          <p:nvPr/>
        </p:nvSpPr>
        <p:spPr>
          <a:xfrm>
            <a:off x="0" y="6616700"/>
            <a:ext cx="2286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Study Week Mundgod 2013</a:t>
            </a:r>
          </a:p>
        </p:txBody>
      </p:sp>
      <p:sp>
        <p:nvSpPr>
          <p:cNvPr id="241" name="Shape 241"/>
          <p:cNvSpPr>
            <a:spLocks noGrp="1"/>
          </p:cNvSpPr>
          <p:nvPr>
            <p:ph type="sldNum" sz="quarter" idx="2"/>
          </p:nvPr>
        </p:nvSpPr>
        <p:spPr>
          <a:xfrm>
            <a:off x="88376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History light + propagation Kopie 3">
    <p:bg>
      <p:bgPr>
        <a:solidFill>
          <a:srgbClr val="FFFFFF"/>
        </a:solidFill>
        <a:effectLst/>
      </p:bgPr>
    </p:bg>
    <p:spTree>
      <p:nvGrpSpPr>
        <p:cNvPr id="1" name=""/>
        <p:cNvGrpSpPr/>
        <p:nvPr/>
      </p:nvGrpSpPr>
      <p:grpSpPr>
        <a:xfrm>
          <a:off x="0" y="0"/>
          <a:ext cx="0" cy="0"/>
          <a:chOff x="0" y="0"/>
          <a:chExt cx="0" cy="0"/>
        </a:xfrm>
      </p:grpSpPr>
      <p:sp>
        <p:nvSpPr>
          <p:cNvPr id="248" name="Shape 248"/>
          <p:cNvSpPr/>
          <p:nvPr/>
        </p:nvSpPr>
        <p:spPr>
          <a:xfrm>
            <a:off x="38100" y="-50800"/>
            <a:ext cx="1778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a:t>
            </a:r>
          </a:p>
        </p:txBody>
      </p:sp>
      <p:pic>
        <p:nvPicPr>
          <p:cNvPr id="249" name="pasted.pdf"/>
          <p:cNvPicPr>
            <a:picLocks noChangeAspect="1"/>
          </p:cNvPicPr>
          <p:nvPr/>
        </p:nvPicPr>
        <p:blipFill>
          <a:blip r:embed="rId2"/>
          <a:stretch>
            <a:fillRect/>
          </a:stretch>
        </p:blipFill>
        <p:spPr>
          <a:xfrm>
            <a:off x="-12700" y="190500"/>
            <a:ext cx="9205397" cy="45305"/>
          </a:xfrm>
          <a:prstGeom prst="rect">
            <a:avLst/>
          </a:prstGeom>
          <a:ln w="12700">
            <a:miter lim="400000"/>
          </a:ln>
        </p:spPr>
      </p:pic>
      <p:sp>
        <p:nvSpPr>
          <p:cNvPr id="250" name="Shape 250"/>
          <p:cNvSpPr/>
          <p:nvPr/>
        </p:nvSpPr>
        <p:spPr>
          <a:xfrm>
            <a:off x="6337300" y="-50800"/>
            <a:ext cx="27813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History of Light and Light Propagation</a:t>
            </a:r>
          </a:p>
        </p:txBody>
      </p:sp>
      <p:pic>
        <p:nvPicPr>
          <p:cNvPr id="251" name="pasted.pdf"/>
          <p:cNvPicPr>
            <a:picLocks noChangeAspect="1"/>
          </p:cNvPicPr>
          <p:nvPr/>
        </p:nvPicPr>
        <p:blipFill>
          <a:blip r:embed="rId2"/>
          <a:stretch>
            <a:fillRect/>
          </a:stretch>
        </p:blipFill>
        <p:spPr>
          <a:xfrm>
            <a:off x="-50800" y="6642100"/>
            <a:ext cx="9205397" cy="45305"/>
          </a:xfrm>
          <a:prstGeom prst="rect">
            <a:avLst/>
          </a:prstGeom>
          <a:ln w="12700">
            <a:miter lim="400000"/>
          </a:ln>
        </p:spPr>
      </p:pic>
      <p:sp>
        <p:nvSpPr>
          <p:cNvPr id="252" name="Shape 252"/>
          <p:cNvSpPr/>
          <p:nvPr/>
        </p:nvSpPr>
        <p:spPr>
          <a:xfrm>
            <a:off x="0" y="6616700"/>
            <a:ext cx="2286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Study Week Mundgod 2013</a:t>
            </a:r>
          </a:p>
        </p:txBody>
      </p:sp>
      <p:sp>
        <p:nvSpPr>
          <p:cNvPr id="253" name="Shape 253"/>
          <p:cNvSpPr>
            <a:spLocks noGrp="1"/>
          </p:cNvSpPr>
          <p:nvPr>
            <p:ph type="sldNum" sz="quarter" idx="2"/>
          </p:nvPr>
        </p:nvSpPr>
        <p:spPr>
          <a:xfrm>
            <a:off x="88376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sensing light  Illusion Script weiss normal">
    <p:bg>
      <p:bgPr>
        <a:solidFill>
          <a:srgbClr val="FFFFFF"/>
        </a:solidFill>
        <a:effectLst/>
      </p:bgPr>
    </p:bg>
    <p:spTree>
      <p:nvGrpSpPr>
        <p:cNvPr id="1" name=""/>
        <p:cNvGrpSpPr/>
        <p:nvPr/>
      </p:nvGrpSpPr>
      <p:grpSpPr>
        <a:xfrm>
          <a:off x="0" y="0"/>
          <a:ext cx="0" cy="0"/>
          <a:chOff x="0" y="0"/>
          <a:chExt cx="0" cy="0"/>
        </a:xfrm>
      </p:grpSpPr>
      <p:sp>
        <p:nvSpPr>
          <p:cNvPr id="260" name="Shape 260"/>
          <p:cNvSpPr/>
          <p:nvPr/>
        </p:nvSpPr>
        <p:spPr>
          <a:xfrm>
            <a:off x="38100" y="-50800"/>
            <a:ext cx="1778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Science meets Dharma</a:t>
            </a:r>
          </a:p>
        </p:txBody>
      </p:sp>
      <p:pic>
        <p:nvPicPr>
          <p:cNvPr id="261" name="pasted.pdf"/>
          <p:cNvPicPr>
            <a:picLocks noChangeAspect="1"/>
          </p:cNvPicPr>
          <p:nvPr/>
        </p:nvPicPr>
        <p:blipFill>
          <a:blip r:embed="rId2"/>
          <a:stretch>
            <a:fillRect/>
          </a:stretch>
        </p:blipFill>
        <p:spPr>
          <a:xfrm>
            <a:off x="-12700" y="190500"/>
            <a:ext cx="9205397" cy="45305"/>
          </a:xfrm>
          <a:prstGeom prst="rect">
            <a:avLst/>
          </a:prstGeom>
          <a:ln w="12700">
            <a:miter lim="400000"/>
          </a:ln>
        </p:spPr>
      </p:pic>
      <p:sp>
        <p:nvSpPr>
          <p:cNvPr id="262" name="Shape 262"/>
          <p:cNvSpPr/>
          <p:nvPr/>
        </p:nvSpPr>
        <p:spPr>
          <a:xfrm>
            <a:off x="7035800" y="-50800"/>
            <a:ext cx="20701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Sensing Light and Illusions</a:t>
            </a:r>
          </a:p>
        </p:txBody>
      </p:sp>
      <p:pic>
        <p:nvPicPr>
          <p:cNvPr id="263" name="pasted.pdf"/>
          <p:cNvPicPr>
            <a:picLocks noChangeAspect="1"/>
          </p:cNvPicPr>
          <p:nvPr/>
        </p:nvPicPr>
        <p:blipFill>
          <a:blip r:embed="rId2"/>
          <a:stretch>
            <a:fillRect/>
          </a:stretch>
        </p:blipFill>
        <p:spPr>
          <a:xfrm>
            <a:off x="-50800" y="6642100"/>
            <a:ext cx="9205397" cy="45305"/>
          </a:xfrm>
          <a:prstGeom prst="rect">
            <a:avLst/>
          </a:prstGeom>
          <a:ln w="12700">
            <a:miter lim="400000"/>
          </a:ln>
        </p:spPr>
      </p:pic>
      <p:sp>
        <p:nvSpPr>
          <p:cNvPr id="264" name="Shape 264"/>
          <p:cNvSpPr/>
          <p:nvPr/>
        </p:nvSpPr>
        <p:spPr>
          <a:xfrm>
            <a:off x="0" y="6616700"/>
            <a:ext cx="22860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Study Week Mundgod 2013</a:t>
            </a:r>
          </a:p>
        </p:txBody>
      </p:sp>
      <p:sp>
        <p:nvSpPr>
          <p:cNvPr id="265" name="Shape 265"/>
          <p:cNvSpPr>
            <a:spLocks noGrp="1"/>
          </p:cNvSpPr>
          <p:nvPr>
            <p:ph type="sldNum" sz="quarter" idx="2"/>
          </p:nvPr>
        </p:nvSpPr>
        <p:spPr>
          <a:xfrm>
            <a:off x="88376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Plain wight">
    <p:bg>
      <p:bgPr>
        <a:solidFill>
          <a:srgbClr val="FFFFFF"/>
        </a:solidFill>
        <a:effectLst/>
      </p:bgPr>
    </p:bg>
    <p:spTree>
      <p:nvGrpSpPr>
        <p:cNvPr id="1" name=""/>
        <p:cNvGrpSpPr/>
        <p:nvPr/>
      </p:nvGrpSpPr>
      <p:grpSpPr>
        <a:xfrm>
          <a:off x="0" y="0"/>
          <a:ext cx="0" cy="0"/>
          <a:chOff x="0" y="0"/>
          <a:chExt cx="0" cy="0"/>
        </a:xfrm>
      </p:grpSpPr>
      <p:sp>
        <p:nvSpPr>
          <p:cNvPr id="272" name="Shape 272"/>
          <p:cNvSpPr>
            <a:spLocks noGrp="1"/>
          </p:cNvSpPr>
          <p:nvPr>
            <p:ph type="sldNum" sz="quarter" idx="2"/>
          </p:nvPr>
        </p:nvSpPr>
        <p:spPr>
          <a:xfrm>
            <a:off x="4445000" y="6527800"/>
            <a:ext cx="241300" cy="254000"/>
          </a:xfrm>
          <a:prstGeom prst="rect">
            <a:avLst/>
          </a:prstGeom>
        </p:spPr>
        <p:txBody>
          <a:bodyPr lIns="38100" tIns="38100" rIns="38100" bIns="38100" anchor="ctr"/>
          <a:lstStyle>
            <a:lvl1pPr defTabSz="406400">
              <a:lnSpc>
                <a:spcPts val="1400"/>
              </a:lnSpc>
              <a:tabLst>
                <a:tab pos="749300" algn="l"/>
              </a:tabLst>
              <a:defRPr sz="1200">
                <a:uFillTx/>
                <a:latin typeface="Gill Sans"/>
                <a:ea typeface="Gill Sans"/>
                <a:cs typeface="Gill Sans"/>
                <a:sym typeface="Gill Sans"/>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SmD blue Kopie">
    <p:bg>
      <p:bgPr>
        <a:solidFill>
          <a:srgbClr val="FFFFFF"/>
        </a:solidFill>
        <a:effectLst/>
      </p:bgPr>
    </p:bg>
    <p:spTree>
      <p:nvGrpSpPr>
        <p:cNvPr id="1" name=""/>
        <p:cNvGrpSpPr/>
        <p:nvPr/>
      </p:nvGrpSpPr>
      <p:grpSpPr>
        <a:xfrm>
          <a:off x="0" y="0"/>
          <a:ext cx="0" cy="0"/>
          <a:chOff x="0" y="0"/>
          <a:chExt cx="0" cy="0"/>
        </a:xfrm>
      </p:grpSpPr>
      <p:sp>
        <p:nvSpPr>
          <p:cNvPr id="279" name="Shape 279"/>
          <p:cNvSpPr/>
          <p:nvPr/>
        </p:nvSpPr>
        <p:spPr>
          <a:xfrm>
            <a:off x="-50800" y="-76200"/>
            <a:ext cx="9182100" cy="6934200"/>
          </a:xfrm>
          <a:prstGeom prst="rect">
            <a:avLst/>
          </a:prstGeom>
          <a:solidFill>
            <a:srgbClr val="DCEDFF"/>
          </a:solidFill>
          <a:ln w="25400">
            <a:solidFill>
              <a:srgbClr val="DCEDFF"/>
            </a:solidFill>
            <a:miter lim="400000"/>
          </a:ln>
        </p:spPr>
        <p:txBody>
          <a:bodyPr lIns="38100" tIns="38100" rIns="38100" bIns="38100" anchor="ctr"/>
          <a:lstStyle/>
          <a:p>
            <a:pPr algn="ctr" defTabSz="406400">
              <a:lnSpc>
                <a:spcPts val="3100"/>
              </a:lnSpc>
              <a:tabLst>
                <a:tab pos="749300" algn="l"/>
              </a:tabLst>
              <a:defRPr sz="26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80" name="Shape 280"/>
          <p:cNvSpPr>
            <a:spLocks noGrp="1"/>
          </p:cNvSpPr>
          <p:nvPr>
            <p:ph type="sldNum" sz="quarter" idx="2"/>
          </p:nvPr>
        </p:nvSpPr>
        <p:spPr>
          <a:xfrm>
            <a:off x="4457553" y="6667500"/>
            <a:ext cx="230164" cy="228600"/>
          </a:xfrm>
          <a:prstGeom prst="rect">
            <a:avLst/>
          </a:prstGeom>
        </p:spPr>
        <p:txBody>
          <a:bodyPr lIns="38100" tIns="38100" rIns="38100" bIns="38100" anchor="ctr"/>
          <a:lstStyle>
            <a:lvl1pPr defTabSz="406400">
              <a:lnSpc>
                <a:spcPts val="1200"/>
              </a:lnSpc>
              <a:tabLst>
                <a:tab pos="749300" algn="l"/>
              </a:tabLst>
              <a:defRPr sz="10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optical Illusion Script weiss normal">
    <p:bg>
      <p:bgPr>
        <a:solidFill>
          <a:srgbClr val="FFFFFF"/>
        </a:solidFill>
        <a:effectLst/>
      </p:bgPr>
    </p:bg>
    <p:spTree>
      <p:nvGrpSpPr>
        <p:cNvPr id="1" name=""/>
        <p:cNvGrpSpPr/>
        <p:nvPr/>
      </p:nvGrpSpPr>
      <p:grpSpPr>
        <a:xfrm>
          <a:off x="0" y="0"/>
          <a:ext cx="0" cy="0"/>
          <a:chOff x="0" y="0"/>
          <a:chExt cx="0" cy="0"/>
        </a:xfrm>
      </p:grpSpPr>
      <p:sp>
        <p:nvSpPr>
          <p:cNvPr id="287" name="Shape 287"/>
          <p:cNvSpPr/>
          <p:nvPr/>
        </p:nvSpPr>
        <p:spPr>
          <a:xfrm>
            <a:off x="34290" y="-57150"/>
            <a:ext cx="1783081" cy="2857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11480">
              <a:lnSpc>
                <a:spcPts val="1400"/>
              </a:lnSpc>
              <a:tabLst>
                <a:tab pos="749300" algn="l"/>
                <a:tab pos="1879600" algn="l"/>
              </a:tabLst>
              <a:defRPr>
                <a:solidFill>
                  <a:srgbClr val="011A9A"/>
                </a:solidFill>
              </a:defRPr>
            </a:lvl1pPr>
          </a:lstStyle>
          <a:p>
            <a:r>
              <a:t>Science meets Dharma</a:t>
            </a:r>
          </a:p>
        </p:txBody>
      </p:sp>
      <p:pic>
        <p:nvPicPr>
          <p:cNvPr id="288" name="pasted.pdf"/>
          <p:cNvPicPr>
            <a:picLocks noChangeAspect="1"/>
          </p:cNvPicPr>
          <p:nvPr/>
        </p:nvPicPr>
        <p:blipFill>
          <a:blip r:embed="rId2"/>
          <a:stretch>
            <a:fillRect/>
          </a:stretch>
        </p:blipFill>
        <p:spPr>
          <a:xfrm>
            <a:off x="-11430" y="194310"/>
            <a:ext cx="9205397" cy="45306"/>
          </a:xfrm>
          <a:prstGeom prst="rect">
            <a:avLst/>
          </a:prstGeom>
          <a:ln w="12700">
            <a:miter lim="400000"/>
          </a:ln>
        </p:spPr>
      </p:pic>
      <p:sp>
        <p:nvSpPr>
          <p:cNvPr id="289" name="Shape 289"/>
          <p:cNvSpPr/>
          <p:nvPr/>
        </p:nvSpPr>
        <p:spPr>
          <a:xfrm>
            <a:off x="7703819" y="-57150"/>
            <a:ext cx="1405891" cy="2857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11480">
              <a:lnSpc>
                <a:spcPts val="1400"/>
              </a:lnSpc>
              <a:tabLst>
                <a:tab pos="749300" algn="l"/>
                <a:tab pos="1879600" algn="l"/>
              </a:tabLst>
              <a:defRPr>
                <a:solidFill>
                  <a:srgbClr val="011A9A"/>
                </a:solidFill>
              </a:defRPr>
            </a:lvl1pPr>
          </a:lstStyle>
          <a:p>
            <a:r>
              <a:t>Illusions and Brain</a:t>
            </a:r>
          </a:p>
        </p:txBody>
      </p:sp>
      <p:pic>
        <p:nvPicPr>
          <p:cNvPr id="290" name="pasted.pdf"/>
          <p:cNvPicPr>
            <a:picLocks noChangeAspect="1"/>
          </p:cNvPicPr>
          <p:nvPr/>
        </p:nvPicPr>
        <p:blipFill>
          <a:blip r:embed="rId2"/>
          <a:stretch>
            <a:fillRect/>
          </a:stretch>
        </p:blipFill>
        <p:spPr>
          <a:xfrm>
            <a:off x="-57150" y="6640829"/>
            <a:ext cx="9205397" cy="45306"/>
          </a:xfrm>
          <a:prstGeom prst="rect">
            <a:avLst/>
          </a:prstGeom>
          <a:ln w="12700">
            <a:miter lim="400000"/>
          </a:ln>
        </p:spPr>
      </p:pic>
      <p:sp>
        <p:nvSpPr>
          <p:cNvPr id="291" name="Shape 291"/>
          <p:cNvSpPr/>
          <p:nvPr/>
        </p:nvSpPr>
        <p:spPr>
          <a:xfrm>
            <a:off x="0" y="6617969"/>
            <a:ext cx="2286001" cy="28575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11480">
              <a:lnSpc>
                <a:spcPts val="1400"/>
              </a:lnSpc>
              <a:tabLst>
                <a:tab pos="749300" algn="l"/>
                <a:tab pos="1879600" algn="l"/>
              </a:tabLst>
              <a:defRPr>
                <a:solidFill>
                  <a:srgbClr val="011A9A"/>
                </a:solidFill>
              </a:defRPr>
            </a:lvl1pPr>
          </a:lstStyle>
          <a:p>
            <a:r>
              <a:t>Study Week Bylakuppe 2011</a:t>
            </a:r>
          </a:p>
        </p:txBody>
      </p:sp>
      <p:sp>
        <p:nvSpPr>
          <p:cNvPr id="292" name="Shape 292"/>
          <p:cNvSpPr>
            <a:spLocks noGrp="1"/>
          </p:cNvSpPr>
          <p:nvPr>
            <p:ph type="sldNum" sz="quarter" idx="2"/>
          </p:nvPr>
        </p:nvSpPr>
        <p:spPr>
          <a:xfrm>
            <a:off x="8841437" y="6637654"/>
            <a:ext cx="250796" cy="246381"/>
          </a:xfrm>
          <a:prstGeom prst="rect">
            <a:avLst/>
          </a:prstGeom>
        </p:spPr>
        <p:txBody>
          <a:bodyPr lIns="34290" tIns="34290" rIns="34290" bIns="34290" anchor="ctr"/>
          <a:lstStyle>
            <a:lvl1pPr defTabSz="41148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SmD blue">
    <p:bg>
      <p:bgPr>
        <a:solidFill>
          <a:srgbClr val="FFFFFF"/>
        </a:solidFill>
        <a:effectLst/>
      </p:bgPr>
    </p:bg>
    <p:spTree>
      <p:nvGrpSpPr>
        <p:cNvPr id="1" name=""/>
        <p:cNvGrpSpPr/>
        <p:nvPr/>
      </p:nvGrpSpPr>
      <p:grpSpPr>
        <a:xfrm>
          <a:off x="0" y="0"/>
          <a:ext cx="0" cy="0"/>
          <a:chOff x="0" y="0"/>
          <a:chExt cx="0" cy="0"/>
        </a:xfrm>
      </p:grpSpPr>
      <p:sp>
        <p:nvSpPr>
          <p:cNvPr id="299" name="Shape 299"/>
          <p:cNvSpPr/>
          <p:nvPr/>
        </p:nvSpPr>
        <p:spPr>
          <a:xfrm>
            <a:off x="-45720" y="-80010"/>
            <a:ext cx="9178290" cy="6938010"/>
          </a:xfrm>
          <a:prstGeom prst="rect">
            <a:avLst/>
          </a:prstGeom>
          <a:solidFill>
            <a:srgbClr val="DCEDFF"/>
          </a:solidFill>
          <a:ln w="12700">
            <a:solidFill>
              <a:srgbClr val="DCEDFF"/>
            </a:solidFill>
            <a:miter lim="400000"/>
          </a:ln>
        </p:spPr>
        <p:txBody>
          <a:bodyPr lIns="34290" tIns="34290" rIns="34290" bIns="34290" anchor="ctr"/>
          <a:lstStyle/>
          <a:p>
            <a:pPr algn="ctr" defTabSz="411480">
              <a:lnSpc>
                <a:spcPts val="3100"/>
              </a:lnSpc>
              <a:tabLst>
                <a:tab pos="749300" algn="l"/>
              </a:tabLst>
              <a:defRPr sz="26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00" name="Shape 300"/>
          <p:cNvSpPr/>
          <p:nvPr/>
        </p:nvSpPr>
        <p:spPr>
          <a:xfrm>
            <a:off x="0" y="6629400"/>
            <a:ext cx="2983231" cy="2540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1480">
              <a:lnSpc>
                <a:spcPts val="1200"/>
              </a:lnSpc>
              <a:tabLst>
                <a:tab pos="749300" algn="l"/>
                <a:tab pos="1892300" algn="l"/>
              </a:tabLst>
              <a:defRPr sz="1000" i="1">
                <a:solidFill>
                  <a:srgbClr val="011A9A"/>
                </a:solidFill>
              </a:defRPr>
            </a:lvl1pPr>
          </a:lstStyle>
          <a:p>
            <a:pPr>
              <a:defRPr i="0"/>
            </a:pPr>
            <a:r>
              <a:rPr i="1"/>
              <a:t>Science meets Dharma</a:t>
            </a:r>
          </a:p>
        </p:txBody>
      </p:sp>
      <p:sp>
        <p:nvSpPr>
          <p:cNvPr id="301" name="Shape 301"/>
          <p:cNvSpPr/>
          <p:nvPr/>
        </p:nvSpPr>
        <p:spPr>
          <a:xfrm flipV="1">
            <a:off x="0" y="6664326"/>
            <a:ext cx="9192270" cy="3175"/>
          </a:xfrm>
          <a:prstGeom prst="line">
            <a:avLst/>
          </a:prstGeom>
          <a:ln w="25400">
            <a:solidFill>
              <a:srgbClr val="15248C"/>
            </a:solidFill>
            <a:miter lim="400000"/>
          </a:ln>
        </p:spPr>
        <p:txBody>
          <a:bodyPr lIns="45719" rIns="45719" anchor="ctr"/>
          <a:lstStyle/>
          <a:p>
            <a:pPr defTabSz="411480">
              <a:defRPr sz="1000"/>
            </a:pPr>
            <a:endParaRPr/>
          </a:p>
        </p:txBody>
      </p:sp>
      <p:sp>
        <p:nvSpPr>
          <p:cNvPr id="302" name="Shape 302"/>
          <p:cNvSpPr/>
          <p:nvPr/>
        </p:nvSpPr>
        <p:spPr>
          <a:xfrm>
            <a:off x="8115300" y="6629400"/>
            <a:ext cx="1062990" cy="2540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11480">
              <a:lnSpc>
                <a:spcPts val="1200"/>
              </a:lnSpc>
              <a:tabLst>
                <a:tab pos="749300" algn="l"/>
                <a:tab pos="1892300" algn="l"/>
              </a:tabLst>
              <a:defRPr sz="1000">
                <a:solidFill>
                  <a:srgbClr val="011A9A"/>
                </a:solidFill>
              </a:defRPr>
            </a:lvl1pPr>
          </a:lstStyle>
          <a:p>
            <a:r>
              <a:t>Werner Nater</a:t>
            </a:r>
          </a:p>
        </p:txBody>
      </p:sp>
      <p:sp>
        <p:nvSpPr>
          <p:cNvPr id="303" name="Shape 303"/>
          <p:cNvSpPr>
            <a:spLocks noGrp="1"/>
          </p:cNvSpPr>
          <p:nvPr>
            <p:ph type="sldNum" sz="quarter" idx="2"/>
          </p:nvPr>
        </p:nvSpPr>
        <p:spPr>
          <a:xfrm>
            <a:off x="4461363" y="6667500"/>
            <a:ext cx="222544" cy="220981"/>
          </a:xfrm>
          <a:prstGeom prst="rect">
            <a:avLst/>
          </a:prstGeom>
        </p:spPr>
        <p:txBody>
          <a:bodyPr lIns="34290" tIns="34290" rIns="34290" bIns="34290" anchor="ctr"/>
          <a:lstStyle>
            <a:lvl1pPr defTabSz="411480">
              <a:lnSpc>
                <a:spcPts val="1200"/>
              </a:lnSpc>
              <a:tabLst>
                <a:tab pos="749300" algn="l"/>
              </a:tabLst>
              <a:defRPr sz="10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c">
    <p:spTree>
      <p:nvGrpSpPr>
        <p:cNvPr id="1" name=""/>
        <p:cNvGrpSpPr/>
        <p:nvPr/>
      </p:nvGrpSpPr>
      <p:grpSpPr>
        <a:xfrm>
          <a:off x="0" y="0"/>
          <a:ext cx="0" cy="0"/>
          <a:chOff x="0" y="0"/>
          <a:chExt cx="0" cy="0"/>
        </a:xfrm>
      </p:grpSpPr>
      <p:sp>
        <p:nvSpPr>
          <p:cNvPr id="34" name="Shape 34"/>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SmDTT normal">
    <p:bg>
      <p:bgPr>
        <a:solidFill>
          <a:srgbClr val="FFFFFF"/>
        </a:solidFill>
        <a:effectLst/>
      </p:bgPr>
    </p:bg>
    <p:spTree>
      <p:nvGrpSpPr>
        <p:cNvPr id="1" name=""/>
        <p:cNvGrpSpPr/>
        <p:nvPr/>
      </p:nvGrpSpPr>
      <p:grpSpPr>
        <a:xfrm>
          <a:off x="0" y="0"/>
          <a:ext cx="0" cy="0"/>
          <a:chOff x="0" y="0"/>
          <a:chExt cx="0" cy="0"/>
        </a:xfrm>
      </p:grpSpPr>
      <p:grpSp>
        <p:nvGrpSpPr>
          <p:cNvPr id="313" name="Group 313"/>
          <p:cNvGrpSpPr/>
          <p:nvPr/>
        </p:nvGrpSpPr>
        <p:grpSpPr>
          <a:xfrm>
            <a:off x="0" y="6616700"/>
            <a:ext cx="9131300" cy="279400"/>
            <a:chOff x="0" y="0"/>
            <a:chExt cx="9131300" cy="279400"/>
          </a:xfrm>
        </p:grpSpPr>
        <p:sp>
          <p:nvSpPr>
            <p:cNvPr id="310" name="Shape 310"/>
            <p:cNvSpPr/>
            <p:nvPr/>
          </p:nvSpPr>
          <p:spPr>
            <a:xfrm>
              <a:off x="0" y="0"/>
              <a:ext cx="29972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406400">
                <a:lnSpc>
                  <a:spcPts val="1400"/>
                </a:lnSpc>
                <a:tabLst>
                  <a:tab pos="749300" algn="l"/>
                  <a:tab pos="1892300" algn="l"/>
                </a:tabLst>
                <a:defRPr>
                  <a:solidFill>
                    <a:srgbClr val="011A9A"/>
                  </a:solidFill>
                </a:defRPr>
              </a:pPr>
              <a:r>
                <a:rPr i="1"/>
                <a:t>Science meets Dharma</a:t>
              </a:r>
              <a:r>
                <a:t> Teachers‘ Training</a:t>
              </a:r>
            </a:p>
          </p:txBody>
        </p:sp>
        <p:sp>
          <p:nvSpPr>
            <p:cNvPr id="311" name="Shape 311"/>
            <p:cNvSpPr/>
            <p:nvPr/>
          </p:nvSpPr>
          <p:spPr>
            <a:xfrm>
              <a:off x="0" y="50800"/>
              <a:ext cx="9131300" cy="0"/>
            </a:xfrm>
            <a:prstGeom prst="line">
              <a:avLst/>
            </a:prstGeom>
            <a:noFill/>
            <a:ln w="38100" cap="flat">
              <a:solidFill>
                <a:srgbClr val="15248C"/>
              </a:solidFill>
              <a:prstDash val="solid"/>
              <a:miter lim="400000"/>
            </a:ln>
            <a:effectLst/>
          </p:spPr>
          <p:txBody>
            <a:bodyPr wrap="square" lIns="0" tIns="0" rIns="0" bIns="0" numCol="1" anchor="t">
              <a:noAutofit/>
            </a:bodyPr>
            <a:lstStyle/>
            <a:p>
              <a:endParaRPr/>
            </a:p>
          </p:txBody>
        </p:sp>
        <p:sp>
          <p:nvSpPr>
            <p:cNvPr id="312" name="Shape 312"/>
            <p:cNvSpPr/>
            <p:nvPr/>
          </p:nvSpPr>
          <p:spPr>
            <a:xfrm>
              <a:off x="8064500" y="0"/>
              <a:ext cx="1066800" cy="279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1400"/>
                </a:lnSpc>
                <a:tabLst>
                  <a:tab pos="749300" algn="l"/>
                  <a:tab pos="1892300" algn="l"/>
                </a:tabLst>
                <a:defRPr>
                  <a:solidFill>
                    <a:srgbClr val="011A9A"/>
                  </a:solidFill>
                </a:defRPr>
              </a:lvl1pPr>
            </a:lstStyle>
            <a:p>
              <a:r>
                <a:t>Werner Nater</a:t>
              </a:r>
            </a:p>
          </p:txBody>
        </p:sp>
      </p:grpSp>
      <p:sp>
        <p:nvSpPr>
          <p:cNvPr id="314" name="Shape 314"/>
          <p:cNvSpPr>
            <a:spLocks noGrp="1"/>
          </p:cNvSpPr>
          <p:nvPr>
            <p:ph type="sldNum" sz="quarter" idx="2"/>
          </p:nvPr>
        </p:nvSpPr>
        <p:spPr>
          <a:xfrm>
            <a:off x="4437077" y="6642100"/>
            <a:ext cx="258416" cy="254000"/>
          </a:xfrm>
          <a:prstGeom prst="rect">
            <a:avLst/>
          </a:prstGeom>
        </p:spPr>
        <p:txBody>
          <a:bodyPr lIns="38100" tIns="38100" rIns="38100" bIns="38100" anchor="ctr"/>
          <a:lstStyle>
            <a:lvl1pPr defTabSz="406400">
              <a:lnSpc>
                <a:spcPts val="1400"/>
              </a:lnSpc>
              <a:tabLst>
                <a:tab pos="749300" algn="l"/>
              </a:tabLst>
              <a:defRPr sz="1200">
                <a:solidFill>
                  <a:srgbClr val="0000EE"/>
                </a:solidFill>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SmD blue Kopie">
    <p:bg>
      <p:bgPr>
        <a:solidFill>
          <a:srgbClr val="FFFFFF"/>
        </a:solidFill>
        <a:effectLst/>
      </p:bgPr>
    </p:bg>
    <p:spTree>
      <p:nvGrpSpPr>
        <p:cNvPr id="1" name=""/>
        <p:cNvGrpSpPr/>
        <p:nvPr/>
      </p:nvGrpSpPr>
      <p:grpSpPr>
        <a:xfrm>
          <a:off x="0" y="0"/>
          <a:ext cx="0" cy="0"/>
          <a:chOff x="0" y="0"/>
          <a:chExt cx="0" cy="0"/>
        </a:xfrm>
      </p:grpSpPr>
      <p:sp>
        <p:nvSpPr>
          <p:cNvPr id="321" name="Shape 321"/>
          <p:cNvSpPr/>
          <p:nvPr/>
        </p:nvSpPr>
        <p:spPr>
          <a:xfrm>
            <a:off x="-50800" y="-76200"/>
            <a:ext cx="9182100" cy="6934200"/>
          </a:xfrm>
          <a:prstGeom prst="rect">
            <a:avLst/>
          </a:prstGeom>
          <a:solidFill>
            <a:srgbClr val="DCEDFF"/>
          </a:solidFill>
          <a:ln w="25400">
            <a:solidFill>
              <a:srgbClr val="DCEDFF"/>
            </a:solidFill>
            <a:miter lim="400000"/>
          </a:ln>
        </p:spPr>
        <p:txBody>
          <a:bodyPr lIns="38100" tIns="38100" rIns="38100" bIns="38100" anchor="ctr"/>
          <a:lstStyle/>
          <a:p>
            <a:pPr algn="ctr" defTabSz="406400">
              <a:lnSpc>
                <a:spcPts val="3100"/>
              </a:lnSpc>
              <a:tabLst>
                <a:tab pos="749300" algn="l"/>
              </a:tabLst>
              <a:defRPr sz="26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22" name="Shape 322"/>
          <p:cNvSpPr/>
          <p:nvPr/>
        </p:nvSpPr>
        <p:spPr>
          <a:xfrm>
            <a:off x="0" y="6629400"/>
            <a:ext cx="2984500" cy="25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06400">
              <a:lnSpc>
                <a:spcPts val="1200"/>
              </a:lnSpc>
              <a:tabLst>
                <a:tab pos="749300" algn="l"/>
                <a:tab pos="1892300" algn="l"/>
              </a:tabLst>
              <a:defRPr sz="1000" i="1">
                <a:solidFill>
                  <a:srgbClr val="011A9A"/>
                </a:solidFill>
              </a:defRPr>
            </a:lvl1pPr>
          </a:lstStyle>
          <a:p>
            <a:pPr>
              <a:defRPr i="0"/>
            </a:pPr>
            <a:r>
              <a:rPr i="1"/>
              <a:t>Science meets Dharma</a:t>
            </a:r>
          </a:p>
        </p:txBody>
      </p:sp>
      <p:sp>
        <p:nvSpPr>
          <p:cNvPr id="323" name="Shape 323"/>
          <p:cNvSpPr/>
          <p:nvPr/>
        </p:nvSpPr>
        <p:spPr>
          <a:xfrm flipV="1">
            <a:off x="0" y="6664326"/>
            <a:ext cx="9192270" cy="3175"/>
          </a:xfrm>
          <a:prstGeom prst="line">
            <a:avLst/>
          </a:prstGeom>
          <a:ln w="38100">
            <a:solidFill>
              <a:srgbClr val="15248C"/>
            </a:solidFill>
            <a:miter lim="400000"/>
          </a:ln>
        </p:spPr>
        <p:txBody>
          <a:bodyPr lIns="50800" tIns="50800" rIns="50800" bIns="50800" anchor="ctr"/>
          <a:lstStyle/>
          <a:p>
            <a:endParaRPr/>
          </a:p>
        </p:txBody>
      </p:sp>
      <p:sp>
        <p:nvSpPr>
          <p:cNvPr id="324" name="Shape 324"/>
          <p:cNvSpPr/>
          <p:nvPr/>
        </p:nvSpPr>
        <p:spPr>
          <a:xfrm>
            <a:off x="8115300" y="6629400"/>
            <a:ext cx="1066800" cy="254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200"/>
              </a:lnSpc>
              <a:tabLst>
                <a:tab pos="749300" algn="l"/>
                <a:tab pos="1892300" algn="l"/>
              </a:tabLst>
              <a:defRPr sz="1000">
                <a:solidFill>
                  <a:srgbClr val="011A9A"/>
                </a:solidFill>
              </a:defRPr>
            </a:lvl1pPr>
          </a:lstStyle>
          <a:p>
            <a:r>
              <a:t>Werner Nater</a:t>
            </a:r>
          </a:p>
        </p:txBody>
      </p:sp>
      <p:sp>
        <p:nvSpPr>
          <p:cNvPr id="325" name="Shape 325"/>
          <p:cNvSpPr>
            <a:spLocks noGrp="1"/>
          </p:cNvSpPr>
          <p:nvPr>
            <p:ph type="sldNum" sz="quarter" idx="2"/>
          </p:nvPr>
        </p:nvSpPr>
        <p:spPr>
          <a:xfrm>
            <a:off x="4457553" y="6667500"/>
            <a:ext cx="230164" cy="228600"/>
          </a:xfrm>
          <a:prstGeom prst="rect">
            <a:avLst/>
          </a:prstGeom>
        </p:spPr>
        <p:txBody>
          <a:bodyPr lIns="38100" tIns="38100" rIns="38100" bIns="38100" anchor="ctr"/>
          <a:lstStyle>
            <a:lvl1pPr defTabSz="406400">
              <a:lnSpc>
                <a:spcPts val="1200"/>
              </a:lnSpc>
              <a:tabLst>
                <a:tab pos="749300" algn="l"/>
              </a:tabLst>
              <a:defRPr sz="10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SmD blue">
    <p:bg>
      <p:bgPr>
        <a:solidFill>
          <a:srgbClr val="FFFFFF"/>
        </a:solidFill>
        <a:effectLst/>
      </p:bgPr>
    </p:bg>
    <p:spTree>
      <p:nvGrpSpPr>
        <p:cNvPr id="1" name=""/>
        <p:cNvGrpSpPr/>
        <p:nvPr/>
      </p:nvGrpSpPr>
      <p:grpSpPr>
        <a:xfrm>
          <a:off x="0" y="0"/>
          <a:ext cx="0" cy="0"/>
          <a:chOff x="0" y="0"/>
          <a:chExt cx="0" cy="0"/>
        </a:xfrm>
      </p:grpSpPr>
      <p:sp>
        <p:nvSpPr>
          <p:cNvPr id="343" name="Shape 343"/>
          <p:cNvSpPr/>
          <p:nvPr/>
        </p:nvSpPr>
        <p:spPr>
          <a:xfrm>
            <a:off x="0" y="-38100"/>
            <a:ext cx="9182100" cy="6934200"/>
          </a:xfrm>
          <a:prstGeom prst="rect">
            <a:avLst/>
          </a:prstGeom>
          <a:solidFill>
            <a:srgbClr val="DCEDFF"/>
          </a:solidFill>
          <a:ln w="25400">
            <a:solidFill>
              <a:srgbClr val="DCEDFF"/>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44" name="Shape 344"/>
          <p:cNvSpPr/>
          <p:nvPr/>
        </p:nvSpPr>
        <p:spPr>
          <a:xfrm>
            <a:off x="0" y="6629400"/>
            <a:ext cx="29845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06400">
              <a:lnSpc>
                <a:spcPts val="1400"/>
              </a:lnSpc>
              <a:tabLst>
                <a:tab pos="749300" algn="l"/>
                <a:tab pos="1892300" algn="l"/>
              </a:tabLst>
              <a:defRPr i="1">
                <a:solidFill>
                  <a:srgbClr val="011A9A"/>
                </a:solidFill>
              </a:defRPr>
            </a:lvl1pPr>
          </a:lstStyle>
          <a:p>
            <a:pPr>
              <a:defRPr i="0"/>
            </a:pPr>
            <a:r>
              <a:rPr i="1"/>
              <a:t>Science meets Dharma</a:t>
            </a:r>
          </a:p>
        </p:txBody>
      </p:sp>
      <p:sp>
        <p:nvSpPr>
          <p:cNvPr id="345" name="Shape 345"/>
          <p:cNvSpPr/>
          <p:nvPr/>
        </p:nvSpPr>
        <p:spPr>
          <a:xfrm flipV="1">
            <a:off x="0" y="6664326"/>
            <a:ext cx="9192270" cy="3175"/>
          </a:xfrm>
          <a:prstGeom prst="line">
            <a:avLst/>
          </a:prstGeom>
          <a:ln w="38100">
            <a:solidFill>
              <a:srgbClr val="15248C"/>
            </a:solidFill>
            <a:miter lim="400000"/>
          </a:ln>
        </p:spPr>
        <p:txBody>
          <a:bodyPr lIns="50800" tIns="50800" rIns="50800" bIns="50800" anchor="ctr"/>
          <a:lstStyle/>
          <a:p>
            <a:endParaRPr/>
          </a:p>
        </p:txBody>
      </p:sp>
      <p:sp>
        <p:nvSpPr>
          <p:cNvPr id="346" name="Shape 346"/>
          <p:cNvSpPr/>
          <p:nvPr/>
        </p:nvSpPr>
        <p:spPr>
          <a:xfrm>
            <a:off x="8115300" y="6629400"/>
            <a:ext cx="10668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Werner Nater</a:t>
            </a:r>
          </a:p>
        </p:txBody>
      </p:sp>
      <p:sp>
        <p:nvSpPr>
          <p:cNvPr id="347" name="Shape 347"/>
          <p:cNvSpPr>
            <a:spLocks noGrp="1"/>
          </p:cNvSpPr>
          <p:nvPr>
            <p:ph type="sldNum" sz="quarter" idx="2"/>
          </p:nvPr>
        </p:nvSpPr>
        <p:spPr>
          <a:xfrm>
            <a:off x="44434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lack ">
    <p:spTree>
      <p:nvGrpSpPr>
        <p:cNvPr id="1" name=""/>
        <p:cNvGrpSpPr/>
        <p:nvPr/>
      </p:nvGrpSpPr>
      <p:grpSpPr>
        <a:xfrm>
          <a:off x="0" y="0"/>
          <a:ext cx="0" cy="0"/>
          <a:chOff x="0" y="0"/>
          <a:chExt cx="0" cy="0"/>
        </a:xfrm>
      </p:grpSpPr>
      <p:sp>
        <p:nvSpPr>
          <p:cNvPr id="41" name="Shape 41"/>
          <p:cNvSpPr/>
          <p:nvPr/>
        </p:nvSpPr>
        <p:spPr>
          <a:xfrm>
            <a:off x="-38100" y="0"/>
            <a:ext cx="9207500" cy="6845300"/>
          </a:xfrm>
          <a:prstGeom prst="rect">
            <a:avLst/>
          </a:prstGeom>
          <a:solidFill>
            <a:srgbClr val="000000"/>
          </a:solidFill>
          <a:ln w="25400">
            <a:solidFill>
              <a:srgbClr val="000000"/>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 name="Shape 42"/>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red">
    <p:bg>
      <p:bgPr>
        <a:solidFill>
          <a:srgbClr val="FFFFFF"/>
        </a:solidFill>
        <a:effectLst/>
      </p:bgPr>
    </p:bg>
    <p:spTree>
      <p:nvGrpSpPr>
        <p:cNvPr id="1" name=""/>
        <p:cNvGrpSpPr/>
        <p:nvPr/>
      </p:nvGrpSpPr>
      <p:grpSpPr>
        <a:xfrm>
          <a:off x="0" y="0"/>
          <a:ext cx="0" cy="0"/>
          <a:chOff x="0" y="0"/>
          <a:chExt cx="0" cy="0"/>
        </a:xfrm>
      </p:grpSpPr>
      <p:sp>
        <p:nvSpPr>
          <p:cNvPr id="49" name="Shape 49"/>
          <p:cNvSpPr/>
          <p:nvPr/>
        </p:nvSpPr>
        <p:spPr>
          <a:xfrm>
            <a:off x="-88900" y="-12700"/>
            <a:ext cx="9283700" cy="6858000"/>
          </a:xfrm>
          <a:prstGeom prst="rect">
            <a:avLst/>
          </a:prstGeom>
          <a:solidFill>
            <a:srgbClr val="FFFFFF"/>
          </a:solidFill>
          <a:ln w="254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0" name="Shape 50"/>
          <p:cNvSpPr/>
          <p:nvPr/>
        </p:nvSpPr>
        <p:spPr>
          <a:xfrm>
            <a:off x="12700" y="12700"/>
            <a:ext cx="9118600" cy="6858000"/>
          </a:xfrm>
          <a:prstGeom prst="rect">
            <a:avLst/>
          </a:prstGeom>
          <a:solidFill>
            <a:srgbClr val="470702"/>
          </a:solidFill>
          <a:ln w="254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1" name="Shape 51"/>
          <p:cNvSpPr>
            <a:spLocks noGrp="1"/>
          </p:cNvSpPr>
          <p:nvPr>
            <p:ph type="sldNum" sz="quarter" idx="2"/>
          </p:nvPr>
        </p:nvSpPr>
        <p:spPr>
          <a:xfrm>
            <a:off x="4445000" y="6527800"/>
            <a:ext cx="241300" cy="241300"/>
          </a:xfrm>
          <a:prstGeom prst="rect">
            <a:avLst/>
          </a:prstGeom>
        </p:spPr>
        <p:txBody>
          <a:bodyPr/>
          <a:lstStyle>
            <a:lvl1pPr defTabSz="406400">
              <a:defRPr sz="1000">
                <a:uFillTx/>
                <a:latin typeface="Gill Sans"/>
                <a:ea typeface="Gill Sans"/>
                <a:cs typeface="Gill Sans"/>
                <a:sym typeface="Gill Sans"/>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bg>
      <p:bgPr>
        <a:gradFill flip="none" rotWithShape="1">
          <a:gsLst>
            <a:gs pos="0">
              <a:srgbClr val="941100"/>
            </a:gs>
            <a:gs pos="100000">
              <a:srgbClr val="000000"/>
            </a:gs>
          </a:gsLst>
          <a:lin ang="10800000" scaled="0"/>
        </a:gradFill>
        <a:effectLst/>
      </p:bgPr>
    </p:bg>
    <p:spTree>
      <p:nvGrpSpPr>
        <p:cNvPr id="1" name=""/>
        <p:cNvGrpSpPr/>
        <p:nvPr/>
      </p:nvGrpSpPr>
      <p:grpSpPr>
        <a:xfrm>
          <a:off x="0" y="0"/>
          <a:ext cx="0" cy="0"/>
          <a:chOff x="0" y="0"/>
          <a:chExt cx="0" cy="0"/>
        </a:xfrm>
      </p:grpSpPr>
      <p:sp>
        <p:nvSpPr>
          <p:cNvPr id="58" name="Shape 58"/>
          <p:cNvSpPr>
            <a:spLocks noGrp="1"/>
          </p:cNvSpPr>
          <p:nvPr>
            <p:ph type="title"/>
          </p:nvPr>
        </p:nvSpPr>
        <p:spPr>
          <a:prstGeom prst="rect">
            <a:avLst/>
          </a:prstGeom>
        </p:spPr>
        <p:txBody>
          <a:bodyPr/>
          <a:lstStyle/>
          <a:p>
            <a:r>
              <a:t>Titeltext</a:t>
            </a:r>
          </a:p>
        </p:txBody>
      </p:sp>
      <p:sp>
        <p:nvSpPr>
          <p:cNvPr id="59" name="Shape 59"/>
          <p:cNvSpPr>
            <a:spLocks noGrp="1"/>
          </p:cNvSpPr>
          <p:nvPr>
            <p:ph type="body" idx="1"/>
          </p:nvPr>
        </p:nvSpPr>
        <p:spPr>
          <a:prstGeom prst="rect">
            <a:avLst/>
          </a:prstGeom>
        </p:spPr>
        <p:txBody>
          <a:bodyPr/>
          <a:lstStyle/>
          <a:p>
            <a:r>
              <a:t>Textebene 1</a:t>
            </a:r>
          </a:p>
          <a:p>
            <a:pPr lvl="1"/>
            <a:r>
              <a:t>Textebene 2</a:t>
            </a:r>
          </a:p>
          <a:p>
            <a:pPr lvl="2"/>
            <a:r>
              <a:t>Textebene 3</a:t>
            </a:r>
          </a:p>
          <a:p>
            <a:pPr lvl="3"/>
            <a:r>
              <a:t>Textebene 4</a:t>
            </a:r>
          </a:p>
          <a:p>
            <a:pPr lvl="4"/>
            <a:r>
              <a:t>Textebene 5</a:t>
            </a:r>
          </a:p>
        </p:txBody>
      </p:sp>
      <p:sp>
        <p:nvSpPr>
          <p:cNvPr id="60" name="Shape 60"/>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orlage #3">
    <p:bg>
      <p:bgPr>
        <a:solidFill>
          <a:srgbClr val="860E00"/>
        </a:solidFill>
        <a:effectLst/>
      </p:bgPr>
    </p:bg>
    <p:spTree>
      <p:nvGrpSpPr>
        <p:cNvPr id="1" name=""/>
        <p:cNvGrpSpPr/>
        <p:nvPr/>
      </p:nvGrpSpPr>
      <p:grpSpPr>
        <a:xfrm>
          <a:off x="0" y="0"/>
          <a:ext cx="0" cy="0"/>
          <a:chOff x="0" y="0"/>
          <a:chExt cx="0" cy="0"/>
        </a:xfrm>
      </p:grpSpPr>
      <p:sp>
        <p:nvSpPr>
          <p:cNvPr id="67" name="Shape 67"/>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SmD blue">
    <p:bg>
      <p:bgPr>
        <a:solidFill>
          <a:srgbClr val="FFFFFF"/>
        </a:solidFill>
        <a:effectLst/>
      </p:bgPr>
    </p:bg>
    <p:spTree>
      <p:nvGrpSpPr>
        <p:cNvPr id="1" name=""/>
        <p:cNvGrpSpPr/>
        <p:nvPr/>
      </p:nvGrpSpPr>
      <p:grpSpPr>
        <a:xfrm>
          <a:off x="0" y="0"/>
          <a:ext cx="0" cy="0"/>
          <a:chOff x="0" y="0"/>
          <a:chExt cx="0" cy="0"/>
        </a:xfrm>
      </p:grpSpPr>
      <p:sp>
        <p:nvSpPr>
          <p:cNvPr id="74" name="Shape 74"/>
          <p:cNvSpPr/>
          <p:nvPr/>
        </p:nvSpPr>
        <p:spPr>
          <a:xfrm>
            <a:off x="0" y="-38100"/>
            <a:ext cx="9182100" cy="6934200"/>
          </a:xfrm>
          <a:prstGeom prst="rect">
            <a:avLst/>
          </a:prstGeom>
          <a:solidFill>
            <a:srgbClr val="DCEDFF"/>
          </a:solidFill>
          <a:ln w="25400">
            <a:solidFill>
              <a:srgbClr val="DCEDFF"/>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5" name="Shape 75"/>
          <p:cNvSpPr/>
          <p:nvPr/>
        </p:nvSpPr>
        <p:spPr>
          <a:xfrm>
            <a:off x="0" y="6629400"/>
            <a:ext cx="29845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06400">
              <a:lnSpc>
                <a:spcPts val="1400"/>
              </a:lnSpc>
              <a:tabLst>
                <a:tab pos="749300" algn="l"/>
                <a:tab pos="1892300" algn="l"/>
              </a:tabLst>
              <a:defRPr i="1">
                <a:solidFill>
                  <a:srgbClr val="011A9A"/>
                </a:solidFill>
              </a:defRPr>
            </a:lvl1pPr>
          </a:lstStyle>
          <a:p>
            <a:pPr>
              <a:defRPr i="0"/>
            </a:pPr>
            <a:r>
              <a:rPr i="1"/>
              <a:t>Science meets Dharma</a:t>
            </a:r>
          </a:p>
        </p:txBody>
      </p:sp>
      <p:sp>
        <p:nvSpPr>
          <p:cNvPr id="76" name="Shape 76"/>
          <p:cNvSpPr/>
          <p:nvPr/>
        </p:nvSpPr>
        <p:spPr>
          <a:xfrm flipV="1">
            <a:off x="0" y="6664326"/>
            <a:ext cx="9192270" cy="3175"/>
          </a:xfrm>
          <a:prstGeom prst="line">
            <a:avLst/>
          </a:prstGeom>
          <a:ln w="38100">
            <a:solidFill>
              <a:srgbClr val="15248C"/>
            </a:solidFill>
            <a:miter lim="400000"/>
          </a:ln>
        </p:spPr>
        <p:txBody>
          <a:bodyPr lIns="50800" tIns="50800" rIns="50800" bIns="50800" anchor="ctr"/>
          <a:lstStyle/>
          <a:p>
            <a:endParaRPr/>
          </a:p>
        </p:txBody>
      </p:sp>
      <p:sp>
        <p:nvSpPr>
          <p:cNvPr id="77" name="Shape 77"/>
          <p:cNvSpPr/>
          <p:nvPr/>
        </p:nvSpPr>
        <p:spPr>
          <a:xfrm>
            <a:off x="8115300" y="6629400"/>
            <a:ext cx="1066800" cy="279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1400"/>
              </a:lnSpc>
              <a:tabLst>
                <a:tab pos="749300" algn="l"/>
                <a:tab pos="1892300" algn="l"/>
              </a:tabLst>
              <a:defRPr>
                <a:solidFill>
                  <a:srgbClr val="011A9A"/>
                </a:solidFill>
              </a:defRPr>
            </a:lvl1pPr>
          </a:lstStyle>
          <a:p>
            <a:r>
              <a:t>Werner Nater</a:t>
            </a:r>
          </a:p>
        </p:txBody>
      </p:sp>
      <p:sp>
        <p:nvSpPr>
          <p:cNvPr id="78" name="Shape 78"/>
          <p:cNvSpPr>
            <a:spLocks noGrp="1"/>
          </p:cNvSpPr>
          <p:nvPr>
            <p:ph type="sldNum" sz="quarter" idx="2"/>
          </p:nvPr>
        </p:nvSpPr>
        <p:spPr>
          <a:xfrm>
            <a:off x="4443427" y="6642100"/>
            <a:ext cx="258416" cy="254000"/>
          </a:xfrm>
          <a:prstGeom prst="rect">
            <a:avLst/>
          </a:prstGeom>
        </p:spPr>
        <p:txBody>
          <a:bodyPr lIns="38100" tIns="38100" rIns="38100" bIns="38100" anchor="ctr"/>
          <a:lstStyle>
            <a:lvl1pPr defTabSz="406400">
              <a:lnSpc>
                <a:spcPts val="1400"/>
              </a:lnSpc>
              <a:tabLst>
                <a:tab pos="749300" algn="l"/>
              </a:tabLst>
              <a:defRPr sz="1200">
                <a:uFillTx/>
                <a:latin typeface="Helvetica"/>
                <a:ea typeface="Helvetica"/>
                <a:cs typeface="Helvetica"/>
                <a:sym typeface="Helvetica"/>
              </a:defRPr>
            </a:lvl1pPr>
          </a:lstStyle>
          <a:p>
            <a:fld id="{86CB4B4D-7CA3-9044-876B-883B54F8677D}" type="slidenum">
              <a:t>‹Nr.›</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Vorlage #4">
    <p:spTree>
      <p:nvGrpSpPr>
        <p:cNvPr id="1" name=""/>
        <p:cNvGrpSpPr/>
        <p:nvPr/>
      </p:nvGrpSpPr>
      <p:grpSpPr>
        <a:xfrm>
          <a:off x="0" y="0"/>
          <a:ext cx="0" cy="0"/>
          <a:chOff x="0" y="0"/>
          <a:chExt cx="0" cy="0"/>
        </a:xfrm>
      </p:grpSpPr>
      <p:grpSp>
        <p:nvGrpSpPr>
          <p:cNvPr id="87" name="Group 87"/>
          <p:cNvGrpSpPr/>
          <p:nvPr/>
        </p:nvGrpSpPr>
        <p:grpSpPr>
          <a:xfrm>
            <a:off x="-177801" y="-277813"/>
            <a:ext cx="9321802" cy="7150101"/>
            <a:chOff x="0" y="0"/>
            <a:chExt cx="9321800" cy="7150100"/>
          </a:xfrm>
        </p:grpSpPr>
        <p:sp>
          <p:nvSpPr>
            <p:cNvPr id="85" name="Shape 85"/>
            <p:cNvSpPr/>
            <p:nvPr/>
          </p:nvSpPr>
          <p:spPr>
            <a:xfrm>
              <a:off x="0" y="0"/>
              <a:ext cx="9321801" cy="7150100"/>
            </a:xfrm>
            <a:prstGeom prst="rect">
              <a:avLst/>
            </a:prstGeom>
            <a:gradFill flip="none" rotWithShape="1">
              <a:gsLst>
                <a:gs pos="0">
                  <a:srgbClr val="000000">
                    <a:alpha val="43998"/>
                  </a:srgbClr>
                </a:gs>
                <a:gs pos="100000">
                  <a:srgbClr val="000000">
                    <a:alpha val="43998"/>
                  </a:srgbClr>
                </a:gs>
              </a:gsLst>
              <a:lin ang="10800000" scaled="0"/>
            </a:gradFill>
            <a:ln w="12700" cap="flat">
              <a:solidFill>
                <a:srgbClr val="000000"/>
              </a:solidFill>
              <a:prstDash val="solid"/>
              <a:round/>
            </a:ln>
            <a:effectLst/>
          </p:spPr>
          <p:txBody>
            <a:bodyPr wrap="square" lIns="50800" tIns="50800" rIns="50800" bIns="50800" numCol="1" anchor="ctr">
              <a:noAutofit/>
            </a:bodyPr>
            <a:lstStyle/>
            <a:p>
              <a:pPr marL="40639" marR="40639" defTabSz="914400">
                <a:defRPr sz="1400">
                  <a:uFill>
                    <a:solidFill>
                      <a:srgbClr val="000000"/>
                    </a:solidFill>
                  </a:uFill>
                  <a:latin typeface="+mn-lt"/>
                  <a:ea typeface="+mn-ea"/>
                  <a:cs typeface="+mn-cs"/>
                  <a:sym typeface="Arial"/>
                </a:defRPr>
              </a:pPr>
              <a:endParaRPr/>
            </a:p>
          </p:txBody>
        </p:sp>
        <p:sp>
          <p:nvSpPr>
            <p:cNvPr id="86" name="Shape 86"/>
            <p:cNvSpPr/>
            <p:nvPr/>
          </p:nvSpPr>
          <p:spPr>
            <a:xfrm>
              <a:off x="0" y="0"/>
              <a:ext cx="9321801" cy="7150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marL="40639" marR="40639" defTabSz="914400">
                <a:buClr>
                  <a:srgbClr val="000000"/>
                </a:buClr>
                <a:buFont typeface="Arial"/>
                <a:defRPr sz="1400">
                  <a:uFill>
                    <a:solidFill>
                      <a:srgbClr val="000000"/>
                    </a:solidFill>
                  </a:uFill>
                  <a:latin typeface="+mn-lt"/>
                  <a:ea typeface="+mn-ea"/>
                  <a:cs typeface="+mn-cs"/>
                  <a:sym typeface="Arial"/>
                </a:defRPr>
              </a:lvl1pPr>
            </a:lstStyle>
            <a:p>
              <a:r>
                <a:t> </a:t>
              </a:r>
            </a:p>
          </p:txBody>
        </p:sp>
      </p:grpSp>
      <p:sp>
        <p:nvSpPr>
          <p:cNvPr id="88" name="Shape 88"/>
          <p:cNvSpPr>
            <a:spLocks noGrp="1"/>
          </p:cNvSpPr>
          <p:nvPr>
            <p:ph type="sldNum" sz="quarter" idx="2"/>
          </p:nvPr>
        </p:nvSpPr>
        <p:spPr>
          <a:prstGeom prst="rect">
            <a:avLst/>
          </a:prstGeom>
        </p:spPr>
        <p:txBody>
          <a:bodyPr/>
          <a:lstStyle/>
          <a:p>
            <a:fld id="{86CB4B4D-7CA3-9044-876B-883B54F8677D}" type="slidenum">
              <a:t>‹Nr.›</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slideLayout" Target="../slideLayouts/slideLayout31.xml"/><Relationship Id="rId32" Type="http://schemas.openxmlformats.org/officeDocument/2006/relationships/slideLayout" Target="../slideLayouts/slideLayout32.xml"/><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FFFFFF"/>
            </a:gs>
          </a:gsLst>
          <a:lin ang="10800000" scaled="0"/>
        </a:gradFill>
        <a:effectLst/>
      </p:bgPr>
    </p:bg>
    <p:spTree>
      <p:nvGrpSpPr>
        <p:cNvPr id="1" name=""/>
        <p:cNvGrpSpPr/>
        <p:nvPr/>
      </p:nvGrpSpPr>
      <p:grpSpPr>
        <a:xfrm>
          <a:off x="0" y="0"/>
          <a:ext cx="0" cy="0"/>
          <a:chOff x="0" y="0"/>
          <a:chExt cx="0" cy="0"/>
        </a:xfrm>
      </p:grpSpPr>
      <p:sp>
        <p:nvSpPr>
          <p:cNvPr id="2" name="Shape 2"/>
          <p:cNvSpPr>
            <a:spLocks noGrp="1"/>
          </p:cNvSpPr>
          <p:nvPr>
            <p:ph type="sldNum" sz="quarter" idx="2"/>
          </p:nvPr>
        </p:nvSpPr>
        <p:spPr>
          <a:xfrm>
            <a:off x="7463966" y="6245225"/>
            <a:ext cx="312068" cy="298984"/>
          </a:xfrm>
          <a:prstGeom prst="rect">
            <a:avLst/>
          </a:prstGeom>
          <a:ln w="12700">
            <a:miter lim="400000"/>
          </a:ln>
        </p:spPr>
        <p:txBody>
          <a:bodyPr wrap="none" lIns="50800" tIns="50800" rIns="50800" bIns="50800">
            <a:spAutoFit/>
          </a:bodyPr>
          <a:lstStyle>
            <a:lvl1pPr algn="ctr">
              <a:defRPr sz="1400">
                <a:uFill>
                  <a:solidFill>
                    <a:srgbClr val="000000"/>
                  </a:solidFill>
                </a:uFill>
                <a:latin typeface="+mn-lt"/>
                <a:ea typeface="+mn-ea"/>
                <a:cs typeface="+mn-cs"/>
                <a:sym typeface="Arial"/>
              </a:defRPr>
            </a:lvl1pPr>
          </a:lstStyle>
          <a:p>
            <a:fld id="{86CB4B4D-7CA3-9044-876B-883B54F8677D}" type="slidenum">
              <a:t>‹Nr.›</a:t>
            </a:fld>
            <a:endParaRPr/>
          </a:p>
        </p:txBody>
      </p:sp>
      <p:sp>
        <p:nvSpPr>
          <p:cNvPr id="3" name="Shape 3"/>
          <p:cNvSpPr>
            <a:spLocks noGrp="1"/>
          </p:cNvSpPr>
          <p:nvPr>
            <p:ph type="title"/>
          </p:nvPr>
        </p:nvSpPr>
        <p:spPr>
          <a:xfrm>
            <a:off x="457200" y="92074"/>
            <a:ext cx="8229600" cy="15081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Titeltext</a:t>
            </a:r>
          </a:p>
        </p:txBody>
      </p:sp>
      <p:sp>
        <p:nvSpPr>
          <p:cNvPr id="4" name="Shape 4"/>
          <p:cNvSpPr>
            <a:spLocks noGrp="1"/>
          </p:cNvSpPr>
          <p:nvPr>
            <p:ph type="body" idx="1"/>
          </p:nvPr>
        </p:nvSpPr>
        <p:spPr>
          <a:xfrm>
            <a:off x="457200" y="1600200"/>
            <a:ext cx="8229600" cy="5257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2pPr marL="783590" indent="-285750">
              <a:spcBef>
                <a:spcPts val="600"/>
              </a:spcBef>
              <a:buChar char="–"/>
              <a:defRPr sz="2800"/>
            </a:lvl2pPr>
            <a:lvl3pPr marL="1183639" indent="-228600">
              <a:spcBef>
                <a:spcPts val="500"/>
              </a:spcBef>
              <a:defRPr sz="2400"/>
            </a:lvl3pPr>
            <a:lvl4pPr marL="1640839" indent="-228600">
              <a:spcBef>
                <a:spcPts val="400"/>
              </a:spcBef>
              <a:buChar char="–"/>
              <a:defRPr sz="2000"/>
            </a:lvl4pPr>
            <a:lvl5pPr marL="2098039" indent="-228600">
              <a:spcBef>
                <a:spcPts val="400"/>
              </a:spcBef>
              <a:buChar char="»"/>
              <a:defRPr sz="2000"/>
            </a:lvl5pPr>
          </a:lstStyle>
          <a:p>
            <a:r>
              <a:t>Textebene 1</a:t>
            </a:r>
          </a:p>
          <a:p>
            <a:pPr lvl="1"/>
            <a:r>
              <a:t>Textebene 2</a:t>
            </a:r>
          </a:p>
          <a:p>
            <a:pPr lvl="2"/>
            <a:r>
              <a:t>Textebene 3</a:t>
            </a:r>
          </a:p>
          <a:p>
            <a:pPr lvl="3"/>
            <a:r>
              <a:t>Textebene 4</a:t>
            </a:r>
          </a:p>
          <a:p>
            <a:pPr lvl="4"/>
            <a:r>
              <a:t>Textebene 5</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1" r:id="rId32"/>
  </p:sldLayoutIdLst>
  <p:transition xmlns:p14="http://schemas.microsoft.com/office/powerpoint/2010/main" spd="med"/>
  <p:txStyles>
    <p:titleStyle>
      <a:lvl1pPr marL="40639" marR="40639"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1pPr>
      <a:lvl2pPr marL="40639" marR="40639" indent="228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2pPr>
      <a:lvl3pPr marL="40639" marR="40639" indent="457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3pPr>
      <a:lvl4pPr marL="40639" marR="40639" indent="685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4pPr>
      <a:lvl5pPr marL="40639" marR="40639" indent="9144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5pPr>
      <a:lvl6pPr marL="40639" marR="40639" indent="11430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6pPr>
      <a:lvl7pPr marL="40639" marR="40639" indent="13716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7pPr>
      <a:lvl8pPr marL="40639" marR="40639" indent="16002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8pPr>
      <a:lvl9pPr marL="40639" marR="40639" indent="182880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
            <a:solidFill>
              <a:srgbClr val="000000"/>
            </a:solidFill>
          </a:uFill>
          <a:latin typeface="+mn-lt"/>
          <a:ea typeface="+mn-ea"/>
          <a:cs typeface="+mn-cs"/>
          <a:sym typeface="Arial"/>
        </a:defRPr>
      </a:lvl9pPr>
    </p:titleStyle>
    <p:bodyStyle>
      <a:lvl1pPr marL="383540" marR="40639" indent="-3429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1pPr>
      <a:lvl2pPr marL="824411" marR="40639" indent="-326571"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2pPr>
      <a:lvl3pPr marL="1259839" marR="40639" indent="-30480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3pPr>
      <a:lvl4pPr marL="17780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4pPr>
      <a:lvl5pPr marL="22352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5pPr>
      <a:lvl6pPr marL="22352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6pPr>
      <a:lvl7pPr marL="22352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7pPr>
      <a:lvl8pPr marL="22352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8pPr>
      <a:lvl9pPr marL="2235200" marR="40639" indent="-365760" algn="l" defTabSz="914400" rtl="0" latinLnBrk="0">
        <a:lnSpc>
          <a:spcPct val="100000"/>
        </a:lnSpc>
        <a:spcBef>
          <a:spcPts val="700"/>
        </a:spcBef>
        <a:spcAft>
          <a:spcPts val="0"/>
        </a:spcAft>
        <a:buClrTx/>
        <a:buSzPct val="100000"/>
        <a:buFontTx/>
        <a:buChar char="•"/>
        <a:tabLst/>
        <a:defRPr sz="3200" b="0" i="0" u="none" strike="noStrike" cap="none" spc="0" baseline="0">
          <a:ln>
            <a:noFill/>
          </a:ln>
          <a:solidFill>
            <a:srgbClr val="000000"/>
          </a:solidFill>
          <a:uFill>
            <a:solidFill>
              <a:srgbClr val="000000"/>
            </a:solidFill>
          </a:uFill>
          <a:latin typeface="+mn-lt"/>
          <a:ea typeface="+mn-ea"/>
          <a:cs typeface="+mn-cs"/>
          <a:sym typeface="Arial"/>
        </a:defRPr>
      </a:lvl9pPr>
    </p:bodyStyle>
    <p:otherStyle>
      <a:lvl1pPr marL="0" marR="0" indent="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1pPr>
      <a:lvl2pPr marL="0" marR="0" indent="2286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2pPr>
      <a:lvl3pPr marL="0" marR="0" indent="4572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3pPr>
      <a:lvl4pPr marL="0" marR="0" indent="6858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4pPr>
      <a:lvl5pPr marL="0" marR="0" indent="9144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5pPr>
      <a:lvl6pPr marL="0" marR="0" indent="11430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6pPr>
      <a:lvl7pPr marL="0" marR="0" indent="13716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7pPr>
      <a:lvl8pPr marL="0" marR="0" indent="16002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8pPr>
      <a:lvl9pPr marL="0" marR="0" indent="1828800" algn="ctr" defTabSz="457200" latinLnBrk="0">
        <a:lnSpc>
          <a:spcPct val="100000"/>
        </a:lnSpc>
        <a:spcBef>
          <a:spcPts val="0"/>
        </a:spcBef>
        <a:spcAft>
          <a:spcPts val="0"/>
        </a:spcAft>
        <a:buClrTx/>
        <a:buSzTx/>
        <a:buFontTx/>
        <a:buNone/>
        <a:tabLst/>
        <a:defRPr sz="1400" b="0" i="0" u="none" strike="noStrike" cap="none" spc="0" baseline="0">
          <a:ln>
            <a:noFill/>
          </a:ln>
          <a:solidFill>
            <a:schemeClr val="tx1"/>
          </a:solidFill>
          <a:uFill>
            <a:solidFill>
              <a:srgbClr val="000000"/>
            </a:solidFill>
          </a:uFill>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2.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5.png"/></Relationships>
</file>

<file path=ppt/slides/_rels/slide10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0.xml"/><Relationship Id="rId5" Type="http://schemas.openxmlformats.org/officeDocument/2006/relationships/image" Target="../media/image76.png"/><Relationship Id="rId1" Type="http://schemas.microsoft.com/office/2007/relationships/media" Target="../media/media10.mov"/><Relationship Id="rId2" Type="http://schemas.openxmlformats.org/officeDocument/2006/relationships/video" Target="../media/media10.mov"/></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7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9.png"/></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80.png"/><Relationship Id="rId1" Type="http://schemas.microsoft.com/office/2007/relationships/media" Target="../media/media11.mov"/><Relationship Id="rId2" Type="http://schemas.openxmlformats.org/officeDocument/2006/relationships/video" Target="../media/media11.mov"/></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hyperlink" Target="https://phet.colorado.edu/sims/html/bending-light/latest/bending-light_bo.html" TargetMode="External"/><Relationship Id="rId5" Type="http://schemas.openxmlformats.org/officeDocument/2006/relationships/image" Target="../media/image9.png"/><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http://michaelbach.de/ot/col_mix/index.html" TargetMode="External"/><Relationship Id="rId3" Type="http://schemas.openxmlformats.org/officeDocument/2006/relationships/image" Target="../media/image81.png"/></Relationships>
</file>

<file path=ppt/slides/_rels/slide11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3.xml"/><Relationship Id="rId5" Type="http://schemas.openxmlformats.org/officeDocument/2006/relationships/image" Target="../media/image82.png"/><Relationship Id="rId1" Type="http://schemas.microsoft.com/office/2007/relationships/media" Target="../media/media12.mov"/><Relationship Id="rId2" Type="http://schemas.openxmlformats.org/officeDocument/2006/relationships/video" Target="../media/media12.mov"/></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4.xml"/><Relationship Id="rId5" Type="http://schemas.openxmlformats.org/officeDocument/2006/relationships/image" Target="../media/image83.png"/><Relationship Id="rId1" Type="http://schemas.microsoft.com/office/2007/relationships/media" Target="../media/media13.mov"/><Relationship Id="rId2" Type="http://schemas.openxmlformats.org/officeDocument/2006/relationships/video" Target="../media/media13.mov"/></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5.xml"/><Relationship Id="rId5" Type="http://schemas.openxmlformats.org/officeDocument/2006/relationships/image" Target="../media/image84.png"/><Relationship Id="rId1" Type="http://schemas.microsoft.com/office/2007/relationships/media" Target="../media/media14.mov"/><Relationship Id="rId2" Type="http://schemas.openxmlformats.org/officeDocument/2006/relationships/video" Target="../media/media14.mov"/></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5.png"/></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46.xml"/><Relationship Id="rId5" Type="http://schemas.openxmlformats.org/officeDocument/2006/relationships/image" Target="../media/image86.png"/><Relationship Id="rId1" Type="http://schemas.microsoft.com/office/2007/relationships/media" Target="../media/media15.mov"/><Relationship Id="rId2" Type="http://schemas.openxmlformats.org/officeDocument/2006/relationships/video" Target="../media/media15.mov"/></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7.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0.png"/></Relationships>
</file>

<file path=ppt/slides/_rels/slide125.xml.rels><?xml version="1.0" encoding="UTF-8" standalone="yes"?>
<Relationships xmlns="http://schemas.openxmlformats.org/package/2006/relationships"><Relationship Id="rId3" Type="http://schemas.openxmlformats.org/officeDocument/2006/relationships/hyperlink" Target="http://michaelbach.de/ot/sze_muelue/index.html" TargetMode="External"/><Relationship Id="rId4" Type="http://schemas.openxmlformats.org/officeDocument/2006/relationships/image" Target="../media/image91.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9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3.png"/></Relationships>
</file>

<file path=ppt/slides/_rels/slide12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94.png"/><Relationship Id="rId1" Type="http://schemas.microsoft.com/office/2007/relationships/media" Target="../media/media16.mov"/><Relationship Id="rId2" Type="http://schemas.openxmlformats.org/officeDocument/2006/relationships/video" Target="../media/media16.mov"/></Relationships>
</file>

<file path=ppt/slides/_rels/slide12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95.png"/><Relationship Id="rId1" Type="http://schemas.microsoft.com/office/2007/relationships/media" Target="../media/media17.mov"/><Relationship Id="rId2" Type="http://schemas.openxmlformats.org/officeDocument/2006/relationships/video" Target="../media/media17.mov"/></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png"/></Relationships>
</file>

<file path=ppt/slides/_rels/slide13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96.png"/><Relationship Id="rId1" Type="http://schemas.microsoft.com/office/2007/relationships/media" Target="../media/media18.mov"/><Relationship Id="rId2" Type="http://schemas.openxmlformats.org/officeDocument/2006/relationships/video" Target="../media/media18.mov"/></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7.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8.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9.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0.tiff"/></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3.png"/><Relationship Id="rId3" Type="http://schemas.openxmlformats.org/officeDocument/2006/relationships/image" Target="../media/image104.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5.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6.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7.png"/></Relationships>
</file>

<file path=ppt/slides/_rels/slide144.xml.rels><?xml version="1.0" encoding="UTF-8" standalone="yes"?>
<Relationships xmlns="http://schemas.openxmlformats.org/package/2006/relationships"><Relationship Id="rId3" Type="http://schemas.openxmlformats.org/officeDocument/2006/relationships/slideLayout" Target="../slideLayouts/slideLayout8.xml"/><Relationship Id="rId4" Type="http://schemas.openxmlformats.org/officeDocument/2006/relationships/image" Target="../media/image108.png"/><Relationship Id="rId1" Type="http://schemas.microsoft.com/office/2007/relationships/media" Target="../media/media19.mov"/><Relationship Id="rId2" Type="http://schemas.openxmlformats.org/officeDocument/2006/relationships/video" Target="../media/media19.mov"/></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9.tif"/><Relationship Id="rId3" Type="http://schemas.openxmlformats.org/officeDocument/2006/relationships/image" Target="../media/image110.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9.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150.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png"/><Relationship Id="rId6" Type="http://schemas.openxmlformats.org/officeDocument/2006/relationships/image" Target="../media/image114.png"/><Relationship Id="rId1" Type="http://schemas.openxmlformats.org/officeDocument/2006/relationships/slideLayout" Target="../slideLayouts/slideLayout8.xml"/><Relationship Id="rId2" Type="http://schemas.openxmlformats.org/officeDocument/2006/relationships/notesSlide" Target="../notesSlides/notesSlide5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1" Type="http://schemas.openxmlformats.org/officeDocument/2006/relationships/slideLayout" Target="../slideLayouts/slideLayout8.xml"/><Relationship Id="rId2" Type="http://schemas.openxmlformats.org/officeDocument/2006/relationships/notesSlide" Target="../notesSlides/notesSlide5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18.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2.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5.tiff"/><Relationship Id="rId3" Type="http://schemas.openxmlformats.org/officeDocument/2006/relationships/image" Target="../media/image16.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t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8.ti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9.tif"/></Relationships>
</file>

<file path=ppt/slides/_rels/slide29.xml.rels><?xml version="1.0" encoding="UTF-8" standalone="yes"?>
<Relationships xmlns="http://schemas.openxmlformats.org/package/2006/relationships"><Relationship Id="rId3" Type="http://schemas.openxmlformats.org/officeDocument/2006/relationships/image" Target="../media/image20.tif"/><Relationship Id="rId4" Type="http://schemas.openxmlformats.org/officeDocument/2006/relationships/image" Target="../media/image21.tif"/><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2.tif"/><Relationship Id="rId3" Type="http://schemas.openxmlformats.org/officeDocument/2006/relationships/image" Target="../media/image23.t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4.tif"/><Relationship Id="rId3" Type="http://schemas.openxmlformats.org/officeDocument/2006/relationships/image" Target="../media/image25.t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26.pn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3.png"/><Relationship Id="rId3"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27.t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2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0.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1.t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2.t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3.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3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3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3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 Id="rId3" Type="http://schemas.openxmlformats.org/officeDocument/2006/relationships/image" Target="../media/image40.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3.xml"/><Relationship Id="rId3" Type="http://schemas.openxmlformats.org/officeDocument/2006/relationships/image" Target="../media/image4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6.t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7.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6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tiff"/><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0.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1.ti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4.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3.tif"/></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4.ti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5.ti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7.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5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59.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0.png"/><Relationship Id="rId1" Type="http://schemas.microsoft.com/office/2007/relationships/media" Target="../media/media1.mov"/><Relationship Id="rId2" Type="http://schemas.openxmlformats.org/officeDocument/2006/relationships/video" Target="../media/media1.mov"/></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1.png"/><Relationship Id="rId1" Type="http://schemas.microsoft.com/office/2007/relationships/media" Target="../media/media2.mov"/><Relationship Id="rId2" Type="http://schemas.openxmlformats.org/officeDocument/2006/relationships/video" Target="../media/media2.mov"/></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2.png"/><Relationship Id="rId1" Type="http://schemas.microsoft.com/office/2007/relationships/media" Target="../media/media3.avi"/><Relationship Id="rId2" Type="http://schemas.openxmlformats.org/officeDocument/2006/relationships/video" Target="../media/media3.avi"/></Relationships>
</file>

<file path=ppt/slides/_rels/slide89.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1.xml"/><Relationship Id="rId5" Type="http://schemas.openxmlformats.org/officeDocument/2006/relationships/image" Target="../media/image63.png"/><Relationship Id="rId1" Type="http://schemas.microsoft.com/office/2007/relationships/media" Target="../media/media4.mov"/><Relationship Id="rId2" Type="http://schemas.openxmlformats.org/officeDocument/2006/relationships/video" Target="../media/media4.mov"/></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64.png"/><Relationship Id="rId1" Type="http://schemas.microsoft.com/office/2007/relationships/media" Target="../media/media5.mov"/><Relationship Id="rId2" Type="http://schemas.openxmlformats.org/officeDocument/2006/relationships/video" Target="../media/media5.mov"/></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2.xml"/><Relationship Id="rId5" Type="http://schemas.openxmlformats.org/officeDocument/2006/relationships/image" Target="../media/image65.png"/><Relationship Id="rId1" Type="http://schemas.microsoft.com/office/2007/relationships/media" Target="../media/media6.mov"/><Relationship Id="rId2" Type="http://schemas.openxmlformats.org/officeDocument/2006/relationships/video" Target="../media/media6.mov"/></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3.xml"/><Relationship Id="rId5" Type="http://schemas.openxmlformats.org/officeDocument/2006/relationships/image" Target="../media/image66.png"/><Relationship Id="rId1" Type="http://schemas.microsoft.com/office/2007/relationships/media" Target="../media/media7.mov"/><Relationship Id="rId2" Type="http://schemas.openxmlformats.org/officeDocument/2006/relationships/video" Target="../media/media7.mov"/></Relationships>
</file>

<file path=ppt/slides/_rels/slide9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4.xml"/><Relationship Id="rId5" Type="http://schemas.openxmlformats.org/officeDocument/2006/relationships/image" Target="../media/image67.png"/><Relationship Id="rId1" Type="http://schemas.microsoft.com/office/2007/relationships/media" Target="../media/media8.mov"/><Relationship Id="rId2" Type="http://schemas.openxmlformats.org/officeDocument/2006/relationships/video" Target="../media/media8.mov"/></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6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69.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8.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37.xml"/><Relationship Id="rId5" Type="http://schemas.openxmlformats.org/officeDocument/2006/relationships/image" Target="../media/image70.png"/><Relationship Id="rId1" Type="http://schemas.microsoft.com/office/2007/relationships/media" Target="../media/media9.mov"/><Relationship Id="rId2" Type="http://schemas.openxmlformats.org/officeDocument/2006/relationships/video" Target="../media/media9.mov"/></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p:nvPr/>
        </p:nvSpPr>
        <p:spPr>
          <a:xfrm>
            <a:off x="-12700" y="0"/>
            <a:ext cx="9207500" cy="6896100"/>
          </a:xfrm>
          <a:prstGeom prst="rect">
            <a:avLst/>
          </a:prstGeom>
          <a:solidFill>
            <a:srgbClr val="000000"/>
          </a:solidFill>
          <a:ln w="12700">
            <a:solidFill>
              <a:srgbClr val="000000"/>
            </a:solidFill>
          </a:ln>
        </p:spPr>
        <p:txBody>
          <a:bodyPr lIns="50800" tIns="50800" rIns="50800" bIns="50800" anchor="ctr"/>
          <a:lstStyle/>
          <a:p>
            <a:pPr marL="40639" marR="40639" defTabSz="914400">
              <a:defRPr sz="1400">
                <a:uFill>
                  <a:solidFill>
                    <a:srgbClr val="000000"/>
                  </a:solidFill>
                </a:uFill>
                <a:latin typeface="+mn-lt"/>
                <a:ea typeface="+mn-ea"/>
                <a:cs typeface="+mn-cs"/>
                <a:sym typeface="Arial"/>
              </a:defRPr>
            </a:pPr>
            <a:endParaRPr/>
          </a:p>
        </p:txBody>
      </p:sp>
      <p:sp>
        <p:nvSpPr>
          <p:cNvPr id="357" name="Shape 357"/>
          <p:cNvSpPr/>
          <p:nvPr/>
        </p:nvSpPr>
        <p:spPr>
          <a:xfrm>
            <a:off x="3683000" y="2540000"/>
            <a:ext cx="1778000" cy="1778000"/>
          </a:xfrm>
          <a:prstGeom prst="ellipse">
            <a:avLst/>
          </a:prstGeom>
          <a:solidFill>
            <a:srgbClr val="011A9A"/>
          </a:solidFill>
          <a:ln w="254000">
            <a:solidFill>
              <a:srgbClr val="FF2600"/>
            </a:solidFill>
            <a:miter lim="400000"/>
          </a:ln>
        </p:spPr>
        <p:txBody>
          <a:bodyPr lIns="50800" tIns="50800" rIns="50800" bIns="50800" anchor="ctr"/>
          <a:lstStyle/>
          <a:p>
            <a:pPr marL="40639" marR="40639" defTabSz="914400">
              <a:defRPr sz="1400">
                <a:uFill>
                  <a:solidFill>
                    <a:srgbClr val="000000"/>
                  </a:solidFill>
                </a:uFill>
                <a:latin typeface="+mn-lt"/>
                <a:ea typeface="+mn-ea"/>
                <a:cs typeface="+mn-cs"/>
                <a:sym typeface="Arial"/>
              </a:defRPr>
            </a:pPr>
            <a:endParaRPr/>
          </a:p>
        </p:txBody>
      </p:sp>
      <p:sp>
        <p:nvSpPr>
          <p:cNvPr id="358" name="Shape 358"/>
          <p:cNvSpPr/>
          <p:nvPr/>
        </p:nvSpPr>
        <p:spPr>
          <a:xfrm flipV="1">
            <a:off x="0" y="3485927"/>
            <a:ext cx="646458" cy="224"/>
          </a:xfrm>
          <a:prstGeom prst="line">
            <a:avLst/>
          </a:prstGeom>
          <a:ln w="127000">
            <a:solidFill>
              <a:srgbClr val="FF2600"/>
            </a:solidFill>
            <a:miter lim="400000"/>
          </a:ln>
        </p:spPr>
        <p:txBody>
          <a:bodyPr lIns="50800" tIns="50800" rIns="50800" bIns="50800" anchor="ctr"/>
          <a:lstStyle/>
          <a:p>
            <a:endParaRPr/>
          </a:p>
        </p:txBody>
      </p:sp>
      <p:sp>
        <p:nvSpPr>
          <p:cNvPr id="359" name="Shape 359"/>
          <p:cNvSpPr/>
          <p:nvPr/>
        </p:nvSpPr>
        <p:spPr>
          <a:xfrm>
            <a:off x="8509000" y="3429000"/>
            <a:ext cx="635000" cy="0"/>
          </a:xfrm>
          <a:prstGeom prst="line">
            <a:avLst/>
          </a:prstGeom>
          <a:ln w="127000">
            <a:solidFill>
              <a:srgbClr val="FF2600"/>
            </a:solidFill>
            <a:miter lim="400000"/>
          </a:ln>
        </p:spPr>
        <p:txBody>
          <a:bodyPr lIns="50800" tIns="50800" rIns="50800" bIns="50800" anchor="ctr"/>
          <a:lstStyle/>
          <a:p>
            <a:endParaRPr/>
          </a:p>
        </p:txBody>
      </p:sp>
      <p:grpSp>
        <p:nvGrpSpPr>
          <p:cNvPr id="362" name="Group 362"/>
          <p:cNvGrpSpPr/>
          <p:nvPr/>
        </p:nvGrpSpPr>
        <p:grpSpPr>
          <a:xfrm rot="10800000">
            <a:off x="-1" y="5549900"/>
            <a:ext cx="1295401" cy="1295400"/>
            <a:chOff x="0" y="0"/>
            <a:chExt cx="1295400" cy="1295400"/>
          </a:xfrm>
        </p:grpSpPr>
        <p:sp>
          <p:nvSpPr>
            <p:cNvPr id="360" name="Shape 360"/>
            <p:cNvSpPr/>
            <p:nvPr/>
          </p:nvSpPr>
          <p:spPr>
            <a:xfrm>
              <a:off x="0" y="38100"/>
              <a:ext cx="1295400" cy="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sp>
          <p:nvSpPr>
            <p:cNvPr id="361" name="Shape 361"/>
            <p:cNvSpPr/>
            <p:nvPr/>
          </p:nvSpPr>
          <p:spPr>
            <a:xfrm flipV="1">
              <a:off x="1244600" y="0"/>
              <a:ext cx="0" cy="12954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grpSp>
      <p:grpSp>
        <p:nvGrpSpPr>
          <p:cNvPr id="365" name="Group 365"/>
          <p:cNvGrpSpPr/>
          <p:nvPr/>
        </p:nvGrpSpPr>
        <p:grpSpPr>
          <a:xfrm rot="10800000" flipH="1">
            <a:off x="7848600" y="5549900"/>
            <a:ext cx="1295400" cy="1295400"/>
            <a:chOff x="0" y="0"/>
            <a:chExt cx="1295400" cy="1295400"/>
          </a:xfrm>
        </p:grpSpPr>
        <p:sp>
          <p:nvSpPr>
            <p:cNvPr id="363" name="Shape 363"/>
            <p:cNvSpPr/>
            <p:nvPr/>
          </p:nvSpPr>
          <p:spPr>
            <a:xfrm>
              <a:off x="0" y="38100"/>
              <a:ext cx="1295400" cy="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sp>
          <p:nvSpPr>
            <p:cNvPr id="364" name="Shape 364"/>
            <p:cNvSpPr/>
            <p:nvPr/>
          </p:nvSpPr>
          <p:spPr>
            <a:xfrm flipV="1">
              <a:off x="1244600" y="0"/>
              <a:ext cx="0" cy="12954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grpSp>
      <p:grpSp>
        <p:nvGrpSpPr>
          <p:cNvPr id="368" name="Group 368"/>
          <p:cNvGrpSpPr/>
          <p:nvPr/>
        </p:nvGrpSpPr>
        <p:grpSpPr>
          <a:xfrm>
            <a:off x="7848600" y="12700"/>
            <a:ext cx="1295400" cy="1295400"/>
            <a:chOff x="0" y="0"/>
            <a:chExt cx="1295400" cy="1295400"/>
          </a:xfrm>
        </p:grpSpPr>
        <p:sp>
          <p:nvSpPr>
            <p:cNvPr id="366" name="Shape 366"/>
            <p:cNvSpPr/>
            <p:nvPr/>
          </p:nvSpPr>
          <p:spPr>
            <a:xfrm>
              <a:off x="0" y="50800"/>
              <a:ext cx="1295400" cy="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sp>
          <p:nvSpPr>
            <p:cNvPr id="367" name="Shape 367"/>
            <p:cNvSpPr/>
            <p:nvPr/>
          </p:nvSpPr>
          <p:spPr>
            <a:xfrm flipV="1">
              <a:off x="1244600" y="0"/>
              <a:ext cx="0" cy="12954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grpSp>
      <p:grpSp>
        <p:nvGrpSpPr>
          <p:cNvPr id="371" name="Group 371"/>
          <p:cNvGrpSpPr/>
          <p:nvPr/>
        </p:nvGrpSpPr>
        <p:grpSpPr>
          <a:xfrm flipH="1">
            <a:off x="0" y="12700"/>
            <a:ext cx="1295400" cy="1295400"/>
            <a:chOff x="0" y="0"/>
            <a:chExt cx="1295400" cy="1295400"/>
          </a:xfrm>
        </p:grpSpPr>
        <p:sp>
          <p:nvSpPr>
            <p:cNvPr id="369" name="Shape 369"/>
            <p:cNvSpPr/>
            <p:nvPr/>
          </p:nvSpPr>
          <p:spPr>
            <a:xfrm>
              <a:off x="0" y="50800"/>
              <a:ext cx="1295400" cy="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sp>
          <p:nvSpPr>
            <p:cNvPr id="370" name="Shape 370"/>
            <p:cNvSpPr/>
            <p:nvPr/>
          </p:nvSpPr>
          <p:spPr>
            <a:xfrm flipV="1">
              <a:off x="1244600" y="0"/>
              <a:ext cx="0" cy="1295400"/>
            </a:xfrm>
            <a:prstGeom prst="line">
              <a:avLst/>
            </a:prstGeom>
            <a:noFill/>
            <a:ln w="127000" cap="flat">
              <a:solidFill>
                <a:srgbClr val="FF2600"/>
              </a:solidFill>
              <a:prstDash val="solid"/>
              <a:miter lim="400000"/>
            </a:ln>
            <a:effectLst/>
          </p:spPr>
          <p:txBody>
            <a:bodyPr wrap="square" lIns="50800" tIns="50800" rIns="50800" bIns="50800" numCol="1" anchor="ctr">
              <a:noAutofit/>
            </a:bodyPr>
            <a:lstStyle/>
            <a:p>
              <a:endParaRPr/>
            </a:p>
          </p:txBody>
        </p:sp>
      </p:grpSp>
      <p:sp>
        <p:nvSpPr>
          <p:cNvPr id="372" name="Shape 372"/>
          <p:cNvSpPr/>
          <p:nvPr/>
        </p:nvSpPr>
        <p:spPr>
          <a:xfrm>
            <a:off x="4559300" y="222"/>
            <a:ext cx="12700" cy="651288"/>
          </a:xfrm>
          <a:prstGeom prst="line">
            <a:avLst/>
          </a:prstGeom>
          <a:ln w="127000">
            <a:solidFill>
              <a:srgbClr val="FF2600"/>
            </a:solidFill>
            <a:miter lim="400000"/>
          </a:ln>
        </p:spPr>
        <p:txBody>
          <a:bodyPr lIns="50800" tIns="50800" rIns="50800" bIns="50800" anchor="ctr"/>
          <a:lstStyle/>
          <a:p>
            <a:endParaRPr/>
          </a:p>
        </p:txBody>
      </p:sp>
      <p:sp>
        <p:nvSpPr>
          <p:cNvPr id="373" name="Shape 373"/>
          <p:cNvSpPr/>
          <p:nvPr/>
        </p:nvSpPr>
        <p:spPr>
          <a:xfrm>
            <a:off x="4559300" y="6210300"/>
            <a:ext cx="12700" cy="651288"/>
          </a:xfrm>
          <a:prstGeom prst="line">
            <a:avLst/>
          </a:prstGeom>
          <a:ln w="127000">
            <a:solidFill>
              <a:srgbClr val="FF2600"/>
            </a:solidFill>
            <a:miter lim="400000"/>
          </a:ln>
        </p:spPr>
        <p:txBody>
          <a:bodyPr lIns="50800" tIns="50800" rIns="50800" bIns="50800" anchor="ctr"/>
          <a:lstStyle/>
          <a:p>
            <a:endParaRPr/>
          </a:p>
        </p:txBody>
      </p:sp>
      <p:sp>
        <p:nvSpPr>
          <p:cNvPr id="374" name="Shape 374"/>
          <p:cNvSpPr>
            <a:spLocks noGrp="1"/>
          </p:cNvSpPr>
          <p:nvPr>
            <p:ph type="sldNum" sz="quarter" idx="2"/>
          </p:nvPr>
        </p:nvSpPr>
        <p:spPr>
          <a:xfrm>
            <a:off x="7463966" y="6245225"/>
            <a:ext cx="312068" cy="304800"/>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a:t>
            </a:fld>
            <a:endParaRPr/>
          </a:p>
        </p:txBody>
      </p:sp>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 name="Shape 624"/>
          <p:cNvSpPr/>
          <p:nvPr/>
        </p:nvSpPr>
        <p:spPr>
          <a:xfrm>
            <a:off x="1587500" y="666750"/>
            <a:ext cx="5969000" cy="52770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3300"/>
              </a:lnSpc>
              <a:tabLst>
                <a:tab pos="749300" algn="l"/>
              </a:tabLst>
              <a:defRPr sz="2800" b="1"/>
            </a:lvl1pPr>
          </a:lstStyle>
          <a:p>
            <a:r>
              <a:rPr dirty="0"/>
              <a:t>Analyzing data:  </a:t>
            </a:r>
            <a:r>
              <a:rPr dirty="0" err="1"/>
              <a:t>གྲངས་ཐོ་</a:t>
            </a:r>
            <a:r>
              <a:rPr dirty="0" err="1">
                <a:solidFill>
                  <a:schemeClr val="tx1"/>
                </a:solidFill>
              </a:rPr>
              <a:t>ལ</a:t>
            </a:r>
            <a:r>
              <a:rPr dirty="0">
                <a:solidFill>
                  <a:schemeClr val="tx1"/>
                </a:solidFill>
              </a:rPr>
              <a:t>་</a:t>
            </a:r>
            <a:r>
              <a:rPr lang="bo-CN" sz="2800" dirty="0">
                <a:solidFill>
                  <a:schemeClr val="tx1"/>
                </a:solidFill>
              </a:rPr>
              <a:t>དཔྱད</a:t>
            </a:r>
            <a:r>
              <a:rPr dirty="0">
                <a:solidFill>
                  <a:schemeClr val="tx1"/>
                </a:solidFill>
              </a:rPr>
              <a:t>་</a:t>
            </a:r>
            <a:r>
              <a:rPr dirty="0" err="1">
                <a:solidFill>
                  <a:schemeClr val="tx1"/>
                </a:solidFill>
              </a:rPr>
              <a:t>ཞིབ་བྱེད་པ</a:t>
            </a:r>
            <a:r>
              <a:rPr dirty="0"/>
              <a:t>།</a:t>
            </a:r>
          </a:p>
        </p:txBody>
      </p:sp>
      <p:grpSp>
        <p:nvGrpSpPr>
          <p:cNvPr id="627" name="Group 627"/>
          <p:cNvGrpSpPr/>
          <p:nvPr/>
        </p:nvGrpSpPr>
        <p:grpSpPr>
          <a:xfrm>
            <a:off x="172566" y="1524000"/>
            <a:ext cx="2443633" cy="4940300"/>
            <a:chOff x="0" y="0"/>
            <a:chExt cx="2443632" cy="4940299"/>
          </a:xfrm>
        </p:grpSpPr>
        <p:graphicFrame>
          <p:nvGraphicFramePr>
            <p:cNvPr id="625" name="Table 625"/>
            <p:cNvGraphicFramePr/>
            <p:nvPr/>
          </p:nvGraphicFramePr>
          <p:xfrm>
            <a:off x="94133" y="495300"/>
            <a:ext cx="2349499" cy="4444999"/>
          </p:xfrm>
          <a:graphic>
            <a:graphicData uri="http://schemas.openxmlformats.org/drawingml/2006/table">
              <a:tbl>
                <a:tblPr firstRow="1">
                  <a:tableStyleId>{4C3C2611-4C71-4FC5-86AE-919BDF0F9419}</a:tableStyleId>
                </a:tblPr>
                <a:tblGrid>
                  <a:gridCol w="1174750">
                    <a:extLst>
                      <a:ext uri="{9D8B030D-6E8A-4147-A177-3AD203B41FA5}">
                        <a16:colId xmlns="" xmlns:a16="http://schemas.microsoft.com/office/drawing/2014/main" val="20000"/>
                      </a:ext>
                    </a:extLst>
                  </a:gridCol>
                  <a:gridCol w="1174750">
                    <a:extLst>
                      <a:ext uri="{9D8B030D-6E8A-4147-A177-3AD203B41FA5}">
                        <a16:colId xmlns="" xmlns:a16="http://schemas.microsoft.com/office/drawing/2014/main" val="20001"/>
                      </a:ext>
                    </a:extLst>
                  </a:gridCol>
                </a:tblGrid>
                <a:tr h="635000">
                  <a:tc>
                    <a:txBody>
                      <a:bodyPr/>
                      <a:lstStyle/>
                      <a:p>
                        <a:pPr algn="ctr" defTabSz="914400">
                          <a:lnSpc>
                            <a:spcPts val="2100"/>
                          </a:lnSpc>
                          <a:tabLst>
                            <a:tab pos="749300" algn="l"/>
                          </a:tabLst>
                          <a:defRPr sz="1800" b="0">
                            <a:solidFill>
                              <a:srgbClr val="000000"/>
                            </a:solidFill>
                          </a:defRPr>
                        </a:pPr>
                        <a:r>
                          <a:t>Incidence Angle</a:t>
                        </a:r>
                      </a:p>
                    </a:txBody>
                    <a:tcPr marL="25400" marR="25400" marT="25400" marB="254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b="0">
                            <a:solidFill>
                              <a:srgbClr val="000000"/>
                            </a:solidFill>
                          </a:defRPr>
                        </a:pPr>
                        <a:r>
                          <a:t>Refracting Angle</a:t>
                        </a:r>
                      </a:p>
                    </a:txBody>
                    <a:tcPr marL="25400" marR="25400" marT="25400" marB="254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0"/>
                    </a:ext>
                  </a:extLst>
                </a:tr>
                <a:tr h="381000">
                  <a:tc>
                    <a:txBody>
                      <a:bodyPr/>
                      <a:lstStyle/>
                      <a:p>
                        <a:pPr algn="ctr" defTabSz="914400">
                          <a:lnSpc>
                            <a:spcPts val="2100"/>
                          </a:lnSpc>
                          <a:tabLst>
                            <a:tab pos="749300" algn="l"/>
                          </a:tabLst>
                          <a:defRPr sz="1800"/>
                        </a:pPr>
                        <a:r>
                          <a:rPr>
                            <a:latin typeface="Helvetica"/>
                            <a:ea typeface="Helvetica"/>
                            <a:cs typeface="Helvetica"/>
                          </a:rPr>
                          <a:t>0°</a:t>
                        </a:r>
                      </a:p>
                    </a:txBody>
                    <a:tcPr marL="25400" marR="25400" marT="25400" marB="254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a:pPr>
                        <a:r>
                          <a:rPr>
                            <a:latin typeface="Helvetica"/>
                            <a:ea typeface="Helvetica"/>
                            <a:cs typeface="Helvetica"/>
                          </a:rPr>
                          <a:t>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1"/>
                    </a:ext>
                  </a:extLst>
                </a:tr>
                <a:tr h="381000">
                  <a:tc>
                    <a:txBody>
                      <a:bodyPr/>
                      <a:lstStyle/>
                      <a:p>
                        <a:pPr algn="ctr" defTabSz="914400">
                          <a:lnSpc>
                            <a:spcPts val="2100"/>
                          </a:lnSpc>
                          <a:tabLst>
                            <a:tab pos="749300" algn="l"/>
                          </a:tabLst>
                          <a:defRPr sz="1800"/>
                        </a:pPr>
                        <a:r>
                          <a:rPr>
                            <a:latin typeface="Helvetica"/>
                            <a:ea typeface="Helvetica"/>
                            <a:cs typeface="Helvetica"/>
                          </a:rPr>
                          <a:t>10°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a:pPr>
                        <a:r>
                          <a:rPr>
                            <a:latin typeface="Helvetica"/>
                            <a:ea typeface="Helvetica"/>
                            <a:cs typeface="Helvetica"/>
                          </a:rPr>
                          <a:t>7.5°</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2"/>
                    </a:ext>
                  </a:extLst>
                </a:tr>
                <a:tr h="381000">
                  <a:tc>
                    <a:txBody>
                      <a:bodyPr/>
                      <a:lstStyle/>
                      <a:p>
                        <a:pPr algn="ctr" defTabSz="406400">
                          <a:lnSpc>
                            <a:spcPts val="2100"/>
                          </a:lnSpc>
                          <a:tabLst>
                            <a:tab pos="749300" algn="l"/>
                          </a:tabLst>
                          <a:defRPr sz="1800"/>
                        </a:pPr>
                        <a:r>
                          <a:rPr>
                            <a:latin typeface="Helvetica"/>
                            <a:ea typeface="Helvetica"/>
                            <a:cs typeface="Helvetica"/>
                          </a:rPr>
                          <a:t>20°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406400">
                          <a:lnSpc>
                            <a:spcPts val="2100"/>
                          </a:lnSpc>
                          <a:tabLst>
                            <a:tab pos="749300" algn="l"/>
                          </a:tabLst>
                          <a:defRPr sz="1800"/>
                        </a:pPr>
                        <a:r>
                          <a:rPr>
                            <a:latin typeface="Helvetica"/>
                            <a:ea typeface="Helvetica"/>
                            <a:cs typeface="Helvetica"/>
                          </a:rPr>
                          <a:t>14.9°</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3"/>
                    </a:ext>
                  </a:extLst>
                </a:tr>
                <a:tr h="381000">
                  <a:tc>
                    <a:txBody>
                      <a:bodyPr/>
                      <a:lstStyle/>
                      <a:p>
                        <a:pPr algn="ctr" defTabSz="914400">
                          <a:lnSpc>
                            <a:spcPts val="2100"/>
                          </a:lnSpc>
                          <a:tabLst>
                            <a:tab pos="749300" algn="l"/>
                          </a:tabLst>
                          <a:defRPr sz="1800"/>
                        </a:pPr>
                        <a:r>
                          <a:rPr>
                            <a:latin typeface="Helvetica"/>
                            <a:ea typeface="Helvetica"/>
                            <a:cs typeface="Helvetica"/>
                          </a:rPr>
                          <a:t>30°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a:pPr>
                        <a:r>
                          <a:rPr>
                            <a:latin typeface="Helvetica"/>
                            <a:ea typeface="Helvetica"/>
                            <a:cs typeface="Helvetica"/>
                          </a:rPr>
                          <a:t>22.1°</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4"/>
                    </a:ext>
                  </a:extLst>
                </a:tr>
                <a:tr h="381000">
                  <a:tc>
                    <a:txBody>
                      <a:bodyPr/>
                      <a:lstStyle/>
                      <a:p>
                        <a:pPr algn="ctr" defTabSz="914400">
                          <a:lnSpc>
                            <a:spcPts val="2100"/>
                          </a:lnSpc>
                          <a:tabLst>
                            <a:tab pos="749300" algn="l"/>
                          </a:tabLst>
                          <a:defRPr sz="1800"/>
                        </a:pPr>
                        <a:r>
                          <a:rPr>
                            <a:latin typeface="Helvetica"/>
                            <a:ea typeface="Helvetica"/>
                            <a:cs typeface="Helvetica"/>
                          </a:rPr>
                          <a:t>40°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a:pPr>
                        <a:r>
                          <a:rPr>
                            <a:latin typeface="Helvetica"/>
                            <a:ea typeface="Helvetica"/>
                            <a:cs typeface="Helvetica"/>
                          </a:rPr>
                          <a:t>28.9°</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5"/>
                    </a:ext>
                  </a:extLst>
                </a:tr>
                <a:tr h="381000">
                  <a:tc>
                    <a:txBody>
                      <a:bodyPr/>
                      <a:lstStyle/>
                      <a:p>
                        <a:pPr algn="ctr" defTabSz="914400">
                          <a:lnSpc>
                            <a:spcPts val="2100"/>
                          </a:lnSpc>
                          <a:tabLst>
                            <a:tab pos="749300" algn="l"/>
                          </a:tabLst>
                          <a:defRPr sz="1800"/>
                        </a:pPr>
                        <a:r>
                          <a:rPr>
                            <a:latin typeface="Helvetica"/>
                            <a:ea typeface="Helvetica"/>
                            <a:cs typeface="Helvetica"/>
                          </a:rPr>
                          <a:t>50°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a:pPr>
                        <a:r>
                          <a:rPr>
                            <a:latin typeface="Helvetica"/>
                            <a:ea typeface="Helvetica"/>
                            <a:cs typeface="Helvetica"/>
                          </a:rPr>
                          <a:t>35.2°</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6"/>
                    </a:ext>
                  </a:extLst>
                </a:tr>
                <a:tr h="381000">
                  <a:tc>
                    <a:txBody>
                      <a:bodyPr/>
                      <a:lstStyle/>
                      <a:p>
                        <a:pPr algn="ctr" defTabSz="914400">
                          <a:lnSpc>
                            <a:spcPts val="2100"/>
                          </a:lnSpc>
                          <a:tabLst>
                            <a:tab pos="749300" algn="l"/>
                          </a:tabLst>
                          <a:defRPr sz="1800"/>
                        </a:pPr>
                        <a:r>
                          <a:rPr>
                            <a:latin typeface="Helvetica"/>
                            <a:ea typeface="Helvetica"/>
                            <a:cs typeface="Helvetica"/>
                          </a:rPr>
                          <a:t>60°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a:pPr>
                        <a:r>
                          <a:rPr>
                            <a:latin typeface="Helvetica"/>
                            <a:ea typeface="Helvetica"/>
                            <a:cs typeface="Helvetica"/>
                          </a:rPr>
                          <a:t>40.6°</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7"/>
                    </a:ext>
                  </a:extLst>
                </a:tr>
                <a:tr h="381000">
                  <a:tc>
                    <a:txBody>
                      <a:bodyPr/>
                      <a:lstStyle/>
                      <a:p>
                        <a:pPr algn="ctr" defTabSz="914400">
                          <a:lnSpc>
                            <a:spcPts val="2100"/>
                          </a:lnSpc>
                          <a:tabLst>
                            <a:tab pos="749300" algn="l"/>
                          </a:tabLst>
                          <a:defRPr sz="1800"/>
                        </a:pPr>
                        <a:r>
                          <a:rPr>
                            <a:latin typeface="Helvetica"/>
                            <a:ea typeface="Helvetica"/>
                            <a:cs typeface="Helvetica"/>
                          </a:rPr>
                          <a:t>70°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a:pPr>
                        <a:r>
                          <a:rPr>
                            <a:latin typeface="Helvetica"/>
                            <a:ea typeface="Helvetica"/>
                            <a:cs typeface="Helvetica"/>
                          </a:rPr>
                          <a:t>45.0°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8"/>
                    </a:ext>
                  </a:extLst>
                </a:tr>
                <a:tr h="381000">
                  <a:tc>
                    <a:txBody>
                      <a:bodyPr/>
                      <a:lstStyle/>
                      <a:p>
                        <a:pPr algn="ctr" defTabSz="914400">
                          <a:lnSpc>
                            <a:spcPts val="2100"/>
                          </a:lnSpc>
                          <a:tabLst>
                            <a:tab pos="749300" algn="l"/>
                          </a:tabLst>
                          <a:defRPr sz="1800"/>
                        </a:pPr>
                        <a:r>
                          <a:rPr>
                            <a:latin typeface="Helvetica"/>
                            <a:ea typeface="Helvetica"/>
                            <a:cs typeface="Helvetica"/>
                          </a:rPr>
                          <a:t>80°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a:pPr>
                        <a:r>
                          <a:rPr>
                            <a:latin typeface="Helvetica"/>
                            <a:ea typeface="Helvetica"/>
                            <a:cs typeface="Helvetica"/>
                          </a:rPr>
                          <a:t>47.8°</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9"/>
                    </a:ext>
                  </a:extLst>
                </a:tr>
                <a:tr h="381000">
                  <a:tc>
                    <a:txBody>
                      <a:bodyPr/>
                      <a:lstStyle/>
                      <a:p>
                        <a:pPr algn="ctr" defTabSz="914400">
                          <a:lnSpc>
                            <a:spcPts val="2100"/>
                          </a:lnSpc>
                          <a:tabLst>
                            <a:tab pos="749300" algn="l"/>
                          </a:tabLst>
                          <a:defRPr sz="1800"/>
                        </a:pPr>
                        <a:r>
                          <a:rPr>
                            <a:latin typeface="Helvetica"/>
                            <a:ea typeface="Helvetica"/>
                            <a:cs typeface="Helvetica"/>
                          </a:rPr>
                          <a:t>90°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a:pPr>
                        <a:r>
                          <a:rPr>
                            <a:latin typeface="Helvetica"/>
                            <a:ea typeface="Helvetica"/>
                            <a:cs typeface="Helvetica"/>
                          </a:rPr>
                          <a:t>48.8°</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10"/>
                    </a:ext>
                  </a:extLst>
                </a:tr>
              </a:tbl>
            </a:graphicData>
          </a:graphic>
        </p:graphicFrame>
        <p:sp>
          <p:nvSpPr>
            <p:cNvPr id="626" name="Shape 626"/>
            <p:cNvSpPr/>
            <p:nvPr/>
          </p:nvSpPr>
          <p:spPr>
            <a:xfrm>
              <a:off x="0" y="0"/>
              <a:ext cx="1435100"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2100"/>
                </a:lnSpc>
                <a:tabLst>
                  <a:tab pos="749300" algn="l"/>
                </a:tabLst>
                <a:defRPr sz="1800" b="1"/>
              </a:lvl1pPr>
            </a:lstStyle>
            <a:p>
              <a:r>
                <a:t>Value table</a:t>
              </a:r>
            </a:p>
          </p:txBody>
        </p:sp>
      </p:grpSp>
      <p:grpSp>
        <p:nvGrpSpPr>
          <p:cNvPr id="630" name="Group 630"/>
          <p:cNvGrpSpPr/>
          <p:nvPr/>
        </p:nvGrpSpPr>
        <p:grpSpPr>
          <a:xfrm>
            <a:off x="2717672" y="1524000"/>
            <a:ext cx="6388101" cy="4951382"/>
            <a:chOff x="0" y="0"/>
            <a:chExt cx="6388100" cy="4951381"/>
          </a:xfrm>
        </p:grpSpPr>
        <p:pic>
          <p:nvPicPr>
            <p:cNvPr id="628" name="droppedImage.pdf"/>
            <p:cNvPicPr>
              <a:picLocks noChangeAspect="1"/>
            </p:cNvPicPr>
            <p:nvPr/>
          </p:nvPicPr>
          <p:blipFill>
            <a:blip r:embed="rId2"/>
            <a:stretch>
              <a:fillRect/>
            </a:stretch>
          </p:blipFill>
          <p:spPr>
            <a:xfrm>
              <a:off x="0" y="436279"/>
              <a:ext cx="6388100" cy="4515103"/>
            </a:xfrm>
            <a:prstGeom prst="rect">
              <a:avLst/>
            </a:prstGeom>
            <a:ln w="12700" cap="flat">
              <a:noFill/>
              <a:miter lim="400000"/>
            </a:ln>
            <a:effectLst/>
          </p:spPr>
        </p:pic>
        <p:sp>
          <p:nvSpPr>
            <p:cNvPr id="629" name="Shape 629"/>
            <p:cNvSpPr/>
            <p:nvPr/>
          </p:nvSpPr>
          <p:spPr>
            <a:xfrm>
              <a:off x="12827" y="0"/>
              <a:ext cx="2603501"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2100"/>
                </a:lnSpc>
                <a:tabLst>
                  <a:tab pos="749300" algn="l"/>
                </a:tabLst>
                <a:defRPr sz="1800" b="1"/>
              </a:lvl1pPr>
            </a:lstStyle>
            <a:p>
              <a:r>
                <a:t>Graphic Interpretation</a:t>
              </a:r>
            </a:p>
          </p:txBody>
        </p:sp>
      </p:grpSp>
      <p:sp>
        <p:nvSpPr>
          <p:cNvPr id="631" name="Shape 631"/>
          <p:cNvSpPr/>
          <p:nvPr/>
        </p:nvSpPr>
        <p:spPr>
          <a:xfrm>
            <a:off x="292497" y="63500"/>
            <a:ext cx="3573562" cy="7138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4300"/>
              </a:lnSpc>
              <a:tabLst>
                <a:tab pos="749300" algn="l"/>
              </a:tabLst>
              <a:defRPr sz="3000" b="1">
                <a:solidFill>
                  <a:srgbClr val="011993"/>
                </a:solidFill>
              </a:defRPr>
            </a:pPr>
            <a:r>
              <a:rPr dirty="0"/>
              <a:t>Re</a:t>
            </a:r>
            <a:r>
              <a:rPr dirty="0">
                <a:solidFill>
                  <a:srgbClr val="FF4013"/>
                </a:solidFill>
              </a:rPr>
              <a:t>fra</a:t>
            </a:r>
            <a:r>
              <a:rPr dirty="0"/>
              <a:t>ction  </a:t>
            </a:r>
            <a:r>
              <a:rPr sz="3600" dirty="0"/>
              <a:t> </a:t>
            </a:r>
            <a:r>
              <a:rPr dirty="0"/>
              <a:t>འཁྱོག་འཕྲོ།</a:t>
            </a:r>
          </a:p>
        </p:txBody>
      </p:sp>
      <p:sp>
        <p:nvSpPr>
          <p:cNvPr id="10" name="Shape 385"/>
          <p:cNvSpPr>
            <a:spLocks noGrp="1"/>
          </p:cNvSpPr>
          <p:nvPr>
            <p:ph type="sldNum" sz="quarter" idx="2"/>
          </p:nvPr>
        </p:nvSpPr>
        <p:spPr>
          <a:xfrm>
            <a:off x="4443427" y="6642100"/>
            <a:ext cx="258416"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10</a:t>
            </a:fld>
            <a:endParaRPr dirty="0"/>
          </a:p>
        </p:txBody>
      </p:sp>
    </p:spTree>
    <p:extLst>
      <p:ext uri="{BB962C8B-B14F-4D97-AF65-F5344CB8AC3E}">
        <p14:creationId xmlns:p14="http://schemas.microsoft.com/office/powerpoint/2010/main" val="3088347396"/>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 grpId="0" animBg="1" advAuto="0"/>
      <p:bldP spid="630" grpId="0"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3" name="Shape 134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100</a:t>
            </a:fld>
            <a:endParaRPr/>
          </a:p>
        </p:txBody>
      </p:sp>
      <p:pic>
        <p:nvPicPr>
          <p:cNvPr id="1344" name="droppedImage.png"/>
          <p:cNvPicPr>
            <a:picLocks noChangeAspect="1"/>
          </p:cNvPicPr>
          <p:nvPr/>
        </p:nvPicPr>
        <p:blipFill>
          <a:blip r:embed="rId3"/>
          <a:stretch>
            <a:fillRect/>
          </a:stretch>
        </p:blipFill>
        <p:spPr>
          <a:xfrm>
            <a:off x="1950225" y="1531620"/>
            <a:ext cx="5326380" cy="2731770"/>
          </a:xfrm>
          <a:prstGeom prst="rect">
            <a:avLst/>
          </a:prstGeom>
          <a:ln w="12700">
            <a:miter lim="400000"/>
          </a:ln>
        </p:spPr>
      </p:pic>
      <p:sp>
        <p:nvSpPr>
          <p:cNvPr id="1345" name="Shape 1345"/>
          <p:cNvSpPr/>
          <p:nvPr/>
        </p:nvSpPr>
        <p:spPr>
          <a:xfrm>
            <a:off x="2559384" y="4423409"/>
            <a:ext cx="2352330" cy="1261884"/>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1480">
              <a:tabLst>
                <a:tab pos="749300" algn="l"/>
              </a:tabLst>
              <a:defRPr sz="1600"/>
            </a:pPr>
            <a:r>
              <a:rPr sz="2400" dirty="0">
                <a:latin typeface="Arial"/>
                <a:cs typeface="Arial"/>
              </a:rPr>
              <a:t>Photoreceptors</a:t>
            </a:r>
          </a:p>
          <a:p>
            <a:pPr defTabSz="411480">
              <a:tabLst>
                <a:tab pos="749300" algn="l"/>
              </a:tabLst>
              <a:defRPr sz="1600"/>
            </a:pPr>
            <a:r>
              <a:rPr sz="2400" dirty="0">
                <a:latin typeface="Arial"/>
                <a:cs typeface="Arial"/>
              </a:rPr>
              <a:t>in the retina</a:t>
            </a:r>
          </a:p>
          <a:p>
            <a:pPr algn="ctr" defTabSz="411480">
              <a:lnSpc>
                <a:spcPct val="120000"/>
              </a:lnSpc>
              <a:tabLst>
                <a:tab pos="749300" algn="l"/>
              </a:tabLst>
              <a:defRPr sz="1600"/>
            </a:pPr>
            <a:r>
              <a:rPr sz="2400" dirty="0" err="1">
                <a:latin typeface="Monlam Uni OuChan2"/>
                <a:cs typeface="Monlam Uni OuChan2"/>
              </a:rPr>
              <a:t>དྲ་སྐྱིའི་འོད་རྡུལ་སྣེ་ལེན་པ</a:t>
            </a:r>
            <a:r>
              <a:rPr sz="2400" dirty="0">
                <a:latin typeface="Monlam Uni OuChan2"/>
                <a:cs typeface="Monlam Uni OuChan2"/>
              </a:rPr>
              <a:t>།</a:t>
            </a:r>
          </a:p>
        </p:txBody>
      </p:sp>
      <p:sp>
        <p:nvSpPr>
          <p:cNvPr id="1346" name="Shape 1346"/>
          <p:cNvSpPr/>
          <p:nvPr/>
        </p:nvSpPr>
        <p:spPr>
          <a:xfrm>
            <a:off x="85018" y="2053799"/>
            <a:ext cx="1975648" cy="1705082"/>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defTabSz="411480">
              <a:lnSpc>
                <a:spcPct val="120000"/>
              </a:lnSpc>
              <a:tabLst>
                <a:tab pos="749300" algn="l"/>
              </a:tabLst>
              <a:defRPr sz="1600"/>
            </a:pPr>
            <a:r>
              <a:rPr sz="2000" dirty="0"/>
              <a:t>Three different</a:t>
            </a:r>
            <a:br>
              <a:rPr sz="2000" dirty="0"/>
            </a:br>
            <a:r>
              <a:rPr sz="2000" dirty="0"/>
              <a:t>light beams</a:t>
            </a:r>
          </a:p>
          <a:p>
            <a:pPr defTabSz="411480">
              <a:lnSpc>
                <a:spcPct val="120000"/>
              </a:lnSpc>
              <a:tabLst>
                <a:tab pos="749300" algn="l"/>
              </a:tabLst>
              <a:defRPr sz="1600"/>
            </a:pPr>
            <a:r>
              <a:rPr sz="2400" dirty="0" err="1">
                <a:latin typeface="Monlam Uni OuChan2"/>
                <a:cs typeface="Monlam Uni OuChan2"/>
              </a:rPr>
              <a:t>འོད</a:t>
            </a:r>
            <a:r>
              <a:rPr sz="2400" dirty="0">
                <a:latin typeface="Monlam Uni OuChan2"/>
                <a:cs typeface="Monlam Uni OuChan2"/>
              </a:rPr>
              <a:t>་</a:t>
            </a:r>
            <a:r>
              <a:rPr lang="bo-CN" sz="2400" b="0" i="0" u="none" strike="noStrike" dirty="0">
                <a:effectLst/>
                <a:latin typeface="Monlam Uni OuChan2"/>
                <a:cs typeface="Monlam Uni OuChan2"/>
              </a:rPr>
              <a:t>མདངས་</a:t>
            </a:r>
            <a:r>
              <a:rPr sz="2400" dirty="0" err="1">
                <a:latin typeface="Monlam Uni OuChan2"/>
                <a:cs typeface="Monlam Uni OuChan2"/>
              </a:rPr>
              <a:t>མི་འདྲ་བ་གསུམ</a:t>
            </a:r>
            <a:r>
              <a:rPr sz="2400" dirty="0">
                <a:latin typeface="Monlam Uni OuChan2"/>
                <a:cs typeface="Monlam Uni OuChan2"/>
              </a:rPr>
              <a:t>།</a:t>
            </a:r>
          </a:p>
        </p:txBody>
      </p:sp>
      <p:sp>
        <p:nvSpPr>
          <p:cNvPr id="1347" name="Shape 1347"/>
          <p:cNvSpPr/>
          <p:nvPr/>
        </p:nvSpPr>
        <p:spPr>
          <a:xfrm>
            <a:off x="4969797" y="4263390"/>
            <a:ext cx="1236875" cy="6110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1480">
              <a:lnSpc>
                <a:spcPts val="1900"/>
              </a:lnSpc>
              <a:tabLst>
                <a:tab pos="749300" algn="l"/>
              </a:tabLst>
              <a:defRPr sz="1600"/>
            </a:pPr>
            <a:r>
              <a:rPr sz="2000" dirty="0" err="1"/>
              <a:t>Neurones</a:t>
            </a:r>
            <a:endParaRPr sz="2000" dirty="0"/>
          </a:p>
          <a:p>
            <a:pPr defTabSz="411480">
              <a:lnSpc>
                <a:spcPts val="1900"/>
              </a:lnSpc>
              <a:tabLst>
                <a:tab pos="749300" algn="l"/>
              </a:tabLst>
              <a:defRPr sz="1600"/>
            </a:pPr>
            <a:r>
              <a:rPr sz="2400" dirty="0" err="1">
                <a:latin typeface="Monlam Uni OuChan2"/>
                <a:cs typeface="Monlam Uni OuChan2"/>
              </a:rPr>
              <a:t>དབང་རྩ</a:t>
            </a:r>
            <a:r>
              <a:rPr lang="bo-CN" sz="2400" dirty="0">
                <a:latin typeface="Monlam Uni OuChan2"/>
                <a:cs typeface="Monlam Uni OuChan2"/>
              </a:rPr>
              <a:t>་</a:t>
            </a:r>
            <a:r>
              <a:rPr lang="bo-CN" sz="2400" b="0" i="0" u="none" strike="noStrike" dirty="0">
                <a:effectLst/>
                <a:latin typeface="Monlam Uni OuChan2"/>
                <a:cs typeface="Monlam Uni OuChan2"/>
              </a:rPr>
              <a:t>ཕྲ་ཕུང་།</a:t>
            </a:r>
            <a:endParaRPr sz="2400" dirty="0">
              <a:latin typeface="Monlam Uni OuChan2"/>
              <a:cs typeface="Monlam Uni OuChan2"/>
            </a:endParaRPr>
          </a:p>
        </p:txBody>
      </p:sp>
      <p:sp>
        <p:nvSpPr>
          <p:cNvPr id="1348" name="Shape 1348"/>
          <p:cNvSpPr/>
          <p:nvPr/>
        </p:nvSpPr>
        <p:spPr>
          <a:xfrm>
            <a:off x="7365246" y="2481336"/>
            <a:ext cx="1520607" cy="77918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1480">
              <a:lnSpc>
                <a:spcPts val="1900"/>
              </a:lnSpc>
              <a:tabLst>
                <a:tab pos="749300" algn="l"/>
              </a:tabLst>
              <a:defRPr sz="1600"/>
            </a:pPr>
            <a:r>
              <a:rPr sz="2000" dirty="0"/>
              <a:t>to the brain</a:t>
            </a:r>
          </a:p>
          <a:p>
            <a:pPr algn="ctr" defTabSz="411480">
              <a:lnSpc>
                <a:spcPct val="120000"/>
              </a:lnSpc>
              <a:tabLst>
                <a:tab pos="749300" algn="l"/>
              </a:tabLst>
              <a:defRPr sz="1600"/>
            </a:pPr>
            <a:r>
              <a:rPr sz="2400" dirty="0" err="1">
                <a:latin typeface="Monlam Uni OuChan2"/>
                <a:cs typeface="Monlam Uni OuChan2"/>
              </a:rPr>
              <a:t>ཀླད་པ</a:t>
            </a:r>
            <a:r>
              <a:rPr lang="bo-CN" sz="2400" dirty="0">
                <a:latin typeface="Monlam Uni OuChan2"/>
                <a:cs typeface="Monlam Uni OuChan2"/>
              </a:rPr>
              <a:t>འི་</a:t>
            </a:r>
            <a:r>
              <a:rPr lang="bo-CN" sz="2400" b="0" i="0" u="none" strike="noStrike" dirty="0">
                <a:effectLst/>
                <a:latin typeface="Monlam Uni OuChan2"/>
                <a:cs typeface="Monlam Uni OuChan2"/>
              </a:rPr>
              <a:t>ཕྱོགས་སུ</a:t>
            </a:r>
            <a:r>
              <a:rPr sz="2400" dirty="0">
                <a:latin typeface="Monlam Uni OuChan2"/>
                <a:cs typeface="Monlam Uni OuChan2"/>
              </a:rPr>
              <a:t>།</a:t>
            </a:r>
          </a:p>
        </p:txBody>
      </p:sp>
      <p:sp>
        <p:nvSpPr>
          <p:cNvPr id="1349" name="Shape 1349"/>
          <p:cNvSpPr/>
          <p:nvPr/>
        </p:nvSpPr>
        <p:spPr>
          <a:xfrm>
            <a:off x="457200" y="468630"/>
            <a:ext cx="4430057" cy="52322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2000" b="1"/>
            </a:lvl1pPr>
          </a:lstStyle>
          <a:p>
            <a:r>
              <a:rPr sz="2400" dirty="0"/>
              <a:t>Lateral inhibition</a:t>
            </a:r>
            <a:r>
              <a:rPr dirty="0"/>
              <a:t>  </a:t>
            </a:r>
            <a:r>
              <a:rPr sz="2800" dirty="0" err="1">
                <a:latin typeface="Monlam Uni OuChan2"/>
                <a:cs typeface="Monlam Uni OuChan2"/>
              </a:rPr>
              <a:t>གཞོགས་ཀྱི</a:t>
            </a:r>
            <a:r>
              <a:rPr sz="2800" dirty="0">
                <a:latin typeface="Monlam Uni OuChan2"/>
                <a:cs typeface="Monlam Uni OuChan2"/>
              </a:rPr>
              <a:t>་</a:t>
            </a:r>
            <a:r>
              <a:rPr lang="bo-CN" sz="2800" b="0" i="0" u="none" strike="noStrike" dirty="0">
                <a:effectLst/>
                <a:latin typeface="Monlam Uni OuChan2"/>
                <a:cs typeface="Monlam Uni OuChan2"/>
              </a:rPr>
              <a:t>བཀག་སྡོམ།</a:t>
            </a:r>
            <a:endParaRPr sz="2800" dirty="0">
              <a:latin typeface="Monlam Uni OuChan2"/>
              <a:cs typeface="Monlam Uni OuChan2"/>
            </a:endParaRPr>
          </a:p>
        </p:txBody>
      </p:sp>
    </p:spTree>
  </p:cSld>
  <p:clrMapOvr>
    <a:masterClrMapping/>
  </p:clrMapOvr>
  <p:transition xmlns:p14="http://schemas.microsoft.com/office/powerpoint/2010/mai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3" name="Shape 135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101</a:t>
            </a:fld>
            <a:endParaRPr/>
          </a:p>
        </p:txBody>
      </p:sp>
      <p:pic>
        <p:nvPicPr>
          <p:cNvPr id="1354" name="droppedImage.pdf"/>
          <p:cNvPicPr>
            <a:picLocks noChangeAspect="1"/>
          </p:cNvPicPr>
          <p:nvPr/>
        </p:nvPicPr>
        <p:blipFill>
          <a:blip r:embed="rId2"/>
          <a:stretch>
            <a:fillRect/>
          </a:stretch>
        </p:blipFill>
        <p:spPr>
          <a:xfrm>
            <a:off x="1817370" y="662940"/>
            <a:ext cx="5497830" cy="5509260"/>
          </a:xfrm>
          <a:prstGeom prst="rect">
            <a:avLst/>
          </a:prstGeom>
          <a:ln w="12700">
            <a:miter lim="400000"/>
          </a:ln>
        </p:spPr>
      </p:pic>
      <p:sp>
        <p:nvSpPr>
          <p:cNvPr id="1355" name="Shape 1355"/>
          <p:cNvSpPr/>
          <p:nvPr/>
        </p:nvSpPr>
        <p:spPr>
          <a:xfrm>
            <a:off x="114300" y="6286500"/>
            <a:ext cx="1589362"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Scintillating Grid</a:t>
            </a:r>
          </a:p>
        </p:txBody>
      </p:sp>
    </p:spTree>
  </p:cSld>
  <p:clrMapOvr>
    <a:masterClrMapping/>
  </p:clrMapOvr>
  <p:transition xmlns:p14="http://schemas.microsoft.com/office/powerpoint/2010/mai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7" name="Shape 135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102</a:t>
            </a:fld>
            <a:endParaRPr/>
          </a:p>
        </p:txBody>
      </p:sp>
      <p:sp>
        <p:nvSpPr>
          <p:cNvPr id="1358" name="Shape 1358"/>
          <p:cNvSpPr/>
          <p:nvPr/>
        </p:nvSpPr>
        <p:spPr>
          <a:xfrm>
            <a:off x="114300" y="6286500"/>
            <a:ext cx="1589362"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Scintillating Grid</a:t>
            </a:r>
          </a:p>
        </p:txBody>
      </p:sp>
      <p:pic>
        <p:nvPicPr>
          <p:cNvPr id="1359" name="droppedImage.pdf"/>
          <p:cNvPicPr>
            <a:picLocks noChangeAspect="1"/>
          </p:cNvPicPr>
          <p:nvPr/>
        </p:nvPicPr>
        <p:blipFill>
          <a:blip r:embed="rId2"/>
          <a:stretch>
            <a:fillRect/>
          </a:stretch>
        </p:blipFill>
        <p:spPr>
          <a:xfrm>
            <a:off x="1817370" y="674370"/>
            <a:ext cx="5497830" cy="5509260"/>
          </a:xfrm>
          <a:prstGeom prst="rect">
            <a:avLst/>
          </a:prstGeom>
          <a:ln w="12700">
            <a:miter lim="400000"/>
          </a:ln>
        </p:spPr>
      </p:pic>
    </p:spTree>
  </p:cSld>
  <p:clrMapOvr>
    <a:masterClrMapping/>
  </p:clrMapOvr>
  <p:transition xmlns:p14="http://schemas.microsoft.com/office/powerpoint/2010/mai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 name="Shape 136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103</a:t>
            </a:fld>
            <a:endParaRPr/>
          </a:p>
        </p:txBody>
      </p:sp>
      <p:sp>
        <p:nvSpPr>
          <p:cNvPr id="1362" name="Shape 1362"/>
          <p:cNvSpPr/>
          <p:nvPr/>
        </p:nvSpPr>
        <p:spPr>
          <a:xfrm>
            <a:off x="114300" y="6286500"/>
            <a:ext cx="1589362"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Scintillating Grid</a:t>
            </a:r>
          </a:p>
        </p:txBody>
      </p:sp>
      <p:pic>
        <p:nvPicPr>
          <p:cNvPr id="1363" name="droppedImage.pdf"/>
          <p:cNvPicPr>
            <a:picLocks noChangeAspect="1"/>
          </p:cNvPicPr>
          <p:nvPr/>
        </p:nvPicPr>
        <p:blipFill>
          <a:blip r:embed="rId3"/>
          <a:stretch>
            <a:fillRect/>
          </a:stretch>
        </p:blipFill>
        <p:spPr>
          <a:xfrm>
            <a:off x="1817370" y="674370"/>
            <a:ext cx="5497830" cy="5509260"/>
          </a:xfrm>
          <a:prstGeom prst="rect">
            <a:avLst/>
          </a:prstGeom>
          <a:ln w="12700">
            <a:miter lim="400000"/>
          </a:ln>
        </p:spPr>
      </p:pic>
    </p:spTree>
  </p:cSld>
  <p:clrMapOvr>
    <a:masterClrMapping/>
  </p:clrMapOvr>
  <p:transition xmlns:p14="http://schemas.microsoft.com/office/powerpoint/2010/mai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7" name="Film14_Craik-O'Brien-Cornsweet Illusion.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967064" y="902970"/>
            <a:ext cx="5090357" cy="5109210"/>
          </a:xfrm>
          <a:prstGeom prst="rect">
            <a:avLst/>
          </a:prstGeom>
          <a:ln w="12700">
            <a:miter lim="400000"/>
          </a:ln>
        </p:spPr>
      </p:pic>
      <p:sp>
        <p:nvSpPr>
          <p:cNvPr id="1368" name="Shape 136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104</a:t>
            </a:fld>
            <a:endParaRPr/>
          </a:p>
        </p:txBody>
      </p:sp>
      <p:sp>
        <p:nvSpPr>
          <p:cNvPr id="1369" name="Shape 1369"/>
          <p:cNvSpPr/>
          <p:nvPr/>
        </p:nvSpPr>
        <p:spPr>
          <a:xfrm>
            <a:off x="1897380" y="5132070"/>
            <a:ext cx="2183131" cy="1017271"/>
          </a:xfrm>
          <a:prstGeom prst="rect">
            <a:avLst/>
          </a:prstGeom>
          <a:solidFill>
            <a:srgbClr val="FFFFFF"/>
          </a:solidFill>
          <a:ln w="12700">
            <a:solidFill>
              <a:srgbClr val="FFFFFF"/>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70" name="Shape 1370"/>
          <p:cNvSpPr/>
          <p:nvPr/>
        </p:nvSpPr>
        <p:spPr>
          <a:xfrm>
            <a:off x="102870" y="6286500"/>
            <a:ext cx="3080575"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Craik-O'Brien-Cornsweet Illusion</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700000" fill="hold"/>
                                        <p:tgtEl>
                                          <p:spTgt spid="136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367"/>
                </p:tgtEl>
              </p:cMediaNode>
            </p:video>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4" name="Shape 137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105</a:t>
            </a:fld>
            <a:endParaRPr/>
          </a:p>
        </p:txBody>
      </p:sp>
      <p:sp>
        <p:nvSpPr>
          <p:cNvPr id="1375" name="Shape 1375"/>
          <p:cNvSpPr/>
          <p:nvPr/>
        </p:nvSpPr>
        <p:spPr>
          <a:xfrm>
            <a:off x="125730" y="6286500"/>
            <a:ext cx="2290867"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Wertheimer-Koffka Ring</a:t>
            </a:r>
          </a:p>
        </p:txBody>
      </p:sp>
      <p:pic>
        <p:nvPicPr>
          <p:cNvPr id="1376" name="droppedImage.pdf"/>
          <p:cNvPicPr>
            <a:picLocks noChangeAspect="1"/>
          </p:cNvPicPr>
          <p:nvPr/>
        </p:nvPicPr>
        <p:blipFill>
          <a:blip r:embed="rId2"/>
          <a:stretch>
            <a:fillRect/>
          </a:stretch>
        </p:blipFill>
        <p:spPr>
          <a:xfrm>
            <a:off x="3017520" y="1872935"/>
            <a:ext cx="3097530" cy="3110545"/>
          </a:xfrm>
          <a:prstGeom prst="rect">
            <a:avLst/>
          </a:prstGeom>
          <a:ln w="12700">
            <a:miter lim="400000"/>
          </a:ln>
        </p:spPr>
      </p:pic>
    </p:spTree>
  </p:cSld>
  <p:clrMapOvr>
    <a:masterClrMapping/>
  </p:clrMapOvr>
  <p:transition xmlns:p14="http://schemas.microsoft.com/office/powerpoint/2010/main" spd="slow"/>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8" name="Shape 137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106</a:t>
            </a:fld>
            <a:endParaRPr/>
          </a:p>
        </p:txBody>
      </p:sp>
      <p:sp>
        <p:nvSpPr>
          <p:cNvPr id="1379" name="Shape 1379"/>
          <p:cNvSpPr/>
          <p:nvPr/>
        </p:nvSpPr>
        <p:spPr>
          <a:xfrm>
            <a:off x="125730" y="6286500"/>
            <a:ext cx="2290867"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Wertheimer-Koffka Ring</a:t>
            </a:r>
          </a:p>
        </p:txBody>
      </p:sp>
      <p:pic>
        <p:nvPicPr>
          <p:cNvPr id="1380" name="droppedImage.pdf"/>
          <p:cNvPicPr>
            <a:picLocks noChangeAspect="1"/>
          </p:cNvPicPr>
          <p:nvPr/>
        </p:nvPicPr>
        <p:blipFill>
          <a:blip r:embed="rId3"/>
          <a:stretch>
            <a:fillRect/>
          </a:stretch>
        </p:blipFill>
        <p:spPr>
          <a:xfrm>
            <a:off x="3017520" y="1874520"/>
            <a:ext cx="3097530" cy="3110545"/>
          </a:xfrm>
          <a:prstGeom prst="rect">
            <a:avLst/>
          </a:prstGeom>
          <a:ln w="12700">
            <a:miter lim="400000"/>
          </a:ln>
        </p:spPr>
      </p:pic>
    </p:spTree>
  </p:cSld>
  <p:clrMapOvr>
    <a:masterClrMapping/>
  </p:clrMapOvr>
  <p:transition xmlns:p14="http://schemas.microsoft.com/office/powerpoint/2010/main" spd="slow"/>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 name="Shape 138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107</a:t>
            </a:fld>
            <a:endParaRPr/>
          </a:p>
        </p:txBody>
      </p:sp>
      <p:sp>
        <p:nvSpPr>
          <p:cNvPr id="1385" name="Shape 1385"/>
          <p:cNvSpPr/>
          <p:nvPr/>
        </p:nvSpPr>
        <p:spPr>
          <a:xfrm>
            <a:off x="114300" y="6286500"/>
            <a:ext cx="1555005"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Pyramid Illusion</a:t>
            </a:r>
          </a:p>
        </p:txBody>
      </p:sp>
      <p:pic>
        <p:nvPicPr>
          <p:cNvPr id="1386" name="droppedImage.pdf"/>
          <p:cNvPicPr>
            <a:picLocks noChangeAspect="1"/>
          </p:cNvPicPr>
          <p:nvPr/>
        </p:nvPicPr>
        <p:blipFill>
          <a:blip r:embed="rId3"/>
          <a:stretch>
            <a:fillRect/>
          </a:stretch>
        </p:blipFill>
        <p:spPr>
          <a:xfrm>
            <a:off x="2768600" y="1600200"/>
            <a:ext cx="3657600" cy="3657600"/>
          </a:xfrm>
          <a:prstGeom prst="rect">
            <a:avLst/>
          </a:prstGeom>
          <a:ln w="12700">
            <a:miter lim="400000"/>
          </a:ln>
        </p:spPr>
      </p:pic>
    </p:spTree>
  </p:cSld>
  <p:clrMapOvr>
    <a:masterClrMapping/>
  </p:clrMapOvr>
  <p:transition xmlns:p14="http://schemas.microsoft.com/office/powerpoint/2010/main" spd="slow"/>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 name="Shape 139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108</a:t>
            </a:fld>
            <a:endParaRPr/>
          </a:p>
        </p:txBody>
      </p:sp>
      <p:sp>
        <p:nvSpPr>
          <p:cNvPr id="1391" name="Shape 1391"/>
          <p:cNvSpPr/>
          <p:nvPr/>
        </p:nvSpPr>
        <p:spPr>
          <a:xfrm>
            <a:off x="114300" y="6286500"/>
            <a:ext cx="1555005"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Pyramid Illusion</a:t>
            </a:r>
          </a:p>
        </p:txBody>
      </p:sp>
      <p:pic>
        <p:nvPicPr>
          <p:cNvPr id="1392" name="Film15_Pyramid Illusion .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2767334" y="1600200"/>
            <a:ext cx="3657601" cy="365760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28001" fill="hold"/>
                                        <p:tgtEl>
                                          <p:spTgt spid="139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392"/>
                </p:tgtEl>
              </p:cMediaNode>
            </p:vide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4" name="Shape 139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109</a:t>
            </a:fld>
            <a:endParaRPr/>
          </a:p>
        </p:txBody>
      </p:sp>
      <p:sp>
        <p:nvSpPr>
          <p:cNvPr id="1395" name="Shape 1395"/>
          <p:cNvSpPr/>
          <p:nvPr/>
        </p:nvSpPr>
        <p:spPr>
          <a:xfrm>
            <a:off x="1848802" y="651510"/>
            <a:ext cx="5440681" cy="486918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258603" marR="82296" indent="-258603" defTabSz="822960">
              <a:spcBef>
                <a:spcPts val="400"/>
              </a:spcBef>
              <a:buSzPct val="100000"/>
              <a:buChar char="•"/>
              <a:defRPr sz="1800">
                <a:uFill>
                  <a:solidFill>
                    <a:srgbClr val="000000"/>
                  </a:solidFill>
                </a:uFill>
                <a:latin typeface="Arial Unicode MS"/>
                <a:ea typeface="Arial Unicode MS"/>
                <a:cs typeface="Arial Unicode MS"/>
                <a:sym typeface="Arial Unicode MS"/>
              </a:defRPr>
            </a:pPr>
            <a:endParaRPr/>
          </a:p>
          <a:p>
            <a:pPr marR="82296" defTabSz="822960">
              <a:spcBef>
                <a:spcPts val="400"/>
              </a:spcBef>
              <a:defRPr sz="1800">
                <a:uFill>
                  <a:solidFill>
                    <a:srgbClr val="000000"/>
                  </a:solidFill>
                </a:uFill>
                <a:latin typeface="Arial Unicode MS"/>
                <a:ea typeface="Arial Unicode MS"/>
                <a:cs typeface="Arial Unicode MS"/>
                <a:sym typeface="Arial Unicode MS"/>
              </a:defRPr>
            </a:pPr>
            <a:r>
              <a:rPr sz="27000" b="1">
                <a:solidFill>
                  <a:srgbClr val="FF2600"/>
                </a:solidFill>
                <a:latin typeface="Helvetica"/>
                <a:ea typeface="Helvetica"/>
                <a:cs typeface="Helvetica"/>
                <a:sym typeface="Helvetica"/>
              </a:rPr>
              <a:t>?...</a:t>
            </a:r>
          </a:p>
        </p:txBody>
      </p:sp>
    </p:spTree>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 name="pasted-image.png"/>
          <p:cNvPicPr>
            <a:picLocks noChangeAspect="1"/>
          </p:cNvPicPr>
          <p:nvPr/>
        </p:nvPicPr>
        <p:blipFill>
          <a:blip r:embed="rId3"/>
          <a:stretch>
            <a:fillRect/>
          </a:stretch>
        </p:blipFill>
        <p:spPr>
          <a:xfrm>
            <a:off x="-166397" y="11163"/>
            <a:ext cx="9514894" cy="6642474"/>
          </a:xfrm>
          <a:prstGeom prst="rect">
            <a:avLst/>
          </a:prstGeom>
          <a:ln w="12700">
            <a:miter lim="400000"/>
          </a:ln>
        </p:spPr>
      </p:pic>
      <p:sp>
        <p:nvSpPr>
          <p:cNvPr id="572" name="Shape 57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11</a:t>
            </a:fld>
            <a:endParaRPr/>
          </a:p>
        </p:txBody>
      </p:sp>
      <p:pic>
        <p:nvPicPr>
          <p:cNvPr id="573" name="pasted-image.png">
            <a:hlinkClick r:id="rId4"/>
          </p:cNvPr>
          <p:cNvPicPr>
            <a:picLocks noChangeAspect="1"/>
          </p:cNvPicPr>
          <p:nvPr/>
        </p:nvPicPr>
        <p:blipFill>
          <a:blip r:embed="rId5"/>
          <a:stretch>
            <a:fillRect/>
          </a:stretch>
        </p:blipFill>
        <p:spPr>
          <a:xfrm>
            <a:off x="-25991" y="747535"/>
            <a:ext cx="1633841" cy="1725459"/>
          </a:xfrm>
          <a:prstGeom prst="rect">
            <a:avLst/>
          </a:prstGeom>
          <a:ln w="12700">
            <a:miter lim="400000"/>
          </a:ln>
        </p:spPr>
      </p:pic>
    </p:spTree>
  </p:cSld>
  <p:clrMapOvr>
    <a:masterClrMapping/>
  </p:clrMapOvr>
  <p:transition xmlns:p14="http://schemas.microsoft.com/office/powerpoint/2010/main" spd="slow"/>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 name="Shape 139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110</a:t>
            </a:fld>
            <a:endParaRPr/>
          </a:p>
        </p:txBody>
      </p:sp>
      <p:sp>
        <p:nvSpPr>
          <p:cNvPr id="1398" name="Shape 1398"/>
          <p:cNvSpPr/>
          <p:nvPr/>
        </p:nvSpPr>
        <p:spPr>
          <a:xfrm>
            <a:off x="3802811" y="1371600"/>
            <a:ext cx="1281232" cy="52578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just" defTabSz="411480">
              <a:spcBef>
                <a:spcPts val="500"/>
              </a:spcBef>
              <a:defRPr sz="2800" b="1"/>
            </a:lvl1pPr>
          </a:lstStyle>
          <a:p>
            <a:pPr algn="ctr"/>
            <a:r>
              <a:rPr dirty="0"/>
              <a:t>Colour</a:t>
            </a:r>
          </a:p>
        </p:txBody>
      </p:sp>
      <p:sp>
        <p:nvSpPr>
          <p:cNvPr id="1399" name="Shape 1399"/>
          <p:cNvSpPr/>
          <p:nvPr/>
        </p:nvSpPr>
        <p:spPr>
          <a:xfrm>
            <a:off x="3931920" y="2125643"/>
            <a:ext cx="1027855" cy="59503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2600">
                <a:latin typeface="Monlam Uni OuChan2"/>
                <a:ea typeface="Monlam Uni OuChan2"/>
                <a:cs typeface="Monlam Uni OuChan2"/>
                <a:sym typeface="Monlam Uni OuChan2"/>
              </a:defRPr>
            </a:lvl1pPr>
          </a:lstStyle>
          <a:p>
            <a:pPr algn="ctr"/>
            <a:r>
              <a:rPr sz="3200" b="1" dirty="0" err="1"/>
              <a:t>ཁ་དོག</a:t>
            </a:r>
            <a:endParaRPr sz="3200" b="1" dirty="0"/>
          </a:p>
        </p:txBody>
      </p:sp>
    </p:spTree>
  </p:cSld>
  <p:clrMapOvr>
    <a:masterClrMapping/>
  </p:clrMapOvr>
  <p:transition xmlns:p14="http://schemas.microsoft.com/office/powerpoint/2010/main" spd="slow"/>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01" name="Shape 1401"/>
          <p:cNvSpPr>
            <a:spLocks noGrp="1"/>
          </p:cNvSpPr>
          <p:nvPr>
            <p:ph type="sldNum" sz="quarter" idx="2"/>
          </p:nvPr>
        </p:nvSpPr>
        <p:spPr>
          <a:xfrm>
            <a:off x="447101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111</a:t>
            </a:fld>
            <a:endParaRPr/>
          </a:p>
        </p:txBody>
      </p:sp>
      <p:sp>
        <p:nvSpPr>
          <p:cNvPr id="1402" name="Shape 1402">
            <a:hlinkClick r:id="" action="ppaction://hlinkshowjump?jump=previousslide"/>
          </p:cNvPr>
          <p:cNvSpPr/>
          <p:nvPr/>
        </p:nvSpPr>
        <p:spPr>
          <a:xfrm>
            <a:off x="1257300" y="5417820"/>
            <a:ext cx="6613863" cy="5080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411480">
              <a:lnSpc>
                <a:spcPts val="3300"/>
              </a:lnSpc>
              <a:tabLst>
                <a:tab pos="749300" algn="l"/>
              </a:tabLst>
              <a:defRPr sz="2800" u="sng">
                <a:latin typeface="Gill Sans"/>
                <a:ea typeface="Gill Sans"/>
                <a:cs typeface="Gill Sans"/>
                <a:sym typeface="Gill Sans"/>
                <a:hlinkClick r:id="rId2"/>
              </a:defRPr>
            </a:lvl1pPr>
          </a:lstStyle>
          <a:p>
            <a:pPr>
              <a:defRPr u="none"/>
            </a:pPr>
            <a:r>
              <a:rPr u="sng">
                <a:hlinkClick r:id="rId2"/>
              </a:rPr>
              <a:t>http://michaelbach.de/ot/col_mix/index.html</a:t>
            </a:r>
          </a:p>
        </p:txBody>
      </p:sp>
      <p:pic>
        <p:nvPicPr>
          <p:cNvPr id="1403" name="droppedImage.pdf"/>
          <p:cNvPicPr>
            <a:picLocks noChangeAspect="1"/>
          </p:cNvPicPr>
          <p:nvPr/>
        </p:nvPicPr>
        <p:blipFill>
          <a:blip r:embed="rId3"/>
          <a:stretch>
            <a:fillRect/>
          </a:stretch>
        </p:blipFill>
        <p:spPr>
          <a:xfrm>
            <a:off x="0" y="1120923"/>
            <a:ext cx="9181597" cy="3851911"/>
          </a:xfrm>
          <a:prstGeom prst="rect">
            <a:avLst/>
          </a:prstGeom>
          <a:ln w="12700">
            <a:miter lim="400000"/>
          </a:ln>
        </p:spPr>
      </p:pic>
      <p:sp>
        <p:nvSpPr>
          <p:cNvPr id="1404" name="Shape 1404"/>
          <p:cNvSpPr/>
          <p:nvPr/>
        </p:nvSpPr>
        <p:spPr>
          <a:xfrm>
            <a:off x="445770" y="434340"/>
            <a:ext cx="3721530" cy="52322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2000" b="1"/>
            </a:lvl1pPr>
          </a:lstStyle>
          <a:p>
            <a:r>
              <a:rPr sz="2400" dirty="0" err="1"/>
              <a:t>Colour</a:t>
            </a:r>
            <a:r>
              <a:rPr sz="2400" dirty="0"/>
              <a:t> mixtures</a:t>
            </a:r>
            <a:r>
              <a:rPr dirty="0"/>
              <a:t> </a:t>
            </a:r>
            <a:r>
              <a:rPr sz="2800" dirty="0">
                <a:latin typeface="Monlam Uni OuChan2"/>
                <a:cs typeface="Monlam Uni OuChan2"/>
              </a:rPr>
              <a:t> </a:t>
            </a:r>
            <a:r>
              <a:rPr sz="2800" dirty="0" err="1">
                <a:latin typeface="Monlam Uni OuChan2"/>
                <a:cs typeface="Monlam Uni OuChan2"/>
              </a:rPr>
              <a:t>ཁ་དོག</a:t>
            </a:r>
            <a:r>
              <a:rPr sz="2800" dirty="0">
                <a:latin typeface="Monlam Uni OuChan2"/>
                <a:cs typeface="Monlam Uni OuChan2"/>
              </a:rPr>
              <a:t>་</a:t>
            </a:r>
            <a:r>
              <a:rPr lang="bo-CN" sz="2800" b="0" i="0" u="none" strike="noStrike" dirty="0">
                <a:effectLst/>
                <a:latin typeface="Monlam Uni OuChan2"/>
                <a:cs typeface="Monlam Uni OuChan2"/>
              </a:rPr>
              <a:t>སྲེ་སྦྱོར།</a:t>
            </a:r>
            <a:endParaRPr sz="2800" dirty="0">
              <a:latin typeface="Monlam Uni OuChan2"/>
              <a:cs typeface="Monlam Uni OuChan2"/>
            </a:endParaRPr>
          </a:p>
        </p:txBody>
      </p:sp>
    </p:spTree>
  </p:cSld>
  <p:clrMapOvr>
    <a:masterClrMapping/>
  </p:clrMapOvr>
  <p:transition xmlns:p14="http://schemas.microsoft.com/office/powerpoint/2010/mai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6" name="Shape 140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112</a:t>
            </a:fld>
            <a:endParaRPr/>
          </a:p>
        </p:txBody>
      </p:sp>
      <p:sp>
        <p:nvSpPr>
          <p:cNvPr id="1407" name="Shape 1407"/>
          <p:cNvSpPr/>
          <p:nvPr/>
        </p:nvSpPr>
        <p:spPr>
          <a:xfrm>
            <a:off x="102870" y="6286500"/>
            <a:ext cx="2177449"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Hinton's “Lilac Chaser”</a:t>
            </a:r>
          </a:p>
        </p:txBody>
      </p:sp>
      <p:pic>
        <p:nvPicPr>
          <p:cNvPr id="1408" name="Film16_Hinton's “Lilac Chaser”.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885949" y="696039"/>
            <a:ext cx="5420372" cy="5465922"/>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00" fill="hold"/>
                                        <p:tgtEl>
                                          <p:spTgt spid="140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408"/>
                </p:tgtEl>
              </p:cMediaNode>
            </p:vide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2" name="Shape 141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113</a:t>
            </a:fld>
            <a:endParaRPr/>
          </a:p>
        </p:txBody>
      </p:sp>
      <p:sp>
        <p:nvSpPr>
          <p:cNvPr id="1413" name="Shape 1413"/>
          <p:cNvSpPr/>
          <p:nvPr/>
        </p:nvSpPr>
        <p:spPr>
          <a:xfrm>
            <a:off x="160020" y="6286500"/>
            <a:ext cx="1486492"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Munker Illusion</a:t>
            </a:r>
          </a:p>
        </p:txBody>
      </p:sp>
      <p:pic>
        <p:nvPicPr>
          <p:cNvPr id="1414" name="Film17_Munker Illusion1.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0" y="1143000"/>
            <a:ext cx="4572000" cy="457200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99999" fill="hold"/>
                                        <p:tgtEl>
                                          <p:spTgt spid="14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414"/>
                </p:tgtEl>
              </p:cMediaNode>
            </p:vide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8" name="Shape 141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114</a:t>
            </a:fld>
            <a:endParaRPr/>
          </a:p>
        </p:txBody>
      </p:sp>
      <p:sp>
        <p:nvSpPr>
          <p:cNvPr id="1419" name="Shape 1419"/>
          <p:cNvSpPr/>
          <p:nvPr/>
        </p:nvSpPr>
        <p:spPr>
          <a:xfrm>
            <a:off x="160020" y="6286500"/>
            <a:ext cx="1486492"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Munker Illusion</a:t>
            </a:r>
          </a:p>
        </p:txBody>
      </p:sp>
      <p:pic>
        <p:nvPicPr>
          <p:cNvPr id="1420" name="Film17_Munker Illusion2.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310134" y="1143000"/>
            <a:ext cx="4572001" cy="457200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033000" fill="hold"/>
                                        <p:tgtEl>
                                          <p:spTgt spid="14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420"/>
                </p:tgtEl>
              </p:cMediaNode>
            </p:vide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4" name="Shape 1424"/>
          <p:cNvSpPr>
            <a:spLocks noGrp="1"/>
          </p:cNvSpPr>
          <p:nvPr>
            <p:ph type="sldNum" sz="quarter" idx="2"/>
          </p:nvPr>
        </p:nvSpPr>
        <p:spPr>
          <a:xfrm>
            <a:off x="439469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115</a:t>
            </a:fld>
            <a:endParaRPr/>
          </a:p>
        </p:txBody>
      </p:sp>
      <p:sp>
        <p:nvSpPr>
          <p:cNvPr id="1425" name="Shape 1425"/>
          <p:cNvSpPr/>
          <p:nvPr/>
        </p:nvSpPr>
        <p:spPr>
          <a:xfrm>
            <a:off x="1848802" y="651510"/>
            <a:ext cx="5440681" cy="486918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258603" marR="82296" indent="-258603" defTabSz="822960">
              <a:spcBef>
                <a:spcPts val="400"/>
              </a:spcBef>
              <a:buSzPct val="100000"/>
              <a:buChar char="•"/>
              <a:defRPr sz="1800">
                <a:uFill>
                  <a:solidFill>
                    <a:srgbClr val="000000"/>
                  </a:solidFill>
                </a:uFill>
                <a:latin typeface="Arial Unicode MS"/>
                <a:ea typeface="Arial Unicode MS"/>
                <a:cs typeface="Arial Unicode MS"/>
                <a:sym typeface="Arial Unicode MS"/>
              </a:defRPr>
            </a:pPr>
            <a:endParaRPr/>
          </a:p>
          <a:p>
            <a:pPr marR="82296" defTabSz="822960">
              <a:spcBef>
                <a:spcPts val="400"/>
              </a:spcBef>
              <a:defRPr sz="1800">
                <a:uFill>
                  <a:solidFill>
                    <a:srgbClr val="000000"/>
                  </a:solidFill>
                </a:uFill>
                <a:latin typeface="Arial Unicode MS"/>
                <a:ea typeface="Arial Unicode MS"/>
                <a:cs typeface="Arial Unicode MS"/>
                <a:sym typeface="Arial Unicode MS"/>
              </a:defRPr>
            </a:pPr>
            <a:r>
              <a:rPr sz="27000" b="1">
                <a:solidFill>
                  <a:srgbClr val="FF2600"/>
                </a:solidFill>
                <a:latin typeface="Helvetica"/>
                <a:ea typeface="Helvetica"/>
                <a:cs typeface="Helvetica"/>
                <a:sym typeface="Helvetica"/>
              </a:rPr>
              <a:t>?...</a:t>
            </a:r>
          </a:p>
        </p:txBody>
      </p:sp>
    </p:spTree>
  </p:cSld>
  <p:clrMapOvr>
    <a:masterClrMapping/>
  </p:clrMapOvr>
  <p:transition xmlns:p14="http://schemas.microsoft.com/office/powerpoint/2010/mai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7" name="Shape 1427"/>
          <p:cNvSpPr>
            <a:spLocks noGrp="1"/>
          </p:cNvSpPr>
          <p:nvPr>
            <p:ph type="sldNum" sz="quarter" idx="2"/>
          </p:nvPr>
        </p:nvSpPr>
        <p:spPr>
          <a:xfrm>
            <a:off x="440104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116</a:t>
            </a:fld>
            <a:endParaRPr/>
          </a:p>
        </p:txBody>
      </p:sp>
      <p:sp>
        <p:nvSpPr>
          <p:cNvPr id="1428" name="Shape 1428"/>
          <p:cNvSpPr/>
          <p:nvPr/>
        </p:nvSpPr>
        <p:spPr>
          <a:xfrm>
            <a:off x="2101492" y="1371600"/>
            <a:ext cx="4980663" cy="157479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11480">
              <a:spcBef>
                <a:spcPts val="500"/>
              </a:spcBef>
              <a:defRPr sz="2800" b="1"/>
            </a:pPr>
            <a:r>
              <a:rPr dirty="0"/>
              <a:t>Geometric or Angle Illusions</a:t>
            </a:r>
            <a:endParaRPr lang="de-CH" dirty="0"/>
          </a:p>
          <a:p>
            <a:pPr algn="ctr" defTabSz="411480">
              <a:spcBef>
                <a:spcPts val="500"/>
              </a:spcBef>
              <a:defRPr sz="2800" b="1"/>
            </a:pPr>
            <a:endParaRPr dirty="0"/>
          </a:p>
          <a:p>
            <a:pPr marL="40640" algn="ctr" defTabSz="411480">
              <a:spcBef>
                <a:spcPts val="500"/>
              </a:spcBef>
              <a:buSzPct val="100000"/>
              <a:defRPr sz="2000"/>
            </a:pPr>
            <a:r>
              <a:rPr lang="bo-CN" sz="3200" b="1" dirty="0">
                <a:latin typeface="Monlam Uni OuChan2"/>
                <a:cs typeface="Monlam Uni OuChan2"/>
              </a:rPr>
              <a:t>དབྱིབས་རྩིས་</a:t>
            </a:r>
            <a:r>
              <a:rPr lang="bo-CN" sz="3200" dirty="0">
                <a:latin typeface="Monlam Uni OuChan2"/>
                <a:cs typeface="Monlam Uni OuChan2"/>
              </a:rPr>
              <a:t>སམ་</a:t>
            </a:r>
            <a:r>
              <a:rPr lang="bo-CN" sz="3200" b="1" dirty="0">
                <a:latin typeface="Monlam Uni OuChan2"/>
                <a:cs typeface="Monlam Uni OuChan2"/>
              </a:rPr>
              <a:t>ཟུར་ཁུག་གི་འཁྲུལ་སྣང་།</a:t>
            </a:r>
          </a:p>
        </p:txBody>
      </p:sp>
    </p:spTree>
  </p:cSld>
  <p:clrMapOvr>
    <a:masterClrMapping/>
  </p:clrMapOvr>
  <p:transition xmlns:p14="http://schemas.microsoft.com/office/powerpoint/2010/main" spd="slow"/>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0" name="droppedIma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97380" y="1207864"/>
            <a:ext cx="4686301" cy="3901347"/>
          </a:xfrm>
          <a:prstGeom prst="rect">
            <a:avLst/>
          </a:prstGeom>
          <a:ln w="12700">
            <a:miter lim="400000"/>
          </a:ln>
        </p:spPr>
      </p:pic>
      <p:sp>
        <p:nvSpPr>
          <p:cNvPr id="1431" name="Shape 1431"/>
          <p:cNvSpPr>
            <a:spLocks noGrp="1"/>
          </p:cNvSpPr>
          <p:nvPr>
            <p:ph type="sldNum" sz="quarter" idx="2"/>
          </p:nvPr>
        </p:nvSpPr>
        <p:spPr>
          <a:xfrm>
            <a:off x="439469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117</a:t>
            </a:fld>
            <a:endParaRPr/>
          </a:p>
        </p:txBody>
      </p:sp>
    </p:spTree>
  </p:cSld>
  <p:clrMapOvr>
    <a:masterClrMapping/>
  </p:clrMapOvr>
  <p:transition xmlns:p14="http://schemas.microsoft.com/office/powerpoint/2010/main" spd="slow"/>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 name="Film18_Tilted Table Illusion.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898019" y="1113617"/>
            <a:ext cx="5396231" cy="2527646"/>
          </a:xfrm>
          <a:prstGeom prst="rect">
            <a:avLst/>
          </a:prstGeom>
          <a:ln w="12700">
            <a:miter lim="400000"/>
          </a:ln>
        </p:spPr>
      </p:pic>
      <p:sp>
        <p:nvSpPr>
          <p:cNvPr id="1434" name="Shape 1434"/>
          <p:cNvSpPr>
            <a:spLocks noGrp="1"/>
          </p:cNvSpPr>
          <p:nvPr>
            <p:ph type="sldNum" sz="quarter" idx="2"/>
          </p:nvPr>
        </p:nvSpPr>
        <p:spPr>
          <a:xfrm>
            <a:off x="439469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118</a:t>
            </a:fld>
            <a:endParaRPr/>
          </a:p>
        </p:txBody>
      </p:sp>
      <p:sp>
        <p:nvSpPr>
          <p:cNvPr id="1435" name="Shape 1435"/>
          <p:cNvSpPr/>
          <p:nvPr/>
        </p:nvSpPr>
        <p:spPr>
          <a:xfrm>
            <a:off x="114300" y="6286500"/>
            <a:ext cx="1841414"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Tilted Table Illusion</a:t>
            </a:r>
          </a:p>
        </p:txBody>
      </p:sp>
      <p:sp>
        <p:nvSpPr>
          <p:cNvPr id="1436" name="Shape 1436"/>
          <p:cNvSpPr/>
          <p:nvPr/>
        </p:nvSpPr>
        <p:spPr>
          <a:xfrm>
            <a:off x="6046470" y="982980"/>
            <a:ext cx="1245871" cy="308611"/>
          </a:xfrm>
          <a:prstGeom prst="rect">
            <a:avLst/>
          </a:prstGeom>
          <a:solidFill>
            <a:srgbClr val="FFFFFF"/>
          </a:solidFill>
          <a:ln w="12700">
            <a:solidFill>
              <a:srgbClr val="FFFFFF"/>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37" name="Shape 1437"/>
          <p:cNvSpPr/>
          <p:nvPr/>
        </p:nvSpPr>
        <p:spPr>
          <a:xfrm>
            <a:off x="5772150" y="3268979"/>
            <a:ext cx="1245870" cy="308611"/>
          </a:xfrm>
          <a:prstGeom prst="rect">
            <a:avLst/>
          </a:prstGeom>
          <a:solidFill>
            <a:srgbClr val="FFFFFF"/>
          </a:solidFill>
          <a:ln w="12700">
            <a:solidFill>
              <a:srgbClr val="FFFFFF"/>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38" name="Shape 1438"/>
          <p:cNvSpPr/>
          <p:nvPr/>
        </p:nvSpPr>
        <p:spPr>
          <a:xfrm>
            <a:off x="1794510" y="594360"/>
            <a:ext cx="5383530" cy="445771"/>
          </a:xfrm>
          <a:prstGeom prst="rect">
            <a:avLst/>
          </a:prstGeom>
          <a:solidFill>
            <a:srgbClr val="FFFFFF"/>
          </a:solidFill>
          <a:ln w="12700">
            <a:solidFill>
              <a:srgbClr val="FFFFFF"/>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099998" fill="hold"/>
                                        <p:tgtEl>
                                          <p:spTgt spid="143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433"/>
                </p:tgtEl>
              </p:cMediaNode>
            </p:vide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2" name="Shape 1442"/>
          <p:cNvSpPr>
            <a:spLocks noGrp="1"/>
          </p:cNvSpPr>
          <p:nvPr>
            <p:ph type="sldNum" sz="quarter" idx="2"/>
          </p:nvPr>
        </p:nvSpPr>
        <p:spPr>
          <a:xfrm>
            <a:off x="439469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119</a:t>
            </a:fld>
            <a:endParaRPr/>
          </a:p>
        </p:txBody>
      </p:sp>
      <p:sp>
        <p:nvSpPr>
          <p:cNvPr id="1443" name="Shape 1443"/>
          <p:cNvSpPr/>
          <p:nvPr/>
        </p:nvSpPr>
        <p:spPr>
          <a:xfrm>
            <a:off x="127465" y="6286500"/>
            <a:ext cx="1429030"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411480">
              <a:lnSpc>
                <a:spcPts val="1900"/>
              </a:lnSpc>
              <a:tabLst>
                <a:tab pos="749300" algn="l"/>
              </a:tabLst>
              <a:defRPr sz="1600"/>
            </a:lvl1pPr>
          </a:lstStyle>
          <a:p>
            <a:r>
              <a:t>Fraser’s Spiral</a:t>
            </a:r>
          </a:p>
        </p:txBody>
      </p:sp>
      <p:pic>
        <p:nvPicPr>
          <p:cNvPr id="1444" name="droppedImage.pdf"/>
          <p:cNvPicPr>
            <a:picLocks noChangeAspect="1"/>
          </p:cNvPicPr>
          <p:nvPr/>
        </p:nvPicPr>
        <p:blipFill>
          <a:blip r:embed="rId2"/>
          <a:stretch>
            <a:fillRect/>
          </a:stretch>
        </p:blipFill>
        <p:spPr>
          <a:xfrm>
            <a:off x="2937510" y="1771650"/>
            <a:ext cx="3268980" cy="3314700"/>
          </a:xfrm>
          <a:prstGeom prst="rect">
            <a:avLst/>
          </a:prstGeom>
          <a:ln w="12700">
            <a:miter lim="400000"/>
          </a:ln>
        </p:spPr>
      </p:pic>
    </p:spTree>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Shape 533"/>
          <p:cNvSpPr/>
          <p:nvPr/>
        </p:nvSpPr>
        <p:spPr>
          <a:xfrm>
            <a:off x="215900" y="2489200"/>
            <a:ext cx="8826501" cy="38420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spcBef>
                <a:spcPts val="300"/>
              </a:spcBef>
              <a:defRPr sz="2400"/>
            </a:pPr>
            <a:r>
              <a:rPr b="1" dirty="0"/>
              <a:t>Law of Refraction</a:t>
            </a:r>
            <a:r>
              <a:rPr dirty="0"/>
              <a:t> </a:t>
            </a:r>
            <a:r>
              <a:rPr sz="2800" dirty="0"/>
              <a:t> </a:t>
            </a:r>
            <a:r>
              <a:rPr sz="2800" dirty="0" err="1"/>
              <a:t>འཁྱོག་འཕྲོའི་གཏན་ཁྲིམས</a:t>
            </a:r>
            <a:r>
              <a:rPr sz="2800" dirty="0"/>
              <a:t>།</a:t>
            </a:r>
          </a:p>
          <a:p>
            <a:pPr marL="137160" indent="-176529">
              <a:spcBef>
                <a:spcPts val="600"/>
              </a:spcBef>
              <a:tabLst>
                <a:tab pos="139700" algn="l"/>
              </a:tabLst>
              <a:defRPr sz="2400"/>
            </a:pPr>
            <a:r>
              <a:rPr dirty="0"/>
              <a:t>•	When a ray of light enters a denser medium (glass or water),</a:t>
            </a:r>
            <a:endParaRPr lang="en-IN" dirty="0"/>
          </a:p>
          <a:p>
            <a:pPr marL="137160" indent="-176529">
              <a:spcBef>
                <a:spcPts val="600"/>
              </a:spcBef>
              <a:tabLst>
                <a:tab pos="139700" algn="l"/>
              </a:tabLst>
              <a:defRPr sz="2400"/>
            </a:pPr>
            <a:r>
              <a:rPr lang="en-IN" dirty="0"/>
              <a:t>  </a:t>
            </a:r>
            <a:r>
              <a:rPr dirty="0"/>
              <a:t>it is bent (refracted) </a:t>
            </a:r>
            <a:r>
              <a:rPr b="1" dirty="0"/>
              <a:t>towards</a:t>
            </a:r>
            <a:r>
              <a:rPr dirty="0"/>
              <a:t> the normal.  </a:t>
            </a:r>
            <a:r>
              <a:rPr i="1" dirty="0">
                <a:latin typeface="Times"/>
                <a:ea typeface="Times"/>
                <a:cs typeface="Times"/>
                <a:sym typeface="Times"/>
              </a:rPr>
              <a:t>a &lt; </a:t>
            </a:r>
            <a:r>
              <a:rPr i="1" dirty="0" err="1">
                <a:latin typeface="Times"/>
                <a:ea typeface="Times"/>
                <a:cs typeface="Times"/>
                <a:sym typeface="Times"/>
              </a:rPr>
              <a:t>i</a:t>
            </a:r>
            <a:r>
              <a:rPr i="1" dirty="0">
                <a:latin typeface="Times"/>
                <a:ea typeface="Times"/>
                <a:cs typeface="Times"/>
                <a:sym typeface="Times"/>
              </a:rPr>
              <a:t/>
            </a:r>
            <a:br>
              <a:rPr i="1" dirty="0">
                <a:latin typeface="Times"/>
                <a:ea typeface="Times"/>
                <a:cs typeface="Times"/>
                <a:sym typeface="Times"/>
              </a:rPr>
            </a:br>
            <a:r>
              <a:rPr lang="bo-CN" sz="2600" dirty="0">
                <a:solidFill>
                  <a:schemeClr val="tx1"/>
                </a:solidFill>
              </a:rPr>
              <a:t>གལ་ཏེ་</a:t>
            </a:r>
            <a:r>
              <a:rPr sz="2600" dirty="0" err="1">
                <a:solidFill>
                  <a:schemeClr val="tx1"/>
                </a:solidFill>
              </a:rPr>
              <a:t>འོད་ཟེར་ཞིག་བརྒྱུད་ལམ་སྟུག་པོ</a:t>
            </a:r>
            <a:r>
              <a:rPr sz="2600" dirty="0">
                <a:solidFill>
                  <a:schemeClr val="tx1"/>
                </a:solidFill>
              </a:rPr>
              <a:t>་(</a:t>
            </a:r>
            <a:r>
              <a:rPr sz="2600" dirty="0" err="1">
                <a:solidFill>
                  <a:schemeClr val="tx1"/>
                </a:solidFill>
              </a:rPr>
              <a:t>ཤེལ་ལམ་ཆུ</a:t>
            </a:r>
            <a:r>
              <a:rPr sz="2600" dirty="0">
                <a:solidFill>
                  <a:schemeClr val="tx1"/>
                </a:solidFill>
              </a:rPr>
              <a:t>་)</a:t>
            </a:r>
            <a:r>
              <a:rPr sz="2600" dirty="0" err="1">
                <a:solidFill>
                  <a:schemeClr val="tx1"/>
                </a:solidFill>
              </a:rPr>
              <a:t>ནང་སྐྱོད་ཚེ</a:t>
            </a:r>
            <a:r>
              <a:rPr lang="bo-CN" sz="2600" dirty="0">
                <a:solidFill>
                  <a:schemeClr val="tx1"/>
                </a:solidFill>
              </a:rPr>
              <a:t>། </a:t>
            </a:r>
            <a:r>
              <a:rPr sz="2600" dirty="0" err="1">
                <a:solidFill>
                  <a:schemeClr val="tx1"/>
                </a:solidFill>
              </a:rPr>
              <a:t>འོད་ཟེར་དེ</a:t>
            </a:r>
            <a:r>
              <a:rPr sz="2600" dirty="0">
                <a:solidFill>
                  <a:schemeClr val="tx1"/>
                </a:solidFill>
              </a:rPr>
              <a:t>་</a:t>
            </a:r>
            <a:r>
              <a:rPr lang="bo-CN" sz="2600" dirty="0">
                <a:solidFill>
                  <a:schemeClr val="tx1"/>
                </a:solidFill>
                <a:latin typeface="Arial" panose="020B0604020202020204" pitchFamily="34" charset="0"/>
              </a:rPr>
              <a:t>དྲང་ཐིག་</a:t>
            </a:r>
            <a:r>
              <a:rPr sz="2600" dirty="0">
                <a:solidFill>
                  <a:schemeClr val="tx1"/>
                </a:solidFill>
              </a:rPr>
              <a:t>གི་ཕྱོགས་སུ་འཁྱོག་འཕྲོ་བྱེད་ཀྱི་ཡོད།</a:t>
            </a:r>
            <a:r>
              <a:rPr sz="2600" i="1" dirty="0">
                <a:solidFill>
                  <a:schemeClr val="tx1"/>
                </a:solidFill>
              </a:rPr>
              <a:t>  </a:t>
            </a:r>
            <a:r>
              <a:rPr i="1" dirty="0">
                <a:solidFill>
                  <a:schemeClr val="tx1"/>
                </a:solidFill>
                <a:latin typeface="Times"/>
                <a:ea typeface="Times"/>
                <a:cs typeface="Times"/>
                <a:sym typeface="Times"/>
              </a:rPr>
              <a:t>a &lt; i</a:t>
            </a:r>
          </a:p>
          <a:p>
            <a:pPr marL="139700" indent="-177800">
              <a:spcBef>
                <a:spcPts val="300"/>
              </a:spcBef>
              <a:tabLst>
                <a:tab pos="139700" algn="l"/>
              </a:tabLst>
              <a:defRPr sz="2400"/>
            </a:pPr>
            <a:r>
              <a:rPr dirty="0"/>
              <a:t>•	When a ray of light enters a less dense</a:t>
            </a:r>
            <a:r>
              <a:rPr lang="en-IN" dirty="0"/>
              <a:t>r </a:t>
            </a:r>
            <a:r>
              <a:rPr dirty="0"/>
              <a:t>medium (air), </a:t>
            </a:r>
            <a:endParaRPr lang="en-IN" dirty="0"/>
          </a:p>
          <a:p>
            <a:pPr marL="139700" indent="-177800">
              <a:spcBef>
                <a:spcPts val="300"/>
              </a:spcBef>
              <a:tabLst>
                <a:tab pos="139700" algn="l"/>
              </a:tabLst>
              <a:defRPr sz="2400"/>
            </a:pPr>
            <a:r>
              <a:rPr lang="en-IN" dirty="0"/>
              <a:t>  </a:t>
            </a:r>
            <a:r>
              <a:rPr dirty="0"/>
              <a:t>it is bent (refracted) </a:t>
            </a:r>
            <a:r>
              <a:rPr b="1" dirty="0"/>
              <a:t>away</a:t>
            </a:r>
            <a:r>
              <a:rPr dirty="0"/>
              <a:t> from the normal.  </a:t>
            </a:r>
            <a:r>
              <a:rPr i="1" dirty="0">
                <a:latin typeface="Times"/>
                <a:ea typeface="Times"/>
                <a:cs typeface="Times"/>
                <a:sym typeface="Times"/>
              </a:rPr>
              <a:t>a &gt; </a:t>
            </a:r>
            <a:r>
              <a:rPr i="1" dirty="0" err="1">
                <a:latin typeface="Times"/>
                <a:ea typeface="Times"/>
                <a:cs typeface="Times"/>
                <a:sym typeface="Times"/>
              </a:rPr>
              <a:t>i</a:t>
            </a:r>
            <a:r>
              <a:rPr i="1" dirty="0">
                <a:latin typeface="Times"/>
                <a:ea typeface="Times"/>
                <a:cs typeface="Times"/>
                <a:sym typeface="Times"/>
              </a:rPr>
              <a:t/>
            </a:r>
            <a:br>
              <a:rPr i="1" dirty="0">
                <a:latin typeface="Times"/>
                <a:ea typeface="Times"/>
                <a:cs typeface="Times"/>
                <a:sym typeface="Times"/>
              </a:rPr>
            </a:br>
            <a:r>
              <a:rPr lang="bo-CN" sz="2600" dirty="0">
                <a:solidFill>
                  <a:schemeClr val="tx1"/>
                </a:solidFill>
              </a:rPr>
              <a:t>གལ་ཏེ་</a:t>
            </a:r>
            <a:r>
              <a:rPr sz="2600" dirty="0" err="1">
                <a:solidFill>
                  <a:schemeClr val="tx1"/>
                </a:solidFill>
              </a:rPr>
              <a:t>འོད་ཟེར་ཞིག་བརྒྱུད་ལམ་སྟུག་པོ་མེད་སར</a:t>
            </a:r>
            <a:r>
              <a:rPr sz="2600" dirty="0">
                <a:solidFill>
                  <a:schemeClr val="tx1"/>
                </a:solidFill>
              </a:rPr>
              <a:t>་(</a:t>
            </a:r>
            <a:r>
              <a:rPr sz="2600" dirty="0" err="1">
                <a:solidFill>
                  <a:schemeClr val="tx1"/>
                </a:solidFill>
              </a:rPr>
              <a:t>རླུང</a:t>
            </a:r>
            <a:r>
              <a:rPr sz="2600" dirty="0">
                <a:solidFill>
                  <a:schemeClr val="tx1"/>
                </a:solidFill>
              </a:rPr>
              <a:t>་)</a:t>
            </a:r>
            <a:r>
              <a:rPr sz="2600" dirty="0" err="1">
                <a:solidFill>
                  <a:schemeClr val="tx1"/>
                </a:solidFill>
              </a:rPr>
              <a:t>ནང་སྐྱོད་ཚེ</a:t>
            </a:r>
            <a:r>
              <a:rPr lang="bo-CN" sz="2600" dirty="0">
                <a:solidFill>
                  <a:schemeClr val="tx1"/>
                </a:solidFill>
              </a:rPr>
              <a:t>། </a:t>
            </a:r>
            <a:r>
              <a:rPr sz="2600" dirty="0" err="1">
                <a:solidFill>
                  <a:schemeClr val="tx1"/>
                </a:solidFill>
              </a:rPr>
              <a:t>འོད་ཟེར་དེ</a:t>
            </a:r>
            <a:r>
              <a:rPr sz="2600" dirty="0">
                <a:solidFill>
                  <a:schemeClr val="tx1"/>
                </a:solidFill>
              </a:rPr>
              <a:t>་</a:t>
            </a:r>
            <a:r>
              <a:rPr lang="bo-CN" sz="2600" dirty="0">
                <a:solidFill>
                  <a:schemeClr val="tx1"/>
                </a:solidFill>
                <a:latin typeface="Arial" panose="020B0604020202020204" pitchFamily="34" charset="0"/>
              </a:rPr>
              <a:t>དྲང་ཐིག་</a:t>
            </a:r>
            <a:r>
              <a:rPr sz="2600" dirty="0">
                <a:solidFill>
                  <a:schemeClr val="tx1"/>
                </a:solidFill>
              </a:rPr>
              <a:t>གི་ཕ་རོལ་གྱི་ཕྱོགས་སུ་འཁྱོག་འཕྲོ་བྱེད་ཀྱི་ཡོད།  </a:t>
            </a:r>
            <a:r>
              <a:rPr i="1" dirty="0">
                <a:solidFill>
                  <a:schemeClr val="tx1"/>
                </a:solidFill>
                <a:latin typeface="Times"/>
                <a:ea typeface="Times"/>
                <a:cs typeface="Times"/>
                <a:sym typeface="Times"/>
              </a:rPr>
              <a:t>a &gt; i</a:t>
            </a:r>
          </a:p>
        </p:txBody>
      </p:sp>
      <p:sp>
        <p:nvSpPr>
          <p:cNvPr id="534" name="Shape 534"/>
          <p:cNvSpPr/>
          <p:nvPr/>
        </p:nvSpPr>
        <p:spPr>
          <a:xfrm flipH="1">
            <a:off x="5153933" y="2501923"/>
            <a:ext cx="3103349" cy="11143"/>
          </a:xfrm>
          <a:prstGeom prst="line">
            <a:avLst/>
          </a:prstGeom>
          <a:ln w="63500">
            <a:solidFill>
              <a:srgbClr val="000000"/>
            </a:solidFill>
            <a:miter lim="400000"/>
          </a:ln>
        </p:spPr>
        <p:txBody>
          <a:bodyPr lIns="50800" tIns="50800" rIns="50800" bIns="50800" anchor="ctr"/>
          <a:lstStyle/>
          <a:p>
            <a:endParaRPr/>
          </a:p>
        </p:txBody>
      </p:sp>
      <p:sp>
        <p:nvSpPr>
          <p:cNvPr id="535" name="Shape 535"/>
          <p:cNvSpPr/>
          <p:nvPr/>
        </p:nvSpPr>
        <p:spPr>
          <a:xfrm>
            <a:off x="5168606" y="1491035"/>
            <a:ext cx="3032430" cy="1022292"/>
          </a:xfrm>
          <a:prstGeom prst="rect">
            <a:avLst/>
          </a:prstGeom>
          <a:solidFill>
            <a:srgbClr val="0096FF">
              <a:alpha val="39000"/>
            </a:srgbClr>
          </a:solidFill>
          <a:ln w="25400">
            <a:solidFill>
              <a:srgbClr val="0096FF">
                <a:alpha val="39000"/>
              </a:srgbClr>
            </a:solidFill>
            <a:miter lim="400000"/>
          </a:ln>
        </p:spPr>
        <p:txBody>
          <a:bodyPr lIns="38100" tIns="38100" rIns="38100" bIns="38100" anchor="ctr"/>
          <a:lstStyle/>
          <a:p>
            <a:pPr algn="ctr" defTabSz="406400">
              <a:lnSpc>
                <a:spcPts val="3100"/>
              </a:lnSpc>
              <a:tabLst>
                <a:tab pos="749300" algn="l"/>
              </a:tabLst>
              <a:defRPr sz="26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36" name="Shape 536"/>
          <p:cNvSpPr/>
          <p:nvPr/>
        </p:nvSpPr>
        <p:spPr>
          <a:xfrm>
            <a:off x="8246000" y="771550"/>
            <a:ext cx="13166" cy="1742860"/>
          </a:xfrm>
          <a:prstGeom prst="line">
            <a:avLst/>
          </a:prstGeom>
          <a:ln w="63500">
            <a:solidFill>
              <a:srgbClr val="000000"/>
            </a:solidFill>
            <a:miter lim="400000"/>
          </a:ln>
        </p:spPr>
        <p:txBody>
          <a:bodyPr lIns="50800" tIns="50800" rIns="50800" bIns="50800" anchor="ctr"/>
          <a:lstStyle/>
          <a:p>
            <a:endParaRPr/>
          </a:p>
        </p:txBody>
      </p:sp>
      <p:sp>
        <p:nvSpPr>
          <p:cNvPr id="537" name="Shape 537"/>
          <p:cNvSpPr/>
          <p:nvPr/>
        </p:nvSpPr>
        <p:spPr>
          <a:xfrm>
            <a:off x="5150609" y="768224"/>
            <a:ext cx="13166" cy="1742859"/>
          </a:xfrm>
          <a:prstGeom prst="line">
            <a:avLst/>
          </a:prstGeom>
          <a:ln w="63500">
            <a:solidFill>
              <a:srgbClr val="000000"/>
            </a:solidFill>
            <a:miter lim="400000"/>
          </a:ln>
        </p:spPr>
        <p:txBody>
          <a:bodyPr lIns="50800" tIns="50800" rIns="50800" bIns="50800" anchor="ctr"/>
          <a:lstStyle/>
          <a:p>
            <a:endParaRPr/>
          </a:p>
        </p:txBody>
      </p:sp>
      <p:sp>
        <p:nvSpPr>
          <p:cNvPr id="538" name="Shape 538"/>
          <p:cNvSpPr/>
          <p:nvPr/>
        </p:nvSpPr>
        <p:spPr>
          <a:xfrm>
            <a:off x="4982566" y="342161"/>
            <a:ext cx="1619825" cy="1168860"/>
          </a:xfrm>
          <a:prstGeom prst="line">
            <a:avLst/>
          </a:prstGeom>
          <a:ln w="38100">
            <a:solidFill>
              <a:srgbClr val="FF2600"/>
            </a:solidFill>
            <a:miter lim="400000"/>
          </a:ln>
        </p:spPr>
        <p:txBody>
          <a:bodyPr lIns="50800" tIns="50800" rIns="50800" bIns="50800" anchor="ctr"/>
          <a:lstStyle/>
          <a:p>
            <a:endParaRPr/>
          </a:p>
        </p:txBody>
      </p:sp>
      <p:sp>
        <p:nvSpPr>
          <p:cNvPr id="539" name="Shape 539"/>
          <p:cNvSpPr/>
          <p:nvPr/>
        </p:nvSpPr>
        <p:spPr>
          <a:xfrm>
            <a:off x="6577509" y="1499021"/>
            <a:ext cx="399467" cy="975640"/>
          </a:xfrm>
          <a:prstGeom prst="line">
            <a:avLst/>
          </a:prstGeom>
          <a:ln w="38100">
            <a:solidFill>
              <a:srgbClr val="FF2600"/>
            </a:solidFill>
            <a:miter lim="400000"/>
          </a:ln>
        </p:spPr>
        <p:txBody>
          <a:bodyPr lIns="50800" tIns="50800" rIns="50800" bIns="50800" anchor="ctr"/>
          <a:lstStyle/>
          <a:p>
            <a:endParaRPr/>
          </a:p>
        </p:txBody>
      </p:sp>
      <p:sp>
        <p:nvSpPr>
          <p:cNvPr id="540" name="Shape 540"/>
          <p:cNvSpPr/>
          <p:nvPr/>
        </p:nvSpPr>
        <p:spPr>
          <a:xfrm>
            <a:off x="6583652" y="742092"/>
            <a:ext cx="12727" cy="1672726"/>
          </a:xfrm>
          <a:prstGeom prst="line">
            <a:avLst/>
          </a:prstGeom>
          <a:ln w="50800">
            <a:solidFill>
              <a:srgbClr val="008F00"/>
            </a:solidFill>
            <a:custDash>
              <a:ds d="200000" sp="200000"/>
            </a:custDash>
            <a:miter lim="400000"/>
          </a:ln>
        </p:spPr>
        <p:txBody>
          <a:bodyPr lIns="50800" tIns="50800" rIns="50800" bIns="50800" anchor="ctr"/>
          <a:lstStyle/>
          <a:p>
            <a:endParaRPr/>
          </a:p>
        </p:txBody>
      </p:sp>
      <p:sp>
        <p:nvSpPr>
          <p:cNvPr id="541" name="Shape 541"/>
          <p:cNvSpPr/>
          <p:nvPr/>
        </p:nvSpPr>
        <p:spPr>
          <a:xfrm>
            <a:off x="5937212" y="851606"/>
            <a:ext cx="643193" cy="20049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581" y="10280"/>
                </a:lnTo>
                <a:lnTo>
                  <a:pt x="11014" y="4817"/>
                </a:lnTo>
                <a:lnTo>
                  <a:pt x="15773" y="1390"/>
                </a:lnTo>
                <a:lnTo>
                  <a:pt x="21600" y="0"/>
                </a:lnTo>
              </a:path>
            </a:pathLst>
          </a:custGeom>
          <a:ln w="25400">
            <a:solidFill>
              <a:srgbClr val="000000"/>
            </a:solidFill>
            <a:miter lim="400000"/>
          </a:ln>
        </p:spPr>
        <p:txBody>
          <a:bodyPr lIns="50800" tIns="50800" rIns="50800" bIns="50800"/>
          <a:lstStyle/>
          <a:p>
            <a:pPr algn="ctr" defTabSz="406400">
              <a:lnSpc>
                <a:spcPts val="3100"/>
              </a:lnSpc>
              <a:tabLst>
                <a:tab pos="749300" algn="l"/>
              </a:tabLst>
              <a:defRPr sz="2600">
                <a:latin typeface="Gill Sans"/>
                <a:ea typeface="Gill Sans"/>
                <a:cs typeface="Gill Sans"/>
                <a:sym typeface="Gill Sans"/>
              </a:defRPr>
            </a:pPr>
            <a:endParaRPr/>
          </a:p>
        </p:txBody>
      </p:sp>
      <p:sp>
        <p:nvSpPr>
          <p:cNvPr id="542" name="Shape 542"/>
          <p:cNvSpPr/>
          <p:nvPr/>
        </p:nvSpPr>
        <p:spPr>
          <a:xfrm rot="10800000">
            <a:off x="6567680" y="2278233"/>
            <a:ext cx="337022" cy="647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581" y="10280"/>
                </a:lnTo>
                <a:lnTo>
                  <a:pt x="11014" y="4817"/>
                </a:lnTo>
                <a:lnTo>
                  <a:pt x="15773" y="1390"/>
                </a:lnTo>
                <a:lnTo>
                  <a:pt x="21600" y="0"/>
                </a:lnTo>
              </a:path>
            </a:pathLst>
          </a:custGeom>
          <a:ln w="25400">
            <a:solidFill>
              <a:srgbClr val="000000"/>
            </a:solidFill>
            <a:miter lim="400000"/>
          </a:ln>
        </p:spPr>
        <p:txBody>
          <a:bodyPr lIns="50800" tIns="50800" rIns="50800" bIns="50800"/>
          <a:lstStyle/>
          <a:p>
            <a:pPr algn="ctr" defTabSz="406400">
              <a:lnSpc>
                <a:spcPts val="3100"/>
              </a:lnSpc>
              <a:tabLst>
                <a:tab pos="749300" algn="l"/>
              </a:tabLst>
              <a:defRPr sz="2600">
                <a:latin typeface="Gill Sans"/>
                <a:ea typeface="Gill Sans"/>
                <a:cs typeface="Gill Sans"/>
                <a:sym typeface="Gill Sans"/>
              </a:defRPr>
            </a:pPr>
            <a:endParaRPr/>
          </a:p>
        </p:txBody>
      </p:sp>
      <p:sp>
        <p:nvSpPr>
          <p:cNvPr id="543" name="Shape 543"/>
          <p:cNvSpPr/>
          <p:nvPr/>
        </p:nvSpPr>
        <p:spPr>
          <a:xfrm>
            <a:off x="292497" y="63500"/>
            <a:ext cx="3573562" cy="7138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4300"/>
              </a:lnSpc>
              <a:tabLst>
                <a:tab pos="749300" algn="l"/>
              </a:tabLst>
              <a:defRPr sz="3000" b="1">
                <a:solidFill>
                  <a:srgbClr val="011993"/>
                </a:solidFill>
              </a:defRPr>
            </a:pPr>
            <a:r>
              <a:rPr dirty="0"/>
              <a:t>Re</a:t>
            </a:r>
            <a:r>
              <a:rPr dirty="0">
                <a:solidFill>
                  <a:srgbClr val="FF4013"/>
                </a:solidFill>
              </a:rPr>
              <a:t>fra</a:t>
            </a:r>
            <a:r>
              <a:rPr dirty="0"/>
              <a:t>ction  </a:t>
            </a:r>
            <a:r>
              <a:rPr sz="3600" dirty="0"/>
              <a:t> </a:t>
            </a:r>
            <a:r>
              <a:rPr dirty="0"/>
              <a:t>འཁྱོག་འཕྲོ།</a:t>
            </a:r>
          </a:p>
        </p:txBody>
      </p:sp>
      <p:sp>
        <p:nvSpPr>
          <p:cNvPr id="13" name="Shape 385"/>
          <p:cNvSpPr>
            <a:spLocks noGrp="1"/>
          </p:cNvSpPr>
          <p:nvPr>
            <p:ph type="sldNum" sz="quarter" idx="2"/>
          </p:nvPr>
        </p:nvSpPr>
        <p:spPr>
          <a:xfrm>
            <a:off x="4443427" y="6642100"/>
            <a:ext cx="258416"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12</a:t>
            </a:fld>
            <a:endParaRPr dirty="0"/>
          </a:p>
        </p:txBody>
      </p:sp>
    </p:spTree>
    <p:extLst>
      <p:ext uri="{BB962C8B-B14F-4D97-AF65-F5344CB8AC3E}">
        <p14:creationId xmlns:p14="http://schemas.microsoft.com/office/powerpoint/2010/main" val="25119319"/>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33">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53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iterate>
                                    <p:tmAbs val="0"/>
                                  </p:iterate>
                                  <p:childTnLst>
                                    <p:set>
                                      <p:cBhvr>
                                        <p:cTn id="12" fill="hold"/>
                                        <p:tgtEl>
                                          <p:spTgt spid="53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p:tmAbs val="0"/>
                                  </p:iterate>
                                  <p:childTnLst>
                                    <p:set>
                                      <p:cBhvr>
                                        <p:cTn id="16" fill="hold"/>
                                        <p:tgtEl>
                                          <p:spTgt spid="53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iterate>
                                    <p:tmAbs val="0"/>
                                  </p:iterate>
                                  <p:childTnLst>
                                    <p:set>
                                      <p:cBhvr>
                                        <p:cTn id="20" fill="hold"/>
                                        <p:tgtEl>
                                          <p:spTgt spid="53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iterate>
                                    <p:tmAbs val="0"/>
                                  </p:iterate>
                                  <p:childTnLst>
                                    <p:set>
                                      <p:cBhvr>
                                        <p:cTn id="24" fill="hold"/>
                                        <p:tgtEl>
                                          <p:spTgt spid="5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 grpId="0" build="p" bldLvl="5" animBg="1" advAuto="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6" name="Shape 1446"/>
          <p:cNvSpPr>
            <a:spLocks noGrp="1"/>
          </p:cNvSpPr>
          <p:nvPr>
            <p:ph type="sldNum" sz="quarter" idx="2"/>
          </p:nvPr>
        </p:nvSpPr>
        <p:spPr>
          <a:xfrm>
            <a:off x="439469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120</a:t>
            </a:fld>
            <a:endParaRPr/>
          </a:p>
        </p:txBody>
      </p:sp>
      <p:sp>
        <p:nvSpPr>
          <p:cNvPr id="1447" name="Shape 1447"/>
          <p:cNvSpPr/>
          <p:nvPr/>
        </p:nvSpPr>
        <p:spPr>
          <a:xfrm>
            <a:off x="127465" y="6286500"/>
            <a:ext cx="1429030"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411480">
              <a:lnSpc>
                <a:spcPts val="1900"/>
              </a:lnSpc>
              <a:tabLst>
                <a:tab pos="749300" algn="l"/>
              </a:tabLst>
              <a:defRPr sz="1600"/>
            </a:lvl1pPr>
          </a:lstStyle>
          <a:p>
            <a:r>
              <a:t>Fraser’s Spiral</a:t>
            </a:r>
          </a:p>
        </p:txBody>
      </p:sp>
      <p:pic>
        <p:nvPicPr>
          <p:cNvPr id="1448" name="droppedImage.pdf"/>
          <p:cNvPicPr>
            <a:picLocks noChangeAspect="1"/>
          </p:cNvPicPr>
          <p:nvPr/>
        </p:nvPicPr>
        <p:blipFill>
          <a:blip r:embed="rId2"/>
          <a:stretch>
            <a:fillRect/>
          </a:stretch>
        </p:blipFill>
        <p:spPr>
          <a:xfrm>
            <a:off x="2937510" y="1771650"/>
            <a:ext cx="3268980" cy="3314700"/>
          </a:xfrm>
          <a:prstGeom prst="rect">
            <a:avLst/>
          </a:prstGeom>
          <a:ln w="12700">
            <a:miter lim="400000"/>
          </a:ln>
        </p:spPr>
      </p:pic>
    </p:spTree>
  </p:cSld>
  <p:clrMapOvr>
    <a:masterClrMapping/>
  </p:clrMapOvr>
  <p:transition xmlns:p14="http://schemas.microsoft.com/office/powerpoint/2010/main" spd="slow"/>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0" name="Shape 1450"/>
          <p:cNvSpPr>
            <a:spLocks noGrp="1"/>
          </p:cNvSpPr>
          <p:nvPr>
            <p:ph type="sldNum" sz="quarter" idx="2"/>
          </p:nvPr>
        </p:nvSpPr>
        <p:spPr>
          <a:xfrm>
            <a:off x="440104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121</a:t>
            </a:fld>
            <a:endParaRPr/>
          </a:p>
        </p:txBody>
      </p:sp>
      <p:sp>
        <p:nvSpPr>
          <p:cNvPr id="1451" name="Shape 1451"/>
          <p:cNvSpPr/>
          <p:nvPr/>
        </p:nvSpPr>
        <p:spPr>
          <a:xfrm>
            <a:off x="1074420" y="1371600"/>
            <a:ext cx="6995160" cy="10287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lgn="ctr" defTabSz="411480">
              <a:spcBef>
                <a:spcPts val="500"/>
              </a:spcBef>
              <a:defRPr sz="2800" b="1"/>
            </a:pPr>
            <a:r>
              <a:rPr dirty="0"/>
              <a:t>3D Interpretation:</a:t>
            </a:r>
          </a:p>
          <a:p>
            <a:pPr algn="ctr" defTabSz="411480">
              <a:spcBef>
                <a:spcPts val="500"/>
              </a:spcBef>
              <a:defRPr sz="2800" b="1"/>
            </a:pPr>
            <a:r>
              <a:rPr dirty="0"/>
              <a:t>Size Constancy and Impossible Figures</a:t>
            </a:r>
          </a:p>
        </p:txBody>
      </p:sp>
      <p:sp>
        <p:nvSpPr>
          <p:cNvPr id="1452" name="Shape 1452"/>
          <p:cNvSpPr/>
          <p:nvPr/>
        </p:nvSpPr>
        <p:spPr>
          <a:xfrm>
            <a:off x="110439" y="2481974"/>
            <a:ext cx="9033561" cy="128445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marL="40640" algn="ctr" defTabSz="411480">
              <a:lnSpc>
                <a:spcPct val="120000"/>
              </a:lnSpc>
              <a:spcBef>
                <a:spcPts val="500"/>
              </a:spcBef>
              <a:buSzPct val="100000"/>
              <a:defRPr sz="2000"/>
            </a:pPr>
            <a:r>
              <a:rPr lang="bo-CN" sz="3200" b="1" dirty="0">
                <a:latin typeface="Monlam Uni OuChan2"/>
                <a:cs typeface="Monlam Uni OuChan2"/>
              </a:rPr>
              <a:t>ངོས་གསུམ་ཅན་རྡོག་གཟུགས་ཀྱི་དོན་འགྲེལ། :  </a:t>
            </a:r>
            <a:br>
              <a:rPr lang="bo-CN" sz="3200" b="1" dirty="0">
                <a:latin typeface="Monlam Uni OuChan2"/>
                <a:cs typeface="Monlam Uni OuChan2"/>
              </a:rPr>
            </a:br>
            <a:r>
              <a:rPr lang="bo-CN" sz="3200" b="1" dirty="0">
                <a:latin typeface="Monlam Uni OuChan2"/>
                <a:cs typeface="Monlam Uni OuChan2"/>
              </a:rPr>
              <a:t>འགྱུར་ལྡོག་མེད་པའི་བོངས་ཚད་དང་མི་སྲིད་པའི་བཟོ་དབྱིབས།</a:t>
            </a:r>
          </a:p>
        </p:txBody>
      </p:sp>
    </p:spTree>
  </p:cSld>
  <p:clrMapOvr>
    <a:masterClrMapping/>
  </p:clrMapOvr>
  <p:transition xmlns:p14="http://schemas.microsoft.com/office/powerpoint/2010/main" spd="slow"/>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 name="Shape 1454"/>
          <p:cNvSpPr>
            <a:spLocks noGrp="1"/>
          </p:cNvSpPr>
          <p:nvPr>
            <p:ph type="sldNum" sz="quarter" idx="2"/>
          </p:nvPr>
        </p:nvSpPr>
        <p:spPr>
          <a:xfrm>
            <a:off x="439469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122</a:t>
            </a:fld>
            <a:endParaRPr/>
          </a:p>
        </p:txBody>
      </p:sp>
      <p:pic>
        <p:nvPicPr>
          <p:cNvPr id="1455" name="droppedImage.png"/>
          <p:cNvPicPr>
            <a:picLocks noChangeAspect="1"/>
          </p:cNvPicPr>
          <p:nvPr/>
        </p:nvPicPr>
        <p:blipFill>
          <a:blip r:embed="rId2"/>
          <a:stretch>
            <a:fillRect/>
          </a:stretch>
        </p:blipFill>
        <p:spPr>
          <a:xfrm>
            <a:off x="994410" y="674099"/>
            <a:ext cx="7155180" cy="5086621"/>
          </a:xfrm>
          <a:prstGeom prst="rect">
            <a:avLst/>
          </a:prstGeom>
          <a:ln w="12700">
            <a:miter lim="400000"/>
          </a:ln>
        </p:spPr>
      </p:pic>
    </p:spTree>
  </p:cSld>
  <p:clrMapOvr>
    <a:masterClrMapping/>
  </p:clrMapOvr>
  <p:transition xmlns:p14="http://schemas.microsoft.com/office/powerpoint/2010/main" spd="slow"/>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 name="Shape 1457"/>
          <p:cNvSpPr>
            <a:spLocks noGrp="1"/>
          </p:cNvSpPr>
          <p:nvPr>
            <p:ph type="sldNum" sz="quarter" idx="2"/>
          </p:nvPr>
        </p:nvSpPr>
        <p:spPr>
          <a:xfrm>
            <a:off x="439469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123</a:t>
            </a:fld>
            <a:endParaRPr/>
          </a:p>
        </p:txBody>
      </p:sp>
      <p:pic>
        <p:nvPicPr>
          <p:cNvPr id="1458" name="droppedImage.png"/>
          <p:cNvPicPr>
            <a:picLocks noChangeAspect="1"/>
          </p:cNvPicPr>
          <p:nvPr/>
        </p:nvPicPr>
        <p:blipFill>
          <a:blip r:embed="rId2"/>
          <a:stretch>
            <a:fillRect/>
          </a:stretch>
        </p:blipFill>
        <p:spPr>
          <a:xfrm>
            <a:off x="594360" y="349431"/>
            <a:ext cx="7943851" cy="5674179"/>
          </a:xfrm>
          <a:prstGeom prst="rect">
            <a:avLst/>
          </a:prstGeom>
          <a:ln w="12700">
            <a:miter lim="400000"/>
          </a:ln>
        </p:spPr>
      </p:pic>
      <p:sp>
        <p:nvSpPr>
          <p:cNvPr id="1459" name="Shape 1459"/>
          <p:cNvSpPr/>
          <p:nvPr/>
        </p:nvSpPr>
        <p:spPr>
          <a:xfrm>
            <a:off x="114300" y="6286500"/>
            <a:ext cx="2904973"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Shepard’s “Turning the Tables”</a:t>
            </a:r>
          </a:p>
        </p:txBody>
      </p:sp>
    </p:spTree>
  </p:cSld>
  <p:clrMapOvr>
    <a:masterClrMapping/>
  </p:clrMapOvr>
  <p:transition xmlns:p14="http://schemas.microsoft.com/office/powerpoint/2010/main" spd="slow"/>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 name="Shape 1461"/>
          <p:cNvSpPr>
            <a:spLocks noGrp="1"/>
          </p:cNvSpPr>
          <p:nvPr>
            <p:ph type="sldNum" sz="quarter" idx="2"/>
          </p:nvPr>
        </p:nvSpPr>
        <p:spPr>
          <a:xfrm>
            <a:off x="439469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124</a:t>
            </a:fld>
            <a:endParaRPr/>
          </a:p>
        </p:txBody>
      </p:sp>
      <p:pic>
        <p:nvPicPr>
          <p:cNvPr id="1462" name="droppedImage.png"/>
          <p:cNvPicPr>
            <a:picLocks noChangeAspect="1"/>
          </p:cNvPicPr>
          <p:nvPr/>
        </p:nvPicPr>
        <p:blipFill>
          <a:blip r:embed="rId2"/>
          <a:stretch>
            <a:fillRect/>
          </a:stretch>
        </p:blipFill>
        <p:spPr>
          <a:xfrm>
            <a:off x="-571500" y="594360"/>
            <a:ext cx="10275570" cy="6515101"/>
          </a:xfrm>
          <a:prstGeom prst="rect">
            <a:avLst/>
          </a:prstGeom>
          <a:ln w="12700">
            <a:miter lim="400000"/>
          </a:ln>
        </p:spPr>
      </p:pic>
    </p:spTree>
  </p:cSld>
  <p:clrMapOvr>
    <a:masterClrMapping/>
  </p:clrMapOvr>
  <p:transition xmlns:p14="http://schemas.microsoft.com/office/powerpoint/2010/main" spd="slow"/>
</p:sld>
</file>

<file path=ppt/slides/slide1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64" name="Shape 1464"/>
          <p:cNvSpPr>
            <a:spLocks noGrp="1"/>
          </p:cNvSpPr>
          <p:nvPr>
            <p:ph type="sldNum" sz="quarter" idx="2"/>
          </p:nvPr>
        </p:nvSpPr>
        <p:spPr>
          <a:xfrm>
            <a:off x="447101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125</a:t>
            </a:fld>
            <a:endParaRPr/>
          </a:p>
        </p:txBody>
      </p:sp>
      <p:sp>
        <p:nvSpPr>
          <p:cNvPr id="1465" name="Shape 1465"/>
          <p:cNvSpPr/>
          <p:nvPr/>
        </p:nvSpPr>
        <p:spPr>
          <a:xfrm>
            <a:off x="982980" y="3600450"/>
            <a:ext cx="7169825" cy="5080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411480">
              <a:lnSpc>
                <a:spcPts val="3300"/>
              </a:lnSpc>
              <a:tabLst>
                <a:tab pos="749300" algn="l"/>
              </a:tabLst>
              <a:defRPr sz="2800" u="sng">
                <a:latin typeface="Gill Sans"/>
                <a:ea typeface="Gill Sans"/>
                <a:cs typeface="Gill Sans"/>
                <a:sym typeface="Gill Sans"/>
                <a:hlinkClick r:id="rId3"/>
              </a:defRPr>
            </a:lvl1pPr>
          </a:lstStyle>
          <a:p>
            <a:pPr>
              <a:defRPr u="none"/>
            </a:pPr>
            <a:r>
              <a:rPr u="sng">
                <a:hlinkClick r:id="rId3"/>
              </a:rPr>
              <a:t>http://michaelbach.de/ot/sze_muelue/index.html</a:t>
            </a:r>
          </a:p>
        </p:txBody>
      </p:sp>
      <p:pic>
        <p:nvPicPr>
          <p:cNvPr id="1466" name="droppedImage.pdf"/>
          <p:cNvPicPr>
            <a:picLocks noChangeAspect="1"/>
          </p:cNvPicPr>
          <p:nvPr/>
        </p:nvPicPr>
        <p:blipFill>
          <a:blip r:embed="rId4"/>
          <a:stretch>
            <a:fillRect/>
          </a:stretch>
        </p:blipFill>
        <p:spPr>
          <a:xfrm>
            <a:off x="982980" y="1657350"/>
            <a:ext cx="6823710" cy="1771650"/>
          </a:xfrm>
          <a:prstGeom prst="rect">
            <a:avLst/>
          </a:prstGeom>
          <a:ln w="12700">
            <a:miter lim="400000"/>
          </a:ln>
        </p:spPr>
      </p:pic>
      <p:sp>
        <p:nvSpPr>
          <p:cNvPr id="1467" name="Shape 1467"/>
          <p:cNvSpPr/>
          <p:nvPr/>
        </p:nvSpPr>
        <p:spPr>
          <a:xfrm>
            <a:off x="160020" y="6286500"/>
            <a:ext cx="1821824"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Müller-Lyer Illusion</a:t>
            </a:r>
          </a:p>
        </p:txBody>
      </p:sp>
    </p:spTree>
  </p:cSld>
  <p:clrMapOvr>
    <a:masterClrMapping/>
  </p:clrMapOvr>
  <p:transition xmlns:p14="http://schemas.microsoft.com/office/powerpoint/2010/main" spd="slow"/>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1" name="Shape 1471"/>
          <p:cNvSpPr>
            <a:spLocks noGrp="1"/>
          </p:cNvSpPr>
          <p:nvPr>
            <p:ph type="sldNum" sz="quarter" idx="2"/>
          </p:nvPr>
        </p:nvSpPr>
        <p:spPr>
          <a:xfrm>
            <a:off x="4400316" y="6642100"/>
            <a:ext cx="33193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126</a:t>
            </a:fld>
            <a:endParaRPr/>
          </a:p>
        </p:txBody>
      </p:sp>
      <p:pic>
        <p:nvPicPr>
          <p:cNvPr id="1472" name="droppedImage.png"/>
          <p:cNvPicPr>
            <a:picLocks noChangeAspect="1"/>
          </p:cNvPicPr>
          <p:nvPr/>
        </p:nvPicPr>
        <p:blipFill>
          <a:blip r:embed="rId3"/>
          <a:stretch>
            <a:fillRect/>
          </a:stretch>
        </p:blipFill>
        <p:spPr>
          <a:xfrm>
            <a:off x="2000250" y="1794510"/>
            <a:ext cx="5143500" cy="3268980"/>
          </a:xfrm>
          <a:prstGeom prst="rect">
            <a:avLst/>
          </a:prstGeom>
          <a:ln w="12700">
            <a:miter lim="400000"/>
          </a:ln>
        </p:spPr>
      </p:pic>
    </p:spTree>
  </p:cSld>
  <p:clrMapOvr>
    <a:masterClrMapping/>
  </p:clrMapOvr>
  <p:transition xmlns:p14="http://schemas.microsoft.com/office/powerpoint/2010/main" spd="slow"/>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6" name="Shape 1476"/>
          <p:cNvSpPr>
            <a:spLocks noGrp="1"/>
          </p:cNvSpPr>
          <p:nvPr>
            <p:ph type="sldNum" sz="quarter" idx="2"/>
          </p:nvPr>
        </p:nvSpPr>
        <p:spPr>
          <a:xfrm>
            <a:off x="4405934" y="6642100"/>
            <a:ext cx="320701"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127</a:t>
            </a:fld>
            <a:endParaRPr/>
          </a:p>
        </p:txBody>
      </p:sp>
      <p:pic>
        <p:nvPicPr>
          <p:cNvPr id="1477" name="droppedImage.png"/>
          <p:cNvPicPr>
            <a:picLocks noChangeAspect="1"/>
          </p:cNvPicPr>
          <p:nvPr/>
        </p:nvPicPr>
        <p:blipFill>
          <a:blip r:embed="rId2"/>
          <a:stretch>
            <a:fillRect/>
          </a:stretch>
        </p:blipFill>
        <p:spPr>
          <a:xfrm>
            <a:off x="2000250" y="1783080"/>
            <a:ext cx="5132070" cy="3280410"/>
          </a:xfrm>
          <a:prstGeom prst="rect">
            <a:avLst/>
          </a:prstGeom>
          <a:ln w="12700">
            <a:miter lim="400000"/>
          </a:ln>
        </p:spPr>
      </p:pic>
    </p:spTree>
  </p:cSld>
  <p:clrMapOvr>
    <a:masterClrMapping/>
  </p:clrMapOvr>
  <p:transition xmlns:p14="http://schemas.microsoft.com/office/powerpoint/2010/main" spd="slow"/>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9" name="Film19_Shepard’s “Terror Subterra”.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2493015" y="481329"/>
            <a:ext cx="4206240" cy="5417822"/>
          </a:xfrm>
          <a:prstGeom prst="rect">
            <a:avLst/>
          </a:prstGeom>
          <a:ln w="12700">
            <a:miter lim="400000"/>
          </a:ln>
        </p:spPr>
      </p:pic>
      <p:sp>
        <p:nvSpPr>
          <p:cNvPr id="1480" name="Shape 1480"/>
          <p:cNvSpPr>
            <a:spLocks noGrp="1"/>
          </p:cNvSpPr>
          <p:nvPr>
            <p:ph type="sldNum" sz="quarter" idx="2"/>
          </p:nvPr>
        </p:nvSpPr>
        <p:spPr>
          <a:xfrm>
            <a:off x="4400316" y="6642100"/>
            <a:ext cx="33193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128</a:t>
            </a:fld>
            <a:endParaRPr/>
          </a:p>
        </p:txBody>
      </p:sp>
      <p:sp>
        <p:nvSpPr>
          <p:cNvPr id="1481" name="Shape 1481"/>
          <p:cNvSpPr/>
          <p:nvPr/>
        </p:nvSpPr>
        <p:spPr>
          <a:xfrm>
            <a:off x="91440" y="6286500"/>
            <a:ext cx="2607012"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Shepard’s “Terror Subterra”</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107999" fill="hold"/>
                                        <p:tgtEl>
                                          <p:spTgt spid="147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479"/>
                </p:tgtEl>
              </p:cMediaNode>
            </p:video>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3" name="Shape 1483"/>
          <p:cNvSpPr/>
          <p:nvPr/>
        </p:nvSpPr>
        <p:spPr>
          <a:xfrm>
            <a:off x="-36840" y="-93822"/>
            <a:ext cx="9217680" cy="7045644"/>
          </a:xfrm>
          <a:prstGeom prst="rect">
            <a:avLst/>
          </a:prstGeom>
          <a:solidFill>
            <a:srgbClr val="000000"/>
          </a:solidFill>
          <a:ln w="12700">
            <a:solidFill>
              <a:srgbClr val="000000"/>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84" name="Shape 1484"/>
          <p:cNvSpPr>
            <a:spLocks noGrp="1"/>
          </p:cNvSpPr>
          <p:nvPr>
            <p:ph type="sldNum" sz="quarter" idx="2"/>
          </p:nvPr>
        </p:nvSpPr>
        <p:spPr>
          <a:xfrm>
            <a:off x="4400316" y="6642100"/>
            <a:ext cx="33193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129</a:t>
            </a:fld>
            <a:endParaRPr/>
          </a:p>
        </p:txBody>
      </p:sp>
      <p:pic>
        <p:nvPicPr>
          <p:cNvPr id="1485" name="Ames Room Optical Illusion Optica.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120140" y="733425"/>
            <a:ext cx="6903720" cy="517779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00000" fill="hold"/>
                                        <p:tgtEl>
                                          <p:spTgt spid="148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48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40" name="Shape 64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13</a:t>
            </a:fld>
            <a:endParaRPr/>
          </a:p>
        </p:txBody>
      </p:sp>
      <p:pic>
        <p:nvPicPr>
          <p:cNvPr id="641" name="droppedImage.pdf"/>
          <p:cNvPicPr>
            <a:picLocks noChangeAspect="1"/>
          </p:cNvPicPr>
          <p:nvPr/>
        </p:nvPicPr>
        <p:blipFill>
          <a:blip r:embed="rId2"/>
          <a:stretch>
            <a:fillRect/>
          </a:stretch>
        </p:blipFill>
        <p:spPr>
          <a:xfrm>
            <a:off x="3048000" y="1936062"/>
            <a:ext cx="2832100" cy="3499538"/>
          </a:xfrm>
          <a:prstGeom prst="rect">
            <a:avLst/>
          </a:prstGeom>
          <a:ln w="12700">
            <a:miter lim="400000"/>
          </a:ln>
        </p:spPr>
      </p:pic>
      <p:sp>
        <p:nvSpPr>
          <p:cNvPr id="642" name="Shape 642"/>
          <p:cNvSpPr/>
          <p:nvPr/>
        </p:nvSpPr>
        <p:spPr>
          <a:xfrm>
            <a:off x="304285" y="787400"/>
            <a:ext cx="8471930" cy="4736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06400">
              <a:lnSpc>
                <a:spcPts val="2800"/>
              </a:lnSpc>
              <a:tabLst>
                <a:tab pos="749300" algn="l"/>
              </a:tabLst>
              <a:defRPr sz="2400"/>
            </a:lvl1pPr>
          </a:lstStyle>
          <a:p>
            <a:r>
              <a:rPr dirty="0"/>
              <a:t>Explanation by a model   </a:t>
            </a:r>
            <a:r>
              <a:rPr sz="2800" dirty="0"/>
              <a:t>དཔེ་གཟུགས་ཀྱི་ལམ་ནས་འགྲེལ་བཤད།</a:t>
            </a:r>
          </a:p>
        </p:txBody>
      </p:sp>
      <p:sp>
        <p:nvSpPr>
          <p:cNvPr id="643" name="Shape 643"/>
          <p:cNvSpPr/>
          <p:nvPr/>
        </p:nvSpPr>
        <p:spPr>
          <a:xfrm>
            <a:off x="6108700" y="2489200"/>
            <a:ext cx="3479800" cy="8233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2800"/>
              </a:lnSpc>
              <a:tabLst>
                <a:tab pos="749300" algn="l"/>
              </a:tabLst>
              <a:defRPr sz="2400"/>
            </a:pPr>
            <a:r>
              <a:rPr dirty="0"/>
              <a:t>Polished surface</a:t>
            </a:r>
          </a:p>
          <a:p>
            <a:pPr defTabSz="406400">
              <a:lnSpc>
                <a:spcPts val="2800"/>
              </a:lnSpc>
              <a:tabLst>
                <a:tab pos="749300" algn="l"/>
              </a:tabLst>
              <a:defRPr sz="2400"/>
            </a:pPr>
            <a:r>
              <a:rPr dirty="0" err="1"/>
              <a:t>འཕྱིད་བརྡར་གྱི་ངོས</a:t>
            </a:r>
            <a:r>
              <a:rPr dirty="0"/>
              <a:t>།</a:t>
            </a:r>
          </a:p>
        </p:txBody>
      </p:sp>
      <p:sp>
        <p:nvSpPr>
          <p:cNvPr id="644" name="Shape 644"/>
          <p:cNvSpPr/>
          <p:nvPr/>
        </p:nvSpPr>
        <p:spPr>
          <a:xfrm>
            <a:off x="6108700" y="4292600"/>
            <a:ext cx="3479800" cy="82330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2800"/>
              </a:lnSpc>
              <a:tabLst>
                <a:tab pos="749300" algn="l"/>
              </a:tabLst>
              <a:defRPr sz="2400"/>
            </a:pPr>
            <a:r>
              <a:rPr dirty="0"/>
              <a:t>Sandy surface</a:t>
            </a:r>
          </a:p>
          <a:p>
            <a:pPr defTabSz="406400">
              <a:lnSpc>
                <a:spcPts val="2800"/>
              </a:lnSpc>
              <a:tabLst>
                <a:tab pos="749300" algn="l"/>
              </a:tabLst>
              <a:defRPr sz="2400"/>
            </a:pPr>
            <a:r>
              <a:rPr dirty="0" err="1"/>
              <a:t>བྱེ་</a:t>
            </a:r>
            <a:r>
              <a:rPr dirty="0" err="1">
                <a:solidFill>
                  <a:schemeClr val="tx1"/>
                </a:solidFill>
              </a:rPr>
              <a:t>མ</a:t>
            </a:r>
            <a:r>
              <a:rPr sz="2400" dirty="0">
                <a:solidFill>
                  <a:schemeClr val="tx1"/>
                </a:solidFill>
              </a:rPr>
              <a:t>་</a:t>
            </a:r>
            <a:r>
              <a:rPr lang="bo-CN" sz="2400" b="0" i="0" u="none" strike="noStrike" dirty="0">
                <a:solidFill>
                  <a:schemeClr val="tx1"/>
                </a:solidFill>
                <a:effectLst/>
                <a:latin typeface="Arial" panose="020B0604020202020204" pitchFamily="34" charset="0"/>
              </a:rPr>
              <a:t>ཅན་གྱི་</a:t>
            </a:r>
            <a:r>
              <a:rPr sz="2400" dirty="0" err="1">
                <a:solidFill>
                  <a:schemeClr val="tx1"/>
                </a:solidFill>
              </a:rPr>
              <a:t>ངོས</a:t>
            </a:r>
            <a:r>
              <a:rPr dirty="0"/>
              <a:t>།</a:t>
            </a:r>
          </a:p>
        </p:txBody>
      </p:sp>
      <p:sp>
        <p:nvSpPr>
          <p:cNvPr id="645" name="Shape 645"/>
          <p:cNvSpPr/>
          <p:nvPr/>
        </p:nvSpPr>
        <p:spPr>
          <a:xfrm>
            <a:off x="292497" y="63500"/>
            <a:ext cx="3573562" cy="7138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4300"/>
              </a:lnSpc>
              <a:tabLst>
                <a:tab pos="749300" algn="l"/>
              </a:tabLst>
              <a:defRPr sz="3000" b="1">
                <a:solidFill>
                  <a:srgbClr val="011993"/>
                </a:solidFill>
              </a:defRPr>
            </a:pPr>
            <a:r>
              <a:rPr dirty="0"/>
              <a:t>Re</a:t>
            </a:r>
            <a:r>
              <a:rPr dirty="0">
                <a:solidFill>
                  <a:srgbClr val="FF4013"/>
                </a:solidFill>
              </a:rPr>
              <a:t>fra</a:t>
            </a:r>
            <a:r>
              <a:rPr dirty="0"/>
              <a:t>ction  </a:t>
            </a:r>
            <a:r>
              <a:rPr sz="3600" dirty="0"/>
              <a:t> </a:t>
            </a:r>
            <a:r>
              <a:rPr dirty="0" err="1"/>
              <a:t>འཁྱོག་འཕྲོ</a:t>
            </a:r>
            <a:r>
              <a:rPr dirty="0"/>
              <a:t>།</a:t>
            </a:r>
          </a:p>
        </p:txBody>
      </p:sp>
    </p:spTree>
    <p:extLst>
      <p:ext uri="{BB962C8B-B14F-4D97-AF65-F5344CB8AC3E}">
        <p14:creationId xmlns:p14="http://schemas.microsoft.com/office/powerpoint/2010/main" val="1230859004"/>
      </p:ext>
    </p:extLst>
  </p:cSld>
  <p:clrMapOvr>
    <a:masterClrMapping/>
  </p:clrMapOvr>
  <p:transition xmlns:p14="http://schemas.microsoft.com/office/powerpoint/2010/main" spd="slow"/>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 name="Shape 1487"/>
          <p:cNvSpPr/>
          <p:nvPr/>
        </p:nvSpPr>
        <p:spPr>
          <a:xfrm>
            <a:off x="-47001" y="-43875"/>
            <a:ext cx="9238002" cy="6945749"/>
          </a:xfrm>
          <a:prstGeom prst="rect">
            <a:avLst/>
          </a:prstGeom>
          <a:solidFill>
            <a:srgbClr val="000000"/>
          </a:solidFill>
          <a:ln w="12700">
            <a:solidFill>
              <a:srgbClr val="000000"/>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88" name="Shape 1488"/>
          <p:cNvSpPr>
            <a:spLocks noGrp="1"/>
          </p:cNvSpPr>
          <p:nvPr>
            <p:ph type="sldNum" sz="quarter" idx="2"/>
          </p:nvPr>
        </p:nvSpPr>
        <p:spPr>
          <a:xfrm>
            <a:off x="4400316" y="6642100"/>
            <a:ext cx="33193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130</a:t>
            </a:fld>
            <a:endParaRPr/>
          </a:p>
        </p:txBody>
      </p:sp>
      <p:sp>
        <p:nvSpPr>
          <p:cNvPr id="1489" name="Shape 1489"/>
          <p:cNvSpPr/>
          <p:nvPr/>
        </p:nvSpPr>
        <p:spPr>
          <a:xfrm>
            <a:off x="11430" y="6115050"/>
            <a:ext cx="525781" cy="502920"/>
          </a:xfrm>
          <a:prstGeom prst="ellipse">
            <a:avLst/>
          </a:prstGeom>
          <a:solidFill>
            <a:srgbClr val="FFFB00"/>
          </a:solidFill>
          <a:ln w="12700">
            <a:solidFill>
              <a:srgbClr val="000000"/>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490" name="Ames Room (Philip Zimbardo).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562719" y="961441"/>
            <a:ext cx="6066832" cy="4550125"/>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708335" fill="hold"/>
                                        <p:tgtEl>
                                          <p:spTgt spid="149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490"/>
                </p:tgtEl>
              </p:cMediaNode>
            </p:video>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2" name="Shape 1492"/>
          <p:cNvSpPr>
            <a:spLocks noGrp="1"/>
          </p:cNvSpPr>
          <p:nvPr>
            <p:ph type="sldNum" sz="quarter" idx="2"/>
          </p:nvPr>
        </p:nvSpPr>
        <p:spPr>
          <a:xfrm>
            <a:off x="4400316" y="6642100"/>
            <a:ext cx="33193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131</a:t>
            </a:fld>
            <a:endParaRPr/>
          </a:p>
        </p:txBody>
      </p:sp>
      <p:pic>
        <p:nvPicPr>
          <p:cNvPr id="1493" name="Pict11_cube.pdf"/>
          <p:cNvPicPr>
            <a:picLocks noChangeAspect="1"/>
          </p:cNvPicPr>
          <p:nvPr/>
        </p:nvPicPr>
        <p:blipFill>
          <a:blip r:embed="rId2"/>
          <a:stretch>
            <a:fillRect/>
          </a:stretch>
        </p:blipFill>
        <p:spPr>
          <a:xfrm>
            <a:off x="2651760" y="1325880"/>
            <a:ext cx="3829051" cy="3451860"/>
          </a:xfrm>
          <a:prstGeom prst="rect">
            <a:avLst/>
          </a:prstGeom>
          <a:ln w="12700">
            <a:miter lim="400000"/>
          </a:ln>
        </p:spPr>
      </p:pic>
    </p:spTree>
  </p:cSld>
  <p:clrMapOvr>
    <a:masterClrMapping/>
  </p:clrMapOvr>
  <p:transition xmlns:p14="http://schemas.microsoft.com/office/powerpoint/2010/main" spd="slow"/>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 name="droppedImage.png"/>
          <p:cNvPicPr>
            <a:picLocks noChangeAspect="1"/>
          </p:cNvPicPr>
          <p:nvPr/>
        </p:nvPicPr>
        <p:blipFill>
          <a:blip r:embed="rId2"/>
          <a:stretch>
            <a:fillRect/>
          </a:stretch>
        </p:blipFill>
        <p:spPr>
          <a:xfrm>
            <a:off x="3817620" y="342900"/>
            <a:ext cx="4823460" cy="6165325"/>
          </a:xfrm>
          <a:prstGeom prst="rect">
            <a:avLst/>
          </a:prstGeom>
          <a:ln w="12700">
            <a:miter lim="400000"/>
          </a:ln>
        </p:spPr>
      </p:pic>
      <p:sp>
        <p:nvSpPr>
          <p:cNvPr id="1496" name="Shape 1496"/>
          <p:cNvSpPr>
            <a:spLocks noGrp="1"/>
          </p:cNvSpPr>
          <p:nvPr>
            <p:ph type="sldNum" sz="quarter" idx="2"/>
          </p:nvPr>
        </p:nvSpPr>
        <p:spPr>
          <a:xfrm>
            <a:off x="4400316" y="6642100"/>
            <a:ext cx="33193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132</a:t>
            </a:fld>
            <a:endParaRPr/>
          </a:p>
        </p:txBody>
      </p:sp>
      <p:sp>
        <p:nvSpPr>
          <p:cNvPr id="1497" name="Shape 1497"/>
          <p:cNvSpPr/>
          <p:nvPr/>
        </p:nvSpPr>
        <p:spPr>
          <a:xfrm>
            <a:off x="228600" y="502920"/>
            <a:ext cx="3243352" cy="75438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1480">
              <a:defRPr sz="2000" b="1"/>
            </a:pPr>
            <a:r>
              <a:t>Maurits Cornelis Escher</a:t>
            </a:r>
          </a:p>
          <a:p>
            <a:pPr algn="ctr" defTabSz="411480">
              <a:defRPr sz="2000" b="1"/>
            </a:pPr>
            <a:r>
              <a:t> (1898-1972)</a:t>
            </a:r>
          </a:p>
        </p:txBody>
      </p:sp>
    </p:spTree>
  </p:cSld>
  <p:clrMapOvr>
    <a:masterClrMapping/>
  </p:clrMapOvr>
  <p:transition xmlns:p14="http://schemas.microsoft.com/office/powerpoint/2010/main" spd="slow"/>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9" name="Shape 1499"/>
          <p:cNvSpPr>
            <a:spLocks noGrp="1"/>
          </p:cNvSpPr>
          <p:nvPr>
            <p:ph type="sldNum" sz="quarter" idx="2"/>
          </p:nvPr>
        </p:nvSpPr>
        <p:spPr>
          <a:xfrm>
            <a:off x="447101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133</a:t>
            </a:fld>
            <a:endParaRPr/>
          </a:p>
        </p:txBody>
      </p:sp>
      <p:pic>
        <p:nvPicPr>
          <p:cNvPr id="1500" name="droppedImage.png"/>
          <p:cNvPicPr>
            <a:picLocks noChangeAspect="1"/>
          </p:cNvPicPr>
          <p:nvPr/>
        </p:nvPicPr>
        <p:blipFill>
          <a:blip r:embed="rId2"/>
          <a:stretch>
            <a:fillRect/>
          </a:stretch>
        </p:blipFill>
        <p:spPr>
          <a:xfrm>
            <a:off x="1931670" y="937260"/>
            <a:ext cx="5280660" cy="4977022"/>
          </a:xfrm>
          <a:prstGeom prst="rect">
            <a:avLst/>
          </a:prstGeom>
          <a:ln w="12700">
            <a:miter lim="400000"/>
          </a:ln>
        </p:spPr>
      </p:pic>
    </p:spTree>
  </p:cSld>
  <p:clrMapOvr>
    <a:masterClrMapping/>
  </p:clrMapOvr>
  <p:transition xmlns:p14="http://schemas.microsoft.com/office/powerpoint/2010/main" spd="slow"/>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2" name="Shape 1502"/>
          <p:cNvSpPr>
            <a:spLocks noGrp="1"/>
          </p:cNvSpPr>
          <p:nvPr>
            <p:ph type="sldNum" sz="quarter" idx="2"/>
          </p:nvPr>
        </p:nvSpPr>
        <p:spPr>
          <a:xfrm>
            <a:off x="4400316" y="6642100"/>
            <a:ext cx="33193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134</a:t>
            </a:fld>
            <a:endParaRPr/>
          </a:p>
        </p:txBody>
      </p:sp>
      <p:pic>
        <p:nvPicPr>
          <p:cNvPr id="1503" name="pasted-image.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0309" y="-27016"/>
            <a:ext cx="9527509" cy="6668987"/>
          </a:xfrm>
          <a:prstGeom prst="rect">
            <a:avLst/>
          </a:prstGeom>
          <a:ln w="12700">
            <a:miter lim="400000"/>
          </a:ln>
        </p:spPr>
      </p:pic>
    </p:spTree>
  </p:cSld>
  <p:clrMapOvr>
    <a:masterClrMapping/>
  </p:clrMapOvr>
  <p:transition xmlns:p14="http://schemas.microsoft.com/office/powerpoint/2010/main" spd="slow"/>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05" name="Shape 1505"/>
          <p:cNvSpPr>
            <a:spLocks noGrp="1"/>
          </p:cNvSpPr>
          <p:nvPr>
            <p:ph type="sldNum" sz="quarter" idx="2"/>
          </p:nvPr>
        </p:nvSpPr>
        <p:spPr>
          <a:xfrm>
            <a:off x="447101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135</a:t>
            </a:fld>
            <a:endParaRPr/>
          </a:p>
        </p:txBody>
      </p:sp>
      <p:sp>
        <p:nvSpPr>
          <p:cNvPr id="1506" name="Shape 1506"/>
          <p:cNvSpPr/>
          <p:nvPr/>
        </p:nvSpPr>
        <p:spPr>
          <a:xfrm>
            <a:off x="-47001" y="11429"/>
            <a:ext cx="9238001" cy="6835142"/>
          </a:xfrm>
          <a:prstGeom prst="rect">
            <a:avLst/>
          </a:prstGeom>
          <a:solidFill>
            <a:srgbClr val="000000"/>
          </a:solidFill>
          <a:ln w="12700">
            <a:solidFill>
              <a:srgbClr val="000000"/>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slow"/>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8" name="droppedIma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40280" y="1209185"/>
            <a:ext cx="4663440" cy="2894185"/>
          </a:xfrm>
          <a:prstGeom prst="rect">
            <a:avLst/>
          </a:prstGeom>
          <a:ln w="12700">
            <a:miter lim="400000"/>
          </a:ln>
        </p:spPr>
      </p:pic>
      <p:sp>
        <p:nvSpPr>
          <p:cNvPr id="1509" name="Shape 1509"/>
          <p:cNvSpPr>
            <a:spLocks noGrp="1"/>
          </p:cNvSpPr>
          <p:nvPr>
            <p:ph type="sldNum" sz="quarter" idx="2"/>
          </p:nvPr>
        </p:nvSpPr>
        <p:spPr>
          <a:xfrm>
            <a:off x="4400316" y="6642100"/>
            <a:ext cx="33193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136</a:t>
            </a:fld>
            <a:endParaRPr/>
          </a:p>
        </p:txBody>
      </p:sp>
      <p:sp>
        <p:nvSpPr>
          <p:cNvPr id="1510" name="Shape 1510"/>
          <p:cNvSpPr/>
          <p:nvPr/>
        </p:nvSpPr>
        <p:spPr>
          <a:xfrm>
            <a:off x="125730" y="6286500"/>
            <a:ext cx="1108867"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Devil’s fork</a:t>
            </a:r>
          </a:p>
        </p:txBody>
      </p:sp>
    </p:spTree>
  </p:cSld>
  <p:clrMapOvr>
    <a:masterClrMapping/>
  </p:clrMapOvr>
  <p:transition xmlns:p14="http://schemas.microsoft.com/office/powerpoint/2010/mai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2" name="Shape 1512"/>
          <p:cNvSpPr>
            <a:spLocks noGrp="1"/>
          </p:cNvSpPr>
          <p:nvPr>
            <p:ph type="sldNum" sz="quarter" idx="2"/>
          </p:nvPr>
        </p:nvSpPr>
        <p:spPr>
          <a:xfrm>
            <a:off x="4400316" y="6642100"/>
            <a:ext cx="331938"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137</a:t>
            </a:fld>
            <a:endParaRPr/>
          </a:p>
        </p:txBody>
      </p:sp>
      <p:pic>
        <p:nvPicPr>
          <p:cNvPr id="1513" name="Pict13_Impossible_technic.pdf"/>
          <p:cNvPicPr>
            <a:picLocks noChangeAspect="1"/>
          </p:cNvPicPr>
          <p:nvPr/>
        </p:nvPicPr>
        <p:blipFill>
          <a:blip r:embed="rId2"/>
          <a:stretch>
            <a:fillRect/>
          </a:stretch>
        </p:blipFill>
        <p:spPr>
          <a:xfrm>
            <a:off x="1817370" y="982980"/>
            <a:ext cx="5497830" cy="4183380"/>
          </a:xfrm>
          <a:prstGeom prst="rect">
            <a:avLst/>
          </a:prstGeom>
          <a:ln w="12700">
            <a:miter lim="400000"/>
          </a:ln>
        </p:spPr>
      </p:pic>
      <p:sp>
        <p:nvSpPr>
          <p:cNvPr id="1514" name="Shape 1514"/>
          <p:cNvSpPr/>
          <p:nvPr/>
        </p:nvSpPr>
        <p:spPr>
          <a:xfrm>
            <a:off x="137160" y="6286500"/>
            <a:ext cx="1840912"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Impossible Objects</a:t>
            </a:r>
          </a:p>
        </p:txBody>
      </p:sp>
    </p:spTree>
  </p:cSld>
  <p:clrMapOvr>
    <a:masterClrMapping/>
  </p:clrMapOvr>
  <p:transition xmlns:p14="http://schemas.microsoft.com/office/powerpoint/2010/main" spd="slow"/>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 name="Shape 1516"/>
          <p:cNvSpPr>
            <a:spLocks noGrp="1"/>
          </p:cNvSpPr>
          <p:nvPr>
            <p:ph type="sldNum" sz="quarter" idx="2"/>
          </p:nvPr>
        </p:nvSpPr>
        <p:spPr>
          <a:xfrm>
            <a:off x="440104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138</a:t>
            </a:fld>
            <a:endParaRPr/>
          </a:p>
        </p:txBody>
      </p:sp>
      <p:sp>
        <p:nvSpPr>
          <p:cNvPr id="1517" name="Shape 1517"/>
          <p:cNvSpPr/>
          <p:nvPr/>
        </p:nvSpPr>
        <p:spPr>
          <a:xfrm>
            <a:off x="1848802" y="651510"/>
            <a:ext cx="5440681" cy="486918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258603" marR="82296" indent="-258603" defTabSz="822960">
              <a:spcBef>
                <a:spcPts val="400"/>
              </a:spcBef>
              <a:buSzPct val="100000"/>
              <a:buChar char="•"/>
              <a:defRPr sz="1800">
                <a:uFill>
                  <a:solidFill>
                    <a:srgbClr val="000000"/>
                  </a:solidFill>
                </a:uFill>
                <a:latin typeface="Arial Unicode MS"/>
                <a:ea typeface="Arial Unicode MS"/>
                <a:cs typeface="Arial Unicode MS"/>
                <a:sym typeface="Arial Unicode MS"/>
              </a:defRPr>
            </a:pPr>
            <a:endParaRPr/>
          </a:p>
          <a:p>
            <a:pPr marR="82296" defTabSz="822960">
              <a:spcBef>
                <a:spcPts val="400"/>
              </a:spcBef>
              <a:defRPr sz="1800">
                <a:uFill>
                  <a:solidFill>
                    <a:srgbClr val="000000"/>
                  </a:solidFill>
                </a:uFill>
                <a:latin typeface="Arial Unicode MS"/>
                <a:ea typeface="Arial Unicode MS"/>
                <a:cs typeface="Arial Unicode MS"/>
                <a:sym typeface="Arial Unicode MS"/>
              </a:defRPr>
            </a:pPr>
            <a:r>
              <a:rPr sz="27000" b="1">
                <a:solidFill>
                  <a:srgbClr val="FF2600"/>
                </a:solidFill>
                <a:latin typeface="Helvetica"/>
                <a:ea typeface="Helvetica"/>
                <a:cs typeface="Helvetica"/>
                <a:sym typeface="Helvetica"/>
              </a:rPr>
              <a:t>?...</a:t>
            </a:r>
          </a:p>
        </p:txBody>
      </p:sp>
    </p:spTree>
  </p:cSld>
  <p:clrMapOvr>
    <a:masterClrMapping/>
  </p:clrMapOvr>
  <p:transition xmlns:p14="http://schemas.microsoft.com/office/powerpoint/2010/main" spd="slow"/>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9" name="Shape 1519"/>
          <p:cNvSpPr>
            <a:spLocks noGrp="1"/>
          </p:cNvSpPr>
          <p:nvPr>
            <p:ph type="sldNum" sz="quarter" idx="2"/>
          </p:nvPr>
        </p:nvSpPr>
        <p:spPr>
          <a:xfrm>
            <a:off x="440104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139</a:t>
            </a:fld>
            <a:endParaRPr/>
          </a:p>
        </p:txBody>
      </p:sp>
      <p:sp>
        <p:nvSpPr>
          <p:cNvPr id="1520" name="Shape 1520"/>
          <p:cNvSpPr/>
          <p:nvPr/>
        </p:nvSpPr>
        <p:spPr>
          <a:xfrm>
            <a:off x="2377440" y="1371600"/>
            <a:ext cx="4391442" cy="52578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2800" b="1"/>
            </a:lvl1pPr>
          </a:lstStyle>
          <a:p>
            <a:r>
              <a:t>Cognitive/Gestalt effects</a:t>
            </a:r>
          </a:p>
        </p:txBody>
      </p:sp>
      <p:sp>
        <p:nvSpPr>
          <p:cNvPr id="1521" name="Shape 1521"/>
          <p:cNvSpPr/>
          <p:nvPr/>
        </p:nvSpPr>
        <p:spPr>
          <a:xfrm>
            <a:off x="1315660" y="2314892"/>
            <a:ext cx="6170776" cy="59503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lgn="ctr">
              <a:defRPr sz="2600">
                <a:latin typeface="Monlam Uni OuChan2"/>
                <a:ea typeface="Monlam Uni OuChan2"/>
                <a:cs typeface="Monlam Uni OuChan2"/>
                <a:sym typeface="Monlam Uni OuChan2"/>
              </a:defRPr>
            </a:pPr>
            <a:r>
              <a:rPr lang="bo-CN" sz="3200" b="1" dirty="0"/>
              <a:t>ངེས་འཛིན་ནམ་/སྒ་སི་ཊལ་གྱི་ཤུགས་རྐྱེན།</a:t>
            </a:r>
            <a:endParaRPr sz="3200" b="1" dirty="0"/>
          </a:p>
        </p:txBody>
      </p:sp>
    </p:spTree>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6" name="Shape 596"/>
          <p:cNvSpPr/>
          <p:nvPr/>
        </p:nvSpPr>
        <p:spPr>
          <a:xfrm>
            <a:off x="292497" y="63500"/>
            <a:ext cx="6324601" cy="12573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4300"/>
              </a:lnSpc>
              <a:tabLst>
                <a:tab pos="749300" algn="l"/>
              </a:tabLst>
              <a:defRPr sz="3000" b="1">
                <a:solidFill>
                  <a:srgbClr val="011993"/>
                </a:solidFill>
              </a:defRPr>
            </a:pPr>
            <a:r>
              <a:t>Re</a:t>
            </a:r>
            <a:r>
              <a:rPr>
                <a:solidFill>
                  <a:srgbClr val="FF4013"/>
                </a:solidFill>
              </a:rPr>
              <a:t>fra</a:t>
            </a:r>
            <a:r>
              <a:t>ction  </a:t>
            </a:r>
            <a:r>
              <a:rPr sz="3600"/>
              <a:t> </a:t>
            </a:r>
            <a:r>
              <a:t>འཁྱོག་འཕྱོ།</a:t>
            </a:r>
          </a:p>
        </p:txBody>
      </p:sp>
      <p:graphicFrame>
        <p:nvGraphicFramePr>
          <p:cNvPr id="597" name="Table 597"/>
          <p:cNvGraphicFramePr/>
          <p:nvPr>
            <p:extLst>
              <p:ext uri="{D42A27DB-BD31-4B8C-83A1-F6EECF244321}">
                <p14:modId xmlns:p14="http://schemas.microsoft.com/office/powerpoint/2010/main" val="65879115"/>
              </p:ext>
            </p:extLst>
          </p:nvPr>
        </p:nvGraphicFramePr>
        <p:xfrm>
          <a:off x="1714500" y="2092325"/>
          <a:ext cx="5715000" cy="3765550"/>
        </p:xfrm>
        <a:graphic>
          <a:graphicData uri="http://schemas.openxmlformats.org/drawingml/2006/table">
            <a:tbl>
              <a:tblPr>
                <a:tableStyleId>{4C3C2611-4C71-4FC5-86AE-919BDF0F9419}</a:tableStyleId>
              </a:tblPr>
              <a:tblGrid>
                <a:gridCol w="1428750">
                  <a:extLst>
                    <a:ext uri="{9D8B030D-6E8A-4147-A177-3AD203B41FA5}">
                      <a16:colId xmlns="" xmlns:a16="http://schemas.microsoft.com/office/drawing/2014/main" val="20000"/>
                    </a:ext>
                  </a:extLst>
                </a:gridCol>
                <a:gridCol w="1428750">
                  <a:extLst>
                    <a:ext uri="{9D8B030D-6E8A-4147-A177-3AD203B41FA5}">
                      <a16:colId xmlns="" xmlns:a16="http://schemas.microsoft.com/office/drawing/2014/main" val="20001"/>
                    </a:ext>
                  </a:extLst>
                </a:gridCol>
                <a:gridCol w="1428750">
                  <a:extLst>
                    <a:ext uri="{9D8B030D-6E8A-4147-A177-3AD203B41FA5}">
                      <a16:colId xmlns="" xmlns:a16="http://schemas.microsoft.com/office/drawing/2014/main" val="20002"/>
                    </a:ext>
                  </a:extLst>
                </a:gridCol>
                <a:gridCol w="1428750">
                  <a:extLst>
                    <a:ext uri="{9D8B030D-6E8A-4147-A177-3AD203B41FA5}">
                      <a16:colId xmlns="" xmlns:a16="http://schemas.microsoft.com/office/drawing/2014/main" val="20003"/>
                    </a:ext>
                  </a:extLst>
                </a:gridCol>
              </a:tblGrid>
              <a:tr h="685800">
                <a:tc>
                  <a:txBody>
                    <a:bodyPr/>
                    <a:lstStyle/>
                    <a:p>
                      <a:pPr>
                        <a:defRPr sz="1800">
                          <a:uFillTx/>
                        </a:defRPr>
                      </a:pPr>
                      <a:r>
                        <a:rPr>
                          <a:latin typeface="Helvetica"/>
                          <a:ea typeface="Helvetica"/>
                          <a:cs typeface="Helvetica"/>
                          <a:sym typeface="Helvetica"/>
                        </a:rPr>
                        <a:t>Angle of 
incidence</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dirty="0">
                          <a:latin typeface="Helvetica"/>
                          <a:ea typeface="Helvetica"/>
                          <a:cs typeface="Helvetica"/>
                          <a:sym typeface="Helvetica"/>
                        </a:rPr>
                        <a:t>Water
</a:t>
                      </a:r>
                      <a:r>
                        <a:rPr dirty="0" err="1">
                          <a:latin typeface="Helvetica"/>
                          <a:ea typeface="Helvetica"/>
                          <a:cs typeface="Helvetica"/>
                          <a:sym typeface="Helvetica"/>
                        </a:rPr>
                        <a:t>ཆུ</a:t>
                      </a:r>
                      <a:r>
                        <a:rPr dirty="0">
                          <a:latin typeface="Helvetica"/>
                          <a:ea typeface="Helvetica"/>
                          <a:cs typeface="Helvetica"/>
                          <a:sym typeface="Helvetica"/>
                        </a:rPr>
                        <a:t>།</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dirty="0">
                          <a:latin typeface="Helvetica"/>
                          <a:ea typeface="Helvetica"/>
                          <a:cs typeface="Helvetica"/>
                          <a:sym typeface="Helvetica"/>
                        </a:rPr>
                        <a:t>Glass
</a:t>
                      </a:r>
                      <a:r>
                        <a:rPr dirty="0" err="1">
                          <a:latin typeface="Helvetica"/>
                          <a:ea typeface="Helvetica"/>
                          <a:cs typeface="Helvetica"/>
                          <a:sym typeface="Helvetica"/>
                        </a:rPr>
                        <a:t>ཤེལ</a:t>
                      </a:r>
                      <a:r>
                        <a:rPr lang="bo-CN" dirty="0">
                          <a:solidFill>
                            <a:srgbClr val="FF0000"/>
                          </a:solidFill>
                          <a:highlight>
                            <a:srgbClr val="FFFF00"/>
                          </a:highlight>
                          <a:latin typeface="Helvetica"/>
                          <a:ea typeface="Helvetica"/>
                          <a:cs typeface="Helvetica"/>
                          <a:sym typeface="Helvetica"/>
                        </a:rPr>
                        <a:t>།</a:t>
                      </a:r>
                      <a:endParaRPr dirty="0">
                        <a:solidFill>
                          <a:srgbClr val="FF0000"/>
                        </a:solidFill>
                        <a:highlight>
                          <a:srgbClr val="FFFF00"/>
                        </a:highlight>
                        <a:latin typeface="Helvetica"/>
                        <a:ea typeface="Helvetica"/>
                        <a:cs typeface="Helvetica"/>
                        <a:sym typeface="Helvetica"/>
                      </a:endParaRP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Diamond
རྡོ་རྗེ་ཕ་ལམ།</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 xmlns:a16="http://schemas.microsoft.com/office/drawing/2014/main" val="10000"/>
                  </a:ext>
                </a:extLst>
              </a:tr>
              <a:tr h="307975">
                <a:tc>
                  <a:txBody>
                    <a:bodyPr/>
                    <a:lstStyle/>
                    <a:p>
                      <a:pPr>
                        <a:defRPr sz="1800">
                          <a:uFillTx/>
                        </a:defRPr>
                      </a:pPr>
                      <a:r>
                        <a:rPr>
                          <a:latin typeface="Helvetica"/>
                          <a:ea typeface="Helvetica"/>
                          <a:cs typeface="Helvetica"/>
                          <a:sym typeface="Helvetica"/>
                        </a:rPr>
                        <a:t>0°</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0°</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0°</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0°</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 xmlns:a16="http://schemas.microsoft.com/office/drawing/2014/main" val="10001"/>
                  </a:ext>
                </a:extLst>
              </a:tr>
              <a:tr h="307975">
                <a:tc>
                  <a:txBody>
                    <a:bodyPr/>
                    <a:lstStyle/>
                    <a:p>
                      <a:pPr>
                        <a:defRPr sz="1800">
                          <a:uFillTx/>
                        </a:defRPr>
                      </a:pPr>
                      <a:r>
                        <a:rPr>
                          <a:latin typeface="Helvetica"/>
                          <a:ea typeface="Helvetica"/>
                          <a:cs typeface="Helvetica"/>
                          <a:sym typeface="Helvetica"/>
                        </a:rPr>
                        <a:t>10°</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7.5°</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6.6°</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4.1°</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 xmlns:a16="http://schemas.microsoft.com/office/drawing/2014/main" val="10002"/>
                  </a:ext>
                </a:extLst>
              </a:tr>
              <a:tr h="307975">
                <a:tc>
                  <a:txBody>
                    <a:bodyPr/>
                    <a:lstStyle/>
                    <a:p>
                      <a:pPr>
                        <a:defRPr sz="1800">
                          <a:uFillTx/>
                        </a:defRPr>
                      </a:pPr>
                      <a:r>
                        <a:rPr>
                          <a:latin typeface="Helvetica"/>
                          <a:ea typeface="Helvetica"/>
                          <a:cs typeface="Helvetica"/>
                          <a:sym typeface="Helvetica"/>
                        </a:rPr>
                        <a:t>20°</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14.9°</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13.2°</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8.1°</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 xmlns:a16="http://schemas.microsoft.com/office/drawing/2014/main" val="10003"/>
                  </a:ext>
                </a:extLst>
              </a:tr>
              <a:tr h="307975">
                <a:tc>
                  <a:txBody>
                    <a:bodyPr/>
                    <a:lstStyle/>
                    <a:p>
                      <a:pPr>
                        <a:defRPr sz="1800">
                          <a:uFillTx/>
                        </a:defRPr>
                      </a:pPr>
                      <a:r>
                        <a:rPr>
                          <a:latin typeface="Helvetica"/>
                          <a:ea typeface="Helvetica"/>
                          <a:cs typeface="Helvetica"/>
                          <a:sym typeface="Helvetica"/>
                        </a:rPr>
                        <a:t>30°</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22.9°</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19.5°</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11.9°</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 xmlns:a16="http://schemas.microsoft.com/office/drawing/2014/main" val="10004"/>
                  </a:ext>
                </a:extLst>
              </a:tr>
              <a:tr h="307975">
                <a:tc>
                  <a:txBody>
                    <a:bodyPr/>
                    <a:lstStyle/>
                    <a:p>
                      <a:pPr>
                        <a:defRPr sz="1800">
                          <a:uFillTx/>
                        </a:defRPr>
                      </a:pPr>
                      <a:r>
                        <a:rPr>
                          <a:latin typeface="Helvetica"/>
                          <a:ea typeface="Helvetica"/>
                          <a:cs typeface="Helvetica"/>
                          <a:sym typeface="Helvetica"/>
                        </a:rPr>
                        <a:t>40°</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28.1°</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25.4°</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15.4°</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 xmlns:a16="http://schemas.microsoft.com/office/drawing/2014/main" val="10005"/>
                  </a:ext>
                </a:extLst>
              </a:tr>
              <a:tr h="307975">
                <a:tc>
                  <a:txBody>
                    <a:bodyPr/>
                    <a:lstStyle/>
                    <a:p>
                      <a:pPr>
                        <a:defRPr sz="1800">
                          <a:uFillTx/>
                        </a:defRPr>
                      </a:pPr>
                      <a:r>
                        <a:rPr>
                          <a:latin typeface="Helvetica"/>
                          <a:ea typeface="Helvetica"/>
                          <a:cs typeface="Helvetica"/>
                          <a:sym typeface="Helvetica"/>
                        </a:rPr>
                        <a:t>50°</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35.1°</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30.7°</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18.5°</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 xmlns:a16="http://schemas.microsoft.com/office/drawing/2014/main" val="10006"/>
                  </a:ext>
                </a:extLst>
              </a:tr>
              <a:tr h="307975">
                <a:tc>
                  <a:txBody>
                    <a:bodyPr/>
                    <a:lstStyle/>
                    <a:p>
                      <a:pPr>
                        <a:defRPr sz="1800">
                          <a:uFillTx/>
                        </a:defRPr>
                      </a:pPr>
                      <a:r>
                        <a:rPr>
                          <a:latin typeface="Helvetica"/>
                          <a:ea typeface="Helvetica"/>
                          <a:cs typeface="Helvetica"/>
                          <a:sym typeface="Helvetica"/>
                        </a:rPr>
                        <a:t>60°</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40.6°</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35.3°</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21.0°</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 xmlns:a16="http://schemas.microsoft.com/office/drawing/2014/main" val="10007"/>
                  </a:ext>
                </a:extLst>
              </a:tr>
              <a:tr h="307975">
                <a:tc>
                  <a:txBody>
                    <a:bodyPr/>
                    <a:lstStyle/>
                    <a:p>
                      <a:pPr>
                        <a:defRPr sz="1800">
                          <a:uFillTx/>
                        </a:defRPr>
                      </a:pPr>
                      <a:r>
                        <a:rPr>
                          <a:latin typeface="Helvetica"/>
                          <a:ea typeface="Helvetica"/>
                          <a:cs typeface="Helvetica"/>
                          <a:sym typeface="Helvetica"/>
                        </a:rPr>
                        <a:t>70°</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45.0°</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38.8°</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22.8°</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 xmlns:a16="http://schemas.microsoft.com/office/drawing/2014/main" val="10008"/>
                  </a:ext>
                </a:extLst>
              </a:tr>
              <a:tr h="307975">
                <a:tc>
                  <a:txBody>
                    <a:bodyPr/>
                    <a:lstStyle/>
                    <a:p>
                      <a:pPr>
                        <a:defRPr sz="1800">
                          <a:uFillTx/>
                        </a:defRPr>
                      </a:pPr>
                      <a:r>
                        <a:rPr>
                          <a:latin typeface="Helvetica"/>
                          <a:ea typeface="Helvetica"/>
                          <a:cs typeface="Helvetica"/>
                          <a:sym typeface="Helvetica"/>
                        </a:rPr>
                        <a:t>80°</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47.8°</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41.0°</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24.0°</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 xmlns:a16="http://schemas.microsoft.com/office/drawing/2014/main" val="10009"/>
                  </a:ext>
                </a:extLst>
              </a:tr>
              <a:tr h="307975">
                <a:tc>
                  <a:txBody>
                    <a:bodyPr/>
                    <a:lstStyle/>
                    <a:p>
                      <a:pPr>
                        <a:defRPr sz="1800">
                          <a:uFillTx/>
                        </a:defRPr>
                      </a:pPr>
                      <a:r>
                        <a:rPr>
                          <a:latin typeface="Helvetica"/>
                          <a:ea typeface="Helvetica"/>
                          <a:cs typeface="Helvetica"/>
                          <a:sym typeface="Helvetica"/>
                        </a:rPr>
                        <a:t>90°</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48.8°</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a:latin typeface="Helvetica"/>
                          <a:ea typeface="Helvetica"/>
                          <a:cs typeface="Helvetica"/>
                          <a:sym typeface="Helvetica"/>
                        </a:rPr>
                        <a:t>41.8°</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tc>
                  <a:txBody>
                    <a:bodyPr/>
                    <a:lstStyle/>
                    <a:p>
                      <a:pPr>
                        <a:defRPr sz="1800">
                          <a:uFillTx/>
                        </a:defRPr>
                      </a:pPr>
                      <a:r>
                        <a:rPr dirty="0">
                          <a:latin typeface="Helvetica"/>
                          <a:ea typeface="Helvetica"/>
                          <a:cs typeface="Helvetica"/>
                          <a:sym typeface="Helvetica"/>
                        </a:rPr>
                        <a:t>24.4°</a:t>
                      </a:r>
                    </a:p>
                  </a:txBody>
                  <a:tcPr marL="12700" marR="12700" marT="12700" marB="12700" horzOverflow="overflow">
                    <a:lnL w="25400">
                      <a:solidFill>
                        <a:srgbClr val="000000"/>
                      </a:solidFill>
                      <a:miter lim="400000"/>
                    </a:lnL>
                    <a:lnR w="25400">
                      <a:solidFill>
                        <a:srgbClr val="000000"/>
                      </a:solidFill>
                      <a:miter lim="400000"/>
                    </a:lnR>
                    <a:lnT w="12700">
                      <a:solidFill>
                        <a:srgbClr val="000000"/>
                      </a:solidFill>
                      <a:miter lim="400000"/>
                    </a:lnT>
                    <a:lnB w="12700">
                      <a:solidFill>
                        <a:srgbClr val="000000"/>
                      </a:solidFill>
                      <a:miter lim="400000"/>
                    </a:lnB>
                    <a:noFill/>
                  </a:tcPr>
                </a:tc>
                <a:extLst>
                  <a:ext uri="{0D108BD9-81ED-4DB2-BD59-A6C34878D82A}">
                    <a16:rowId xmlns="" xmlns:a16="http://schemas.microsoft.com/office/drawing/2014/main" val="10010"/>
                  </a:ext>
                </a:extLst>
              </a:tr>
            </a:tbl>
          </a:graphicData>
        </a:graphic>
      </p:graphicFrame>
      <p:sp>
        <p:nvSpPr>
          <p:cNvPr id="598" name="Shape 598"/>
          <p:cNvSpPr/>
          <p:nvPr/>
        </p:nvSpPr>
        <p:spPr>
          <a:xfrm>
            <a:off x="341634" y="812800"/>
            <a:ext cx="8445501" cy="825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2600"/>
              </a:lnSpc>
              <a:tabLst>
                <a:tab pos="749300" algn="l"/>
              </a:tabLst>
              <a:defRPr sz="2200"/>
            </a:pPr>
            <a:r>
              <a:rPr dirty="0"/>
              <a:t>Angle of refraction in various medium for given angle of incidence</a:t>
            </a:r>
          </a:p>
          <a:p>
            <a:pPr>
              <a:defRPr sz="2400"/>
            </a:pPr>
            <a:r>
              <a:rPr dirty="0" err="1"/>
              <a:t>ནང་འཕྲོའི་ཟུར་ཁུག</a:t>
            </a:r>
            <a:r>
              <a:rPr dirty="0"/>
              <a:t>་</a:t>
            </a:r>
            <a:r>
              <a:rPr lang="bo-CN" dirty="0"/>
              <a:t>ག</a:t>
            </a:r>
            <a:r>
              <a:rPr dirty="0"/>
              <a:t>ཞི་གཅིག་ལ་བཞག་པ་ལས་བརྒྱུད་ལམ་མི་འདྲ་སོ་སོའི་ནང་གི་འཁྱོག་འཕྲོའི་ཟུར་ཁུག་ཁག</a:t>
            </a:r>
          </a:p>
        </p:txBody>
      </p:sp>
      <p:sp>
        <p:nvSpPr>
          <p:cNvPr id="5" name="Shape 385"/>
          <p:cNvSpPr>
            <a:spLocks noGrp="1"/>
          </p:cNvSpPr>
          <p:nvPr>
            <p:ph type="sldNum" sz="quarter" idx="2"/>
          </p:nvPr>
        </p:nvSpPr>
        <p:spPr>
          <a:xfrm>
            <a:off x="4443427" y="6642100"/>
            <a:ext cx="258416"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14</a:t>
            </a:fld>
            <a:endParaRPr dirty="0"/>
          </a:p>
        </p:txBody>
      </p:sp>
    </p:spTree>
  </p:cSld>
  <p:clrMapOvr>
    <a:masterClrMapping/>
  </p:clrMapOvr>
  <p:transition xmlns:p14="http://schemas.microsoft.com/office/powerpoint/2010/main" spd="slow"/>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3" name="droppedIma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7270" y="1104107"/>
            <a:ext cx="3554730" cy="5010944"/>
          </a:xfrm>
          <a:prstGeom prst="rect">
            <a:avLst/>
          </a:prstGeom>
          <a:ln w="12700">
            <a:miter lim="400000"/>
          </a:ln>
        </p:spPr>
      </p:pic>
      <p:pic>
        <p:nvPicPr>
          <p:cNvPr id="1524" name="droppedIma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6340" y="1108710"/>
            <a:ext cx="3670657" cy="5006340"/>
          </a:xfrm>
          <a:prstGeom prst="rect">
            <a:avLst/>
          </a:prstGeom>
          <a:ln w="12700">
            <a:miter lim="400000"/>
          </a:ln>
        </p:spPr>
      </p:pic>
      <p:sp>
        <p:nvSpPr>
          <p:cNvPr id="1525" name="Shape 1525"/>
          <p:cNvSpPr>
            <a:spLocks noGrp="1"/>
          </p:cNvSpPr>
          <p:nvPr>
            <p:ph type="sldNum" sz="quarter" idx="2"/>
          </p:nvPr>
        </p:nvSpPr>
        <p:spPr>
          <a:xfrm>
            <a:off x="440104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140</a:t>
            </a:fld>
            <a:endParaRPr/>
          </a:p>
        </p:txBody>
      </p:sp>
    </p:spTree>
  </p:cSld>
  <p:clrMapOvr>
    <a:masterClrMapping/>
  </p:clrMapOvr>
  <p:transition xmlns:p14="http://schemas.microsoft.com/office/powerpoint/2010/main" spd="slow"/>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7" name="Shape 1527"/>
          <p:cNvSpPr>
            <a:spLocks noGrp="1"/>
          </p:cNvSpPr>
          <p:nvPr>
            <p:ph type="sldNum" sz="quarter" idx="2"/>
          </p:nvPr>
        </p:nvSpPr>
        <p:spPr>
          <a:xfrm>
            <a:off x="440104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141</a:t>
            </a:fld>
            <a:endParaRPr/>
          </a:p>
        </p:txBody>
      </p:sp>
      <p:pic>
        <p:nvPicPr>
          <p:cNvPr id="1528" name="Pict12_Hidden Figures – Dalmatian Dog1.pdf"/>
          <p:cNvPicPr>
            <a:picLocks noChangeAspect="1"/>
          </p:cNvPicPr>
          <p:nvPr/>
        </p:nvPicPr>
        <p:blipFill>
          <a:blip r:embed="rId2"/>
          <a:stretch>
            <a:fillRect/>
          </a:stretch>
        </p:blipFill>
        <p:spPr>
          <a:xfrm>
            <a:off x="2674620" y="1714500"/>
            <a:ext cx="3794760" cy="2708910"/>
          </a:xfrm>
          <a:prstGeom prst="rect">
            <a:avLst/>
          </a:prstGeom>
          <a:ln w="12700">
            <a:miter lim="400000"/>
          </a:ln>
        </p:spPr>
      </p:pic>
    </p:spTree>
  </p:cSld>
  <p:clrMapOvr>
    <a:masterClrMapping/>
  </p:clrMapOvr>
  <p:transition xmlns:p14="http://schemas.microsoft.com/office/powerpoint/2010/main" spd="slow"/>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0" name="Shape 1530"/>
          <p:cNvSpPr>
            <a:spLocks noGrp="1"/>
          </p:cNvSpPr>
          <p:nvPr>
            <p:ph type="sldNum" sz="quarter" idx="2"/>
          </p:nvPr>
        </p:nvSpPr>
        <p:spPr>
          <a:xfrm>
            <a:off x="440104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142</a:t>
            </a:fld>
            <a:endParaRPr/>
          </a:p>
        </p:txBody>
      </p:sp>
      <p:pic>
        <p:nvPicPr>
          <p:cNvPr id="1531" name="Pict12_Hidden Figures – Dalmatian Dog2.pdf"/>
          <p:cNvPicPr>
            <a:picLocks noChangeAspect="1"/>
          </p:cNvPicPr>
          <p:nvPr/>
        </p:nvPicPr>
        <p:blipFill>
          <a:blip r:embed="rId2"/>
          <a:stretch>
            <a:fillRect/>
          </a:stretch>
        </p:blipFill>
        <p:spPr>
          <a:xfrm>
            <a:off x="2674620" y="1714500"/>
            <a:ext cx="3794760" cy="2708910"/>
          </a:xfrm>
          <a:prstGeom prst="rect">
            <a:avLst/>
          </a:prstGeom>
          <a:ln w="12700">
            <a:miter lim="400000"/>
          </a:ln>
        </p:spPr>
      </p:pic>
    </p:spTree>
  </p:cSld>
  <p:clrMapOvr>
    <a:masterClrMapping/>
  </p:clrMapOvr>
  <p:transition xmlns:p14="http://schemas.microsoft.com/office/powerpoint/2010/main" spd="slow"/>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33" name="droppedImage.png"/>
          <p:cNvPicPr>
            <a:picLocks noChangeAspect="1"/>
          </p:cNvPicPr>
          <p:nvPr/>
        </p:nvPicPr>
        <p:blipFill>
          <a:blip r:embed="rId2"/>
          <a:stretch>
            <a:fillRect/>
          </a:stretch>
        </p:blipFill>
        <p:spPr>
          <a:xfrm>
            <a:off x="3977640" y="2125980"/>
            <a:ext cx="1714501" cy="2011681"/>
          </a:xfrm>
          <a:prstGeom prst="rect">
            <a:avLst/>
          </a:prstGeom>
          <a:ln w="12700">
            <a:miter lim="400000"/>
          </a:ln>
        </p:spPr>
      </p:pic>
      <p:sp>
        <p:nvSpPr>
          <p:cNvPr id="1534" name="Shape 1534"/>
          <p:cNvSpPr>
            <a:spLocks noGrp="1"/>
          </p:cNvSpPr>
          <p:nvPr>
            <p:ph type="sldNum" sz="quarter" idx="2"/>
          </p:nvPr>
        </p:nvSpPr>
        <p:spPr>
          <a:xfrm>
            <a:off x="447736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143</a:t>
            </a:fld>
            <a:endParaRPr/>
          </a:p>
        </p:txBody>
      </p:sp>
    </p:spTree>
  </p:cSld>
  <p:clrMapOvr>
    <a:masterClrMapping/>
  </p:clrMapOvr>
  <p:transition xmlns:p14="http://schemas.microsoft.com/office/powerpoint/2010/main" spd="slow"/>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 name="Shape 1536"/>
          <p:cNvSpPr>
            <a:spLocks noGrp="1"/>
          </p:cNvSpPr>
          <p:nvPr>
            <p:ph type="sldNum" sz="quarter" idx="2"/>
          </p:nvPr>
        </p:nvSpPr>
        <p:spPr>
          <a:xfrm>
            <a:off x="440104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144</a:t>
            </a:fld>
            <a:endParaRPr/>
          </a:p>
        </p:txBody>
      </p:sp>
      <p:sp>
        <p:nvSpPr>
          <p:cNvPr id="1537" name="Shape 1537"/>
          <p:cNvSpPr/>
          <p:nvPr/>
        </p:nvSpPr>
        <p:spPr>
          <a:xfrm>
            <a:off x="137160" y="6286500"/>
            <a:ext cx="1337712"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Hollow Faces</a:t>
            </a:r>
          </a:p>
        </p:txBody>
      </p:sp>
      <p:pic>
        <p:nvPicPr>
          <p:cNvPr id="1538" name="Film20_Rotating Phase.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2439228" y="1546696"/>
            <a:ext cx="4265544" cy="3764608"/>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41043" fill="hold"/>
                                        <p:tgtEl>
                                          <p:spTgt spid="15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538"/>
                </p:tgtEl>
              </p:cMediaNode>
            </p:video>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0" name="Shape 1540"/>
          <p:cNvSpPr>
            <a:spLocks noGrp="1"/>
          </p:cNvSpPr>
          <p:nvPr>
            <p:ph type="sldNum" sz="quarter" idx="2"/>
          </p:nvPr>
        </p:nvSpPr>
        <p:spPr>
          <a:xfrm>
            <a:off x="440104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145</a:t>
            </a:fld>
            <a:endParaRPr/>
          </a:p>
        </p:txBody>
      </p:sp>
      <p:sp>
        <p:nvSpPr>
          <p:cNvPr id="1541" name="Shape 1541"/>
          <p:cNvSpPr/>
          <p:nvPr/>
        </p:nvSpPr>
        <p:spPr>
          <a:xfrm>
            <a:off x="1848802" y="651510"/>
            <a:ext cx="5440681" cy="486918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258603" marR="82296" indent="-258603" defTabSz="822960">
              <a:spcBef>
                <a:spcPts val="400"/>
              </a:spcBef>
              <a:buSzPct val="100000"/>
              <a:buChar char="•"/>
              <a:defRPr sz="1800">
                <a:uFill>
                  <a:solidFill>
                    <a:srgbClr val="000000"/>
                  </a:solidFill>
                </a:uFill>
                <a:latin typeface="Arial Unicode MS"/>
                <a:ea typeface="Arial Unicode MS"/>
                <a:cs typeface="Arial Unicode MS"/>
                <a:sym typeface="Arial Unicode MS"/>
              </a:defRPr>
            </a:pPr>
            <a:endParaRPr/>
          </a:p>
          <a:p>
            <a:pPr marR="82296" defTabSz="822960">
              <a:spcBef>
                <a:spcPts val="400"/>
              </a:spcBef>
              <a:defRPr sz="1800">
                <a:uFill>
                  <a:solidFill>
                    <a:srgbClr val="000000"/>
                  </a:solidFill>
                </a:uFill>
                <a:latin typeface="Arial Unicode MS"/>
                <a:ea typeface="Arial Unicode MS"/>
                <a:cs typeface="Arial Unicode MS"/>
                <a:sym typeface="Arial Unicode MS"/>
              </a:defRPr>
            </a:pPr>
            <a:r>
              <a:rPr sz="27000" b="1">
                <a:solidFill>
                  <a:srgbClr val="FF2600"/>
                </a:solidFill>
                <a:latin typeface="Helvetica"/>
                <a:ea typeface="Helvetica"/>
                <a:cs typeface="Helvetica"/>
                <a:sym typeface="Helvetica"/>
              </a:rPr>
              <a:t>?...</a:t>
            </a:r>
          </a:p>
        </p:txBody>
      </p:sp>
    </p:spTree>
  </p:cSld>
  <p:clrMapOvr>
    <a:masterClrMapping/>
  </p:clrMapOvr>
  <p:transition xmlns:p14="http://schemas.microsoft.com/office/powerpoint/2010/main" spd="slow"/>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3" name="Shape 1543"/>
          <p:cNvSpPr>
            <a:spLocks noGrp="1"/>
          </p:cNvSpPr>
          <p:nvPr>
            <p:ph type="sldNum" sz="quarter" idx="2"/>
          </p:nvPr>
        </p:nvSpPr>
        <p:spPr>
          <a:xfrm>
            <a:off x="440104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146</a:t>
            </a:fld>
            <a:endParaRPr/>
          </a:p>
        </p:txBody>
      </p:sp>
      <p:pic>
        <p:nvPicPr>
          <p:cNvPr id="1544" name="droppedImage.tiff"/>
          <p:cNvPicPr>
            <a:picLocks noChangeAspect="1"/>
          </p:cNvPicPr>
          <p:nvPr/>
        </p:nvPicPr>
        <p:blipFill>
          <a:blip r:embed="rId2"/>
          <a:stretch>
            <a:fillRect/>
          </a:stretch>
        </p:blipFill>
        <p:spPr>
          <a:xfrm>
            <a:off x="4724400" y="341468"/>
            <a:ext cx="4229100" cy="4292601"/>
          </a:xfrm>
          <a:prstGeom prst="rect">
            <a:avLst/>
          </a:prstGeom>
          <a:ln w="12700">
            <a:miter lim="400000"/>
          </a:ln>
        </p:spPr>
      </p:pic>
      <p:pic>
        <p:nvPicPr>
          <p:cNvPr id="1545" name="droppedImage.png"/>
          <p:cNvPicPr>
            <a:picLocks noChangeAspect="1"/>
          </p:cNvPicPr>
          <p:nvPr/>
        </p:nvPicPr>
        <p:blipFill>
          <a:blip r:embed="rId3"/>
          <a:stretch>
            <a:fillRect/>
          </a:stretch>
        </p:blipFill>
        <p:spPr>
          <a:xfrm>
            <a:off x="219492" y="352975"/>
            <a:ext cx="4203701" cy="4259750"/>
          </a:xfrm>
          <a:prstGeom prst="rect">
            <a:avLst/>
          </a:prstGeom>
          <a:ln w="12700">
            <a:miter lim="400000"/>
          </a:ln>
        </p:spPr>
      </p:pic>
      <p:sp>
        <p:nvSpPr>
          <p:cNvPr id="1546" name="Shape 1546"/>
          <p:cNvSpPr/>
          <p:nvPr/>
        </p:nvSpPr>
        <p:spPr>
          <a:xfrm>
            <a:off x="206064" y="5041900"/>
            <a:ext cx="8724901"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406400">
              <a:lnSpc>
                <a:spcPts val="2800"/>
              </a:lnSpc>
              <a:tabLst>
                <a:tab pos="749300" algn="l"/>
              </a:tabLst>
              <a:defRPr sz="2400"/>
            </a:lvl1pPr>
          </a:lstStyle>
          <a:p>
            <a:r>
              <a:t>The eyes (sensor) takes in the information. But the brain makes a clear picture, knowing what it is.</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5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4" grpId="1" animBg="1" advAuto="0"/>
      <p:bldP spid="1546" grpId="2" animBg="1" advAuto="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8" name="Shape 1548"/>
          <p:cNvSpPr>
            <a:spLocks noGrp="1"/>
          </p:cNvSpPr>
          <p:nvPr>
            <p:ph type="sldNum" sz="quarter" idx="2"/>
          </p:nvPr>
        </p:nvSpPr>
        <p:spPr>
          <a:xfrm>
            <a:off x="440104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147</a:t>
            </a:fld>
            <a:endParaRPr/>
          </a:p>
        </p:txBody>
      </p:sp>
      <p:sp>
        <p:nvSpPr>
          <p:cNvPr id="1549" name="Shape 1549"/>
          <p:cNvSpPr/>
          <p:nvPr/>
        </p:nvSpPr>
        <p:spPr>
          <a:xfrm>
            <a:off x="1150001" y="887261"/>
            <a:ext cx="6502093" cy="1383712"/>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algn="ctr" defTabSz="406400">
              <a:lnSpc>
                <a:spcPts val="3300"/>
              </a:lnSpc>
              <a:tabLst>
                <a:tab pos="749300" algn="l"/>
              </a:tabLst>
              <a:defRPr sz="2800"/>
            </a:lvl1pPr>
          </a:lstStyle>
          <a:p>
            <a:r>
              <a:rPr dirty="0"/>
              <a:t>Exercise: Move fingers</a:t>
            </a:r>
            <a:r>
              <a:rPr lang="en-US" dirty="0"/>
              <a:t/>
            </a:r>
            <a:br>
              <a:rPr lang="en-US" dirty="0"/>
            </a:br>
            <a:endParaRPr lang="en-US" dirty="0"/>
          </a:p>
          <a:p>
            <a:r>
              <a:rPr lang="bo-CN" sz="3200" b="0" i="0" u="none" strike="noStrike" dirty="0">
                <a:effectLst/>
                <a:latin typeface="Arial" panose="020B0604020202020204" pitchFamily="34" charset="0"/>
              </a:rPr>
              <a:t>ལུས་སྦྱོང་། </a:t>
            </a:r>
            <a:r>
              <a:rPr lang="en-US" sz="3200" b="0" i="0" u="none" strike="noStrike" dirty="0">
                <a:effectLst/>
                <a:latin typeface="Arial" panose="020B0604020202020204" pitchFamily="34" charset="0"/>
              </a:rPr>
              <a:t>: </a:t>
            </a:r>
            <a:r>
              <a:rPr lang="bo-CN" sz="3200" b="0" i="0" u="none" strike="noStrike" dirty="0">
                <a:effectLst/>
                <a:latin typeface="Arial" panose="020B0604020202020204" pitchFamily="34" charset="0"/>
              </a:rPr>
              <a:t>མཛུབ་མོ་རྣམས་གཡོ་འགུལ་བྱེད།</a:t>
            </a:r>
            <a:endParaRPr sz="3200" dirty="0"/>
          </a:p>
        </p:txBody>
      </p:sp>
    </p:spTree>
  </p:cSld>
  <p:clrMapOvr>
    <a:masterClrMapping/>
  </p:clrMapOvr>
  <p:transition xmlns:p14="http://schemas.microsoft.com/office/powerpoint/2010/main" spd="slow"/>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1" name="Shape 1551"/>
          <p:cNvSpPr>
            <a:spLocks noGrp="1"/>
          </p:cNvSpPr>
          <p:nvPr>
            <p:ph type="sldNum" sz="quarter" idx="2"/>
          </p:nvPr>
        </p:nvSpPr>
        <p:spPr>
          <a:xfrm>
            <a:off x="440104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148</a:t>
            </a:fld>
            <a:endParaRPr/>
          </a:p>
        </p:txBody>
      </p:sp>
      <p:sp>
        <p:nvSpPr>
          <p:cNvPr id="1552" name="Shape 1552"/>
          <p:cNvSpPr/>
          <p:nvPr/>
        </p:nvSpPr>
        <p:spPr>
          <a:xfrm>
            <a:off x="294791" y="241300"/>
            <a:ext cx="8344991" cy="6565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600" b="1">
                <a:solidFill>
                  <a:srgbClr val="011A9A"/>
                </a:solidFill>
              </a:defRPr>
            </a:lvl1pPr>
          </a:lstStyle>
          <a:p>
            <a:r>
              <a:rPr dirty="0"/>
              <a:t>6. Perception    </a:t>
            </a:r>
            <a:r>
              <a:rPr dirty="0">
                <a:solidFill>
                  <a:srgbClr val="000080"/>
                </a:solidFill>
              </a:rPr>
              <a:t> </a:t>
            </a:r>
            <a:r>
              <a:rPr dirty="0">
                <a:solidFill>
                  <a:srgbClr val="000080"/>
                </a:solidFill>
                <a:latin typeface="Monlam Uni OuChan2"/>
                <a:cs typeface="Monlam Uni OuChan2"/>
              </a:rPr>
              <a:t> </a:t>
            </a:r>
            <a:r>
              <a:rPr lang="bo-CN" i="0" u="none" strike="noStrike" dirty="0">
                <a:solidFill>
                  <a:srgbClr val="000080"/>
                </a:solidFill>
                <a:effectLst/>
                <a:latin typeface="Monlam Uni OuChan2"/>
                <a:cs typeface="Monlam Uni OuChan2"/>
              </a:rPr>
              <a:t>འདུ་ཤེས</a:t>
            </a:r>
            <a:r>
              <a:rPr lang="bo-CN" dirty="0">
                <a:solidFill>
                  <a:srgbClr val="000080"/>
                </a:solidFill>
                <a:latin typeface="Monlam Uni OuChan2"/>
                <a:cs typeface="Monlam Uni OuChan2"/>
              </a:rPr>
              <a:t>།</a:t>
            </a:r>
            <a:endParaRPr dirty="0">
              <a:solidFill>
                <a:srgbClr val="000080"/>
              </a:solidFill>
              <a:latin typeface="Monlam Uni OuChan2"/>
              <a:cs typeface="Monlam Uni OuChan2"/>
            </a:endParaRPr>
          </a:p>
        </p:txBody>
      </p:sp>
    </p:spTree>
  </p:cSld>
  <p:clrMapOvr>
    <a:masterClrMapping/>
  </p:clrMapOvr>
  <p:transition xmlns:p14="http://schemas.microsoft.com/office/powerpoint/2010/main" spd="slow"/>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4" name="Group 1564"/>
          <p:cNvGrpSpPr/>
          <p:nvPr/>
        </p:nvGrpSpPr>
        <p:grpSpPr>
          <a:xfrm>
            <a:off x="1711523" y="3886200"/>
            <a:ext cx="3177977" cy="2552700"/>
            <a:chOff x="0" y="0"/>
            <a:chExt cx="3177976" cy="2552700"/>
          </a:xfrm>
        </p:grpSpPr>
        <p:sp>
          <p:nvSpPr>
            <p:cNvPr id="1556" name="Shape 1556"/>
            <p:cNvSpPr/>
            <p:nvPr/>
          </p:nvSpPr>
          <p:spPr>
            <a:xfrm>
              <a:off x="1298376" y="673100"/>
              <a:ext cx="1879601" cy="1879600"/>
            </a:xfrm>
            <a:prstGeom prst="ellipse">
              <a:avLst/>
            </a:prstGeom>
            <a:solidFill>
              <a:srgbClr val="0096FF"/>
            </a:solidFill>
            <a:ln w="25400" cap="flat">
              <a:solidFill>
                <a:srgbClr val="000000"/>
              </a:solidFill>
              <a:prstDash val="solid"/>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57" name="Shape 1557"/>
            <p:cNvSpPr/>
            <p:nvPr/>
          </p:nvSpPr>
          <p:spPr>
            <a:xfrm>
              <a:off x="1869876" y="0"/>
              <a:ext cx="736601" cy="673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406400">
                <a:lnSpc>
                  <a:spcPts val="2100"/>
                </a:lnSpc>
                <a:tabLst>
                  <a:tab pos="749300" algn="l"/>
                </a:tabLst>
                <a:defRPr sz="1800">
                  <a:solidFill>
                    <a:srgbClr val="002B4F"/>
                  </a:solidFill>
                </a:defRPr>
              </a:pPr>
              <a:r>
                <a:rPr dirty="0"/>
                <a:t>Brain</a:t>
              </a:r>
              <a:br>
                <a:rPr dirty="0"/>
              </a:br>
              <a:r>
                <a:rPr dirty="0" err="1"/>
                <a:t>ཀླད་པ</a:t>
              </a:r>
              <a:r>
                <a:rPr dirty="0"/>
                <a:t>།</a:t>
              </a:r>
            </a:p>
          </p:txBody>
        </p:sp>
        <p:grpSp>
          <p:nvGrpSpPr>
            <p:cNvPr id="1563" name="Group 1563"/>
            <p:cNvGrpSpPr/>
            <p:nvPr/>
          </p:nvGrpSpPr>
          <p:grpSpPr>
            <a:xfrm>
              <a:off x="0" y="787400"/>
              <a:ext cx="1219994" cy="1637762"/>
              <a:chOff x="0" y="0"/>
              <a:chExt cx="1219993" cy="1637761"/>
            </a:xfrm>
          </p:grpSpPr>
          <p:sp>
            <p:nvSpPr>
              <p:cNvPr id="1558" name="Shape 1558"/>
              <p:cNvSpPr/>
              <p:nvPr/>
            </p:nvSpPr>
            <p:spPr>
              <a:xfrm flipH="1">
                <a:off x="0" y="816768"/>
                <a:ext cx="1189981" cy="12163"/>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sp>
            <p:nvSpPr>
              <p:cNvPr id="1559" name="Shape 1559"/>
              <p:cNvSpPr/>
              <p:nvPr/>
            </p:nvSpPr>
            <p:spPr>
              <a:xfrm flipH="1">
                <a:off x="2976" y="989012"/>
                <a:ext cx="1169889" cy="242351"/>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sp>
            <p:nvSpPr>
              <p:cNvPr id="1560" name="Shape 1560"/>
              <p:cNvSpPr/>
              <p:nvPr/>
            </p:nvSpPr>
            <p:spPr>
              <a:xfrm flipH="1">
                <a:off x="2976" y="1149201"/>
                <a:ext cx="1217018" cy="488561"/>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sp>
            <p:nvSpPr>
              <p:cNvPr id="1561" name="Shape 1561"/>
              <p:cNvSpPr/>
              <p:nvPr/>
            </p:nvSpPr>
            <p:spPr>
              <a:xfrm flipH="1" flipV="1">
                <a:off x="2976" y="419099"/>
                <a:ext cx="1175346" cy="241004"/>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sp>
            <p:nvSpPr>
              <p:cNvPr id="1562" name="Shape 1562"/>
              <p:cNvSpPr/>
              <p:nvPr/>
            </p:nvSpPr>
            <p:spPr>
              <a:xfrm flipH="1" flipV="1">
                <a:off x="2976" y="-1"/>
                <a:ext cx="1217018" cy="488562"/>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grpSp>
      </p:grpSp>
      <p:sp>
        <p:nvSpPr>
          <p:cNvPr id="1565" name="Shape 1565"/>
          <p:cNvSpPr>
            <a:spLocks noGrp="1"/>
          </p:cNvSpPr>
          <p:nvPr>
            <p:ph type="sldNum" sz="quarter" idx="2"/>
          </p:nvPr>
        </p:nvSpPr>
        <p:spPr>
          <a:xfrm>
            <a:off x="440104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149</a:t>
            </a:fld>
            <a:endParaRPr/>
          </a:p>
        </p:txBody>
      </p:sp>
      <p:sp>
        <p:nvSpPr>
          <p:cNvPr id="1566" name="Shape 1566"/>
          <p:cNvSpPr/>
          <p:nvPr/>
        </p:nvSpPr>
        <p:spPr>
          <a:xfrm>
            <a:off x="266700" y="622300"/>
            <a:ext cx="8597900" cy="231858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400"/>
            </a:pPr>
            <a:r>
              <a:rPr dirty="0"/>
              <a:t>The same thing happens with all other </a:t>
            </a:r>
            <a:r>
              <a:rPr b="1" dirty="0"/>
              <a:t>sensors</a:t>
            </a:r>
            <a:r>
              <a:rPr dirty="0"/>
              <a:t>. These are:</a:t>
            </a:r>
          </a:p>
          <a:p>
            <a:pPr>
              <a:buSzPct val="125000"/>
              <a:buChar char="•"/>
              <a:tabLst>
                <a:tab pos="2857500" algn="l"/>
                <a:tab pos="4051300" algn="l"/>
              </a:tabLst>
              <a:defRPr sz="2400"/>
            </a:pPr>
            <a:r>
              <a:rPr dirty="0"/>
              <a:t> Eye  	</a:t>
            </a:r>
            <a:r>
              <a:rPr lang="de-CH" dirty="0">
                <a:latin typeface="Symbol"/>
                <a:ea typeface="Symbol"/>
                <a:cs typeface="Symbol"/>
                <a:sym typeface="Symbol"/>
              </a:rPr>
              <a:t>=&gt;</a:t>
            </a:r>
            <a:r>
              <a:rPr dirty="0">
                <a:latin typeface="Symbol"/>
                <a:ea typeface="Symbol"/>
                <a:cs typeface="Symbol"/>
                <a:sym typeface="Symbol"/>
              </a:rPr>
              <a:t>  	</a:t>
            </a:r>
            <a:r>
              <a:rPr dirty="0"/>
              <a:t>seeing</a:t>
            </a:r>
          </a:p>
          <a:p>
            <a:pPr>
              <a:buSzPct val="125000"/>
              <a:buChar char="•"/>
              <a:tabLst>
                <a:tab pos="2857500" algn="l"/>
                <a:tab pos="4051300" algn="l"/>
              </a:tabLst>
              <a:defRPr sz="2400"/>
            </a:pPr>
            <a:r>
              <a:rPr dirty="0"/>
              <a:t> Ear  	</a:t>
            </a:r>
            <a:r>
              <a:rPr lang="de-CH" dirty="0">
                <a:latin typeface="Symbol"/>
                <a:ea typeface="Symbol"/>
                <a:cs typeface="Symbol"/>
                <a:sym typeface="Symbol"/>
              </a:rPr>
              <a:t>=&gt;</a:t>
            </a:r>
            <a:r>
              <a:rPr dirty="0"/>
              <a:t> 	hearing</a:t>
            </a:r>
          </a:p>
          <a:p>
            <a:pPr>
              <a:buSzPct val="125000"/>
              <a:buChar char="•"/>
              <a:tabLst>
                <a:tab pos="2857500" algn="l"/>
                <a:tab pos="4051300" algn="l"/>
              </a:tabLst>
              <a:defRPr sz="2400"/>
            </a:pPr>
            <a:r>
              <a:rPr dirty="0"/>
              <a:t> Skin, muscle  	</a:t>
            </a:r>
            <a:r>
              <a:rPr lang="de-CH" dirty="0">
                <a:latin typeface="Symbol"/>
                <a:ea typeface="Symbol"/>
                <a:cs typeface="Symbol"/>
                <a:sym typeface="Symbol"/>
              </a:rPr>
              <a:t>=&gt;</a:t>
            </a:r>
            <a:r>
              <a:rPr dirty="0">
                <a:latin typeface="Symbol"/>
                <a:ea typeface="Symbol"/>
                <a:cs typeface="Symbol"/>
                <a:sym typeface="Symbol"/>
              </a:rPr>
              <a:t>  	</a:t>
            </a:r>
            <a:r>
              <a:rPr dirty="0"/>
              <a:t>touching + moving (motor)</a:t>
            </a:r>
          </a:p>
          <a:p>
            <a:pPr>
              <a:buSzPct val="125000"/>
              <a:buChar char="•"/>
              <a:tabLst>
                <a:tab pos="2857500" algn="l"/>
                <a:tab pos="4051300" algn="l"/>
              </a:tabLst>
              <a:defRPr sz="2400"/>
            </a:pPr>
            <a:r>
              <a:rPr dirty="0"/>
              <a:t> Nose 	</a:t>
            </a:r>
            <a:r>
              <a:rPr lang="de-CH" dirty="0">
                <a:latin typeface="Symbol"/>
                <a:ea typeface="Symbol"/>
                <a:cs typeface="Symbol"/>
                <a:sym typeface="Symbol"/>
              </a:rPr>
              <a:t>=&gt;</a:t>
            </a:r>
            <a:r>
              <a:rPr dirty="0">
                <a:latin typeface="Symbol"/>
                <a:ea typeface="Symbol"/>
                <a:cs typeface="Symbol"/>
                <a:sym typeface="Symbol"/>
              </a:rPr>
              <a:t>  	</a:t>
            </a:r>
            <a:r>
              <a:rPr dirty="0"/>
              <a:t>smelling</a:t>
            </a:r>
          </a:p>
          <a:p>
            <a:pPr>
              <a:buSzPct val="125000"/>
              <a:buChar char="•"/>
              <a:tabLst>
                <a:tab pos="2857500" algn="l"/>
                <a:tab pos="4051300" algn="l"/>
              </a:tabLst>
              <a:defRPr sz="2400"/>
            </a:pPr>
            <a:r>
              <a:rPr dirty="0"/>
              <a:t> Tongue (palate) 	</a:t>
            </a:r>
            <a:r>
              <a:rPr lang="de-CH" dirty="0">
                <a:latin typeface="Symbol"/>
                <a:ea typeface="Symbol"/>
                <a:cs typeface="Symbol"/>
                <a:sym typeface="Symbol"/>
              </a:rPr>
              <a:t>=&gt;</a:t>
            </a:r>
            <a:r>
              <a:rPr dirty="0">
                <a:latin typeface="Symbol"/>
                <a:ea typeface="Symbol"/>
                <a:cs typeface="Symbol"/>
                <a:sym typeface="Symbol"/>
              </a:rPr>
              <a:t>  	</a:t>
            </a:r>
            <a:r>
              <a:rPr dirty="0"/>
              <a:t>tasting</a:t>
            </a:r>
          </a:p>
        </p:txBody>
      </p:sp>
      <p:sp>
        <p:nvSpPr>
          <p:cNvPr id="1567" name="Shape 1567"/>
          <p:cNvSpPr/>
          <p:nvPr/>
        </p:nvSpPr>
        <p:spPr>
          <a:xfrm>
            <a:off x="279400" y="3060700"/>
            <a:ext cx="6629400" cy="8412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2400"/>
            </a:pPr>
            <a:r>
              <a:rPr dirty="0"/>
              <a:t>What we perceive is a construction of our mind.</a:t>
            </a:r>
            <a:br>
              <a:rPr dirty="0"/>
            </a:br>
            <a:r>
              <a:rPr dirty="0" err="1">
                <a:latin typeface="Monlam Uni OuChan2"/>
                <a:cs typeface="Monlam Uni OuChan2"/>
              </a:rPr>
              <a:t>ང་ཚོས་གང</a:t>
            </a:r>
            <a:r>
              <a:rPr dirty="0">
                <a:latin typeface="Monlam Uni OuChan2"/>
                <a:cs typeface="Monlam Uni OuChan2"/>
              </a:rPr>
              <a:t>་</a:t>
            </a:r>
            <a:r>
              <a:rPr lang="bo-CN" sz="2400" dirty="0">
                <a:latin typeface="Monlam Uni OuChan2"/>
                <a:cs typeface="Monlam Uni OuChan2"/>
              </a:rPr>
              <a:t>འདུ་ཤེས</a:t>
            </a:r>
            <a:r>
              <a:rPr dirty="0">
                <a:latin typeface="Monlam Uni OuChan2"/>
                <a:cs typeface="Monlam Uni OuChan2"/>
              </a:rPr>
              <a:t>་</a:t>
            </a:r>
            <a:r>
              <a:rPr lang="bo-CN" sz="2400" dirty="0">
                <a:latin typeface="Monlam Uni OuChan2"/>
                <a:cs typeface="Monlam Uni OuChan2"/>
              </a:rPr>
              <a:t>སྐྱེས་པ་</a:t>
            </a:r>
            <a:r>
              <a:rPr dirty="0" err="1">
                <a:latin typeface="Monlam Uni OuChan2"/>
                <a:cs typeface="Monlam Uni OuChan2"/>
              </a:rPr>
              <a:t>དེ་དག་ང་ཚོའི</a:t>
            </a:r>
            <a:r>
              <a:rPr dirty="0">
                <a:latin typeface="Monlam Uni OuChan2"/>
                <a:cs typeface="Monlam Uni OuChan2"/>
              </a:rPr>
              <a:t>་</a:t>
            </a:r>
            <a:r>
              <a:rPr lang="bo-CN" sz="2400" dirty="0">
                <a:latin typeface="Monlam Uni OuChan2"/>
                <a:cs typeface="Monlam Uni OuChan2"/>
              </a:rPr>
              <a:t>སེམས་ཀྱི་</a:t>
            </a:r>
            <a:r>
              <a:rPr dirty="0" err="1">
                <a:latin typeface="Monlam Uni OuChan2"/>
                <a:cs typeface="Monlam Uni OuChan2"/>
              </a:rPr>
              <a:t>བཟོས་པ་ཞིག་ཡིན</a:t>
            </a:r>
            <a:r>
              <a:rPr dirty="0">
                <a:latin typeface="Monlam Uni OuChan2"/>
                <a:cs typeface="Monlam Uni OuChan2"/>
              </a:rPr>
              <a:t>།</a:t>
            </a:r>
          </a:p>
        </p:txBody>
      </p:sp>
      <p:grpSp>
        <p:nvGrpSpPr>
          <p:cNvPr id="1574" name="Group 1574"/>
          <p:cNvGrpSpPr/>
          <p:nvPr/>
        </p:nvGrpSpPr>
        <p:grpSpPr>
          <a:xfrm>
            <a:off x="790097" y="3886200"/>
            <a:ext cx="1447801" cy="2552700"/>
            <a:chOff x="0" y="0"/>
            <a:chExt cx="1447800" cy="2552700"/>
          </a:xfrm>
        </p:grpSpPr>
        <p:sp>
          <p:nvSpPr>
            <p:cNvPr id="1568" name="Shape 1568"/>
            <p:cNvSpPr/>
            <p:nvPr/>
          </p:nvSpPr>
          <p:spPr>
            <a:xfrm>
              <a:off x="0" y="0"/>
              <a:ext cx="1447800" cy="673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406400">
                <a:lnSpc>
                  <a:spcPts val="2100"/>
                </a:lnSpc>
                <a:tabLst>
                  <a:tab pos="749300" algn="l"/>
                </a:tabLst>
                <a:defRPr sz="1800">
                  <a:solidFill>
                    <a:srgbClr val="FF2600"/>
                  </a:solidFill>
                </a:defRPr>
              </a:pPr>
              <a:r>
                <a:t>Five sensors</a:t>
              </a:r>
            </a:p>
            <a:p>
              <a:pPr algn="ctr" defTabSz="406400">
                <a:lnSpc>
                  <a:spcPts val="2100"/>
                </a:lnSpc>
                <a:tabLst>
                  <a:tab pos="749300" algn="l"/>
                </a:tabLst>
                <a:defRPr sz="1800">
                  <a:solidFill>
                    <a:srgbClr val="FF2600"/>
                  </a:solidFill>
                </a:defRPr>
              </a:pPr>
              <a:r>
                <a:t>དབང་ཚོར་ལྔ།</a:t>
              </a:r>
            </a:p>
          </p:txBody>
        </p:sp>
        <p:sp>
          <p:nvSpPr>
            <p:cNvPr id="1569" name="Shape 1569"/>
            <p:cNvSpPr/>
            <p:nvPr/>
          </p:nvSpPr>
          <p:spPr>
            <a:xfrm>
              <a:off x="518002" y="673100"/>
              <a:ext cx="254001" cy="254000"/>
            </a:xfrm>
            <a:prstGeom prst="ellipse">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70" name="Shape 1570"/>
            <p:cNvSpPr/>
            <p:nvPr/>
          </p:nvSpPr>
          <p:spPr>
            <a:xfrm>
              <a:off x="518002" y="1079500"/>
              <a:ext cx="254001" cy="254000"/>
            </a:xfrm>
            <a:prstGeom prst="ellipse">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71" name="Shape 1571"/>
            <p:cNvSpPr/>
            <p:nvPr/>
          </p:nvSpPr>
          <p:spPr>
            <a:xfrm>
              <a:off x="518002" y="1485900"/>
              <a:ext cx="254001" cy="254000"/>
            </a:xfrm>
            <a:prstGeom prst="ellipse">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72" name="Shape 1572"/>
            <p:cNvSpPr/>
            <p:nvPr/>
          </p:nvSpPr>
          <p:spPr>
            <a:xfrm>
              <a:off x="518002" y="1892300"/>
              <a:ext cx="254001" cy="254000"/>
            </a:xfrm>
            <a:prstGeom prst="ellipse">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73" name="Shape 1573"/>
            <p:cNvSpPr/>
            <p:nvPr/>
          </p:nvSpPr>
          <p:spPr>
            <a:xfrm>
              <a:off x="518002" y="2298700"/>
              <a:ext cx="254001" cy="254000"/>
            </a:xfrm>
            <a:prstGeom prst="ellipse">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nvGrpSpPr>
          <p:cNvPr id="1577" name="Group 1577"/>
          <p:cNvGrpSpPr/>
          <p:nvPr/>
        </p:nvGrpSpPr>
        <p:grpSpPr>
          <a:xfrm>
            <a:off x="3200400" y="5270500"/>
            <a:ext cx="1066800" cy="1041400"/>
            <a:chOff x="0" y="0"/>
            <a:chExt cx="1066800" cy="1041400"/>
          </a:xfrm>
        </p:grpSpPr>
        <p:sp>
          <p:nvSpPr>
            <p:cNvPr id="1575" name="Shape 1575"/>
            <p:cNvSpPr/>
            <p:nvPr/>
          </p:nvSpPr>
          <p:spPr>
            <a:xfrm>
              <a:off x="12700" y="0"/>
              <a:ext cx="1041400" cy="1041400"/>
            </a:xfrm>
            <a:prstGeom prst="ellipse">
              <a:avLst/>
            </a:prstGeom>
            <a:solidFill>
              <a:srgbClr val="73FDFF"/>
            </a:solidFill>
            <a:ln w="25400" cap="flat">
              <a:solidFill>
                <a:srgbClr val="000000"/>
              </a:solidFill>
              <a:prstDash val="solid"/>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576" name="Shape 1576"/>
            <p:cNvSpPr/>
            <p:nvPr/>
          </p:nvSpPr>
          <p:spPr>
            <a:xfrm>
              <a:off x="0" y="215900"/>
              <a:ext cx="1066800" cy="64312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406400">
                <a:lnSpc>
                  <a:spcPts val="2100"/>
                </a:lnSpc>
                <a:tabLst>
                  <a:tab pos="749300" algn="l"/>
                </a:tabLst>
                <a:defRPr sz="1800" b="1">
                  <a:solidFill>
                    <a:srgbClr val="008A8C"/>
                  </a:solidFill>
                </a:defRPr>
              </a:pPr>
              <a:r>
                <a:rPr dirty="0"/>
                <a:t>Memory</a:t>
              </a:r>
              <a:br>
                <a:rPr dirty="0"/>
              </a:br>
              <a:r>
                <a:rPr dirty="0" err="1">
                  <a:solidFill>
                    <a:srgbClr val="FF0000"/>
                  </a:solidFill>
                </a:rPr>
                <a:t>དྲན</a:t>
              </a:r>
              <a:r>
                <a:rPr dirty="0">
                  <a:solidFill>
                    <a:srgbClr val="FF0000"/>
                  </a:solidFill>
                </a:rPr>
                <a:t>་</a:t>
              </a:r>
              <a:r>
                <a:rPr lang="bo-CN" dirty="0">
                  <a:solidFill>
                    <a:srgbClr val="FF0000"/>
                  </a:solidFill>
                </a:rPr>
                <a:t>པ</a:t>
              </a:r>
              <a:r>
                <a:rPr dirty="0">
                  <a:solidFill>
                    <a:srgbClr val="FF0000"/>
                  </a:solidFill>
                </a:rPr>
                <a:t>།</a:t>
              </a:r>
            </a:p>
          </p:txBody>
        </p:sp>
      </p:grpSp>
      <p:sp>
        <p:nvSpPr>
          <p:cNvPr id="1578" name="Shape 1578"/>
          <p:cNvSpPr/>
          <p:nvPr/>
        </p:nvSpPr>
        <p:spPr>
          <a:xfrm flipH="1">
            <a:off x="5245100" y="5486400"/>
            <a:ext cx="1397596" cy="7"/>
          </a:xfrm>
          <a:prstGeom prst="line">
            <a:avLst/>
          </a:prstGeom>
          <a:ln w="127000">
            <a:solidFill>
              <a:srgbClr val="531B93"/>
            </a:solidFill>
            <a:miter lim="400000"/>
            <a:headEnd type="stealth"/>
          </a:ln>
        </p:spPr>
        <p:txBody>
          <a:bodyPr lIns="0" tIns="0" rIns="0" bIns="0"/>
          <a:lstStyle/>
          <a:p>
            <a:endParaRPr/>
          </a:p>
        </p:txBody>
      </p:sp>
      <p:grpSp>
        <p:nvGrpSpPr>
          <p:cNvPr id="1581" name="Group 1581"/>
          <p:cNvGrpSpPr/>
          <p:nvPr/>
        </p:nvGrpSpPr>
        <p:grpSpPr>
          <a:xfrm>
            <a:off x="6997700" y="3886200"/>
            <a:ext cx="1270000" cy="2235200"/>
            <a:chOff x="0" y="0"/>
            <a:chExt cx="1270000" cy="2235200"/>
          </a:xfrm>
        </p:grpSpPr>
        <p:sp>
          <p:nvSpPr>
            <p:cNvPr id="1579" name="Shape 1579"/>
            <p:cNvSpPr/>
            <p:nvPr/>
          </p:nvSpPr>
          <p:spPr>
            <a:xfrm>
              <a:off x="38100" y="0"/>
              <a:ext cx="1181100" cy="6731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algn="ctr" defTabSz="406400">
                <a:lnSpc>
                  <a:spcPts val="2100"/>
                </a:lnSpc>
                <a:tabLst>
                  <a:tab pos="749300" algn="l"/>
                </a:tabLst>
                <a:defRPr sz="1800">
                  <a:solidFill>
                    <a:srgbClr val="00B800"/>
                  </a:solidFill>
                </a:defRPr>
              </a:pPr>
              <a:r>
                <a:t>Outcome</a:t>
              </a:r>
              <a:br/>
              <a:r>
                <a:t>འབྲས་བུ།</a:t>
              </a:r>
            </a:p>
          </p:txBody>
        </p:sp>
        <p:sp>
          <p:nvSpPr>
            <p:cNvPr id="1580" name="Shape 1580"/>
            <p:cNvSpPr/>
            <p:nvPr/>
          </p:nvSpPr>
          <p:spPr>
            <a:xfrm>
              <a:off x="0" y="965200"/>
              <a:ext cx="1270000" cy="1270000"/>
            </a:xfrm>
            <a:prstGeom prst="roundRect">
              <a:avLst>
                <a:gd name="adj" fmla="val 15000"/>
              </a:avLst>
            </a:prstGeom>
            <a:solidFill>
              <a:srgbClr val="00F900"/>
            </a:solidFill>
            <a:ln w="25400" cap="flat">
              <a:solidFill>
                <a:srgbClr val="000000"/>
              </a:solidFill>
              <a:prstDash val="solid"/>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1582" name="Shape 1582"/>
          <p:cNvSpPr/>
          <p:nvPr/>
        </p:nvSpPr>
        <p:spPr>
          <a:xfrm>
            <a:off x="294791" y="101600"/>
            <a:ext cx="8344991" cy="5950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defRPr sz="3200" b="1">
                <a:solidFill>
                  <a:srgbClr val="011A9A"/>
                </a:solidFill>
              </a:defRPr>
            </a:lvl1pPr>
          </a:lstStyle>
          <a:p>
            <a:r>
              <a:rPr dirty="0">
                <a:solidFill>
                  <a:srgbClr val="000080"/>
                </a:solidFill>
              </a:rPr>
              <a:t>Perception    </a:t>
            </a:r>
            <a:r>
              <a:rPr lang="bo-CN" dirty="0">
                <a:solidFill>
                  <a:srgbClr val="000080"/>
                </a:solidFill>
              </a:rPr>
              <a:t> </a:t>
            </a:r>
            <a:r>
              <a:rPr lang="bo-CN" sz="3200" i="0" u="none" strike="noStrike" dirty="0">
                <a:solidFill>
                  <a:srgbClr val="000080"/>
                </a:solidFill>
                <a:effectLst/>
                <a:latin typeface="Arial" panose="020B0604020202020204" pitchFamily="34" charset="0"/>
              </a:rPr>
              <a:t>འདུ་ཤེས</a:t>
            </a:r>
            <a:r>
              <a:rPr lang="bo-CN" sz="3200" dirty="0">
                <a:solidFill>
                  <a:srgbClr val="000080"/>
                </a:solidFill>
              </a:rPr>
              <a:t>།</a:t>
            </a:r>
            <a:endParaRPr dirty="0">
              <a:solidFill>
                <a:srgbClr val="000080"/>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56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56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56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56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56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56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56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2" nodeType="clickEffect">
                                  <p:stCondLst>
                                    <p:cond delay="0"/>
                                  </p:stCondLst>
                                  <p:iterate>
                                    <p:tmAbs val="0"/>
                                  </p:iterate>
                                  <p:childTnLst>
                                    <p:set>
                                      <p:cBhvr>
                                        <p:cTn id="32" fill="hold"/>
                                        <p:tgtEl>
                                          <p:spTgt spid="156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9" presetClass="entr" fill="hold" grpId="3" nodeType="clickEffect">
                                  <p:stCondLst>
                                    <p:cond delay="0"/>
                                  </p:stCondLst>
                                  <p:iterate>
                                    <p:tmAbs val="0"/>
                                  </p:iterate>
                                  <p:childTnLst>
                                    <p:set>
                                      <p:cBhvr>
                                        <p:cTn id="36" fill="hold"/>
                                        <p:tgtEl>
                                          <p:spTgt spid="1574"/>
                                        </p:tgtEl>
                                        <p:attrNameLst>
                                          <p:attrName>style.visibility</p:attrName>
                                        </p:attrNameLst>
                                      </p:cBhvr>
                                      <p:to>
                                        <p:strVal val="visible"/>
                                      </p:to>
                                    </p:set>
                                    <p:animEffect transition="in" filter="dissolve">
                                      <p:cBhvr>
                                        <p:cTn id="37" dur="1000"/>
                                        <p:tgtEl>
                                          <p:spTgt spid="1574"/>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fill="hold" grpId="4" nodeType="clickEffect">
                                  <p:stCondLst>
                                    <p:cond delay="0"/>
                                  </p:stCondLst>
                                  <p:iterate>
                                    <p:tmAbs val="0"/>
                                  </p:iterate>
                                  <p:childTnLst>
                                    <p:set>
                                      <p:cBhvr>
                                        <p:cTn id="41" fill="hold"/>
                                        <p:tgtEl>
                                          <p:spTgt spid="1564"/>
                                        </p:tgtEl>
                                        <p:attrNameLst>
                                          <p:attrName>style.visibility</p:attrName>
                                        </p:attrNameLst>
                                      </p:cBhvr>
                                      <p:to>
                                        <p:strVal val="visible"/>
                                      </p:to>
                                    </p:set>
                                    <p:animEffect transition="in" filter="dissolve">
                                      <p:cBhvr>
                                        <p:cTn id="42" dur="1000"/>
                                        <p:tgtEl>
                                          <p:spTgt spid="156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fill="hold" grpId="5" nodeType="clickEffect">
                                  <p:stCondLst>
                                    <p:cond delay="0"/>
                                  </p:stCondLst>
                                  <p:iterate>
                                    <p:tmAbs val="0"/>
                                  </p:iterate>
                                  <p:childTnLst>
                                    <p:set>
                                      <p:cBhvr>
                                        <p:cTn id="46" fill="hold"/>
                                        <p:tgtEl>
                                          <p:spTgt spid="1577"/>
                                        </p:tgtEl>
                                        <p:attrNameLst>
                                          <p:attrName>style.visibility</p:attrName>
                                        </p:attrNameLst>
                                      </p:cBhvr>
                                      <p:to>
                                        <p:strVal val="visible"/>
                                      </p:to>
                                    </p:set>
                                    <p:animEffect transition="in" filter="dissolve">
                                      <p:cBhvr>
                                        <p:cTn id="47" dur="1000"/>
                                        <p:tgtEl>
                                          <p:spTgt spid="1577"/>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fill="hold" grpId="6" nodeType="clickEffect">
                                  <p:stCondLst>
                                    <p:cond delay="0"/>
                                  </p:stCondLst>
                                  <p:iterate>
                                    <p:tmAbs val="0"/>
                                  </p:iterate>
                                  <p:childTnLst>
                                    <p:set>
                                      <p:cBhvr>
                                        <p:cTn id="51" fill="hold"/>
                                        <p:tgtEl>
                                          <p:spTgt spid="1578"/>
                                        </p:tgtEl>
                                        <p:attrNameLst>
                                          <p:attrName>style.visibility</p:attrName>
                                        </p:attrNameLst>
                                      </p:cBhvr>
                                      <p:to>
                                        <p:strVal val="visible"/>
                                      </p:to>
                                    </p:set>
                                    <p:animEffect transition="in" filter="dissolve">
                                      <p:cBhvr>
                                        <p:cTn id="52" dur="1000"/>
                                        <p:tgtEl>
                                          <p:spTgt spid="1578"/>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fill="hold" grpId="7" nodeType="clickEffect">
                                  <p:stCondLst>
                                    <p:cond delay="0"/>
                                  </p:stCondLst>
                                  <p:iterate>
                                    <p:tmAbs val="0"/>
                                  </p:iterate>
                                  <p:childTnLst>
                                    <p:set>
                                      <p:cBhvr>
                                        <p:cTn id="56" fill="hold"/>
                                        <p:tgtEl>
                                          <p:spTgt spid="1581"/>
                                        </p:tgtEl>
                                        <p:attrNameLst>
                                          <p:attrName>style.visibility</p:attrName>
                                        </p:attrNameLst>
                                      </p:cBhvr>
                                      <p:to>
                                        <p:strVal val="visible"/>
                                      </p:to>
                                    </p:set>
                                    <p:animEffect transition="in" filter="dissolve">
                                      <p:cBhvr>
                                        <p:cTn id="57" dur="1000"/>
                                        <p:tgtEl>
                                          <p:spTgt spid="1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4" grpId="4" animBg="1" advAuto="0"/>
      <p:bldP spid="1566" grpId="1" build="p" bldLvl="5" animBg="1" advAuto="0"/>
      <p:bldP spid="1567" grpId="2" animBg="1" advAuto="0"/>
      <p:bldP spid="1574" grpId="3" animBg="1" advAuto="0"/>
      <p:bldP spid="1577" grpId="5" animBg="1" advAuto="0"/>
      <p:bldP spid="1578" grpId="6" animBg="1" advAuto="0"/>
      <p:bldP spid="1581" grpId="7"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92"/>
          <p:cNvSpPr/>
          <p:nvPr/>
        </p:nvSpPr>
        <p:spPr>
          <a:xfrm>
            <a:off x="4064000" y="3276600"/>
            <a:ext cx="138547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1800">
                <a:solidFill>
                  <a:srgbClr val="FFFFFF"/>
                </a:solidFill>
                <a:uFill>
                  <a:solidFill>
                    <a:srgbClr val="FFFFFF"/>
                  </a:solidFill>
                </a:uFill>
                <a:latin typeface="+mn-lt"/>
                <a:ea typeface="+mn-ea"/>
                <a:cs typeface="+mn-cs"/>
                <a:sym typeface="Arial"/>
              </a:defRPr>
            </a:lvl1pPr>
          </a:lstStyle>
          <a:p>
            <a:r>
              <a:rPr lang="de-CH" dirty="0" err="1"/>
              <a:t>Projector</a:t>
            </a:r>
            <a:r>
              <a:rPr dirty="0"/>
              <a:t> off</a:t>
            </a:r>
            <a:endParaRPr lang="de-CH" dirty="0"/>
          </a:p>
          <a:p>
            <a:r>
              <a:rPr lang="de-CH" dirty="0"/>
              <a:t>Experiments</a:t>
            </a:r>
            <a:endParaRPr dirty="0"/>
          </a:p>
        </p:txBody>
      </p:sp>
    </p:spTree>
  </p:cSld>
  <p:clrMapOvr>
    <a:masterClrMapping/>
  </p:clrMapOvr>
  <p:transition xmlns:p14="http://schemas.microsoft.com/office/powerpoint/2010/main" spd="slow"/>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6" name="Shape 1586"/>
          <p:cNvSpPr>
            <a:spLocks noGrp="1"/>
          </p:cNvSpPr>
          <p:nvPr>
            <p:ph type="sldNum" sz="quarter" idx="2"/>
          </p:nvPr>
        </p:nvSpPr>
        <p:spPr>
          <a:xfrm>
            <a:off x="440104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150</a:t>
            </a:fld>
            <a:endParaRPr/>
          </a:p>
        </p:txBody>
      </p:sp>
      <p:pic>
        <p:nvPicPr>
          <p:cNvPr id="2" name="Bild 1"/>
          <p:cNvPicPr>
            <a:picLocks noChangeAspect="1"/>
          </p:cNvPicPr>
          <p:nvPr/>
        </p:nvPicPr>
        <p:blipFill>
          <a:blip r:embed="rId3"/>
          <a:stretch>
            <a:fillRect/>
          </a:stretch>
        </p:blipFill>
        <p:spPr>
          <a:xfrm>
            <a:off x="393700" y="482600"/>
            <a:ext cx="8343900" cy="5880100"/>
          </a:xfrm>
          <a:prstGeom prst="rect">
            <a:avLst/>
          </a:prstGeom>
        </p:spPr>
      </p:pic>
      <p:grpSp>
        <p:nvGrpSpPr>
          <p:cNvPr id="10" name="Gruppierung 9"/>
          <p:cNvGrpSpPr/>
          <p:nvPr/>
        </p:nvGrpSpPr>
        <p:grpSpPr>
          <a:xfrm>
            <a:off x="326673" y="2880178"/>
            <a:ext cx="2159115" cy="966418"/>
            <a:chOff x="326673" y="2880178"/>
            <a:chExt cx="2159115" cy="966418"/>
          </a:xfrm>
        </p:grpSpPr>
        <p:sp>
          <p:nvSpPr>
            <p:cNvPr id="5" name="Rechteck 4"/>
            <p:cNvSpPr/>
            <p:nvPr/>
          </p:nvSpPr>
          <p:spPr>
            <a:xfrm>
              <a:off x="326673" y="2880178"/>
              <a:ext cx="2108269" cy="966418"/>
            </a:xfrm>
            <a:prstGeom prst="rect">
              <a:avLst/>
            </a:prstGeom>
          </p:spPr>
          <p:txBody>
            <a:bodyPr wrap="none">
              <a:spAutoFit/>
            </a:bodyPr>
            <a:lstStyle/>
            <a:p>
              <a:pPr>
                <a:lnSpc>
                  <a:spcPct val="120000"/>
                </a:lnSpc>
              </a:pPr>
              <a:r>
                <a:rPr lang="de-DE" sz="2400" b="1" dirty="0">
                  <a:solidFill>
                    <a:srgbClr val="0000FF"/>
                  </a:solidFill>
                </a:rPr>
                <a:t>Visual </a:t>
              </a:r>
              <a:r>
                <a:rPr lang="de-DE" sz="2400" b="1" dirty="0" err="1">
                  <a:solidFill>
                    <a:srgbClr val="0000FF"/>
                  </a:solidFill>
                </a:rPr>
                <a:t>cortex</a:t>
              </a:r>
              <a:endParaRPr lang="de-DE" sz="2400" b="1" dirty="0">
                <a:solidFill>
                  <a:srgbClr val="0000FF"/>
                </a:solidFill>
              </a:endParaRPr>
            </a:p>
            <a:p>
              <a:pPr>
                <a:lnSpc>
                  <a:spcPct val="120000"/>
                </a:lnSpc>
              </a:pPr>
              <a:r>
                <a:rPr lang="de-DE" sz="2400" dirty="0" err="1">
                  <a:solidFill>
                    <a:srgbClr val="0000FF"/>
                  </a:solidFill>
                </a:rPr>
                <a:t>མཐོང་ཚོར་ཀླད་ཤུན</a:t>
              </a:r>
              <a:r>
                <a:rPr lang="de-DE" sz="2400" dirty="0">
                  <a:solidFill>
                    <a:srgbClr val="0000FF"/>
                  </a:solidFill>
                </a:rPr>
                <a:t>།</a:t>
              </a:r>
            </a:p>
          </p:txBody>
        </p:sp>
        <p:pic>
          <p:nvPicPr>
            <p:cNvPr id="9" name="Bild 8"/>
            <p:cNvPicPr>
              <a:picLocks noChangeAspect="1"/>
            </p:cNvPicPr>
            <p:nvPr/>
          </p:nvPicPr>
          <p:blipFill>
            <a:blip r:embed="rId4"/>
            <a:stretch>
              <a:fillRect/>
            </a:stretch>
          </p:blipFill>
          <p:spPr>
            <a:xfrm>
              <a:off x="1482488" y="3352800"/>
              <a:ext cx="1003300" cy="152400"/>
            </a:xfrm>
            <a:prstGeom prst="rect">
              <a:avLst/>
            </a:prstGeom>
          </p:spPr>
        </p:pic>
      </p:grpSp>
      <p:grpSp>
        <p:nvGrpSpPr>
          <p:cNvPr id="12" name="Gruppierung 11"/>
          <p:cNvGrpSpPr/>
          <p:nvPr/>
        </p:nvGrpSpPr>
        <p:grpSpPr>
          <a:xfrm>
            <a:off x="4863756" y="671718"/>
            <a:ext cx="2687505" cy="830997"/>
            <a:chOff x="4863756" y="671718"/>
            <a:chExt cx="2687505" cy="830997"/>
          </a:xfrm>
        </p:grpSpPr>
        <p:sp>
          <p:nvSpPr>
            <p:cNvPr id="8" name="Rechteck 7"/>
            <p:cNvSpPr/>
            <p:nvPr/>
          </p:nvSpPr>
          <p:spPr>
            <a:xfrm>
              <a:off x="5207022" y="671718"/>
              <a:ext cx="2344239" cy="830997"/>
            </a:xfrm>
            <a:prstGeom prst="rect">
              <a:avLst/>
            </a:prstGeom>
          </p:spPr>
          <p:txBody>
            <a:bodyPr wrap="square">
              <a:spAutoFit/>
            </a:bodyPr>
            <a:lstStyle/>
            <a:p>
              <a:r>
                <a:rPr lang="fr-FR" sz="2400" b="1" dirty="0" err="1">
                  <a:solidFill>
                    <a:srgbClr val="FF0000"/>
                  </a:solidFill>
                </a:rPr>
                <a:t>Motor</a:t>
              </a:r>
              <a:r>
                <a:rPr lang="fr-FR" sz="2400" b="1" dirty="0">
                  <a:solidFill>
                    <a:srgbClr val="FF0000"/>
                  </a:solidFill>
                </a:rPr>
                <a:t> cortex</a:t>
              </a:r>
              <a:br>
                <a:rPr lang="fr-FR" sz="2400" b="1" dirty="0">
                  <a:solidFill>
                    <a:srgbClr val="FF0000"/>
                  </a:solidFill>
                </a:rPr>
              </a:br>
              <a:r>
                <a:rPr lang="fr-FR" sz="2400" dirty="0" err="1">
                  <a:solidFill>
                    <a:srgbClr val="FF0000"/>
                  </a:solidFill>
                  <a:latin typeface="Monlam Uni OuChan2"/>
                  <a:cs typeface="Monlam Uni OuChan2"/>
                </a:rPr>
                <a:t>འགུལ་སྐྱོད་ཀླད་ཤུན</a:t>
              </a:r>
              <a:r>
                <a:rPr lang="fr-FR" sz="2400" dirty="0">
                  <a:solidFill>
                    <a:srgbClr val="FF0000"/>
                  </a:solidFill>
                  <a:latin typeface="Monlam Uni OuChan2"/>
                  <a:cs typeface="Monlam Uni OuChan2"/>
                </a:rPr>
                <a:t>།</a:t>
              </a:r>
              <a:endParaRPr lang="de-DE" sz="2400" dirty="0">
                <a:solidFill>
                  <a:srgbClr val="FF0000"/>
                </a:solidFill>
                <a:latin typeface="Monlam Uni OuChan2"/>
                <a:cs typeface="Monlam Uni OuChan2"/>
              </a:endParaRPr>
            </a:p>
          </p:txBody>
        </p:sp>
        <p:pic>
          <p:nvPicPr>
            <p:cNvPr id="11" name="Bild 10"/>
            <p:cNvPicPr>
              <a:picLocks noChangeAspect="1"/>
            </p:cNvPicPr>
            <p:nvPr/>
          </p:nvPicPr>
          <p:blipFill>
            <a:blip r:embed="rId5"/>
            <a:stretch>
              <a:fillRect/>
            </a:stretch>
          </p:blipFill>
          <p:spPr>
            <a:xfrm>
              <a:off x="4863756" y="884054"/>
              <a:ext cx="152400" cy="508000"/>
            </a:xfrm>
            <a:prstGeom prst="rect">
              <a:avLst/>
            </a:prstGeom>
          </p:spPr>
        </p:pic>
      </p:grpSp>
      <p:grpSp>
        <p:nvGrpSpPr>
          <p:cNvPr id="14" name="Gruppierung 13"/>
          <p:cNvGrpSpPr/>
          <p:nvPr/>
        </p:nvGrpSpPr>
        <p:grpSpPr>
          <a:xfrm>
            <a:off x="4150612" y="2717799"/>
            <a:ext cx="2492990" cy="2526697"/>
            <a:chOff x="4150612" y="2717799"/>
            <a:chExt cx="2492990" cy="2526697"/>
          </a:xfrm>
        </p:grpSpPr>
        <p:sp>
          <p:nvSpPr>
            <p:cNvPr id="6" name="Rechteck 5"/>
            <p:cNvSpPr/>
            <p:nvPr/>
          </p:nvSpPr>
          <p:spPr>
            <a:xfrm>
              <a:off x="4150612" y="4413499"/>
              <a:ext cx="2492990" cy="830997"/>
            </a:xfrm>
            <a:prstGeom prst="rect">
              <a:avLst/>
            </a:prstGeom>
          </p:spPr>
          <p:txBody>
            <a:bodyPr wrap="none">
              <a:spAutoFit/>
            </a:bodyPr>
            <a:lstStyle/>
            <a:p>
              <a:pPr algn="ctr"/>
              <a:r>
                <a:rPr lang="de-DE" sz="2400" b="1" dirty="0" err="1">
                  <a:solidFill>
                    <a:srgbClr val="008000"/>
                  </a:solidFill>
                </a:rPr>
                <a:t>Auditory</a:t>
              </a:r>
              <a:r>
                <a:rPr lang="de-DE" sz="2400" b="1" dirty="0">
                  <a:solidFill>
                    <a:srgbClr val="008000"/>
                  </a:solidFill>
                </a:rPr>
                <a:t> </a:t>
              </a:r>
              <a:r>
                <a:rPr lang="de-DE" sz="2400" b="1" dirty="0" err="1">
                  <a:solidFill>
                    <a:srgbClr val="008000"/>
                  </a:solidFill>
                </a:rPr>
                <a:t>cortex</a:t>
              </a:r>
              <a:endParaRPr lang="de-DE" sz="2400" b="1" dirty="0">
                <a:solidFill>
                  <a:srgbClr val="008000"/>
                </a:solidFill>
              </a:endParaRPr>
            </a:p>
            <a:p>
              <a:pPr algn="ctr"/>
              <a:r>
                <a:rPr lang="de-DE" sz="2400" dirty="0" err="1">
                  <a:solidFill>
                    <a:srgbClr val="008000"/>
                  </a:solidFill>
                  <a:latin typeface="Monlam Uni OuChan2"/>
                  <a:cs typeface="Monlam Uni OuChan2"/>
                </a:rPr>
                <a:t>ཐོས་ཚོར་ཀླད་ཤུན</a:t>
              </a:r>
              <a:r>
                <a:rPr lang="de-DE" sz="2400" dirty="0">
                  <a:solidFill>
                    <a:srgbClr val="008000"/>
                  </a:solidFill>
                  <a:latin typeface="Monlam Uni OuChan2"/>
                  <a:cs typeface="Monlam Uni OuChan2"/>
                </a:rPr>
                <a:t>།</a:t>
              </a:r>
            </a:p>
          </p:txBody>
        </p:sp>
        <p:pic>
          <p:nvPicPr>
            <p:cNvPr id="13" name="Bild 12"/>
            <p:cNvPicPr>
              <a:picLocks noChangeAspect="1"/>
            </p:cNvPicPr>
            <p:nvPr/>
          </p:nvPicPr>
          <p:blipFill>
            <a:blip r:embed="rId6"/>
            <a:stretch>
              <a:fillRect/>
            </a:stretch>
          </p:blipFill>
          <p:spPr>
            <a:xfrm>
              <a:off x="5291229" y="2717799"/>
              <a:ext cx="164100" cy="1695699"/>
            </a:xfrm>
            <a:prstGeom prst="rect">
              <a:avLst/>
            </a:prstGeom>
          </p:spPr>
        </p:pic>
      </p:grpSp>
      <p:sp>
        <p:nvSpPr>
          <p:cNvPr id="15" name="Rechteck 14"/>
          <p:cNvSpPr/>
          <p:nvPr/>
        </p:nvSpPr>
        <p:spPr>
          <a:xfrm>
            <a:off x="7757860" y="2157373"/>
            <a:ext cx="979740" cy="769441"/>
          </a:xfrm>
          <a:prstGeom prst="rect">
            <a:avLst/>
          </a:prstGeom>
        </p:spPr>
        <p:txBody>
          <a:bodyPr wrap="square">
            <a:spAutoFit/>
          </a:bodyPr>
          <a:lstStyle/>
          <a:p>
            <a:r>
              <a:rPr lang="fr-FR" sz="2000" dirty="0">
                <a:latin typeface="Arial"/>
                <a:cs typeface="Arial"/>
              </a:rPr>
              <a:t>Front</a:t>
            </a:r>
            <a:r>
              <a:rPr lang="fr-FR" dirty="0"/>
              <a:t> </a:t>
            </a:r>
            <a:r>
              <a:rPr lang="fr-FR" sz="2400" dirty="0" err="1">
                <a:latin typeface="Monlam Uni OuChan2"/>
                <a:cs typeface="Monlam Uni OuChan2"/>
              </a:rPr>
              <a:t>མདུན</a:t>
            </a:r>
            <a:r>
              <a:rPr lang="fr-FR" sz="2400" dirty="0">
                <a:latin typeface="Monlam Uni OuChan2"/>
                <a:cs typeface="Monlam Uni OuChan2"/>
              </a:rPr>
              <a:t>།</a:t>
            </a:r>
            <a:endParaRPr lang="de-DE" sz="2400" dirty="0">
              <a:latin typeface="Monlam Uni OuChan2"/>
              <a:cs typeface="Monlam Uni OuChan2"/>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04" name="Shape 1604"/>
          <p:cNvSpPr>
            <a:spLocks noGrp="1"/>
          </p:cNvSpPr>
          <p:nvPr>
            <p:ph type="sldNum" sz="quarter" idx="2"/>
          </p:nvPr>
        </p:nvSpPr>
        <p:spPr>
          <a:xfrm>
            <a:off x="447736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151</a:t>
            </a:fld>
            <a:endParaRPr/>
          </a:p>
        </p:txBody>
      </p:sp>
      <p:sp>
        <p:nvSpPr>
          <p:cNvPr id="1605" name="Shape 1605"/>
          <p:cNvSpPr/>
          <p:nvPr/>
        </p:nvSpPr>
        <p:spPr>
          <a:xfrm>
            <a:off x="0" y="88900"/>
            <a:ext cx="9144000" cy="965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defRPr sz="2800" b="1"/>
            </a:pPr>
            <a:r>
              <a:t>What we remember maybe linked to our</a:t>
            </a:r>
            <a:br/>
            <a:r>
              <a:rPr>
                <a:solidFill>
                  <a:srgbClr val="FF2600"/>
                </a:solidFill>
              </a:rPr>
              <a:t>emotional</a:t>
            </a:r>
            <a:r>
              <a:t> and </a:t>
            </a:r>
            <a:r>
              <a:rPr>
                <a:solidFill>
                  <a:srgbClr val="FF2600"/>
                </a:solidFill>
              </a:rPr>
              <a:t>physical</a:t>
            </a:r>
            <a:r>
              <a:t> sense of the moment.</a:t>
            </a:r>
          </a:p>
        </p:txBody>
      </p:sp>
      <p:sp>
        <p:nvSpPr>
          <p:cNvPr id="1606" name="Shape 1606"/>
          <p:cNvSpPr/>
          <p:nvPr/>
        </p:nvSpPr>
        <p:spPr>
          <a:xfrm>
            <a:off x="2899345" y="1181100"/>
            <a:ext cx="3019004" cy="533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ctr">
              <a:defRPr sz="2800" b="1"/>
            </a:lvl1pPr>
          </a:lstStyle>
          <a:p>
            <a:r>
              <a:t> The Triune Brain</a:t>
            </a:r>
          </a:p>
        </p:txBody>
      </p:sp>
      <p:grpSp>
        <p:nvGrpSpPr>
          <p:cNvPr id="1609" name="Group 1609"/>
          <p:cNvGrpSpPr/>
          <p:nvPr/>
        </p:nvGrpSpPr>
        <p:grpSpPr>
          <a:xfrm>
            <a:off x="3276600" y="1894830"/>
            <a:ext cx="1502867" cy="1318270"/>
            <a:chOff x="0" y="0"/>
            <a:chExt cx="1502866" cy="1318269"/>
          </a:xfrm>
        </p:grpSpPr>
        <p:sp>
          <p:nvSpPr>
            <p:cNvPr id="1607" name="Shape 1607"/>
            <p:cNvSpPr/>
            <p:nvPr/>
          </p:nvSpPr>
          <p:spPr>
            <a:xfrm>
              <a:off x="0" y="848369"/>
              <a:ext cx="1502867"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342900" indent="-342900">
                <a:defRPr sz="2400" b="1"/>
              </a:lvl1pPr>
            </a:lstStyle>
            <a:p>
              <a:r>
                <a:t>Emotions</a:t>
              </a:r>
            </a:p>
          </p:txBody>
        </p:sp>
        <p:sp>
          <p:nvSpPr>
            <p:cNvPr id="1608" name="Shape 1608"/>
            <p:cNvSpPr/>
            <p:nvPr/>
          </p:nvSpPr>
          <p:spPr>
            <a:xfrm flipV="1">
              <a:off x="807987" y="0"/>
              <a:ext cx="339577" cy="773460"/>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grpSp>
      <p:grpSp>
        <p:nvGrpSpPr>
          <p:cNvPr id="1612" name="Group 1612"/>
          <p:cNvGrpSpPr/>
          <p:nvPr/>
        </p:nvGrpSpPr>
        <p:grpSpPr>
          <a:xfrm>
            <a:off x="812800" y="1879600"/>
            <a:ext cx="3441700" cy="1333500"/>
            <a:chOff x="0" y="0"/>
            <a:chExt cx="3441700" cy="1333499"/>
          </a:xfrm>
        </p:grpSpPr>
        <p:sp>
          <p:nvSpPr>
            <p:cNvPr id="1610" name="Shape 1610"/>
            <p:cNvSpPr/>
            <p:nvPr/>
          </p:nvSpPr>
          <p:spPr>
            <a:xfrm>
              <a:off x="0" y="863599"/>
              <a:ext cx="1300312"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342900" indent="-342900">
                <a:defRPr sz="2400" b="1"/>
              </a:lvl1pPr>
            </a:lstStyle>
            <a:p>
              <a:r>
                <a:t>Survival</a:t>
              </a:r>
            </a:p>
          </p:txBody>
        </p:sp>
        <p:sp>
          <p:nvSpPr>
            <p:cNvPr id="1611" name="Shape 1611"/>
            <p:cNvSpPr/>
            <p:nvPr/>
          </p:nvSpPr>
          <p:spPr>
            <a:xfrm flipV="1">
              <a:off x="615106" y="0"/>
              <a:ext cx="2826594" cy="744885"/>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grpSp>
      <p:grpSp>
        <p:nvGrpSpPr>
          <p:cNvPr id="1615" name="Group 1615"/>
          <p:cNvGrpSpPr/>
          <p:nvPr/>
        </p:nvGrpSpPr>
        <p:grpSpPr>
          <a:xfrm>
            <a:off x="4624139" y="1878210"/>
            <a:ext cx="3821113" cy="1334890"/>
            <a:chOff x="0" y="0"/>
            <a:chExt cx="3821112" cy="1334889"/>
          </a:xfrm>
        </p:grpSpPr>
        <p:sp>
          <p:nvSpPr>
            <p:cNvPr id="1613" name="Shape 1613"/>
            <p:cNvSpPr/>
            <p:nvPr/>
          </p:nvSpPr>
          <p:spPr>
            <a:xfrm>
              <a:off x="862260" y="864989"/>
              <a:ext cx="2958853"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342900" indent="-342900">
                <a:defRPr sz="2400" b="1"/>
              </a:lvl1pPr>
            </a:lstStyle>
            <a:p>
              <a:r>
                <a:t>Thinking (Learning)</a:t>
              </a:r>
            </a:p>
          </p:txBody>
        </p:sp>
        <p:sp>
          <p:nvSpPr>
            <p:cNvPr id="1614" name="Shape 1614"/>
            <p:cNvSpPr/>
            <p:nvPr/>
          </p:nvSpPr>
          <p:spPr>
            <a:xfrm flipH="1" flipV="1">
              <a:off x="0" y="-1"/>
              <a:ext cx="2296270" cy="785467"/>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grpSp>
      <p:grpSp>
        <p:nvGrpSpPr>
          <p:cNvPr id="1618" name="Group 1618"/>
          <p:cNvGrpSpPr/>
          <p:nvPr/>
        </p:nvGrpSpPr>
        <p:grpSpPr>
          <a:xfrm>
            <a:off x="1016000" y="3217118"/>
            <a:ext cx="876300" cy="1329482"/>
            <a:chOff x="0" y="0"/>
            <a:chExt cx="876300" cy="1329481"/>
          </a:xfrm>
        </p:grpSpPr>
        <p:sp>
          <p:nvSpPr>
            <p:cNvPr id="1616" name="Shape 1616"/>
            <p:cNvSpPr/>
            <p:nvPr/>
          </p:nvSpPr>
          <p:spPr>
            <a:xfrm flipV="1">
              <a:off x="438446" y="0"/>
              <a:ext cx="1" cy="867432"/>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sp>
          <p:nvSpPr>
            <p:cNvPr id="1617" name="Shape 1617"/>
            <p:cNvSpPr/>
            <p:nvPr/>
          </p:nvSpPr>
          <p:spPr>
            <a:xfrm>
              <a:off x="0" y="859581"/>
              <a:ext cx="876300"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342900" indent="-342900">
                <a:defRPr sz="2400" b="1"/>
              </a:lvl1pPr>
            </a:lstStyle>
            <a:p>
              <a:r>
                <a:t>Body</a:t>
              </a:r>
            </a:p>
          </p:txBody>
        </p:sp>
      </p:grpSp>
      <p:grpSp>
        <p:nvGrpSpPr>
          <p:cNvPr id="1621" name="Group 1621"/>
          <p:cNvGrpSpPr/>
          <p:nvPr/>
        </p:nvGrpSpPr>
        <p:grpSpPr>
          <a:xfrm>
            <a:off x="6489700" y="3225800"/>
            <a:ext cx="825252" cy="1320800"/>
            <a:chOff x="0" y="0"/>
            <a:chExt cx="825251" cy="1320800"/>
          </a:xfrm>
        </p:grpSpPr>
        <p:sp>
          <p:nvSpPr>
            <p:cNvPr id="1619" name="Shape 1619"/>
            <p:cNvSpPr/>
            <p:nvPr/>
          </p:nvSpPr>
          <p:spPr>
            <a:xfrm>
              <a:off x="0" y="850900"/>
              <a:ext cx="825252"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342900" indent="-342900">
                <a:defRPr sz="2400" b="1"/>
              </a:lvl1pPr>
            </a:lstStyle>
            <a:p>
              <a:r>
                <a:t>Mind</a:t>
              </a:r>
            </a:p>
          </p:txBody>
        </p:sp>
        <p:sp>
          <p:nvSpPr>
            <p:cNvPr id="1620" name="Shape 1620"/>
            <p:cNvSpPr/>
            <p:nvPr/>
          </p:nvSpPr>
          <p:spPr>
            <a:xfrm flipV="1">
              <a:off x="419100" y="0"/>
              <a:ext cx="1" cy="867432"/>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grpSp>
      <p:grpSp>
        <p:nvGrpSpPr>
          <p:cNvPr id="1624" name="Group 1624"/>
          <p:cNvGrpSpPr/>
          <p:nvPr/>
        </p:nvGrpSpPr>
        <p:grpSpPr>
          <a:xfrm>
            <a:off x="3429000" y="3225800"/>
            <a:ext cx="1191032" cy="1322824"/>
            <a:chOff x="0" y="0"/>
            <a:chExt cx="1191031" cy="1322824"/>
          </a:xfrm>
        </p:grpSpPr>
        <p:sp>
          <p:nvSpPr>
            <p:cNvPr id="1622" name="Shape 1622"/>
            <p:cNvSpPr/>
            <p:nvPr/>
          </p:nvSpPr>
          <p:spPr>
            <a:xfrm>
              <a:off x="0" y="850900"/>
              <a:ext cx="1191031" cy="4719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marL="342900" indent="-342900">
                <a:defRPr sz="2400" b="1"/>
              </a:lvl1pPr>
            </a:lstStyle>
            <a:p>
              <a:r>
                <a:rPr lang="en-IN" dirty="0">
                  <a:solidFill>
                    <a:schemeClr val="tx1"/>
                  </a:solidFill>
                </a:rPr>
                <a:t>“</a:t>
              </a:r>
              <a:r>
                <a:rPr dirty="0">
                  <a:solidFill>
                    <a:schemeClr val="tx1"/>
                  </a:solidFill>
                </a:rPr>
                <a:t>Heart</a:t>
              </a:r>
              <a:r>
                <a:rPr lang="en-US" dirty="0">
                  <a:solidFill>
                    <a:schemeClr val="tx1"/>
                  </a:solidFill>
                </a:rPr>
                <a:t>"</a:t>
              </a:r>
              <a:endParaRPr dirty="0">
                <a:solidFill>
                  <a:schemeClr val="tx1"/>
                </a:solidFill>
              </a:endParaRPr>
            </a:p>
          </p:txBody>
        </p:sp>
        <p:sp>
          <p:nvSpPr>
            <p:cNvPr id="1623" name="Shape 1623"/>
            <p:cNvSpPr/>
            <p:nvPr/>
          </p:nvSpPr>
          <p:spPr>
            <a:xfrm flipV="1">
              <a:off x="596900" y="0"/>
              <a:ext cx="1" cy="867432"/>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grpSp>
      <p:grpSp>
        <p:nvGrpSpPr>
          <p:cNvPr id="1628" name="Group 1628"/>
          <p:cNvGrpSpPr/>
          <p:nvPr/>
        </p:nvGrpSpPr>
        <p:grpSpPr>
          <a:xfrm>
            <a:off x="5285035" y="4546599"/>
            <a:ext cx="3755530" cy="850901"/>
            <a:chOff x="0" y="0"/>
            <a:chExt cx="3755528" cy="850900"/>
          </a:xfrm>
        </p:grpSpPr>
        <p:sp>
          <p:nvSpPr>
            <p:cNvPr id="1625" name="Shape 1625"/>
            <p:cNvSpPr/>
            <p:nvPr/>
          </p:nvSpPr>
          <p:spPr>
            <a:xfrm>
              <a:off x="0" y="381000"/>
              <a:ext cx="3755529"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ctr">
                <a:defRPr sz="2400" b="1">
                  <a:solidFill>
                    <a:srgbClr val="FF2600"/>
                  </a:solidFill>
                  <a:effectLst>
                    <a:outerShdw dist="53881" dir="2700000" rotWithShape="0">
                      <a:srgbClr val="000000">
                        <a:alpha val="33333"/>
                      </a:srgbClr>
                    </a:outerShdw>
                  </a:effectLst>
                </a:defRPr>
              </a:lvl1pPr>
            </a:lstStyle>
            <a:p>
              <a:r>
                <a:t>Conscious  Unconscious</a:t>
              </a:r>
            </a:p>
          </p:txBody>
        </p:sp>
        <p:sp>
          <p:nvSpPr>
            <p:cNvPr id="1626" name="Shape 1626"/>
            <p:cNvSpPr/>
            <p:nvPr/>
          </p:nvSpPr>
          <p:spPr>
            <a:xfrm flipH="1" flipV="1">
              <a:off x="1763464" y="0"/>
              <a:ext cx="756296" cy="449611"/>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sp>
          <p:nvSpPr>
            <p:cNvPr id="1627" name="Shape 1627"/>
            <p:cNvSpPr/>
            <p:nvPr/>
          </p:nvSpPr>
          <p:spPr>
            <a:xfrm flipV="1">
              <a:off x="747464" y="0"/>
              <a:ext cx="756296" cy="449611"/>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grpSp>
      <p:sp>
        <p:nvSpPr>
          <p:cNvPr id="1629" name="Shape 1629"/>
          <p:cNvSpPr/>
          <p:nvPr/>
        </p:nvSpPr>
        <p:spPr>
          <a:xfrm>
            <a:off x="6224736" y="5398399"/>
            <a:ext cx="1422401" cy="203201"/>
          </a:xfrm>
          <a:custGeom>
            <a:avLst/>
            <a:gdLst/>
            <a:ahLst/>
            <a:cxnLst>
              <a:cxn ang="0">
                <a:pos x="wd2" y="hd2"/>
              </a:cxn>
              <a:cxn ang="5400000">
                <a:pos x="wd2" y="hd2"/>
              </a:cxn>
              <a:cxn ang="10800000">
                <a:pos x="wd2" y="hd2"/>
              </a:cxn>
              <a:cxn ang="16200000">
                <a:pos x="wd2" y="hd2"/>
              </a:cxn>
            </a:cxnLst>
            <a:rect l="0" t="0" r="r" b="b"/>
            <a:pathLst>
              <a:path w="21600" h="21436" extrusionOk="0">
                <a:moveTo>
                  <a:pt x="0" y="469"/>
                </a:moveTo>
                <a:cubicBezTo>
                  <a:pt x="781" y="3407"/>
                  <a:pt x="1862" y="9249"/>
                  <a:pt x="2409" y="11093"/>
                </a:cubicBezTo>
                <a:cubicBezTo>
                  <a:pt x="2953" y="12928"/>
                  <a:pt x="4323" y="16004"/>
                  <a:pt x="4962" y="17196"/>
                </a:cubicBezTo>
                <a:cubicBezTo>
                  <a:pt x="5562" y="18314"/>
                  <a:pt x="7157" y="20019"/>
                  <a:pt x="7830" y="20369"/>
                </a:cubicBezTo>
                <a:cubicBezTo>
                  <a:pt x="8687" y="20814"/>
                  <a:pt x="10783" y="21600"/>
                  <a:pt x="11647" y="21405"/>
                </a:cubicBezTo>
                <a:cubicBezTo>
                  <a:pt x="12407" y="21234"/>
                  <a:pt x="14648" y="19440"/>
                  <a:pt x="15360" y="18523"/>
                </a:cubicBezTo>
                <a:cubicBezTo>
                  <a:pt x="16178" y="17470"/>
                  <a:pt x="18167" y="13214"/>
                  <a:pt x="18851" y="11188"/>
                </a:cubicBezTo>
                <a:cubicBezTo>
                  <a:pt x="19541" y="9143"/>
                  <a:pt x="20693" y="3692"/>
                  <a:pt x="21600" y="0"/>
                </a:cubicBezTo>
              </a:path>
            </a:pathLst>
          </a:custGeom>
          <a:ln w="50800">
            <a:solidFill>
              <a:srgbClr val="005493"/>
            </a:solidFill>
            <a:miter lim="400000"/>
            <a:headEnd type="triangle"/>
            <a:tailEnd type="triangle"/>
          </a:ln>
        </p:spPr>
        <p:txBody>
          <a:bodyPr lIns="50800" tIns="50800" rIns="50800" bIns="50800"/>
          <a:lstStyle/>
          <a:p>
            <a:pPr algn="ctr" defTabSz="406400">
              <a:lnSpc>
                <a:spcPts val="3300"/>
              </a:lnSpc>
              <a:tabLst>
                <a:tab pos="749300" algn="l"/>
              </a:tabLst>
              <a:defRPr sz="2800">
                <a:latin typeface="Gill Sans"/>
                <a:ea typeface="Gill Sans"/>
                <a:cs typeface="Gill Sans"/>
                <a:sym typeface="Gill Sans"/>
              </a:defRPr>
            </a:pPr>
            <a:endParaRPr/>
          </a:p>
        </p:txBody>
      </p:sp>
      <p:sp>
        <p:nvSpPr>
          <p:cNvPr id="1630" name="Shape 1630"/>
          <p:cNvSpPr/>
          <p:nvPr/>
        </p:nvSpPr>
        <p:spPr>
          <a:xfrm>
            <a:off x="6223000" y="5397500"/>
            <a:ext cx="1422400" cy="203200"/>
          </a:xfrm>
          <a:custGeom>
            <a:avLst/>
            <a:gdLst/>
            <a:ahLst/>
            <a:cxnLst>
              <a:cxn ang="0">
                <a:pos x="wd2" y="hd2"/>
              </a:cxn>
              <a:cxn ang="5400000">
                <a:pos x="wd2" y="hd2"/>
              </a:cxn>
              <a:cxn ang="10800000">
                <a:pos x="wd2" y="hd2"/>
              </a:cxn>
              <a:cxn ang="16200000">
                <a:pos x="wd2" y="hd2"/>
              </a:cxn>
            </a:cxnLst>
            <a:rect l="0" t="0" r="r" b="b"/>
            <a:pathLst>
              <a:path w="21600" h="21436" extrusionOk="0">
                <a:moveTo>
                  <a:pt x="0" y="469"/>
                </a:moveTo>
                <a:cubicBezTo>
                  <a:pt x="781" y="3407"/>
                  <a:pt x="1862" y="9249"/>
                  <a:pt x="2409" y="11093"/>
                </a:cubicBezTo>
                <a:cubicBezTo>
                  <a:pt x="2953" y="12928"/>
                  <a:pt x="4323" y="16004"/>
                  <a:pt x="4962" y="17196"/>
                </a:cubicBezTo>
                <a:cubicBezTo>
                  <a:pt x="5562" y="18314"/>
                  <a:pt x="7157" y="20019"/>
                  <a:pt x="7830" y="20369"/>
                </a:cubicBezTo>
                <a:cubicBezTo>
                  <a:pt x="8687" y="20814"/>
                  <a:pt x="10783" y="21600"/>
                  <a:pt x="11647" y="21405"/>
                </a:cubicBezTo>
                <a:cubicBezTo>
                  <a:pt x="12407" y="21234"/>
                  <a:pt x="14648" y="19440"/>
                  <a:pt x="15360" y="18523"/>
                </a:cubicBezTo>
                <a:cubicBezTo>
                  <a:pt x="16178" y="17470"/>
                  <a:pt x="18167" y="13214"/>
                  <a:pt x="18851" y="11188"/>
                </a:cubicBezTo>
                <a:cubicBezTo>
                  <a:pt x="19541" y="9143"/>
                  <a:pt x="20693" y="3692"/>
                  <a:pt x="21600" y="0"/>
                </a:cubicBezTo>
              </a:path>
            </a:pathLst>
          </a:custGeom>
          <a:ln w="50800">
            <a:solidFill>
              <a:srgbClr val="005493"/>
            </a:solidFill>
            <a:miter lim="400000"/>
            <a:headEnd type="triangle"/>
            <a:tailEnd type="triangle"/>
          </a:ln>
        </p:spPr>
        <p:txBody>
          <a:bodyPr lIns="50800" tIns="50800" rIns="50800" bIns="50800"/>
          <a:lstStyle/>
          <a:p>
            <a:pPr algn="ctr" defTabSz="406400">
              <a:lnSpc>
                <a:spcPts val="3300"/>
              </a:lnSpc>
              <a:tabLst>
                <a:tab pos="749300" algn="l"/>
              </a:tabLst>
              <a:defRPr sz="2800">
                <a:latin typeface="Gill Sans"/>
                <a:ea typeface="Gill Sans"/>
                <a:cs typeface="Gill Sans"/>
                <a:sym typeface="Gill Sans"/>
              </a:defRPr>
            </a:pPr>
            <a:endParaRPr/>
          </a:p>
        </p:txBody>
      </p:sp>
      <p:sp>
        <p:nvSpPr>
          <p:cNvPr id="1631" name="Shape 1631"/>
          <p:cNvSpPr/>
          <p:nvPr/>
        </p:nvSpPr>
        <p:spPr>
          <a:xfrm>
            <a:off x="6223000" y="5397500"/>
            <a:ext cx="1422400" cy="203200"/>
          </a:xfrm>
          <a:custGeom>
            <a:avLst/>
            <a:gdLst/>
            <a:ahLst/>
            <a:cxnLst>
              <a:cxn ang="0">
                <a:pos x="wd2" y="hd2"/>
              </a:cxn>
              <a:cxn ang="5400000">
                <a:pos x="wd2" y="hd2"/>
              </a:cxn>
              <a:cxn ang="10800000">
                <a:pos x="wd2" y="hd2"/>
              </a:cxn>
              <a:cxn ang="16200000">
                <a:pos x="wd2" y="hd2"/>
              </a:cxn>
            </a:cxnLst>
            <a:rect l="0" t="0" r="r" b="b"/>
            <a:pathLst>
              <a:path w="21600" h="21436" extrusionOk="0">
                <a:moveTo>
                  <a:pt x="0" y="469"/>
                </a:moveTo>
                <a:cubicBezTo>
                  <a:pt x="781" y="3407"/>
                  <a:pt x="1862" y="9249"/>
                  <a:pt x="2409" y="11093"/>
                </a:cubicBezTo>
                <a:cubicBezTo>
                  <a:pt x="2953" y="12928"/>
                  <a:pt x="4323" y="16004"/>
                  <a:pt x="4962" y="17196"/>
                </a:cubicBezTo>
                <a:cubicBezTo>
                  <a:pt x="5562" y="18314"/>
                  <a:pt x="7157" y="20019"/>
                  <a:pt x="7830" y="20369"/>
                </a:cubicBezTo>
                <a:cubicBezTo>
                  <a:pt x="8687" y="20814"/>
                  <a:pt x="10783" y="21600"/>
                  <a:pt x="11647" y="21405"/>
                </a:cubicBezTo>
                <a:cubicBezTo>
                  <a:pt x="12407" y="21234"/>
                  <a:pt x="14648" y="19440"/>
                  <a:pt x="15360" y="18523"/>
                </a:cubicBezTo>
                <a:cubicBezTo>
                  <a:pt x="16178" y="17470"/>
                  <a:pt x="18167" y="13214"/>
                  <a:pt x="18851" y="11188"/>
                </a:cubicBezTo>
                <a:cubicBezTo>
                  <a:pt x="19541" y="9143"/>
                  <a:pt x="20693" y="3692"/>
                  <a:pt x="21600" y="0"/>
                </a:cubicBezTo>
              </a:path>
            </a:pathLst>
          </a:custGeom>
          <a:ln w="50800">
            <a:solidFill>
              <a:srgbClr val="005493"/>
            </a:solidFill>
            <a:miter lim="400000"/>
            <a:headEnd type="triangle"/>
            <a:tailEnd type="triangle"/>
          </a:ln>
        </p:spPr>
        <p:txBody>
          <a:bodyPr lIns="50800" tIns="50800" rIns="50800" bIns="50800"/>
          <a:lstStyle/>
          <a:p>
            <a:pPr algn="ctr" defTabSz="406400">
              <a:lnSpc>
                <a:spcPts val="3300"/>
              </a:lnSpc>
              <a:tabLst>
                <a:tab pos="749300" algn="l"/>
              </a:tabLst>
              <a:defRPr sz="2800">
                <a:latin typeface="Gill Sans"/>
                <a:ea typeface="Gill Sans"/>
                <a:cs typeface="Gill Sans"/>
                <a:sym typeface="Gill Sans"/>
              </a:defRPr>
            </a:pPr>
            <a:endParaRPr/>
          </a:p>
        </p:txBody>
      </p:sp>
      <p:sp>
        <p:nvSpPr>
          <p:cNvPr id="1632" name="Shape 1632"/>
          <p:cNvSpPr/>
          <p:nvPr/>
        </p:nvSpPr>
        <p:spPr>
          <a:xfrm>
            <a:off x="6223000" y="5397500"/>
            <a:ext cx="1422400" cy="203200"/>
          </a:xfrm>
          <a:custGeom>
            <a:avLst/>
            <a:gdLst/>
            <a:ahLst/>
            <a:cxnLst>
              <a:cxn ang="0">
                <a:pos x="wd2" y="hd2"/>
              </a:cxn>
              <a:cxn ang="5400000">
                <a:pos x="wd2" y="hd2"/>
              </a:cxn>
              <a:cxn ang="10800000">
                <a:pos x="wd2" y="hd2"/>
              </a:cxn>
              <a:cxn ang="16200000">
                <a:pos x="wd2" y="hd2"/>
              </a:cxn>
            </a:cxnLst>
            <a:rect l="0" t="0" r="r" b="b"/>
            <a:pathLst>
              <a:path w="21600" h="21436" extrusionOk="0">
                <a:moveTo>
                  <a:pt x="0" y="469"/>
                </a:moveTo>
                <a:cubicBezTo>
                  <a:pt x="781" y="3407"/>
                  <a:pt x="1862" y="9249"/>
                  <a:pt x="2409" y="11093"/>
                </a:cubicBezTo>
                <a:cubicBezTo>
                  <a:pt x="2953" y="12928"/>
                  <a:pt x="4323" y="16004"/>
                  <a:pt x="4962" y="17196"/>
                </a:cubicBezTo>
                <a:cubicBezTo>
                  <a:pt x="5562" y="18314"/>
                  <a:pt x="7157" y="20019"/>
                  <a:pt x="7830" y="20369"/>
                </a:cubicBezTo>
                <a:cubicBezTo>
                  <a:pt x="8687" y="20814"/>
                  <a:pt x="10783" y="21600"/>
                  <a:pt x="11647" y="21405"/>
                </a:cubicBezTo>
                <a:cubicBezTo>
                  <a:pt x="12407" y="21234"/>
                  <a:pt x="14648" y="19440"/>
                  <a:pt x="15360" y="18523"/>
                </a:cubicBezTo>
                <a:cubicBezTo>
                  <a:pt x="16178" y="17470"/>
                  <a:pt x="18167" y="13214"/>
                  <a:pt x="18851" y="11188"/>
                </a:cubicBezTo>
                <a:cubicBezTo>
                  <a:pt x="19541" y="9143"/>
                  <a:pt x="20693" y="3692"/>
                  <a:pt x="21600" y="0"/>
                </a:cubicBezTo>
              </a:path>
            </a:pathLst>
          </a:custGeom>
          <a:ln w="50800">
            <a:solidFill>
              <a:srgbClr val="005493"/>
            </a:solidFill>
            <a:miter lim="400000"/>
            <a:headEnd type="triangle"/>
            <a:tailEnd type="triangle"/>
          </a:ln>
        </p:spPr>
        <p:txBody>
          <a:bodyPr lIns="50800" tIns="50800" rIns="50800" bIns="50800"/>
          <a:lstStyle/>
          <a:p>
            <a:pPr algn="ctr" defTabSz="406400">
              <a:lnSpc>
                <a:spcPts val="3300"/>
              </a:lnSpc>
              <a:tabLst>
                <a:tab pos="749300" algn="l"/>
              </a:tabLst>
              <a:defRPr sz="2800">
                <a:latin typeface="Gill Sans"/>
                <a:ea typeface="Gill Sans"/>
                <a:cs typeface="Gill Sans"/>
                <a:sym typeface="Gill Sans"/>
              </a:defRPr>
            </a:pPr>
            <a:endParaRPr/>
          </a:p>
        </p:txBody>
      </p:sp>
      <p:sp>
        <p:nvSpPr>
          <p:cNvPr id="1633" name="Shape 1633"/>
          <p:cNvSpPr/>
          <p:nvPr/>
        </p:nvSpPr>
        <p:spPr>
          <a:xfrm>
            <a:off x="6223000" y="5397500"/>
            <a:ext cx="1422400" cy="203200"/>
          </a:xfrm>
          <a:custGeom>
            <a:avLst/>
            <a:gdLst/>
            <a:ahLst/>
            <a:cxnLst>
              <a:cxn ang="0">
                <a:pos x="wd2" y="hd2"/>
              </a:cxn>
              <a:cxn ang="5400000">
                <a:pos x="wd2" y="hd2"/>
              </a:cxn>
              <a:cxn ang="10800000">
                <a:pos x="wd2" y="hd2"/>
              </a:cxn>
              <a:cxn ang="16200000">
                <a:pos x="wd2" y="hd2"/>
              </a:cxn>
            </a:cxnLst>
            <a:rect l="0" t="0" r="r" b="b"/>
            <a:pathLst>
              <a:path w="21600" h="21436" extrusionOk="0">
                <a:moveTo>
                  <a:pt x="0" y="469"/>
                </a:moveTo>
                <a:cubicBezTo>
                  <a:pt x="781" y="3407"/>
                  <a:pt x="1862" y="9249"/>
                  <a:pt x="2409" y="11093"/>
                </a:cubicBezTo>
                <a:cubicBezTo>
                  <a:pt x="2953" y="12928"/>
                  <a:pt x="4323" y="16004"/>
                  <a:pt x="4962" y="17196"/>
                </a:cubicBezTo>
                <a:cubicBezTo>
                  <a:pt x="5562" y="18314"/>
                  <a:pt x="7157" y="20019"/>
                  <a:pt x="7830" y="20369"/>
                </a:cubicBezTo>
                <a:cubicBezTo>
                  <a:pt x="8687" y="20814"/>
                  <a:pt x="10783" y="21600"/>
                  <a:pt x="11647" y="21405"/>
                </a:cubicBezTo>
                <a:cubicBezTo>
                  <a:pt x="12407" y="21234"/>
                  <a:pt x="14648" y="19440"/>
                  <a:pt x="15360" y="18523"/>
                </a:cubicBezTo>
                <a:cubicBezTo>
                  <a:pt x="16178" y="17470"/>
                  <a:pt x="18167" y="13214"/>
                  <a:pt x="18851" y="11188"/>
                </a:cubicBezTo>
                <a:cubicBezTo>
                  <a:pt x="19541" y="9143"/>
                  <a:pt x="20693" y="3692"/>
                  <a:pt x="21600" y="0"/>
                </a:cubicBezTo>
              </a:path>
            </a:pathLst>
          </a:custGeom>
          <a:ln w="50800">
            <a:solidFill>
              <a:srgbClr val="005493"/>
            </a:solidFill>
            <a:miter lim="400000"/>
            <a:headEnd type="triangle"/>
            <a:tailEnd type="triangle"/>
          </a:ln>
        </p:spPr>
        <p:txBody>
          <a:bodyPr lIns="50800" tIns="50800" rIns="50800" bIns="50800"/>
          <a:lstStyle/>
          <a:p>
            <a:pPr algn="ctr" defTabSz="406400">
              <a:lnSpc>
                <a:spcPts val="3300"/>
              </a:lnSpc>
              <a:tabLst>
                <a:tab pos="749300" algn="l"/>
              </a:tabLst>
              <a:defRPr sz="2800">
                <a:latin typeface="Gill Sans"/>
                <a:ea typeface="Gill Sans"/>
                <a:cs typeface="Gill Sans"/>
                <a:sym typeface="Gill Sans"/>
              </a:defRPr>
            </a:pPr>
            <a:endParaRPr/>
          </a:p>
        </p:txBody>
      </p:sp>
      <p:sp>
        <p:nvSpPr>
          <p:cNvPr id="1634" name="Shape 1634"/>
          <p:cNvSpPr/>
          <p:nvPr/>
        </p:nvSpPr>
        <p:spPr>
          <a:xfrm>
            <a:off x="6223000" y="5397500"/>
            <a:ext cx="1422400" cy="203200"/>
          </a:xfrm>
          <a:custGeom>
            <a:avLst/>
            <a:gdLst/>
            <a:ahLst/>
            <a:cxnLst>
              <a:cxn ang="0">
                <a:pos x="wd2" y="hd2"/>
              </a:cxn>
              <a:cxn ang="5400000">
                <a:pos x="wd2" y="hd2"/>
              </a:cxn>
              <a:cxn ang="10800000">
                <a:pos x="wd2" y="hd2"/>
              </a:cxn>
              <a:cxn ang="16200000">
                <a:pos x="wd2" y="hd2"/>
              </a:cxn>
            </a:cxnLst>
            <a:rect l="0" t="0" r="r" b="b"/>
            <a:pathLst>
              <a:path w="21600" h="21436" extrusionOk="0">
                <a:moveTo>
                  <a:pt x="0" y="469"/>
                </a:moveTo>
                <a:cubicBezTo>
                  <a:pt x="781" y="3407"/>
                  <a:pt x="1862" y="9249"/>
                  <a:pt x="2409" y="11093"/>
                </a:cubicBezTo>
                <a:cubicBezTo>
                  <a:pt x="2953" y="12928"/>
                  <a:pt x="4323" y="16004"/>
                  <a:pt x="4962" y="17196"/>
                </a:cubicBezTo>
                <a:cubicBezTo>
                  <a:pt x="5562" y="18314"/>
                  <a:pt x="7157" y="20019"/>
                  <a:pt x="7830" y="20369"/>
                </a:cubicBezTo>
                <a:cubicBezTo>
                  <a:pt x="8687" y="20814"/>
                  <a:pt x="10783" y="21600"/>
                  <a:pt x="11647" y="21405"/>
                </a:cubicBezTo>
                <a:cubicBezTo>
                  <a:pt x="12407" y="21234"/>
                  <a:pt x="14648" y="19440"/>
                  <a:pt x="15360" y="18523"/>
                </a:cubicBezTo>
                <a:cubicBezTo>
                  <a:pt x="16178" y="17470"/>
                  <a:pt x="18167" y="13214"/>
                  <a:pt x="18851" y="11188"/>
                </a:cubicBezTo>
                <a:cubicBezTo>
                  <a:pt x="19541" y="9143"/>
                  <a:pt x="20693" y="3692"/>
                  <a:pt x="21600" y="0"/>
                </a:cubicBezTo>
              </a:path>
            </a:pathLst>
          </a:custGeom>
          <a:ln w="50800">
            <a:solidFill>
              <a:srgbClr val="005493"/>
            </a:solidFill>
            <a:miter lim="400000"/>
            <a:headEnd type="triangle"/>
            <a:tailEnd type="triangle"/>
          </a:ln>
        </p:spPr>
        <p:txBody>
          <a:bodyPr lIns="50800" tIns="50800" rIns="50800" bIns="50800"/>
          <a:lstStyle/>
          <a:p>
            <a:pPr algn="ctr" defTabSz="406400">
              <a:lnSpc>
                <a:spcPts val="3300"/>
              </a:lnSpc>
              <a:tabLst>
                <a:tab pos="749300" algn="l"/>
              </a:tabLst>
              <a:defRPr sz="2800">
                <a:latin typeface="Gill Sans"/>
                <a:ea typeface="Gill Sans"/>
                <a:cs typeface="Gill Sans"/>
                <a:sym typeface="Gill Sans"/>
              </a:defRPr>
            </a:pPr>
            <a:endParaRPr/>
          </a:p>
        </p:txBody>
      </p:sp>
      <p:sp>
        <p:nvSpPr>
          <p:cNvPr id="1635" name="Shape 1635"/>
          <p:cNvSpPr/>
          <p:nvPr/>
        </p:nvSpPr>
        <p:spPr>
          <a:xfrm>
            <a:off x="4679850" y="6235700"/>
            <a:ext cx="2743648" cy="381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ctr" defTabSz="406400">
              <a:lnSpc>
                <a:spcPts val="2100"/>
              </a:lnSpc>
              <a:tabLst>
                <a:tab pos="749300" algn="l"/>
              </a:tabLst>
              <a:defRPr sz="1800" b="1"/>
            </a:lvl1pPr>
          </a:lstStyle>
          <a:p>
            <a:r>
              <a:t>Head   -   Heart   -  Hand </a:t>
            </a:r>
          </a:p>
        </p:txBody>
      </p:sp>
      <p:grpSp>
        <p:nvGrpSpPr>
          <p:cNvPr id="1638" name="Group 1638"/>
          <p:cNvGrpSpPr/>
          <p:nvPr/>
        </p:nvGrpSpPr>
        <p:grpSpPr>
          <a:xfrm>
            <a:off x="-12700" y="6184900"/>
            <a:ext cx="9170465" cy="431800"/>
            <a:chOff x="0" y="0"/>
            <a:chExt cx="9170464" cy="431800"/>
          </a:xfrm>
        </p:grpSpPr>
        <p:sp>
          <p:nvSpPr>
            <p:cNvPr id="1636" name="Shape 1636"/>
            <p:cNvSpPr/>
            <p:nvPr/>
          </p:nvSpPr>
          <p:spPr>
            <a:xfrm>
              <a:off x="736699" y="50800"/>
              <a:ext cx="3835401"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2100"/>
                </a:lnSpc>
                <a:tabLst>
                  <a:tab pos="749300" algn="l"/>
                </a:tabLst>
                <a:defRPr sz="1800" b="1"/>
              </a:lvl1pPr>
            </a:lstStyle>
            <a:p>
              <a:r>
                <a:t>Heinrich Pestalozzi (1746 - 1827):</a:t>
              </a:r>
            </a:p>
          </p:txBody>
        </p:sp>
        <p:sp>
          <p:nvSpPr>
            <p:cNvPr id="1637" name="Shape 1637"/>
            <p:cNvSpPr/>
            <p:nvPr/>
          </p:nvSpPr>
          <p:spPr>
            <a:xfrm>
              <a:off x="0" y="0"/>
              <a:ext cx="9170465" cy="3"/>
            </a:xfrm>
            <a:prstGeom prst="line">
              <a:avLst/>
            </a:prstGeom>
            <a:noFill/>
            <a:ln w="38100" cap="flat">
              <a:solidFill>
                <a:srgbClr val="000000"/>
              </a:solidFill>
              <a:prstDash val="solid"/>
              <a:miter lim="400000"/>
            </a:ln>
            <a:effectLst/>
          </p:spPr>
          <p:txBody>
            <a:bodyPr wrap="square" lIns="0" tIns="0" rIns="0" bIns="0" numCol="1" anchor="t">
              <a:noAutofit/>
            </a:bodyPr>
            <a:lstStyle/>
            <a:p>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6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6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6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16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16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16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16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9" presetClass="entr" fill="hold" grpId="9" nodeType="clickEffect">
                                  <p:stCondLst>
                                    <p:cond delay="0"/>
                                  </p:stCondLst>
                                  <p:iterate>
                                    <p:tmAbs val="0"/>
                                  </p:iterate>
                                  <p:childTnLst>
                                    <p:set>
                                      <p:cBhvr>
                                        <p:cTn id="38" fill="hold"/>
                                        <p:tgtEl>
                                          <p:spTgt spid="1629"/>
                                        </p:tgtEl>
                                        <p:attrNameLst>
                                          <p:attrName>style.visibility</p:attrName>
                                        </p:attrNameLst>
                                      </p:cBhvr>
                                      <p:to>
                                        <p:strVal val="visible"/>
                                      </p:to>
                                    </p:set>
                                    <p:animEffect transition="in" filter="dissolve">
                                      <p:cBhvr>
                                        <p:cTn id="39" dur="500"/>
                                        <p:tgtEl>
                                          <p:spTgt spid="1629"/>
                                        </p:tgtEl>
                                      </p:cBhvr>
                                    </p:animEffect>
                                  </p:childTnLst>
                                </p:cTn>
                              </p:par>
                            </p:childTnLst>
                          </p:cTn>
                        </p:par>
                        <p:par>
                          <p:cTn id="40" fill="hold">
                            <p:stCondLst>
                              <p:cond delay="500"/>
                            </p:stCondLst>
                            <p:childTnLst>
                              <p:par>
                                <p:cTn id="41" presetID="9" presetClass="exit" fill="hold" grpId="10" nodeType="afterEffect">
                                  <p:stCondLst>
                                    <p:cond delay="0"/>
                                  </p:stCondLst>
                                  <p:iterate>
                                    <p:tmAbs val="0"/>
                                  </p:iterate>
                                  <p:childTnLst>
                                    <p:animEffect transition="out" filter="dissolve">
                                      <p:cBhvr>
                                        <p:cTn id="42" dur="500" fill="hold"/>
                                        <p:tgtEl>
                                          <p:spTgt spid="1629"/>
                                        </p:tgtEl>
                                      </p:cBhvr>
                                    </p:animEffect>
                                    <p:set>
                                      <p:cBhvr>
                                        <p:cTn id="43" fill="hold">
                                          <p:stCondLst>
                                            <p:cond delay="499"/>
                                          </p:stCondLst>
                                        </p:cTn>
                                        <p:tgtEl>
                                          <p:spTgt spid="1629"/>
                                        </p:tgtEl>
                                        <p:attrNameLst>
                                          <p:attrName>style.visibility</p:attrName>
                                        </p:attrNameLst>
                                      </p:cBhvr>
                                      <p:to>
                                        <p:strVal val="hidden"/>
                                      </p:to>
                                    </p:set>
                                  </p:childTnLst>
                                </p:cTn>
                              </p:par>
                            </p:childTnLst>
                          </p:cTn>
                        </p:par>
                        <p:par>
                          <p:cTn id="44" fill="hold">
                            <p:stCondLst>
                              <p:cond delay="1000"/>
                            </p:stCondLst>
                            <p:childTnLst>
                              <p:par>
                                <p:cTn id="45" presetID="9" presetClass="entr" fill="hold" grpId="11" nodeType="afterEffect">
                                  <p:stCondLst>
                                    <p:cond delay="0"/>
                                  </p:stCondLst>
                                  <p:iterate>
                                    <p:tmAbs val="0"/>
                                  </p:iterate>
                                  <p:childTnLst>
                                    <p:set>
                                      <p:cBhvr>
                                        <p:cTn id="46" fill="hold"/>
                                        <p:tgtEl>
                                          <p:spTgt spid="1630"/>
                                        </p:tgtEl>
                                        <p:attrNameLst>
                                          <p:attrName>style.visibility</p:attrName>
                                        </p:attrNameLst>
                                      </p:cBhvr>
                                      <p:to>
                                        <p:strVal val="visible"/>
                                      </p:to>
                                    </p:set>
                                    <p:animEffect transition="in" filter="dissolve">
                                      <p:cBhvr>
                                        <p:cTn id="47" dur="500"/>
                                        <p:tgtEl>
                                          <p:spTgt spid="1630"/>
                                        </p:tgtEl>
                                      </p:cBhvr>
                                    </p:animEffect>
                                  </p:childTnLst>
                                </p:cTn>
                              </p:par>
                            </p:childTnLst>
                          </p:cTn>
                        </p:par>
                        <p:par>
                          <p:cTn id="48" fill="hold">
                            <p:stCondLst>
                              <p:cond delay="1500"/>
                            </p:stCondLst>
                            <p:childTnLst>
                              <p:par>
                                <p:cTn id="49" presetID="9" presetClass="exit" fill="hold" grpId="12" nodeType="afterEffect">
                                  <p:stCondLst>
                                    <p:cond delay="0"/>
                                  </p:stCondLst>
                                  <p:iterate>
                                    <p:tmAbs val="0"/>
                                  </p:iterate>
                                  <p:childTnLst>
                                    <p:animEffect transition="out" filter="dissolve">
                                      <p:cBhvr>
                                        <p:cTn id="50" dur="500" fill="hold"/>
                                        <p:tgtEl>
                                          <p:spTgt spid="1630"/>
                                        </p:tgtEl>
                                      </p:cBhvr>
                                    </p:animEffect>
                                    <p:set>
                                      <p:cBhvr>
                                        <p:cTn id="51" fill="hold">
                                          <p:stCondLst>
                                            <p:cond delay="499"/>
                                          </p:stCondLst>
                                        </p:cTn>
                                        <p:tgtEl>
                                          <p:spTgt spid="1630"/>
                                        </p:tgtEl>
                                        <p:attrNameLst>
                                          <p:attrName>style.visibility</p:attrName>
                                        </p:attrNameLst>
                                      </p:cBhvr>
                                      <p:to>
                                        <p:strVal val="hidden"/>
                                      </p:to>
                                    </p:set>
                                  </p:childTnLst>
                                </p:cTn>
                              </p:par>
                            </p:childTnLst>
                          </p:cTn>
                        </p:par>
                        <p:par>
                          <p:cTn id="52" fill="hold">
                            <p:stCondLst>
                              <p:cond delay="2000"/>
                            </p:stCondLst>
                            <p:childTnLst>
                              <p:par>
                                <p:cTn id="53" presetID="9" presetClass="entr" fill="hold" grpId="13" nodeType="afterEffect">
                                  <p:stCondLst>
                                    <p:cond delay="0"/>
                                  </p:stCondLst>
                                  <p:iterate>
                                    <p:tmAbs val="0"/>
                                  </p:iterate>
                                  <p:childTnLst>
                                    <p:set>
                                      <p:cBhvr>
                                        <p:cTn id="54" fill="hold"/>
                                        <p:tgtEl>
                                          <p:spTgt spid="1631"/>
                                        </p:tgtEl>
                                        <p:attrNameLst>
                                          <p:attrName>style.visibility</p:attrName>
                                        </p:attrNameLst>
                                      </p:cBhvr>
                                      <p:to>
                                        <p:strVal val="visible"/>
                                      </p:to>
                                    </p:set>
                                    <p:animEffect transition="in" filter="dissolve">
                                      <p:cBhvr>
                                        <p:cTn id="55" dur="500"/>
                                        <p:tgtEl>
                                          <p:spTgt spid="1631"/>
                                        </p:tgtEl>
                                      </p:cBhvr>
                                    </p:animEffect>
                                  </p:childTnLst>
                                </p:cTn>
                              </p:par>
                            </p:childTnLst>
                          </p:cTn>
                        </p:par>
                        <p:par>
                          <p:cTn id="56" fill="hold">
                            <p:stCondLst>
                              <p:cond delay="2500"/>
                            </p:stCondLst>
                            <p:childTnLst>
                              <p:par>
                                <p:cTn id="57" presetID="9" presetClass="exit" fill="hold" grpId="14" nodeType="afterEffect">
                                  <p:stCondLst>
                                    <p:cond delay="0"/>
                                  </p:stCondLst>
                                  <p:iterate>
                                    <p:tmAbs val="0"/>
                                  </p:iterate>
                                  <p:childTnLst>
                                    <p:animEffect transition="out" filter="dissolve">
                                      <p:cBhvr>
                                        <p:cTn id="58" dur="500" fill="hold"/>
                                        <p:tgtEl>
                                          <p:spTgt spid="1631"/>
                                        </p:tgtEl>
                                      </p:cBhvr>
                                    </p:animEffect>
                                    <p:set>
                                      <p:cBhvr>
                                        <p:cTn id="59" fill="hold">
                                          <p:stCondLst>
                                            <p:cond delay="499"/>
                                          </p:stCondLst>
                                        </p:cTn>
                                        <p:tgtEl>
                                          <p:spTgt spid="1631"/>
                                        </p:tgtEl>
                                        <p:attrNameLst>
                                          <p:attrName>style.visibility</p:attrName>
                                        </p:attrNameLst>
                                      </p:cBhvr>
                                      <p:to>
                                        <p:strVal val="hidden"/>
                                      </p:to>
                                    </p:set>
                                  </p:childTnLst>
                                </p:cTn>
                              </p:par>
                            </p:childTnLst>
                          </p:cTn>
                        </p:par>
                        <p:par>
                          <p:cTn id="60" fill="hold">
                            <p:stCondLst>
                              <p:cond delay="3000"/>
                            </p:stCondLst>
                            <p:childTnLst>
                              <p:par>
                                <p:cTn id="61" presetID="9" presetClass="entr" fill="hold" grpId="15" nodeType="afterEffect">
                                  <p:stCondLst>
                                    <p:cond delay="0"/>
                                  </p:stCondLst>
                                  <p:iterate>
                                    <p:tmAbs val="0"/>
                                  </p:iterate>
                                  <p:childTnLst>
                                    <p:set>
                                      <p:cBhvr>
                                        <p:cTn id="62" fill="hold"/>
                                        <p:tgtEl>
                                          <p:spTgt spid="1632"/>
                                        </p:tgtEl>
                                        <p:attrNameLst>
                                          <p:attrName>style.visibility</p:attrName>
                                        </p:attrNameLst>
                                      </p:cBhvr>
                                      <p:to>
                                        <p:strVal val="visible"/>
                                      </p:to>
                                    </p:set>
                                    <p:animEffect transition="in" filter="dissolve">
                                      <p:cBhvr>
                                        <p:cTn id="63" dur="500"/>
                                        <p:tgtEl>
                                          <p:spTgt spid="1632"/>
                                        </p:tgtEl>
                                      </p:cBhvr>
                                    </p:animEffect>
                                  </p:childTnLst>
                                </p:cTn>
                              </p:par>
                            </p:childTnLst>
                          </p:cTn>
                        </p:par>
                        <p:par>
                          <p:cTn id="64" fill="hold">
                            <p:stCondLst>
                              <p:cond delay="3500"/>
                            </p:stCondLst>
                            <p:childTnLst>
                              <p:par>
                                <p:cTn id="65" presetID="9" presetClass="exit" fill="hold" grpId="16" nodeType="afterEffect">
                                  <p:stCondLst>
                                    <p:cond delay="0"/>
                                  </p:stCondLst>
                                  <p:iterate>
                                    <p:tmAbs val="0"/>
                                  </p:iterate>
                                  <p:childTnLst>
                                    <p:animEffect transition="out" filter="dissolve">
                                      <p:cBhvr>
                                        <p:cTn id="66" dur="500" fill="hold"/>
                                        <p:tgtEl>
                                          <p:spTgt spid="1632"/>
                                        </p:tgtEl>
                                      </p:cBhvr>
                                    </p:animEffect>
                                    <p:set>
                                      <p:cBhvr>
                                        <p:cTn id="67" fill="hold">
                                          <p:stCondLst>
                                            <p:cond delay="499"/>
                                          </p:stCondLst>
                                        </p:cTn>
                                        <p:tgtEl>
                                          <p:spTgt spid="1632"/>
                                        </p:tgtEl>
                                        <p:attrNameLst>
                                          <p:attrName>style.visibility</p:attrName>
                                        </p:attrNameLst>
                                      </p:cBhvr>
                                      <p:to>
                                        <p:strVal val="hidden"/>
                                      </p:to>
                                    </p:set>
                                  </p:childTnLst>
                                </p:cTn>
                              </p:par>
                            </p:childTnLst>
                          </p:cTn>
                        </p:par>
                        <p:par>
                          <p:cTn id="68" fill="hold">
                            <p:stCondLst>
                              <p:cond delay="4000"/>
                            </p:stCondLst>
                            <p:childTnLst>
                              <p:par>
                                <p:cTn id="69" presetID="9" presetClass="entr" fill="hold" grpId="17" nodeType="afterEffect">
                                  <p:stCondLst>
                                    <p:cond delay="0"/>
                                  </p:stCondLst>
                                  <p:iterate>
                                    <p:tmAbs val="0"/>
                                  </p:iterate>
                                  <p:childTnLst>
                                    <p:set>
                                      <p:cBhvr>
                                        <p:cTn id="70" fill="hold"/>
                                        <p:tgtEl>
                                          <p:spTgt spid="1633"/>
                                        </p:tgtEl>
                                        <p:attrNameLst>
                                          <p:attrName>style.visibility</p:attrName>
                                        </p:attrNameLst>
                                      </p:cBhvr>
                                      <p:to>
                                        <p:strVal val="visible"/>
                                      </p:to>
                                    </p:set>
                                    <p:animEffect transition="in" filter="dissolve">
                                      <p:cBhvr>
                                        <p:cTn id="71" dur="500"/>
                                        <p:tgtEl>
                                          <p:spTgt spid="1633"/>
                                        </p:tgtEl>
                                      </p:cBhvr>
                                    </p:animEffect>
                                  </p:childTnLst>
                                </p:cTn>
                              </p:par>
                            </p:childTnLst>
                          </p:cTn>
                        </p:par>
                        <p:par>
                          <p:cTn id="72" fill="hold">
                            <p:stCondLst>
                              <p:cond delay="4500"/>
                            </p:stCondLst>
                            <p:childTnLst>
                              <p:par>
                                <p:cTn id="73" presetID="9" presetClass="exit" fill="hold" grpId="18" nodeType="afterEffect">
                                  <p:stCondLst>
                                    <p:cond delay="0"/>
                                  </p:stCondLst>
                                  <p:iterate>
                                    <p:tmAbs val="0"/>
                                  </p:iterate>
                                  <p:childTnLst>
                                    <p:animEffect transition="out" filter="dissolve">
                                      <p:cBhvr>
                                        <p:cTn id="74" dur="500" fill="hold"/>
                                        <p:tgtEl>
                                          <p:spTgt spid="1633"/>
                                        </p:tgtEl>
                                      </p:cBhvr>
                                    </p:animEffect>
                                    <p:set>
                                      <p:cBhvr>
                                        <p:cTn id="75" fill="hold">
                                          <p:stCondLst>
                                            <p:cond delay="499"/>
                                          </p:stCondLst>
                                        </p:cTn>
                                        <p:tgtEl>
                                          <p:spTgt spid="1633"/>
                                        </p:tgtEl>
                                        <p:attrNameLst>
                                          <p:attrName>style.visibility</p:attrName>
                                        </p:attrNameLst>
                                      </p:cBhvr>
                                      <p:to>
                                        <p:strVal val="hidden"/>
                                      </p:to>
                                    </p:set>
                                  </p:childTnLst>
                                </p:cTn>
                              </p:par>
                            </p:childTnLst>
                          </p:cTn>
                        </p:par>
                        <p:par>
                          <p:cTn id="76" fill="hold">
                            <p:stCondLst>
                              <p:cond delay="5000"/>
                            </p:stCondLst>
                            <p:childTnLst>
                              <p:par>
                                <p:cTn id="77" presetID="9" presetClass="entr" fill="hold" grpId="19" nodeType="afterEffect">
                                  <p:stCondLst>
                                    <p:cond delay="0"/>
                                  </p:stCondLst>
                                  <p:iterate>
                                    <p:tmAbs val="0"/>
                                  </p:iterate>
                                  <p:childTnLst>
                                    <p:set>
                                      <p:cBhvr>
                                        <p:cTn id="78" fill="hold"/>
                                        <p:tgtEl>
                                          <p:spTgt spid="1634"/>
                                        </p:tgtEl>
                                        <p:attrNameLst>
                                          <p:attrName>style.visibility</p:attrName>
                                        </p:attrNameLst>
                                      </p:cBhvr>
                                      <p:to>
                                        <p:strVal val="visible"/>
                                      </p:to>
                                    </p:set>
                                    <p:animEffect transition="in" filter="dissolve">
                                      <p:cBhvr>
                                        <p:cTn id="79" dur="500"/>
                                        <p:tgtEl>
                                          <p:spTgt spid="1634"/>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ntr" fill="hold" grpId="20" nodeType="clickEffect">
                                  <p:stCondLst>
                                    <p:cond delay="0"/>
                                  </p:stCondLst>
                                  <p:iterate>
                                    <p:tmAbs val="0"/>
                                  </p:iterate>
                                  <p:childTnLst>
                                    <p:set>
                                      <p:cBhvr>
                                        <p:cTn id="83" fill="hold"/>
                                        <p:tgtEl>
                                          <p:spTgt spid="1638"/>
                                        </p:tgtEl>
                                        <p:attrNameLst>
                                          <p:attrName>style.visibility</p:attrName>
                                        </p:attrNameLst>
                                      </p:cBhvr>
                                      <p:to>
                                        <p:strVal val="visible"/>
                                      </p:to>
                                    </p:set>
                                    <p:animEffect transition="in" filter="dissolve">
                                      <p:cBhvr>
                                        <p:cTn id="84" dur="1000"/>
                                        <p:tgtEl>
                                          <p:spTgt spid="1638"/>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21" nodeType="clickEffect">
                                  <p:stCondLst>
                                    <p:cond delay="0"/>
                                  </p:stCondLst>
                                  <p:iterate>
                                    <p:tmAbs val="0"/>
                                  </p:iterate>
                                  <p:childTnLst>
                                    <p:set>
                                      <p:cBhvr>
                                        <p:cTn id="88" fill="hold"/>
                                        <p:tgtEl>
                                          <p:spTgt spid="16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6" grpId="1" animBg="1" advAuto="0"/>
      <p:bldP spid="1609" grpId="4" animBg="1" advAuto="0"/>
      <p:bldP spid="1612" grpId="2" animBg="1" advAuto="0"/>
      <p:bldP spid="1615" grpId="6" animBg="1" advAuto="0"/>
      <p:bldP spid="1618" grpId="3" animBg="1" advAuto="0"/>
      <p:bldP spid="1621" grpId="7" animBg="1" advAuto="0"/>
      <p:bldP spid="1624" grpId="5" animBg="1" advAuto="0"/>
      <p:bldP spid="1628" grpId="8" animBg="1" advAuto="0"/>
      <p:bldP spid="1629" grpId="9" animBg="1" advAuto="0"/>
      <p:bldP spid="1629" grpId="10" animBg="1" advAuto="0"/>
      <p:bldP spid="1630" grpId="11" animBg="1" advAuto="0"/>
      <p:bldP spid="1630" grpId="12" animBg="1" advAuto="0"/>
      <p:bldP spid="1631" grpId="13" animBg="1" advAuto="0"/>
      <p:bldP spid="1631" grpId="14" animBg="1" advAuto="0"/>
      <p:bldP spid="1632" grpId="15" animBg="1" advAuto="0"/>
      <p:bldP spid="1632" grpId="16" animBg="1" advAuto="0"/>
      <p:bldP spid="1633" grpId="17" animBg="1" advAuto="0"/>
      <p:bldP spid="1633" grpId="18" animBg="1" advAuto="0"/>
      <p:bldP spid="1634" grpId="19" animBg="1" advAuto="0"/>
      <p:bldP spid="1635" grpId="21" animBg="1" advAuto="0"/>
      <p:bldP spid="1638" grpId="20" animBg="1" advAuto="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 name="Shape 1640"/>
          <p:cNvSpPr>
            <a:spLocks noGrp="1"/>
          </p:cNvSpPr>
          <p:nvPr>
            <p:ph type="sldNum" sz="quarter" idx="2"/>
          </p:nvPr>
        </p:nvSpPr>
        <p:spPr>
          <a:xfrm>
            <a:off x="440104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152</a:t>
            </a:fld>
            <a:endParaRPr/>
          </a:p>
        </p:txBody>
      </p:sp>
      <p:sp>
        <p:nvSpPr>
          <p:cNvPr id="1642" name="Shape 1642"/>
          <p:cNvSpPr/>
          <p:nvPr/>
        </p:nvSpPr>
        <p:spPr>
          <a:xfrm>
            <a:off x="2899345" y="1358900"/>
            <a:ext cx="3019004" cy="10033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ctr">
              <a:defRPr sz="2800" b="1"/>
            </a:pPr>
            <a:r>
              <a:rPr dirty="0"/>
              <a:t>Brain</a:t>
            </a:r>
            <a:br>
              <a:rPr dirty="0"/>
            </a:br>
            <a:r>
              <a:rPr dirty="0" err="1"/>
              <a:t>ཀླད་པ</a:t>
            </a:r>
            <a:r>
              <a:rPr dirty="0"/>
              <a:t>།</a:t>
            </a:r>
          </a:p>
        </p:txBody>
      </p:sp>
      <p:grpSp>
        <p:nvGrpSpPr>
          <p:cNvPr id="1645" name="Group 1645"/>
          <p:cNvGrpSpPr/>
          <p:nvPr/>
        </p:nvGrpSpPr>
        <p:grpSpPr>
          <a:xfrm>
            <a:off x="3276599" y="2377430"/>
            <a:ext cx="1503617" cy="1588025"/>
            <a:chOff x="0" y="0"/>
            <a:chExt cx="1503614" cy="1588024"/>
          </a:xfrm>
        </p:grpSpPr>
        <p:sp>
          <p:nvSpPr>
            <p:cNvPr id="1643" name="Shape 1643"/>
            <p:cNvSpPr/>
            <p:nvPr/>
          </p:nvSpPr>
          <p:spPr>
            <a:xfrm>
              <a:off x="0" y="746769"/>
              <a:ext cx="1503614" cy="841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855" indent="-855">
                <a:defRPr sz="2400" b="1"/>
              </a:pPr>
              <a:r>
                <a:rPr lang="en-IN" dirty="0"/>
                <a:t>Emotions</a:t>
              </a:r>
              <a:br>
                <a:rPr lang="en-IN" dirty="0"/>
              </a:br>
              <a:r>
                <a:rPr lang="en-IN" dirty="0"/>
                <a:t>   </a:t>
              </a:r>
              <a:r>
                <a:rPr lang="bo-CN" sz="2400" b="0" i="0" u="none" strike="noStrike" dirty="0">
                  <a:effectLst/>
                  <a:latin typeface="Arial" panose="020B0604020202020204" pitchFamily="34" charset="0"/>
                </a:rPr>
                <a:t>སེམས་མྱོང་།</a:t>
              </a:r>
              <a:endParaRPr lang="bo-CN" sz="2400" dirty="0"/>
            </a:p>
          </p:txBody>
        </p:sp>
        <p:sp>
          <p:nvSpPr>
            <p:cNvPr id="1644" name="Shape 1644"/>
            <p:cNvSpPr/>
            <p:nvPr/>
          </p:nvSpPr>
          <p:spPr>
            <a:xfrm flipV="1">
              <a:off x="807987" y="0"/>
              <a:ext cx="339577" cy="773460"/>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grpSp>
      <p:grpSp>
        <p:nvGrpSpPr>
          <p:cNvPr id="1648" name="Group 1648"/>
          <p:cNvGrpSpPr/>
          <p:nvPr/>
        </p:nvGrpSpPr>
        <p:grpSpPr>
          <a:xfrm>
            <a:off x="839186" y="2362200"/>
            <a:ext cx="3415314" cy="1603255"/>
            <a:chOff x="26386" y="0"/>
            <a:chExt cx="3415314" cy="1603254"/>
          </a:xfrm>
        </p:grpSpPr>
        <p:sp>
          <p:nvSpPr>
            <p:cNvPr id="1646" name="Shape 1646"/>
            <p:cNvSpPr/>
            <p:nvPr/>
          </p:nvSpPr>
          <p:spPr>
            <a:xfrm>
              <a:off x="26386" y="761999"/>
              <a:ext cx="1300186" cy="841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36400" indent="16247" algn="ctr">
                <a:defRPr sz="2400" b="1"/>
              </a:pPr>
              <a:r>
                <a:rPr dirty="0"/>
                <a:t>Survival</a:t>
              </a:r>
              <a:br>
                <a:rPr dirty="0"/>
              </a:br>
              <a:r>
                <a:rPr dirty="0" err="1"/>
                <a:t>འཚོ་གནས</a:t>
              </a:r>
              <a:r>
                <a:rPr dirty="0"/>
                <a:t>།</a:t>
              </a:r>
            </a:p>
          </p:txBody>
        </p:sp>
        <p:sp>
          <p:nvSpPr>
            <p:cNvPr id="1647" name="Shape 1647"/>
            <p:cNvSpPr/>
            <p:nvPr/>
          </p:nvSpPr>
          <p:spPr>
            <a:xfrm flipV="1">
              <a:off x="615106" y="0"/>
              <a:ext cx="2826594" cy="744885"/>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grpSp>
      <p:grpSp>
        <p:nvGrpSpPr>
          <p:cNvPr id="1651" name="Group 1651"/>
          <p:cNvGrpSpPr/>
          <p:nvPr/>
        </p:nvGrpSpPr>
        <p:grpSpPr>
          <a:xfrm>
            <a:off x="4624139" y="2360810"/>
            <a:ext cx="3724920" cy="1604645"/>
            <a:chOff x="0" y="0"/>
            <a:chExt cx="3724919" cy="1604644"/>
          </a:xfrm>
        </p:grpSpPr>
        <p:sp>
          <p:nvSpPr>
            <p:cNvPr id="1649" name="Shape 1649"/>
            <p:cNvSpPr/>
            <p:nvPr/>
          </p:nvSpPr>
          <p:spPr>
            <a:xfrm>
              <a:off x="749997" y="763389"/>
              <a:ext cx="2974922" cy="841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342900" indent="-17957" algn="ctr">
                <a:defRPr sz="2400" b="1"/>
              </a:pPr>
              <a:r>
                <a:rPr dirty="0"/>
                <a:t>Thinking (Learning)</a:t>
              </a:r>
              <a:br>
                <a:rPr dirty="0"/>
              </a:br>
              <a:r>
                <a:rPr lang="bo-CN" sz="2400" b="0" i="0" u="none" strike="noStrike" dirty="0">
                  <a:effectLst/>
                  <a:latin typeface="Arial" panose="020B0604020202020204" pitchFamily="34" charset="0"/>
                </a:rPr>
                <a:t>བསམ་ཞིབ། </a:t>
              </a:r>
              <a:r>
                <a:rPr lang="en-US" sz="2400" b="0" i="0" u="none" strike="noStrike" dirty="0">
                  <a:effectLst/>
                  <a:latin typeface="Arial" panose="020B0604020202020204" pitchFamily="34" charset="0"/>
                </a:rPr>
                <a:t>(</a:t>
              </a:r>
              <a:r>
                <a:rPr lang="bo-CN" sz="2400" b="0" i="0" u="none" strike="noStrike" dirty="0">
                  <a:effectLst/>
                  <a:latin typeface="Arial" panose="020B0604020202020204" pitchFamily="34" charset="0"/>
                </a:rPr>
                <a:t>ཤེས་སྦྱོང་།</a:t>
              </a:r>
              <a:r>
                <a:rPr lang="en-US" sz="2400" b="0" i="0" u="none" strike="noStrike" dirty="0">
                  <a:effectLst/>
                  <a:latin typeface="Arial" panose="020B0604020202020204" pitchFamily="34" charset="0"/>
                </a:rPr>
                <a:t>)</a:t>
              </a:r>
              <a:r>
                <a:rPr lang="bo-CN" sz="2400" b="0" i="0" u="none" strike="noStrike" dirty="0">
                  <a:effectLst/>
                  <a:latin typeface="Arial" panose="020B0604020202020204" pitchFamily="34" charset="0"/>
                </a:rPr>
                <a:t> </a:t>
              </a:r>
              <a:endParaRPr sz="2400" dirty="0"/>
            </a:p>
          </p:txBody>
        </p:sp>
        <p:sp>
          <p:nvSpPr>
            <p:cNvPr id="1650" name="Shape 1650"/>
            <p:cNvSpPr/>
            <p:nvPr/>
          </p:nvSpPr>
          <p:spPr>
            <a:xfrm flipH="1" flipV="1">
              <a:off x="0" y="0"/>
              <a:ext cx="2296270" cy="785466"/>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grpSp>
      <p:grpSp>
        <p:nvGrpSpPr>
          <p:cNvPr id="1654" name="Group 1654"/>
          <p:cNvGrpSpPr/>
          <p:nvPr/>
        </p:nvGrpSpPr>
        <p:grpSpPr>
          <a:xfrm>
            <a:off x="723900" y="3871128"/>
            <a:ext cx="1422400" cy="1437473"/>
            <a:chOff x="0" y="0"/>
            <a:chExt cx="1422400" cy="1437472"/>
          </a:xfrm>
        </p:grpSpPr>
        <p:sp>
          <p:nvSpPr>
            <p:cNvPr id="1652" name="Shape 1652"/>
            <p:cNvSpPr/>
            <p:nvPr/>
          </p:nvSpPr>
          <p:spPr>
            <a:xfrm flipV="1">
              <a:off x="730546" y="0"/>
              <a:ext cx="1" cy="594423"/>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sp>
          <p:nvSpPr>
            <p:cNvPr id="1653" name="Shape 1653"/>
            <p:cNvSpPr/>
            <p:nvPr/>
          </p:nvSpPr>
          <p:spPr>
            <a:xfrm>
              <a:off x="0" y="586572"/>
              <a:ext cx="1422400" cy="850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p>
              <a:pPr marL="13200" indent="-855" algn="ctr">
                <a:defRPr sz="2400" b="1"/>
              </a:pPr>
              <a:r>
                <a:rPr dirty="0"/>
                <a:t>Body</a:t>
              </a:r>
              <a:br>
                <a:rPr dirty="0"/>
              </a:br>
              <a:r>
                <a:rPr lang="bo-CN" sz="2400" b="0" i="0" u="none" strike="noStrike" dirty="0">
                  <a:solidFill>
                    <a:schemeClr val="tx1"/>
                  </a:solidFill>
                  <a:effectLst/>
                  <a:latin typeface="Arial" panose="020B0604020202020204" pitchFamily="34" charset="0"/>
                </a:rPr>
                <a:t>ལུས་</a:t>
              </a:r>
              <a:r>
                <a:rPr dirty="0" err="1">
                  <a:solidFill>
                    <a:schemeClr val="tx1"/>
                  </a:solidFill>
                </a:rPr>
                <a:t>པོ</a:t>
              </a:r>
              <a:r>
                <a:rPr dirty="0">
                  <a:solidFill>
                    <a:schemeClr val="tx1"/>
                  </a:solidFill>
                </a:rPr>
                <a:t>།</a:t>
              </a:r>
            </a:p>
          </p:txBody>
        </p:sp>
      </p:grpSp>
      <p:grpSp>
        <p:nvGrpSpPr>
          <p:cNvPr id="1657" name="Group 1657"/>
          <p:cNvGrpSpPr/>
          <p:nvPr/>
        </p:nvGrpSpPr>
        <p:grpSpPr>
          <a:xfrm>
            <a:off x="6489700" y="3879808"/>
            <a:ext cx="825252" cy="1441492"/>
            <a:chOff x="0" y="0"/>
            <a:chExt cx="825251" cy="1441490"/>
          </a:xfrm>
        </p:grpSpPr>
        <p:sp>
          <p:nvSpPr>
            <p:cNvPr id="1655" name="Shape 1655"/>
            <p:cNvSpPr/>
            <p:nvPr/>
          </p:nvSpPr>
          <p:spPr>
            <a:xfrm>
              <a:off x="0" y="577890"/>
              <a:ext cx="825252" cy="863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9195" indent="-9195" algn="ctr">
                <a:defRPr sz="2400" b="1"/>
              </a:pPr>
              <a:r>
                <a:rPr dirty="0"/>
                <a:t>Mind</a:t>
              </a:r>
              <a:br>
                <a:rPr dirty="0"/>
              </a:br>
              <a:r>
                <a:rPr dirty="0" err="1"/>
                <a:t>ཤེས་པ</a:t>
              </a:r>
              <a:r>
                <a:rPr dirty="0"/>
                <a:t>།</a:t>
              </a:r>
            </a:p>
          </p:txBody>
        </p:sp>
        <p:sp>
          <p:nvSpPr>
            <p:cNvPr id="1656" name="Shape 1656"/>
            <p:cNvSpPr/>
            <p:nvPr/>
          </p:nvSpPr>
          <p:spPr>
            <a:xfrm flipV="1">
              <a:off x="419099" y="0"/>
              <a:ext cx="1" cy="594423"/>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grpSp>
      <p:grpSp>
        <p:nvGrpSpPr>
          <p:cNvPr id="1660" name="Group 1660"/>
          <p:cNvGrpSpPr/>
          <p:nvPr/>
        </p:nvGrpSpPr>
        <p:grpSpPr>
          <a:xfrm>
            <a:off x="3306733" y="3879808"/>
            <a:ext cx="1189278" cy="1419147"/>
            <a:chOff x="360333" y="0"/>
            <a:chExt cx="1189277" cy="1419145"/>
          </a:xfrm>
        </p:grpSpPr>
        <p:sp>
          <p:nvSpPr>
            <p:cNvPr id="1658" name="Shape 1658"/>
            <p:cNvSpPr/>
            <p:nvPr/>
          </p:nvSpPr>
          <p:spPr>
            <a:xfrm>
              <a:off x="360333" y="577890"/>
              <a:ext cx="1189277" cy="8412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marL="855" indent="-855" algn="ctr">
                <a:defRPr sz="2400" b="1"/>
              </a:pPr>
              <a:r>
                <a:rPr lang="en-IN" dirty="0"/>
                <a:t>“Heart”</a:t>
              </a:r>
            </a:p>
            <a:p>
              <a:pPr marL="855" indent="-855" algn="ctr">
                <a:defRPr sz="2400" b="1"/>
              </a:pPr>
              <a:r>
                <a:rPr dirty="0" err="1"/>
                <a:t>སྙིང</a:t>
              </a:r>
              <a:r>
                <a:rPr dirty="0"/>
                <a:t>་།</a:t>
              </a:r>
            </a:p>
          </p:txBody>
        </p:sp>
        <p:sp>
          <p:nvSpPr>
            <p:cNvPr id="1659" name="Shape 1659"/>
            <p:cNvSpPr/>
            <p:nvPr/>
          </p:nvSpPr>
          <p:spPr>
            <a:xfrm flipV="1">
              <a:off x="1079499" y="0"/>
              <a:ext cx="1" cy="594423"/>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grpSp>
      <p:sp>
        <p:nvSpPr>
          <p:cNvPr id="1665" name="Shape 1665"/>
          <p:cNvSpPr/>
          <p:nvPr/>
        </p:nvSpPr>
        <p:spPr>
          <a:xfrm>
            <a:off x="6191125" y="6385376"/>
            <a:ext cx="1422401" cy="203201"/>
          </a:xfrm>
          <a:custGeom>
            <a:avLst/>
            <a:gdLst/>
            <a:ahLst/>
            <a:cxnLst>
              <a:cxn ang="0">
                <a:pos x="wd2" y="hd2"/>
              </a:cxn>
              <a:cxn ang="5400000">
                <a:pos x="wd2" y="hd2"/>
              </a:cxn>
              <a:cxn ang="10800000">
                <a:pos x="wd2" y="hd2"/>
              </a:cxn>
              <a:cxn ang="16200000">
                <a:pos x="wd2" y="hd2"/>
              </a:cxn>
            </a:cxnLst>
            <a:rect l="0" t="0" r="r" b="b"/>
            <a:pathLst>
              <a:path w="21600" h="21436" extrusionOk="0">
                <a:moveTo>
                  <a:pt x="0" y="469"/>
                </a:moveTo>
                <a:cubicBezTo>
                  <a:pt x="781" y="3407"/>
                  <a:pt x="1862" y="9249"/>
                  <a:pt x="2409" y="11093"/>
                </a:cubicBezTo>
                <a:cubicBezTo>
                  <a:pt x="2953" y="12928"/>
                  <a:pt x="4323" y="16004"/>
                  <a:pt x="4962" y="17196"/>
                </a:cubicBezTo>
                <a:cubicBezTo>
                  <a:pt x="5562" y="18314"/>
                  <a:pt x="7157" y="20019"/>
                  <a:pt x="7830" y="20369"/>
                </a:cubicBezTo>
                <a:cubicBezTo>
                  <a:pt x="8687" y="20814"/>
                  <a:pt x="10783" y="21600"/>
                  <a:pt x="11647" y="21405"/>
                </a:cubicBezTo>
                <a:cubicBezTo>
                  <a:pt x="12407" y="21234"/>
                  <a:pt x="14648" y="19440"/>
                  <a:pt x="15360" y="18523"/>
                </a:cubicBezTo>
                <a:cubicBezTo>
                  <a:pt x="16178" y="17470"/>
                  <a:pt x="18167" y="13214"/>
                  <a:pt x="18851" y="11188"/>
                </a:cubicBezTo>
                <a:cubicBezTo>
                  <a:pt x="19541" y="9143"/>
                  <a:pt x="20693" y="3692"/>
                  <a:pt x="21600" y="0"/>
                </a:cubicBezTo>
              </a:path>
            </a:pathLst>
          </a:custGeom>
          <a:ln w="50800">
            <a:solidFill>
              <a:srgbClr val="005493"/>
            </a:solidFill>
            <a:miter lim="400000"/>
            <a:headEnd type="triangle"/>
            <a:tailEnd type="triangle"/>
          </a:ln>
        </p:spPr>
        <p:txBody>
          <a:bodyPr lIns="50800" tIns="50800" rIns="50800" bIns="50800"/>
          <a:lstStyle/>
          <a:p>
            <a:pPr algn="ctr" defTabSz="406400">
              <a:lnSpc>
                <a:spcPts val="3300"/>
              </a:lnSpc>
              <a:tabLst>
                <a:tab pos="749300" algn="l"/>
              </a:tabLst>
              <a:defRPr sz="2800">
                <a:latin typeface="Gill Sans"/>
                <a:ea typeface="Gill Sans"/>
                <a:cs typeface="Gill Sans"/>
                <a:sym typeface="Gill Sans"/>
              </a:defRPr>
            </a:pPr>
            <a:endParaRPr/>
          </a:p>
        </p:txBody>
      </p:sp>
      <p:sp>
        <p:nvSpPr>
          <p:cNvPr id="3" name="Textfeld 2"/>
          <p:cNvSpPr txBox="1"/>
          <p:nvPr/>
        </p:nvSpPr>
        <p:spPr>
          <a:xfrm>
            <a:off x="180615" y="140877"/>
            <a:ext cx="8887048" cy="8227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algn="ctr"/>
            <a:r>
              <a:rPr lang="de-DE" sz="1800" dirty="0" err="1">
                <a:latin typeface="Arial"/>
                <a:cs typeface="Arial"/>
              </a:rPr>
              <a:t>What</a:t>
            </a:r>
            <a:r>
              <a:rPr lang="de-DE" sz="1800" dirty="0">
                <a:latin typeface="Arial"/>
                <a:cs typeface="Arial"/>
              </a:rPr>
              <a:t> </a:t>
            </a:r>
            <a:r>
              <a:rPr lang="de-DE" sz="1800" dirty="0" err="1">
                <a:latin typeface="Arial"/>
                <a:cs typeface="Arial"/>
              </a:rPr>
              <a:t>we</a:t>
            </a:r>
            <a:r>
              <a:rPr lang="de-DE" sz="1800" dirty="0">
                <a:latin typeface="Arial"/>
                <a:cs typeface="Arial"/>
              </a:rPr>
              <a:t> </a:t>
            </a:r>
            <a:r>
              <a:rPr lang="de-DE" sz="1800" dirty="0" err="1">
                <a:latin typeface="Arial"/>
                <a:cs typeface="Arial"/>
              </a:rPr>
              <a:t>remember</a:t>
            </a:r>
            <a:r>
              <a:rPr lang="de-DE" sz="1800" dirty="0">
                <a:latin typeface="Arial"/>
                <a:cs typeface="Arial"/>
              </a:rPr>
              <a:t> </a:t>
            </a:r>
            <a:r>
              <a:rPr lang="de-DE" sz="1800" dirty="0" err="1">
                <a:latin typeface="Arial"/>
                <a:cs typeface="Arial"/>
              </a:rPr>
              <a:t>maybe</a:t>
            </a:r>
            <a:r>
              <a:rPr lang="de-DE" sz="1800" dirty="0">
                <a:latin typeface="Arial"/>
                <a:cs typeface="Arial"/>
              </a:rPr>
              <a:t> </a:t>
            </a:r>
            <a:r>
              <a:rPr lang="de-DE" sz="1800" dirty="0" err="1">
                <a:latin typeface="Arial"/>
                <a:cs typeface="Arial"/>
              </a:rPr>
              <a:t>linked</a:t>
            </a:r>
            <a:r>
              <a:rPr lang="de-DE" sz="1800" dirty="0">
                <a:latin typeface="Arial"/>
                <a:cs typeface="Arial"/>
              </a:rPr>
              <a:t> </a:t>
            </a:r>
            <a:r>
              <a:rPr lang="de-DE" sz="1800" dirty="0" err="1">
                <a:latin typeface="Arial"/>
                <a:cs typeface="Arial"/>
              </a:rPr>
              <a:t>to</a:t>
            </a:r>
            <a:r>
              <a:rPr lang="de-DE" sz="1800" dirty="0">
                <a:latin typeface="Arial"/>
                <a:cs typeface="Arial"/>
              </a:rPr>
              <a:t> </a:t>
            </a:r>
            <a:r>
              <a:rPr lang="de-DE" sz="1800" dirty="0" err="1">
                <a:latin typeface="Arial"/>
                <a:cs typeface="Arial"/>
              </a:rPr>
              <a:t>our</a:t>
            </a:r>
            <a:r>
              <a:rPr lang="de-DE" sz="1800" dirty="0">
                <a:latin typeface="Arial"/>
                <a:cs typeface="Arial"/>
              </a:rPr>
              <a:t> </a:t>
            </a:r>
            <a:r>
              <a:rPr lang="de-DE" sz="1800" dirty="0">
                <a:solidFill>
                  <a:srgbClr val="FF0000"/>
                </a:solidFill>
                <a:latin typeface="Arial"/>
                <a:cs typeface="Arial"/>
              </a:rPr>
              <a:t>emotional </a:t>
            </a:r>
            <a:r>
              <a:rPr lang="de-DE" sz="1800" dirty="0" err="1">
                <a:latin typeface="Arial"/>
                <a:cs typeface="Arial"/>
              </a:rPr>
              <a:t>and</a:t>
            </a:r>
            <a:r>
              <a:rPr lang="de-DE" sz="1800" dirty="0">
                <a:latin typeface="Arial"/>
                <a:cs typeface="Arial"/>
              </a:rPr>
              <a:t> </a:t>
            </a:r>
            <a:r>
              <a:rPr lang="de-DE" sz="1800" dirty="0" err="1">
                <a:solidFill>
                  <a:srgbClr val="FF0000"/>
                </a:solidFill>
                <a:latin typeface="Arial"/>
                <a:cs typeface="Arial"/>
              </a:rPr>
              <a:t>physical</a:t>
            </a:r>
            <a:r>
              <a:rPr lang="de-DE" sz="1800" dirty="0">
                <a:solidFill>
                  <a:srgbClr val="FF0000"/>
                </a:solidFill>
                <a:latin typeface="Arial"/>
                <a:cs typeface="Arial"/>
              </a:rPr>
              <a:t> </a:t>
            </a:r>
            <a:r>
              <a:rPr lang="de-DE" sz="1800" dirty="0">
                <a:latin typeface="Arial"/>
                <a:cs typeface="Arial"/>
              </a:rPr>
              <a:t>sense </a:t>
            </a:r>
            <a:r>
              <a:rPr lang="de-DE" sz="1800" dirty="0" err="1">
                <a:latin typeface="Arial"/>
                <a:cs typeface="Arial"/>
              </a:rPr>
              <a:t>of</a:t>
            </a:r>
            <a:r>
              <a:rPr lang="de-DE" sz="1800" dirty="0">
                <a:latin typeface="Arial"/>
                <a:cs typeface="Arial"/>
              </a:rPr>
              <a:t> </a:t>
            </a:r>
            <a:r>
              <a:rPr lang="de-DE" sz="1800" dirty="0" err="1">
                <a:latin typeface="Arial"/>
                <a:cs typeface="Arial"/>
              </a:rPr>
              <a:t>the</a:t>
            </a:r>
            <a:r>
              <a:rPr lang="de-DE" sz="1800" dirty="0">
                <a:latin typeface="Arial"/>
                <a:cs typeface="Arial"/>
              </a:rPr>
              <a:t> </a:t>
            </a:r>
            <a:r>
              <a:rPr lang="de-DE" sz="1800" dirty="0" err="1">
                <a:latin typeface="Arial"/>
                <a:cs typeface="Arial"/>
              </a:rPr>
              <a:t>moment</a:t>
            </a:r>
            <a:r>
              <a:rPr lang="de-DE" sz="1800" dirty="0">
                <a:latin typeface="Arial"/>
                <a:cs typeface="Arial"/>
              </a:rPr>
              <a:t>.</a:t>
            </a:r>
          </a:p>
          <a:p>
            <a:pPr algn="ctr">
              <a:lnSpc>
                <a:spcPct val="120000"/>
              </a:lnSpc>
            </a:pPr>
            <a:r>
              <a:rPr lang="fr-FR" sz="2400" dirty="0">
                <a:latin typeface="Monlam Uni OuChan2"/>
                <a:cs typeface="Monlam Uni OuChan2"/>
              </a:rPr>
              <a:t>ང་ཚོས་གང་དྲན་པར་བྱེད་པ་འདི་ཕལ་ཆེར་</a:t>
            </a:r>
            <a:r>
              <a:rPr lang="fr-FR" sz="2200" dirty="0">
                <a:latin typeface="Monlam Uni OuChan2"/>
                <a:cs typeface="Monlam Uni OuChan2"/>
              </a:rPr>
              <a:t>ཡུད་ཙམ་གྱི་མྱོང་ཚོར་དང་དངོས་པོའི་ཚོར་བ་གཉིས་ཟུང་དུ་འབྲེལ</a:t>
            </a:r>
            <a:r>
              <a:rPr lang="fr-FR" sz="2400" dirty="0">
                <a:latin typeface="Monlam Uni OuChan2"/>
                <a:cs typeface="Monlam Uni OuChan2"/>
              </a:rPr>
              <a:t>་བ་ལས་བྱུང་།</a:t>
            </a:r>
            <a:endParaRPr kumimoji="0" lang="de-DE" sz="2400" b="0" i="0" u="none" strike="noStrike" cap="none" spc="0" normalizeH="0" baseline="0" dirty="0">
              <a:ln>
                <a:noFill/>
              </a:ln>
              <a:solidFill>
                <a:srgbClr val="000000"/>
              </a:solidFill>
              <a:effectLst/>
              <a:uFillTx/>
              <a:latin typeface="Monlam Uni OuChan2"/>
              <a:cs typeface="Monlam Uni OuChan2"/>
              <a:sym typeface="Helvetica"/>
            </a:endParaRPr>
          </a:p>
        </p:txBody>
      </p:sp>
      <p:grpSp>
        <p:nvGrpSpPr>
          <p:cNvPr id="6" name="Gruppierung 5"/>
          <p:cNvGrpSpPr/>
          <p:nvPr/>
        </p:nvGrpSpPr>
        <p:grpSpPr>
          <a:xfrm>
            <a:off x="4989458" y="5219699"/>
            <a:ext cx="3874278" cy="1166795"/>
            <a:chOff x="4989458" y="5219699"/>
            <a:chExt cx="3874278" cy="1166795"/>
          </a:xfrm>
        </p:grpSpPr>
        <p:grpSp>
          <p:nvGrpSpPr>
            <p:cNvPr id="5" name="Gruppierung 4"/>
            <p:cNvGrpSpPr/>
            <p:nvPr/>
          </p:nvGrpSpPr>
          <p:grpSpPr>
            <a:xfrm>
              <a:off x="6032499" y="5219699"/>
              <a:ext cx="1772297" cy="449611"/>
              <a:chOff x="6032499" y="5219699"/>
              <a:chExt cx="1772297" cy="449611"/>
            </a:xfrm>
          </p:grpSpPr>
          <p:sp>
            <p:nvSpPr>
              <p:cNvPr id="1662" name="Shape 1662"/>
              <p:cNvSpPr/>
              <p:nvPr/>
            </p:nvSpPr>
            <p:spPr>
              <a:xfrm flipH="1" flipV="1">
                <a:off x="7048500" y="5219699"/>
                <a:ext cx="756296" cy="449611"/>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sp>
            <p:nvSpPr>
              <p:cNvPr id="1663" name="Shape 1663"/>
              <p:cNvSpPr/>
              <p:nvPr/>
            </p:nvSpPr>
            <p:spPr>
              <a:xfrm flipV="1">
                <a:off x="6032499" y="5219699"/>
                <a:ext cx="756296" cy="449611"/>
              </a:xfrm>
              <a:prstGeom prst="line">
                <a:avLst/>
              </a:prstGeom>
              <a:noFill/>
              <a:ln w="50800" cap="flat">
                <a:solidFill>
                  <a:srgbClr val="FF2600"/>
                </a:solidFill>
                <a:prstDash val="solid"/>
                <a:miter lim="400000"/>
                <a:headEnd type="stealth" w="med" len="med"/>
              </a:ln>
              <a:effectLst/>
            </p:spPr>
            <p:txBody>
              <a:bodyPr wrap="square" lIns="0" tIns="0" rIns="0" bIns="0" numCol="1" anchor="t">
                <a:noAutofit/>
              </a:bodyPr>
              <a:lstStyle/>
              <a:p>
                <a:endParaRPr/>
              </a:p>
            </p:txBody>
          </p:sp>
        </p:grpSp>
        <p:sp>
          <p:nvSpPr>
            <p:cNvPr id="4" name="Rechteck 3"/>
            <p:cNvSpPr/>
            <p:nvPr/>
          </p:nvSpPr>
          <p:spPr>
            <a:xfrm>
              <a:off x="4989458" y="5555497"/>
              <a:ext cx="3874278" cy="830997"/>
            </a:xfrm>
            <a:prstGeom prst="rect">
              <a:avLst/>
            </a:prstGeom>
          </p:spPr>
          <p:txBody>
            <a:bodyPr wrap="none">
              <a:spAutoFit/>
            </a:bodyPr>
            <a:lstStyle/>
            <a:p>
              <a:r>
                <a:rPr lang="de-DE" sz="2400" b="1" dirty="0" err="1">
                  <a:solidFill>
                    <a:srgbClr val="FF0000"/>
                  </a:solidFill>
                </a:rPr>
                <a:t>Conscious</a:t>
              </a:r>
              <a:r>
                <a:rPr lang="de-DE" sz="2400" b="1" dirty="0">
                  <a:solidFill>
                    <a:srgbClr val="FF0000"/>
                  </a:solidFill>
                </a:rPr>
                <a:t>  </a:t>
              </a:r>
              <a:r>
                <a:rPr lang="de-DE" sz="2400" b="1" dirty="0" err="1">
                  <a:solidFill>
                    <a:srgbClr val="FF0000"/>
                  </a:solidFill>
                </a:rPr>
                <a:t>Unconscious</a:t>
              </a:r>
              <a:endParaRPr lang="de-DE" sz="2400" b="1" dirty="0">
                <a:solidFill>
                  <a:srgbClr val="FF0000"/>
                </a:solidFill>
              </a:endParaRPr>
            </a:p>
            <a:p>
              <a:r>
                <a:rPr lang="de-DE" sz="2400" b="1" dirty="0" err="1">
                  <a:solidFill>
                    <a:srgbClr val="FF0000"/>
                  </a:solidFill>
                </a:rPr>
                <a:t>ཤེས་ཚོར་ལྡན་པ</a:t>
              </a:r>
              <a:r>
                <a:rPr lang="de-DE" sz="2400" b="1" dirty="0">
                  <a:solidFill>
                    <a:srgbClr val="FF0000"/>
                  </a:solidFill>
                </a:rPr>
                <a:t>།          </a:t>
              </a:r>
              <a:r>
                <a:rPr lang="de-DE" sz="2400" b="1" dirty="0" err="1">
                  <a:solidFill>
                    <a:srgbClr val="FF0000"/>
                  </a:solidFill>
                </a:rPr>
                <a:t>ཤེས་ཚོར་བྲལ་བ</a:t>
              </a:r>
              <a:r>
                <a:rPr lang="de-DE" sz="2400" b="1" dirty="0">
                  <a:solidFill>
                    <a:srgbClr val="FF0000"/>
                  </a:solidFill>
                </a:rPr>
                <a:t>།</a:t>
              </a:r>
              <a:endParaRPr lang="de-DE" sz="2400" dirty="0">
                <a:solidFill>
                  <a:srgbClr val="FF0000"/>
                </a:solidFill>
              </a:endParaRPr>
            </a:p>
          </p:txBody>
        </p:sp>
      </p:grpSp>
      <p:sp>
        <p:nvSpPr>
          <p:cNvPr id="7" name="Rechteck 6"/>
          <p:cNvSpPr/>
          <p:nvPr/>
        </p:nvSpPr>
        <p:spPr>
          <a:xfrm>
            <a:off x="-35382" y="6017013"/>
            <a:ext cx="4289882" cy="646331"/>
          </a:xfrm>
          <a:prstGeom prst="rect">
            <a:avLst/>
          </a:prstGeom>
        </p:spPr>
        <p:txBody>
          <a:bodyPr wrap="square">
            <a:spAutoFit/>
          </a:bodyPr>
          <a:lstStyle/>
          <a:p>
            <a:r>
              <a:rPr lang="de-DE" sz="1800" dirty="0"/>
              <a:t>Heinrich Pestalozzi (1746 - 1827):</a:t>
            </a:r>
          </a:p>
          <a:p>
            <a:r>
              <a:rPr lang="de-DE" sz="1800" dirty="0"/>
              <a:t>Head   -   Heart   -  Hand </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fill="hold" grpId="2" nodeType="clickEffect">
                                  <p:stCondLst>
                                    <p:cond delay="0"/>
                                  </p:stCondLst>
                                  <p:iterate>
                                    <p:tmAbs val="0"/>
                                  </p:iterate>
                                  <p:childTnLst>
                                    <p:set>
                                      <p:cBhvr>
                                        <p:cTn id="10" fill="hold"/>
                                        <p:tgtEl>
                                          <p:spTgt spid="1648"/>
                                        </p:tgtEl>
                                        <p:attrNameLst>
                                          <p:attrName>style.visibility</p:attrName>
                                        </p:attrNameLst>
                                      </p:cBhvr>
                                      <p:to>
                                        <p:strVal val="visible"/>
                                      </p:to>
                                    </p:set>
                                    <p:animEffect transition="in" filter="dissolve">
                                      <p:cBhvr>
                                        <p:cTn id="11" dur="1000"/>
                                        <p:tgtEl>
                                          <p:spTgt spid="1648"/>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1654"/>
                                        </p:tgtEl>
                                        <p:attrNameLst>
                                          <p:attrName>style.visibility</p:attrName>
                                        </p:attrNameLst>
                                      </p:cBhvr>
                                      <p:to>
                                        <p:strVal val="visible"/>
                                      </p:to>
                                    </p:set>
                                    <p:animEffect transition="in" filter="dissolve">
                                      <p:cBhvr>
                                        <p:cTn id="16" dur="1000"/>
                                        <p:tgtEl>
                                          <p:spTgt spid="165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fill="hold" grpId="4" nodeType="clickEffect">
                                  <p:stCondLst>
                                    <p:cond delay="0"/>
                                  </p:stCondLst>
                                  <p:iterate>
                                    <p:tmAbs val="0"/>
                                  </p:iterate>
                                  <p:childTnLst>
                                    <p:set>
                                      <p:cBhvr>
                                        <p:cTn id="20" fill="hold"/>
                                        <p:tgtEl>
                                          <p:spTgt spid="1645"/>
                                        </p:tgtEl>
                                        <p:attrNameLst>
                                          <p:attrName>style.visibility</p:attrName>
                                        </p:attrNameLst>
                                      </p:cBhvr>
                                      <p:to>
                                        <p:strVal val="visible"/>
                                      </p:to>
                                    </p:set>
                                    <p:animEffect transition="in" filter="dissolve">
                                      <p:cBhvr>
                                        <p:cTn id="21" dur="1000"/>
                                        <p:tgtEl>
                                          <p:spTgt spid="1645"/>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fill="hold" grpId="5" nodeType="clickEffect">
                                  <p:stCondLst>
                                    <p:cond delay="0"/>
                                  </p:stCondLst>
                                  <p:iterate>
                                    <p:tmAbs val="0"/>
                                  </p:iterate>
                                  <p:childTnLst>
                                    <p:set>
                                      <p:cBhvr>
                                        <p:cTn id="25" fill="hold"/>
                                        <p:tgtEl>
                                          <p:spTgt spid="1660"/>
                                        </p:tgtEl>
                                        <p:attrNameLst>
                                          <p:attrName>style.visibility</p:attrName>
                                        </p:attrNameLst>
                                      </p:cBhvr>
                                      <p:to>
                                        <p:strVal val="visible"/>
                                      </p:to>
                                    </p:set>
                                    <p:animEffect transition="in" filter="dissolve">
                                      <p:cBhvr>
                                        <p:cTn id="26" dur="1000"/>
                                        <p:tgtEl>
                                          <p:spTgt spid="166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fill="hold" grpId="6" nodeType="clickEffect">
                                  <p:stCondLst>
                                    <p:cond delay="0"/>
                                  </p:stCondLst>
                                  <p:iterate>
                                    <p:tmAbs val="0"/>
                                  </p:iterate>
                                  <p:childTnLst>
                                    <p:set>
                                      <p:cBhvr>
                                        <p:cTn id="30" fill="hold"/>
                                        <p:tgtEl>
                                          <p:spTgt spid="1651"/>
                                        </p:tgtEl>
                                        <p:attrNameLst>
                                          <p:attrName>style.visibility</p:attrName>
                                        </p:attrNameLst>
                                      </p:cBhvr>
                                      <p:to>
                                        <p:strVal val="visible"/>
                                      </p:to>
                                    </p:set>
                                    <p:animEffect transition="in" filter="dissolve">
                                      <p:cBhvr>
                                        <p:cTn id="31" dur="1000"/>
                                        <p:tgtEl>
                                          <p:spTgt spid="1651"/>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fill="hold" grpId="7" nodeType="clickEffect">
                                  <p:stCondLst>
                                    <p:cond delay="0"/>
                                  </p:stCondLst>
                                  <p:iterate>
                                    <p:tmAbs val="0"/>
                                  </p:iterate>
                                  <p:childTnLst>
                                    <p:set>
                                      <p:cBhvr>
                                        <p:cTn id="35" fill="hold"/>
                                        <p:tgtEl>
                                          <p:spTgt spid="1657"/>
                                        </p:tgtEl>
                                        <p:attrNameLst>
                                          <p:attrName>style.visibility</p:attrName>
                                        </p:attrNameLst>
                                      </p:cBhvr>
                                      <p:to>
                                        <p:strVal val="visible"/>
                                      </p:to>
                                    </p:set>
                                    <p:animEffect transition="in" filter="dissolve">
                                      <p:cBhvr>
                                        <p:cTn id="36" dur="1000"/>
                                        <p:tgtEl>
                                          <p:spTgt spid="1657"/>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9" presetClass="entr" fill="hold" grpId="9" nodeType="clickEffect">
                                  <p:stCondLst>
                                    <p:cond delay="0"/>
                                  </p:stCondLst>
                                  <p:iterate>
                                    <p:tmAbs val="0"/>
                                  </p:iterate>
                                  <p:childTnLst>
                                    <p:set>
                                      <p:cBhvr>
                                        <p:cTn id="44" fill="hold"/>
                                        <p:tgtEl>
                                          <p:spTgt spid="1665"/>
                                        </p:tgtEl>
                                        <p:attrNameLst>
                                          <p:attrName>style.visibility</p:attrName>
                                        </p:attrNameLst>
                                      </p:cBhvr>
                                      <p:to>
                                        <p:strVal val="visible"/>
                                      </p:to>
                                    </p:set>
                                    <p:animEffect transition="in" filter="dissolve">
                                      <p:cBhvr>
                                        <p:cTn id="45" dur="1000"/>
                                        <p:tgtEl>
                                          <p:spTgt spid="1665"/>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 grpId="1" animBg="1" advAuto="0"/>
      <p:bldP spid="1645" grpId="4" animBg="1" advAuto="0"/>
      <p:bldP spid="1648" grpId="2" animBg="1" advAuto="0"/>
      <p:bldP spid="1651" grpId="6" animBg="1" advAuto="0"/>
      <p:bldP spid="1654" grpId="3" animBg="1" advAuto="0"/>
      <p:bldP spid="1657" grpId="7" animBg="1" advAuto="0"/>
      <p:bldP spid="1660" grpId="5" animBg="1" advAuto="0"/>
      <p:bldP spid="1665" grpId="9" animBg="1" advAuto="0"/>
      <p:bldP spid="7"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 name="Shape 1669"/>
          <p:cNvSpPr>
            <a:spLocks noGrp="1"/>
          </p:cNvSpPr>
          <p:nvPr>
            <p:ph type="sldNum" sz="quarter" idx="2"/>
          </p:nvPr>
        </p:nvSpPr>
        <p:spPr>
          <a:xfrm>
            <a:off x="440104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153</a:t>
            </a:fld>
            <a:endParaRPr/>
          </a:p>
        </p:txBody>
      </p:sp>
      <p:sp>
        <p:nvSpPr>
          <p:cNvPr id="1670" name="Shape 1670"/>
          <p:cNvSpPr/>
          <p:nvPr/>
        </p:nvSpPr>
        <p:spPr>
          <a:xfrm>
            <a:off x="279400" y="114300"/>
            <a:ext cx="8204200" cy="6375400"/>
          </a:xfrm>
          <a:custGeom>
            <a:avLst/>
            <a:gdLst/>
            <a:ahLst/>
            <a:cxnLst>
              <a:cxn ang="0">
                <a:pos x="wd2" y="hd2"/>
              </a:cxn>
              <a:cxn ang="5400000">
                <a:pos x="wd2" y="hd2"/>
              </a:cxn>
              <a:cxn ang="10800000">
                <a:pos x="wd2" y="hd2"/>
              </a:cxn>
              <a:cxn ang="16200000">
                <a:pos x="wd2" y="hd2"/>
              </a:cxn>
            </a:cxnLst>
            <a:rect l="0" t="0" r="r" b="b"/>
            <a:pathLst>
              <a:path w="21600" h="21600" extrusionOk="0">
                <a:moveTo>
                  <a:pt x="8192" y="1334"/>
                </a:moveTo>
                <a:lnTo>
                  <a:pt x="6152" y="1033"/>
                </a:lnTo>
                <a:lnTo>
                  <a:pt x="4815" y="1506"/>
                </a:lnTo>
                <a:lnTo>
                  <a:pt x="3444" y="2797"/>
                </a:lnTo>
                <a:lnTo>
                  <a:pt x="3277" y="4174"/>
                </a:lnTo>
                <a:lnTo>
                  <a:pt x="2641" y="4174"/>
                </a:lnTo>
                <a:lnTo>
                  <a:pt x="1839" y="4561"/>
                </a:lnTo>
                <a:lnTo>
                  <a:pt x="1572" y="5335"/>
                </a:lnTo>
                <a:lnTo>
                  <a:pt x="1538" y="6712"/>
                </a:lnTo>
                <a:lnTo>
                  <a:pt x="936" y="7401"/>
                </a:lnTo>
                <a:lnTo>
                  <a:pt x="134" y="8476"/>
                </a:lnTo>
                <a:lnTo>
                  <a:pt x="33" y="9380"/>
                </a:lnTo>
                <a:lnTo>
                  <a:pt x="0" y="10929"/>
                </a:lnTo>
                <a:lnTo>
                  <a:pt x="535" y="11402"/>
                </a:lnTo>
                <a:lnTo>
                  <a:pt x="1070" y="11833"/>
                </a:lnTo>
                <a:lnTo>
                  <a:pt x="836" y="12478"/>
                </a:lnTo>
                <a:lnTo>
                  <a:pt x="401" y="13296"/>
                </a:lnTo>
                <a:cubicBezTo>
                  <a:pt x="401" y="13296"/>
                  <a:pt x="67" y="14586"/>
                  <a:pt x="67" y="14759"/>
                </a:cubicBezTo>
                <a:cubicBezTo>
                  <a:pt x="67" y="14931"/>
                  <a:pt x="267" y="16222"/>
                  <a:pt x="267" y="16222"/>
                </a:cubicBezTo>
                <a:lnTo>
                  <a:pt x="970" y="17039"/>
                </a:lnTo>
                <a:cubicBezTo>
                  <a:pt x="970" y="17039"/>
                  <a:pt x="1572" y="17125"/>
                  <a:pt x="1638" y="17125"/>
                </a:cubicBezTo>
                <a:cubicBezTo>
                  <a:pt x="1705" y="17125"/>
                  <a:pt x="1839" y="18287"/>
                  <a:pt x="1839" y="18287"/>
                </a:cubicBezTo>
                <a:lnTo>
                  <a:pt x="1572" y="19578"/>
                </a:lnTo>
                <a:lnTo>
                  <a:pt x="1739" y="20094"/>
                </a:lnTo>
                <a:lnTo>
                  <a:pt x="2307" y="20352"/>
                </a:lnTo>
                <a:lnTo>
                  <a:pt x="3310" y="20653"/>
                </a:lnTo>
                <a:lnTo>
                  <a:pt x="4648" y="20481"/>
                </a:lnTo>
                <a:lnTo>
                  <a:pt x="5918" y="19750"/>
                </a:lnTo>
                <a:lnTo>
                  <a:pt x="6520" y="20137"/>
                </a:lnTo>
                <a:lnTo>
                  <a:pt x="7824" y="20739"/>
                </a:lnTo>
                <a:lnTo>
                  <a:pt x="8894" y="21514"/>
                </a:lnTo>
                <a:lnTo>
                  <a:pt x="10365" y="21557"/>
                </a:lnTo>
                <a:lnTo>
                  <a:pt x="10900" y="20782"/>
                </a:lnTo>
                <a:lnTo>
                  <a:pt x="11268" y="19922"/>
                </a:lnTo>
                <a:lnTo>
                  <a:pt x="12572" y="19965"/>
                </a:lnTo>
                <a:lnTo>
                  <a:pt x="13241" y="20869"/>
                </a:lnTo>
                <a:lnTo>
                  <a:pt x="14712" y="21600"/>
                </a:lnTo>
                <a:cubicBezTo>
                  <a:pt x="14712" y="21600"/>
                  <a:pt x="15715" y="21385"/>
                  <a:pt x="15782" y="21342"/>
                </a:cubicBezTo>
                <a:cubicBezTo>
                  <a:pt x="15849" y="21299"/>
                  <a:pt x="17320" y="21342"/>
                  <a:pt x="17320" y="21342"/>
                </a:cubicBezTo>
                <a:lnTo>
                  <a:pt x="18256" y="20481"/>
                </a:lnTo>
                <a:lnTo>
                  <a:pt x="18658" y="19578"/>
                </a:lnTo>
                <a:lnTo>
                  <a:pt x="18658" y="18588"/>
                </a:lnTo>
                <a:lnTo>
                  <a:pt x="20630" y="17469"/>
                </a:lnTo>
                <a:lnTo>
                  <a:pt x="21366" y="16222"/>
                </a:lnTo>
                <a:lnTo>
                  <a:pt x="21366" y="14242"/>
                </a:lnTo>
                <a:lnTo>
                  <a:pt x="20062" y="13080"/>
                </a:lnTo>
                <a:lnTo>
                  <a:pt x="21065" y="12478"/>
                </a:lnTo>
                <a:cubicBezTo>
                  <a:pt x="21065" y="12478"/>
                  <a:pt x="21600" y="11962"/>
                  <a:pt x="21600" y="11833"/>
                </a:cubicBezTo>
                <a:cubicBezTo>
                  <a:pt x="21600" y="11704"/>
                  <a:pt x="21366" y="10198"/>
                  <a:pt x="21366" y="10198"/>
                </a:cubicBezTo>
                <a:lnTo>
                  <a:pt x="21366" y="8907"/>
                </a:lnTo>
                <a:lnTo>
                  <a:pt x="20630" y="7745"/>
                </a:lnTo>
                <a:cubicBezTo>
                  <a:pt x="20630" y="7745"/>
                  <a:pt x="20062" y="7530"/>
                  <a:pt x="20062" y="7401"/>
                </a:cubicBezTo>
                <a:cubicBezTo>
                  <a:pt x="20062" y="7272"/>
                  <a:pt x="21065" y="6841"/>
                  <a:pt x="21065" y="6712"/>
                </a:cubicBezTo>
                <a:cubicBezTo>
                  <a:pt x="21065" y="6583"/>
                  <a:pt x="21366" y="5895"/>
                  <a:pt x="21366" y="5766"/>
                </a:cubicBezTo>
                <a:cubicBezTo>
                  <a:pt x="21366" y="5637"/>
                  <a:pt x="21132" y="4690"/>
                  <a:pt x="21065" y="4561"/>
                </a:cubicBezTo>
                <a:cubicBezTo>
                  <a:pt x="20998" y="4432"/>
                  <a:pt x="19527" y="2797"/>
                  <a:pt x="19527" y="2797"/>
                </a:cubicBezTo>
                <a:lnTo>
                  <a:pt x="18256" y="2151"/>
                </a:lnTo>
                <a:lnTo>
                  <a:pt x="16685" y="1506"/>
                </a:lnTo>
                <a:lnTo>
                  <a:pt x="15414" y="775"/>
                </a:lnTo>
                <a:lnTo>
                  <a:pt x="14712" y="86"/>
                </a:lnTo>
                <a:lnTo>
                  <a:pt x="13876" y="86"/>
                </a:lnTo>
                <a:lnTo>
                  <a:pt x="13241" y="86"/>
                </a:lnTo>
                <a:lnTo>
                  <a:pt x="12505" y="645"/>
                </a:lnTo>
                <a:lnTo>
                  <a:pt x="11870" y="947"/>
                </a:lnTo>
                <a:lnTo>
                  <a:pt x="11067" y="775"/>
                </a:lnTo>
                <a:lnTo>
                  <a:pt x="10900" y="86"/>
                </a:lnTo>
                <a:lnTo>
                  <a:pt x="9864" y="0"/>
                </a:lnTo>
                <a:lnTo>
                  <a:pt x="9429" y="0"/>
                </a:lnTo>
                <a:lnTo>
                  <a:pt x="8593" y="645"/>
                </a:lnTo>
                <a:lnTo>
                  <a:pt x="8192" y="1334"/>
                </a:lnTo>
                <a:close/>
              </a:path>
            </a:pathLst>
          </a:custGeom>
          <a:solidFill>
            <a:srgbClr val="0096FF"/>
          </a:solidFill>
          <a:ln w="63500">
            <a:solidFill>
              <a:srgbClr val="000000"/>
            </a:solidFill>
            <a:miter lim="400000"/>
          </a:ln>
        </p:spPr>
        <p:txBody>
          <a:bodyPr lIns="50800" tIns="50800" rIns="50800" bIns="50800"/>
          <a:lstStyle/>
          <a:p>
            <a:pPr algn="ctr" defTabSz="406400">
              <a:lnSpc>
                <a:spcPts val="3300"/>
              </a:lnSpc>
              <a:tabLst>
                <a:tab pos="749300" algn="l"/>
              </a:tabLst>
              <a:defRPr sz="2800">
                <a:latin typeface="Gill Sans"/>
                <a:ea typeface="Gill Sans"/>
                <a:cs typeface="Gill Sans"/>
                <a:sym typeface="Gill Sans"/>
              </a:defRPr>
            </a:pPr>
            <a:endParaRPr/>
          </a:p>
        </p:txBody>
      </p:sp>
      <p:sp>
        <p:nvSpPr>
          <p:cNvPr id="1671" name="Shape 1671"/>
          <p:cNvSpPr/>
          <p:nvPr/>
        </p:nvSpPr>
        <p:spPr>
          <a:xfrm>
            <a:off x="4462477" y="6934200"/>
            <a:ext cx="258416" cy="254000"/>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algn="ctr" defTabSz="406400">
              <a:lnSpc>
                <a:spcPts val="1400"/>
              </a:lnSpc>
              <a:tabLst>
                <a:tab pos="749300" algn="l"/>
              </a:tabLst>
              <a:defRPr>
                <a:solidFill>
                  <a:srgbClr val="0000EE"/>
                </a:solidFill>
              </a:defRPr>
            </a:lvl1pPr>
          </a:lstStyle>
          <a:p>
            <a:r>
              <a:t>13</a:t>
            </a:r>
          </a:p>
        </p:txBody>
      </p:sp>
      <p:grpSp>
        <p:nvGrpSpPr>
          <p:cNvPr id="1680" name="Group 1680"/>
          <p:cNvGrpSpPr/>
          <p:nvPr/>
        </p:nvGrpSpPr>
        <p:grpSpPr>
          <a:xfrm>
            <a:off x="2146300" y="977900"/>
            <a:ext cx="4749800" cy="4749800"/>
            <a:chOff x="0" y="0"/>
            <a:chExt cx="4749800" cy="4749800"/>
          </a:xfrm>
        </p:grpSpPr>
        <p:sp>
          <p:nvSpPr>
            <p:cNvPr id="1672" name="Shape 1672"/>
            <p:cNvSpPr/>
            <p:nvPr/>
          </p:nvSpPr>
          <p:spPr>
            <a:xfrm>
              <a:off x="0" y="0"/>
              <a:ext cx="4749800" cy="4749800"/>
            </a:xfrm>
            <a:prstGeom prst="ellipse">
              <a:avLst/>
            </a:prstGeom>
            <a:solidFill>
              <a:srgbClr val="FFFB00"/>
            </a:solidFill>
            <a:ln w="76200" cap="flat">
              <a:solidFill>
                <a:srgbClr val="000000"/>
              </a:solidFill>
              <a:prstDash val="solid"/>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1679" name="Group 1679"/>
            <p:cNvGrpSpPr/>
            <p:nvPr/>
          </p:nvGrpSpPr>
          <p:grpSpPr>
            <a:xfrm>
              <a:off x="584782" y="1333500"/>
              <a:ext cx="3881823" cy="2374900"/>
              <a:chOff x="0" y="0"/>
              <a:chExt cx="3881821" cy="2374900"/>
            </a:xfrm>
          </p:grpSpPr>
          <p:sp>
            <p:nvSpPr>
              <p:cNvPr id="1673" name="Shape 1673"/>
              <p:cNvSpPr/>
              <p:nvPr/>
            </p:nvSpPr>
            <p:spPr>
              <a:xfrm>
                <a:off x="0" y="0"/>
                <a:ext cx="1198365"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ctr" defTabSz="406400">
                  <a:lnSpc>
                    <a:spcPts val="2800"/>
                  </a:lnSpc>
                  <a:tabLst>
                    <a:tab pos="749300" algn="l"/>
                  </a:tabLst>
                  <a:defRPr sz="2400"/>
                </a:lvl1pPr>
              </a:lstStyle>
              <a:p>
                <a:r>
                  <a:t>Survival</a:t>
                </a:r>
              </a:p>
            </p:txBody>
          </p:sp>
          <p:sp>
            <p:nvSpPr>
              <p:cNvPr id="1674" name="Shape 1674"/>
              <p:cNvSpPr/>
              <p:nvPr/>
            </p:nvSpPr>
            <p:spPr>
              <a:xfrm>
                <a:off x="2496976" y="0"/>
                <a:ext cx="1384846"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ctr" defTabSz="406400">
                  <a:lnSpc>
                    <a:spcPts val="2800"/>
                  </a:lnSpc>
                  <a:tabLst>
                    <a:tab pos="749300" algn="l"/>
                  </a:tabLst>
                  <a:defRPr sz="2400"/>
                </a:lvl1pPr>
              </a:lstStyle>
              <a:p>
                <a:r>
                  <a:t>Emotions</a:t>
                </a:r>
              </a:p>
            </p:txBody>
          </p:sp>
          <p:sp>
            <p:nvSpPr>
              <p:cNvPr id="1675" name="Shape 1675"/>
              <p:cNvSpPr/>
              <p:nvPr/>
            </p:nvSpPr>
            <p:spPr>
              <a:xfrm>
                <a:off x="1227050" y="1905000"/>
                <a:ext cx="1266380"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ctr" defTabSz="406400">
                  <a:lnSpc>
                    <a:spcPts val="2800"/>
                  </a:lnSpc>
                  <a:tabLst>
                    <a:tab pos="749300" algn="l"/>
                  </a:tabLst>
                  <a:defRPr sz="2400"/>
                </a:lvl1pPr>
              </a:lstStyle>
              <a:p>
                <a:r>
                  <a:t>Thinking</a:t>
                </a:r>
              </a:p>
            </p:txBody>
          </p:sp>
          <p:sp>
            <p:nvSpPr>
              <p:cNvPr id="1676" name="Shape 1676"/>
              <p:cNvSpPr/>
              <p:nvPr/>
            </p:nvSpPr>
            <p:spPr>
              <a:xfrm>
                <a:off x="1265945" y="265757"/>
                <a:ext cx="1216124" cy="4"/>
              </a:xfrm>
              <a:prstGeom prst="line">
                <a:avLst/>
              </a:prstGeom>
              <a:noFill/>
              <a:ln w="63500" cap="flat">
                <a:solidFill>
                  <a:srgbClr val="000000"/>
                </a:solidFill>
                <a:prstDash val="solid"/>
                <a:miter lim="400000"/>
                <a:headEnd type="stealth" w="med" len="med"/>
                <a:tailEnd type="stealth" w="med" len="med"/>
              </a:ln>
              <a:effectLst/>
            </p:spPr>
            <p:txBody>
              <a:bodyPr wrap="square" lIns="0" tIns="0" rIns="0" bIns="0" numCol="1" anchor="t">
                <a:noAutofit/>
              </a:bodyPr>
              <a:lstStyle/>
              <a:p>
                <a:endParaRPr/>
              </a:p>
            </p:txBody>
          </p:sp>
          <p:sp>
            <p:nvSpPr>
              <p:cNvPr id="1677" name="Shape 1677"/>
              <p:cNvSpPr/>
              <p:nvPr/>
            </p:nvSpPr>
            <p:spPr>
              <a:xfrm>
                <a:off x="605982" y="565609"/>
                <a:ext cx="840490" cy="1404430"/>
              </a:xfrm>
              <a:prstGeom prst="line">
                <a:avLst/>
              </a:prstGeom>
              <a:noFill/>
              <a:ln w="63500" cap="flat">
                <a:solidFill>
                  <a:srgbClr val="000000"/>
                </a:solidFill>
                <a:prstDash val="solid"/>
                <a:miter lim="400000"/>
                <a:headEnd type="stealth" w="med" len="med"/>
                <a:tailEnd type="stealth" w="med" len="med"/>
              </a:ln>
              <a:effectLst/>
            </p:spPr>
            <p:txBody>
              <a:bodyPr wrap="square" lIns="0" tIns="0" rIns="0" bIns="0" numCol="1" anchor="t">
                <a:noAutofit/>
              </a:bodyPr>
              <a:lstStyle/>
              <a:p>
                <a:endParaRPr/>
              </a:p>
            </p:txBody>
          </p:sp>
          <p:sp>
            <p:nvSpPr>
              <p:cNvPr id="1678" name="Shape 1678"/>
              <p:cNvSpPr/>
              <p:nvPr/>
            </p:nvSpPr>
            <p:spPr>
              <a:xfrm flipH="1">
                <a:off x="2302626" y="509269"/>
                <a:ext cx="830820" cy="1492540"/>
              </a:xfrm>
              <a:prstGeom prst="line">
                <a:avLst/>
              </a:prstGeom>
              <a:noFill/>
              <a:ln w="63500" cap="flat">
                <a:solidFill>
                  <a:srgbClr val="000000"/>
                </a:solidFill>
                <a:prstDash val="solid"/>
                <a:miter lim="400000"/>
                <a:headEnd type="stealth" w="med" len="med"/>
                <a:tailEnd type="stealth" w="med" len="med"/>
              </a:ln>
              <a:effectLst/>
            </p:spPr>
            <p:txBody>
              <a:bodyPr wrap="square" lIns="0" tIns="0" rIns="0" bIns="0" numCol="1" anchor="t">
                <a:noAutofit/>
              </a:bodyPr>
              <a:lstStyle/>
              <a:p>
                <a:endParaRPr/>
              </a:p>
            </p:txBody>
          </p:sp>
        </p:grpSp>
      </p:grpSp>
      <p:grpSp>
        <p:nvGrpSpPr>
          <p:cNvPr id="1683" name="Group 1683"/>
          <p:cNvGrpSpPr/>
          <p:nvPr/>
        </p:nvGrpSpPr>
        <p:grpSpPr>
          <a:xfrm>
            <a:off x="3937000" y="2755900"/>
            <a:ext cx="1308100" cy="1308100"/>
            <a:chOff x="0" y="0"/>
            <a:chExt cx="1308100" cy="1308100"/>
          </a:xfrm>
        </p:grpSpPr>
        <p:sp>
          <p:nvSpPr>
            <p:cNvPr id="1681" name="Shape 1681"/>
            <p:cNvSpPr/>
            <p:nvPr/>
          </p:nvSpPr>
          <p:spPr>
            <a:xfrm>
              <a:off x="0" y="0"/>
              <a:ext cx="1308100" cy="1308100"/>
            </a:xfrm>
            <a:prstGeom prst="ellipse">
              <a:avLst/>
            </a:prstGeom>
            <a:solidFill>
              <a:srgbClr val="00FDFF"/>
            </a:solidFill>
            <a:ln w="76200" cap="flat">
              <a:solidFill>
                <a:srgbClr val="000000"/>
              </a:solidFill>
              <a:prstDash val="solid"/>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82" name="Shape 1682"/>
            <p:cNvSpPr/>
            <p:nvPr/>
          </p:nvSpPr>
          <p:spPr>
            <a:xfrm>
              <a:off x="68448" y="393700"/>
              <a:ext cx="1215034"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ctr" defTabSz="406400">
                <a:lnSpc>
                  <a:spcPts val="2800"/>
                </a:lnSpc>
                <a:tabLst>
                  <a:tab pos="749300" algn="l"/>
                </a:tabLst>
                <a:defRPr sz="2400"/>
              </a:lvl1pPr>
            </a:lstStyle>
            <a:p>
              <a:r>
                <a:t>Memory</a:t>
              </a:r>
            </a:p>
          </p:txBody>
        </p:sp>
      </p:grpSp>
      <p:grpSp>
        <p:nvGrpSpPr>
          <p:cNvPr id="1694" name="Group 1694"/>
          <p:cNvGrpSpPr/>
          <p:nvPr/>
        </p:nvGrpSpPr>
        <p:grpSpPr>
          <a:xfrm>
            <a:off x="918740" y="355600"/>
            <a:ext cx="7307140" cy="5575300"/>
            <a:chOff x="0" y="0"/>
            <a:chExt cx="7307138" cy="5575300"/>
          </a:xfrm>
        </p:grpSpPr>
        <p:sp>
          <p:nvSpPr>
            <p:cNvPr id="1684" name="Shape 1684"/>
            <p:cNvSpPr/>
            <p:nvPr/>
          </p:nvSpPr>
          <p:spPr>
            <a:xfrm>
              <a:off x="3149835" y="0"/>
              <a:ext cx="1063378"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ctr" defTabSz="406400">
                <a:lnSpc>
                  <a:spcPts val="2800"/>
                </a:lnSpc>
                <a:tabLst>
                  <a:tab pos="749300" algn="l"/>
                </a:tabLst>
                <a:defRPr sz="2400"/>
              </a:lvl1pPr>
            </a:lstStyle>
            <a:p>
              <a:r>
                <a:t>Seeing</a:t>
              </a:r>
            </a:p>
          </p:txBody>
        </p:sp>
        <p:sp>
          <p:nvSpPr>
            <p:cNvPr id="1685" name="Shape 1685"/>
            <p:cNvSpPr/>
            <p:nvPr/>
          </p:nvSpPr>
          <p:spPr>
            <a:xfrm>
              <a:off x="0" y="1917700"/>
              <a:ext cx="1181696"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ctr" defTabSz="406400">
                <a:lnSpc>
                  <a:spcPts val="2800"/>
                </a:lnSpc>
                <a:tabLst>
                  <a:tab pos="749300" algn="l"/>
                </a:tabLst>
                <a:defRPr sz="2400"/>
              </a:lvl1pPr>
            </a:lstStyle>
            <a:p>
              <a:r>
                <a:t>Hearing</a:t>
              </a:r>
            </a:p>
          </p:txBody>
        </p:sp>
        <p:sp>
          <p:nvSpPr>
            <p:cNvPr id="1686" name="Shape 1686"/>
            <p:cNvSpPr/>
            <p:nvPr/>
          </p:nvSpPr>
          <p:spPr>
            <a:xfrm>
              <a:off x="6210275" y="1917700"/>
              <a:ext cx="1096864"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ctr" defTabSz="406400">
                <a:lnSpc>
                  <a:spcPts val="2800"/>
                </a:lnSpc>
                <a:tabLst>
                  <a:tab pos="749300" algn="l"/>
                </a:tabLst>
                <a:defRPr sz="2400"/>
              </a:lvl1pPr>
            </a:lstStyle>
            <a:p>
              <a:r>
                <a:t>Moving</a:t>
              </a:r>
            </a:p>
          </p:txBody>
        </p:sp>
        <p:sp>
          <p:nvSpPr>
            <p:cNvPr id="1687" name="Shape 1687"/>
            <p:cNvSpPr/>
            <p:nvPr/>
          </p:nvSpPr>
          <p:spPr>
            <a:xfrm>
              <a:off x="804192" y="5105400"/>
              <a:ext cx="1283197"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ctr" defTabSz="406400">
                <a:lnSpc>
                  <a:spcPts val="2800"/>
                </a:lnSpc>
                <a:tabLst>
                  <a:tab pos="749300" algn="l"/>
                </a:tabLst>
                <a:defRPr sz="2400"/>
              </a:lvl1pPr>
            </a:lstStyle>
            <a:p>
              <a:r>
                <a:t>Smelling</a:t>
              </a:r>
            </a:p>
          </p:txBody>
        </p:sp>
        <p:sp>
          <p:nvSpPr>
            <p:cNvPr id="1688" name="Shape 1688"/>
            <p:cNvSpPr/>
            <p:nvPr/>
          </p:nvSpPr>
          <p:spPr>
            <a:xfrm>
              <a:off x="5240734" y="5105400"/>
              <a:ext cx="1080047"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ctr" defTabSz="406400">
                <a:lnSpc>
                  <a:spcPts val="2800"/>
                </a:lnSpc>
                <a:tabLst>
                  <a:tab pos="749300" algn="l"/>
                </a:tabLst>
                <a:defRPr sz="2400"/>
              </a:lvl1pPr>
            </a:lstStyle>
            <a:p>
              <a:r>
                <a:t>Tasting</a:t>
              </a:r>
            </a:p>
          </p:txBody>
        </p:sp>
        <p:sp>
          <p:nvSpPr>
            <p:cNvPr id="1689" name="Shape 1689"/>
            <p:cNvSpPr/>
            <p:nvPr/>
          </p:nvSpPr>
          <p:spPr>
            <a:xfrm>
              <a:off x="1151359" y="2044700"/>
              <a:ext cx="419101" cy="419100"/>
            </a:xfrm>
            <a:prstGeom prst="ellipse">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90" name="Shape 1690"/>
            <p:cNvSpPr/>
            <p:nvPr/>
          </p:nvSpPr>
          <p:spPr>
            <a:xfrm>
              <a:off x="2027659" y="4699000"/>
              <a:ext cx="419101" cy="419100"/>
            </a:xfrm>
            <a:prstGeom prst="ellipse">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91" name="Shape 1691"/>
            <p:cNvSpPr/>
            <p:nvPr/>
          </p:nvSpPr>
          <p:spPr>
            <a:xfrm>
              <a:off x="4821659" y="4699000"/>
              <a:ext cx="419101" cy="419100"/>
            </a:xfrm>
            <a:prstGeom prst="ellipse">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92" name="Shape 1692"/>
            <p:cNvSpPr/>
            <p:nvPr/>
          </p:nvSpPr>
          <p:spPr>
            <a:xfrm>
              <a:off x="5621759" y="2006600"/>
              <a:ext cx="419101" cy="419100"/>
            </a:xfrm>
            <a:prstGeom prst="ellipse">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93" name="Shape 1693"/>
            <p:cNvSpPr/>
            <p:nvPr/>
          </p:nvSpPr>
          <p:spPr>
            <a:xfrm>
              <a:off x="3450059" y="469900"/>
              <a:ext cx="419101" cy="419100"/>
            </a:xfrm>
            <a:prstGeom prst="ellipse">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1695" name="Shape 1695"/>
          <p:cNvSpPr/>
          <p:nvPr/>
        </p:nvSpPr>
        <p:spPr>
          <a:xfrm>
            <a:off x="182810" y="101600"/>
            <a:ext cx="1240310" cy="533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ctr" defTabSz="406400">
              <a:lnSpc>
                <a:spcPts val="3300"/>
              </a:lnSpc>
              <a:tabLst>
                <a:tab pos="749300" algn="l"/>
              </a:tabLst>
              <a:defRPr sz="2800" b="1">
                <a:solidFill>
                  <a:srgbClr val="0061A7"/>
                </a:solidFill>
              </a:defRPr>
            </a:lvl1pPr>
          </a:lstStyle>
          <a:p>
            <a:r>
              <a:t>BRAIN</a:t>
            </a:r>
          </a:p>
        </p:txBody>
      </p:sp>
      <p:grpSp>
        <p:nvGrpSpPr>
          <p:cNvPr id="1702" name="Group 1702"/>
          <p:cNvGrpSpPr/>
          <p:nvPr/>
        </p:nvGrpSpPr>
        <p:grpSpPr>
          <a:xfrm>
            <a:off x="2286000" y="990600"/>
            <a:ext cx="4494486" cy="4273261"/>
            <a:chOff x="224125" y="0"/>
            <a:chExt cx="4494485" cy="4273260"/>
          </a:xfrm>
        </p:grpSpPr>
        <p:sp>
          <p:nvSpPr>
            <p:cNvPr id="1696" name="Shape 1696"/>
            <p:cNvSpPr/>
            <p:nvPr/>
          </p:nvSpPr>
          <p:spPr>
            <a:xfrm>
              <a:off x="225439" y="0"/>
              <a:ext cx="4493172" cy="4273261"/>
            </a:xfrm>
            <a:prstGeom prst="pentagon">
              <a:avLst/>
            </a:prstGeom>
            <a:noFill/>
            <a:ln w="63500" cap="flat">
              <a:solidFill>
                <a:srgbClr val="000000"/>
              </a:solidFill>
              <a:prstDash val="solid"/>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697" name="Shape 1697"/>
            <p:cNvSpPr/>
            <p:nvPr/>
          </p:nvSpPr>
          <p:spPr>
            <a:xfrm>
              <a:off x="2497425" y="12700"/>
              <a:ext cx="1358901" cy="4241800"/>
            </a:xfrm>
            <a:prstGeom prst="line">
              <a:avLst/>
            </a:prstGeom>
            <a:noFill/>
            <a:ln w="63500" cap="flat">
              <a:solidFill>
                <a:srgbClr val="000000"/>
              </a:solidFill>
              <a:prstDash val="solid"/>
              <a:miter lim="400000"/>
            </a:ln>
            <a:effectLst/>
          </p:spPr>
          <p:txBody>
            <a:bodyPr wrap="square" lIns="0" tIns="0" rIns="0" bIns="0" numCol="1" anchor="t">
              <a:noAutofit/>
            </a:bodyPr>
            <a:lstStyle/>
            <a:p>
              <a:endParaRPr/>
            </a:p>
          </p:txBody>
        </p:sp>
        <p:sp>
          <p:nvSpPr>
            <p:cNvPr id="1698" name="Shape 1698"/>
            <p:cNvSpPr/>
            <p:nvPr/>
          </p:nvSpPr>
          <p:spPr>
            <a:xfrm>
              <a:off x="249525" y="1625600"/>
              <a:ext cx="3606801" cy="2628900"/>
            </a:xfrm>
            <a:prstGeom prst="line">
              <a:avLst/>
            </a:prstGeom>
            <a:noFill/>
            <a:ln w="63500" cap="flat">
              <a:solidFill>
                <a:srgbClr val="000000"/>
              </a:solidFill>
              <a:prstDash val="solid"/>
              <a:miter lim="400000"/>
            </a:ln>
            <a:effectLst/>
          </p:spPr>
          <p:txBody>
            <a:bodyPr wrap="square" lIns="0" tIns="0" rIns="0" bIns="0" numCol="1" anchor="t">
              <a:noAutofit/>
            </a:bodyPr>
            <a:lstStyle/>
            <a:p>
              <a:endParaRPr/>
            </a:p>
          </p:txBody>
        </p:sp>
        <p:sp>
          <p:nvSpPr>
            <p:cNvPr id="1699" name="Shape 1699"/>
            <p:cNvSpPr/>
            <p:nvPr/>
          </p:nvSpPr>
          <p:spPr>
            <a:xfrm flipH="1">
              <a:off x="1100424" y="1625600"/>
              <a:ext cx="3594101" cy="2628900"/>
            </a:xfrm>
            <a:prstGeom prst="line">
              <a:avLst/>
            </a:prstGeom>
            <a:noFill/>
            <a:ln w="63500" cap="flat">
              <a:solidFill>
                <a:srgbClr val="000000"/>
              </a:solidFill>
              <a:prstDash val="solid"/>
              <a:miter lim="400000"/>
            </a:ln>
            <a:effectLst/>
          </p:spPr>
          <p:txBody>
            <a:bodyPr wrap="square" lIns="0" tIns="0" rIns="0" bIns="0" numCol="1" anchor="t">
              <a:noAutofit/>
            </a:bodyPr>
            <a:lstStyle/>
            <a:p>
              <a:endParaRPr/>
            </a:p>
          </p:txBody>
        </p:sp>
        <p:sp>
          <p:nvSpPr>
            <p:cNvPr id="1700" name="Shape 1700"/>
            <p:cNvSpPr/>
            <p:nvPr/>
          </p:nvSpPr>
          <p:spPr>
            <a:xfrm>
              <a:off x="224125" y="1612900"/>
              <a:ext cx="4470401" cy="12728"/>
            </a:xfrm>
            <a:prstGeom prst="line">
              <a:avLst/>
            </a:prstGeom>
            <a:noFill/>
            <a:ln w="63500" cap="flat">
              <a:solidFill>
                <a:srgbClr val="000000"/>
              </a:solidFill>
              <a:prstDash val="solid"/>
              <a:miter lim="400000"/>
            </a:ln>
            <a:effectLst/>
          </p:spPr>
          <p:txBody>
            <a:bodyPr wrap="square" lIns="0" tIns="0" rIns="0" bIns="0" numCol="1" anchor="t">
              <a:noAutofit/>
            </a:bodyPr>
            <a:lstStyle/>
            <a:p>
              <a:endParaRPr/>
            </a:p>
          </p:txBody>
        </p:sp>
        <p:sp>
          <p:nvSpPr>
            <p:cNvPr id="1701" name="Shape 1701"/>
            <p:cNvSpPr/>
            <p:nvPr/>
          </p:nvSpPr>
          <p:spPr>
            <a:xfrm flipH="1">
              <a:off x="1101636" y="29114"/>
              <a:ext cx="1381878" cy="4234372"/>
            </a:xfrm>
            <a:prstGeom prst="line">
              <a:avLst/>
            </a:prstGeom>
            <a:noFill/>
            <a:ln w="63500" cap="flat">
              <a:solidFill>
                <a:srgbClr val="000000"/>
              </a:solidFill>
              <a:prstDash val="solid"/>
              <a:miter lim="400000"/>
            </a:ln>
            <a:effectLst/>
          </p:spPr>
          <p:txBody>
            <a:bodyPr wrap="square" lIns="0" tIns="0" rIns="0" bIns="0" numCol="1" anchor="t">
              <a:noAutofit/>
            </a:bodyPr>
            <a:lstStyle/>
            <a:p>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694"/>
                                        </p:tgtEl>
                                        <p:attrNameLst>
                                          <p:attrName>style.visibility</p:attrName>
                                        </p:attrNameLst>
                                      </p:cBhvr>
                                      <p:to>
                                        <p:strVal val="visible"/>
                                      </p:to>
                                    </p:set>
                                    <p:animEffect transition="in" filter="dissolve">
                                      <p:cBhvr>
                                        <p:cTn id="7" dur="1000"/>
                                        <p:tgtEl>
                                          <p:spTgt spid="169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702"/>
                                        </p:tgtEl>
                                        <p:attrNameLst>
                                          <p:attrName>style.visibility</p:attrName>
                                        </p:attrNameLst>
                                      </p:cBhvr>
                                      <p:to>
                                        <p:strVal val="visible"/>
                                      </p:to>
                                    </p:set>
                                    <p:animEffect transition="in" filter="dissolve">
                                      <p:cBhvr>
                                        <p:cTn id="12" dur="1000"/>
                                        <p:tgtEl>
                                          <p:spTgt spid="170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fill="hold" grpId="3" nodeType="clickEffect">
                                  <p:stCondLst>
                                    <p:cond delay="0"/>
                                  </p:stCondLst>
                                  <p:childTnLst>
                                    <p:set>
                                      <p:cBhvr>
                                        <p:cTn id="16" dur="indefinite" fill="hold"/>
                                        <p:tgtEl>
                                          <p:spTgt spid="1702"/>
                                        </p:tgtEl>
                                        <p:attrNameLst>
                                          <p:attrName>style.opacity</p:attrName>
                                        </p:attrNameLst>
                                      </p:cBhvr>
                                      <p:to>
                                        <p:strVal val="0.18"/>
                                      </p:to>
                                    </p:set>
                                    <p:animEffect filter="image" prLst="opacity: 0.18; ">
                                      <p:cBhvr>
                                        <p:cTn id="17" dur="indefinite" fill="hold"/>
                                        <p:tgtEl>
                                          <p:spTgt spid="170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680"/>
                                        </p:tgtEl>
                                        <p:attrNameLst>
                                          <p:attrName>style.visibility</p:attrName>
                                        </p:attrNameLst>
                                      </p:cBhvr>
                                      <p:to>
                                        <p:strVal val="visible"/>
                                      </p:to>
                                    </p:set>
                                    <p:animEffect transition="in" filter="dissolve">
                                      <p:cBhvr>
                                        <p:cTn id="22" dur="1000"/>
                                        <p:tgtEl>
                                          <p:spTgt spid="168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1683"/>
                                        </p:tgtEl>
                                        <p:attrNameLst>
                                          <p:attrName>style.visibility</p:attrName>
                                        </p:attrNameLst>
                                      </p:cBhvr>
                                      <p:to>
                                        <p:strVal val="visible"/>
                                      </p:to>
                                    </p:set>
                                    <p:animEffect transition="in" filter="dissolve">
                                      <p:cBhvr>
                                        <p:cTn id="27" dur="1000"/>
                                        <p:tgtEl>
                                          <p:spTgt spid="16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0" grpId="4" animBg="1" advAuto="0"/>
      <p:bldP spid="1683" grpId="5" animBg="1" advAuto="0"/>
      <p:bldP spid="1694" grpId="1" animBg="1" advAuto="0"/>
      <p:bldP spid="1702" grpId="2" animBg="1" advAuto="0"/>
      <p:bldP spid="1702" grpId="3" animBg="1" advAuto="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7" name="Shape 1707"/>
          <p:cNvSpPr>
            <a:spLocks noGrp="1"/>
          </p:cNvSpPr>
          <p:nvPr>
            <p:ph type="sldNum" sz="quarter" idx="2"/>
          </p:nvPr>
        </p:nvSpPr>
        <p:spPr>
          <a:xfrm>
            <a:off x="440104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154</a:t>
            </a:fld>
            <a:endParaRPr/>
          </a:p>
        </p:txBody>
      </p:sp>
      <p:grpSp>
        <p:nvGrpSpPr>
          <p:cNvPr id="1710" name="Group 1710"/>
          <p:cNvGrpSpPr/>
          <p:nvPr/>
        </p:nvGrpSpPr>
        <p:grpSpPr>
          <a:xfrm>
            <a:off x="457200" y="662940"/>
            <a:ext cx="2503359" cy="2106640"/>
            <a:chOff x="0" y="0"/>
            <a:chExt cx="2503358" cy="2106639"/>
          </a:xfrm>
        </p:grpSpPr>
        <p:pic>
          <p:nvPicPr>
            <p:cNvPr id="1708" name="droppedImage.png"/>
            <p:cNvPicPr>
              <a:picLocks noChangeAspect="1"/>
            </p:cNvPicPr>
            <p:nvPr/>
          </p:nvPicPr>
          <p:blipFill>
            <a:blip r:embed="rId3"/>
            <a:stretch>
              <a:fillRect/>
            </a:stretch>
          </p:blipFill>
          <p:spPr>
            <a:xfrm>
              <a:off x="0" y="0"/>
              <a:ext cx="2503358" cy="914400"/>
            </a:xfrm>
            <a:prstGeom prst="rect">
              <a:avLst/>
            </a:prstGeom>
            <a:ln w="12700" cap="flat">
              <a:noFill/>
              <a:miter lim="400000"/>
            </a:ln>
            <a:effectLst/>
          </p:spPr>
        </p:pic>
        <p:sp>
          <p:nvSpPr>
            <p:cNvPr id="1709" name="Shape 1709"/>
            <p:cNvSpPr/>
            <p:nvPr/>
          </p:nvSpPr>
          <p:spPr>
            <a:xfrm>
              <a:off x="614111" y="1085849"/>
              <a:ext cx="1280842" cy="10207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lgn="ctr" defTabSz="411480">
                <a:lnSpc>
                  <a:spcPts val="2400"/>
                </a:lnSpc>
                <a:tabLst>
                  <a:tab pos="749300" algn="l"/>
                </a:tabLst>
                <a:defRPr sz="2000" b="1"/>
              </a:pPr>
              <a:r>
                <a:rPr dirty="0"/>
                <a:t>EYE</a:t>
              </a:r>
            </a:p>
            <a:p>
              <a:pPr algn="ctr" defTabSz="411480">
                <a:lnSpc>
                  <a:spcPts val="2400"/>
                </a:lnSpc>
                <a:tabLst>
                  <a:tab pos="749300" algn="l"/>
                </a:tabLst>
                <a:defRPr sz="2000" b="1"/>
              </a:pPr>
              <a:r>
                <a:rPr dirty="0"/>
                <a:t>(Sense)</a:t>
              </a:r>
              <a:br>
                <a:rPr dirty="0"/>
              </a:br>
              <a:r>
                <a:rPr sz="2200" dirty="0" err="1">
                  <a:latin typeface="Monlam Uni OuChan2"/>
                  <a:cs typeface="Monlam Uni OuChan2"/>
                </a:rPr>
                <a:t>མིག</a:t>
              </a:r>
              <a:r>
                <a:rPr sz="2200" dirty="0">
                  <a:latin typeface="Monlam Uni OuChan2"/>
                  <a:cs typeface="Monlam Uni OuChan2"/>
                </a:rPr>
                <a:t> (</a:t>
              </a:r>
              <a:r>
                <a:rPr sz="2200" dirty="0" err="1">
                  <a:latin typeface="Monlam Uni OuChan2"/>
                  <a:cs typeface="Monlam Uni OuChan2"/>
                </a:rPr>
                <a:t>ཚོར་བ</a:t>
              </a:r>
              <a:r>
                <a:rPr sz="2200" dirty="0">
                  <a:latin typeface="Monlam Uni OuChan2"/>
                  <a:cs typeface="Monlam Uni OuChan2"/>
                </a:rPr>
                <a:t>།)</a:t>
              </a:r>
            </a:p>
          </p:txBody>
        </p:sp>
      </p:grpSp>
      <p:grpSp>
        <p:nvGrpSpPr>
          <p:cNvPr id="1713" name="Group 1713"/>
          <p:cNvGrpSpPr/>
          <p:nvPr/>
        </p:nvGrpSpPr>
        <p:grpSpPr>
          <a:xfrm>
            <a:off x="5998726" y="279736"/>
            <a:ext cx="2652326" cy="2983900"/>
            <a:chOff x="51465" y="489"/>
            <a:chExt cx="2652325" cy="2983899"/>
          </a:xfrm>
        </p:grpSpPr>
        <p:pic>
          <p:nvPicPr>
            <p:cNvPr id="1711" name="droppedImage.png"/>
            <p:cNvPicPr>
              <a:picLocks noChangeAspect="1"/>
            </p:cNvPicPr>
            <p:nvPr/>
          </p:nvPicPr>
          <p:blipFill>
            <a:blip r:embed="rId4"/>
            <a:stretch>
              <a:fillRect/>
            </a:stretch>
          </p:blipFill>
          <p:spPr>
            <a:xfrm rot="5401309">
              <a:off x="459621" y="-365425"/>
              <a:ext cx="1840231" cy="2572060"/>
            </a:xfrm>
            <a:prstGeom prst="rect">
              <a:avLst/>
            </a:prstGeom>
            <a:ln w="12700" cap="flat">
              <a:noFill/>
              <a:miter lim="400000"/>
            </a:ln>
            <a:effectLst/>
          </p:spPr>
        </p:pic>
        <p:sp>
          <p:nvSpPr>
            <p:cNvPr id="1712" name="Shape 1712"/>
            <p:cNvSpPr/>
            <p:nvPr/>
          </p:nvSpPr>
          <p:spPr>
            <a:xfrm>
              <a:off x="51465" y="1961033"/>
              <a:ext cx="2652325" cy="102335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p>
              <a:pPr algn="ctr" defTabSz="411480">
                <a:lnSpc>
                  <a:spcPts val="2400"/>
                </a:lnSpc>
                <a:tabLst>
                  <a:tab pos="749300" algn="l"/>
                </a:tabLst>
                <a:defRPr sz="2000" b="1"/>
              </a:pPr>
              <a:r>
                <a:rPr dirty="0">
                  <a:solidFill>
                    <a:srgbClr val="000080"/>
                  </a:solidFill>
                </a:rPr>
                <a:t>UNIVERSE</a:t>
              </a:r>
            </a:p>
            <a:p>
              <a:pPr algn="ctr" defTabSz="411480">
                <a:lnSpc>
                  <a:spcPts val="2400"/>
                </a:lnSpc>
                <a:tabLst>
                  <a:tab pos="749300" algn="l"/>
                </a:tabLst>
                <a:defRPr sz="2000" b="1"/>
              </a:pPr>
              <a:r>
                <a:rPr dirty="0">
                  <a:solidFill>
                    <a:srgbClr val="000080"/>
                  </a:solidFill>
                </a:rPr>
                <a:t>(subconsciousness)</a:t>
              </a:r>
              <a:br>
                <a:rPr dirty="0">
                  <a:solidFill>
                    <a:srgbClr val="000080"/>
                  </a:solidFill>
                </a:rPr>
              </a:br>
              <a:r>
                <a:rPr sz="2200" dirty="0" err="1">
                  <a:solidFill>
                    <a:srgbClr val="000080"/>
                  </a:solidFill>
                  <a:latin typeface="Monlam Uni OuChan2"/>
                  <a:cs typeface="Monlam Uni OuChan2"/>
                </a:rPr>
                <a:t>འཇིག་རྟེན་ཁམས</a:t>
              </a:r>
              <a:r>
                <a:rPr sz="2200" dirty="0">
                  <a:solidFill>
                    <a:srgbClr val="000080"/>
                  </a:solidFill>
                  <a:latin typeface="Monlam Uni OuChan2"/>
                  <a:cs typeface="Monlam Uni OuChan2"/>
                </a:rPr>
                <a:t>། (</a:t>
              </a:r>
              <a:r>
                <a:rPr lang="bo-CN" sz="2200" b="0" i="0" u="none" strike="noStrike" dirty="0">
                  <a:solidFill>
                    <a:srgbClr val="000080"/>
                  </a:solidFill>
                  <a:effectLst/>
                  <a:latin typeface="Monlam Uni OuChan2"/>
                  <a:cs typeface="Monlam Uni OuChan2"/>
                </a:rPr>
                <a:t>མངོན་མེད་ཤེས་ཚོར།</a:t>
              </a:r>
              <a:r>
                <a:rPr sz="2200" dirty="0">
                  <a:solidFill>
                    <a:srgbClr val="000080"/>
                  </a:solidFill>
                  <a:latin typeface="Monlam Uni OuChan2"/>
                  <a:cs typeface="Monlam Uni OuChan2"/>
                </a:rPr>
                <a:t>)</a:t>
              </a:r>
            </a:p>
          </p:txBody>
        </p:sp>
      </p:grpSp>
      <p:grpSp>
        <p:nvGrpSpPr>
          <p:cNvPr id="1716" name="Group 1716"/>
          <p:cNvGrpSpPr/>
          <p:nvPr/>
        </p:nvGrpSpPr>
        <p:grpSpPr>
          <a:xfrm>
            <a:off x="592562" y="4638374"/>
            <a:ext cx="7396579" cy="2415505"/>
            <a:chOff x="0" y="0"/>
            <a:chExt cx="7396578" cy="2415503"/>
          </a:xfrm>
        </p:grpSpPr>
        <p:sp>
          <p:nvSpPr>
            <p:cNvPr id="1714" name="Shape 1714"/>
            <p:cNvSpPr/>
            <p:nvPr/>
          </p:nvSpPr>
          <p:spPr>
            <a:xfrm flipV="1">
              <a:off x="3850689" y="0"/>
              <a:ext cx="1" cy="816044"/>
            </a:xfrm>
            <a:prstGeom prst="line">
              <a:avLst/>
            </a:prstGeom>
            <a:noFill/>
            <a:ln w="76200" cap="flat">
              <a:solidFill>
                <a:srgbClr val="941100"/>
              </a:solidFill>
              <a:prstDash val="solid"/>
              <a:miter lim="400000"/>
              <a:headEnd type="stealth" w="med" len="med"/>
            </a:ln>
            <a:effectLst/>
          </p:spPr>
          <p:txBody>
            <a:bodyPr wrap="square" lIns="45719" tIns="45719" rIns="45719" bIns="45719" numCol="1" anchor="ctr">
              <a:noAutofit/>
            </a:bodyPr>
            <a:lstStyle/>
            <a:p>
              <a:pPr defTabSz="411480">
                <a:defRPr sz="1000"/>
              </a:pPr>
              <a:endParaRPr/>
            </a:p>
          </p:txBody>
        </p:sp>
        <p:sp>
          <p:nvSpPr>
            <p:cNvPr id="1715" name="Shape 1715"/>
            <p:cNvSpPr/>
            <p:nvPr/>
          </p:nvSpPr>
          <p:spPr>
            <a:xfrm>
              <a:off x="0" y="770085"/>
              <a:ext cx="7396579" cy="16454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noAutofit/>
            </a:bodyPr>
            <a:lstStyle/>
            <a:p>
              <a:pPr algn="ctr" defTabSz="411480">
                <a:lnSpc>
                  <a:spcPts val="7400"/>
                </a:lnSpc>
                <a:tabLst>
                  <a:tab pos="749300" algn="l"/>
                </a:tabLst>
                <a:defRPr sz="6200" b="1">
                  <a:solidFill>
                    <a:srgbClr val="941100"/>
                  </a:solidFill>
                </a:defRPr>
              </a:pPr>
              <a:r>
                <a:rPr sz="2800" dirty="0">
                  <a:solidFill>
                    <a:srgbClr val="941100"/>
                  </a:solidFill>
                </a:rPr>
                <a:t>REALITY</a:t>
              </a:r>
              <a:r>
                <a:rPr sz="2800" dirty="0"/>
                <a:t> </a:t>
              </a:r>
              <a:r>
                <a:rPr lang="bo-CN" sz="3200" b="1" i="0" u="none" strike="noStrike" dirty="0">
                  <a:solidFill>
                    <a:srgbClr val="941100"/>
                  </a:solidFill>
                  <a:effectLst/>
                  <a:latin typeface="Monlam Uni OuChan2"/>
                  <a:cs typeface="Monlam Uni OuChan2"/>
                </a:rPr>
                <a:t>དངོས་དོན།</a:t>
              </a:r>
              <a:r>
                <a:rPr sz="3200" b="1" dirty="0">
                  <a:solidFill>
                    <a:srgbClr val="941100"/>
                  </a:solidFill>
                  <a:latin typeface="Monlam Uni OuChan2"/>
                  <a:cs typeface="Monlam Uni OuChan2"/>
                </a:rPr>
                <a:t>  </a:t>
              </a:r>
              <a:r>
                <a:rPr dirty="0"/>
                <a:t>? </a:t>
              </a:r>
              <a:r>
                <a:rPr sz="3200" dirty="0" err="1">
                  <a:latin typeface="Monlam Uni OuChan2"/>
                  <a:cs typeface="Monlam Uni OuChan2"/>
                </a:rPr>
                <a:t>བདེན་པ</a:t>
              </a:r>
              <a:r>
                <a:rPr sz="3200" dirty="0">
                  <a:latin typeface="Monlam Uni OuChan2"/>
                  <a:cs typeface="Monlam Uni OuChan2"/>
                </a:rPr>
                <a:t>། </a:t>
              </a:r>
              <a:r>
                <a:rPr sz="2800" dirty="0"/>
                <a:t>TRUTH</a:t>
              </a:r>
            </a:p>
          </p:txBody>
        </p:sp>
      </p:grpSp>
      <p:sp>
        <p:nvSpPr>
          <p:cNvPr id="1717" name="Shape 1717"/>
          <p:cNvSpPr/>
          <p:nvPr/>
        </p:nvSpPr>
        <p:spPr>
          <a:xfrm>
            <a:off x="2834528" y="3552190"/>
            <a:ext cx="3471461" cy="104900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11480">
              <a:lnSpc>
                <a:spcPts val="2600"/>
              </a:lnSpc>
              <a:tabLst>
                <a:tab pos="749300" algn="l"/>
              </a:tabLst>
              <a:defRPr sz="2000" b="1"/>
            </a:pPr>
            <a:r>
              <a:rPr dirty="0">
                <a:solidFill>
                  <a:srgbClr val="000080"/>
                </a:solidFill>
              </a:rPr>
              <a:t>BRAIN</a:t>
            </a:r>
            <a:r>
              <a:rPr sz="2200" dirty="0">
                <a:solidFill>
                  <a:srgbClr val="000080"/>
                </a:solidFill>
              </a:rPr>
              <a:t> </a:t>
            </a:r>
            <a:r>
              <a:rPr sz="2200" dirty="0" err="1">
                <a:solidFill>
                  <a:srgbClr val="000080"/>
                </a:solidFill>
              </a:rPr>
              <a:t>ཀ</a:t>
            </a:r>
            <a:r>
              <a:rPr sz="2200" dirty="0" err="1">
                <a:solidFill>
                  <a:srgbClr val="000080"/>
                </a:solidFill>
                <a:latin typeface="Monlam Uni OuChan2"/>
                <a:cs typeface="Monlam Uni OuChan2"/>
              </a:rPr>
              <a:t>ླད་པ</a:t>
            </a:r>
            <a:r>
              <a:rPr sz="2200" dirty="0">
                <a:solidFill>
                  <a:srgbClr val="000080"/>
                </a:solidFill>
                <a:latin typeface="Monlam Uni OuChan2"/>
                <a:cs typeface="Monlam Uni OuChan2"/>
              </a:rPr>
              <a:t>།</a:t>
            </a:r>
          </a:p>
          <a:p>
            <a:pPr algn="ctr" defTabSz="411480">
              <a:lnSpc>
                <a:spcPts val="2400"/>
              </a:lnSpc>
              <a:tabLst>
                <a:tab pos="749300" algn="l"/>
              </a:tabLst>
              <a:defRPr sz="2000" b="1"/>
            </a:pPr>
            <a:r>
              <a:rPr dirty="0">
                <a:solidFill>
                  <a:srgbClr val="000080"/>
                </a:solidFill>
              </a:rPr>
              <a:t>(process </a:t>
            </a:r>
            <a:r>
              <a:rPr lang="de-CH" dirty="0">
                <a:solidFill>
                  <a:srgbClr val="000080"/>
                </a:solidFill>
                <a:latin typeface="Symbol"/>
                <a:sym typeface="Symbol"/>
              </a:rPr>
              <a:t>=&gt;</a:t>
            </a:r>
            <a:r>
              <a:rPr b="0" dirty="0">
                <a:solidFill>
                  <a:srgbClr val="000080"/>
                </a:solidFill>
                <a:latin typeface="Symbol"/>
                <a:ea typeface="Symbol"/>
                <a:cs typeface="Symbol"/>
                <a:sym typeface="Symbol"/>
              </a:rPr>
              <a:t> </a:t>
            </a:r>
            <a:r>
              <a:rPr dirty="0">
                <a:solidFill>
                  <a:srgbClr val="000080"/>
                </a:solidFill>
              </a:rPr>
              <a:t>transformation)</a:t>
            </a:r>
            <a:br>
              <a:rPr dirty="0">
                <a:solidFill>
                  <a:srgbClr val="000080"/>
                </a:solidFill>
              </a:rPr>
            </a:br>
            <a:r>
              <a:rPr sz="2200" dirty="0" err="1">
                <a:solidFill>
                  <a:srgbClr val="000080"/>
                </a:solidFill>
                <a:latin typeface="Monlam Uni OuChan2"/>
                <a:cs typeface="Monlam Uni OuChan2"/>
              </a:rPr>
              <a:t>བྱ་རིམ</a:t>
            </a:r>
            <a:r>
              <a:rPr sz="2200" dirty="0">
                <a:solidFill>
                  <a:srgbClr val="000080"/>
                </a:solidFill>
                <a:latin typeface="Monlam Uni OuChan2"/>
                <a:cs typeface="Monlam Uni OuChan2"/>
              </a:rPr>
              <a:t>།   </a:t>
            </a:r>
            <a:r>
              <a:rPr lang="de-CH" sz="2200" dirty="0">
                <a:solidFill>
                  <a:srgbClr val="000080"/>
                </a:solidFill>
                <a:latin typeface="Symbol"/>
                <a:cs typeface="Monlam Uni OuChan2"/>
                <a:sym typeface="Symbol"/>
              </a:rPr>
              <a:t>=&gt;</a:t>
            </a:r>
            <a:r>
              <a:rPr sz="2200" b="0" dirty="0">
                <a:solidFill>
                  <a:srgbClr val="000080"/>
                </a:solidFill>
                <a:latin typeface="Symbol"/>
                <a:ea typeface="Symbol"/>
                <a:cs typeface="Symbol"/>
                <a:sym typeface="Symbol"/>
              </a:rPr>
              <a:t> </a:t>
            </a:r>
            <a:r>
              <a:rPr lang="bo-CN" sz="2200" dirty="0">
                <a:solidFill>
                  <a:srgbClr val="000080"/>
                </a:solidFill>
                <a:latin typeface="Monlam Uni OuChan2"/>
                <a:cs typeface="Monlam Uni OuChan2"/>
              </a:rPr>
              <a:t>འཕོ་</a:t>
            </a:r>
            <a:r>
              <a:rPr sz="2200" dirty="0" err="1">
                <a:solidFill>
                  <a:srgbClr val="000080"/>
                </a:solidFill>
                <a:latin typeface="Monlam Uni OuChan2"/>
                <a:cs typeface="Monlam Uni OuChan2"/>
              </a:rPr>
              <a:t>འགྱུར</a:t>
            </a:r>
            <a:r>
              <a:rPr lang="bo-CN" sz="2200" dirty="0">
                <a:solidFill>
                  <a:srgbClr val="000080"/>
                </a:solidFill>
                <a:latin typeface="Monlam Uni OuChan2"/>
                <a:cs typeface="Monlam Uni OuChan2"/>
              </a:rPr>
              <a:t>།</a:t>
            </a:r>
            <a:endParaRPr sz="2200" dirty="0">
              <a:solidFill>
                <a:srgbClr val="000080"/>
              </a:solidFill>
              <a:latin typeface="Monlam Uni OuChan2"/>
              <a:cs typeface="Monlam Uni OuChan2"/>
            </a:endParaRPr>
          </a:p>
        </p:txBody>
      </p:sp>
      <p:grpSp>
        <p:nvGrpSpPr>
          <p:cNvPr id="1721" name="Group 1721"/>
          <p:cNvGrpSpPr/>
          <p:nvPr/>
        </p:nvGrpSpPr>
        <p:grpSpPr>
          <a:xfrm>
            <a:off x="2632532" y="1841344"/>
            <a:ext cx="3439001" cy="1710846"/>
            <a:chOff x="0" y="178145"/>
            <a:chExt cx="3439000" cy="1710845"/>
          </a:xfrm>
        </p:grpSpPr>
        <p:pic>
          <p:nvPicPr>
            <p:cNvPr id="1718" name="droppedImage.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90727" y="466618"/>
              <a:ext cx="2274571" cy="1422374"/>
            </a:xfrm>
            <a:prstGeom prst="rect">
              <a:avLst/>
            </a:prstGeom>
            <a:ln w="12700" cap="flat">
              <a:noFill/>
              <a:miter lim="400000"/>
            </a:ln>
            <a:effectLst/>
          </p:spPr>
        </p:pic>
        <p:sp>
          <p:nvSpPr>
            <p:cNvPr id="1719" name="Shape 1719"/>
            <p:cNvSpPr/>
            <p:nvPr/>
          </p:nvSpPr>
          <p:spPr>
            <a:xfrm flipH="1" flipV="1">
              <a:off x="0" y="178145"/>
              <a:ext cx="590728" cy="396078"/>
            </a:xfrm>
            <a:prstGeom prst="line">
              <a:avLst/>
            </a:prstGeom>
            <a:noFill/>
            <a:ln w="76200" cap="flat">
              <a:solidFill>
                <a:srgbClr val="DFDC03"/>
              </a:solidFill>
              <a:prstDash val="solid"/>
              <a:miter lim="400000"/>
              <a:headEnd type="stealth" w="med" len="med"/>
            </a:ln>
            <a:effectLst/>
          </p:spPr>
          <p:txBody>
            <a:bodyPr wrap="square" lIns="45719" tIns="45719" rIns="45719" bIns="45719" numCol="1" anchor="ctr">
              <a:noAutofit/>
            </a:bodyPr>
            <a:lstStyle/>
            <a:p>
              <a:pPr defTabSz="411480">
                <a:defRPr sz="1000"/>
              </a:pPr>
              <a:endParaRPr/>
            </a:p>
          </p:txBody>
        </p:sp>
        <p:sp>
          <p:nvSpPr>
            <p:cNvPr id="1720" name="Shape 1720"/>
            <p:cNvSpPr/>
            <p:nvPr/>
          </p:nvSpPr>
          <p:spPr>
            <a:xfrm flipV="1">
              <a:off x="2762427" y="179075"/>
              <a:ext cx="676574" cy="395467"/>
            </a:xfrm>
            <a:prstGeom prst="line">
              <a:avLst/>
            </a:prstGeom>
            <a:noFill/>
            <a:ln w="76200" cap="flat">
              <a:solidFill>
                <a:srgbClr val="306EE1"/>
              </a:solidFill>
              <a:prstDash val="solid"/>
              <a:miter lim="400000"/>
              <a:headEnd type="stealth" w="med" len="med"/>
            </a:ln>
            <a:effectLst/>
          </p:spPr>
          <p:txBody>
            <a:bodyPr wrap="square" lIns="45719" tIns="45719" rIns="45719" bIns="45719" numCol="1" anchor="ctr">
              <a:noAutofit/>
            </a:bodyPr>
            <a:lstStyle/>
            <a:p>
              <a:pPr defTabSz="411480">
                <a:defRPr sz="1000"/>
              </a:pPr>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7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17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3" grpId="1" animBg="1" advAuto="0"/>
      <p:bldP spid="1716" grpId="4" animBg="1" advAuto="0"/>
      <p:bldP spid="1717" grpId="3" animBg="1" advAuto="0"/>
      <p:bldP spid="1721" grpId="2" animBg="1" advAuto="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5" name="Shape 1725"/>
          <p:cNvSpPr>
            <a:spLocks noGrp="1"/>
          </p:cNvSpPr>
          <p:nvPr>
            <p:ph type="sldNum" sz="quarter" idx="2"/>
          </p:nvPr>
        </p:nvSpPr>
        <p:spPr>
          <a:xfrm>
            <a:off x="440104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155</a:t>
            </a:fld>
            <a:endParaRPr/>
          </a:p>
        </p:txBody>
      </p:sp>
      <p:sp>
        <p:nvSpPr>
          <p:cNvPr id="1726" name="Shape 1726"/>
          <p:cNvSpPr/>
          <p:nvPr/>
        </p:nvSpPr>
        <p:spPr>
          <a:xfrm>
            <a:off x="457200" y="1476637"/>
            <a:ext cx="8218170" cy="1138773"/>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11480">
              <a:spcBef>
                <a:spcPts val="500"/>
              </a:spcBef>
              <a:defRPr sz="2000" b="1"/>
            </a:pPr>
            <a:r>
              <a:rPr dirty="0"/>
              <a:t>In all likelihood we will never be able to turn around and see the true</a:t>
            </a:r>
            <a:r>
              <a:rPr lang="en-US" dirty="0"/>
              <a:t> </a:t>
            </a:r>
            <a:r>
              <a:rPr dirty="0"/>
              <a:t>reality.</a:t>
            </a:r>
            <a:br>
              <a:rPr dirty="0"/>
            </a:br>
            <a:r>
              <a:rPr sz="2800" dirty="0" err="1">
                <a:solidFill>
                  <a:schemeClr val="tx1"/>
                </a:solidFill>
                <a:latin typeface="Monlam Uni OuChan2"/>
                <a:cs typeface="Monlam Uni OuChan2"/>
              </a:rPr>
              <a:t>དངོས་དོན་ངོ་མའམ་གནས་ལུགས་ངོ་མ་དེ་ཕལ་ཆེར</a:t>
            </a:r>
            <a:r>
              <a:rPr sz="2800" dirty="0">
                <a:solidFill>
                  <a:schemeClr val="tx1"/>
                </a:solidFill>
                <a:latin typeface="Monlam Uni OuChan2"/>
                <a:cs typeface="Monlam Uni OuChan2"/>
              </a:rPr>
              <a:t>་</a:t>
            </a:r>
            <a:r>
              <a:rPr lang="bo-CN" sz="2800" dirty="0">
                <a:solidFill>
                  <a:schemeClr val="tx1"/>
                </a:solidFill>
                <a:latin typeface="Monlam Uni OuChan2"/>
                <a:cs typeface="Monlam Uni OuChan2"/>
              </a:rPr>
              <a:t>ང་ཚོས་ནམ་ཡང་</a:t>
            </a:r>
            <a:r>
              <a:rPr sz="2800" dirty="0" err="1">
                <a:solidFill>
                  <a:schemeClr val="tx1"/>
                </a:solidFill>
                <a:latin typeface="Monlam Uni OuChan2"/>
                <a:cs typeface="Monlam Uni OuChan2"/>
              </a:rPr>
              <a:t>མཐོང</a:t>
            </a:r>
            <a:r>
              <a:rPr sz="2800" dirty="0">
                <a:solidFill>
                  <a:schemeClr val="tx1"/>
                </a:solidFill>
                <a:latin typeface="Monlam Uni OuChan2"/>
                <a:cs typeface="Monlam Uni OuChan2"/>
              </a:rPr>
              <a:t>་</a:t>
            </a:r>
            <a:r>
              <a:rPr lang="bo-CN" sz="2800" dirty="0">
                <a:solidFill>
                  <a:schemeClr val="tx1"/>
                </a:solidFill>
                <a:latin typeface="Monlam Uni OuChan2"/>
                <a:cs typeface="Monlam Uni OuChan2"/>
              </a:rPr>
              <a:t>མི་སྲིད</a:t>
            </a:r>
            <a:r>
              <a:rPr sz="2800" dirty="0">
                <a:solidFill>
                  <a:schemeClr val="tx1"/>
                </a:solidFill>
                <a:latin typeface="Monlam Uni OuChan2"/>
                <a:cs typeface="Monlam Uni OuChan2"/>
              </a:rPr>
              <a:t>།</a:t>
            </a:r>
          </a:p>
        </p:txBody>
      </p:sp>
      <p:sp>
        <p:nvSpPr>
          <p:cNvPr id="1727" name="Shape 1727"/>
          <p:cNvSpPr/>
          <p:nvPr/>
        </p:nvSpPr>
        <p:spPr>
          <a:xfrm>
            <a:off x="457200" y="257810"/>
            <a:ext cx="5386053" cy="64633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1480">
              <a:defRPr sz="3600" b="1">
                <a:solidFill>
                  <a:srgbClr val="011A9A"/>
                </a:solidFill>
              </a:defRPr>
            </a:pPr>
            <a:r>
              <a:rPr dirty="0"/>
              <a:t>7. Conclusion</a:t>
            </a:r>
            <a:r>
              <a:rPr lang="de-CH" dirty="0"/>
              <a:t>		</a:t>
            </a:r>
            <a:r>
              <a:rPr sz="3600" b="1" dirty="0">
                <a:latin typeface="Monlam Uni OuChan2"/>
                <a:ea typeface="Monlam Uni OuChan3"/>
                <a:cs typeface="Monlam Uni OuChan2"/>
                <a:sym typeface="Monlam Uni OuChan3"/>
              </a:rPr>
              <a:t>མཇུག་སྡོམ།</a:t>
            </a:r>
          </a:p>
        </p:txBody>
      </p:sp>
      <p:sp>
        <p:nvSpPr>
          <p:cNvPr id="1728" name="Shape 1728"/>
          <p:cNvSpPr/>
          <p:nvPr/>
        </p:nvSpPr>
        <p:spPr>
          <a:xfrm>
            <a:off x="454431" y="3048795"/>
            <a:ext cx="3360421" cy="328295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11480">
              <a:lnSpc>
                <a:spcPct val="120000"/>
              </a:lnSpc>
              <a:tabLst>
                <a:tab pos="749300" algn="l"/>
              </a:tabLst>
              <a:defRPr sz="2800" b="1">
                <a:solidFill>
                  <a:srgbClr val="011A9A"/>
                </a:solidFill>
              </a:defRPr>
            </a:pPr>
            <a:r>
              <a:rPr dirty="0"/>
              <a:t>Western scientists are not able to give an answer</a:t>
            </a:r>
            <a:br>
              <a:rPr dirty="0"/>
            </a:br>
            <a:endParaRPr lang="de-CH" dirty="0"/>
          </a:p>
          <a:p>
            <a:pPr defTabSz="411480">
              <a:lnSpc>
                <a:spcPct val="120000"/>
              </a:lnSpc>
              <a:spcAft>
                <a:spcPts val="800"/>
              </a:spcAft>
              <a:tabLst>
                <a:tab pos="749300" algn="l"/>
              </a:tabLst>
              <a:defRPr sz="2800" b="1">
                <a:solidFill>
                  <a:srgbClr val="011A9A"/>
                </a:solidFill>
              </a:defRPr>
            </a:pPr>
            <a:r>
              <a:rPr dirty="0"/>
              <a:t>ན</a:t>
            </a:r>
            <a:r>
              <a:rPr dirty="0">
                <a:latin typeface="Monlam Uni OuChan2"/>
                <a:cs typeface="Monlam Uni OuChan2"/>
              </a:rPr>
              <a:t>ུབ་</a:t>
            </a:r>
            <a:r>
              <a:rPr dirty="0">
                <a:solidFill>
                  <a:srgbClr val="000080"/>
                </a:solidFill>
                <a:latin typeface="Monlam Uni OuChan2"/>
                <a:cs typeface="Monlam Uni OuChan2"/>
              </a:rPr>
              <a:t>ཕྱོགས་ཚན་རིག་པ་ཚོས་དེ་ལ་ལན་</a:t>
            </a:r>
            <a:r>
              <a:rPr lang="bo-CN" sz="2800" dirty="0">
                <a:solidFill>
                  <a:srgbClr val="000080"/>
                </a:solidFill>
                <a:latin typeface="Monlam Uni OuChan2"/>
                <a:cs typeface="Monlam Uni OuChan2"/>
              </a:rPr>
              <a:t>རྒྱབ་</a:t>
            </a:r>
            <a:r>
              <a:rPr dirty="0">
                <a:solidFill>
                  <a:srgbClr val="000080"/>
                </a:solidFill>
                <a:latin typeface="Monlam Uni OuChan2"/>
                <a:cs typeface="Monlam Uni OuChan2"/>
              </a:rPr>
              <a:t>མི་ཐུབ།</a:t>
            </a:r>
          </a:p>
        </p:txBody>
      </p:sp>
      <p:grpSp>
        <p:nvGrpSpPr>
          <p:cNvPr id="1733" name="Group 1733"/>
          <p:cNvGrpSpPr/>
          <p:nvPr/>
        </p:nvGrpSpPr>
        <p:grpSpPr>
          <a:xfrm>
            <a:off x="4342337" y="3065426"/>
            <a:ext cx="4561844" cy="3180355"/>
            <a:chOff x="-1" y="0"/>
            <a:chExt cx="4561843" cy="3180353"/>
          </a:xfrm>
        </p:grpSpPr>
        <p:grpSp>
          <p:nvGrpSpPr>
            <p:cNvPr id="1731" name="Group 1731"/>
            <p:cNvGrpSpPr/>
            <p:nvPr/>
          </p:nvGrpSpPr>
          <p:grpSpPr>
            <a:xfrm>
              <a:off x="-1" y="0"/>
              <a:ext cx="4561843" cy="3180353"/>
              <a:chOff x="0" y="0"/>
              <a:chExt cx="4561841" cy="3180352"/>
            </a:xfrm>
          </p:grpSpPr>
          <p:sp>
            <p:nvSpPr>
              <p:cNvPr id="1729" name="Shape 1729"/>
              <p:cNvSpPr/>
              <p:nvPr/>
            </p:nvSpPr>
            <p:spPr>
              <a:xfrm>
                <a:off x="1087120" y="0"/>
                <a:ext cx="3474721" cy="31803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defTabSz="411480">
                  <a:lnSpc>
                    <a:spcPct val="120000"/>
                  </a:lnSpc>
                  <a:defRPr sz="2800" b="1">
                    <a:solidFill>
                      <a:srgbClr val="941100"/>
                    </a:solidFill>
                  </a:defRPr>
                </a:pPr>
                <a:r>
                  <a:rPr dirty="0"/>
                  <a:t>Are the eastern philosophers able to give an answer?</a:t>
                </a:r>
                <a:br>
                  <a:rPr dirty="0"/>
                </a:br>
                <a:r>
                  <a:rPr dirty="0"/>
                  <a:t/>
                </a:r>
                <a:br>
                  <a:rPr dirty="0"/>
                </a:br>
                <a:r>
                  <a:rPr dirty="0">
                    <a:latin typeface="Monlam Uni OuChan2"/>
                    <a:cs typeface="Monlam Uni OuChan2"/>
                  </a:rPr>
                  <a:t>ད་འོ་ན། ཤར་ཕྱོགས་ལྟ་གྲུབ་སྨྲ་བ་ཚོས་དེ་ལ་</a:t>
                </a:r>
                <a:r>
                  <a:rPr dirty="0">
                    <a:solidFill>
                      <a:srgbClr val="941100"/>
                    </a:solidFill>
                    <a:latin typeface="Monlam Uni OuChan2"/>
                    <a:cs typeface="Monlam Uni OuChan2"/>
                  </a:rPr>
                  <a:t>ལན་</a:t>
                </a:r>
                <a:r>
                  <a:rPr lang="bo-CN" sz="2800" dirty="0">
                    <a:solidFill>
                      <a:srgbClr val="941100"/>
                    </a:solidFill>
                    <a:latin typeface="Monlam Uni OuChan2"/>
                    <a:cs typeface="Monlam Uni OuChan2"/>
                  </a:rPr>
                  <a:t>རྒྱབ་</a:t>
                </a:r>
                <a:r>
                  <a:rPr dirty="0" err="1">
                    <a:solidFill>
                      <a:srgbClr val="941100"/>
                    </a:solidFill>
                    <a:latin typeface="Monlam Uni OuChan2"/>
                    <a:cs typeface="Monlam Uni OuChan2"/>
                  </a:rPr>
                  <a:t>ཐུབ་བམ</a:t>
                </a:r>
                <a:r>
                  <a:rPr dirty="0">
                    <a:solidFill>
                      <a:srgbClr val="941100"/>
                    </a:solidFill>
                    <a:latin typeface="Monlam Uni OuChan2"/>
                    <a:cs typeface="Monlam Uni OuChan2"/>
                  </a:rPr>
                  <a:t>།</a:t>
                </a:r>
              </a:p>
            </p:txBody>
          </p:sp>
          <p:sp>
            <p:nvSpPr>
              <p:cNvPr id="1730" name="Shape 1730"/>
              <p:cNvSpPr/>
              <p:nvPr/>
            </p:nvSpPr>
            <p:spPr>
              <a:xfrm>
                <a:off x="0" y="377189"/>
                <a:ext cx="683538" cy="738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411480">
                  <a:tabLst>
                    <a:tab pos="317500" algn="l"/>
                    <a:tab pos="635000" algn="l"/>
                    <a:tab pos="952500" algn="l"/>
                    <a:tab pos="1270000" algn="l"/>
                    <a:tab pos="1600200" algn="l"/>
                    <a:tab pos="1917700" algn="l"/>
                    <a:tab pos="2235200" algn="l"/>
                    <a:tab pos="2552700" algn="l"/>
                    <a:tab pos="2870200" algn="l"/>
                    <a:tab pos="3200400" algn="l"/>
                    <a:tab pos="3517900" algn="l"/>
                    <a:tab pos="3835400" algn="l"/>
                  </a:tabLst>
                  <a:defRPr sz="4200">
                    <a:latin typeface="Symbol"/>
                    <a:ea typeface="Symbol"/>
                    <a:cs typeface="Symbol"/>
                    <a:sym typeface="Symbol"/>
                  </a:defRPr>
                </a:lvl1pPr>
              </a:lstStyle>
              <a:p>
                <a:r>
                  <a:rPr lang="de-CH" dirty="0"/>
                  <a:t>=&gt;</a:t>
                </a:r>
                <a:endParaRPr dirty="0"/>
              </a:p>
            </p:txBody>
          </p:sp>
        </p:grpSp>
        <p:sp>
          <p:nvSpPr>
            <p:cNvPr id="1732" name="Shape 1732"/>
            <p:cNvSpPr/>
            <p:nvPr/>
          </p:nvSpPr>
          <p:spPr>
            <a:xfrm>
              <a:off x="27065" y="1865796"/>
              <a:ext cx="683538" cy="73866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45719" tIns="45719" rIns="45719" bIns="45719" numCol="1" anchor="t">
              <a:spAutoFit/>
            </a:bodyPr>
            <a:lstStyle>
              <a:lvl1pPr defTabSz="411480">
                <a:tabLst>
                  <a:tab pos="317500" algn="l"/>
                  <a:tab pos="635000" algn="l"/>
                  <a:tab pos="952500" algn="l"/>
                  <a:tab pos="1270000" algn="l"/>
                  <a:tab pos="1600200" algn="l"/>
                  <a:tab pos="1917700" algn="l"/>
                  <a:tab pos="2235200" algn="l"/>
                  <a:tab pos="2552700" algn="l"/>
                  <a:tab pos="2870200" algn="l"/>
                  <a:tab pos="3200400" algn="l"/>
                  <a:tab pos="3517900" algn="l"/>
                  <a:tab pos="3835400" algn="l"/>
                </a:tabLst>
                <a:defRPr sz="4200">
                  <a:latin typeface="Symbol"/>
                  <a:ea typeface="Symbol"/>
                  <a:cs typeface="Symbol"/>
                  <a:sym typeface="Symbol"/>
                </a:defRPr>
              </a:lvl1pPr>
            </a:lstStyle>
            <a:p>
              <a:r>
                <a:rPr lang="de-CH" dirty="0"/>
                <a:t>=&gt;</a:t>
              </a:r>
              <a:endParaRPr dirty="0"/>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7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6" grpId="1" animBg="1" advAuto="0"/>
      <p:bldP spid="1728" grpId="2" animBg="1" advAuto="0"/>
      <p:bldP spid="1733" grpId="3" animBg="1" advAuto="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5" name="droppedImage.png"/>
          <p:cNvPicPr>
            <a:picLocks noChangeAspect="1"/>
          </p:cNvPicPr>
          <p:nvPr/>
        </p:nvPicPr>
        <p:blipFill>
          <a:blip r:embed="rId2"/>
          <a:stretch>
            <a:fillRect/>
          </a:stretch>
        </p:blipFill>
        <p:spPr>
          <a:xfrm>
            <a:off x="457200" y="339725"/>
            <a:ext cx="8216900" cy="6162675"/>
          </a:xfrm>
          <a:prstGeom prst="rect">
            <a:avLst/>
          </a:prstGeom>
          <a:ln w="12700"/>
        </p:spPr>
      </p:pic>
      <p:sp>
        <p:nvSpPr>
          <p:cNvPr id="1736" name="Shape 1736"/>
          <p:cNvSpPr/>
          <p:nvPr/>
        </p:nvSpPr>
        <p:spPr>
          <a:xfrm>
            <a:off x="6580153" y="393700"/>
            <a:ext cx="2070101" cy="86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406400">
              <a:defRPr sz="3600">
                <a:solidFill>
                  <a:srgbClr val="FFFFFF"/>
                </a:solidFill>
                <a:latin typeface="+mn-lt"/>
                <a:ea typeface="+mn-ea"/>
                <a:cs typeface="+mn-cs"/>
                <a:sym typeface="Arial"/>
              </a:defRPr>
            </a:lvl1pPr>
          </a:lstStyle>
          <a:p>
            <a:r>
              <a:t>ཐུགས་རྗེ་ཆེ།</a:t>
            </a:r>
          </a:p>
        </p:txBody>
      </p:sp>
      <p:sp>
        <p:nvSpPr>
          <p:cNvPr id="1737" name="Shape 1737"/>
          <p:cNvSpPr/>
          <p:nvPr/>
        </p:nvSpPr>
        <p:spPr>
          <a:xfrm>
            <a:off x="381000" y="6515100"/>
            <a:ext cx="1646605" cy="3795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1800">
                <a:solidFill>
                  <a:srgbClr val="FFFFFF"/>
                </a:solidFill>
                <a:uFill>
                  <a:solidFill>
                    <a:srgbClr val="FFFFFF"/>
                  </a:solidFill>
                </a:uFill>
                <a:latin typeface="+mn-lt"/>
                <a:ea typeface="+mn-ea"/>
                <a:cs typeface="+mn-cs"/>
                <a:sym typeface="Arial"/>
              </a:defRPr>
            </a:lvl1pPr>
          </a:lstStyle>
          <a:p>
            <a:r>
              <a:rPr dirty="0">
                <a:solidFill>
                  <a:schemeClr val="tx1"/>
                </a:solidFill>
              </a:rPr>
              <a:t>Mount Kailash</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736">
                                            <p:bg/>
                                          </p:spTgt>
                                        </p:tgtEl>
                                        <p:attrNameLst>
                                          <p:attrName>style.visibility</p:attrName>
                                        </p:attrNameLst>
                                      </p:cBhvr>
                                      <p:to>
                                        <p:strVal val="visible"/>
                                      </p:to>
                                    </p:set>
                                    <p:animEffect transition="in" filter="dissolve">
                                      <p:cBhvr>
                                        <p:cTn id="7" dur="1000"/>
                                        <p:tgtEl>
                                          <p:spTgt spid="1736">
                                            <p:bg/>
                                          </p:spTgt>
                                        </p:tgtEl>
                                      </p:cBhvr>
                                    </p:animEffect>
                                  </p:childTnLst>
                                </p:cTn>
                              </p:par>
                              <p:par>
                                <p:cTn id="8" presetID="9" presetClass="entr" presetSubtype="0" fill="hold" grpId="1" nodeType="withEffect">
                                  <p:stCondLst>
                                    <p:cond delay="0"/>
                                  </p:stCondLst>
                                  <p:iterate>
                                    <p:tmAbs val="0"/>
                                  </p:iterate>
                                  <p:childTnLst>
                                    <p:set>
                                      <p:cBhvr>
                                        <p:cTn id="9" fill="hold"/>
                                        <p:tgtEl>
                                          <p:spTgt spid="1736">
                                            <p:txEl>
                                              <p:pRg st="0" end="0"/>
                                            </p:txEl>
                                          </p:spTgt>
                                        </p:tgtEl>
                                        <p:attrNameLst>
                                          <p:attrName>style.visibility</p:attrName>
                                        </p:attrNameLst>
                                      </p:cBhvr>
                                      <p:to>
                                        <p:strVal val="visible"/>
                                      </p:to>
                                    </p:set>
                                    <p:animEffect transition="in" filter="dissolve">
                                      <p:cBhvr>
                                        <p:cTn id="10" dur="1000"/>
                                        <p:tgtEl>
                                          <p:spTgt spid="17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6" grpId="1" build="p" bldLvl="5" animBg="1" advAuto="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9" name="Shape 1739"/>
          <p:cNvSpPr/>
          <p:nvPr/>
        </p:nvSpPr>
        <p:spPr>
          <a:xfrm>
            <a:off x="1848802" y="647700"/>
            <a:ext cx="5435601" cy="48641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lstStyle/>
          <a:p>
            <a:pPr marL="287337" marR="82296" indent="-287337" defTabSz="825500">
              <a:spcBef>
                <a:spcPts val="400"/>
              </a:spcBef>
              <a:buSzPct val="100000"/>
              <a:buChar char="•"/>
              <a:defRPr sz="1800">
                <a:uFill>
                  <a:solidFill>
                    <a:srgbClr val="000000"/>
                  </a:solidFill>
                </a:uFill>
                <a:latin typeface="Arial Unicode MS"/>
                <a:ea typeface="Arial Unicode MS"/>
                <a:cs typeface="Arial Unicode MS"/>
                <a:sym typeface="Arial Unicode MS"/>
              </a:defRPr>
            </a:pPr>
            <a:endParaRPr/>
          </a:p>
          <a:p>
            <a:pPr marR="82296" defTabSz="825500">
              <a:spcBef>
                <a:spcPts val="400"/>
              </a:spcBef>
              <a:defRPr sz="1800">
                <a:uFill>
                  <a:solidFill>
                    <a:srgbClr val="000000"/>
                  </a:solidFill>
                </a:uFill>
                <a:latin typeface="Arial Unicode MS"/>
                <a:ea typeface="Arial Unicode MS"/>
                <a:cs typeface="Arial Unicode MS"/>
                <a:sym typeface="Arial Unicode MS"/>
              </a:defRPr>
            </a:pPr>
            <a:r>
              <a:rPr sz="27000" b="1">
                <a:solidFill>
                  <a:srgbClr val="FF2600"/>
                </a:solidFill>
                <a:latin typeface="Helvetica"/>
                <a:ea typeface="Helvetica"/>
                <a:cs typeface="Helvetica"/>
                <a:sym typeface="Helvetica"/>
              </a:rPr>
              <a:t>?...</a:t>
            </a:r>
          </a:p>
        </p:txBody>
      </p:sp>
      <p:sp>
        <p:nvSpPr>
          <p:cNvPr id="1740" name="Shape 1740"/>
          <p:cNvSpPr>
            <a:spLocks noGrp="1"/>
          </p:cNvSpPr>
          <p:nvPr>
            <p:ph type="sldNum" sz="quarter" idx="2"/>
          </p:nvPr>
        </p:nvSpPr>
        <p:spPr>
          <a:xfrm>
            <a:off x="440104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157</a:t>
            </a:fld>
            <a:endParaRPr/>
          </a:p>
        </p:txBody>
      </p:sp>
    </p:spTree>
  </p:cSld>
  <p:clrMapOvr>
    <a:masterClrMapping/>
  </p:clrMapOvr>
  <p:transition xmlns:p14="http://schemas.microsoft.com/office/powerpoint/2010/main" spd="slow"/>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 name="Shape 1742"/>
          <p:cNvSpPr/>
          <p:nvPr/>
        </p:nvSpPr>
        <p:spPr>
          <a:xfrm>
            <a:off x="-38100" y="-25400"/>
            <a:ext cx="9207500" cy="6908800"/>
          </a:xfrm>
          <a:prstGeom prst="rect">
            <a:avLst/>
          </a:prstGeom>
          <a:solidFill>
            <a:srgbClr val="000000"/>
          </a:solidFill>
          <a:ln w="25400">
            <a:solidFill>
              <a:srgbClr val="000000"/>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743" name="Shape 1743"/>
          <p:cNvSpPr>
            <a:spLocks noGrp="1"/>
          </p:cNvSpPr>
          <p:nvPr>
            <p:ph type="sldNum" sz="quarter" idx="2"/>
          </p:nvPr>
        </p:nvSpPr>
        <p:spPr>
          <a:xfrm>
            <a:off x="4394698" y="6642100"/>
            <a:ext cx="343174"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158</a:t>
            </a:fld>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16</a:t>
            </a:fld>
            <a:endParaRPr/>
          </a:p>
        </p:txBody>
      </p:sp>
      <p:sp>
        <p:nvSpPr>
          <p:cNvPr id="656" name="Shape 656"/>
          <p:cNvSpPr/>
          <p:nvPr/>
        </p:nvSpPr>
        <p:spPr>
          <a:xfrm>
            <a:off x="4058057" y="1865373"/>
            <a:ext cx="2444522" cy="219671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82E6FF"/>
          </a:solidFill>
          <a:ln w="12700">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7" name="Shape 657"/>
          <p:cNvSpPr/>
          <p:nvPr/>
        </p:nvSpPr>
        <p:spPr>
          <a:xfrm flipV="1">
            <a:off x="4735000" y="2893005"/>
            <a:ext cx="1116724" cy="8740"/>
          </a:xfrm>
          <a:prstGeom prst="line">
            <a:avLst/>
          </a:prstGeom>
          <a:ln w="38100">
            <a:solidFill>
              <a:srgbClr val="FF26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8" name="Shape 658"/>
          <p:cNvSpPr/>
          <p:nvPr/>
        </p:nvSpPr>
        <p:spPr>
          <a:xfrm>
            <a:off x="5862006" y="2915436"/>
            <a:ext cx="1833625" cy="709045"/>
          </a:xfrm>
          <a:prstGeom prst="line">
            <a:avLst/>
          </a:prstGeom>
          <a:ln w="38100">
            <a:solidFill>
              <a:srgbClr val="FF2600"/>
            </a:solidFill>
            <a:miter lim="400000"/>
            <a:tailEnd type="triangle"/>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663" name="Group 663"/>
          <p:cNvGrpSpPr/>
          <p:nvPr/>
        </p:nvGrpSpPr>
        <p:grpSpPr>
          <a:xfrm>
            <a:off x="1384869" y="2662027"/>
            <a:ext cx="3305156" cy="1697865"/>
            <a:chOff x="0" y="-255705"/>
            <a:chExt cx="3305155" cy="1697863"/>
          </a:xfrm>
        </p:grpSpPr>
        <p:grpSp>
          <p:nvGrpSpPr>
            <p:cNvPr id="661" name="Group 661"/>
            <p:cNvGrpSpPr/>
            <p:nvPr/>
          </p:nvGrpSpPr>
          <p:grpSpPr>
            <a:xfrm>
              <a:off x="0" y="0"/>
              <a:ext cx="3305156" cy="1442159"/>
              <a:chOff x="0" y="0"/>
              <a:chExt cx="3305155" cy="1442158"/>
            </a:xfrm>
          </p:grpSpPr>
          <p:sp>
            <p:nvSpPr>
              <p:cNvPr id="659" name="Shape 659"/>
              <p:cNvSpPr/>
              <p:nvPr/>
            </p:nvSpPr>
            <p:spPr>
              <a:xfrm flipV="1">
                <a:off x="1687624" y="0"/>
                <a:ext cx="1617532" cy="704382"/>
              </a:xfrm>
              <a:prstGeom prst="line">
                <a:avLst/>
              </a:prstGeom>
              <a:noFill/>
              <a:ln w="381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0" name="Shape 660"/>
              <p:cNvSpPr/>
              <p:nvPr/>
            </p:nvSpPr>
            <p:spPr>
              <a:xfrm flipV="1">
                <a:off x="0" y="703513"/>
                <a:ext cx="1737918" cy="738646"/>
              </a:xfrm>
              <a:prstGeom prst="line">
                <a:avLst/>
              </a:prstGeom>
              <a:noFill/>
              <a:ln w="38100" cap="flat">
                <a:solidFill>
                  <a:srgbClr val="FF2600"/>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662" name="Shape 662"/>
            <p:cNvSpPr/>
            <p:nvPr/>
          </p:nvSpPr>
          <p:spPr>
            <a:xfrm rot="20146265">
              <a:off x="491824" y="5719"/>
              <a:ext cx="1486682" cy="990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800">
                  <a:solidFill>
                    <a:srgbClr val="FF2600"/>
                  </a:solidFill>
                </a:defRPr>
              </a:pPr>
              <a:r>
                <a:t>beam of light</a:t>
              </a:r>
            </a:p>
            <a:p>
              <a:pPr>
                <a:defRPr sz="2400">
                  <a:solidFill>
                    <a:srgbClr val="FF2600"/>
                  </a:solidFill>
                  <a:latin typeface="Monlam Uni OuChan3"/>
                  <a:ea typeface="Monlam Uni OuChan3"/>
                  <a:cs typeface="Monlam Uni OuChan3"/>
                  <a:sym typeface="Monlam Uni OuChan3"/>
                </a:defRPr>
              </a:pPr>
              <a:r>
                <a:t>འོད་ཟེར།</a:t>
              </a:r>
            </a:p>
          </p:txBody>
        </p:sp>
      </p:grpSp>
      <p:grpSp>
        <p:nvGrpSpPr>
          <p:cNvPr id="666" name="Group 666"/>
          <p:cNvGrpSpPr/>
          <p:nvPr/>
        </p:nvGrpSpPr>
        <p:grpSpPr>
          <a:xfrm>
            <a:off x="5425132" y="2241740"/>
            <a:ext cx="1873234" cy="889813"/>
            <a:chOff x="0" y="-50800"/>
            <a:chExt cx="1873233" cy="889811"/>
          </a:xfrm>
        </p:grpSpPr>
        <p:sp>
          <p:nvSpPr>
            <p:cNvPr id="664" name="Shape 664"/>
            <p:cNvSpPr/>
            <p:nvPr/>
          </p:nvSpPr>
          <p:spPr>
            <a:xfrm flipH="1">
              <a:off x="-1" y="282873"/>
              <a:ext cx="1015301" cy="556139"/>
            </a:xfrm>
            <a:prstGeom prst="line">
              <a:avLst/>
            </a:prstGeom>
            <a:noFill/>
            <a:ln w="38100" cap="flat">
              <a:solidFill>
                <a:srgbClr val="00F900"/>
              </a:solidFill>
              <a:custDash>
                <a:ds d="200000" sp="200000"/>
              </a:custDash>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5" name="Shape 665"/>
            <p:cNvSpPr/>
            <p:nvPr/>
          </p:nvSpPr>
          <p:spPr>
            <a:xfrm>
              <a:off x="1060184" y="-50801"/>
              <a:ext cx="813050"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800">
                  <a:solidFill>
                    <a:srgbClr val="00A600"/>
                  </a:solidFill>
                </a:defRPr>
              </a:lvl1pPr>
            </a:lstStyle>
            <a:p>
              <a:r>
                <a:t>normal</a:t>
              </a:r>
            </a:p>
          </p:txBody>
        </p:sp>
      </p:grpSp>
      <p:grpSp>
        <p:nvGrpSpPr>
          <p:cNvPr id="669" name="Group 669"/>
          <p:cNvGrpSpPr/>
          <p:nvPr/>
        </p:nvGrpSpPr>
        <p:grpSpPr>
          <a:xfrm>
            <a:off x="3565952" y="2241740"/>
            <a:ext cx="1556747" cy="909496"/>
            <a:chOff x="0" y="-50800"/>
            <a:chExt cx="1556746" cy="909495"/>
          </a:xfrm>
        </p:grpSpPr>
        <p:sp>
          <p:nvSpPr>
            <p:cNvPr id="667" name="Shape 667"/>
            <p:cNvSpPr/>
            <p:nvPr/>
          </p:nvSpPr>
          <p:spPr>
            <a:xfrm flipH="1" flipV="1">
              <a:off x="510690" y="263190"/>
              <a:ext cx="1046057" cy="595506"/>
            </a:xfrm>
            <a:prstGeom prst="line">
              <a:avLst/>
            </a:prstGeom>
            <a:noFill/>
            <a:ln w="38100" cap="flat">
              <a:solidFill>
                <a:srgbClr val="00F900"/>
              </a:solidFill>
              <a:custDash>
                <a:ds d="200000" sp="200000"/>
              </a:custDash>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8" name="Shape 668"/>
            <p:cNvSpPr/>
            <p:nvPr/>
          </p:nvSpPr>
          <p:spPr>
            <a:xfrm>
              <a:off x="0" y="-50801"/>
              <a:ext cx="813049"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800">
                  <a:solidFill>
                    <a:srgbClr val="00A600"/>
                  </a:solidFill>
                </a:defRPr>
              </a:lvl1pPr>
            </a:lstStyle>
            <a:p>
              <a:r>
                <a:t>normal</a:t>
              </a:r>
            </a:p>
          </p:txBody>
        </p:sp>
      </p:grpSp>
      <p:sp>
        <p:nvSpPr>
          <p:cNvPr id="670" name="Shape 670"/>
          <p:cNvSpPr/>
          <p:nvPr/>
        </p:nvSpPr>
        <p:spPr>
          <a:xfrm>
            <a:off x="304285" y="787400"/>
            <a:ext cx="5547439" cy="861774"/>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p>
            <a:pPr defTabSz="406400">
              <a:lnSpc>
                <a:spcPts val="2800"/>
              </a:lnSpc>
              <a:tabLst>
                <a:tab pos="749300" algn="l"/>
              </a:tabLst>
              <a:defRPr sz="2400"/>
            </a:pPr>
            <a:r>
              <a:rPr dirty="0"/>
              <a:t>Beam of light </a:t>
            </a:r>
            <a:r>
              <a:rPr dirty="0">
                <a:solidFill>
                  <a:schemeClr val="tx1"/>
                </a:solidFill>
              </a:rPr>
              <a:t>passing </a:t>
            </a:r>
            <a:r>
              <a:rPr lang="en-IN" dirty="0">
                <a:solidFill>
                  <a:schemeClr val="tx1"/>
                </a:solidFill>
              </a:rPr>
              <a:t>through </a:t>
            </a:r>
            <a:r>
              <a:rPr dirty="0">
                <a:solidFill>
                  <a:schemeClr val="tx1"/>
                </a:solidFill>
              </a:rPr>
              <a:t>a prism</a:t>
            </a:r>
          </a:p>
          <a:p>
            <a:pPr>
              <a:defRPr sz="2600"/>
            </a:pPr>
            <a:r>
              <a:rPr dirty="0" err="1"/>
              <a:t>འོད་ཟེར་ཞིག་འཇའ་ཤེལ་བརྒྱུད་ནས་འགྲོ་བ</a:t>
            </a:r>
            <a:r>
              <a:rPr dirty="0"/>
              <a:t>།</a:t>
            </a:r>
          </a:p>
        </p:txBody>
      </p:sp>
      <p:sp>
        <p:nvSpPr>
          <p:cNvPr id="671" name="Shape 671"/>
          <p:cNvSpPr/>
          <p:nvPr/>
        </p:nvSpPr>
        <p:spPr>
          <a:xfrm>
            <a:off x="230101" y="5165459"/>
            <a:ext cx="8732068" cy="11815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2800"/>
              </a:lnSpc>
              <a:tabLst>
                <a:tab pos="749300" algn="l"/>
              </a:tabLst>
              <a:defRPr sz="2400"/>
            </a:pPr>
            <a:r>
              <a:rPr sz="2400" dirty="0">
                <a:solidFill>
                  <a:schemeClr val="tx1"/>
                </a:solidFill>
              </a:rPr>
              <a:t>Each colour-beam of light is passing</a:t>
            </a:r>
            <a:r>
              <a:rPr lang="en-IN" sz="2400" dirty="0">
                <a:solidFill>
                  <a:schemeClr val="tx1"/>
                </a:solidFill>
              </a:rPr>
              <a:t> through </a:t>
            </a:r>
            <a:r>
              <a:rPr sz="2400" dirty="0">
                <a:solidFill>
                  <a:schemeClr val="tx1"/>
                </a:solidFill>
              </a:rPr>
              <a:t>the prism slightly different</a:t>
            </a:r>
            <a:r>
              <a:rPr lang="en-IN" sz="2400" dirty="0">
                <a:solidFill>
                  <a:schemeClr val="tx1"/>
                </a:solidFill>
              </a:rPr>
              <a:t> in a slightly different way.</a:t>
            </a:r>
          </a:p>
          <a:p>
            <a:pPr defTabSz="406400">
              <a:lnSpc>
                <a:spcPts val="2800"/>
              </a:lnSpc>
              <a:tabLst>
                <a:tab pos="749300" algn="l"/>
              </a:tabLst>
              <a:defRPr sz="2400"/>
            </a:pPr>
            <a:r>
              <a:rPr dirty="0">
                <a:solidFill>
                  <a:schemeClr val="tx1"/>
                </a:solidFill>
                <a:latin typeface="Monlam Uni OuChan2"/>
                <a:cs typeface="Monlam Uni OuChan2"/>
              </a:rPr>
              <a:t>འོད་ཟེར་གྱི་ཁ་དོག་ངེས་ཅན་རང་སོ་སོར་འཇའ་ཤེལ་ནང་</a:t>
            </a:r>
            <a:r>
              <a:rPr lang="bo-CN" dirty="0">
                <a:solidFill>
                  <a:schemeClr val="tx1"/>
                </a:solidFill>
                <a:latin typeface="Monlam Uni OuChan2"/>
                <a:cs typeface="Monlam Uni OuChan2"/>
              </a:rPr>
              <a:t>བརྒྱུད་</a:t>
            </a:r>
            <a:r>
              <a:rPr lang="bo-CN" dirty="0">
                <a:solidFill>
                  <a:schemeClr val="tx1"/>
                </a:solidFill>
                <a:latin typeface="Monlam Uni OuChan2"/>
                <a:ea typeface="Monlam Uni OuChan2"/>
                <a:cs typeface="Monlam Uni OuChan2"/>
                <a:sym typeface="Monlam Uni OuChan2"/>
              </a:rPr>
              <a:t>ལམ་</a:t>
            </a:r>
            <a:r>
              <a:rPr dirty="0" err="1">
                <a:solidFill>
                  <a:schemeClr val="tx1"/>
                </a:solidFill>
                <a:latin typeface="Monlam Uni OuChan2"/>
                <a:cs typeface="Monlam Uni OuChan2"/>
              </a:rPr>
              <a:t>ཕྲན་ཙམ་མི</a:t>
            </a:r>
            <a:r>
              <a:rPr dirty="0" err="1">
                <a:latin typeface="Monlam Uni OuChan2"/>
                <a:cs typeface="Monlam Uni OuChan2"/>
              </a:rPr>
              <a:t>་འདྲ་བར་སྐྱོད་ཀྱི་ཡོད</a:t>
            </a:r>
            <a:r>
              <a:rPr dirty="0">
                <a:latin typeface="Monlam Uni OuChan2"/>
                <a:cs typeface="Monlam Uni OuChan2"/>
              </a:rPr>
              <a:t>།</a:t>
            </a:r>
          </a:p>
        </p:txBody>
      </p:sp>
      <p:sp>
        <p:nvSpPr>
          <p:cNvPr id="672" name="Shape 672"/>
          <p:cNvSpPr/>
          <p:nvPr/>
        </p:nvSpPr>
        <p:spPr>
          <a:xfrm>
            <a:off x="292497" y="63500"/>
            <a:ext cx="3573562" cy="7138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4300"/>
              </a:lnSpc>
              <a:tabLst>
                <a:tab pos="749300" algn="l"/>
              </a:tabLst>
              <a:defRPr sz="3000" b="1">
                <a:solidFill>
                  <a:srgbClr val="011993"/>
                </a:solidFill>
              </a:defRPr>
            </a:pPr>
            <a:r>
              <a:rPr dirty="0"/>
              <a:t>Re</a:t>
            </a:r>
            <a:r>
              <a:rPr dirty="0">
                <a:solidFill>
                  <a:srgbClr val="FF4013"/>
                </a:solidFill>
              </a:rPr>
              <a:t>fra</a:t>
            </a:r>
            <a:r>
              <a:rPr dirty="0"/>
              <a:t>ction  </a:t>
            </a:r>
            <a:r>
              <a:rPr sz="3600" dirty="0"/>
              <a:t> </a:t>
            </a:r>
            <a:r>
              <a:rPr dirty="0"/>
              <a:t>འཁྱོག་འཕྲོ།</a:t>
            </a:r>
          </a:p>
        </p:txBody>
      </p:sp>
    </p:spTree>
    <p:extLst>
      <p:ext uri="{BB962C8B-B14F-4D97-AF65-F5344CB8AC3E}">
        <p14:creationId xmlns:p14="http://schemas.microsoft.com/office/powerpoint/2010/main" val="1071405056"/>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6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6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6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6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65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6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 grpId="0" animBg="1" advAuto="0"/>
      <p:bldP spid="658" grpId="0" animBg="1" advAuto="0"/>
      <p:bldP spid="663" grpId="0" animBg="1" advAuto="0"/>
      <p:bldP spid="666" grpId="0" animBg="1" advAuto="0"/>
      <p:bldP spid="669" grpId="0" animBg="1" advAuto="0"/>
      <p:bldP spid="671"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Shape 62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17</a:t>
            </a:fld>
            <a:endParaRPr/>
          </a:p>
        </p:txBody>
      </p:sp>
      <p:pic>
        <p:nvPicPr>
          <p:cNvPr id="626" name="droppedImage.png"/>
          <p:cNvPicPr>
            <a:picLocks noChangeAspect="1"/>
          </p:cNvPicPr>
          <p:nvPr/>
        </p:nvPicPr>
        <p:blipFill>
          <a:blip r:embed="rId2"/>
          <a:stretch>
            <a:fillRect/>
          </a:stretch>
        </p:blipFill>
        <p:spPr>
          <a:xfrm>
            <a:off x="520700" y="685800"/>
            <a:ext cx="8104462" cy="4000500"/>
          </a:xfrm>
          <a:prstGeom prst="rect">
            <a:avLst/>
          </a:prstGeom>
          <a:ln w="12700">
            <a:miter lim="400000"/>
          </a:ln>
        </p:spPr>
      </p:pic>
      <p:sp>
        <p:nvSpPr>
          <p:cNvPr id="627" name="Shape 627"/>
          <p:cNvSpPr/>
          <p:nvPr/>
        </p:nvSpPr>
        <p:spPr>
          <a:xfrm>
            <a:off x="1752600" y="4724400"/>
            <a:ext cx="5638800" cy="1104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06400">
              <a:tabLst>
                <a:tab pos="3606800" algn="l"/>
              </a:tabLst>
              <a:defRPr sz="2400"/>
            </a:pPr>
            <a:r>
              <a:t>Rainbow colours = Visible light spectrum</a:t>
            </a:r>
            <a:endParaRPr>
              <a:latin typeface="Monlam Uni OuChan2"/>
              <a:ea typeface="Monlam Uni OuChan2"/>
              <a:cs typeface="Monlam Uni OuChan2"/>
              <a:sym typeface="Monlam Uni OuChan2"/>
            </a:endParaRPr>
          </a:p>
          <a:p>
            <a:pPr algn="ctr">
              <a:defRPr sz="2800"/>
            </a:pPr>
            <a:r>
              <a:t>འཇའ་ཚོན་གྱི་ཁ་དོག = སྣང་རུང་གི་འོད་ཤལ།</a:t>
            </a:r>
          </a:p>
        </p:txBody>
      </p:sp>
    </p:spTree>
  </p:cSld>
  <p:clrMapOvr>
    <a:masterClrMapping/>
  </p:clrMapOvr>
  <p:transition xmlns:p14="http://schemas.microsoft.com/office/powerpoint/2010/main" spd="slow"/>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9" name="Shape 62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18</a:t>
            </a:fld>
            <a:endParaRPr/>
          </a:p>
        </p:txBody>
      </p:sp>
      <p:pic>
        <p:nvPicPr>
          <p:cNvPr id="630" name="Light_dispersion_conceptual_waves.gif"/>
          <p:cNvPicPr>
            <a:picLocks/>
          </p:cNvPicPr>
          <p:nvPr/>
        </p:nvPicPr>
        <p:blipFill>
          <a:blip r:embed="rId2"/>
          <a:stretch>
            <a:fillRect/>
          </a:stretch>
        </p:blipFill>
        <p:spPr>
          <a:xfrm>
            <a:off x="1173709" y="146292"/>
            <a:ext cx="6796582" cy="5097437"/>
          </a:xfrm>
          <a:prstGeom prst="rect">
            <a:avLst/>
          </a:prstGeom>
          <a:ln w="12700">
            <a:miter lim="400000"/>
          </a:ln>
        </p:spPr>
      </p:pic>
      <p:sp>
        <p:nvSpPr>
          <p:cNvPr id="631" name="Shape 631"/>
          <p:cNvSpPr/>
          <p:nvPr/>
        </p:nvSpPr>
        <p:spPr>
          <a:xfrm>
            <a:off x="1752600" y="5359400"/>
            <a:ext cx="5638800" cy="1104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06400">
              <a:tabLst>
                <a:tab pos="3606800" algn="l"/>
              </a:tabLst>
              <a:defRPr sz="2400"/>
            </a:pPr>
            <a:r>
              <a:t>Rainbow colours = Visible light spectrum</a:t>
            </a:r>
            <a:endParaRPr>
              <a:latin typeface="Monlam Uni OuChan2"/>
              <a:ea typeface="Monlam Uni OuChan2"/>
              <a:cs typeface="Monlam Uni OuChan2"/>
              <a:sym typeface="Monlam Uni OuChan2"/>
            </a:endParaRPr>
          </a:p>
          <a:p>
            <a:pPr algn="ctr">
              <a:defRPr sz="2800"/>
            </a:pPr>
            <a:r>
              <a:t>འཇའ་ཚོན་གྱི་ཁ་དོག = སྣང་རུང་གི་འོད་ཤལ།</a:t>
            </a:r>
          </a:p>
        </p:txBody>
      </p:sp>
    </p:spTree>
  </p:cSld>
  <p:clrMapOvr>
    <a:masterClrMapping/>
  </p:clrMapOvr>
  <p:transition xmlns:p14="http://schemas.microsoft.com/office/powerpoint/2010/mai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Shape 63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19</a:t>
            </a:fld>
            <a:endParaRPr/>
          </a:p>
        </p:txBody>
      </p:sp>
      <p:sp>
        <p:nvSpPr>
          <p:cNvPr id="634" name="Shape 634"/>
          <p:cNvSpPr/>
          <p:nvPr/>
        </p:nvSpPr>
        <p:spPr>
          <a:xfrm>
            <a:off x="608211" y="1375631"/>
            <a:ext cx="8554537" cy="55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06400">
              <a:lnSpc>
                <a:spcPts val="3600"/>
              </a:lnSpc>
              <a:tabLst>
                <a:tab pos="749300" algn="l"/>
              </a:tabLst>
              <a:defRPr sz="3000" b="1">
                <a:solidFill>
                  <a:srgbClr val="011993"/>
                </a:solidFill>
              </a:defRPr>
            </a:lvl1pPr>
          </a:lstStyle>
          <a:p>
            <a:r>
              <a:t>Experiments by observation: Pinhole Camera</a:t>
            </a:r>
          </a:p>
        </p:txBody>
      </p:sp>
      <p:sp>
        <p:nvSpPr>
          <p:cNvPr id="635" name="Shape 635"/>
          <p:cNvSpPr/>
          <p:nvPr/>
        </p:nvSpPr>
        <p:spPr>
          <a:xfrm>
            <a:off x="1149982" y="2182560"/>
            <a:ext cx="6844036" cy="6181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06400">
              <a:lnSpc>
                <a:spcPts val="4000"/>
              </a:lnSpc>
              <a:tabLst>
                <a:tab pos="749300" algn="l"/>
              </a:tabLst>
              <a:defRPr sz="3400">
                <a:solidFill>
                  <a:srgbClr val="011993"/>
                </a:solidFill>
                <a:latin typeface="Monlam Uni OuChan2"/>
                <a:ea typeface="Monlam Uni OuChan2"/>
                <a:cs typeface="Monlam Uni OuChan2"/>
                <a:sym typeface="Monlam Uni OuChan2"/>
              </a:defRPr>
            </a:lvl1pPr>
          </a:lstStyle>
          <a:p>
            <a:r>
              <a:rPr lang="bo-CN" b="0" i="0" u="none" strike="noStrike" dirty="0">
                <a:solidFill>
                  <a:srgbClr val="000080"/>
                </a:solidFill>
                <a:effectLst/>
                <a:latin typeface="Arial" panose="020B0604020202020204" pitchFamily="34" charset="0"/>
              </a:rPr>
              <a:t>ལྟ་ཞིབ་བརྒྱུད་</a:t>
            </a:r>
            <a:r>
              <a:rPr dirty="0" err="1">
                <a:solidFill>
                  <a:srgbClr val="000080"/>
                </a:solidFill>
              </a:rPr>
              <a:t>བརྟག་དཔྱད</a:t>
            </a:r>
            <a:r>
              <a:rPr dirty="0">
                <a:solidFill>
                  <a:srgbClr val="000080"/>
                </a:solidFill>
              </a:rPr>
              <a:t>།</a:t>
            </a:r>
            <a:r>
              <a:rPr lang="en-US" dirty="0">
                <a:solidFill>
                  <a:srgbClr val="000080"/>
                </a:solidFill>
              </a:rPr>
              <a:t> : </a:t>
            </a:r>
            <a:r>
              <a:rPr dirty="0" err="1">
                <a:solidFill>
                  <a:srgbClr val="000080"/>
                </a:solidFill>
              </a:rPr>
              <a:t>པར་ཆས་བུ་ག་ཆུང་ཆུང</a:t>
            </a:r>
            <a:r>
              <a:rPr dirty="0">
                <a:solidFill>
                  <a:srgbClr val="000080"/>
                </a:solidFill>
              </a:rPr>
              <a:t>་།</a:t>
            </a:r>
          </a:p>
        </p:txBody>
      </p:sp>
    </p:spTree>
  </p:cSld>
  <p:clrMapOvr>
    <a:masterClrMapping/>
  </p:clrMapOvr>
  <p:transition xmlns:p14="http://schemas.microsoft.com/office/powerpoint/2010/mai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 name="Group 378"/>
          <p:cNvGrpSpPr/>
          <p:nvPr/>
        </p:nvGrpSpPr>
        <p:grpSpPr>
          <a:xfrm>
            <a:off x="445375" y="359607"/>
            <a:ext cx="8287145" cy="1541955"/>
            <a:chOff x="0" y="0"/>
            <a:chExt cx="8287143" cy="1541954"/>
          </a:xfrm>
        </p:grpSpPr>
        <p:pic>
          <p:nvPicPr>
            <p:cNvPr id="376" name="droppedImage.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304237" cy="1541955"/>
            </a:xfrm>
            <a:prstGeom prst="rect">
              <a:avLst/>
            </a:prstGeom>
            <a:ln w="12700" cap="flat">
              <a:noFill/>
              <a:round/>
            </a:ln>
            <a:effectLst/>
          </p:spPr>
        </p:pic>
        <p:pic>
          <p:nvPicPr>
            <p:cNvPr id="377" name="droppedImag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9775" y="34092"/>
              <a:ext cx="1547369" cy="1451611"/>
            </a:xfrm>
            <a:prstGeom prst="rect">
              <a:avLst/>
            </a:prstGeom>
            <a:ln w="12700" cap="flat">
              <a:noFill/>
              <a:round/>
            </a:ln>
            <a:effectLst/>
          </p:spPr>
        </p:pic>
      </p:grpSp>
      <p:sp>
        <p:nvSpPr>
          <p:cNvPr id="379" name="Shape 379"/>
          <p:cNvSpPr/>
          <p:nvPr/>
        </p:nvSpPr>
        <p:spPr>
          <a:xfrm>
            <a:off x="2015896" y="4495800"/>
            <a:ext cx="5143501" cy="93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algn="ctr" defTabSz="914400">
              <a:defRPr sz="1800">
                <a:uFill>
                  <a:solidFill>
                    <a:srgbClr val="000000"/>
                  </a:solidFill>
                </a:uFill>
              </a:defRPr>
            </a:pPr>
            <a:r>
              <a:t>Dr. Werner Nater</a:t>
            </a:r>
          </a:p>
          <a:p>
            <a:pPr marL="40639" marR="40639" algn="ctr" defTabSz="914400">
              <a:defRPr sz="1800">
                <a:uFill>
                  <a:solidFill>
                    <a:srgbClr val="000000"/>
                  </a:solidFill>
                </a:uFill>
              </a:defRPr>
            </a:pPr>
            <a:r>
              <a:t>Project Manager "Science meets Dharma"</a:t>
            </a:r>
          </a:p>
          <a:p>
            <a:pPr marL="40639" marR="40639" algn="ctr" defTabSz="914400">
              <a:defRPr sz="1800">
                <a:uFill>
                  <a:solidFill>
                    <a:srgbClr val="000000"/>
                  </a:solidFill>
                </a:uFill>
              </a:defRPr>
            </a:pPr>
            <a:r>
              <a:t>Tibet Institute Rikon, Switzerland</a:t>
            </a:r>
          </a:p>
        </p:txBody>
      </p:sp>
      <p:sp>
        <p:nvSpPr>
          <p:cNvPr id="380" name="Shape 380"/>
          <p:cNvSpPr/>
          <p:nvPr/>
        </p:nvSpPr>
        <p:spPr>
          <a:xfrm>
            <a:off x="494860" y="6248400"/>
            <a:ext cx="2476501"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nSpc>
                <a:spcPts val="1900"/>
              </a:lnSpc>
              <a:tabLst>
                <a:tab pos="838200" algn="l"/>
              </a:tabLst>
              <a:defRPr sz="1600"/>
            </a:lvl1pPr>
          </a:lstStyle>
          <a:p>
            <a:r>
              <a:t>Kathmandu</a:t>
            </a:r>
          </a:p>
        </p:txBody>
      </p:sp>
      <p:sp>
        <p:nvSpPr>
          <p:cNvPr id="381" name="Shape 381"/>
          <p:cNvSpPr/>
          <p:nvPr/>
        </p:nvSpPr>
        <p:spPr>
          <a:xfrm>
            <a:off x="6221290" y="6248400"/>
            <a:ext cx="2476501" cy="419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marL="40639" marR="40639" algn="r" defTabSz="914400">
              <a:defRPr sz="1600">
                <a:uFill>
                  <a:solidFill>
                    <a:srgbClr val="000000"/>
                  </a:solidFill>
                </a:uFill>
              </a:defRPr>
            </a:lvl1pPr>
          </a:lstStyle>
          <a:p>
            <a:r>
              <a:t>March 2020</a:t>
            </a:r>
          </a:p>
        </p:txBody>
      </p:sp>
      <p:sp>
        <p:nvSpPr>
          <p:cNvPr id="382" name="Shape 382"/>
          <p:cNvSpPr/>
          <p:nvPr/>
        </p:nvSpPr>
        <p:spPr>
          <a:xfrm>
            <a:off x="2462203" y="5867400"/>
            <a:ext cx="4270400" cy="3488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ctr">
              <a:lnSpc>
                <a:spcPts val="1900"/>
              </a:lnSpc>
              <a:tabLst>
                <a:tab pos="838200" algn="l"/>
              </a:tabLst>
              <a:defRPr sz="1600"/>
            </a:lvl1pPr>
          </a:lstStyle>
          <a:p>
            <a:r>
              <a:rPr dirty="0"/>
              <a:t>Translation: Kalsang Gyatso</a:t>
            </a:r>
            <a:r>
              <a:rPr lang="de-CH" dirty="0"/>
              <a:t>, </a:t>
            </a:r>
            <a:r>
              <a:rPr lang="de-CH" dirty="0" err="1"/>
              <a:t>Tenzin</a:t>
            </a:r>
            <a:r>
              <a:rPr lang="de-CH"/>
              <a:t> Tsondue</a:t>
            </a:r>
            <a:endParaRPr/>
          </a:p>
        </p:txBody>
      </p:sp>
      <p:sp>
        <p:nvSpPr>
          <p:cNvPr id="383" name="Shape 383"/>
          <p:cNvSpPr/>
          <p:nvPr/>
        </p:nvSpPr>
        <p:spPr>
          <a:xfrm>
            <a:off x="277390" y="2717800"/>
            <a:ext cx="8623301" cy="10105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a:defRPr sz="3500">
                <a:solidFill>
                  <a:srgbClr val="011A9A"/>
                </a:solidFill>
              </a:defRPr>
            </a:pPr>
            <a:r>
              <a:rPr b="1" dirty="0"/>
              <a:t>དངོས་ཁམས་དང་སྐྱེ་དངོས་ཚན་རིག་གི་མིའི་མིག་གི་རྣམ་གཞག</a:t>
            </a:r>
          </a:p>
          <a:p>
            <a:pPr algn="ctr" defTabSz="406400">
              <a:defRPr sz="2400">
                <a:solidFill>
                  <a:srgbClr val="011A9A"/>
                </a:solidFill>
                <a:latin typeface="Monlam Uni OuChan2"/>
                <a:ea typeface="Monlam Uni OuChan2"/>
                <a:cs typeface="Monlam Uni OuChan2"/>
                <a:sym typeface="Monlam Uni OuChan2"/>
              </a:defRPr>
            </a:pPr>
            <a:r>
              <a:rPr b="1" dirty="0">
                <a:latin typeface="Helvetica"/>
                <a:ea typeface="Helvetica"/>
                <a:cs typeface="Helvetica"/>
                <a:sym typeface="Helvetica"/>
              </a:rPr>
              <a:t>Physics and Biology of Human Eye </a:t>
            </a:r>
          </a:p>
        </p:txBody>
      </p:sp>
    </p:spTree>
  </p:cSld>
  <p:clrMapOvr>
    <a:masterClrMapping/>
  </p:clrMapOvr>
  <p:transition xmlns:p14="http://schemas.microsoft.com/office/powerpoint/2010/mai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92"/>
          <p:cNvSpPr/>
          <p:nvPr/>
        </p:nvSpPr>
        <p:spPr>
          <a:xfrm>
            <a:off x="4064000" y="3276600"/>
            <a:ext cx="138547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1800">
                <a:solidFill>
                  <a:srgbClr val="FFFFFF"/>
                </a:solidFill>
                <a:uFill>
                  <a:solidFill>
                    <a:srgbClr val="FFFFFF"/>
                  </a:solidFill>
                </a:uFill>
                <a:latin typeface="+mn-lt"/>
                <a:ea typeface="+mn-ea"/>
                <a:cs typeface="+mn-cs"/>
                <a:sym typeface="Arial"/>
              </a:defRPr>
            </a:lvl1pPr>
          </a:lstStyle>
          <a:p>
            <a:r>
              <a:rPr lang="de-CH" dirty="0" err="1"/>
              <a:t>Projector</a:t>
            </a:r>
            <a:r>
              <a:rPr dirty="0"/>
              <a:t> off</a:t>
            </a:r>
            <a:endParaRPr lang="de-CH" dirty="0"/>
          </a:p>
          <a:p>
            <a:r>
              <a:rPr lang="de-CH" dirty="0"/>
              <a:t>Experiments</a:t>
            </a:r>
            <a:endParaRPr dirty="0"/>
          </a:p>
        </p:txBody>
      </p:sp>
    </p:spTree>
  </p:cSld>
  <p:clrMapOvr>
    <a:masterClrMapping/>
  </p:clrMapOvr>
  <p:transition xmlns:p14="http://schemas.microsoft.com/office/powerpoint/2010/mai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21</a:t>
            </a:fld>
            <a:endParaRPr/>
          </a:p>
        </p:txBody>
      </p:sp>
      <p:sp>
        <p:nvSpPr>
          <p:cNvPr id="642" name="Shape 642"/>
          <p:cNvSpPr/>
          <p:nvPr/>
        </p:nvSpPr>
        <p:spPr>
          <a:xfrm>
            <a:off x="100999" y="3880421"/>
            <a:ext cx="184480" cy="184479"/>
          </a:xfrm>
          <a:prstGeom prst="ellipse">
            <a:avLst/>
          </a:prstGeom>
          <a:solidFill>
            <a:srgbClr val="FF40FF"/>
          </a:solidFill>
          <a:ln w="12700">
            <a:miter lim="400000"/>
          </a:ln>
        </p:spPr>
        <p:txBody>
          <a:bodyPr lIns="50800" tIns="50800" rIns="50800" bIns="50800" anchor="ctr"/>
          <a:lstStyle/>
          <a:p>
            <a:pPr algn="ctr" defTabSz="406400">
              <a:defRPr sz="2600">
                <a:solidFill>
                  <a:srgbClr val="FF40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43" name="Shape 643"/>
          <p:cNvSpPr/>
          <p:nvPr/>
        </p:nvSpPr>
        <p:spPr>
          <a:xfrm>
            <a:off x="825500" y="2593091"/>
            <a:ext cx="184479" cy="188210"/>
          </a:xfrm>
          <a:prstGeom prst="ellipse">
            <a:avLst/>
          </a:prstGeom>
          <a:solidFill>
            <a:srgbClr val="0433FF"/>
          </a:solidFill>
          <a:ln w="12700">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44" name="Shape 644"/>
          <p:cNvSpPr/>
          <p:nvPr/>
        </p:nvSpPr>
        <p:spPr>
          <a:xfrm>
            <a:off x="825500" y="3156000"/>
            <a:ext cx="184479" cy="184480"/>
          </a:xfrm>
          <a:prstGeom prst="ellipse">
            <a:avLst/>
          </a:prstGeom>
          <a:solidFill>
            <a:srgbClr val="00F900"/>
          </a:solidFill>
          <a:ln w="12700">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45" name="Shape 645"/>
          <p:cNvSpPr/>
          <p:nvPr/>
        </p:nvSpPr>
        <p:spPr>
          <a:xfrm>
            <a:off x="825500" y="4227087"/>
            <a:ext cx="184479" cy="184479"/>
          </a:xfrm>
          <a:prstGeom prst="ellipse">
            <a:avLst/>
          </a:prstGeom>
          <a:solidFill>
            <a:srgbClr val="FF2600"/>
          </a:solidFill>
          <a:ln w="12700">
            <a:miter lim="400000"/>
          </a:ln>
        </p:spPr>
        <p:txBody>
          <a:bodyPr lIns="50800" tIns="50800" rIns="50800" bIns="50800" anchor="ctr"/>
          <a:lstStyle/>
          <a:p>
            <a:pPr algn="ctr" defTabSz="406400">
              <a:defRPr sz="2600">
                <a:solidFill>
                  <a:srgbClr val="FF26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46" name="Shape 646"/>
          <p:cNvSpPr/>
          <p:nvPr/>
        </p:nvSpPr>
        <p:spPr>
          <a:xfrm flipV="1">
            <a:off x="3302000" y="3447986"/>
            <a:ext cx="4172" cy="1742682"/>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47" name="Shape 647"/>
          <p:cNvSpPr/>
          <p:nvPr/>
        </p:nvSpPr>
        <p:spPr>
          <a:xfrm flipV="1">
            <a:off x="3302000" y="1692733"/>
            <a:ext cx="0" cy="1669134"/>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48" name="Shape 648"/>
          <p:cNvSpPr/>
          <p:nvPr/>
        </p:nvSpPr>
        <p:spPr>
          <a:xfrm flipH="1" flipV="1">
            <a:off x="3276600" y="1730833"/>
            <a:ext cx="3739249" cy="1"/>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49" name="Shape 649"/>
          <p:cNvSpPr/>
          <p:nvPr/>
        </p:nvSpPr>
        <p:spPr>
          <a:xfrm flipH="1" flipV="1">
            <a:off x="3276600" y="5147133"/>
            <a:ext cx="3739249" cy="1"/>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0" name="Shape 650"/>
          <p:cNvSpPr/>
          <p:nvPr/>
        </p:nvSpPr>
        <p:spPr>
          <a:xfrm flipV="1">
            <a:off x="7010400" y="1705433"/>
            <a:ext cx="0" cy="3408188"/>
          </a:xfrm>
          <a:prstGeom prst="line">
            <a:avLst/>
          </a:prstGeom>
          <a:ln w="63500">
            <a:solidFill>
              <a:srgbClr val="929292"/>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1" name="Shape 651"/>
          <p:cNvSpPr/>
          <p:nvPr/>
        </p:nvSpPr>
        <p:spPr>
          <a:xfrm>
            <a:off x="334765" y="710476"/>
            <a:ext cx="6999582" cy="901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2800"/>
              </a:lnSpc>
              <a:tabLst>
                <a:tab pos="749300" algn="l"/>
              </a:tabLst>
              <a:defRPr sz="2400"/>
            </a:pPr>
            <a:r>
              <a:t>Several beams of lights passing through small hole</a:t>
            </a:r>
          </a:p>
          <a:p>
            <a:pPr>
              <a:defRPr sz="2600"/>
            </a:pPr>
            <a:r>
              <a:t>འོད་ཟེར་མང་པོ་ཞིག་བུ་ག་ཆུང་ཆུང་བརྒྱུད་ནས་འགྲོ་བ།</a:t>
            </a:r>
          </a:p>
        </p:txBody>
      </p:sp>
      <p:sp>
        <p:nvSpPr>
          <p:cNvPr id="652" name="Shape 652"/>
          <p:cNvSpPr/>
          <p:nvPr/>
        </p:nvSpPr>
        <p:spPr>
          <a:xfrm>
            <a:off x="307737" y="109220"/>
            <a:ext cx="8942423" cy="1208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3600"/>
              </a:lnSpc>
              <a:tabLst>
                <a:tab pos="749300" algn="l"/>
              </a:tabLst>
              <a:defRPr sz="3000" b="1">
                <a:solidFill>
                  <a:srgbClr val="011993"/>
                </a:solidFill>
              </a:defRPr>
            </a:pPr>
            <a:r>
              <a:rPr sz="2800"/>
              <a:t>Optical Image Formation</a:t>
            </a:r>
            <a:r>
              <a:t>      </a:t>
            </a:r>
            <a:r>
              <a:rPr b="0">
                <a:latin typeface="Monlam Uni OuChan2"/>
                <a:ea typeface="Monlam Uni OuChan2"/>
                <a:cs typeface="Monlam Uni OuChan2"/>
                <a:sym typeface="Monlam Uni OuChan2"/>
              </a:rPr>
              <a:t>འོད་རིག་གི་སྣང་བརྙན་སྒྲུབ་ཚུལ།</a:t>
            </a:r>
          </a:p>
        </p:txBody>
      </p:sp>
      <p:sp>
        <p:nvSpPr>
          <p:cNvPr id="653" name="Shape 653"/>
          <p:cNvSpPr/>
          <p:nvPr/>
        </p:nvSpPr>
        <p:spPr>
          <a:xfrm>
            <a:off x="874255" y="2654517"/>
            <a:ext cx="6125490" cy="1887434"/>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4" name="Shape 654"/>
          <p:cNvSpPr/>
          <p:nvPr/>
        </p:nvSpPr>
        <p:spPr>
          <a:xfrm>
            <a:off x="925055" y="2679917"/>
            <a:ext cx="2345216" cy="1836634"/>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5" name="Shape 655"/>
          <p:cNvSpPr/>
          <p:nvPr/>
        </p:nvSpPr>
        <p:spPr>
          <a:xfrm>
            <a:off x="874255" y="2654517"/>
            <a:ext cx="2446816" cy="419937"/>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6" name="Shape 656"/>
          <p:cNvSpPr/>
          <p:nvPr/>
        </p:nvSpPr>
        <p:spPr>
          <a:xfrm>
            <a:off x="873918" y="3262351"/>
            <a:ext cx="6126164" cy="353265"/>
          </a:xfrm>
          <a:prstGeom prst="line">
            <a:avLst/>
          </a:prstGeom>
          <a:ln w="50800">
            <a:solidFill>
              <a:srgbClr val="00F9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7" name="Shape 657"/>
          <p:cNvSpPr/>
          <p:nvPr/>
        </p:nvSpPr>
        <p:spPr>
          <a:xfrm flipV="1">
            <a:off x="910827" y="1991229"/>
            <a:ext cx="6070205" cy="2322986"/>
          </a:xfrm>
          <a:prstGeom prst="line">
            <a:avLst/>
          </a:prstGeom>
          <a:ln w="50800">
            <a:solidFill>
              <a:srgbClr val="FF26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58" name="Shape 658"/>
          <p:cNvSpPr/>
          <p:nvPr/>
        </p:nvSpPr>
        <p:spPr>
          <a:xfrm>
            <a:off x="7364958" y="1070931"/>
            <a:ext cx="1467535" cy="736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2000"/>
            </a:pPr>
            <a:r>
              <a:t>Screen</a:t>
            </a:r>
          </a:p>
          <a:p>
            <a:pPr algn="ctr">
              <a:defRPr sz="2000"/>
            </a:pPr>
            <a:r>
              <a:t>སྣང་བརྙན་ཕོག་ཡུལ།</a:t>
            </a:r>
          </a:p>
        </p:txBody>
      </p:sp>
      <p:sp>
        <p:nvSpPr>
          <p:cNvPr id="659" name="Shape 659"/>
          <p:cNvSpPr/>
          <p:nvPr/>
        </p:nvSpPr>
        <p:spPr>
          <a:xfrm>
            <a:off x="2651825" y="1590277"/>
            <a:ext cx="622549"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Box</a:t>
            </a:r>
          </a:p>
          <a:p>
            <a:pPr>
              <a:defRPr sz="2400">
                <a:latin typeface="Monlam Uni OuChan2"/>
                <a:ea typeface="Monlam Uni OuChan2"/>
                <a:cs typeface="Monlam Uni OuChan2"/>
                <a:sym typeface="Monlam Uni OuChan2"/>
              </a:defRPr>
            </a:pPr>
            <a:r>
              <a:t>སྒམ།</a:t>
            </a:r>
          </a:p>
        </p:txBody>
      </p:sp>
      <p:sp>
        <p:nvSpPr>
          <p:cNvPr id="660" name="Shape 660"/>
          <p:cNvSpPr/>
          <p:nvPr/>
        </p:nvSpPr>
        <p:spPr>
          <a:xfrm flipV="1">
            <a:off x="184864" y="2780395"/>
            <a:ext cx="6817024" cy="1197375"/>
          </a:xfrm>
          <a:prstGeom prst="line">
            <a:avLst/>
          </a:prstGeom>
          <a:ln w="50800">
            <a:solidFill>
              <a:srgbClr val="FF40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1" name="Shape 661"/>
          <p:cNvSpPr/>
          <p:nvPr/>
        </p:nvSpPr>
        <p:spPr>
          <a:xfrm>
            <a:off x="288496" y="5324918"/>
            <a:ext cx="3426561" cy="825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rPr b="1"/>
              <a:t>Object</a:t>
            </a:r>
            <a:r>
              <a:t>: Coloured dots in space</a:t>
            </a:r>
          </a:p>
          <a:p>
            <a:pPr>
              <a:defRPr sz="2200">
                <a:latin typeface="Monlam Uni OuChan2"/>
                <a:ea typeface="Monlam Uni OuChan2"/>
                <a:cs typeface="Monlam Uni OuChan2"/>
                <a:sym typeface="Monlam Uni OuChan2"/>
              </a:defRPr>
            </a:pPr>
            <a:r>
              <a:t>དངོས་པོ། མཁའ་དབྱིངས་སུ་ཁ་དོག་གི་ཚེག</a:t>
            </a:r>
          </a:p>
        </p:txBody>
      </p:sp>
      <p:sp>
        <p:nvSpPr>
          <p:cNvPr id="662" name="Shape 662"/>
          <p:cNvSpPr/>
          <p:nvPr/>
        </p:nvSpPr>
        <p:spPr>
          <a:xfrm>
            <a:off x="5889196" y="5167235"/>
            <a:ext cx="3354438" cy="114086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800"/>
            </a:pPr>
            <a:r>
              <a:rPr b="1"/>
              <a:t>Image</a:t>
            </a:r>
            <a:r>
              <a:t>: Coloured dots on plane</a:t>
            </a:r>
          </a:p>
          <a:p>
            <a:pPr>
              <a:defRPr sz="2200"/>
            </a:pPr>
            <a:r>
              <a:t>སྣང་བརྙན། </a:t>
            </a:r>
            <a:br/>
            <a:r>
              <a:t>ཁ་དོག་གི་ཚེག་རྣམས་ངོས་གཅིག་ལ་ཡོད་པ།</a:t>
            </a:r>
          </a:p>
        </p:txBody>
      </p:sp>
      <p:grpSp>
        <p:nvGrpSpPr>
          <p:cNvPr id="668" name="Group 668"/>
          <p:cNvGrpSpPr/>
          <p:nvPr/>
        </p:nvGrpSpPr>
        <p:grpSpPr>
          <a:xfrm>
            <a:off x="7200900" y="1731997"/>
            <a:ext cx="1810794" cy="3408188"/>
            <a:chOff x="0" y="0"/>
            <a:chExt cx="1810793" cy="3408186"/>
          </a:xfrm>
        </p:grpSpPr>
        <p:sp>
          <p:nvSpPr>
            <p:cNvPr id="663" name="Shape 663"/>
            <p:cNvSpPr/>
            <p:nvPr/>
          </p:nvSpPr>
          <p:spPr>
            <a:xfrm>
              <a:off x="0" y="0"/>
              <a:ext cx="1810794" cy="3408187"/>
            </a:xfrm>
            <a:prstGeom prst="rect">
              <a:avLst/>
            </a:prstGeom>
            <a:solidFill>
              <a:srgbClr val="7F7F7F"/>
            </a:solidFill>
            <a:ln w="12700" cap="flat">
              <a:noFill/>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4" name="Shape 664"/>
            <p:cNvSpPr/>
            <p:nvPr/>
          </p:nvSpPr>
          <p:spPr>
            <a:xfrm>
              <a:off x="812800" y="158289"/>
              <a:ext cx="184479" cy="184480"/>
            </a:xfrm>
            <a:prstGeom prst="ellipse">
              <a:avLst/>
            </a:prstGeom>
            <a:solidFill>
              <a:srgbClr val="FF2600"/>
            </a:solidFill>
            <a:ln w="12700" cap="flat">
              <a:noFill/>
              <a:miter lim="400000"/>
            </a:ln>
            <a:effectLst/>
          </p:spPr>
          <p:txBody>
            <a:bodyPr wrap="square" lIns="50800" tIns="50800" rIns="50800" bIns="50800" numCol="1" anchor="ctr">
              <a:noAutofit/>
            </a:bodyPr>
            <a:lstStyle/>
            <a:p>
              <a:pPr algn="ctr" defTabSz="406400">
                <a:defRPr sz="2600">
                  <a:solidFill>
                    <a:srgbClr val="FF2600"/>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5" name="Shape 665"/>
            <p:cNvSpPr/>
            <p:nvPr/>
          </p:nvSpPr>
          <p:spPr>
            <a:xfrm>
              <a:off x="812800" y="954623"/>
              <a:ext cx="184479" cy="184480"/>
            </a:xfrm>
            <a:prstGeom prst="ellipse">
              <a:avLst/>
            </a:prstGeom>
            <a:solidFill>
              <a:srgbClr val="FF40FF"/>
            </a:solidFill>
            <a:ln w="12700" cap="flat">
              <a:noFill/>
              <a:miter lim="400000"/>
            </a:ln>
            <a:effectLst/>
          </p:spPr>
          <p:txBody>
            <a:bodyPr wrap="square" lIns="50800" tIns="50800" rIns="50800" bIns="50800" numCol="1" anchor="ctr">
              <a:noAutofit/>
            </a:bodyPr>
            <a:lstStyle/>
            <a:p>
              <a:pPr algn="ctr" defTabSz="406400">
                <a:defRPr sz="2600">
                  <a:solidFill>
                    <a:srgbClr val="FF40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6" name="Shape 666"/>
            <p:cNvSpPr/>
            <p:nvPr/>
          </p:nvSpPr>
          <p:spPr>
            <a:xfrm>
              <a:off x="812800" y="1779603"/>
              <a:ext cx="184479" cy="184479"/>
            </a:xfrm>
            <a:prstGeom prst="ellipse">
              <a:avLst/>
            </a:prstGeom>
            <a:solidFill>
              <a:srgbClr val="00F900"/>
            </a:solidFill>
            <a:ln w="12700" cap="flat">
              <a:noFill/>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67" name="Shape 667"/>
            <p:cNvSpPr/>
            <p:nvPr/>
          </p:nvSpPr>
          <p:spPr>
            <a:xfrm>
              <a:off x="812800" y="2701816"/>
              <a:ext cx="184479" cy="188209"/>
            </a:xfrm>
            <a:prstGeom prst="ellipse">
              <a:avLst/>
            </a:prstGeom>
            <a:solidFill>
              <a:srgbClr val="0433FF"/>
            </a:solidFill>
            <a:ln w="12700" cap="flat">
              <a:noFill/>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6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65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6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66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6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6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6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1" grpId="1" animBg="1" advAuto="0"/>
      <p:bldP spid="653" grpId="3" animBg="1" advAuto="0"/>
      <p:bldP spid="654" grpId="4" animBg="1" advAuto="0"/>
      <p:bldP spid="655" grpId="2" animBg="1" advAuto="0"/>
      <p:bldP spid="656" grpId="5" animBg="1" advAuto="0"/>
      <p:bldP spid="657" grpId="6" animBg="1" advAuto="0"/>
      <p:bldP spid="660" grpId="8" animBg="1" advAuto="0"/>
      <p:bldP spid="661" grpId="9" animBg="1" advAuto="0"/>
      <p:bldP spid="662" grpId="7" animBg="1" advAuto="0"/>
      <p:bldP spid="668" grpId="1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 name="pasted-image.pdf"/>
          <p:cNvPicPr>
            <a:picLocks noChangeAspect="1"/>
          </p:cNvPicPr>
          <p:nvPr/>
        </p:nvPicPr>
        <p:blipFill>
          <a:blip r:embed="rId3"/>
          <a:stretch>
            <a:fillRect/>
          </a:stretch>
        </p:blipFill>
        <p:spPr>
          <a:xfrm flipH="1">
            <a:off x="347347" y="2418990"/>
            <a:ext cx="948057" cy="2166986"/>
          </a:xfrm>
          <a:prstGeom prst="rect">
            <a:avLst/>
          </a:prstGeom>
          <a:ln w="12700">
            <a:miter lim="400000"/>
          </a:ln>
        </p:spPr>
      </p:pic>
      <p:sp>
        <p:nvSpPr>
          <p:cNvPr id="673" name="Shape 67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22</a:t>
            </a:fld>
            <a:endParaRPr/>
          </a:p>
        </p:txBody>
      </p:sp>
      <p:sp>
        <p:nvSpPr>
          <p:cNvPr id="674" name="Shape 674"/>
          <p:cNvSpPr/>
          <p:nvPr/>
        </p:nvSpPr>
        <p:spPr>
          <a:xfrm flipV="1">
            <a:off x="3302000" y="3447986"/>
            <a:ext cx="4172" cy="1742682"/>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5" name="Shape 675"/>
          <p:cNvSpPr/>
          <p:nvPr/>
        </p:nvSpPr>
        <p:spPr>
          <a:xfrm flipV="1">
            <a:off x="3302000" y="1692733"/>
            <a:ext cx="0" cy="1669134"/>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6" name="Shape 676"/>
          <p:cNvSpPr/>
          <p:nvPr/>
        </p:nvSpPr>
        <p:spPr>
          <a:xfrm flipH="1" flipV="1">
            <a:off x="3276600" y="1730833"/>
            <a:ext cx="3739249" cy="1"/>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7" name="Shape 677"/>
          <p:cNvSpPr/>
          <p:nvPr/>
        </p:nvSpPr>
        <p:spPr>
          <a:xfrm flipH="1" flipV="1">
            <a:off x="3276600" y="5147133"/>
            <a:ext cx="3739249" cy="1"/>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8" name="Shape 678"/>
          <p:cNvSpPr/>
          <p:nvPr/>
        </p:nvSpPr>
        <p:spPr>
          <a:xfrm flipV="1">
            <a:off x="7010400" y="1705433"/>
            <a:ext cx="0" cy="3408188"/>
          </a:xfrm>
          <a:prstGeom prst="line">
            <a:avLst/>
          </a:prstGeom>
          <a:ln w="63500">
            <a:solidFill>
              <a:srgbClr val="929292"/>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79" name="Shape 679"/>
          <p:cNvSpPr/>
          <p:nvPr/>
        </p:nvSpPr>
        <p:spPr>
          <a:xfrm>
            <a:off x="307737" y="109220"/>
            <a:ext cx="8245496"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3600"/>
              </a:lnSpc>
              <a:tabLst>
                <a:tab pos="749300" algn="l"/>
              </a:tabLst>
              <a:defRPr sz="3000" b="1">
                <a:solidFill>
                  <a:srgbClr val="011993"/>
                </a:solidFill>
              </a:defRPr>
            </a:pPr>
            <a:r>
              <a:rPr sz="2800" dirty="0"/>
              <a:t>Optical Image Formation (Pinhole Camera)</a:t>
            </a:r>
            <a:r>
              <a:rPr dirty="0"/>
              <a:t> </a:t>
            </a:r>
            <a:br>
              <a:rPr dirty="0"/>
            </a:br>
            <a:r>
              <a:rPr b="0" dirty="0" err="1">
                <a:latin typeface="Monlam Uni OuChan2"/>
                <a:ea typeface="Monlam Uni OuChan2"/>
                <a:cs typeface="Monlam Uni OuChan2"/>
                <a:sym typeface="Monlam Uni OuChan2"/>
              </a:rPr>
              <a:t>འོད་རིག་གི་སྣང་བརྙན་སྒྲུབ་ཚུལ</a:t>
            </a:r>
            <a:r>
              <a:rPr b="0" dirty="0">
                <a:latin typeface="Monlam Uni OuChan2"/>
                <a:ea typeface="Monlam Uni OuChan2"/>
                <a:cs typeface="Monlam Uni OuChan2"/>
                <a:sym typeface="Monlam Uni OuChan2"/>
              </a:rPr>
              <a:t>།           </a:t>
            </a:r>
            <a:r>
              <a:rPr b="0" dirty="0" err="1">
                <a:latin typeface="Monlam Uni OuChan2"/>
                <a:ea typeface="Monlam Uni OuChan2"/>
                <a:cs typeface="Monlam Uni OuChan2"/>
                <a:sym typeface="Monlam Uni OuChan2"/>
              </a:rPr>
              <a:t>པར་ཆས་བུ་ག་ཆུང་ཆུང</a:t>
            </a:r>
            <a:r>
              <a:rPr b="0" dirty="0">
                <a:latin typeface="Monlam Uni OuChan2"/>
                <a:ea typeface="Monlam Uni OuChan2"/>
                <a:cs typeface="Monlam Uni OuChan2"/>
                <a:sym typeface="Monlam Uni OuChan2"/>
              </a:rPr>
              <a:t>་།</a:t>
            </a:r>
          </a:p>
        </p:txBody>
      </p:sp>
      <p:sp>
        <p:nvSpPr>
          <p:cNvPr id="680" name="Shape 680"/>
          <p:cNvSpPr/>
          <p:nvPr/>
        </p:nvSpPr>
        <p:spPr>
          <a:xfrm>
            <a:off x="874255" y="2654517"/>
            <a:ext cx="6125490" cy="1887434"/>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81" name="Shape 681"/>
          <p:cNvSpPr/>
          <p:nvPr/>
        </p:nvSpPr>
        <p:spPr>
          <a:xfrm>
            <a:off x="925055" y="2679917"/>
            <a:ext cx="2345216" cy="1836634"/>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82" name="Shape 682"/>
          <p:cNvSpPr/>
          <p:nvPr/>
        </p:nvSpPr>
        <p:spPr>
          <a:xfrm>
            <a:off x="874255" y="2654517"/>
            <a:ext cx="2446816" cy="419937"/>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83" name="Shape 683"/>
          <p:cNvSpPr/>
          <p:nvPr/>
        </p:nvSpPr>
        <p:spPr>
          <a:xfrm>
            <a:off x="873918" y="3202449"/>
            <a:ext cx="6126164" cy="453102"/>
          </a:xfrm>
          <a:prstGeom prst="line">
            <a:avLst/>
          </a:prstGeom>
          <a:ln w="50800">
            <a:solidFill>
              <a:srgbClr val="00F9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84" name="Shape 684"/>
          <p:cNvSpPr/>
          <p:nvPr/>
        </p:nvSpPr>
        <p:spPr>
          <a:xfrm flipV="1">
            <a:off x="931068" y="1991229"/>
            <a:ext cx="6049964" cy="2351401"/>
          </a:xfrm>
          <a:prstGeom prst="line">
            <a:avLst/>
          </a:prstGeom>
          <a:ln w="50800">
            <a:solidFill>
              <a:srgbClr val="FF26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85" name="Shape 685"/>
          <p:cNvSpPr/>
          <p:nvPr/>
        </p:nvSpPr>
        <p:spPr>
          <a:xfrm flipV="1">
            <a:off x="547538" y="2925668"/>
            <a:ext cx="6423821" cy="839950"/>
          </a:xfrm>
          <a:prstGeom prst="line">
            <a:avLst/>
          </a:prstGeom>
          <a:ln w="50800">
            <a:solidFill>
              <a:srgbClr val="FF40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686" name="pasted-image.png"/>
          <p:cNvPicPr>
            <a:picLocks noChangeAspect="1"/>
          </p:cNvPicPr>
          <p:nvPr/>
        </p:nvPicPr>
        <p:blipFill>
          <a:blip r:embed="rId4"/>
          <a:stretch>
            <a:fillRect/>
          </a:stretch>
        </p:blipFill>
        <p:spPr>
          <a:xfrm>
            <a:off x="6912885" y="1694309"/>
            <a:ext cx="258416" cy="3100984"/>
          </a:xfrm>
          <a:prstGeom prst="rect">
            <a:avLst/>
          </a:prstGeom>
          <a:ln w="12700">
            <a:miter lim="400000"/>
          </a:ln>
        </p:spPr>
      </p:pic>
      <p:sp>
        <p:nvSpPr>
          <p:cNvPr id="687" name="Shape 687"/>
          <p:cNvSpPr/>
          <p:nvPr/>
        </p:nvSpPr>
        <p:spPr>
          <a:xfrm>
            <a:off x="1253262" y="1327605"/>
            <a:ext cx="1688802" cy="950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3300"/>
              </a:lnSpc>
              <a:tabLst>
                <a:tab pos="749300" algn="l"/>
              </a:tabLst>
              <a:defRPr sz="2400"/>
            </a:pPr>
            <a:r>
              <a:rPr dirty="0"/>
              <a:t>Small hole</a:t>
            </a:r>
            <a:br>
              <a:rPr dirty="0"/>
            </a:br>
            <a:r>
              <a:rPr sz="2800" dirty="0" err="1">
                <a:latin typeface="Monlam Uni OuChan2"/>
                <a:ea typeface="Monlam Uni OuChan2"/>
                <a:cs typeface="Monlam Uni OuChan2"/>
                <a:sym typeface="Monlam Uni OuChan2"/>
              </a:rPr>
              <a:t>བུ་ག་ཆུང་ཆུང</a:t>
            </a:r>
            <a:r>
              <a:rPr lang="bo-CN" sz="2800" dirty="0">
                <a:solidFill>
                  <a:schemeClr val="tx1"/>
                </a:solidFill>
                <a:latin typeface="Monlam Uni OuChan2"/>
                <a:ea typeface="Monlam Uni OuChan2"/>
                <a:cs typeface="Monlam Uni OuChan2"/>
                <a:sym typeface="Monlam Uni OuChan2"/>
              </a:rPr>
              <a:t>་</a:t>
            </a:r>
            <a:r>
              <a:rPr sz="2800" dirty="0">
                <a:latin typeface="Monlam Uni OuChan2"/>
                <a:ea typeface="Monlam Uni OuChan2"/>
                <a:cs typeface="Monlam Uni OuChan2"/>
                <a:sym typeface="Monlam Uni OuChan2"/>
              </a:rPr>
              <a:t>།</a:t>
            </a:r>
          </a:p>
        </p:txBody>
      </p:sp>
      <p:sp>
        <p:nvSpPr>
          <p:cNvPr id="688" name="Shape 688"/>
          <p:cNvSpPr/>
          <p:nvPr/>
        </p:nvSpPr>
        <p:spPr>
          <a:xfrm>
            <a:off x="401728" y="5276786"/>
            <a:ext cx="8378643" cy="104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3300"/>
              </a:lnSpc>
              <a:tabLst>
                <a:tab pos="749300" algn="l"/>
              </a:tabLst>
              <a:defRPr sz="2400"/>
            </a:pPr>
            <a:r>
              <a:t>Picture on the screen is upside down</a:t>
            </a:r>
            <a:br/>
            <a:r>
              <a:rPr sz="2800">
                <a:latin typeface="Monlam Uni OuChan2"/>
                <a:ea typeface="Monlam Uni OuChan2"/>
                <a:cs typeface="Monlam Uni OuChan2"/>
                <a:sym typeface="Monlam Uni OuChan2"/>
              </a:rPr>
              <a:t>སྣང་</a:t>
            </a:r>
            <a:r>
              <a:rPr>
                <a:latin typeface="Monlam Uni OuChan2"/>
                <a:ea typeface="Monlam Uni OuChan2"/>
                <a:cs typeface="Monlam Uni OuChan2"/>
                <a:sym typeface="Monlam Uni OuChan2"/>
              </a:rPr>
              <a:t>བརྙན་ཕོག་ཡུལ་སྟེང་གི་</a:t>
            </a:r>
            <a:r>
              <a:rPr sz="2800">
                <a:latin typeface="Monlam Uni OuChan2"/>
                <a:ea typeface="Monlam Uni OuChan2"/>
                <a:cs typeface="Monlam Uni OuChan2"/>
                <a:sym typeface="Monlam Uni OuChan2"/>
              </a:rPr>
              <a:t>སྣང་</a:t>
            </a:r>
            <a:r>
              <a:rPr>
                <a:latin typeface="Monlam Uni OuChan2"/>
                <a:ea typeface="Monlam Uni OuChan2"/>
                <a:cs typeface="Monlam Uni OuChan2"/>
                <a:sym typeface="Monlam Uni OuChan2"/>
              </a:rPr>
              <a:t>བརྙན་དེ་མགོ་རྟིང་སློག་སྟེ་མཐོང།</a:t>
            </a:r>
          </a:p>
        </p:txBody>
      </p:sp>
      <p:sp>
        <p:nvSpPr>
          <p:cNvPr id="689" name="Shape 689"/>
          <p:cNvSpPr/>
          <p:nvPr/>
        </p:nvSpPr>
        <p:spPr>
          <a:xfrm>
            <a:off x="7245300" y="1586813"/>
            <a:ext cx="1688802"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Screen</a:t>
            </a:r>
          </a:p>
          <a:p>
            <a:pPr>
              <a:defRPr sz="2200">
                <a:latin typeface="Monlam Uni OuChan2"/>
                <a:ea typeface="Monlam Uni OuChan2"/>
                <a:cs typeface="Monlam Uni OuChan2"/>
                <a:sym typeface="Monlam Uni OuChan2"/>
              </a:defRPr>
            </a:pPr>
            <a:r>
              <a:t>སྣང་བརྙན་ཕོག་ཡུལ།</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8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8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68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6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6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68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6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0" grpId="2" animBg="1" advAuto="0"/>
      <p:bldP spid="681" grpId="3" animBg="1" advAuto="0"/>
      <p:bldP spid="682" grpId="1" animBg="1" advAuto="0"/>
      <p:bldP spid="683" grpId="6" animBg="1" advAuto="0"/>
      <p:bldP spid="684" grpId="4" animBg="1" advAuto="0"/>
      <p:bldP spid="685" grpId="5" animBg="1" advAuto="0"/>
      <p:bldP spid="686" grpId="7" animBg="1" advAuto="0"/>
      <p:bldP spid="688" grpId="8" animBg="1"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5" name="Group 695"/>
          <p:cNvGrpSpPr/>
          <p:nvPr/>
        </p:nvGrpSpPr>
        <p:grpSpPr>
          <a:xfrm>
            <a:off x="7200900" y="1731997"/>
            <a:ext cx="1810794" cy="3408188"/>
            <a:chOff x="0" y="0"/>
            <a:chExt cx="1810793" cy="3408186"/>
          </a:xfrm>
        </p:grpSpPr>
        <p:sp>
          <p:nvSpPr>
            <p:cNvPr id="693" name="Shape 693"/>
            <p:cNvSpPr/>
            <p:nvPr/>
          </p:nvSpPr>
          <p:spPr>
            <a:xfrm>
              <a:off x="0" y="0"/>
              <a:ext cx="1810794" cy="3408187"/>
            </a:xfrm>
            <a:prstGeom prst="rect">
              <a:avLst/>
            </a:prstGeom>
            <a:solidFill>
              <a:srgbClr val="7F7F7F"/>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694" name="pasted-image.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809" y="383135"/>
              <a:ext cx="1623176" cy="2825015"/>
            </a:xfrm>
            <a:prstGeom prst="rect">
              <a:avLst/>
            </a:prstGeom>
            <a:ln w="12700" cap="flat">
              <a:noFill/>
              <a:miter lim="400000"/>
            </a:ln>
            <a:effectLst/>
          </p:spPr>
        </p:pic>
      </p:grpSp>
      <p:sp>
        <p:nvSpPr>
          <p:cNvPr id="696" name="Shape 69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23</a:t>
            </a:fld>
            <a:endParaRPr/>
          </a:p>
        </p:txBody>
      </p:sp>
      <p:sp>
        <p:nvSpPr>
          <p:cNvPr id="697" name="Shape 697"/>
          <p:cNvSpPr/>
          <p:nvPr/>
        </p:nvSpPr>
        <p:spPr>
          <a:xfrm>
            <a:off x="825500" y="3137359"/>
            <a:ext cx="190041" cy="190041"/>
          </a:xfrm>
          <a:prstGeom prst="ellipse">
            <a:avLst/>
          </a:prstGeom>
          <a:solidFill>
            <a:srgbClr val="0433FF"/>
          </a:solidFill>
          <a:ln w="12700">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98" name="Shape 698"/>
          <p:cNvSpPr/>
          <p:nvPr/>
        </p:nvSpPr>
        <p:spPr>
          <a:xfrm>
            <a:off x="825500" y="3924759"/>
            <a:ext cx="190041" cy="190041"/>
          </a:xfrm>
          <a:prstGeom prst="ellipse">
            <a:avLst/>
          </a:prstGeom>
          <a:solidFill>
            <a:srgbClr val="FF2600"/>
          </a:solidFill>
          <a:ln w="12700">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99" name="Shape 699"/>
          <p:cNvSpPr/>
          <p:nvPr/>
        </p:nvSpPr>
        <p:spPr>
          <a:xfrm flipH="1" flipV="1">
            <a:off x="3293656" y="3851905"/>
            <a:ext cx="8344" cy="1338763"/>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00" name="Shape 700"/>
          <p:cNvSpPr/>
          <p:nvPr/>
        </p:nvSpPr>
        <p:spPr>
          <a:xfrm flipV="1">
            <a:off x="3302000" y="1692733"/>
            <a:ext cx="0" cy="1578434"/>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01" name="Shape 701"/>
          <p:cNvSpPr/>
          <p:nvPr/>
        </p:nvSpPr>
        <p:spPr>
          <a:xfrm flipH="1" flipV="1">
            <a:off x="3276600" y="1730833"/>
            <a:ext cx="3739249" cy="1"/>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02" name="Shape 702"/>
          <p:cNvSpPr/>
          <p:nvPr/>
        </p:nvSpPr>
        <p:spPr>
          <a:xfrm flipH="1" flipV="1">
            <a:off x="3276600" y="5147133"/>
            <a:ext cx="3739249" cy="1"/>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03" name="Shape 703"/>
          <p:cNvSpPr/>
          <p:nvPr/>
        </p:nvSpPr>
        <p:spPr>
          <a:xfrm flipV="1">
            <a:off x="6997700" y="1730833"/>
            <a:ext cx="0" cy="3408188"/>
          </a:xfrm>
          <a:prstGeom prst="line">
            <a:avLst/>
          </a:prstGeom>
          <a:ln w="63500">
            <a:solidFill>
              <a:srgbClr val="929292"/>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04" name="Shape 704"/>
          <p:cNvSpPr/>
          <p:nvPr/>
        </p:nvSpPr>
        <p:spPr>
          <a:xfrm>
            <a:off x="928310" y="3244660"/>
            <a:ext cx="6071435" cy="1573517"/>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05" name="Shape 705"/>
          <p:cNvSpPr/>
          <p:nvPr/>
        </p:nvSpPr>
        <p:spPr>
          <a:xfrm>
            <a:off x="928310" y="3244659"/>
            <a:ext cx="6055480" cy="139257"/>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06" name="Shape 706"/>
          <p:cNvSpPr/>
          <p:nvPr/>
        </p:nvSpPr>
        <p:spPr>
          <a:xfrm flipV="1">
            <a:off x="928310" y="2461233"/>
            <a:ext cx="2316560" cy="783427"/>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07" name="Shape 707"/>
          <p:cNvSpPr/>
          <p:nvPr/>
        </p:nvSpPr>
        <p:spPr>
          <a:xfrm>
            <a:off x="928310" y="3244659"/>
            <a:ext cx="2316560" cy="1130682"/>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08" name="Shape 708"/>
          <p:cNvSpPr/>
          <p:nvPr/>
        </p:nvSpPr>
        <p:spPr>
          <a:xfrm>
            <a:off x="825500" y="3435401"/>
            <a:ext cx="184479" cy="184479"/>
          </a:xfrm>
          <a:prstGeom prst="ellipse">
            <a:avLst/>
          </a:prstGeom>
          <a:solidFill>
            <a:srgbClr val="00F900"/>
          </a:solidFill>
          <a:ln w="12700">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09" name="Shape 709"/>
          <p:cNvSpPr/>
          <p:nvPr/>
        </p:nvSpPr>
        <p:spPr>
          <a:xfrm>
            <a:off x="1204371" y="1514181"/>
            <a:ext cx="1389929"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Big hole</a:t>
            </a:r>
          </a:p>
          <a:p>
            <a:pPr>
              <a:defRPr sz="2800">
                <a:latin typeface="Monlam Uni OuChan2"/>
                <a:ea typeface="Monlam Uni OuChan2"/>
                <a:cs typeface="Monlam Uni OuChan2"/>
                <a:sym typeface="Monlam Uni OuChan2"/>
              </a:defRPr>
            </a:pPr>
            <a:r>
              <a:t>བུ་ག་ཆེན་པོ།</a:t>
            </a:r>
          </a:p>
        </p:txBody>
      </p:sp>
      <p:sp>
        <p:nvSpPr>
          <p:cNvPr id="710" name="Shape 710"/>
          <p:cNvSpPr/>
          <p:nvPr/>
        </p:nvSpPr>
        <p:spPr>
          <a:xfrm>
            <a:off x="923035" y="3228765"/>
            <a:ext cx="6073976" cy="1200735"/>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11" name="Shape 711"/>
          <p:cNvSpPr/>
          <p:nvPr/>
        </p:nvSpPr>
        <p:spPr>
          <a:xfrm>
            <a:off x="307737" y="109220"/>
            <a:ext cx="8245496"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3600"/>
              </a:lnSpc>
              <a:tabLst>
                <a:tab pos="749300" algn="l"/>
              </a:tabLst>
              <a:defRPr sz="3000" b="1">
                <a:solidFill>
                  <a:srgbClr val="011993"/>
                </a:solidFill>
              </a:defRPr>
            </a:pPr>
            <a:r>
              <a:rPr sz="2800"/>
              <a:t>Optical Image Formation (Pinhole Camera)</a:t>
            </a:r>
            <a:r>
              <a:t> </a:t>
            </a:r>
            <a:br/>
            <a:r>
              <a:rPr b="0">
                <a:latin typeface="Monlam Uni OuChan2"/>
                <a:ea typeface="Monlam Uni OuChan2"/>
                <a:cs typeface="Monlam Uni OuChan2"/>
                <a:sym typeface="Monlam Uni OuChan2"/>
              </a:rPr>
              <a:t>འོད་རིག་གི་སྣང་བརྙན་སྒྲུབ་ཚུལ།           པར་ཆས་བུ་ག་ཆུང་ཆུང་།</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0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6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 grpId="4" animBg="1" advAuto="0"/>
      <p:bldP spid="704" grpId="3" animBg="1" advAuto="0"/>
      <p:bldP spid="705" grpId="1" animBg="1" advAuto="0"/>
      <p:bldP spid="710" grpId="2"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Shape 71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24</a:t>
            </a:fld>
            <a:endParaRPr/>
          </a:p>
        </p:txBody>
      </p:sp>
      <p:sp>
        <p:nvSpPr>
          <p:cNvPr id="714" name="Shape 714"/>
          <p:cNvSpPr/>
          <p:nvPr/>
        </p:nvSpPr>
        <p:spPr>
          <a:xfrm>
            <a:off x="825500" y="3137359"/>
            <a:ext cx="190041" cy="190041"/>
          </a:xfrm>
          <a:prstGeom prst="ellipse">
            <a:avLst/>
          </a:prstGeom>
          <a:solidFill>
            <a:srgbClr val="0433FF"/>
          </a:solidFill>
          <a:ln w="12700">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15" name="Shape 715"/>
          <p:cNvSpPr/>
          <p:nvPr/>
        </p:nvSpPr>
        <p:spPr>
          <a:xfrm>
            <a:off x="825500" y="3924759"/>
            <a:ext cx="190041" cy="190041"/>
          </a:xfrm>
          <a:prstGeom prst="ellipse">
            <a:avLst/>
          </a:prstGeom>
          <a:solidFill>
            <a:srgbClr val="FF2600"/>
          </a:solidFill>
          <a:ln w="12700">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16" name="Shape 716"/>
          <p:cNvSpPr/>
          <p:nvPr/>
        </p:nvSpPr>
        <p:spPr>
          <a:xfrm flipH="1" flipV="1">
            <a:off x="3293656" y="3851905"/>
            <a:ext cx="8344" cy="1338763"/>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17" name="Shape 717"/>
          <p:cNvSpPr/>
          <p:nvPr/>
        </p:nvSpPr>
        <p:spPr>
          <a:xfrm flipV="1">
            <a:off x="3302000" y="1692733"/>
            <a:ext cx="0" cy="1578434"/>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18" name="Shape 718"/>
          <p:cNvSpPr/>
          <p:nvPr/>
        </p:nvSpPr>
        <p:spPr>
          <a:xfrm flipH="1" flipV="1">
            <a:off x="3276600" y="1730833"/>
            <a:ext cx="3739249" cy="1"/>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19" name="Shape 719"/>
          <p:cNvSpPr/>
          <p:nvPr/>
        </p:nvSpPr>
        <p:spPr>
          <a:xfrm flipH="1" flipV="1">
            <a:off x="3276600" y="5147133"/>
            <a:ext cx="3739249" cy="1"/>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0" name="Shape 720"/>
          <p:cNvSpPr/>
          <p:nvPr/>
        </p:nvSpPr>
        <p:spPr>
          <a:xfrm flipV="1">
            <a:off x="6997700" y="1730833"/>
            <a:ext cx="0" cy="3408188"/>
          </a:xfrm>
          <a:prstGeom prst="line">
            <a:avLst/>
          </a:prstGeom>
          <a:ln w="63500">
            <a:solidFill>
              <a:srgbClr val="929292"/>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1" name="Shape 721"/>
          <p:cNvSpPr/>
          <p:nvPr/>
        </p:nvSpPr>
        <p:spPr>
          <a:xfrm>
            <a:off x="928310" y="3244660"/>
            <a:ext cx="6071435" cy="1573517"/>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2" name="Shape 722"/>
          <p:cNvSpPr/>
          <p:nvPr/>
        </p:nvSpPr>
        <p:spPr>
          <a:xfrm>
            <a:off x="928310" y="3244659"/>
            <a:ext cx="6055480" cy="139257"/>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3" name="Shape 723"/>
          <p:cNvSpPr/>
          <p:nvPr/>
        </p:nvSpPr>
        <p:spPr>
          <a:xfrm flipV="1">
            <a:off x="928310" y="2461233"/>
            <a:ext cx="2316560" cy="783427"/>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4" name="Shape 724"/>
          <p:cNvSpPr/>
          <p:nvPr/>
        </p:nvSpPr>
        <p:spPr>
          <a:xfrm>
            <a:off x="928310" y="3244659"/>
            <a:ext cx="2316560" cy="1130682"/>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5" name="Shape 725"/>
          <p:cNvSpPr/>
          <p:nvPr/>
        </p:nvSpPr>
        <p:spPr>
          <a:xfrm flipV="1">
            <a:off x="901898" y="2258012"/>
            <a:ext cx="6092112" cy="1756427"/>
          </a:xfrm>
          <a:prstGeom prst="line">
            <a:avLst/>
          </a:prstGeom>
          <a:ln w="50800">
            <a:solidFill>
              <a:srgbClr val="FF26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6" name="Shape 726"/>
          <p:cNvSpPr/>
          <p:nvPr/>
        </p:nvSpPr>
        <p:spPr>
          <a:xfrm flipV="1">
            <a:off x="901898" y="3605561"/>
            <a:ext cx="6108304" cy="408878"/>
          </a:xfrm>
          <a:prstGeom prst="line">
            <a:avLst/>
          </a:prstGeom>
          <a:ln w="50800">
            <a:solidFill>
              <a:srgbClr val="FF26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27" name="Shape 727"/>
          <p:cNvSpPr/>
          <p:nvPr/>
        </p:nvSpPr>
        <p:spPr>
          <a:xfrm>
            <a:off x="825500" y="3435401"/>
            <a:ext cx="184479" cy="184479"/>
          </a:xfrm>
          <a:prstGeom prst="ellipse">
            <a:avLst/>
          </a:prstGeom>
          <a:solidFill>
            <a:srgbClr val="00F900"/>
          </a:solidFill>
          <a:ln w="12700">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730" name="Group 730"/>
          <p:cNvGrpSpPr/>
          <p:nvPr/>
        </p:nvGrpSpPr>
        <p:grpSpPr>
          <a:xfrm>
            <a:off x="7200900" y="1731997"/>
            <a:ext cx="1810794" cy="3408188"/>
            <a:chOff x="0" y="0"/>
            <a:chExt cx="1810793" cy="3408186"/>
          </a:xfrm>
        </p:grpSpPr>
        <p:sp>
          <p:nvSpPr>
            <p:cNvPr id="728" name="Shape 728"/>
            <p:cNvSpPr/>
            <p:nvPr/>
          </p:nvSpPr>
          <p:spPr>
            <a:xfrm>
              <a:off x="0" y="0"/>
              <a:ext cx="1810794" cy="3408187"/>
            </a:xfrm>
            <a:prstGeom prst="rect">
              <a:avLst/>
            </a:prstGeom>
            <a:solidFill>
              <a:srgbClr val="7F7F7F"/>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29" name="pasted-image.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809" y="383135"/>
              <a:ext cx="1623176" cy="2825015"/>
            </a:xfrm>
            <a:prstGeom prst="rect">
              <a:avLst/>
            </a:prstGeom>
            <a:ln w="12700" cap="flat">
              <a:noFill/>
              <a:miter lim="400000"/>
            </a:ln>
            <a:effectLst/>
          </p:spPr>
        </p:pic>
      </p:grpSp>
      <p:pic>
        <p:nvPicPr>
          <p:cNvPr id="731" name="pasted-image.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7245" y="2096363"/>
            <a:ext cx="1690723" cy="1683528"/>
          </a:xfrm>
          <a:prstGeom prst="rect">
            <a:avLst/>
          </a:prstGeom>
          <a:ln w="12700">
            <a:miter lim="400000"/>
          </a:ln>
        </p:spPr>
      </p:pic>
      <p:sp>
        <p:nvSpPr>
          <p:cNvPr id="732" name="Shape 732"/>
          <p:cNvSpPr/>
          <p:nvPr/>
        </p:nvSpPr>
        <p:spPr>
          <a:xfrm>
            <a:off x="307737" y="109220"/>
            <a:ext cx="8245496"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3600"/>
              </a:lnSpc>
              <a:tabLst>
                <a:tab pos="749300" algn="l"/>
              </a:tabLst>
              <a:defRPr sz="3000" b="1">
                <a:solidFill>
                  <a:srgbClr val="011993"/>
                </a:solidFill>
              </a:defRPr>
            </a:pPr>
            <a:r>
              <a:rPr sz="2800"/>
              <a:t>Optical Image Formation (Pinhole Camera)</a:t>
            </a:r>
            <a:r>
              <a:t> </a:t>
            </a:r>
            <a:br/>
            <a:r>
              <a:rPr b="0">
                <a:latin typeface="Monlam Uni OuChan2"/>
                <a:ea typeface="Monlam Uni OuChan2"/>
                <a:cs typeface="Monlam Uni OuChan2"/>
                <a:sym typeface="Monlam Uni OuChan2"/>
              </a:rPr>
              <a:t>འོད་རིག་གི་སྣང་བརྙན་སྒྲུབ་ཚུལ།           པར་ཆས་བུ་ག་ཆུང་ཆུང་།</a:t>
            </a:r>
          </a:p>
        </p:txBody>
      </p:sp>
      <p:sp>
        <p:nvSpPr>
          <p:cNvPr id="733" name="Shape 733"/>
          <p:cNvSpPr/>
          <p:nvPr/>
        </p:nvSpPr>
        <p:spPr>
          <a:xfrm>
            <a:off x="1204371" y="1514181"/>
            <a:ext cx="1389929"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Big hole</a:t>
            </a:r>
          </a:p>
          <a:p>
            <a:pPr>
              <a:defRPr sz="2800">
                <a:latin typeface="Monlam Uni OuChan2"/>
                <a:ea typeface="Monlam Uni OuChan2"/>
                <a:cs typeface="Monlam Uni OuChan2"/>
                <a:sym typeface="Monlam Uni OuChan2"/>
              </a:defRPr>
            </a:pPr>
            <a:r>
              <a:t>བུ་ག་ཆེན་པོ།</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7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7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5" grpId="1" animBg="1" advAuto="0"/>
      <p:bldP spid="726" grpId="2" animBg="1" advAuto="0"/>
      <p:bldP spid="731" grpId="3"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Shape 73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25</a:t>
            </a:fld>
            <a:endParaRPr/>
          </a:p>
        </p:txBody>
      </p:sp>
      <p:sp>
        <p:nvSpPr>
          <p:cNvPr id="736" name="Shape 736"/>
          <p:cNvSpPr/>
          <p:nvPr/>
        </p:nvSpPr>
        <p:spPr>
          <a:xfrm>
            <a:off x="825500" y="3137359"/>
            <a:ext cx="190041" cy="190041"/>
          </a:xfrm>
          <a:prstGeom prst="ellipse">
            <a:avLst/>
          </a:prstGeom>
          <a:solidFill>
            <a:srgbClr val="0433FF"/>
          </a:solidFill>
          <a:ln w="12700">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7" name="Shape 737"/>
          <p:cNvSpPr/>
          <p:nvPr/>
        </p:nvSpPr>
        <p:spPr>
          <a:xfrm>
            <a:off x="825500" y="3924759"/>
            <a:ext cx="190041" cy="190041"/>
          </a:xfrm>
          <a:prstGeom prst="ellipse">
            <a:avLst/>
          </a:prstGeom>
          <a:solidFill>
            <a:srgbClr val="FF2600"/>
          </a:solidFill>
          <a:ln w="12700">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8" name="Shape 738"/>
          <p:cNvSpPr/>
          <p:nvPr/>
        </p:nvSpPr>
        <p:spPr>
          <a:xfrm flipH="1" flipV="1">
            <a:off x="3293656" y="3851905"/>
            <a:ext cx="8344" cy="1338763"/>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39" name="Shape 739"/>
          <p:cNvSpPr/>
          <p:nvPr/>
        </p:nvSpPr>
        <p:spPr>
          <a:xfrm flipV="1">
            <a:off x="3302000" y="1692733"/>
            <a:ext cx="0" cy="1578434"/>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0" name="Shape 740"/>
          <p:cNvSpPr/>
          <p:nvPr/>
        </p:nvSpPr>
        <p:spPr>
          <a:xfrm flipH="1" flipV="1">
            <a:off x="3276600" y="1730833"/>
            <a:ext cx="3739249" cy="1"/>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1" name="Shape 741"/>
          <p:cNvSpPr/>
          <p:nvPr/>
        </p:nvSpPr>
        <p:spPr>
          <a:xfrm flipH="1" flipV="1">
            <a:off x="3276600" y="5147133"/>
            <a:ext cx="3739249" cy="1"/>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2" name="Shape 742"/>
          <p:cNvSpPr/>
          <p:nvPr/>
        </p:nvSpPr>
        <p:spPr>
          <a:xfrm flipV="1">
            <a:off x="6997700" y="1730833"/>
            <a:ext cx="0" cy="3408188"/>
          </a:xfrm>
          <a:prstGeom prst="line">
            <a:avLst/>
          </a:prstGeom>
          <a:ln w="63500">
            <a:solidFill>
              <a:srgbClr val="929292"/>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3" name="Shape 743"/>
          <p:cNvSpPr/>
          <p:nvPr/>
        </p:nvSpPr>
        <p:spPr>
          <a:xfrm>
            <a:off x="928310" y="3244660"/>
            <a:ext cx="6071435" cy="1573517"/>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4" name="Shape 744"/>
          <p:cNvSpPr/>
          <p:nvPr/>
        </p:nvSpPr>
        <p:spPr>
          <a:xfrm>
            <a:off x="928310" y="3244659"/>
            <a:ext cx="6055480" cy="139257"/>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5" name="Shape 745"/>
          <p:cNvSpPr/>
          <p:nvPr/>
        </p:nvSpPr>
        <p:spPr>
          <a:xfrm flipV="1">
            <a:off x="928310" y="2461233"/>
            <a:ext cx="2316560" cy="783427"/>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6" name="Shape 746"/>
          <p:cNvSpPr/>
          <p:nvPr/>
        </p:nvSpPr>
        <p:spPr>
          <a:xfrm>
            <a:off x="928310" y="3244659"/>
            <a:ext cx="2316560" cy="1130682"/>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7" name="Shape 747"/>
          <p:cNvSpPr/>
          <p:nvPr/>
        </p:nvSpPr>
        <p:spPr>
          <a:xfrm flipV="1">
            <a:off x="901898" y="2258012"/>
            <a:ext cx="6092112" cy="1756427"/>
          </a:xfrm>
          <a:prstGeom prst="line">
            <a:avLst/>
          </a:prstGeom>
          <a:ln w="50800">
            <a:solidFill>
              <a:srgbClr val="FF26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8" name="Shape 748"/>
          <p:cNvSpPr/>
          <p:nvPr/>
        </p:nvSpPr>
        <p:spPr>
          <a:xfrm flipV="1">
            <a:off x="901898" y="3605561"/>
            <a:ext cx="6108304" cy="408878"/>
          </a:xfrm>
          <a:prstGeom prst="line">
            <a:avLst/>
          </a:prstGeom>
          <a:ln w="50800">
            <a:solidFill>
              <a:srgbClr val="FF26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49" name="Shape 749"/>
          <p:cNvSpPr/>
          <p:nvPr/>
        </p:nvSpPr>
        <p:spPr>
          <a:xfrm>
            <a:off x="825500" y="3435401"/>
            <a:ext cx="184479" cy="184479"/>
          </a:xfrm>
          <a:prstGeom prst="ellipse">
            <a:avLst/>
          </a:prstGeom>
          <a:solidFill>
            <a:srgbClr val="00F900"/>
          </a:solidFill>
          <a:ln w="12700">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50" name="Shape 750"/>
          <p:cNvSpPr/>
          <p:nvPr/>
        </p:nvSpPr>
        <p:spPr>
          <a:xfrm>
            <a:off x="912018" y="3541750"/>
            <a:ext cx="6094315" cy="818860"/>
          </a:xfrm>
          <a:prstGeom prst="line">
            <a:avLst/>
          </a:prstGeom>
          <a:ln w="50800">
            <a:solidFill>
              <a:srgbClr val="00F9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51" name="Shape 751"/>
          <p:cNvSpPr/>
          <p:nvPr/>
        </p:nvSpPr>
        <p:spPr>
          <a:xfrm flipV="1">
            <a:off x="912018" y="2923008"/>
            <a:ext cx="6049964" cy="618743"/>
          </a:xfrm>
          <a:prstGeom prst="line">
            <a:avLst/>
          </a:prstGeom>
          <a:ln w="50800">
            <a:solidFill>
              <a:srgbClr val="00F9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52" name="Shape 752"/>
          <p:cNvSpPr/>
          <p:nvPr/>
        </p:nvSpPr>
        <p:spPr>
          <a:xfrm>
            <a:off x="6868159" y="3372487"/>
            <a:ext cx="190042" cy="1407793"/>
          </a:xfrm>
          <a:prstGeom prst="ellipse">
            <a:avLst/>
          </a:prstGeom>
          <a:solidFill>
            <a:srgbClr val="0433FF"/>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53" name="Shape 753"/>
          <p:cNvSpPr/>
          <p:nvPr/>
        </p:nvSpPr>
        <p:spPr>
          <a:xfrm>
            <a:off x="6902680" y="2265048"/>
            <a:ext cx="190041" cy="1407792"/>
          </a:xfrm>
          <a:prstGeom prst="ellipse">
            <a:avLst/>
          </a:prstGeom>
          <a:solidFill>
            <a:srgbClr val="FF2600"/>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54" name="Shape 754"/>
          <p:cNvSpPr/>
          <p:nvPr/>
        </p:nvSpPr>
        <p:spPr>
          <a:xfrm>
            <a:off x="6868159" y="2937252"/>
            <a:ext cx="190042" cy="1407793"/>
          </a:xfrm>
          <a:prstGeom prst="ellipse">
            <a:avLst/>
          </a:prstGeom>
          <a:solidFill>
            <a:srgbClr val="00F900"/>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55" name="Shape 755"/>
          <p:cNvSpPr/>
          <p:nvPr/>
        </p:nvSpPr>
        <p:spPr>
          <a:xfrm>
            <a:off x="307737" y="109220"/>
            <a:ext cx="8245496"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3600"/>
              </a:lnSpc>
              <a:tabLst>
                <a:tab pos="749300" algn="l"/>
              </a:tabLst>
              <a:defRPr sz="3000" b="1">
                <a:solidFill>
                  <a:srgbClr val="011993"/>
                </a:solidFill>
              </a:defRPr>
            </a:pPr>
            <a:r>
              <a:rPr sz="2800"/>
              <a:t>Optical Image Formation (Pinhole Camera)</a:t>
            </a:r>
            <a:r>
              <a:t> </a:t>
            </a:r>
            <a:br/>
            <a:r>
              <a:rPr b="0">
                <a:latin typeface="Monlam Uni OuChan2"/>
                <a:ea typeface="Monlam Uni OuChan2"/>
                <a:cs typeface="Monlam Uni OuChan2"/>
                <a:sym typeface="Monlam Uni OuChan2"/>
              </a:rPr>
              <a:t>འོད་རིག་གི་སྣང་བརྙན་སྒྲུབ་ཚུལ།           པར་ཆས་བུ་ག་ཆུང་ཆུང་།</a:t>
            </a:r>
          </a:p>
        </p:txBody>
      </p:sp>
      <p:sp>
        <p:nvSpPr>
          <p:cNvPr id="756" name="Shape 756"/>
          <p:cNvSpPr/>
          <p:nvPr/>
        </p:nvSpPr>
        <p:spPr>
          <a:xfrm>
            <a:off x="1204371" y="1514181"/>
            <a:ext cx="1389929"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Big hole</a:t>
            </a:r>
          </a:p>
          <a:p>
            <a:pPr>
              <a:defRPr sz="2800">
                <a:latin typeface="Monlam Uni OuChan2"/>
                <a:ea typeface="Monlam Uni OuChan2"/>
                <a:cs typeface="Monlam Uni OuChan2"/>
                <a:sym typeface="Monlam Uni OuChan2"/>
              </a:defRPr>
            </a:pPr>
            <a:r>
              <a:t>བུ་ག་ཆེན་པོ།</a:t>
            </a:r>
          </a:p>
        </p:txBody>
      </p:sp>
      <p:sp>
        <p:nvSpPr>
          <p:cNvPr id="757" name="Shape 757"/>
          <p:cNvSpPr/>
          <p:nvPr/>
        </p:nvSpPr>
        <p:spPr>
          <a:xfrm>
            <a:off x="246691" y="5025951"/>
            <a:ext cx="3305288" cy="1612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rPr b="1" dirty="0"/>
              <a:t>Object</a:t>
            </a:r>
            <a:r>
              <a:rPr dirty="0"/>
              <a:t>: </a:t>
            </a:r>
            <a:r>
              <a:rPr sz="2800" dirty="0">
                <a:latin typeface="Monlam Uni OuChan2"/>
                <a:ea typeface="Monlam Uni OuChan2"/>
                <a:cs typeface="Monlam Uni OuChan2"/>
                <a:sym typeface="Monlam Uni OuChan2"/>
              </a:rPr>
              <a:t>དངོས་པོ།</a:t>
            </a:r>
            <a:r>
              <a:rPr dirty="0"/>
              <a:t/>
            </a:r>
            <a:br>
              <a:rPr dirty="0"/>
            </a:br>
            <a:r>
              <a:rPr dirty="0"/>
              <a:t>Colored dots in space</a:t>
            </a:r>
          </a:p>
          <a:p>
            <a:pPr>
              <a:defRPr sz="2800">
                <a:latin typeface="Monlam Uni OuChan2"/>
                <a:ea typeface="Monlam Uni OuChan2"/>
                <a:cs typeface="Monlam Uni OuChan2"/>
                <a:sym typeface="Monlam Uni OuChan2"/>
              </a:defRPr>
            </a:pPr>
            <a:r>
              <a:rPr dirty="0"/>
              <a:t>མཁའ་དབྱིངས་སུ་ཁ་དོག་གི་ཚེག</a:t>
            </a:r>
          </a:p>
        </p:txBody>
      </p:sp>
      <p:sp>
        <p:nvSpPr>
          <p:cNvPr id="758" name="Shape 758"/>
          <p:cNvSpPr/>
          <p:nvPr/>
        </p:nvSpPr>
        <p:spPr>
          <a:xfrm>
            <a:off x="3784591" y="5098209"/>
            <a:ext cx="5347962" cy="155130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2400"/>
            </a:pPr>
            <a:r>
              <a:rPr b="1" dirty="0"/>
              <a:t>Image</a:t>
            </a:r>
            <a:r>
              <a:rPr dirty="0"/>
              <a:t>:  </a:t>
            </a:r>
            <a:r>
              <a:rPr sz="2800" dirty="0">
                <a:latin typeface="Monlam Uni OuChan2"/>
                <a:ea typeface="Monlam Uni OuChan2"/>
                <a:cs typeface="Monlam Uni OuChan2"/>
                <a:sym typeface="Monlam Uni OuChan2"/>
              </a:rPr>
              <a:t> སྣང་བརྙན།</a:t>
            </a:r>
            <a:r>
              <a:rPr dirty="0"/>
              <a:t/>
            </a:r>
            <a:br>
              <a:rPr dirty="0"/>
            </a:br>
            <a:r>
              <a:rPr dirty="0"/>
              <a:t>Colored spots on plane</a:t>
            </a:r>
          </a:p>
          <a:p>
            <a:pPr algn="ctr">
              <a:defRPr sz="2800"/>
            </a:pPr>
            <a:r>
              <a:rPr dirty="0"/>
              <a:t>སྣང་བརྙན། ཁ་དོག་གི་ས་མིག་རྣམས་ངོས་གཅིག་ལ་ཡོད་པ།</a:t>
            </a:r>
          </a:p>
        </p:txBody>
      </p:sp>
      <p:sp>
        <p:nvSpPr>
          <p:cNvPr id="759" name="Shape 759"/>
          <p:cNvSpPr/>
          <p:nvPr/>
        </p:nvSpPr>
        <p:spPr>
          <a:xfrm>
            <a:off x="7245300" y="1586813"/>
            <a:ext cx="1688802"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Screen</a:t>
            </a:r>
          </a:p>
          <a:p>
            <a:pPr>
              <a:defRPr sz="2200">
                <a:latin typeface="Monlam Uni OuChan2"/>
                <a:ea typeface="Monlam Uni OuChan2"/>
                <a:cs typeface="Monlam Uni OuChan2"/>
                <a:sym typeface="Monlam Uni OuChan2"/>
              </a:defRPr>
            </a:pPr>
            <a:r>
              <a:t>སྣང་བརྙན་ཕོག་ཡུལ།</a:t>
            </a:r>
          </a:p>
        </p:txBody>
      </p:sp>
    </p:spTree>
  </p:cSld>
  <p:clrMapOvr>
    <a:masterClrMapping/>
  </p:clrMapOvr>
  <p:transition xmlns:p14="http://schemas.microsoft.com/office/powerpoint/2010/mai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Shape 76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26</a:t>
            </a:fld>
            <a:endParaRPr/>
          </a:p>
        </p:txBody>
      </p:sp>
      <p:sp>
        <p:nvSpPr>
          <p:cNvPr id="762" name="Shape 762"/>
          <p:cNvSpPr/>
          <p:nvPr/>
        </p:nvSpPr>
        <p:spPr>
          <a:xfrm>
            <a:off x="825500" y="3137359"/>
            <a:ext cx="190041" cy="190041"/>
          </a:xfrm>
          <a:prstGeom prst="ellipse">
            <a:avLst/>
          </a:prstGeom>
          <a:solidFill>
            <a:srgbClr val="0433FF"/>
          </a:solidFill>
          <a:ln w="12700">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63" name="Shape 763"/>
          <p:cNvSpPr/>
          <p:nvPr/>
        </p:nvSpPr>
        <p:spPr>
          <a:xfrm>
            <a:off x="825500" y="3924759"/>
            <a:ext cx="190041" cy="190041"/>
          </a:xfrm>
          <a:prstGeom prst="ellipse">
            <a:avLst/>
          </a:prstGeom>
          <a:solidFill>
            <a:srgbClr val="FF2600"/>
          </a:solidFill>
          <a:ln w="12700">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64" name="Shape 764"/>
          <p:cNvSpPr/>
          <p:nvPr/>
        </p:nvSpPr>
        <p:spPr>
          <a:xfrm flipH="1" flipV="1">
            <a:off x="3293656" y="3851905"/>
            <a:ext cx="8344" cy="1338763"/>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65" name="Shape 765"/>
          <p:cNvSpPr/>
          <p:nvPr/>
        </p:nvSpPr>
        <p:spPr>
          <a:xfrm flipV="1">
            <a:off x="3302000" y="1692733"/>
            <a:ext cx="0" cy="1578434"/>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66" name="Shape 766"/>
          <p:cNvSpPr/>
          <p:nvPr/>
        </p:nvSpPr>
        <p:spPr>
          <a:xfrm flipH="1" flipV="1">
            <a:off x="3276600" y="1730833"/>
            <a:ext cx="3739249" cy="1"/>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67" name="Shape 767"/>
          <p:cNvSpPr/>
          <p:nvPr/>
        </p:nvSpPr>
        <p:spPr>
          <a:xfrm flipH="1" flipV="1">
            <a:off x="3276600" y="5147133"/>
            <a:ext cx="3739249" cy="1"/>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68" name="Shape 768"/>
          <p:cNvSpPr/>
          <p:nvPr/>
        </p:nvSpPr>
        <p:spPr>
          <a:xfrm flipV="1">
            <a:off x="6997700" y="1730833"/>
            <a:ext cx="0" cy="3408188"/>
          </a:xfrm>
          <a:prstGeom prst="line">
            <a:avLst/>
          </a:prstGeom>
          <a:ln w="63500">
            <a:solidFill>
              <a:srgbClr val="929292"/>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69" name="Shape 769"/>
          <p:cNvSpPr/>
          <p:nvPr/>
        </p:nvSpPr>
        <p:spPr>
          <a:xfrm>
            <a:off x="928310" y="3244660"/>
            <a:ext cx="6071435" cy="1573517"/>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0" name="Shape 770"/>
          <p:cNvSpPr/>
          <p:nvPr/>
        </p:nvSpPr>
        <p:spPr>
          <a:xfrm>
            <a:off x="928310" y="3244659"/>
            <a:ext cx="6055480" cy="139257"/>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1" name="Shape 771"/>
          <p:cNvSpPr/>
          <p:nvPr/>
        </p:nvSpPr>
        <p:spPr>
          <a:xfrm flipV="1">
            <a:off x="928310" y="2461233"/>
            <a:ext cx="2316560" cy="783427"/>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2" name="Shape 772"/>
          <p:cNvSpPr/>
          <p:nvPr/>
        </p:nvSpPr>
        <p:spPr>
          <a:xfrm>
            <a:off x="928310" y="3244659"/>
            <a:ext cx="2316560" cy="1130682"/>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3" name="Shape 773"/>
          <p:cNvSpPr/>
          <p:nvPr/>
        </p:nvSpPr>
        <p:spPr>
          <a:xfrm flipV="1">
            <a:off x="901898" y="2258012"/>
            <a:ext cx="6092112" cy="1756427"/>
          </a:xfrm>
          <a:prstGeom prst="line">
            <a:avLst/>
          </a:prstGeom>
          <a:ln w="50800">
            <a:solidFill>
              <a:srgbClr val="FF26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4" name="Shape 774"/>
          <p:cNvSpPr/>
          <p:nvPr/>
        </p:nvSpPr>
        <p:spPr>
          <a:xfrm flipV="1">
            <a:off x="901898" y="3605561"/>
            <a:ext cx="6108304" cy="408878"/>
          </a:xfrm>
          <a:prstGeom prst="line">
            <a:avLst/>
          </a:prstGeom>
          <a:ln w="50800">
            <a:solidFill>
              <a:srgbClr val="FF26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5" name="Shape 775"/>
          <p:cNvSpPr/>
          <p:nvPr/>
        </p:nvSpPr>
        <p:spPr>
          <a:xfrm>
            <a:off x="825500" y="3435401"/>
            <a:ext cx="184479" cy="184479"/>
          </a:xfrm>
          <a:prstGeom prst="ellipse">
            <a:avLst/>
          </a:prstGeom>
          <a:solidFill>
            <a:srgbClr val="00F900"/>
          </a:solidFill>
          <a:ln w="12700">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6" name="Shape 776"/>
          <p:cNvSpPr/>
          <p:nvPr/>
        </p:nvSpPr>
        <p:spPr>
          <a:xfrm>
            <a:off x="912018" y="3541750"/>
            <a:ext cx="6094315" cy="818860"/>
          </a:xfrm>
          <a:prstGeom prst="line">
            <a:avLst/>
          </a:prstGeom>
          <a:ln w="50800">
            <a:solidFill>
              <a:srgbClr val="00F9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7" name="Shape 777"/>
          <p:cNvSpPr/>
          <p:nvPr/>
        </p:nvSpPr>
        <p:spPr>
          <a:xfrm flipV="1">
            <a:off x="912018" y="2923008"/>
            <a:ext cx="6049964" cy="618743"/>
          </a:xfrm>
          <a:prstGeom prst="line">
            <a:avLst/>
          </a:prstGeom>
          <a:ln w="50800">
            <a:solidFill>
              <a:srgbClr val="00F9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778" name="Shape 778"/>
          <p:cNvSpPr/>
          <p:nvPr/>
        </p:nvSpPr>
        <p:spPr>
          <a:xfrm>
            <a:off x="399273" y="5187139"/>
            <a:ext cx="8715066" cy="190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3300"/>
              </a:lnSpc>
              <a:tabLst>
                <a:tab pos="749300" algn="l"/>
              </a:tabLst>
              <a:defRPr sz="2400"/>
            </a:pPr>
            <a:r>
              <a:rPr sz="2200"/>
              <a:t>Very small hole sharp picture, but big hole blurred picture</a:t>
            </a:r>
            <a:r>
              <a:t/>
            </a:r>
            <a:br/>
            <a:r>
              <a:rPr>
                <a:latin typeface="Monlam Uni OuChan2"/>
                <a:ea typeface="Monlam Uni OuChan2"/>
                <a:cs typeface="Monlam Uni OuChan2"/>
                <a:sym typeface="Monlam Uni OuChan2"/>
              </a:rPr>
              <a:t>བུ་ག་ཆུང་ཆུང་གིས་</a:t>
            </a:r>
            <a:r>
              <a:rPr sz="2800">
                <a:latin typeface="Monlam Uni OuChan2"/>
                <a:ea typeface="Monlam Uni OuChan2"/>
                <a:cs typeface="Monlam Uni OuChan2"/>
                <a:sym typeface="Monlam Uni OuChan2"/>
              </a:rPr>
              <a:t>སྣང་</a:t>
            </a:r>
            <a:r>
              <a:rPr>
                <a:latin typeface="Monlam Uni OuChan2"/>
                <a:ea typeface="Monlam Uni OuChan2"/>
                <a:cs typeface="Monlam Uni OuChan2"/>
                <a:sym typeface="Monlam Uni OuChan2"/>
              </a:rPr>
              <a:t>བརྙན་གསལ་པོ་མཐོང་བ་ལས་བུ་ག་ཆེན་པོས་སྣང་བརྙན་རབ་རིབ་བམ་མི་གསལ་བར་མཐོང་བ།</a:t>
            </a:r>
          </a:p>
        </p:txBody>
      </p:sp>
      <p:grpSp>
        <p:nvGrpSpPr>
          <p:cNvPr id="781" name="Group 781"/>
          <p:cNvGrpSpPr/>
          <p:nvPr/>
        </p:nvGrpSpPr>
        <p:grpSpPr>
          <a:xfrm>
            <a:off x="7200900" y="1731997"/>
            <a:ext cx="1810794" cy="3408188"/>
            <a:chOff x="0" y="0"/>
            <a:chExt cx="1810793" cy="3408186"/>
          </a:xfrm>
        </p:grpSpPr>
        <p:sp>
          <p:nvSpPr>
            <p:cNvPr id="779" name="Shape 779"/>
            <p:cNvSpPr/>
            <p:nvPr/>
          </p:nvSpPr>
          <p:spPr>
            <a:xfrm>
              <a:off x="0" y="0"/>
              <a:ext cx="1810794" cy="3408187"/>
            </a:xfrm>
            <a:prstGeom prst="rect">
              <a:avLst/>
            </a:prstGeom>
            <a:solidFill>
              <a:srgbClr val="7F7F7F"/>
            </a:solidFill>
            <a:ln w="12700" cap="flat">
              <a:noFill/>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780" name="pasted-image.tiff"/>
            <p:cNvPicPr>
              <a:picLocks noChangeAspect="1"/>
            </p:cNvPicPr>
            <p:nvPr/>
          </p:nvPicPr>
          <p:blipFill>
            <a:blip r:embed="rId2"/>
            <a:stretch>
              <a:fillRect/>
            </a:stretch>
          </p:blipFill>
          <p:spPr>
            <a:xfrm>
              <a:off x="137046" y="455829"/>
              <a:ext cx="1536701" cy="2667001"/>
            </a:xfrm>
            <a:prstGeom prst="rect">
              <a:avLst/>
            </a:prstGeom>
            <a:ln w="12700" cap="flat">
              <a:noFill/>
              <a:miter lim="400000"/>
            </a:ln>
            <a:effectLst/>
          </p:spPr>
        </p:pic>
      </p:grpSp>
      <p:sp>
        <p:nvSpPr>
          <p:cNvPr id="782" name="Shape 782"/>
          <p:cNvSpPr/>
          <p:nvPr/>
        </p:nvSpPr>
        <p:spPr>
          <a:xfrm>
            <a:off x="307737" y="109220"/>
            <a:ext cx="8245496" cy="1168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3600"/>
              </a:lnSpc>
              <a:tabLst>
                <a:tab pos="749300" algn="l"/>
              </a:tabLst>
              <a:defRPr sz="3000" b="1">
                <a:solidFill>
                  <a:srgbClr val="011993"/>
                </a:solidFill>
              </a:defRPr>
            </a:pPr>
            <a:r>
              <a:rPr sz="2800"/>
              <a:t>Optical Image Formation (Pinhole Camera)</a:t>
            </a:r>
            <a:r>
              <a:t> </a:t>
            </a:r>
            <a:br/>
            <a:r>
              <a:rPr b="0">
                <a:latin typeface="Monlam Uni OuChan2"/>
                <a:ea typeface="Monlam Uni OuChan2"/>
                <a:cs typeface="Monlam Uni OuChan2"/>
                <a:sym typeface="Monlam Uni OuChan2"/>
              </a:rPr>
              <a:t>འོད་རིག་གི་སྣང་བརྙན་སྒྲུབ་ཚུལ།           པར་ཆས་བུ་ག་ཆུང་ཆུང་།</a:t>
            </a:r>
          </a:p>
        </p:txBody>
      </p:sp>
      <p:sp>
        <p:nvSpPr>
          <p:cNvPr id="783" name="Shape 783"/>
          <p:cNvSpPr/>
          <p:nvPr/>
        </p:nvSpPr>
        <p:spPr>
          <a:xfrm>
            <a:off x="1204371" y="1514181"/>
            <a:ext cx="1389929"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t>Big hole</a:t>
            </a:r>
          </a:p>
          <a:p>
            <a:pPr>
              <a:defRPr sz="2800">
                <a:latin typeface="Monlam Uni OuChan2"/>
                <a:ea typeface="Monlam Uni OuChan2"/>
                <a:cs typeface="Monlam Uni OuChan2"/>
                <a:sym typeface="Monlam Uni OuChan2"/>
              </a:defRPr>
            </a:pPr>
            <a:r>
              <a:t>བུ་ག་ཆེན་པོ།</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7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 name="Shape 78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27</a:t>
            </a:fld>
            <a:endParaRPr/>
          </a:p>
        </p:txBody>
      </p:sp>
      <p:sp>
        <p:nvSpPr>
          <p:cNvPr id="786" name="Shape 786"/>
          <p:cNvSpPr/>
          <p:nvPr/>
        </p:nvSpPr>
        <p:spPr>
          <a:xfrm>
            <a:off x="467934" y="6029324"/>
            <a:ext cx="8182720"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r>
              <a:t>An especially impressive variation of the pinhole camera is the camera obscura </a:t>
            </a:r>
          </a:p>
        </p:txBody>
      </p:sp>
      <p:pic>
        <p:nvPicPr>
          <p:cNvPr id="787" name="pasted-image.tiff"/>
          <p:cNvPicPr>
            <a:picLocks noChangeAspect="1"/>
          </p:cNvPicPr>
          <p:nvPr/>
        </p:nvPicPr>
        <p:blipFill>
          <a:blip r:embed="rId3"/>
          <a:stretch>
            <a:fillRect/>
          </a:stretch>
        </p:blipFill>
        <p:spPr>
          <a:xfrm>
            <a:off x="571500" y="1047750"/>
            <a:ext cx="8001000" cy="4762500"/>
          </a:xfrm>
          <a:prstGeom prst="rect">
            <a:avLst/>
          </a:prstGeom>
          <a:ln w="12700">
            <a:miter lim="400000"/>
          </a:ln>
        </p:spPr>
      </p:pic>
      <p:sp>
        <p:nvSpPr>
          <p:cNvPr id="788" name="Shape 788"/>
          <p:cNvSpPr/>
          <p:nvPr/>
        </p:nvSpPr>
        <p:spPr>
          <a:xfrm>
            <a:off x="539377" y="208542"/>
            <a:ext cx="2858692"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b="1">
                <a:solidFill>
                  <a:srgbClr val="011993"/>
                </a:solidFill>
              </a:defRPr>
            </a:lvl1pPr>
          </a:lstStyle>
          <a:p>
            <a:r>
              <a:rPr dirty="0"/>
              <a:t>„Camera Obscura“</a:t>
            </a:r>
          </a:p>
        </p:txBody>
      </p:sp>
    </p:spTree>
  </p:cSld>
  <p:clrMapOvr>
    <a:masterClrMapping/>
  </p:clrMapOvr>
  <p:transition xmlns:p14="http://schemas.microsoft.com/office/powerpoint/2010/mai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Shape 79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28</a:t>
            </a:fld>
            <a:endParaRPr/>
          </a:p>
        </p:txBody>
      </p:sp>
      <p:sp>
        <p:nvSpPr>
          <p:cNvPr id="793" name="Shape 793"/>
          <p:cNvSpPr/>
          <p:nvPr/>
        </p:nvSpPr>
        <p:spPr>
          <a:xfrm>
            <a:off x="317010" y="1773"/>
            <a:ext cx="2984501" cy="12054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4300"/>
              </a:lnSpc>
              <a:tabLst>
                <a:tab pos="749300" algn="l"/>
              </a:tabLst>
              <a:defRPr sz="3000" b="1">
                <a:solidFill>
                  <a:srgbClr val="011993"/>
                </a:solidFill>
              </a:defRPr>
            </a:pPr>
            <a:r>
              <a:rPr sz="2800" dirty="0"/>
              <a:t>Optical Lenses</a:t>
            </a:r>
            <a:r>
              <a:rPr dirty="0"/>
              <a:t>  </a:t>
            </a:r>
            <a:r>
              <a:rPr sz="3600" dirty="0"/>
              <a:t> </a:t>
            </a:r>
            <a:br>
              <a:rPr sz="3600" dirty="0"/>
            </a:br>
            <a:r>
              <a:rPr lang="bo-CN" sz="3200" b="1" dirty="0">
                <a:solidFill>
                  <a:srgbClr val="000080"/>
                </a:solidFill>
                <a:latin typeface="Monlam Uni OuChan2"/>
                <a:ea typeface="Monlam Uni OuChan2"/>
                <a:cs typeface="Monlam Uni OuChan2"/>
                <a:sym typeface="Monlam Uni OuChan2"/>
              </a:rPr>
              <a:t>འོད་</a:t>
            </a:r>
            <a:r>
              <a:rPr sz="3200" b="1" dirty="0" err="1">
                <a:solidFill>
                  <a:srgbClr val="000080"/>
                </a:solidFill>
                <a:latin typeface="Monlam Uni OuChan2"/>
                <a:ea typeface="Monlam Uni OuChan2"/>
                <a:cs typeface="Monlam Uni OuChan2"/>
                <a:sym typeface="Monlam Uni OuChan2"/>
              </a:rPr>
              <a:t>རིག་དྭངས་ཤེལ</a:t>
            </a:r>
            <a:r>
              <a:rPr sz="3200" b="1" dirty="0">
                <a:solidFill>
                  <a:srgbClr val="000080"/>
                </a:solidFill>
                <a:latin typeface="Monlam Uni OuChan2"/>
                <a:ea typeface="Monlam Uni OuChan2"/>
                <a:cs typeface="Monlam Uni OuChan2"/>
                <a:sym typeface="Monlam Uni OuChan2"/>
              </a:rPr>
              <a:t>།</a:t>
            </a:r>
          </a:p>
        </p:txBody>
      </p:sp>
      <p:sp>
        <p:nvSpPr>
          <p:cNvPr id="794" name="Shape 794"/>
          <p:cNvSpPr/>
          <p:nvPr/>
        </p:nvSpPr>
        <p:spPr>
          <a:xfrm>
            <a:off x="317010" y="1958201"/>
            <a:ext cx="8326946" cy="450533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2800"/>
              </a:lnSpc>
              <a:tabLst>
                <a:tab pos="749300" algn="l"/>
              </a:tabLst>
              <a:defRPr sz="2400"/>
            </a:pPr>
            <a:r>
              <a:rPr dirty="0"/>
              <a:t>Definition: Lens</a:t>
            </a:r>
          </a:p>
          <a:p>
            <a:pPr defTabSz="406400">
              <a:lnSpc>
                <a:spcPts val="3300"/>
              </a:lnSpc>
              <a:tabLst>
                <a:tab pos="749300" algn="l"/>
              </a:tabLst>
              <a:defRPr sz="2400"/>
            </a:pPr>
            <a:r>
              <a:rPr dirty="0"/>
              <a:t>A lens is a piece of transparent </a:t>
            </a:r>
            <a:r>
              <a:rPr sz="2800" dirty="0"/>
              <a:t>substance</a:t>
            </a:r>
            <a:r>
              <a:rPr dirty="0"/>
              <a:t> (normally glass) having two opposite surfaces either both curved or one curved and one plane, used in an optical device.</a:t>
            </a:r>
          </a:p>
          <a:p>
            <a:pPr>
              <a:lnSpc>
                <a:spcPct val="140000"/>
              </a:lnSpc>
              <a:defRPr sz="2600">
                <a:latin typeface="Monlam Uni OuChan2"/>
                <a:ea typeface="Monlam Uni OuChan2"/>
                <a:cs typeface="Monlam Uni OuChan2"/>
                <a:sym typeface="Monlam Uni OuChan2"/>
              </a:defRPr>
            </a:pPr>
            <a:r>
              <a:rPr dirty="0" err="1"/>
              <a:t>མཚན་ཉིད</a:t>
            </a:r>
            <a:r>
              <a:rPr dirty="0"/>
              <a:t>།</a:t>
            </a:r>
            <a:r>
              <a:rPr lang="en-US" dirty="0"/>
              <a:t> : </a:t>
            </a:r>
            <a:r>
              <a:rPr lang="bo-CN" dirty="0"/>
              <a:t>དྭངས་ཤེལ།</a:t>
            </a:r>
            <a:endParaRPr dirty="0"/>
          </a:p>
          <a:p>
            <a:pPr>
              <a:lnSpc>
                <a:spcPct val="140000"/>
              </a:lnSpc>
              <a:defRPr sz="2600">
                <a:latin typeface="Monlam Uni OuChan2"/>
                <a:ea typeface="Monlam Uni OuChan2"/>
                <a:cs typeface="Monlam Uni OuChan2"/>
                <a:sym typeface="Monlam Uni OuChan2"/>
              </a:defRPr>
            </a:pPr>
            <a:r>
              <a:rPr dirty="0"/>
              <a:t>དྭངས་ཤེལ་ནི་རྒྱུ་ཆ་དྭངས་མའམ་ཕྱི་གསལ་ནང་གསལ་གྱི་དངོས་པོ་(སྤྱིར་བཏང་ཤེལ་)་ཡིན་པ་དང་དེ་ལ་ཕྱོགས་ངོས་གཉིས་ཡོད་པ་ལས་ཕྱོགས་གཉིས་ཀ་གུག་གུག་དང་ཡང་ན་ཕྱོགས་གཅིག་གུག་གུག་དང་ཕྱོགས་གཞན་དེ་ངོས་སྙོམས་པོ་ཡོད། </a:t>
            </a:r>
            <a:r>
              <a:rPr lang="de-CH" dirty="0"/>
              <a:t/>
            </a:r>
            <a:br>
              <a:rPr lang="de-CH" dirty="0"/>
            </a:br>
            <a:r>
              <a:rPr dirty="0">
                <a:solidFill>
                  <a:schemeClr val="tx1"/>
                </a:solidFill>
              </a:rPr>
              <a:t>དྭངས་ཤེལ་ནི་འོད་རིག་ཡོ་</a:t>
            </a:r>
            <a:r>
              <a:rPr lang="bo-CN" dirty="0">
                <a:solidFill>
                  <a:schemeClr val="tx1"/>
                </a:solidFill>
              </a:rPr>
              <a:t>ཆས་</a:t>
            </a:r>
            <a:r>
              <a:rPr dirty="0">
                <a:solidFill>
                  <a:schemeClr val="tx1"/>
                </a:solidFill>
              </a:rPr>
              <a:t>ལ་བེད་སྤྱོད་བྱེད་ཀྱི་ཡོད།</a:t>
            </a:r>
          </a:p>
        </p:txBody>
      </p:sp>
      <p:pic>
        <p:nvPicPr>
          <p:cNvPr id="795" name="pasted-image.tiff"/>
          <p:cNvPicPr>
            <a:picLocks noChangeAspect="1"/>
          </p:cNvPicPr>
          <p:nvPr/>
        </p:nvPicPr>
        <p:blipFill>
          <a:blip r:embed="rId2"/>
          <a:stretch>
            <a:fillRect/>
          </a:stretch>
        </p:blipFill>
        <p:spPr>
          <a:xfrm>
            <a:off x="7916634" y="273050"/>
            <a:ext cx="749301" cy="2120900"/>
          </a:xfrm>
          <a:prstGeom prst="rect">
            <a:avLst/>
          </a:prstGeom>
          <a:ln w="12700">
            <a:miter lim="400000"/>
          </a:ln>
        </p:spPr>
      </p:pic>
    </p:spTree>
  </p:cSld>
  <p:clrMapOvr>
    <a:masterClrMapping/>
  </p:clrMapOvr>
  <p:transition xmlns:p14="http://schemas.microsoft.com/office/powerpoint/2010/mai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Shape 79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29</a:t>
            </a:fld>
            <a:endParaRPr/>
          </a:p>
        </p:txBody>
      </p:sp>
      <p:sp>
        <p:nvSpPr>
          <p:cNvPr id="798" name="Shape 798"/>
          <p:cNvSpPr/>
          <p:nvPr/>
        </p:nvSpPr>
        <p:spPr>
          <a:xfrm>
            <a:off x="307737" y="1223096"/>
            <a:ext cx="8326946" cy="97980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3300"/>
              </a:lnSpc>
              <a:tabLst>
                <a:tab pos="749300" algn="l"/>
              </a:tabLst>
              <a:defRPr sz="2400"/>
            </a:pPr>
            <a:r>
              <a:rPr dirty="0"/>
              <a:t>There are two types of lenses: converging and diverging</a:t>
            </a:r>
            <a:br>
              <a:rPr dirty="0"/>
            </a:br>
            <a:r>
              <a:rPr sz="2800" dirty="0" err="1"/>
              <a:t>དྭངས་ཤེལ་ལ་རིགས་གཉིས་ཡོད</a:t>
            </a:r>
            <a:r>
              <a:rPr sz="2800" dirty="0"/>
              <a:t>། </a:t>
            </a:r>
            <a:r>
              <a:rPr lang="en-US" sz="2800" dirty="0"/>
              <a:t>:</a:t>
            </a:r>
            <a:r>
              <a:rPr sz="2800" dirty="0"/>
              <a:t> </a:t>
            </a:r>
            <a:r>
              <a:rPr sz="2800" dirty="0">
                <a:latin typeface="+mn-lt"/>
                <a:ea typeface="+mn-ea"/>
                <a:cs typeface="+mn-cs"/>
                <a:sym typeface="Arial"/>
              </a:rPr>
              <a:t> </a:t>
            </a:r>
            <a:r>
              <a:rPr sz="2800" dirty="0" err="1"/>
              <a:t>འདུ་ཤེལ་དང་གྱེས་ཤེལ</a:t>
            </a:r>
            <a:r>
              <a:rPr sz="2800" dirty="0"/>
              <a:t>།</a:t>
            </a:r>
          </a:p>
        </p:txBody>
      </p:sp>
      <p:sp>
        <p:nvSpPr>
          <p:cNvPr id="799" name="Shape 799"/>
          <p:cNvSpPr/>
          <p:nvPr/>
        </p:nvSpPr>
        <p:spPr>
          <a:xfrm>
            <a:off x="679400" y="2485123"/>
            <a:ext cx="7785200" cy="2798684"/>
          </a:xfrm>
          <a:prstGeom prst="rect">
            <a:avLst/>
          </a:prstGeom>
          <a:solidFill>
            <a:srgbClr val="FFFFFF"/>
          </a:solidFill>
          <a:ln w="25400">
            <a:solidFill>
              <a:srgbClr val="85888D"/>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800" name="pasted-image.tiff"/>
          <p:cNvPicPr>
            <a:picLocks noChangeAspect="1"/>
          </p:cNvPicPr>
          <p:nvPr/>
        </p:nvPicPr>
        <p:blipFill>
          <a:blip r:embed="rId3"/>
          <a:stretch>
            <a:fillRect/>
          </a:stretch>
        </p:blipFill>
        <p:spPr>
          <a:xfrm>
            <a:off x="2085885" y="2576365"/>
            <a:ext cx="927101" cy="2616201"/>
          </a:xfrm>
          <a:prstGeom prst="rect">
            <a:avLst/>
          </a:prstGeom>
          <a:ln w="12700">
            <a:miter lim="400000"/>
          </a:ln>
        </p:spPr>
      </p:pic>
      <p:pic>
        <p:nvPicPr>
          <p:cNvPr id="801" name="pasted-image.tiff"/>
          <p:cNvPicPr>
            <a:picLocks noChangeAspect="1"/>
          </p:cNvPicPr>
          <p:nvPr/>
        </p:nvPicPr>
        <p:blipFill>
          <a:blip r:embed="rId4"/>
          <a:stretch>
            <a:fillRect/>
          </a:stretch>
        </p:blipFill>
        <p:spPr>
          <a:xfrm>
            <a:off x="5669368" y="2583984"/>
            <a:ext cx="1014375" cy="2600961"/>
          </a:xfrm>
          <a:prstGeom prst="rect">
            <a:avLst/>
          </a:prstGeom>
          <a:ln w="12700">
            <a:miter lim="400000"/>
          </a:ln>
        </p:spPr>
      </p:pic>
      <p:sp>
        <p:nvSpPr>
          <p:cNvPr id="802" name="Shape 802"/>
          <p:cNvSpPr/>
          <p:nvPr/>
        </p:nvSpPr>
        <p:spPr>
          <a:xfrm>
            <a:off x="1382474" y="5426463"/>
            <a:ext cx="2333923"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406400">
              <a:lnSpc>
                <a:spcPts val="2800"/>
              </a:lnSpc>
              <a:tabLst>
                <a:tab pos="749300" algn="l"/>
              </a:tabLst>
              <a:defRPr sz="2400"/>
            </a:pPr>
            <a:r>
              <a:t>converging lens</a:t>
            </a:r>
          </a:p>
          <a:p>
            <a:pPr algn="ctr">
              <a:defRPr sz="2800"/>
            </a:pPr>
            <a:r>
              <a:t>འདུ་ཤེལ།</a:t>
            </a:r>
          </a:p>
        </p:txBody>
      </p:sp>
      <p:sp>
        <p:nvSpPr>
          <p:cNvPr id="803" name="Shape 803"/>
          <p:cNvSpPr/>
          <p:nvPr/>
        </p:nvSpPr>
        <p:spPr>
          <a:xfrm>
            <a:off x="5179035" y="5375663"/>
            <a:ext cx="1995042"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406400">
              <a:lnSpc>
                <a:spcPts val="3300"/>
              </a:lnSpc>
              <a:tabLst>
                <a:tab pos="749300" algn="l"/>
              </a:tabLst>
              <a:defRPr sz="2400"/>
            </a:pPr>
            <a:r>
              <a:t>diverging lens</a:t>
            </a:r>
            <a:br/>
            <a:r>
              <a:rPr sz="2800">
                <a:latin typeface="Monlam Uni OuChan2"/>
                <a:ea typeface="Monlam Uni OuChan2"/>
                <a:cs typeface="Monlam Uni OuChan2"/>
                <a:sym typeface="Monlam Uni OuChan2"/>
              </a:rPr>
              <a:t>གྱེས་ཤེལ།</a:t>
            </a:r>
          </a:p>
        </p:txBody>
      </p:sp>
      <p:sp>
        <p:nvSpPr>
          <p:cNvPr id="10" name="Shape 793"/>
          <p:cNvSpPr/>
          <p:nvPr/>
        </p:nvSpPr>
        <p:spPr>
          <a:xfrm>
            <a:off x="317010" y="1773"/>
            <a:ext cx="2984501" cy="12054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4300"/>
              </a:lnSpc>
              <a:tabLst>
                <a:tab pos="749300" algn="l"/>
              </a:tabLst>
              <a:defRPr sz="3000" b="1">
                <a:solidFill>
                  <a:srgbClr val="011993"/>
                </a:solidFill>
              </a:defRPr>
            </a:pPr>
            <a:r>
              <a:rPr sz="2800" dirty="0"/>
              <a:t>Optical Lenses</a:t>
            </a:r>
            <a:r>
              <a:rPr dirty="0"/>
              <a:t>  </a:t>
            </a:r>
            <a:r>
              <a:rPr sz="3600" dirty="0"/>
              <a:t> </a:t>
            </a:r>
            <a:br>
              <a:rPr sz="3600" dirty="0"/>
            </a:br>
            <a:r>
              <a:rPr lang="bo-CN" sz="3200" b="1" dirty="0">
                <a:solidFill>
                  <a:srgbClr val="000080"/>
                </a:solidFill>
                <a:latin typeface="Monlam Uni OuChan2"/>
                <a:ea typeface="Monlam Uni OuChan2"/>
                <a:cs typeface="Monlam Uni OuChan2"/>
                <a:sym typeface="Monlam Uni OuChan2"/>
              </a:rPr>
              <a:t>འོད་</a:t>
            </a:r>
            <a:r>
              <a:rPr sz="3200" b="1" dirty="0" err="1">
                <a:solidFill>
                  <a:srgbClr val="000080"/>
                </a:solidFill>
                <a:latin typeface="Monlam Uni OuChan2"/>
                <a:ea typeface="Monlam Uni OuChan2"/>
                <a:cs typeface="Monlam Uni OuChan2"/>
                <a:sym typeface="Monlam Uni OuChan2"/>
              </a:rPr>
              <a:t>རིག་དྭངས་ཤེལ</a:t>
            </a:r>
            <a:r>
              <a:rPr sz="3200" b="1" dirty="0">
                <a:solidFill>
                  <a:srgbClr val="000080"/>
                </a:solidFill>
                <a:latin typeface="Monlam Uni OuChan2"/>
                <a:ea typeface="Monlam Uni OuChan2"/>
                <a:cs typeface="Monlam Uni OuChan2"/>
                <a:sym typeface="Monlam Uni OuChan2"/>
              </a:rPr>
              <a:t>།</a:t>
            </a:r>
          </a:p>
        </p:txBody>
      </p:sp>
    </p:spTree>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a:t>
            </a:fld>
            <a:endParaRPr dirty="0"/>
          </a:p>
        </p:txBody>
      </p:sp>
      <p:pic>
        <p:nvPicPr>
          <p:cNvPr id="386" name="droppedImage.png"/>
          <p:cNvPicPr>
            <a:picLocks noChangeAspect="1"/>
          </p:cNvPicPr>
          <p:nvPr/>
        </p:nvPicPr>
        <p:blipFill>
          <a:blip r:embed="rId2"/>
          <a:stretch>
            <a:fillRect/>
          </a:stretch>
        </p:blipFill>
        <p:spPr>
          <a:xfrm>
            <a:off x="3632200" y="901700"/>
            <a:ext cx="5194300" cy="1309562"/>
          </a:xfrm>
          <a:prstGeom prst="rect">
            <a:avLst/>
          </a:prstGeom>
          <a:ln w="12700">
            <a:miter lim="400000"/>
          </a:ln>
        </p:spPr>
      </p:pic>
      <p:grpSp>
        <p:nvGrpSpPr>
          <p:cNvPr id="389" name="Group 389"/>
          <p:cNvGrpSpPr/>
          <p:nvPr/>
        </p:nvGrpSpPr>
        <p:grpSpPr>
          <a:xfrm>
            <a:off x="419100" y="279400"/>
            <a:ext cx="4816277" cy="1075824"/>
            <a:chOff x="0" y="0"/>
            <a:chExt cx="4816276" cy="1075823"/>
          </a:xfrm>
        </p:grpSpPr>
        <p:sp>
          <p:nvSpPr>
            <p:cNvPr id="387" name="Shape 387"/>
            <p:cNvSpPr/>
            <p:nvPr/>
          </p:nvSpPr>
          <p:spPr>
            <a:xfrm>
              <a:off x="0" y="0"/>
              <a:ext cx="4816277"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defTabSz="406400">
                <a:defRPr sz="2800" b="1">
                  <a:solidFill>
                    <a:srgbClr val="011993"/>
                  </a:solidFill>
                </a:defRPr>
              </a:lvl1pPr>
            </a:lstStyle>
            <a:p>
              <a:r>
                <a:t>Light propagation (Physics)</a:t>
              </a:r>
            </a:p>
          </p:txBody>
        </p:sp>
        <p:sp>
          <p:nvSpPr>
            <p:cNvPr id="388" name="Shape 388"/>
            <p:cNvSpPr/>
            <p:nvPr/>
          </p:nvSpPr>
          <p:spPr>
            <a:xfrm>
              <a:off x="50800" y="508000"/>
              <a:ext cx="1768903" cy="56782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just" defTabSz="406400">
                <a:spcBef>
                  <a:spcPts val="500"/>
                </a:spcBef>
                <a:tabLst>
                  <a:tab pos="4521200" algn="l"/>
                </a:tabLst>
                <a:defRPr sz="2600">
                  <a:solidFill>
                    <a:srgbClr val="011993"/>
                  </a:solidFill>
                </a:defRPr>
              </a:lvl1pPr>
            </a:lstStyle>
            <a:p>
              <a:r>
                <a:t>འོད་ཀྱི་ཁྱབ་གདལ། </a:t>
              </a:r>
            </a:p>
          </p:txBody>
        </p:sp>
      </p:grpSp>
      <p:sp>
        <p:nvSpPr>
          <p:cNvPr id="390" name="Shape 390"/>
          <p:cNvSpPr/>
          <p:nvPr/>
        </p:nvSpPr>
        <p:spPr>
          <a:xfrm>
            <a:off x="389070" y="2498140"/>
            <a:ext cx="8140049" cy="3611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1783714" indent="-1783714">
              <a:tabLst>
                <a:tab pos="4762500" algn="l"/>
              </a:tabLst>
              <a:defRPr sz="1800"/>
            </a:pPr>
            <a:r>
              <a:rPr dirty="0"/>
              <a:t>Light propagates: 	</a:t>
            </a:r>
            <a:r>
              <a:rPr lang="bo-CN" dirty="0">
                <a:solidFill>
                  <a:schemeClr val="tx1"/>
                </a:solidFill>
              </a:rPr>
              <a:t>འོད་དེ་ཁྱབ་གདལ་ག་</a:t>
            </a:r>
            <a:r>
              <a:rPr lang="bo-CN" sz="1800" dirty="0">
                <a:solidFill>
                  <a:schemeClr val="tx1"/>
                </a:solidFill>
              </a:rPr>
              <a:t>འདྲ་</a:t>
            </a:r>
            <a:r>
              <a:rPr lang="bo-CN" dirty="0">
                <a:solidFill>
                  <a:schemeClr val="tx1"/>
                </a:solidFill>
              </a:rPr>
              <a:t>འགྲོ</a:t>
            </a:r>
            <a:r>
              <a:rPr lang="bo-CN" sz="1800" dirty="0">
                <a:solidFill>
                  <a:schemeClr val="tx1"/>
                </a:solidFill>
              </a:rPr>
              <a:t>འམ་ཞེ་ན།</a:t>
            </a:r>
            <a:endParaRPr lang="bo-CN" dirty="0">
              <a:solidFill>
                <a:schemeClr val="tx1"/>
              </a:solidFill>
            </a:endParaRPr>
          </a:p>
          <a:p>
            <a:pPr marL="1783714" indent="-1783714">
              <a:tabLst>
                <a:tab pos="4762500" algn="l"/>
              </a:tabLst>
              <a:defRPr sz="1800"/>
            </a:pPr>
            <a:r>
              <a:rPr dirty="0"/>
              <a:t>-  in straight line		</a:t>
            </a:r>
            <a:r>
              <a:rPr dirty="0" err="1"/>
              <a:t>ཐད་ཐིག་ཏུ</a:t>
            </a:r>
            <a:r>
              <a:rPr dirty="0"/>
              <a:t>།</a:t>
            </a:r>
          </a:p>
          <a:p>
            <a:pPr marL="1783714" indent="-1783714">
              <a:tabLst>
                <a:tab pos="4762500" algn="l"/>
              </a:tabLst>
              <a:defRPr sz="1800"/>
            </a:pPr>
            <a:r>
              <a:rPr dirty="0"/>
              <a:t>-  in vacuum with a speed of  300,000 km/s	</a:t>
            </a:r>
            <a:r>
              <a:rPr dirty="0" err="1"/>
              <a:t>སྟོང་སང་ནང་མྱུར་ཚད་སྐར་ཆ་གཅིག་ལ་ཀི་ལོ་མི་ཊར</a:t>
            </a:r>
            <a:r>
              <a:rPr dirty="0"/>
              <a:t>། ༣༠༠,༠༠༠</a:t>
            </a:r>
          </a:p>
          <a:p>
            <a:pPr marL="1783714" indent="-1783714">
              <a:tabLst>
                <a:tab pos="4762500" algn="l"/>
              </a:tabLst>
              <a:defRPr sz="1800"/>
            </a:pPr>
            <a:r>
              <a:rPr dirty="0"/>
              <a:t>-  in transparent matter with a lower speed	</a:t>
            </a:r>
            <a:r>
              <a:rPr dirty="0" err="1"/>
              <a:t>དྭངས་གསལ་གྱི་བེམ་གཟུགས་ནང་མྱུར་ཚད་ཞན་པ་ཡོད</a:t>
            </a:r>
            <a:r>
              <a:rPr dirty="0"/>
              <a:t>།</a:t>
            </a:r>
          </a:p>
          <a:p>
            <a:pPr marL="193039" indent="-193039">
              <a:tabLst>
                <a:tab pos="4762500" algn="l"/>
              </a:tabLst>
              <a:defRPr sz="1800"/>
            </a:pPr>
            <a:r>
              <a:rPr dirty="0"/>
              <a:t>-  as an electromagnetic wave or a photon flux 	</a:t>
            </a:r>
            <a:r>
              <a:rPr dirty="0" err="1"/>
              <a:t>གློག་ཁབ་ལེན་གྱི་རླབས་སམ་འོད་རྡུལ་གྱི་ཆུན་པོ་ལྟར</a:t>
            </a:r>
            <a:r>
              <a:rPr dirty="0"/>
              <a:t>།</a:t>
            </a:r>
          </a:p>
          <a:p>
            <a:pPr marL="193039" indent="-193039">
              <a:tabLst>
                <a:tab pos="4762500" algn="l"/>
              </a:tabLst>
              <a:defRPr sz="1800"/>
            </a:pPr>
            <a:r>
              <a:rPr dirty="0"/>
              <a:t>-  takes always the fastest way to travel from 	</a:t>
            </a:r>
            <a:r>
              <a:rPr dirty="0" err="1"/>
              <a:t>དེ་ནི་སྣེ་གཅིག་ནས་སྣེ་གཞན་བར་འགྲུལ་བཞུད</a:t>
            </a:r>
            <a:r>
              <a:rPr dirty="0"/>
              <a:t>་</a:t>
            </a:r>
            <a:br>
              <a:rPr dirty="0"/>
            </a:br>
            <a:r>
              <a:rPr dirty="0"/>
              <a:t>one point to another	</a:t>
            </a:r>
            <a:r>
              <a:rPr dirty="0" err="1"/>
              <a:t>ཀྱི་སྐབས་འགྲུལ་ལམ་མྱུར་ཤོས་ལེན་གྱི་ཡོད</a:t>
            </a:r>
            <a:r>
              <a:rPr dirty="0"/>
              <a:t>།</a:t>
            </a:r>
          </a:p>
          <a:p>
            <a:pPr marL="1783714" indent="-1783714">
              <a:spcBef>
                <a:spcPts val="1200"/>
              </a:spcBef>
              <a:tabLst>
                <a:tab pos="4762500" algn="l"/>
              </a:tabLst>
              <a:defRPr sz="1800"/>
            </a:pPr>
            <a:r>
              <a:rPr dirty="0"/>
              <a:t>Light is interpenetrating without distortion.	</a:t>
            </a:r>
            <a:r>
              <a:rPr dirty="0" err="1"/>
              <a:t>འོད་ནི་འགེག་མེད་དུ་ཕན་ཚུན་བསྐྱོད་པར་བྱེད</a:t>
            </a:r>
            <a:r>
              <a:rPr dirty="0"/>
              <a:t>།</a:t>
            </a:r>
          </a:p>
          <a:p>
            <a:pPr marL="1783714" indent="-1783714">
              <a:spcBef>
                <a:spcPts val="1200"/>
              </a:spcBef>
              <a:tabLst>
                <a:tab pos="4762500" algn="l"/>
              </a:tabLst>
              <a:defRPr sz="1800"/>
            </a:pPr>
            <a:r>
              <a:rPr dirty="0"/>
              <a:t>White light consists of all rainbow </a:t>
            </a:r>
            <a:r>
              <a:rPr dirty="0" err="1"/>
              <a:t>colours</a:t>
            </a:r>
            <a:r>
              <a:rPr dirty="0"/>
              <a:t>	</a:t>
            </a:r>
            <a:r>
              <a:rPr dirty="0" err="1"/>
              <a:t>འོད་དཀར་པོའི་ནང་འཇའ་ཚོན་གྱི་ཁ་དོག་ཆ་ཚང་ཡོད</a:t>
            </a:r>
            <a:r>
              <a:rPr dirty="0"/>
              <a:t>།</a:t>
            </a:r>
          </a:p>
          <a:p>
            <a:pPr marL="55325" indent="-55325">
              <a:spcBef>
                <a:spcPts val="1200"/>
              </a:spcBef>
              <a:tabLst>
                <a:tab pos="4762500" algn="l"/>
              </a:tabLst>
              <a:defRPr sz="1800"/>
            </a:pPr>
            <a:r>
              <a:rPr dirty="0"/>
              <a:t>A Laser beam has exactly one </a:t>
            </a:r>
            <a:r>
              <a:rPr dirty="0" err="1"/>
              <a:t>colour</a:t>
            </a:r>
            <a:r>
              <a:rPr dirty="0"/>
              <a:t> 	</a:t>
            </a:r>
            <a:r>
              <a:rPr dirty="0" err="1"/>
              <a:t>ལེ་ཟེར་གྱི་འོད་མདངས་ལ་ཁ་དོག་གཅིག་ཡོད</a:t>
            </a:r>
            <a:r>
              <a:rPr dirty="0"/>
              <a:t>།</a:t>
            </a:r>
            <a:br>
              <a:rPr dirty="0"/>
            </a:br>
            <a:r>
              <a:rPr dirty="0"/>
              <a:t>(monochromatic)	 ༼</a:t>
            </a:r>
            <a:r>
              <a:rPr dirty="0" err="1"/>
              <a:t>ཚོས་གཅིག་འོད་ཟེར</a:t>
            </a:r>
            <a:r>
              <a:rPr dirty="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390">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39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39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39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iterate>
                                    <p:tmAbs val="0"/>
                                  </p:iterate>
                                  <p:childTnLst>
                                    <p:set>
                                      <p:cBhvr>
                                        <p:cTn id="22" fill="hold"/>
                                        <p:tgtEl>
                                          <p:spTgt spid="39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iterate>
                                    <p:tmAbs val="0"/>
                                  </p:iterate>
                                  <p:childTnLst>
                                    <p:set>
                                      <p:cBhvr>
                                        <p:cTn id="26" fill="hold"/>
                                        <p:tgtEl>
                                          <p:spTgt spid="39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1" nodeType="clickEffect">
                                  <p:stCondLst>
                                    <p:cond delay="0"/>
                                  </p:stCondLst>
                                  <p:iterate>
                                    <p:tmAbs val="0"/>
                                  </p:iterate>
                                  <p:childTnLst>
                                    <p:set>
                                      <p:cBhvr>
                                        <p:cTn id="30" fill="hold"/>
                                        <p:tgtEl>
                                          <p:spTgt spid="39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1" nodeType="clickEffect">
                                  <p:stCondLst>
                                    <p:cond delay="0"/>
                                  </p:stCondLst>
                                  <p:iterate>
                                    <p:tmAbs val="0"/>
                                  </p:iterate>
                                  <p:childTnLst>
                                    <p:set>
                                      <p:cBhvr>
                                        <p:cTn id="34" fill="hold"/>
                                        <p:tgtEl>
                                          <p:spTgt spid="39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1" nodeType="clickEffect">
                                  <p:stCondLst>
                                    <p:cond delay="0"/>
                                  </p:stCondLst>
                                  <p:iterate>
                                    <p:tmAbs val="0"/>
                                  </p:iterate>
                                  <p:childTnLst>
                                    <p:set>
                                      <p:cBhvr>
                                        <p:cTn id="38" fill="hold"/>
                                        <p:tgtEl>
                                          <p:spTgt spid="39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1" build="p" bldLvl="5"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 name="Shape 80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30</a:t>
            </a:fld>
            <a:endParaRPr/>
          </a:p>
        </p:txBody>
      </p:sp>
      <p:sp>
        <p:nvSpPr>
          <p:cNvPr id="809" name="Shape 809"/>
          <p:cNvSpPr/>
          <p:nvPr/>
        </p:nvSpPr>
        <p:spPr>
          <a:xfrm>
            <a:off x="5799583" y="58131"/>
            <a:ext cx="2785617"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rPr dirty="0"/>
              <a:t>Effect of Refraction:</a:t>
            </a:r>
            <a:br>
              <a:rPr dirty="0"/>
            </a:br>
            <a:r>
              <a:rPr sz="2800" dirty="0">
                <a:latin typeface="Monlam Uni OuChan2"/>
                <a:ea typeface="Monlam Uni OuChan2"/>
                <a:cs typeface="Monlam Uni OuChan2"/>
                <a:sym typeface="Monlam Uni OuChan2"/>
              </a:rPr>
              <a:t>འཁྱོག་འཕྲོའི་ཤུགས་རྐྱེན།</a:t>
            </a:r>
          </a:p>
        </p:txBody>
      </p:sp>
      <p:sp>
        <p:nvSpPr>
          <p:cNvPr id="810" name="Shape 810"/>
          <p:cNvSpPr/>
          <p:nvPr/>
        </p:nvSpPr>
        <p:spPr>
          <a:xfrm>
            <a:off x="377755" y="4161735"/>
            <a:ext cx="8720883" cy="21921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tabLst>
                <a:tab pos="4013200" algn="l"/>
              </a:tabLst>
              <a:defRPr sz="2400"/>
            </a:pPr>
            <a:r>
              <a:t>A lens may be thought of as a set of blocks or pieces of prisms. </a:t>
            </a:r>
            <a:br/>
            <a:r>
              <a:rPr sz="2800">
                <a:latin typeface="Monlam Uni OuChan2"/>
                <a:ea typeface="Monlam Uni OuChan2"/>
                <a:cs typeface="Monlam Uni OuChan2"/>
                <a:sym typeface="Monlam Uni OuChan2"/>
              </a:rPr>
              <a:t>དྭངས་ཤེལ་ནི་འཇའ་ཤེལ་དུ་མ་མོང་པོ་རྩེག་པ་འདྲ།</a:t>
            </a:r>
            <a:r>
              <a:t/>
            </a:r>
            <a:br/>
            <a:r>
              <a:t>(a) A converging lens	</a:t>
            </a:r>
            <a:r>
              <a:rPr sz="2800">
                <a:latin typeface="Monlam Uni OuChan2"/>
                <a:ea typeface="Monlam Uni OuChan2"/>
                <a:cs typeface="Monlam Uni OuChan2"/>
                <a:sym typeface="Monlam Uni OuChan2"/>
              </a:rPr>
              <a:t>འདུ་ཤེལ།</a:t>
            </a:r>
            <a:r>
              <a:rPr sz="2600"/>
              <a:t> </a:t>
            </a:r>
            <a:br>
              <a:rPr sz="2600"/>
            </a:br>
            <a:r>
              <a:t>(b) A diverging lens	</a:t>
            </a:r>
            <a:r>
              <a:rPr sz="2800">
                <a:latin typeface="Monlam Uni OuChan2"/>
                <a:ea typeface="Monlam Uni OuChan2"/>
                <a:cs typeface="Monlam Uni OuChan2"/>
                <a:sym typeface="Monlam Uni OuChan2"/>
              </a:rPr>
              <a:t>གྱེས་ཤེལ།</a:t>
            </a:r>
          </a:p>
        </p:txBody>
      </p:sp>
      <p:grpSp>
        <p:nvGrpSpPr>
          <p:cNvPr id="816" name="Group 816"/>
          <p:cNvGrpSpPr/>
          <p:nvPr/>
        </p:nvGrpSpPr>
        <p:grpSpPr>
          <a:xfrm>
            <a:off x="412750" y="1382722"/>
            <a:ext cx="7252634" cy="2966077"/>
            <a:chOff x="0" y="0"/>
            <a:chExt cx="7252633" cy="2966075"/>
          </a:xfrm>
        </p:grpSpPr>
        <p:grpSp>
          <p:nvGrpSpPr>
            <p:cNvPr id="813" name="Group 813"/>
            <p:cNvGrpSpPr/>
            <p:nvPr/>
          </p:nvGrpSpPr>
          <p:grpSpPr>
            <a:xfrm>
              <a:off x="2625613" y="2612907"/>
              <a:ext cx="2020405" cy="7837"/>
              <a:chOff x="0" y="0"/>
              <a:chExt cx="2020403" cy="7836"/>
            </a:xfrm>
          </p:grpSpPr>
          <p:sp>
            <p:nvSpPr>
              <p:cNvPr id="811" name="Shape 811"/>
              <p:cNvSpPr/>
              <p:nvPr/>
            </p:nvSpPr>
            <p:spPr>
              <a:xfrm>
                <a:off x="0" y="7836"/>
                <a:ext cx="1066801" cy="1"/>
              </a:xfrm>
              <a:prstGeom prst="line">
                <a:avLst/>
              </a:prstGeom>
              <a:noFill/>
              <a:ln w="38100" cap="flat">
                <a:solidFill>
                  <a:srgbClr val="76D6FF"/>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12" name="Shape 812"/>
              <p:cNvSpPr/>
              <p:nvPr/>
            </p:nvSpPr>
            <p:spPr>
              <a:xfrm>
                <a:off x="1046868" y="0"/>
                <a:ext cx="973536" cy="0"/>
              </a:xfrm>
              <a:prstGeom prst="line">
                <a:avLst/>
              </a:prstGeom>
              <a:noFill/>
              <a:ln w="38100" cap="flat">
                <a:solidFill>
                  <a:srgbClr val="76D6FF"/>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814" name="Shape 814"/>
            <p:cNvSpPr/>
            <p:nvPr/>
          </p:nvSpPr>
          <p:spPr>
            <a:xfrm>
              <a:off x="5003750" y="2369175"/>
              <a:ext cx="2248884" cy="596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800"/>
              </a:pPr>
              <a:r>
                <a:rPr sz="2000"/>
                <a:t>Light beam </a:t>
              </a:r>
              <a:r>
                <a:t> </a:t>
              </a:r>
              <a:r>
                <a:rPr sz="2400">
                  <a:latin typeface="Monlam Uni OuChan2"/>
                  <a:ea typeface="Monlam Uni OuChan2"/>
                  <a:cs typeface="Monlam Uni OuChan2"/>
                  <a:sym typeface="Monlam Uni OuChan2"/>
                </a:rPr>
                <a:t>འོད་ཟེར།</a:t>
              </a:r>
            </a:p>
          </p:txBody>
        </p:sp>
        <p:pic>
          <p:nvPicPr>
            <p:cNvPr id="815" name="pasted-image.tiff"/>
            <p:cNvPicPr>
              <a:picLocks noChangeAspect="1"/>
            </p:cNvPicPr>
            <p:nvPr/>
          </p:nvPicPr>
          <p:blipFill>
            <a:blip r:embed="rId2"/>
            <a:stretch>
              <a:fillRect/>
            </a:stretch>
          </p:blipFill>
          <p:spPr>
            <a:xfrm>
              <a:off x="0" y="0"/>
              <a:ext cx="4000500" cy="2273300"/>
            </a:xfrm>
            <a:prstGeom prst="rect">
              <a:avLst/>
            </a:prstGeom>
            <a:ln w="12700" cap="flat">
              <a:noFill/>
              <a:miter lim="400000"/>
            </a:ln>
            <a:effectLst/>
          </p:spPr>
        </p:pic>
      </p:grpSp>
      <p:pic>
        <p:nvPicPr>
          <p:cNvPr id="817" name="pasted-image.tiff"/>
          <p:cNvPicPr>
            <a:picLocks noChangeAspect="1"/>
          </p:cNvPicPr>
          <p:nvPr/>
        </p:nvPicPr>
        <p:blipFill>
          <a:blip r:embed="rId3"/>
          <a:stretch>
            <a:fillRect/>
          </a:stretch>
        </p:blipFill>
        <p:spPr>
          <a:xfrm>
            <a:off x="5054600" y="1389072"/>
            <a:ext cx="3530600" cy="2260601"/>
          </a:xfrm>
          <a:prstGeom prst="rect">
            <a:avLst/>
          </a:prstGeom>
          <a:ln w="12700">
            <a:miter lim="400000"/>
          </a:ln>
        </p:spPr>
      </p:pic>
      <p:sp>
        <p:nvSpPr>
          <p:cNvPr id="13" name="Shape 793"/>
          <p:cNvSpPr/>
          <p:nvPr/>
        </p:nvSpPr>
        <p:spPr>
          <a:xfrm>
            <a:off x="317010" y="1773"/>
            <a:ext cx="2984501" cy="12054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4300"/>
              </a:lnSpc>
              <a:tabLst>
                <a:tab pos="749300" algn="l"/>
              </a:tabLst>
              <a:defRPr sz="3000" b="1">
                <a:solidFill>
                  <a:srgbClr val="011993"/>
                </a:solidFill>
              </a:defRPr>
            </a:pPr>
            <a:r>
              <a:rPr sz="2800" dirty="0"/>
              <a:t>Optical Lenses</a:t>
            </a:r>
            <a:r>
              <a:rPr dirty="0"/>
              <a:t>  </a:t>
            </a:r>
            <a:r>
              <a:rPr sz="3600" dirty="0"/>
              <a:t> </a:t>
            </a:r>
            <a:br>
              <a:rPr sz="3600" dirty="0"/>
            </a:br>
            <a:r>
              <a:rPr lang="bo-CN" sz="3200" b="1" dirty="0">
                <a:solidFill>
                  <a:srgbClr val="000080"/>
                </a:solidFill>
                <a:latin typeface="Monlam Uni OuChan2"/>
                <a:ea typeface="Monlam Uni OuChan2"/>
                <a:cs typeface="Monlam Uni OuChan2"/>
                <a:sym typeface="Monlam Uni OuChan2"/>
              </a:rPr>
              <a:t>འོད་</a:t>
            </a:r>
            <a:r>
              <a:rPr sz="3200" b="1" dirty="0" err="1">
                <a:solidFill>
                  <a:srgbClr val="000080"/>
                </a:solidFill>
                <a:latin typeface="Monlam Uni OuChan2"/>
                <a:ea typeface="Monlam Uni OuChan2"/>
                <a:cs typeface="Monlam Uni OuChan2"/>
                <a:sym typeface="Monlam Uni OuChan2"/>
              </a:rPr>
              <a:t>རིག་དྭངས་ཤེལ</a:t>
            </a:r>
            <a:r>
              <a:rPr sz="3200" b="1" dirty="0">
                <a:solidFill>
                  <a:srgbClr val="000080"/>
                </a:solidFill>
                <a:latin typeface="Monlam Uni OuChan2"/>
                <a:ea typeface="Monlam Uni OuChan2"/>
                <a:cs typeface="Monlam Uni OuChan2"/>
                <a:sym typeface="Monlam Uni OuChan2"/>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0" grpId="3" animBg="1" advAuto="0"/>
      <p:bldP spid="816" grpId="1" animBg="1" advAuto="0"/>
      <p:bldP spid="817" grpId="2" animBg="1" advAuto="0"/>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20" name="Shape 82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31</a:t>
            </a:fld>
            <a:endParaRPr/>
          </a:p>
        </p:txBody>
      </p:sp>
      <p:sp>
        <p:nvSpPr>
          <p:cNvPr id="821" name="Shape 821"/>
          <p:cNvSpPr/>
          <p:nvPr/>
        </p:nvSpPr>
        <p:spPr>
          <a:xfrm>
            <a:off x="371424" y="5711568"/>
            <a:ext cx="8742224" cy="8412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tabLst>
                <a:tab pos="444500" algn="l"/>
              </a:tabLst>
              <a:defRPr sz="2400"/>
            </a:pPr>
            <a:r>
              <a:rPr sz="1800" dirty="0"/>
              <a:t>(b) The waves slow more at the edges,</a:t>
            </a:r>
            <a:r>
              <a:rPr lang="en-US" sz="1800" dirty="0"/>
              <a:t> </a:t>
            </a:r>
            <a:r>
              <a:rPr sz="1800" dirty="0"/>
              <a:t>and divergence results.</a:t>
            </a:r>
            <a:r>
              <a:rPr dirty="0"/>
              <a:t> </a:t>
            </a:r>
            <a:br>
              <a:rPr dirty="0"/>
            </a:br>
            <a:r>
              <a:rPr lang="en-US" dirty="0"/>
              <a:t>     </a:t>
            </a:r>
            <a:r>
              <a:rPr dirty="0" err="1">
                <a:latin typeface="Monlam Uni OuChan2"/>
                <a:ea typeface="Monlam Uni OuChan2"/>
                <a:cs typeface="Monlam Uni OuChan2"/>
                <a:sym typeface="Monlam Uni OuChan2"/>
              </a:rPr>
              <a:t>རླབས་རྣམས་དྭངས་ཤེལ་གྱི་སྣེ་ཟུར་ལ་སྐྱོད་པའི་སྐབས་དལ་དུ་འགྲོ</a:t>
            </a:r>
            <a:r>
              <a:rPr dirty="0">
                <a:latin typeface="Monlam Uni OuChan2"/>
                <a:ea typeface="Monlam Uni OuChan2"/>
                <a:cs typeface="Monlam Uni OuChan2"/>
                <a:sym typeface="Monlam Uni OuChan2"/>
              </a:rPr>
              <a:t>། </a:t>
            </a:r>
            <a:r>
              <a:rPr dirty="0" err="1">
                <a:latin typeface="Monlam Uni OuChan2"/>
                <a:ea typeface="Monlam Uni OuChan2"/>
                <a:cs typeface="Monlam Uni OuChan2"/>
                <a:sym typeface="Monlam Uni OuChan2"/>
              </a:rPr>
              <a:t>དེར་བརྟེན་གྱེས་པར་བྱེད</a:t>
            </a:r>
            <a:r>
              <a:rPr dirty="0">
                <a:latin typeface="Monlam Uni OuChan2"/>
                <a:ea typeface="Monlam Uni OuChan2"/>
                <a:cs typeface="Monlam Uni OuChan2"/>
                <a:sym typeface="Monlam Uni OuChan2"/>
              </a:rPr>
              <a:t>། </a:t>
            </a:r>
          </a:p>
        </p:txBody>
      </p:sp>
      <p:grpSp>
        <p:nvGrpSpPr>
          <p:cNvPr id="825" name="Group 825"/>
          <p:cNvGrpSpPr/>
          <p:nvPr/>
        </p:nvGrpSpPr>
        <p:grpSpPr>
          <a:xfrm>
            <a:off x="381000" y="2138026"/>
            <a:ext cx="5844525" cy="2918397"/>
            <a:chOff x="0" y="0"/>
            <a:chExt cx="5844524" cy="2918395"/>
          </a:xfrm>
        </p:grpSpPr>
        <p:sp>
          <p:nvSpPr>
            <p:cNvPr id="822" name="Shape 822"/>
            <p:cNvSpPr/>
            <p:nvPr/>
          </p:nvSpPr>
          <p:spPr>
            <a:xfrm flipV="1">
              <a:off x="3434079" y="2534142"/>
              <a:ext cx="1" cy="358137"/>
            </a:xfrm>
            <a:prstGeom prst="line">
              <a:avLst/>
            </a:prstGeom>
            <a:noFill/>
            <a:ln w="38100" cap="flat">
              <a:solidFill>
                <a:srgbClr val="FF2F92"/>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23" name="Shape 823"/>
            <p:cNvSpPr/>
            <p:nvPr/>
          </p:nvSpPr>
          <p:spPr>
            <a:xfrm>
              <a:off x="3768635" y="2508026"/>
              <a:ext cx="2075889"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800"/>
              </a:pPr>
              <a:r>
                <a:rPr dirty="0"/>
                <a:t>Wavefront </a:t>
              </a:r>
              <a:r>
                <a:rPr sz="2000" dirty="0"/>
                <a:t>  </a:t>
              </a:r>
              <a:r>
                <a:rPr sz="2000" dirty="0" err="1">
                  <a:latin typeface="Monlam Uni OuChan2"/>
                  <a:ea typeface="Monlam Uni OuChan2"/>
                  <a:cs typeface="Monlam Uni OuChan2"/>
                  <a:sym typeface="Monlam Uni OuChan2"/>
                </a:rPr>
                <a:t>རླབས</a:t>
              </a:r>
              <a:r>
                <a:rPr sz="2000" dirty="0">
                  <a:latin typeface="Monlam Uni OuChan2"/>
                  <a:ea typeface="Monlam Uni OuChan2"/>
                  <a:cs typeface="Monlam Uni OuChan2"/>
                  <a:sym typeface="Monlam Uni OuChan2"/>
                </a:rPr>
                <a:t>་</a:t>
              </a:r>
              <a:r>
                <a:rPr lang="bo-CN" sz="2000" dirty="0">
                  <a:latin typeface="Monlam Uni OuChan2"/>
                  <a:ea typeface="Monlam Uni OuChan2"/>
                  <a:cs typeface="Monlam Uni OuChan2"/>
                  <a:sym typeface="Monlam Uni OuChan2"/>
                </a:rPr>
                <a:t>མདུན</a:t>
              </a:r>
              <a:r>
                <a:rPr sz="2000" dirty="0">
                  <a:latin typeface="Monlam Uni OuChan2"/>
                  <a:ea typeface="Monlam Uni OuChan2"/>
                  <a:cs typeface="Monlam Uni OuChan2"/>
                  <a:sym typeface="Monlam Uni OuChan2"/>
                </a:rPr>
                <a:t>།</a:t>
              </a:r>
            </a:p>
          </p:txBody>
        </p:sp>
        <p:pic>
          <p:nvPicPr>
            <p:cNvPr id="824" name="pasted-image.tiff"/>
            <p:cNvPicPr>
              <a:picLocks noChangeAspect="1"/>
            </p:cNvPicPr>
            <p:nvPr/>
          </p:nvPicPr>
          <p:blipFill>
            <a:blip r:embed="rId2"/>
            <a:stretch>
              <a:fillRect/>
            </a:stretch>
          </p:blipFill>
          <p:spPr>
            <a:xfrm>
              <a:off x="0" y="0"/>
              <a:ext cx="4749800" cy="2552700"/>
            </a:xfrm>
            <a:prstGeom prst="rect">
              <a:avLst/>
            </a:prstGeom>
            <a:ln w="12700" cap="flat">
              <a:noFill/>
              <a:miter lim="400000"/>
            </a:ln>
            <a:effectLst/>
          </p:spPr>
        </p:pic>
      </p:grpSp>
      <p:pic>
        <p:nvPicPr>
          <p:cNvPr id="826" name="pasted-image.tiff"/>
          <p:cNvPicPr>
            <a:picLocks noChangeAspect="1"/>
          </p:cNvPicPr>
          <p:nvPr/>
        </p:nvPicPr>
        <p:blipFill>
          <a:blip r:embed="rId3"/>
          <a:stretch>
            <a:fillRect/>
          </a:stretch>
        </p:blipFill>
        <p:spPr>
          <a:xfrm>
            <a:off x="5556250" y="2138026"/>
            <a:ext cx="3263900" cy="2552701"/>
          </a:xfrm>
          <a:prstGeom prst="rect">
            <a:avLst/>
          </a:prstGeom>
          <a:ln w="12700">
            <a:miter lim="400000"/>
          </a:ln>
        </p:spPr>
      </p:pic>
      <p:sp>
        <p:nvSpPr>
          <p:cNvPr id="827" name="Shape 827"/>
          <p:cNvSpPr/>
          <p:nvPr/>
        </p:nvSpPr>
        <p:spPr>
          <a:xfrm>
            <a:off x="383921" y="1154172"/>
            <a:ext cx="6296057" cy="8412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tabLst>
                <a:tab pos="444500" algn="l"/>
              </a:tabLst>
              <a:defRPr sz="2400"/>
            </a:pPr>
            <a:r>
              <a:rPr sz="2200" dirty="0">
                <a:solidFill>
                  <a:schemeClr val="tx1"/>
                </a:solidFill>
              </a:rPr>
              <a:t>Wavefronts travel more slowly in glass than in air.</a:t>
            </a:r>
            <a:r>
              <a:rPr sz="2600" dirty="0">
                <a:solidFill>
                  <a:schemeClr val="tx1"/>
                </a:solidFill>
              </a:rPr>
              <a:t/>
            </a:r>
            <a:br>
              <a:rPr sz="2600" dirty="0">
                <a:solidFill>
                  <a:schemeClr val="tx1"/>
                </a:solidFill>
              </a:rPr>
            </a:br>
            <a:r>
              <a:rPr sz="2600" dirty="0" err="1">
                <a:latin typeface="Monlam Uni OuChan2"/>
                <a:ea typeface="Monlam Uni OuChan2"/>
                <a:cs typeface="Monlam Uni OuChan2"/>
                <a:sym typeface="Monlam Uni OuChan2"/>
              </a:rPr>
              <a:t>རླབས་མདུན་རྣམས་རླུང་ལས་ཤེལ་ནང་དལ་དུ་འགྲོ</a:t>
            </a:r>
            <a:r>
              <a:rPr sz="2600" dirty="0">
                <a:latin typeface="Monlam Uni OuChan2"/>
                <a:ea typeface="Monlam Uni OuChan2"/>
                <a:cs typeface="Monlam Uni OuChan2"/>
                <a:sym typeface="Monlam Uni OuChan2"/>
              </a:rPr>
              <a:t>།</a:t>
            </a:r>
          </a:p>
        </p:txBody>
      </p:sp>
      <p:sp>
        <p:nvSpPr>
          <p:cNvPr id="828" name="Shape 828"/>
          <p:cNvSpPr/>
          <p:nvPr/>
        </p:nvSpPr>
        <p:spPr>
          <a:xfrm>
            <a:off x="380851" y="5023038"/>
            <a:ext cx="8451031" cy="74892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tabLst>
                <a:tab pos="444500" algn="l"/>
              </a:tabLst>
              <a:defRPr sz="2400"/>
            </a:pPr>
            <a:r>
              <a:rPr sz="1800" dirty="0"/>
              <a:t>(a) The waves slow more through the center of the lens, and convergence results.</a:t>
            </a:r>
            <a:br>
              <a:rPr sz="1800" dirty="0"/>
            </a:br>
            <a:r>
              <a:rPr lang="en-US" sz="1800" dirty="0"/>
              <a:t>      </a:t>
            </a:r>
            <a:r>
              <a:rPr dirty="0" err="1">
                <a:latin typeface="Monlam Uni OuChan2"/>
                <a:ea typeface="Monlam Uni OuChan2"/>
                <a:cs typeface="Monlam Uni OuChan2"/>
                <a:sym typeface="Monlam Uni OuChan2"/>
              </a:rPr>
              <a:t>རླབས་རྣམས་དྭངས་ཤེལ་གྱི་དཀྱིལ་ངོས་སུ་སྐྱོད་པའི་སྐབས་དལ་དུ་འགྲོ</a:t>
            </a:r>
            <a:r>
              <a:rPr dirty="0">
                <a:latin typeface="Monlam Uni OuChan2"/>
                <a:ea typeface="Monlam Uni OuChan2"/>
                <a:cs typeface="Monlam Uni OuChan2"/>
                <a:sym typeface="Monlam Uni OuChan2"/>
              </a:rPr>
              <a:t>། </a:t>
            </a:r>
            <a:r>
              <a:rPr dirty="0" err="1">
                <a:latin typeface="Monlam Uni OuChan2"/>
                <a:ea typeface="Monlam Uni OuChan2"/>
                <a:cs typeface="Monlam Uni OuChan2"/>
                <a:sym typeface="Monlam Uni OuChan2"/>
              </a:rPr>
              <a:t>དེར་བརྟེན་འདུ་བར་བྱེད</a:t>
            </a:r>
            <a:r>
              <a:rPr dirty="0">
                <a:latin typeface="Monlam Uni OuChan2"/>
                <a:ea typeface="Monlam Uni OuChan2"/>
                <a:cs typeface="Monlam Uni OuChan2"/>
                <a:sym typeface="Monlam Uni OuChan2"/>
              </a:rPr>
              <a:t>། </a:t>
            </a:r>
            <a:r>
              <a:rPr dirty="0"/>
              <a:t> </a:t>
            </a:r>
          </a:p>
        </p:txBody>
      </p:sp>
      <p:sp>
        <p:nvSpPr>
          <p:cNvPr id="830" name="Shape 830"/>
          <p:cNvSpPr/>
          <p:nvPr/>
        </p:nvSpPr>
        <p:spPr>
          <a:xfrm>
            <a:off x="6046265" y="90270"/>
            <a:ext cx="2785617" cy="1041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400"/>
            </a:pPr>
            <a:r>
              <a:rPr dirty="0"/>
              <a:t>Effect of Refraction:</a:t>
            </a:r>
            <a:br>
              <a:rPr dirty="0"/>
            </a:br>
            <a:r>
              <a:rPr sz="2800" dirty="0">
                <a:latin typeface="Monlam Uni OuChan2"/>
                <a:ea typeface="Monlam Uni OuChan2"/>
                <a:cs typeface="Monlam Uni OuChan2"/>
                <a:sym typeface="Monlam Uni OuChan2"/>
              </a:rPr>
              <a:t>འཁྱོག་འཕྲོའི་ཤུགས་རྐྱེན།</a:t>
            </a:r>
          </a:p>
        </p:txBody>
      </p:sp>
      <p:sp>
        <p:nvSpPr>
          <p:cNvPr id="13" name="Shape 793"/>
          <p:cNvSpPr/>
          <p:nvPr/>
        </p:nvSpPr>
        <p:spPr>
          <a:xfrm>
            <a:off x="317010" y="1773"/>
            <a:ext cx="2984501" cy="12054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4300"/>
              </a:lnSpc>
              <a:tabLst>
                <a:tab pos="749300" algn="l"/>
              </a:tabLst>
              <a:defRPr sz="3000" b="1">
                <a:solidFill>
                  <a:srgbClr val="011993"/>
                </a:solidFill>
              </a:defRPr>
            </a:pPr>
            <a:r>
              <a:rPr sz="2800" dirty="0"/>
              <a:t>Optical Lenses</a:t>
            </a:r>
            <a:r>
              <a:rPr dirty="0"/>
              <a:t>  </a:t>
            </a:r>
            <a:r>
              <a:rPr sz="3600" dirty="0"/>
              <a:t> </a:t>
            </a:r>
            <a:br>
              <a:rPr sz="3600" dirty="0"/>
            </a:br>
            <a:r>
              <a:rPr lang="bo-CN" sz="3200" b="1" dirty="0">
                <a:solidFill>
                  <a:srgbClr val="000080"/>
                </a:solidFill>
                <a:latin typeface="Monlam Uni OuChan2"/>
                <a:ea typeface="Monlam Uni OuChan2"/>
                <a:cs typeface="Monlam Uni OuChan2"/>
                <a:sym typeface="Monlam Uni OuChan2"/>
              </a:rPr>
              <a:t>འོད་</a:t>
            </a:r>
            <a:r>
              <a:rPr sz="3200" b="1" dirty="0" err="1">
                <a:solidFill>
                  <a:srgbClr val="000080"/>
                </a:solidFill>
                <a:latin typeface="Monlam Uni OuChan2"/>
                <a:ea typeface="Monlam Uni OuChan2"/>
                <a:cs typeface="Monlam Uni OuChan2"/>
                <a:sym typeface="Monlam Uni OuChan2"/>
              </a:rPr>
              <a:t>རིག་དྭངས་ཤེལ</a:t>
            </a:r>
            <a:r>
              <a:rPr sz="3200" b="1" dirty="0">
                <a:solidFill>
                  <a:srgbClr val="000080"/>
                </a:solidFill>
                <a:latin typeface="Monlam Uni OuChan2"/>
                <a:ea typeface="Monlam Uni OuChan2"/>
                <a:cs typeface="Monlam Uni OuChan2"/>
                <a:sym typeface="Monlam Uni OuChan2"/>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8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1" grpId="5" animBg="1" advAuto="0"/>
      <p:bldP spid="825" grpId="2" animBg="1" advAuto="0"/>
      <p:bldP spid="826" grpId="4" animBg="1" advAuto="0"/>
      <p:bldP spid="827" grpId="1" animBg="1" advAuto="0"/>
      <p:bldP spid="828" grpId="3"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92"/>
          <p:cNvSpPr/>
          <p:nvPr/>
        </p:nvSpPr>
        <p:spPr>
          <a:xfrm>
            <a:off x="4064000" y="3276600"/>
            <a:ext cx="138547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1800">
                <a:solidFill>
                  <a:srgbClr val="FFFFFF"/>
                </a:solidFill>
                <a:uFill>
                  <a:solidFill>
                    <a:srgbClr val="FFFFFF"/>
                  </a:solidFill>
                </a:uFill>
                <a:latin typeface="+mn-lt"/>
                <a:ea typeface="+mn-ea"/>
                <a:cs typeface="+mn-cs"/>
                <a:sym typeface="Arial"/>
              </a:defRPr>
            </a:lvl1pPr>
          </a:lstStyle>
          <a:p>
            <a:r>
              <a:rPr lang="de-CH" dirty="0" err="1"/>
              <a:t>Projector</a:t>
            </a:r>
            <a:r>
              <a:rPr dirty="0"/>
              <a:t> off</a:t>
            </a:r>
            <a:endParaRPr lang="de-CH" dirty="0"/>
          </a:p>
          <a:p>
            <a:r>
              <a:rPr lang="de-CH" dirty="0"/>
              <a:t>Experiments</a:t>
            </a:r>
            <a:endParaRPr dirty="0"/>
          </a:p>
        </p:txBody>
      </p:sp>
    </p:spTree>
  </p:cSld>
  <p:clrMapOvr>
    <a:masterClrMapping/>
  </p:clrMapOvr>
  <p:transition xmlns:p14="http://schemas.microsoft.com/office/powerpoint/2010/mai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Shape 83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33</a:t>
            </a:fld>
            <a:endParaRPr/>
          </a:p>
        </p:txBody>
      </p:sp>
      <p:sp>
        <p:nvSpPr>
          <p:cNvPr id="837" name="Shape 837"/>
          <p:cNvSpPr/>
          <p:nvPr/>
        </p:nvSpPr>
        <p:spPr>
          <a:xfrm>
            <a:off x="825500" y="3137359"/>
            <a:ext cx="190041" cy="190041"/>
          </a:xfrm>
          <a:prstGeom prst="ellipse">
            <a:avLst/>
          </a:prstGeom>
          <a:solidFill>
            <a:srgbClr val="0433FF"/>
          </a:solidFill>
          <a:ln w="12700">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8" name="Shape 838"/>
          <p:cNvSpPr/>
          <p:nvPr/>
        </p:nvSpPr>
        <p:spPr>
          <a:xfrm>
            <a:off x="825500" y="3924759"/>
            <a:ext cx="190041" cy="190041"/>
          </a:xfrm>
          <a:prstGeom prst="ellipse">
            <a:avLst/>
          </a:prstGeom>
          <a:solidFill>
            <a:srgbClr val="FF2600"/>
          </a:solidFill>
          <a:ln w="12700">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39" name="Shape 839"/>
          <p:cNvSpPr/>
          <p:nvPr/>
        </p:nvSpPr>
        <p:spPr>
          <a:xfrm flipV="1">
            <a:off x="3301999" y="4497168"/>
            <a:ext cx="1" cy="693500"/>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0" name="Shape 840"/>
          <p:cNvSpPr/>
          <p:nvPr/>
        </p:nvSpPr>
        <p:spPr>
          <a:xfrm flipV="1">
            <a:off x="3302000" y="1692733"/>
            <a:ext cx="1" cy="823647"/>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1" name="Shape 841"/>
          <p:cNvSpPr/>
          <p:nvPr/>
        </p:nvSpPr>
        <p:spPr>
          <a:xfrm flipH="1" flipV="1">
            <a:off x="3276600" y="1730833"/>
            <a:ext cx="3739249" cy="1"/>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2" name="Shape 842"/>
          <p:cNvSpPr/>
          <p:nvPr/>
        </p:nvSpPr>
        <p:spPr>
          <a:xfrm flipH="1" flipV="1">
            <a:off x="3276600" y="5147133"/>
            <a:ext cx="3739249" cy="1"/>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3" name="Shape 843"/>
          <p:cNvSpPr/>
          <p:nvPr/>
        </p:nvSpPr>
        <p:spPr>
          <a:xfrm flipV="1">
            <a:off x="6997700" y="1730833"/>
            <a:ext cx="0" cy="3408188"/>
          </a:xfrm>
          <a:prstGeom prst="line">
            <a:avLst/>
          </a:prstGeom>
          <a:ln w="63500">
            <a:solidFill>
              <a:srgbClr val="929292"/>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4" name="Shape 844"/>
          <p:cNvSpPr/>
          <p:nvPr/>
        </p:nvSpPr>
        <p:spPr>
          <a:xfrm>
            <a:off x="928310" y="3244659"/>
            <a:ext cx="2316560" cy="770932"/>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5" name="Shape 845"/>
          <p:cNvSpPr/>
          <p:nvPr/>
        </p:nvSpPr>
        <p:spPr>
          <a:xfrm flipV="1">
            <a:off x="928310" y="2600601"/>
            <a:ext cx="2316560" cy="644059"/>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6" name="Shape 846"/>
          <p:cNvSpPr/>
          <p:nvPr/>
        </p:nvSpPr>
        <p:spPr>
          <a:xfrm flipV="1">
            <a:off x="901898" y="2258012"/>
            <a:ext cx="6092112" cy="1756427"/>
          </a:xfrm>
          <a:prstGeom prst="line">
            <a:avLst/>
          </a:prstGeom>
          <a:ln w="50800">
            <a:solidFill>
              <a:srgbClr val="FF26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7" name="Shape 847"/>
          <p:cNvSpPr/>
          <p:nvPr/>
        </p:nvSpPr>
        <p:spPr>
          <a:xfrm flipV="1">
            <a:off x="901898" y="3785593"/>
            <a:ext cx="2369384" cy="228846"/>
          </a:xfrm>
          <a:prstGeom prst="line">
            <a:avLst/>
          </a:prstGeom>
          <a:ln w="50800">
            <a:solidFill>
              <a:srgbClr val="FF26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8" name="Shape 848"/>
          <p:cNvSpPr/>
          <p:nvPr/>
        </p:nvSpPr>
        <p:spPr>
          <a:xfrm>
            <a:off x="825500" y="3435401"/>
            <a:ext cx="184479" cy="184479"/>
          </a:xfrm>
          <a:prstGeom prst="ellipse">
            <a:avLst/>
          </a:prstGeom>
          <a:solidFill>
            <a:srgbClr val="00F900"/>
          </a:solidFill>
          <a:ln w="12700">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49" name="Shape 849"/>
          <p:cNvSpPr/>
          <p:nvPr/>
        </p:nvSpPr>
        <p:spPr>
          <a:xfrm>
            <a:off x="912018" y="3541750"/>
            <a:ext cx="2317527" cy="361931"/>
          </a:xfrm>
          <a:prstGeom prst="line">
            <a:avLst/>
          </a:prstGeom>
          <a:ln w="50800">
            <a:solidFill>
              <a:srgbClr val="00F9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50" name="Shape 850"/>
          <p:cNvSpPr/>
          <p:nvPr/>
        </p:nvSpPr>
        <p:spPr>
          <a:xfrm flipV="1">
            <a:off x="912018" y="2923008"/>
            <a:ext cx="6049964" cy="618743"/>
          </a:xfrm>
          <a:prstGeom prst="line">
            <a:avLst/>
          </a:prstGeom>
          <a:ln w="50800">
            <a:solidFill>
              <a:srgbClr val="00F9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51" name="Shape 851"/>
          <p:cNvSpPr/>
          <p:nvPr/>
        </p:nvSpPr>
        <p:spPr>
          <a:xfrm>
            <a:off x="928310" y="3244659"/>
            <a:ext cx="6055480" cy="139257"/>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52" name="Shape 852"/>
          <p:cNvSpPr/>
          <p:nvPr/>
        </p:nvSpPr>
        <p:spPr>
          <a:xfrm>
            <a:off x="3179450" y="2383831"/>
            <a:ext cx="258417" cy="2110304"/>
          </a:xfrm>
          <a:prstGeom prst="ellipse">
            <a:avLst/>
          </a:prstGeom>
          <a:solidFill>
            <a:srgbClr val="76D6FF"/>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406400">
              <a:defRPr sz="2600">
                <a:solidFill>
                  <a:srgbClr val="76D6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53" name="Shape 853"/>
          <p:cNvSpPr/>
          <p:nvPr/>
        </p:nvSpPr>
        <p:spPr>
          <a:xfrm>
            <a:off x="3413720" y="2596229"/>
            <a:ext cx="3593489" cy="764796"/>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54" name="Shape 854"/>
          <p:cNvSpPr/>
          <p:nvPr/>
        </p:nvSpPr>
        <p:spPr>
          <a:xfrm flipV="1">
            <a:off x="3406358" y="2248910"/>
            <a:ext cx="3643336" cy="1495638"/>
          </a:xfrm>
          <a:prstGeom prst="line">
            <a:avLst/>
          </a:prstGeom>
          <a:ln w="50800">
            <a:solidFill>
              <a:srgbClr val="FF26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55" name="Shape 855"/>
          <p:cNvSpPr/>
          <p:nvPr/>
        </p:nvSpPr>
        <p:spPr>
          <a:xfrm>
            <a:off x="901898" y="4014438"/>
            <a:ext cx="2333089" cy="307433"/>
          </a:xfrm>
          <a:prstGeom prst="line">
            <a:avLst/>
          </a:prstGeom>
          <a:ln w="50800">
            <a:solidFill>
              <a:srgbClr val="FF26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56" name="Shape 856"/>
          <p:cNvSpPr/>
          <p:nvPr/>
        </p:nvSpPr>
        <p:spPr>
          <a:xfrm flipV="1">
            <a:off x="3406241" y="2277531"/>
            <a:ext cx="3651276" cy="2027237"/>
          </a:xfrm>
          <a:prstGeom prst="line">
            <a:avLst/>
          </a:prstGeom>
          <a:ln w="50800">
            <a:solidFill>
              <a:srgbClr val="FF26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57" name="Shape 857"/>
          <p:cNvSpPr/>
          <p:nvPr/>
        </p:nvSpPr>
        <p:spPr>
          <a:xfrm flipV="1">
            <a:off x="3432770" y="3370542"/>
            <a:ext cx="3591292" cy="642815"/>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58" name="Shape 858"/>
          <p:cNvSpPr/>
          <p:nvPr/>
        </p:nvSpPr>
        <p:spPr>
          <a:xfrm flipV="1">
            <a:off x="3470804" y="2965183"/>
            <a:ext cx="3514443" cy="939488"/>
          </a:xfrm>
          <a:prstGeom prst="line">
            <a:avLst/>
          </a:prstGeom>
          <a:ln w="50800">
            <a:solidFill>
              <a:srgbClr val="00F9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59" name="Shape 859"/>
          <p:cNvSpPr/>
          <p:nvPr/>
        </p:nvSpPr>
        <p:spPr>
          <a:xfrm>
            <a:off x="320437" y="71119"/>
            <a:ext cx="6423524" cy="12080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4300"/>
              </a:lnSpc>
              <a:tabLst>
                <a:tab pos="749300" algn="l"/>
              </a:tabLst>
              <a:defRPr sz="3000" b="1">
                <a:solidFill>
                  <a:srgbClr val="011993"/>
                </a:solidFill>
              </a:defRPr>
            </a:pPr>
            <a:r>
              <a:rPr sz="2800" dirty="0"/>
              <a:t>Optical Image Formation with a Lens</a:t>
            </a:r>
            <a:r>
              <a:rPr dirty="0"/>
              <a:t/>
            </a:r>
            <a:br>
              <a:rPr dirty="0"/>
            </a:br>
            <a:r>
              <a:rPr sz="3200" b="1" dirty="0">
                <a:latin typeface="Monlam Uni OuChan2"/>
                <a:ea typeface="Monlam Uni OuChan2"/>
                <a:cs typeface="Monlam Uni OuChan2"/>
                <a:sym typeface="Monlam Uni OuChan2"/>
              </a:rPr>
              <a:t>དྭངས་ཤེལ་གྱིས་འོད་རིག་གི་སྣང་བརྙན་སྒྲུབ་ཚུལ།  </a:t>
            </a:r>
            <a:r>
              <a:rPr sz="3600" b="1" dirty="0"/>
              <a:t> </a:t>
            </a:r>
          </a:p>
        </p:txBody>
      </p:sp>
      <p:sp>
        <p:nvSpPr>
          <p:cNvPr id="860" name="Shape 860"/>
          <p:cNvSpPr/>
          <p:nvPr/>
        </p:nvSpPr>
        <p:spPr>
          <a:xfrm>
            <a:off x="2538936" y="1521283"/>
            <a:ext cx="622549"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Box</a:t>
            </a:r>
          </a:p>
          <a:p>
            <a:pPr>
              <a:defRPr sz="2400">
                <a:latin typeface="Monlam Uni OuChan2"/>
                <a:ea typeface="Monlam Uni OuChan2"/>
                <a:cs typeface="Monlam Uni OuChan2"/>
                <a:sym typeface="Monlam Uni OuChan2"/>
              </a:defRPr>
            </a:pPr>
            <a:r>
              <a:t>སྒམ།</a:t>
            </a:r>
          </a:p>
        </p:txBody>
      </p:sp>
      <p:sp>
        <p:nvSpPr>
          <p:cNvPr id="861" name="Shape 861"/>
          <p:cNvSpPr/>
          <p:nvPr/>
        </p:nvSpPr>
        <p:spPr>
          <a:xfrm>
            <a:off x="7245300" y="1586813"/>
            <a:ext cx="1688802"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Screen</a:t>
            </a:r>
          </a:p>
          <a:p>
            <a:pPr>
              <a:defRPr sz="2200">
                <a:latin typeface="Monlam Uni OuChan2"/>
                <a:ea typeface="Monlam Uni OuChan2"/>
                <a:cs typeface="Monlam Uni OuChan2"/>
                <a:sym typeface="Monlam Uni OuChan2"/>
              </a:defRPr>
            </a:pPr>
            <a:r>
              <a:t>སྣང་བརྙན་ཕོག་ཡུལ།</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8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8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85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7" nodeType="clickEffect">
                                  <p:stCondLst>
                                    <p:cond delay="0"/>
                                  </p:stCondLst>
                                  <p:iterate>
                                    <p:tmAbs val="0"/>
                                  </p:iterate>
                                  <p:childTnLst>
                                    <p:set>
                                      <p:cBhvr>
                                        <p:cTn id="30" fill="hold"/>
                                        <p:tgtEl>
                                          <p:spTgt spid="84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8" nodeType="clickEffect">
                                  <p:stCondLst>
                                    <p:cond delay="0"/>
                                  </p:stCondLst>
                                  <p:iterate>
                                    <p:tmAbs val="0"/>
                                  </p:iterate>
                                  <p:childTnLst>
                                    <p:set>
                                      <p:cBhvr>
                                        <p:cTn id="34" fill="hold"/>
                                        <p:tgtEl>
                                          <p:spTgt spid="8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9" nodeType="clickEffect">
                                  <p:stCondLst>
                                    <p:cond delay="0"/>
                                  </p:stCondLst>
                                  <p:iterate>
                                    <p:tmAbs val="0"/>
                                  </p:iterate>
                                  <p:childTnLst>
                                    <p:set>
                                      <p:cBhvr>
                                        <p:cTn id="38" fill="hold"/>
                                        <p:tgtEl>
                                          <p:spTgt spid="85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10" nodeType="clickEffect">
                                  <p:stCondLst>
                                    <p:cond delay="0"/>
                                  </p:stCondLst>
                                  <p:iterate>
                                    <p:tmAbs val="0"/>
                                  </p:iterate>
                                  <p:childTnLst>
                                    <p:set>
                                      <p:cBhvr>
                                        <p:cTn id="42" fill="hold"/>
                                        <p:tgtEl>
                                          <p:spTgt spid="8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1" nodeType="clickEffect">
                                  <p:stCondLst>
                                    <p:cond delay="0"/>
                                  </p:stCondLst>
                                  <p:iterate>
                                    <p:tmAbs val="0"/>
                                  </p:iterate>
                                  <p:childTnLst>
                                    <p:set>
                                      <p:cBhvr>
                                        <p:cTn id="46" fill="hold"/>
                                        <p:tgtEl>
                                          <p:spTgt spid="8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2" nodeType="clickEffect">
                                  <p:stCondLst>
                                    <p:cond delay="0"/>
                                  </p:stCondLst>
                                  <p:iterate>
                                    <p:tmAbs val="0"/>
                                  </p:iterate>
                                  <p:childTnLst>
                                    <p:set>
                                      <p:cBhvr>
                                        <p:cTn id="50" fill="hold"/>
                                        <p:tgtEl>
                                          <p:spTgt spid="8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3" nodeType="clickEffect">
                                  <p:stCondLst>
                                    <p:cond delay="0"/>
                                  </p:stCondLst>
                                  <p:iterate>
                                    <p:tmAbs val="0"/>
                                  </p:iterate>
                                  <p:childTnLst>
                                    <p:set>
                                      <p:cBhvr>
                                        <p:cTn id="54" fill="hold"/>
                                        <p:tgtEl>
                                          <p:spTgt spid="8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4" nodeType="clickEffect">
                                  <p:stCondLst>
                                    <p:cond delay="0"/>
                                  </p:stCondLst>
                                  <p:iterate>
                                    <p:tmAbs val="0"/>
                                  </p:iterate>
                                  <p:childTnLst>
                                    <p:set>
                                      <p:cBhvr>
                                        <p:cTn id="58" fill="hold"/>
                                        <p:tgtEl>
                                          <p:spTgt spid="8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4" grpId="5" animBg="1" advAuto="0"/>
      <p:bldP spid="845" grpId="2" animBg="1" advAuto="0"/>
      <p:bldP spid="846" grpId="14" animBg="1" advAuto="0"/>
      <p:bldP spid="847" grpId="12" animBg="1" advAuto="0"/>
      <p:bldP spid="849" grpId="7" animBg="1" advAuto="0"/>
      <p:bldP spid="850" grpId="9" animBg="1" advAuto="0"/>
      <p:bldP spid="851" grpId="4" animBg="1" advAuto="0"/>
      <p:bldP spid="852" grpId="1" animBg="1" advAuto="0"/>
      <p:bldP spid="853" grpId="3" animBg="1" advAuto="0"/>
      <p:bldP spid="854" grpId="13" animBg="1" advAuto="0"/>
      <p:bldP spid="855" grpId="10" animBg="1" advAuto="0"/>
      <p:bldP spid="856" grpId="11" animBg="1" advAuto="0"/>
      <p:bldP spid="857" grpId="6" animBg="1" advAuto="0"/>
      <p:bldP spid="858" grpId="8"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 name="pasted-image.pdf"/>
          <p:cNvPicPr>
            <a:picLocks noChangeAspect="1"/>
          </p:cNvPicPr>
          <p:nvPr/>
        </p:nvPicPr>
        <p:blipFill>
          <a:blip r:embed="rId2"/>
          <a:stretch>
            <a:fillRect/>
          </a:stretch>
        </p:blipFill>
        <p:spPr>
          <a:xfrm flipH="1">
            <a:off x="347347" y="2418990"/>
            <a:ext cx="948057" cy="2166986"/>
          </a:xfrm>
          <a:prstGeom prst="rect">
            <a:avLst/>
          </a:prstGeom>
          <a:ln w="12700">
            <a:miter lim="400000"/>
          </a:ln>
        </p:spPr>
      </p:pic>
      <p:sp>
        <p:nvSpPr>
          <p:cNvPr id="864" name="Shape 86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34</a:t>
            </a:fld>
            <a:endParaRPr/>
          </a:p>
        </p:txBody>
      </p:sp>
      <p:sp>
        <p:nvSpPr>
          <p:cNvPr id="865" name="Shape 865"/>
          <p:cNvSpPr/>
          <p:nvPr/>
        </p:nvSpPr>
        <p:spPr>
          <a:xfrm flipV="1">
            <a:off x="3301999" y="4497168"/>
            <a:ext cx="1" cy="693500"/>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6" name="Shape 866"/>
          <p:cNvSpPr/>
          <p:nvPr/>
        </p:nvSpPr>
        <p:spPr>
          <a:xfrm flipV="1">
            <a:off x="3302000" y="1692733"/>
            <a:ext cx="1" cy="823647"/>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7" name="Shape 867"/>
          <p:cNvSpPr/>
          <p:nvPr/>
        </p:nvSpPr>
        <p:spPr>
          <a:xfrm flipH="1" flipV="1">
            <a:off x="3276600" y="1730833"/>
            <a:ext cx="3739249" cy="1"/>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8" name="Shape 868"/>
          <p:cNvSpPr/>
          <p:nvPr/>
        </p:nvSpPr>
        <p:spPr>
          <a:xfrm flipH="1" flipV="1">
            <a:off x="3276600" y="5147133"/>
            <a:ext cx="3739249" cy="1"/>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69" name="Shape 869"/>
          <p:cNvSpPr/>
          <p:nvPr/>
        </p:nvSpPr>
        <p:spPr>
          <a:xfrm flipV="1">
            <a:off x="6997700" y="1730833"/>
            <a:ext cx="0" cy="3408188"/>
          </a:xfrm>
          <a:prstGeom prst="line">
            <a:avLst/>
          </a:prstGeom>
          <a:ln w="63500">
            <a:solidFill>
              <a:srgbClr val="929292"/>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70" name="Shape 870"/>
          <p:cNvSpPr/>
          <p:nvPr/>
        </p:nvSpPr>
        <p:spPr>
          <a:xfrm>
            <a:off x="3179450" y="2383831"/>
            <a:ext cx="258417" cy="2110304"/>
          </a:xfrm>
          <a:prstGeom prst="ellipse">
            <a:avLst/>
          </a:prstGeom>
          <a:solidFill>
            <a:srgbClr val="76D6FF"/>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406400">
              <a:defRPr sz="2600">
                <a:solidFill>
                  <a:srgbClr val="76D6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885" name="Group 885"/>
          <p:cNvGrpSpPr/>
          <p:nvPr/>
        </p:nvGrpSpPr>
        <p:grpSpPr>
          <a:xfrm>
            <a:off x="690264" y="1953635"/>
            <a:ext cx="6320933" cy="2491387"/>
            <a:chOff x="0" y="0"/>
            <a:chExt cx="6320932" cy="2491385"/>
          </a:xfrm>
        </p:grpSpPr>
        <p:sp>
          <p:nvSpPr>
            <p:cNvPr id="871" name="Shape 871"/>
            <p:cNvSpPr/>
            <p:nvPr/>
          </p:nvSpPr>
          <p:spPr>
            <a:xfrm>
              <a:off x="189111" y="657432"/>
              <a:ext cx="6115249" cy="1833145"/>
            </a:xfrm>
            <a:prstGeom prst="line">
              <a:avLst/>
            </a:prstGeom>
            <a:noFill/>
            <a:ln w="50800" cap="flat">
              <a:solidFill>
                <a:srgbClr val="0433FF"/>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72" name="Shape 872"/>
            <p:cNvSpPr/>
            <p:nvPr/>
          </p:nvSpPr>
          <p:spPr>
            <a:xfrm flipV="1">
              <a:off x="384452" y="27556"/>
              <a:ext cx="5907387" cy="2263693"/>
            </a:xfrm>
            <a:prstGeom prst="line">
              <a:avLst/>
            </a:prstGeom>
            <a:noFill/>
            <a:ln w="508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73" name="Shape 873"/>
            <p:cNvSpPr/>
            <p:nvPr/>
          </p:nvSpPr>
          <p:spPr>
            <a:xfrm flipV="1">
              <a:off x="1250" y="899013"/>
              <a:ext cx="6254572" cy="897377"/>
            </a:xfrm>
            <a:prstGeom prst="line">
              <a:avLst/>
            </a:prstGeom>
            <a:noFill/>
            <a:ln w="50800" cap="flat">
              <a:solidFill>
                <a:srgbClr val="00F9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74" name="Shape 874"/>
            <p:cNvSpPr/>
            <p:nvPr/>
          </p:nvSpPr>
          <p:spPr>
            <a:xfrm>
              <a:off x="228104" y="658088"/>
              <a:ext cx="2326501" cy="1403867"/>
            </a:xfrm>
            <a:prstGeom prst="line">
              <a:avLst/>
            </a:prstGeom>
            <a:noFill/>
            <a:ln w="50800" cap="flat">
              <a:solidFill>
                <a:srgbClr val="0433FF"/>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75" name="Shape 875"/>
            <p:cNvSpPr/>
            <p:nvPr/>
          </p:nvSpPr>
          <p:spPr>
            <a:xfrm flipV="1">
              <a:off x="202862" y="249138"/>
              <a:ext cx="2351744" cy="418892"/>
            </a:xfrm>
            <a:prstGeom prst="line">
              <a:avLst/>
            </a:prstGeom>
            <a:noFill/>
            <a:ln w="50800" cap="flat">
              <a:solidFill>
                <a:srgbClr val="0433FF"/>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76" name="Shape 876"/>
            <p:cNvSpPr/>
            <p:nvPr/>
          </p:nvSpPr>
          <p:spPr>
            <a:xfrm>
              <a:off x="238046" y="646965"/>
              <a:ext cx="2316559" cy="1"/>
            </a:xfrm>
            <a:prstGeom prst="line">
              <a:avLst/>
            </a:prstGeom>
            <a:noFill/>
            <a:ln w="50800" cap="flat">
              <a:solidFill>
                <a:srgbClr val="0433FF"/>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77" name="Shape 877"/>
            <p:cNvSpPr/>
            <p:nvPr/>
          </p:nvSpPr>
          <p:spPr>
            <a:xfrm flipV="1">
              <a:off x="426228" y="895102"/>
              <a:ext cx="2065329" cy="1357804"/>
            </a:xfrm>
            <a:prstGeom prst="line">
              <a:avLst/>
            </a:prstGeom>
            <a:noFill/>
            <a:ln w="508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78" name="Shape 878"/>
            <p:cNvSpPr/>
            <p:nvPr/>
          </p:nvSpPr>
          <p:spPr>
            <a:xfrm>
              <a:off x="0" y="1813262"/>
              <a:ext cx="2539281" cy="136783"/>
            </a:xfrm>
            <a:prstGeom prst="line">
              <a:avLst/>
            </a:prstGeom>
            <a:noFill/>
            <a:ln w="50800" cap="flat">
              <a:solidFill>
                <a:srgbClr val="00F9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79" name="Shape 879"/>
            <p:cNvSpPr/>
            <p:nvPr/>
          </p:nvSpPr>
          <p:spPr>
            <a:xfrm>
              <a:off x="2723455" y="642593"/>
              <a:ext cx="3597478" cy="1823977"/>
            </a:xfrm>
            <a:prstGeom prst="line">
              <a:avLst/>
            </a:prstGeom>
            <a:noFill/>
            <a:ln w="50800" cap="flat">
              <a:solidFill>
                <a:srgbClr val="0433FF"/>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80" name="Shape 880"/>
            <p:cNvSpPr/>
            <p:nvPr/>
          </p:nvSpPr>
          <p:spPr>
            <a:xfrm flipV="1">
              <a:off x="2710467" y="0"/>
              <a:ext cx="3596693" cy="829632"/>
            </a:xfrm>
            <a:prstGeom prst="line">
              <a:avLst/>
            </a:prstGeom>
            <a:noFill/>
            <a:ln w="508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81" name="Shape 881"/>
            <p:cNvSpPr/>
            <p:nvPr/>
          </p:nvSpPr>
          <p:spPr>
            <a:xfrm flipV="1">
              <a:off x="373063" y="2296083"/>
              <a:ext cx="2115343" cy="15181"/>
            </a:xfrm>
            <a:prstGeom prst="line">
              <a:avLst/>
            </a:prstGeom>
            <a:noFill/>
            <a:ln w="508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82" name="Shape 882"/>
            <p:cNvSpPr/>
            <p:nvPr/>
          </p:nvSpPr>
          <p:spPr>
            <a:xfrm flipV="1">
              <a:off x="2731216" y="7427"/>
              <a:ext cx="3583708" cy="2255003"/>
            </a:xfrm>
            <a:prstGeom prst="line">
              <a:avLst/>
            </a:prstGeom>
            <a:noFill/>
            <a:ln w="50800" cap="flat">
              <a:solidFill>
                <a:srgbClr val="FF26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83" name="Shape 883"/>
            <p:cNvSpPr/>
            <p:nvPr/>
          </p:nvSpPr>
          <p:spPr>
            <a:xfrm>
              <a:off x="2742506" y="2059720"/>
              <a:ext cx="3573491" cy="431666"/>
            </a:xfrm>
            <a:prstGeom prst="line">
              <a:avLst/>
            </a:prstGeom>
            <a:noFill/>
            <a:ln w="50800" cap="flat">
              <a:solidFill>
                <a:srgbClr val="0433FF"/>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84" name="Shape 884"/>
            <p:cNvSpPr/>
            <p:nvPr/>
          </p:nvSpPr>
          <p:spPr>
            <a:xfrm flipV="1">
              <a:off x="2780540" y="922131"/>
              <a:ext cx="3514443" cy="1028904"/>
            </a:xfrm>
            <a:prstGeom prst="line">
              <a:avLst/>
            </a:prstGeom>
            <a:noFill/>
            <a:ln w="50800" cap="flat">
              <a:solidFill>
                <a:srgbClr val="00F9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pic>
        <p:nvPicPr>
          <p:cNvPr id="886" name="pasted-image.png"/>
          <p:cNvPicPr>
            <a:picLocks noChangeAspect="1"/>
          </p:cNvPicPr>
          <p:nvPr/>
        </p:nvPicPr>
        <p:blipFill>
          <a:blip r:embed="rId3"/>
          <a:stretch>
            <a:fillRect/>
          </a:stretch>
        </p:blipFill>
        <p:spPr>
          <a:xfrm>
            <a:off x="6819344" y="1667638"/>
            <a:ext cx="356711" cy="3006555"/>
          </a:xfrm>
          <a:prstGeom prst="rect">
            <a:avLst/>
          </a:prstGeom>
          <a:ln w="12700">
            <a:miter lim="400000"/>
          </a:ln>
        </p:spPr>
      </p:pic>
      <p:sp>
        <p:nvSpPr>
          <p:cNvPr id="887" name="Shape 887"/>
          <p:cNvSpPr/>
          <p:nvPr/>
        </p:nvSpPr>
        <p:spPr>
          <a:xfrm>
            <a:off x="374600" y="5223518"/>
            <a:ext cx="8908785" cy="12721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b="1"/>
            </a:pPr>
            <a:r>
              <a:rPr dirty="0"/>
              <a:t>Conclusion:</a:t>
            </a:r>
            <a:r>
              <a:rPr b="0" dirty="0"/>
              <a:t> With a lens instead of a hole a sharp image </a:t>
            </a:r>
            <a:r>
              <a:rPr lang="de-CH" b="0" dirty="0"/>
              <a:t/>
            </a:r>
            <a:br>
              <a:rPr lang="de-CH" b="0" dirty="0"/>
            </a:br>
            <a:r>
              <a:rPr b="0" dirty="0"/>
              <a:t>emerge from the candle.</a:t>
            </a:r>
            <a:br>
              <a:rPr b="0" dirty="0"/>
            </a:br>
            <a:r>
              <a:rPr sz="2800" b="0" dirty="0">
                <a:latin typeface="Monlam Uni OuChan2"/>
                <a:ea typeface="Monlam Uni OuChan2"/>
                <a:cs typeface="Monlam Uni OuChan2"/>
                <a:sym typeface="Monlam Uni OuChan2"/>
              </a:rPr>
              <a:t>མཐའ་དོན།  བུ་གའི་ཚབ་ཏུ་དྭངས་ཤེལ་གཞག་ན་ཡང་ལཱའི་སྣང་བརྙན་གསལ་པོ་མཐོང་ཐུབ།</a:t>
            </a:r>
          </a:p>
        </p:txBody>
      </p:sp>
      <p:sp>
        <p:nvSpPr>
          <p:cNvPr id="888" name="Shape 888"/>
          <p:cNvSpPr/>
          <p:nvPr/>
        </p:nvSpPr>
        <p:spPr>
          <a:xfrm>
            <a:off x="7245300" y="1586813"/>
            <a:ext cx="1688802" cy="850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Screen</a:t>
            </a:r>
          </a:p>
          <a:p>
            <a:pPr>
              <a:defRPr sz="2200">
                <a:latin typeface="Monlam Uni OuChan2"/>
                <a:ea typeface="Monlam Uni OuChan2"/>
                <a:cs typeface="Monlam Uni OuChan2"/>
                <a:sym typeface="Monlam Uni OuChan2"/>
              </a:defRPr>
            </a:pPr>
            <a:r>
              <a:t>སྣང་བརྙན་ཕོག་ཡུལ།</a:t>
            </a:r>
          </a:p>
        </p:txBody>
      </p:sp>
      <p:sp>
        <p:nvSpPr>
          <p:cNvPr id="889" name="Shape 889"/>
          <p:cNvSpPr/>
          <p:nvPr/>
        </p:nvSpPr>
        <p:spPr>
          <a:xfrm>
            <a:off x="320437" y="71119"/>
            <a:ext cx="6423524" cy="12080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4300"/>
              </a:lnSpc>
              <a:tabLst>
                <a:tab pos="749300" algn="l"/>
              </a:tabLst>
              <a:defRPr sz="3000" b="1">
                <a:solidFill>
                  <a:srgbClr val="011993"/>
                </a:solidFill>
              </a:defRPr>
            </a:pPr>
            <a:r>
              <a:rPr sz="2800" dirty="0"/>
              <a:t>Optical Image Formation with a Lens</a:t>
            </a:r>
            <a:r>
              <a:rPr dirty="0"/>
              <a:t/>
            </a:r>
            <a:br>
              <a:rPr dirty="0"/>
            </a:br>
            <a:r>
              <a:rPr sz="3200" b="1" dirty="0">
                <a:latin typeface="Monlam Uni OuChan2"/>
                <a:ea typeface="Monlam Uni OuChan2"/>
                <a:cs typeface="Monlam Uni OuChan2"/>
                <a:sym typeface="Monlam Uni OuChan2"/>
              </a:rPr>
              <a:t>དྭངས་ཤེལ་གྱིས་འོད་རིག་གི་སྣང་བརྙན་སྒྲུབ་ཚུལ།  </a:t>
            </a:r>
            <a:r>
              <a:rPr sz="3600" b="1" dirty="0"/>
              <a:t> </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8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 grpId="1" animBg="1" advAuto="0"/>
      <p:bldP spid="886" grpId="2" animBg="1" advAuto="0"/>
      <p:bldP spid="887" grpId="3"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 name="pasted-image.pdf"/>
          <p:cNvPicPr>
            <a:picLocks noChangeAspect="1"/>
          </p:cNvPicPr>
          <p:nvPr/>
        </p:nvPicPr>
        <p:blipFill>
          <a:blip r:embed="rId3"/>
          <a:stretch>
            <a:fillRect/>
          </a:stretch>
        </p:blipFill>
        <p:spPr>
          <a:xfrm flipH="1">
            <a:off x="347347" y="2418990"/>
            <a:ext cx="948057" cy="2166986"/>
          </a:xfrm>
          <a:prstGeom prst="rect">
            <a:avLst/>
          </a:prstGeom>
          <a:ln w="12700">
            <a:miter lim="400000"/>
          </a:ln>
        </p:spPr>
      </p:pic>
      <p:sp>
        <p:nvSpPr>
          <p:cNvPr id="892" name="Shape 892"/>
          <p:cNvSpPr/>
          <p:nvPr/>
        </p:nvSpPr>
        <p:spPr>
          <a:xfrm>
            <a:off x="879375" y="2611067"/>
            <a:ext cx="6115250" cy="1833146"/>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93" name="Shape 89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35</a:t>
            </a:fld>
            <a:endParaRPr/>
          </a:p>
        </p:txBody>
      </p:sp>
      <p:sp>
        <p:nvSpPr>
          <p:cNvPr id="894" name="Shape 894"/>
          <p:cNvSpPr/>
          <p:nvPr/>
        </p:nvSpPr>
        <p:spPr>
          <a:xfrm flipV="1">
            <a:off x="3301999" y="4497168"/>
            <a:ext cx="1" cy="693500"/>
          </a:xfrm>
          <a:prstGeom prst="line">
            <a:avLst/>
          </a:prstGeom>
          <a:ln w="38100" cap="rnd">
            <a:solidFill>
              <a:srgbClr val="000000"/>
            </a:solidFill>
            <a:custDash>
              <a:ds d="100000" sp="200000"/>
            </a:custDash>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95" name="Shape 895"/>
          <p:cNvSpPr/>
          <p:nvPr/>
        </p:nvSpPr>
        <p:spPr>
          <a:xfrm flipV="1">
            <a:off x="3302000" y="1692733"/>
            <a:ext cx="1" cy="823647"/>
          </a:xfrm>
          <a:prstGeom prst="line">
            <a:avLst/>
          </a:prstGeom>
          <a:ln w="38100" cap="rnd">
            <a:solidFill>
              <a:srgbClr val="000000"/>
            </a:solidFill>
            <a:custDash>
              <a:ds d="100000" sp="200000"/>
            </a:custDash>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96" name="Shape 896"/>
          <p:cNvSpPr/>
          <p:nvPr/>
        </p:nvSpPr>
        <p:spPr>
          <a:xfrm flipH="1" flipV="1">
            <a:off x="3276600" y="1730833"/>
            <a:ext cx="3739249" cy="1"/>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97" name="Shape 897"/>
          <p:cNvSpPr/>
          <p:nvPr/>
        </p:nvSpPr>
        <p:spPr>
          <a:xfrm flipH="1" flipV="1">
            <a:off x="3276600" y="5147133"/>
            <a:ext cx="3739249" cy="1"/>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98" name="Shape 898"/>
          <p:cNvSpPr/>
          <p:nvPr/>
        </p:nvSpPr>
        <p:spPr>
          <a:xfrm flipV="1">
            <a:off x="6997700" y="1730833"/>
            <a:ext cx="0" cy="3408188"/>
          </a:xfrm>
          <a:prstGeom prst="line">
            <a:avLst/>
          </a:prstGeom>
          <a:ln w="63500">
            <a:solidFill>
              <a:srgbClr val="929292"/>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899" name="Shape 899"/>
          <p:cNvSpPr/>
          <p:nvPr/>
        </p:nvSpPr>
        <p:spPr>
          <a:xfrm flipV="1">
            <a:off x="1074717" y="1981192"/>
            <a:ext cx="5907387" cy="2263693"/>
          </a:xfrm>
          <a:prstGeom prst="line">
            <a:avLst/>
          </a:prstGeom>
          <a:ln w="50800">
            <a:solidFill>
              <a:srgbClr val="FF26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00" name="Shape 900"/>
          <p:cNvSpPr/>
          <p:nvPr/>
        </p:nvSpPr>
        <p:spPr>
          <a:xfrm flipV="1">
            <a:off x="691514" y="2852649"/>
            <a:ext cx="6254573" cy="897377"/>
          </a:xfrm>
          <a:prstGeom prst="line">
            <a:avLst/>
          </a:prstGeom>
          <a:ln w="50800">
            <a:solidFill>
              <a:srgbClr val="00F9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01" name="Shape 901"/>
          <p:cNvSpPr/>
          <p:nvPr/>
        </p:nvSpPr>
        <p:spPr>
          <a:xfrm>
            <a:off x="3179450" y="2383831"/>
            <a:ext cx="258417" cy="2110304"/>
          </a:xfrm>
          <a:prstGeom prst="ellipse">
            <a:avLst/>
          </a:prstGeom>
          <a:solidFill>
            <a:srgbClr val="76D6FF"/>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406400">
              <a:defRPr sz="2600">
                <a:solidFill>
                  <a:srgbClr val="76D6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902" name="pasted-image.png"/>
          <p:cNvPicPr>
            <a:picLocks noChangeAspect="1"/>
          </p:cNvPicPr>
          <p:nvPr/>
        </p:nvPicPr>
        <p:blipFill>
          <a:blip r:embed="rId4"/>
          <a:stretch>
            <a:fillRect/>
          </a:stretch>
        </p:blipFill>
        <p:spPr>
          <a:xfrm>
            <a:off x="6819344" y="1667638"/>
            <a:ext cx="356711" cy="3006555"/>
          </a:xfrm>
          <a:prstGeom prst="rect">
            <a:avLst/>
          </a:prstGeom>
          <a:ln w="12700">
            <a:miter lim="400000"/>
          </a:ln>
        </p:spPr>
      </p:pic>
      <p:sp>
        <p:nvSpPr>
          <p:cNvPr id="903" name="Shape 903"/>
          <p:cNvSpPr/>
          <p:nvPr/>
        </p:nvSpPr>
        <p:spPr>
          <a:xfrm>
            <a:off x="7243759" y="1896656"/>
            <a:ext cx="1797987" cy="9643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solidFill>
                  <a:srgbClr val="797979"/>
                </a:solidFill>
              </a:defRPr>
            </a:pPr>
            <a:r>
              <a:rPr dirty="0"/>
              <a:t>Film or</a:t>
            </a:r>
            <a:br>
              <a:rPr dirty="0"/>
            </a:br>
            <a:r>
              <a:rPr dirty="0"/>
              <a:t>CCD Sensor</a:t>
            </a:r>
          </a:p>
          <a:p>
            <a:pPr>
              <a:defRPr sz="2000">
                <a:solidFill>
                  <a:srgbClr val="797979"/>
                </a:solidFill>
              </a:defRPr>
            </a:pPr>
            <a:r>
              <a:rPr dirty="0" err="1"/>
              <a:t>ཕིང་ཤོག་ཡང་ན</a:t>
            </a:r>
            <a:r>
              <a:rPr dirty="0"/>
              <a:t>་</a:t>
            </a:r>
            <a:r>
              <a:rPr lang="bo-CN" dirty="0">
                <a:solidFill>
                  <a:srgbClr val="797979"/>
                </a:solidFill>
              </a:rPr>
              <a:t>ཚོར་ཆས</a:t>
            </a:r>
            <a:r>
              <a:rPr lang="bo-CN" dirty="0"/>
              <a:t>།</a:t>
            </a:r>
            <a:r>
              <a:rPr dirty="0"/>
              <a:t> </a:t>
            </a:r>
          </a:p>
        </p:txBody>
      </p:sp>
      <p:sp>
        <p:nvSpPr>
          <p:cNvPr id="904" name="Shape 904"/>
          <p:cNvSpPr/>
          <p:nvPr/>
        </p:nvSpPr>
        <p:spPr>
          <a:xfrm>
            <a:off x="3003653" y="5244620"/>
            <a:ext cx="1487611" cy="43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b="1">
                <a:solidFill>
                  <a:srgbClr val="76D6FF"/>
                </a:solidFill>
              </a:defRPr>
            </a:lvl1pPr>
          </a:lstStyle>
          <a:p>
            <a:r>
              <a:t>Lens   དྭངས་ཤེལ།</a:t>
            </a:r>
          </a:p>
        </p:txBody>
      </p:sp>
      <p:sp>
        <p:nvSpPr>
          <p:cNvPr id="905" name="Shape 905"/>
          <p:cNvSpPr/>
          <p:nvPr/>
        </p:nvSpPr>
        <p:spPr>
          <a:xfrm flipV="1">
            <a:off x="3012349" y="4538900"/>
            <a:ext cx="1" cy="610036"/>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06" name="Shape 906"/>
          <p:cNvSpPr/>
          <p:nvPr/>
        </p:nvSpPr>
        <p:spPr>
          <a:xfrm flipV="1">
            <a:off x="3002697" y="1695860"/>
            <a:ext cx="1" cy="647701"/>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07" name="Shape 907"/>
          <p:cNvSpPr/>
          <p:nvPr/>
        </p:nvSpPr>
        <p:spPr>
          <a:xfrm flipV="1">
            <a:off x="3000205" y="5140602"/>
            <a:ext cx="394574" cy="15438"/>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08" name="Shape 908"/>
          <p:cNvSpPr/>
          <p:nvPr/>
        </p:nvSpPr>
        <p:spPr>
          <a:xfrm flipV="1">
            <a:off x="3035765" y="1731922"/>
            <a:ext cx="394574" cy="15438"/>
          </a:xfrm>
          <a:prstGeom prst="line">
            <a:avLst/>
          </a:prstGeom>
          <a:ln w="88900">
            <a:solidFill>
              <a:srgbClr val="0000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09" name="Shape 909"/>
          <p:cNvSpPr/>
          <p:nvPr/>
        </p:nvSpPr>
        <p:spPr>
          <a:xfrm>
            <a:off x="320437" y="58419"/>
            <a:ext cx="8245496" cy="10823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3800"/>
              </a:lnSpc>
              <a:tabLst>
                <a:tab pos="749300" algn="l"/>
              </a:tabLst>
              <a:defRPr sz="3000" b="1">
                <a:solidFill>
                  <a:srgbClr val="011993"/>
                </a:solidFill>
              </a:defRPr>
            </a:pPr>
            <a:r>
              <a:rPr sz="2800" dirty="0"/>
              <a:t>Photo Camera</a:t>
            </a:r>
            <a:r>
              <a:rPr dirty="0"/>
              <a:t/>
            </a:r>
            <a:br>
              <a:rPr dirty="0"/>
            </a:br>
            <a:r>
              <a:rPr sz="3200" b="1" dirty="0">
                <a:latin typeface="Monlam Uni OuChan2"/>
                <a:ea typeface="Monlam Uni OuChan2"/>
                <a:cs typeface="Monlam Uni OuChan2"/>
                <a:sym typeface="Monlam Uni OuChan2"/>
              </a:rPr>
              <a:t>འོད་ཀྱི་པར་ཆས།  </a:t>
            </a:r>
          </a:p>
        </p:txBody>
      </p:sp>
      <p:grpSp>
        <p:nvGrpSpPr>
          <p:cNvPr id="914" name="Group 914"/>
          <p:cNvGrpSpPr/>
          <p:nvPr/>
        </p:nvGrpSpPr>
        <p:grpSpPr>
          <a:xfrm>
            <a:off x="929505" y="2157674"/>
            <a:ext cx="2082847" cy="4348953"/>
            <a:chOff x="0" y="0"/>
            <a:chExt cx="2082845" cy="4348951"/>
          </a:xfrm>
        </p:grpSpPr>
        <p:sp>
          <p:nvSpPr>
            <p:cNvPr id="910" name="Shape 910"/>
            <p:cNvSpPr/>
            <p:nvPr/>
          </p:nvSpPr>
          <p:spPr>
            <a:xfrm flipV="1">
              <a:off x="2082844" y="0"/>
              <a:ext cx="1" cy="823647"/>
            </a:xfrm>
            <a:prstGeom prst="line">
              <a:avLst/>
            </a:prstGeom>
            <a:noFill/>
            <a:ln w="88900" cap="flat">
              <a:solidFill>
                <a:srgbClr val="9437FF"/>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11" name="Shape 911"/>
            <p:cNvSpPr/>
            <p:nvPr/>
          </p:nvSpPr>
          <p:spPr>
            <a:xfrm flipV="1">
              <a:off x="2082844" y="1590039"/>
              <a:ext cx="1" cy="823648"/>
            </a:xfrm>
            <a:prstGeom prst="line">
              <a:avLst/>
            </a:prstGeom>
            <a:noFill/>
            <a:ln w="88900" cap="flat">
              <a:solidFill>
                <a:srgbClr val="9437FF"/>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12" name="Shape 912"/>
            <p:cNvSpPr/>
            <p:nvPr/>
          </p:nvSpPr>
          <p:spPr>
            <a:xfrm>
              <a:off x="0" y="3138364"/>
              <a:ext cx="1921345" cy="121058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z="1800">
                  <a:solidFill>
                    <a:srgbClr val="9437FF"/>
                  </a:solidFill>
                </a:defRPr>
              </a:lvl1pPr>
            </a:lstStyle>
            <a:p>
              <a:r>
                <a:rPr dirty="0"/>
                <a:t>Diaphragm used for aperture </a:t>
              </a:r>
              <a:r>
                <a:rPr lang="en-US" dirty="0"/>
                <a:t/>
              </a:r>
              <a:br>
                <a:rPr lang="en-US" dirty="0"/>
              </a:br>
              <a:r>
                <a:rPr dirty="0" err="1"/>
                <a:t>སྲབ་ཡོལ་ནི་བརྙན་གྲུབ་བུག་ཆུང་དུ་བདེ་སྤྱོད་བྱེད</a:t>
              </a:r>
              <a:r>
                <a:rPr dirty="0"/>
                <a:t>།</a:t>
              </a:r>
            </a:p>
          </p:txBody>
        </p:sp>
        <p:sp>
          <p:nvSpPr>
            <p:cNvPr id="913" name="Shape 913"/>
            <p:cNvSpPr/>
            <p:nvPr/>
          </p:nvSpPr>
          <p:spPr>
            <a:xfrm flipV="1">
              <a:off x="883717" y="1931436"/>
              <a:ext cx="1057820" cy="1057821"/>
            </a:xfrm>
            <a:prstGeom prst="line">
              <a:avLst/>
            </a:prstGeom>
            <a:noFill/>
            <a:ln w="25400" cap="flat">
              <a:solidFill>
                <a:srgbClr val="D783FF"/>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9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 grpId="1" animBg="1" advAuto="0"/>
      <p:bldP spid="914" grpId="2"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 name="pasted-image.pdf"/>
          <p:cNvPicPr>
            <a:picLocks noChangeAspect="1"/>
          </p:cNvPicPr>
          <p:nvPr/>
        </p:nvPicPr>
        <p:blipFill>
          <a:blip r:embed="rId2"/>
          <a:stretch>
            <a:fillRect/>
          </a:stretch>
        </p:blipFill>
        <p:spPr>
          <a:xfrm flipH="1">
            <a:off x="347347" y="2418990"/>
            <a:ext cx="948057" cy="2166986"/>
          </a:xfrm>
          <a:prstGeom prst="rect">
            <a:avLst/>
          </a:prstGeom>
          <a:ln w="12700">
            <a:miter lim="400000"/>
          </a:ln>
        </p:spPr>
      </p:pic>
      <p:sp>
        <p:nvSpPr>
          <p:cNvPr id="919" name="Shape 919"/>
          <p:cNvSpPr/>
          <p:nvPr/>
        </p:nvSpPr>
        <p:spPr>
          <a:xfrm>
            <a:off x="879375" y="2611067"/>
            <a:ext cx="6115250" cy="1833146"/>
          </a:xfrm>
          <a:prstGeom prst="line">
            <a:avLst/>
          </a:prstGeom>
          <a:ln w="50800">
            <a:solidFill>
              <a:srgbClr val="0433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20" name="Shape 92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36</a:t>
            </a:fld>
            <a:endParaRPr/>
          </a:p>
        </p:txBody>
      </p:sp>
      <p:sp>
        <p:nvSpPr>
          <p:cNvPr id="921" name="Shape 921"/>
          <p:cNvSpPr/>
          <p:nvPr/>
        </p:nvSpPr>
        <p:spPr>
          <a:xfrm flipV="1">
            <a:off x="3301999" y="4497168"/>
            <a:ext cx="1" cy="575260"/>
          </a:xfrm>
          <a:prstGeom prst="line">
            <a:avLst/>
          </a:prstGeom>
          <a:ln w="38100" cap="rnd">
            <a:solidFill>
              <a:srgbClr val="000000"/>
            </a:solidFill>
            <a:custDash>
              <a:ds d="100000" sp="200000"/>
            </a:custDash>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22" name="Shape 922"/>
          <p:cNvSpPr/>
          <p:nvPr/>
        </p:nvSpPr>
        <p:spPr>
          <a:xfrm flipV="1">
            <a:off x="3302000" y="1909860"/>
            <a:ext cx="1" cy="606520"/>
          </a:xfrm>
          <a:prstGeom prst="line">
            <a:avLst/>
          </a:prstGeom>
          <a:ln w="38100" cap="rnd">
            <a:solidFill>
              <a:srgbClr val="000000"/>
            </a:solidFill>
            <a:custDash>
              <a:ds d="100000" sp="200000"/>
            </a:custDash>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23" name="Shape 923"/>
          <p:cNvSpPr/>
          <p:nvPr/>
        </p:nvSpPr>
        <p:spPr>
          <a:xfrm flipV="1">
            <a:off x="6997700" y="1730833"/>
            <a:ext cx="0" cy="3408188"/>
          </a:xfrm>
          <a:prstGeom prst="line">
            <a:avLst/>
          </a:prstGeom>
          <a:ln w="63500">
            <a:solidFill>
              <a:srgbClr val="929292"/>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24" name="Shape 924"/>
          <p:cNvSpPr/>
          <p:nvPr/>
        </p:nvSpPr>
        <p:spPr>
          <a:xfrm flipV="1">
            <a:off x="1074717" y="1981192"/>
            <a:ext cx="5907387" cy="2263693"/>
          </a:xfrm>
          <a:prstGeom prst="line">
            <a:avLst/>
          </a:prstGeom>
          <a:ln w="50800">
            <a:solidFill>
              <a:srgbClr val="FF26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25" name="Shape 925"/>
          <p:cNvSpPr/>
          <p:nvPr/>
        </p:nvSpPr>
        <p:spPr>
          <a:xfrm flipV="1">
            <a:off x="691514" y="2852649"/>
            <a:ext cx="6254573" cy="897377"/>
          </a:xfrm>
          <a:prstGeom prst="line">
            <a:avLst/>
          </a:prstGeom>
          <a:ln w="50800">
            <a:solidFill>
              <a:srgbClr val="00F900"/>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26" name="Shape 926"/>
          <p:cNvSpPr/>
          <p:nvPr/>
        </p:nvSpPr>
        <p:spPr>
          <a:xfrm>
            <a:off x="3179450" y="2383831"/>
            <a:ext cx="258417" cy="2110304"/>
          </a:xfrm>
          <a:prstGeom prst="ellipse">
            <a:avLst/>
          </a:prstGeom>
          <a:solidFill>
            <a:srgbClr val="76D6FF"/>
          </a:solidFill>
          <a:ln w="12700">
            <a:miter lim="400000"/>
          </a:ln>
          <a:effectLst>
            <a:outerShdw blurRad="38100" dist="25400" dir="5400000" rotWithShape="0">
              <a:srgbClr val="000000">
                <a:alpha val="50000"/>
              </a:srgbClr>
            </a:outerShdw>
          </a:effectLst>
        </p:spPr>
        <p:txBody>
          <a:bodyPr lIns="50800" tIns="50800" rIns="50800" bIns="50800" anchor="ctr"/>
          <a:lstStyle/>
          <a:p>
            <a:pPr algn="ctr" defTabSz="406400">
              <a:defRPr sz="2600">
                <a:solidFill>
                  <a:srgbClr val="76D6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927" name="pasted-image.png"/>
          <p:cNvPicPr>
            <a:picLocks noChangeAspect="1"/>
          </p:cNvPicPr>
          <p:nvPr/>
        </p:nvPicPr>
        <p:blipFill>
          <a:blip r:embed="rId3"/>
          <a:stretch>
            <a:fillRect/>
          </a:stretch>
        </p:blipFill>
        <p:spPr>
          <a:xfrm>
            <a:off x="6819344" y="1667638"/>
            <a:ext cx="356711" cy="3006555"/>
          </a:xfrm>
          <a:prstGeom prst="rect">
            <a:avLst/>
          </a:prstGeom>
          <a:ln w="12700">
            <a:miter lim="400000"/>
          </a:ln>
        </p:spPr>
      </p:pic>
      <p:sp>
        <p:nvSpPr>
          <p:cNvPr id="928" name="Shape 928"/>
          <p:cNvSpPr/>
          <p:nvPr/>
        </p:nvSpPr>
        <p:spPr>
          <a:xfrm flipV="1">
            <a:off x="3012350" y="2320921"/>
            <a:ext cx="1" cy="660401"/>
          </a:xfrm>
          <a:prstGeom prst="line">
            <a:avLst/>
          </a:prstGeom>
          <a:ln w="88900">
            <a:solidFill>
              <a:srgbClr val="9437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29" name="Shape 929"/>
          <p:cNvSpPr/>
          <p:nvPr/>
        </p:nvSpPr>
        <p:spPr>
          <a:xfrm flipV="1">
            <a:off x="3012349" y="3747714"/>
            <a:ext cx="1" cy="823648"/>
          </a:xfrm>
          <a:prstGeom prst="line">
            <a:avLst/>
          </a:prstGeom>
          <a:ln w="88900">
            <a:solidFill>
              <a:srgbClr val="9437FF"/>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30" name="Shape 930"/>
          <p:cNvSpPr/>
          <p:nvPr/>
        </p:nvSpPr>
        <p:spPr>
          <a:xfrm>
            <a:off x="2688402" y="1211298"/>
            <a:ext cx="4717114" cy="4447258"/>
          </a:xfrm>
          <a:prstGeom prst="ellipse">
            <a:avLst/>
          </a:prstGeom>
          <a:ln w="25400">
            <a:solidFill>
              <a:srgbClr val="000000"/>
            </a:solidFill>
            <a:miter lim="400000"/>
          </a:ln>
          <a:effectLst>
            <a:outerShdw blurRad="38100" dist="25400" dir="5400000" rotWithShape="0">
              <a:srgbClr val="000000">
                <a:alpha val="50000"/>
              </a:srgbClr>
            </a:outerShdw>
          </a:effectLst>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31" name="Shape 931"/>
          <p:cNvSpPr/>
          <p:nvPr/>
        </p:nvSpPr>
        <p:spPr>
          <a:xfrm>
            <a:off x="307737" y="33019"/>
            <a:ext cx="8245496" cy="12080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4300"/>
              </a:lnSpc>
              <a:tabLst>
                <a:tab pos="749300" algn="l"/>
              </a:tabLst>
              <a:defRPr sz="3000" b="1">
                <a:solidFill>
                  <a:srgbClr val="011993"/>
                </a:solidFill>
              </a:defRPr>
            </a:pPr>
            <a:r>
              <a:rPr dirty="0"/>
              <a:t>Photo Camera </a:t>
            </a:r>
            <a:r>
              <a:rPr lang="de-CH" dirty="0"/>
              <a:t>=&gt;</a:t>
            </a:r>
            <a:r>
              <a:rPr dirty="0"/>
              <a:t> Eye</a:t>
            </a:r>
            <a:br>
              <a:rPr dirty="0"/>
            </a:br>
            <a:r>
              <a:rPr dirty="0">
                <a:latin typeface="Monlam Uni OuChan2"/>
                <a:cs typeface="Monlam Uni OuChan2"/>
              </a:rPr>
              <a:t>འོད་ཀྱི་པར་ཆས།  </a:t>
            </a:r>
            <a:r>
              <a:rPr lang="de-CH" dirty="0"/>
              <a:t>=&gt;  </a:t>
            </a:r>
            <a:r>
              <a:rPr dirty="0">
                <a:latin typeface="Monlam Uni OuChan2"/>
                <a:cs typeface="Monlam Uni OuChan2"/>
              </a:rPr>
              <a:t>མིག</a:t>
            </a:r>
            <a:r>
              <a:rPr dirty="0"/>
              <a:t> </a:t>
            </a:r>
            <a:r>
              <a:rPr sz="3600" dirty="0"/>
              <a:t> </a:t>
            </a:r>
          </a:p>
        </p:txBody>
      </p:sp>
      <p:sp>
        <p:nvSpPr>
          <p:cNvPr id="932" name="Shape 932"/>
          <p:cNvSpPr/>
          <p:nvPr/>
        </p:nvSpPr>
        <p:spPr>
          <a:xfrm>
            <a:off x="3003653" y="5625620"/>
            <a:ext cx="1487611" cy="43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b="1">
                <a:solidFill>
                  <a:srgbClr val="76D6FF"/>
                </a:solidFill>
              </a:defRPr>
            </a:lvl1pPr>
          </a:lstStyle>
          <a:p>
            <a:r>
              <a:t>Lens   དྭངས་ཤེལ།</a:t>
            </a:r>
          </a:p>
        </p:txBody>
      </p:sp>
      <p:sp>
        <p:nvSpPr>
          <p:cNvPr id="933" name="Shape 933"/>
          <p:cNvSpPr/>
          <p:nvPr/>
        </p:nvSpPr>
        <p:spPr>
          <a:xfrm>
            <a:off x="929505" y="5296038"/>
            <a:ext cx="1921346" cy="12105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solidFill>
                  <a:srgbClr val="9437FF"/>
                </a:solidFill>
              </a:defRPr>
            </a:lvl1pPr>
          </a:lstStyle>
          <a:p>
            <a:r>
              <a:rPr dirty="0"/>
              <a:t>Diaphragm used for aperture </a:t>
            </a:r>
            <a:r>
              <a:rPr lang="en-US" dirty="0"/>
              <a:t/>
            </a:r>
            <a:br>
              <a:rPr lang="en-US" dirty="0"/>
            </a:br>
            <a:r>
              <a:rPr dirty="0" err="1"/>
              <a:t>སྲབ་ཡོལ་ནི་བརྙན་གྲུབ་བུག་ཆུང་དུ་བདེ་སྤྱོད་བྱེད</a:t>
            </a:r>
            <a:r>
              <a:rPr dirty="0"/>
              <a:t>།</a:t>
            </a:r>
          </a:p>
        </p:txBody>
      </p:sp>
    </p:spTree>
  </p:cSld>
  <p:clrMapOvr>
    <a:masterClrMapping/>
  </p:clrMapOvr>
  <p:transition xmlns:p14="http://schemas.microsoft.com/office/powerpoint/2010/mai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Shape 93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37</a:t>
            </a:fld>
            <a:endParaRPr/>
          </a:p>
        </p:txBody>
      </p:sp>
      <p:pic>
        <p:nvPicPr>
          <p:cNvPr id="936" name="pasted-image.tiff"/>
          <p:cNvPicPr>
            <a:picLocks noChangeAspect="1"/>
          </p:cNvPicPr>
          <p:nvPr/>
        </p:nvPicPr>
        <p:blipFill>
          <a:blip r:embed="rId3"/>
          <a:stretch>
            <a:fillRect/>
          </a:stretch>
        </p:blipFill>
        <p:spPr>
          <a:xfrm>
            <a:off x="0" y="1282118"/>
            <a:ext cx="9144000" cy="4039764"/>
          </a:xfrm>
          <a:prstGeom prst="rect">
            <a:avLst/>
          </a:prstGeom>
          <a:ln w="12700">
            <a:miter lim="400000"/>
          </a:ln>
        </p:spPr>
      </p:pic>
      <p:sp>
        <p:nvSpPr>
          <p:cNvPr id="937" name="Shape 937"/>
          <p:cNvSpPr/>
          <p:nvPr/>
        </p:nvSpPr>
        <p:spPr>
          <a:xfrm flipV="1">
            <a:off x="3469586" y="3982263"/>
            <a:ext cx="1450018" cy="1398285"/>
          </a:xfrm>
          <a:prstGeom prst="line">
            <a:avLst/>
          </a:prstGeom>
          <a:ln w="25400">
            <a:solidFill>
              <a:srgbClr val="D783FF"/>
            </a:solidFill>
            <a:miter lim="400000"/>
            <a:tailEnd type="triangle"/>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38" name="Shape 938"/>
          <p:cNvSpPr/>
          <p:nvPr/>
        </p:nvSpPr>
        <p:spPr>
          <a:xfrm flipH="1" flipV="1">
            <a:off x="5207337" y="3792795"/>
            <a:ext cx="202625" cy="1671961"/>
          </a:xfrm>
          <a:prstGeom prst="line">
            <a:avLst/>
          </a:prstGeom>
          <a:ln w="25400">
            <a:solidFill>
              <a:srgbClr val="00FDFF"/>
            </a:solidFill>
            <a:miter lim="400000"/>
            <a:tailEnd type="triangle"/>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40" name="Shape 940"/>
          <p:cNvSpPr/>
          <p:nvPr/>
        </p:nvSpPr>
        <p:spPr>
          <a:xfrm>
            <a:off x="4695294" y="5336423"/>
            <a:ext cx="1487611" cy="4312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b="1">
                <a:solidFill>
                  <a:srgbClr val="76D6FF"/>
                </a:solidFill>
              </a:defRPr>
            </a:lvl1pPr>
          </a:lstStyle>
          <a:p>
            <a:r>
              <a:t>Lens   དྭངས་ཤེལ།</a:t>
            </a:r>
          </a:p>
        </p:txBody>
      </p:sp>
      <p:sp>
        <p:nvSpPr>
          <p:cNvPr id="941" name="Shape 941"/>
          <p:cNvSpPr/>
          <p:nvPr/>
        </p:nvSpPr>
        <p:spPr>
          <a:xfrm>
            <a:off x="2482297" y="5370347"/>
            <a:ext cx="1921346" cy="12105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800">
                <a:solidFill>
                  <a:srgbClr val="9437FF"/>
                </a:solidFill>
              </a:defRPr>
            </a:lvl1pPr>
          </a:lstStyle>
          <a:p>
            <a:r>
              <a:rPr dirty="0"/>
              <a:t>Diaphragm used for aperture </a:t>
            </a:r>
            <a:r>
              <a:rPr lang="en-US" dirty="0"/>
              <a:t/>
            </a:r>
            <a:br>
              <a:rPr lang="en-US" dirty="0"/>
            </a:br>
            <a:r>
              <a:rPr dirty="0" err="1"/>
              <a:t>སྲབ་ཡོལ་ནི་བརྙན་གྲུབ་བུག་ཆུང་དུ་བདེ་སྤྱོད་བྱེད</a:t>
            </a:r>
            <a:r>
              <a:rPr dirty="0"/>
              <a:t>།</a:t>
            </a:r>
          </a:p>
        </p:txBody>
      </p:sp>
      <p:grpSp>
        <p:nvGrpSpPr>
          <p:cNvPr id="944" name="Group 944"/>
          <p:cNvGrpSpPr/>
          <p:nvPr/>
        </p:nvGrpSpPr>
        <p:grpSpPr>
          <a:xfrm>
            <a:off x="6803494" y="4628634"/>
            <a:ext cx="1256754" cy="1106428"/>
            <a:chOff x="0" y="0"/>
            <a:chExt cx="1256753" cy="1106427"/>
          </a:xfrm>
        </p:grpSpPr>
        <p:sp>
          <p:nvSpPr>
            <p:cNvPr id="942" name="Shape 942"/>
            <p:cNvSpPr/>
            <p:nvPr/>
          </p:nvSpPr>
          <p:spPr>
            <a:xfrm>
              <a:off x="0" y="726836"/>
              <a:ext cx="1256753" cy="3795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1800" b="1">
                  <a:solidFill>
                    <a:srgbClr val="FFD479"/>
                  </a:solidFill>
                </a:defRPr>
              </a:lvl1pPr>
            </a:lstStyle>
            <a:p>
              <a:r>
                <a:rPr dirty="0">
                  <a:solidFill>
                    <a:schemeClr val="accent3"/>
                  </a:solidFill>
                </a:rPr>
                <a:t>Retina  དྲ་སྐྱི།</a:t>
              </a:r>
            </a:p>
          </p:txBody>
        </p:sp>
        <p:sp>
          <p:nvSpPr>
            <p:cNvPr id="943" name="Shape 943"/>
            <p:cNvSpPr/>
            <p:nvPr/>
          </p:nvSpPr>
          <p:spPr>
            <a:xfrm flipV="1">
              <a:off x="776788" y="0"/>
              <a:ext cx="1" cy="788745"/>
            </a:xfrm>
            <a:prstGeom prst="line">
              <a:avLst/>
            </a:prstGeom>
            <a:noFill/>
            <a:ln w="25400" cap="flat">
              <a:solidFill>
                <a:srgbClr val="FFD479"/>
              </a:solidFill>
              <a:prstDash val="solid"/>
              <a:miter lim="400000"/>
              <a:tailEnd type="triangle" w="med" len="med"/>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12" name="Shape 931"/>
          <p:cNvSpPr/>
          <p:nvPr/>
        </p:nvSpPr>
        <p:spPr>
          <a:xfrm>
            <a:off x="307737" y="33019"/>
            <a:ext cx="8245496" cy="12080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4300"/>
              </a:lnSpc>
              <a:tabLst>
                <a:tab pos="749300" algn="l"/>
              </a:tabLst>
              <a:defRPr sz="3000" b="1">
                <a:solidFill>
                  <a:srgbClr val="011993"/>
                </a:solidFill>
              </a:defRPr>
            </a:pPr>
            <a:r>
              <a:rPr dirty="0"/>
              <a:t>Photo Camera </a:t>
            </a:r>
            <a:r>
              <a:rPr lang="de-CH" dirty="0"/>
              <a:t>=&gt;</a:t>
            </a:r>
            <a:r>
              <a:rPr dirty="0"/>
              <a:t> Eye</a:t>
            </a:r>
            <a:br>
              <a:rPr dirty="0"/>
            </a:br>
            <a:r>
              <a:rPr dirty="0">
                <a:latin typeface="Monlam Uni OuChan2"/>
                <a:cs typeface="Monlam Uni OuChan2"/>
              </a:rPr>
              <a:t>འོད་ཀྱི་པར་ཆས།  </a:t>
            </a:r>
            <a:r>
              <a:rPr lang="de-CH" dirty="0"/>
              <a:t>=&gt;  </a:t>
            </a:r>
            <a:r>
              <a:rPr dirty="0">
                <a:latin typeface="Monlam Uni OuChan2"/>
                <a:cs typeface="Monlam Uni OuChan2"/>
              </a:rPr>
              <a:t>མིག</a:t>
            </a:r>
            <a:r>
              <a:rPr dirty="0"/>
              <a:t> </a:t>
            </a:r>
            <a:r>
              <a:rPr sz="3600" dirty="0"/>
              <a:t> </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 grpId="1" animBg="1" advAuto="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92"/>
          <p:cNvSpPr/>
          <p:nvPr/>
        </p:nvSpPr>
        <p:spPr>
          <a:xfrm>
            <a:off x="4064000" y="3276600"/>
            <a:ext cx="138547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1800">
                <a:solidFill>
                  <a:srgbClr val="FFFFFF"/>
                </a:solidFill>
                <a:uFill>
                  <a:solidFill>
                    <a:srgbClr val="FFFFFF"/>
                  </a:solidFill>
                </a:uFill>
                <a:latin typeface="+mn-lt"/>
                <a:ea typeface="+mn-ea"/>
                <a:cs typeface="+mn-cs"/>
                <a:sym typeface="Arial"/>
              </a:defRPr>
            </a:lvl1pPr>
          </a:lstStyle>
          <a:p>
            <a:r>
              <a:rPr lang="de-CH" dirty="0" err="1"/>
              <a:t>Projector</a:t>
            </a:r>
            <a:r>
              <a:rPr dirty="0"/>
              <a:t> off</a:t>
            </a:r>
            <a:endParaRPr lang="de-CH" dirty="0"/>
          </a:p>
          <a:p>
            <a:r>
              <a:rPr lang="de-CH" dirty="0"/>
              <a:t>Experiments</a:t>
            </a:r>
            <a:endParaRPr dirty="0"/>
          </a:p>
        </p:txBody>
      </p:sp>
    </p:spTree>
  </p:cSld>
  <p:clrMapOvr>
    <a:masterClrMapping/>
  </p:clrMapOvr>
  <p:transition xmlns:p14="http://schemas.microsoft.com/office/powerpoint/2010/mai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Shape 95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39</a:t>
            </a:fld>
            <a:endParaRPr/>
          </a:p>
        </p:txBody>
      </p:sp>
      <p:sp>
        <p:nvSpPr>
          <p:cNvPr id="953" name="Shape 953"/>
          <p:cNvSpPr/>
          <p:nvPr/>
        </p:nvSpPr>
        <p:spPr>
          <a:xfrm>
            <a:off x="307737" y="33019"/>
            <a:ext cx="4977878" cy="65659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spAutoFit/>
          </a:bodyPr>
          <a:lstStyle>
            <a:lvl1pPr defTabSz="406400">
              <a:lnSpc>
                <a:spcPts val="4300"/>
              </a:lnSpc>
              <a:tabLst>
                <a:tab pos="749300" algn="l"/>
              </a:tabLst>
              <a:defRPr sz="3600" b="1">
                <a:solidFill>
                  <a:srgbClr val="011993"/>
                </a:solidFill>
              </a:defRPr>
            </a:lvl1pPr>
          </a:lstStyle>
          <a:p>
            <a:r>
              <a:rPr dirty="0"/>
              <a:t>2. Human Eye     </a:t>
            </a:r>
            <a:r>
              <a:rPr dirty="0" err="1">
                <a:latin typeface="Monlam Uni OuChan2"/>
                <a:cs typeface="Monlam Uni OuChan2"/>
              </a:rPr>
              <a:t>མིའི་མིག</a:t>
            </a:r>
            <a:r>
              <a:rPr dirty="0">
                <a:latin typeface="Monlam Uni OuChan2"/>
                <a:cs typeface="Monlam Uni OuChan2"/>
              </a:rPr>
              <a:t>    </a:t>
            </a:r>
          </a:p>
        </p:txBody>
      </p:sp>
      <p:sp>
        <p:nvSpPr>
          <p:cNvPr id="954" name="Shape 954"/>
          <p:cNvSpPr/>
          <p:nvPr/>
        </p:nvSpPr>
        <p:spPr>
          <a:xfrm>
            <a:off x="301118" y="1322651"/>
            <a:ext cx="4305301" cy="479926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rPr dirty="0"/>
              <a:t>The </a:t>
            </a:r>
            <a:r>
              <a:rPr b="1" dirty="0"/>
              <a:t>lens</a:t>
            </a:r>
            <a:r>
              <a:rPr dirty="0"/>
              <a:t> focuses light of an</a:t>
            </a:r>
            <a:br>
              <a:rPr dirty="0"/>
            </a:br>
            <a:r>
              <a:rPr dirty="0"/>
              <a:t>objects from outside on the </a:t>
            </a:r>
            <a:br>
              <a:rPr dirty="0"/>
            </a:br>
            <a:r>
              <a:rPr b="1" dirty="0"/>
              <a:t>retina.</a:t>
            </a:r>
            <a:endParaRPr lang="de-CH" dirty="0"/>
          </a:p>
          <a:p>
            <a:pPr>
              <a:lnSpc>
                <a:spcPct val="120000"/>
              </a:lnSpc>
              <a:defRPr sz="2400"/>
            </a:pPr>
            <a:r>
              <a:rPr sz="2600" dirty="0">
                <a:latin typeface="Monlam Uni OuChan2"/>
                <a:cs typeface="Monlam Uni OuChan2"/>
              </a:rPr>
              <a:t>དྭངས་ཤེལ་གྱིས་ཕྱི་འོད་རྣམས་དྲ་སྐྱི</a:t>
            </a:r>
            <a:r>
              <a:rPr lang="bo-CN" sz="2800" dirty="0">
                <a:latin typeface="Monlam Uni OuChan2"/>
                <a:cs typeface="Monlam Uni OuChan2"/>
              </a:rPr>
              <a:t>འི</a:t>
            </a:r>
            <a:r>
              <a:rPr sz="2600" dirty="0">
                <a:latin typeface="Monlam Uni OuChan2"/>
                <a:cs typeface="Monlam Uni OuChan2"/>
              </a:rPr>
              <a:t>་</a:t>
            </a:r>
            <a:r>
              <a:rPr sz="2600" dirty="0" err="1">
                <a:latin typeface="Monlam Uni OuChan2"/>
                <a:cs typeface="Monlam Uni OuChan2"/>
              </a:rPr>
              <a:t>ངོས་སུ</a:t>
            </a:r>
            <a:r>
              <a:rPr sz="2600" dirty="0">
                <a:latin typeface="Monlam Uni OuChan2"/>
                <a:cs typeface="Monlam Uni OuChan2"/>
              </a:rPr>
              <a:t>་</a:t>
            </a:r>
            <a:r>
              <a:rPr lang="bo-CN" sz="2600" dirty="0">
                <a:latin typeface="Monlam Uni OuChan2"/>
                <a:cs typeface="Monlam Uni OuChan2"/>
              </a:rPr>
              <a:t>འདུས</a:t>
            </a:r>
            <a:r>
              <a:rPr sz="2600" dirty="0">
                <a:latin typeface="Monlam Uni OuChan2"/>
                <a:cs typeface="Monlam Uni OuChan2"/>
              </a:rPr>
              <a:t>།</a:t>
            </a:r>
            <a:endParaRPr sz="2600" dirty="0">
              <a:latin typeface="Monlam Uni OuChan2"/>
              <a:ea typeface="Monlam Uni OuChan3"/>
              <a:cs typeface="Monlam Uni OuChan2"/>
              <a:sym typeface="Monlam Uni OuChan3"/>
            </a:endParaRPr>
          </a:p>
          <a:p>
            <a:pPr>
              <a:spcBef>
                <a:spcPts val="1200"/>
              </a:spcBef>
              <a:defRPr sz="2400"/>
            </a:pPr>
            <a:r>
              <a:rPr dirty="0"/>
              <a:t>The </a:t>
            </a:r>
            <a:r>
              <a:rPr b="1" dirty="0"/>
              <a:t>iris</a:t>
            </a:r>
            <a:r>
              <a:rPr dirty="0"/>
              <a:t> regulates the size of the </a:t>
            </a:r>
            <a:r>
              <a:rPr b="1" dirty="0"/>
              <a:t>pupil</a:t>
            </a:r>
            <a:r>
              <a:rPr dirty="0"/>
              <a:t> and consequently</a:t>
            </a:r>
            <a:br>
              <a:rPr dirty="0"/>
            </a:br>
            <a:r>
              <a:rPr dirty="0"/>
              <a:t>intensity of the light reaching</a:t>
            </a:r>
            <a:br>
              <a:rPr dirty="0"/>
            </a:br>
            <a:r>
              <a:rPr dirty="0"/>
              <a:t>the </a:t>
            </a:r>
            <a:r>
              <a:rPr b="1" dirty="0"/>
              <a:t>retina.</a:t>
            </a:r>
            <a:endParaRPr lang="de-CH" b="1" dirty="0"/>
          </a:p>
          <a:p>
            <a:pPr>
              <a:lnSpc>
                <a:spcPct val="120000"/>
              </a:lnSpc>
              <a:defRPr sz="2400"/>
            </a:pPr>
            <a:r>
              <a:rPr sz="2600" dirty="0">
                <a:latin typeface="Monlam Uni OuChan2"/>
                <a:cs typeface="Monlam Uni OuChan2"/>
              </a:rPr>
              <a:t>འཇའ་སྐྱི་ཡིས་མིག་གི་རྒྱལ་མོའི་ཆེ་ཆུང་ལ་སྟངས་འཛིན་བྱེད་ཀྱི་ཡོད</a:t>
            </a:r>
            <a:r>
              <a:rPr lang="bo-CN" sz="2600" dirty="0">
                <a:latin typeface="Monlam Uni OuChan2"/>
                <a:cs typeface="Monlam Uni OuChan2"/>
              </a:rPr>
              <a:t>་པ་དང་མཐར་དྲ་སྐྱིའི་ཐོག་འོད་ཀྱི་ཤུགས་ཚད་ལའང་སྟངས་འཛིན་བྱེད་ཀྱི་ཡོད།</a:t>
            </a:r>
            <a:endParaRPr sz="2600" dirty="0">
              <a:latin typeface="Monlam Uni OuChan2"/>
              <a:cs typeface="Monlam Uni OuChan2"/>
            </a:endParaRPr>
          </a:p>
        </p:txBody>
      </p:sp>
      <p:sp>
        <p:nvSpPr>
          <p:cNvPr id="968" name="Shape 968"/>
          <p:cNvSpPr/>
          <p:nvPr/>
        </p:nvSpPr>
        <p:spPr>
          <a:xfrm>
            <a:off x="4931330" y="747513"/>
            <a:ext cx="3678090"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b="1"/>
            </a:lvl1pPr>
          </a:lstStyle>
          <a:p>
            <a:r>
              <a:rPr b="0" dirty="0"/>
              <a:t>Cross section through eye</a:t>
            </a:r>
          </a:p>
        </p:txBody>
      </p:sp>
      <p:pic>
        <p:nvPicPr>
          <p:cNvPr id="27" name="pasted-image.pdf">
            <a:extLst>
              <a:ext uri="{FF2B5EF4-FFF2-40B4-BE49-F238E27FC236}">
                <a16:creationId xmlns="" xmlns:a16="http://schemas.microsoft.com/office/drawing/2014/main" id="{16D495C3-2688-4D0D-96A7-30CE140976FC}"/>
              </a:ext>
            </a:extLst>
          </p:cNvPr>
          <p:cNvPicPr>
            <a:picLocks noChangeAspect="1"/>
          </p:cNvPicPr>
          <p:nvPr/>
        </p:nvPicPr>
        <p:blipFill>
          <a:blip r:embed="rId3"/>
          <a:stretch>
            <a:fillRect/>
          </a:stretch>
        </p:blipFill>
        <p:spPr>
          <a:xfrm>
            <a:off x="4588570" y="1801912"/>
            <a:ext cx="4305302" cy="4318003"/>
          </a:xfrm>
          <a:prstGeom prst="rect">
            <a:avLst/>
          </a:prstGeom>
          <a:ln w="12700" cap="flat">
            <a:noFill/>
            <a:miter lim="400000"/>
          </a:ln>
          <a:effectLst/>
        </p:spPr>
      </p:pic>
      <p:sp>
        <p:nvSpPr>
          <p:cNvPr id="28" name="Shape 960">
            <a:extLst>
              <a:ext uri="{FF2B5EF4-FFF2-40B4-BE49-F238E27FC236}">
                <a16:creationId xmlns="" xmlns:a16="http://schemas.microsoft.com/office/drawing/2014/main" id="{4FCB5DBE-A746-42FD-BE6B-3C5DA3C7BA67}"/>
              </a:ext>
            </a:extLst>
          </p:cNvPr>
          <p:cNvSpPr/>
          <p:nvPr/>
        </p:nvSpPr>
        <p:spPr>
          <a:xfrm>
            <a:off x="4713628" y="5249248"/>
            <a:ext cx="752082"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rPr dirty="0">
                <a:latin typeface="Monlam Uni OuChan2"/>
                <a:cs typeface="Monlam Uni OuChan2"/>
              </a:rPr>
              <a:t>འཇའ་སྐྱི།</a:t>
            </a:r>
          </a:p>
        </p:txBody>
      </p:sp>
      <p:sp>
        <p:nvSpPr>
          <p:cNvPr id="29" name="Shape 961">
            <a:extLst>
              <a:ext uri="{FF2B5EF4-FFF2-40B4-BE49-F238E27FC236}">
                <a16:creationId xmlns="" xmlns:a16="http://schemas.microsoft.com/office/drawing/2014/main" id="{8E511904-0480-44F0-BFF3-3227CCA5C12B}"/>
              </a:ext>
            </a:extLst>
          </p:cNvPr>
          <p:cNvSpPr/>
          <p:nvPr/>
        </p:nvSpPr>
        <p:spPr>
          <a:xfrm>
            <a:off x="4924597" y="1581488"/>
            <a:ext cx="674382"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rPr dirty="0">
                <a:latin typeface="Monlam Uni OuChan2"/>
                <a:cs typeface="Monlam Uni OuChan2"/>
              </a:rPr>
              <a:t>སྤྲིན་སྐྱི།</a:t>
            </a:r>
          </a:p>
        </p:txBody>
      </p:sp>
      <p:sp>
        <p:nvSpPr>
          <p:cNvPr id="30" name="Shape 962">
            <a:extLst>
              <a:ext uri="{FF2B5EF4-FFF2-40B4-BE49-F238E27FC236}">
                <a16:creationId xmlns="" xmlns:a16="http://schemas.microsoft.com/office/drawing/2014/main" id="{4C198E3B-8A7D-4AA3-9411-F5A79AC53643}"/>
              </a:ext>
            </a:extLst>
          </p:cNvPr>
          <p:cNvSpPr/>
          <p:nvPr/>
        </p:nvSpPr>
        <p:spPr>
          <a:xfrm>
            <a:off x="8092070" y="1909445"/>
            <a:ext cx="513455"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rPr dirty="0">
                <a:latin typeface="Monlam Uni OuChan2"/>
                <a:cs typeface="Monlam Uni OuChan2"/>
              </a:rPr>
              <a:t>དྲ་སྐྱི།</a:t>
            </a:r>
          </a:p>
        </p:txBody>
      </p:sp>
      <p:sp>
        <p:nvSpPr>
          <p:cNvPr id="31" name="Shape 963">
            <a:extLst>
              <a:ext uri="{FF2B5EF4-FFF2-40B4-BE49-F238E27FC236}">
                <a16:creationId xmlns="" xmlns:a16="http://schemas.microsoft.com/office/drawing/2014/main" id="{0E000928-691E-4A3C-99EB-9EA52C008349}"/>
              </a:ext>
            </a:extLst>
          </p:cNvPr>
          <p:cNvSpPr/>
          <p:nvPr/>
        </p:nvSpPr>
        <p:spPr>
          <a:xfrm>
            <a:off x="6770206" y="3764883"/>
            <a:ext cx="1197038"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t>མིག་གི་རྒྱལ་མོ།</a:t>
            </a:r>
          </a:p>
        </p:txBody>
      </p:sp>
      <p:sp>
        <p:nvSpPr>
          <p:cNvPr id="32" name="Shape 964">
            <a:extLst>
              <a:ext uri="{FF2B5EF4-FFF2-40B4-BE49-F238E27FC236}">
                <a16:creationId xmlns="" xmlns:a16="http://schemas.microsoft.com/office/drawing/2014/main" id="{DEDD7654-A7F8-4879-944A-DAA44CD56D82}"/>
              </a:ext>
            </a:extLst>
          </p:cNvPr>
          <p:cNvSpPr/>
          <p:nvPr/>
        </p:nvSpPr>
        <p:spPr>
          <a:xfrm>
            <a:off x="6770132" y="3325463"/>
            <a:ext cx="892487"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t>དྭངས་ཤེལ།</a:t>
            </a:r>
          </a:p>
        </p:txBody>
      </p:sp>
      <p:sp>
        <p:nvSpPr>
          <p:cNvPr id="33" name="Shape 965">
            <a:extLst>
              <a:ext uri="{FF2B5EF4-FFF2-40B4-BE49-F238E27FC236}">
                <a16:creationId xmlns="" xmlns:a16="http://schemas.microsoft.com/office/drawing/2014/main" id="{DE5232EB-1B9B-46C4-AF31-491FAEA451C9}"/>
              </a:ext>
            </a:extLst>
          </p:cNvPr>
          <p:cNvSpPr/>
          <p:nvPr/>
        </p:nvSpPr>
        <p:spPr>
          <a:xfrm>
            <a:off x="8272063" y="5628568"/>
            <a:ext cx="723916" cy="7181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rPr dirty="0">
                <a:solidFill>
                  <a:schemeClr val="tx1"/>
                </a:solidFill>
                <a:latin typeface="Monlam Uni OuChan2"/>
                <a:cs typeface="Monlam Uni OuChan2"/>
              </a:rPr>
              <a:t>མིག་གི་</a:t>
            </a:r>
            <a:r>
              <a:rPr lang="de-CH" dirty="0">
                <a:solidFill>
                  <a:schemeClr val="tx1"/>
                </a:solidFill>
                <a:latin typeface="Monlam Uni OuChan2"/>
                <a:cs typeface="Monlam Uni OuChan2"/>
              </a:rPr>
              <a:t/>
            </a:r>
            <a:br>
              <a:rPr lang="de-CH" dirty="0">
                <a:solidFill>
                  <a:schemeClr val="tx1"/>
                </a:solidFill>
                <a:latin typeface="Monlam Uni OuChan2"/>
                <a:cs typeface="Monlam Uni OuChan2"/>
              </a:rPr>
            </a:br>
            <a:r>
              <a:rPr lang="bo-CN" sz="2000" dirty="0">
                <a:solidFill>
                  <a:schemeClr val="tx1"/>
                </a:solidFill>
                <a:highlight>
                  <a:srgbClr val="FFFF00"/>
                </a:highlight>
                <a:latin typeface="Monlam Uni OuChan2"/>
                <a:cs typeface="Monlam Uni OuChan2"/>
              </a:rPr>
              <a:t>ད</a:t>
            </a:r>
            <a:r>
              <a:rPr lang="bo-CN" dirty="0">
                <a:solidFill>
                  <a:schemeClr val="tx1"/>
                </a:solidFill>
                <a:highlight>
                  <a:srgbClr val="FFFF00"/>
                </a:highlight>
                <a:latin typeface="Monlam Uni OuChan2"/>
                <a:cs typeface="Monlam Uni OuChan2"/>
              </a:rPr>
              <a:t>བ</a:t>
            </a:r>
            <a:r>
              <a:rPr lang="bo-CN" sz="2000" dirty="0">
                <a:solidFill>
                  <a:schemeClr val="tx1"/>
                </a:solidFill>
                <a:highlight>
                  <a:srgbClr val="FFFF00"/>
                </a:highlight>
                <a:latin typeface="Monlam Uni OuChan2"/>
                <a:cs typeface="Monlam Uni OuChan2"/>
              </a:rPr>
              <a:t>ང་</a:t>
            </a:r>
            <a:r>
              <a:rPr dirty="0" err="1">
                <a:solidFill>
                  <a:schemeClr val="tx1"/>
                </a:solidFill>
                <a:latin typeface="Monlam Uni OuChan2"/>
                <a:cs typeface="Monlam Uni OuChan2"/>
              </a:rPr>
              <a:t>རྩ</a:t>
            </a:r>
            <a:r>
              <a:rPr dirty="0">
                <a:solidFill>
                  <a:schemeClr val="tx1"/>
                </a:solidFill>
                <a:latin typeface="Monlam Uni OuChan2"/>
                <a:cs typeface="Monlam Uni OuChan2"/>
              </a:rPr>
              <a:t>།</a:t>
            </a:r>
          </a:p>
        </p:txBody>
      </p:sp>
      <p:sp>
        <p:nvSpPr>
          <p:cNvPr id="34" name="Shape 966">
            <a:extLst>
              <a:ext uri="{FF2B5EF4-FFF2-40B4-BE49-F238E27FC236}">
                <a16:creationId xmlns="" xmlns:a16="http://schemas.microsoft.com/office/drawing/2014/main" id="{0451BC6E-057D-4227-A9F3-D05BDC73D6B8}"/>
              </a:ext>
            </a:extLst>
          </p:cNvPr>
          <p:cNvSpPr/>
          <p:nvPr/>
        </p:nvSpPr>
        <p:spPr>
          <a:xfrm>
            <a:off x="6926218" y="6051582"/>
            <a:ext cx="711088"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rPr lang="bo-CN" b="0" i="0" u="none" strike="noStrike" dirty="0">
                <a:effectLst/>
                <a:highlight>
                  <a:srgbClr val="FFFF00"/>
                </a:highlight>
                <a:latin typeface="Monlam Uni OuChan2"/>
                <a:cs typeface="Monlam Uni OuChan2"/>
              </a:rPr>
              <a:t>ལོང་ཐིག</a:t>
            </a:r>
            <a:endParaRPr dirty="0">
              <a:highlight>
                <a:srgbClr val="FFFF00"/>
              </a:highlight>
              <a:latin typeface="Monlam Uni OuChan2"/>
              <a:cs typeface="Monlam Uni OuChan2"/>
            </a:endParaRPr>
          </a:p>
        </p:txBody>
      </p:sp>
      <p:grpSp>
        <p:nvGrpSpPr>
          <p:cNvPr id="35" name="Group 967">
            <a:extLst>
              <a:ext uri="{FF2B5EF4-FFF2-40B4-BE49-F238E27FC236}">
                <a16:creationId xmlns="" xmlns:a16="http://schemas.microsoft.com/office/drawing/2014/main" id="{2DC1A063-2A25-4628-9EA9-2CE69F0DFC68}"/>
              </a:ext>
            </a:extLst>
          </p:cNvPr>
          <p:cNvGrpSpPr/>
          <p:nvPr/>
        </p:nvGrpSpPr>
        <p:grpSpPr>
          <a:xfrm>
            <a:off x="4560531" y="1258305"/>
            <a:ext cx="4460787" cy="5287664"/>
            <a:chOff x="0" y="0"/>
            <a:chExt cx="4460786" cy="5287662"/>
          </a:xfrm>
        </p:grpSpPr>
        <p:sp>
          <p:nvSpPr>
            <p:cNvPr id="36" name="Shape 955">
              <a:extLst>
                <a:ext uri="{FF2B5EF4-FFF2-40B4-BE49-F238E27FC236}">
                  <a16:creationId xmlns="" xmlns:a16="http://schemas.microsoft.com/office/drawing/2014/main" id="{9EA26655-3748-47AA-9EF2-70CEC5F50B71}"/>
                </a:ext>
              </a:extLst>
            </p:cNvPr>
            <p:cNvSpPr/>
            <p:nvPr/>
          </p:nvSpPr>
          <p:spPr>
            <a:xfrm>
              <a:off x="0" y="0"/>
              <a:ext cx="4460786" cy="5287662"/>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37" name="Group 959">
              <a:extLst>
                <a:ext uri="{FF2B5EF4-FFF2-40B4-BE49-F238E27FC236}">
                  <a16:creationId xmlns="" xmlns:a16="http://schemas.microsoft.com/office/drawing/2014/main" id="{7EDFE087-76EC-4A34-9AD0-AAF87F1A4085}"/>
                </a:ext>
              </a:extLst>
            </p:cNvPr>
            <p:cNvGrpSpPr/>
            <p:nvPr/>
          </p:nvGrpSpPr>
          <p:grpSpPr>
            <a:xfrm>
              <a:off x="28039" y="543607"/>
              <a:ext cx="4305301" cy="4318001"/>
              <a:chOff x="0" y="69030"/>
              <a:chExt cx="4305300" cy="4318000"/>
            </a:xfrm>
          </p:grpSpPr>
          <p:pic>
            <p:nvPicPr>
              <p:cNvPr id="45" name="pasted-image.pdf">
                <a:extLst>
                  <a:ext uri="{FF2B5EF4-FFF2-40B4-BE49-F238E27FC236}">
                    <a16:creationId xmlns="" xmlns:a16="http://schemas.microsoft.com/office/drawing/2014/main" id="{16D495C3-2688-4D0D-96A7-30CE140976FC}"/>
                  </a:ext>
                </a:extLst>
              </p:cNvPr>
              <p:cNvPicPr>
                <a:picLocks noChangeAspect="1"/>
              </p:cNvPicPr>
              <p:nvPr/>
            </p:nvPicPr>
            <p:blipFill>
              <a:blip r:embed="rId3"/>
              <a:stretch>
                <a:fillRect/>
              </a:stretch>
            </p:blipFill>
            <p:spPr>
              <a:xfrm>
                <a:off x="0" y="69030"/>
                <a:ext cx="4305300" cy="4318000"/>
              </a:xfrm>
              <a:prstGeom prst="rect">
                <a:avLst/>
              </a:prstGeom>
              <a:ln w="12700" cap="flat">
                <a:noFill/>
                <a:miter lim="400000"/>
              </a:ln>
              <a:effectLst/>
            </p:spPr>
          </p:pic>
          <p:sp>
            <p:nvSpPr>
              <p:cNvPr id="46" name="Shape 957">
                <a:extLst>
                  <a:ext uri="{FF2B5EF4-FFF2-40B4-BE49-F238E27FC236}">
                    <a16:creationId xmlns="" xmlns:a16="http://schemas.microsoft.com/office/drawing/2014/main" id="{24C0A517-02BD-466E-ACEC-F8EDDB3FF2C7}"/>
                  </a:ext>
                </a:extLst>
              </p:cNvPr>
              <p:cNvSpPr/>
              <p:nvPr/>
            </p:nvSpPr>
            <p:spPr>
              <a:xfrm>
                <a:off x="2324017" y="3893820"/>
                <a:ext cx="1282949"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spc="-279">
                    <a:latin typeface="Andale Mono"/>
                    <a:ea typeface="Andale Mono"/>
                    <a:cs typeface="Andale Mono"/>
                    <a:sym typeface="Andale Mono"/>
                  </a:defRPr>
                </a:lvl1pPr>
              </a:lstStyle>
              <a:p>
                <a:r>
                  <a:t>Blind spot</a:t>
                </a:r>
              </a:p>
            </p:txBody>
          </p:sp>
          <p:sp>
            <p:nvSpPr>
              <p:cNvPr id="47" name="Shape 958">
                <a:extLst>
                  <a:ext uri="{FF2B5EF4-FFF2-40B4-BE49-F238E27FC236}">
                    <a16:creationId xmlns="" xmlns:a16="http://schemas.microsoft.com/office/drawing/2014/main" id="{7ABD989E-29BF-4947-B7C1-072CDBAEE744}"/>
                  </a:ext>
                </a:extLst>
              </p:cNvPr>
              <p:cNvSpPr/>
              <p:nvPr/>
            </p:nvSpPr>
            <p:spPr>
              <a:xfrm flipV="1">
                <a:off x="3026409" y="2594788"/>
                <a:ext cx="492761" cy="1250773"/>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38" name="Shape 960">
              <a:extLst>
                <a:ext uri="{FF2B5EF4-FFF2-40B4-BE49-F238E27FC236}">
                  <a16:creationId xmlns="" xmlns:a16="http://schemas.microsoft.com/office/drawing/2014/main" id="{4FCB5DBE-A746-42FD-BE6B-3C5DA3C7BA67}"/>
                </a:ext>
              </a:extLst>
            </p:cNvPr>
            <p:cNvSpPr/>
            <p:nvPr/>
          </p:nvSpPr>
          <p:spPr>
            <a:xfrm>
              <a:off x="153097" y="3990941"/>
              <a:ext cx="752082"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rPr dirty="0">
                  <a:latin typeface="Monlam Uni OuChan2"/>
                  <a:cs typeface="Monlam Uni OuChan2"/>
                </a:rPr>
                <a:t>འཇའ་སྐྱི།</a:t>
              </a:r>
            </a:p>
          </p:txBody>
        </p:sp>
        <p:sp>
          <p:nvSpPr>
            <p:cNvPr id="39" name="Shape 961">
              <a:extLst>
                <a:ext uri="{FF2B5EF4-FFF2-40B4-BE49-F238E27FC236}">
                  <a16:creationId xmlns="" xmlns:a16="http://schemas.microsoft.com/office/drawing/2014/main" id="{8E511904-0480-44F0-BFF3-3227CCA5C12B}"/>
                </a:ext>
              </a:extLst>
            </p:cNvPr>
            <p:cNvSpPr/>
            <p:nvPr/>
          </p:nvSpPr>
          <p:spPr>
            <a:xfrm>
              <a:off x="364066" y="323183"/>
              <a:ext cx="674382"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rPr lang="en-GB" dirty="0" err="1">
                  <a:solidFill>
                    <a:schemeClr val="tx1"/>
                  </a:solidFill>
                  <a:latin typeface="Monlam Uni OuChan2"/>
                  <a:ea typeface="MS Mincho" panose="02020609040205080304" pitchFamily="49" charset="-128"/>
                </a:rPr>
                <a:t>སྤྱི</a:t>
              </a:r>
              <a:r>
                <a:rPr lang="en-GB" dirty="0" err="1">
                  <a:solidFill>
                    <a:schemeClr val="tx1"/>
                  </a:solidFill>
                  <a:latin typeface="Monlam Uni OuChan2"/>
                  <a:cs typeface="Monlam Uni OuChan2"/>
                </a:rPr>
                <a:t>ན་སྐྱི</a:t>
              </a:r>
              <a:r>
                <a:rPr lang="en-GB" dirty="0">
                  <a:solidFill>
                    <a:schemeClr val="tx1"/>
                  </a:solidFill>
                  <a:latin typeface="Monlam Uni OuChan2"/>
                  <a:cs typeface="Monlam Uni OuChan2"/>
                </a:rPr>
                <a:t>།</a:t>
              </a:r>
            </a:p>
          </p:txBody>
        </p:sp>
        <p:sp>
          <p:nvSpPr>
            <p:cNvPr id="40" name="Shape 962">
              <a:extLst>
                <a:ext uri="{FF2B5EF4-FFF2-40B4-BE49-F238E27FC236}">
                  <a16:creationId xmlns="" xmlns:a16="http://schemas.microsoft.com/office/drawing/2014/main" id="{4C198E3B-8A7D-4AA3-9411-F5A79AC53643}"/>
                </a:ext>
              </a:extLst>
            </p:cNvPr>
            <p:cNvSpPr/>
            <p:nvPr/>
          </p:nvSpPr>
          <p:spPr>
            <a:xfrm>
              <a:off x="3531538" y="651140"/>
              <a:ext cx="513455"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rPr dirty="0">
                  <a:latin typeface="Monlam Uni OuChan2"/>
                  <a:cs typeface="Monlam Uni OuChan2"/>
                </a:rPr>
                <a:t>དྲ་སྐྱི།</a:t>
              </a:r>
            </a:p>
          </p:txBody>
        </p:sp>
        <p:sp>
          <p:nvSpPr>
            <p:cNvPr id="41" name="Shape 963">
              <a:extLst>
                <a:ext uri="{FF2B5EF4-FFF2-40B4-BE49-F238E27FC236}">
                  <a16:creationId xmlns="" xmlns:a16="http://schemas.microsoft.com/office/drawing/2014/main" id="{0E000928-691E-4A3C-99EB-9EA52C008349}"/>
                </a:ext>
              </a:extLst>
            </p:cNvPr>
            <p:cNvSpPr/>
            <p:nvPr/>
          </p:nvSpPr>
          <p:spPr>
            <a:xfrm>
              <a:off x="2209675" y="2506577"/>
              <a:ext cx="1197038"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t>མིག་གི་རྒྱལ་མོ།</a:t>
              </a:r>
            </a:p>
          </p:txBody>
        </p:sp>
        <p:sp>
          <p:nvSpPr>
            <p:cNvPr id="42" name="Shape 964">
              <a:extLst>
                <a:ext uri="{FF2B5EF4-FFF2-40B4-BE49-F238E27FC236}">
                  <a16:creationId xmlns="" xmlns:a16="http://schemas.microsoft.com/office/drawing/2014/main" id="{DEDD7654-A7F8-4879-944A-DAA44CD56D82}"/>
                </a:ext>
              </a:extLst>
            </p:cNvPr>
            <p:cNvSpPr/>
            <p:nvPr/>
          </p:nvSpPr>
          <p:spPr>
            <a:xfrm>
              <a:off x="2209601" y="2067157"/>
              <a:ext cx="892487"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t>དྭངས་ཤེལ།</a:t>
              </a:r>
            </a:p>
          </p:txBody>
        </p:sp>
        <p:sp>
          <p:nvSpPr>
            <p:cNvPr id="43" name="Shape 965">
              <a:extLst>
                <a:ext uri="{FF2B5EF4-FFF2-40B4-BE49-F238E27FC236}">
                  <a16:creationId xmlns="" xmlns:a16="http://schemas.microsoft.com/office/drawing/2014/main" id="{DE5232EB-1B9B-46C4-AF31-491FAEA451C9}"/>
                </a:ext>
              </a:extLst>
            </p:cNvPr>
            <p:cNvSpPr/>
            <p:nvPr/>
          </p:nvSpPr>
          <p:spPr>
            <a:xfrm>
              <a:off x="3711531" y="4370261"/>
              <a:ext cx="610745" cy="7181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rPr dirty="0">
                  <a:solidFill>
                    <a:schemeClr val="tx1"/>
                  </a:solidFill>
                  <a:latin typeface="Monlam Uni OuChan2"/>
                  <a:cs typeface="Monlam Uni OuChan2"/>
                </a:rPr>
                <a:t>མིག་གི་</a:t>
              </a:r>
              <a:r>
                <a:rPr lang="de-CH" dirty="0">
                  <a:solidFill>
                    <a:schemeClr val="tx1"/>
                  </a:solidFill>
                  <a:latin typeface="Monlam Uni OuChan2"/>
                  <a:cs typeface="Monlam Uni OuChan2"/>
                </a:rPr>
                <a:t/>
              </a:r>
              <a:br>
                <a:rPr lang="de-CH" dirty="0">
                  <a:solidFill>
                    <a:schemeClr val="tx1"/>
                  </a:solidFill>
                  <a:latin typeface="Monlam Uni OuChan2"/>
                  <a:cs typeface="Monlam Uni OuChan2"/>
                </a:rPr>
              </a:br>
              <a:r>
                <a:rPr lang="bo-CN" sz="2000" dirty="0">
                  <a:solidFill>
                    <a:schemeClr val="tx1"/>
                  </a:solidFill>
                  <a:latin typeface="Monlam Uni OuChan2"/>
                  <a:cs typeface="Monlam Uni OuChan2"/>
                </a:rPr>
                <a:t>ད</a:t>
              </a:r>
              <a:r>
                <a:rPr lang="bo-CN" dirty="0">
                  <a:solidFill>
                    <a:schemeClr val="tx1"/>
                  </a:solidFill>
                  <a:latin typeface="Monlam Uni OuChan2"/>
                  <a:cs typeface="Monlam Uni OuChan2"/>
                </a:rPr>
                <a:t>བ</a:t>
              </a:r>
              <a:r>
                <a:rPr lang="bo-CN" sz="2000" dirty="0">
                  <a:solidFill>
                    <a:schemeClr val="tx1"/>
                  </a:solidFill>
                  <a:latin typeface="Monlam Uni OuChan2"/>
                  <a:cs typeface="Monlam Uni OuChan2"/>
                </a:rPr>
                <a:t>ང་</a:t>
              </a:r>
              <a:r>
                <a:rPr dirty="0" err="1">
                  <a:solidFill>
                    <a:schemeClr val="tx1"/>
                  </a:solidFill>
                  <a:latin typeface="Monlam Uni OuChan2"/>
                  <a:cs typeface="Monlam Uni OuChan2"/>
                </a:rPr>
                <a:t>རྩ</a:t>
              </a:r>
              <a:r>
                <a:rPr dirty="0">
                  <a:solidFill>
                    <a:schemeClr val="tx1"/>
                  </a:solidFill>
                  <a:latin typeface="Monlam Uni OuChan2"/>
                  <a:cs typeface="Monlam Uni OuChan2"/>
                </a:rPr>
                <a:t>།</a:t>
              </a:r>
            </a:p>
          </p:txBody>
        </p:sp>
        <p:sp>
          <p:nvSpPr>
            <p:cNvPr id="44" name="Shape 966">
              <a:extLst>
                <a:ext uri="{FF2B5EF4-FFF2-40B4-BE49-F238E27FC236}">
                  <a16:creationId xmlns="" xmlns:a16="http://schemas.microsoft.com/office/drawing/2014/main" id="{0451BC6E-057D-4227-A9F3-D05BDC73D6B8}"/>
                </a:ext>
              </a:extLst>
            </p:cNvPr>
            <p:cNvSpPr/>
            <p:nvPr/>
          </p:nvSpPr>
          <p:spPr>
            <a:xfrm>
              <a:off x="2365686" y="4793275"/>
              <a:ext cx="578685"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rPr lang="bo-CN" b="0" i="0" u="none" strike="noStrike" dirty="0">
                  <a:effectLst/>
                  <a:latin typeface="Monlam Uni OuChan2"/>
                  <a:cs typeface="Monlam Uni OuChan2"/>
                </a:rPr>
                <a:t>ལོང་ཐིག</a:t>
              </a:r>
              <a:endParaRPr dirty="0">
                <a:latin typeface="Monlam Uni OuChan2"/>
                <a:cs typeface="Monlam Uni OuChan2"/>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54">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954">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9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9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9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 grpId="1" build="p" bldLvl="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p:nvPr/>
        </p:nvSpPr>
        <p:spPr>
          <a:xfrm>
            <a:off x="4064000" y="3276600"/>
            <a:ext cx="138547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1800">
                <a:solidFill>
                  <a:srgbClr val="FFFFFF"/>
                </a:solidFill>
                <a:uFill>
                  <a:solidFill>
                    <a:srgbClr val="FFFFFF"/>
                  </a:solidFill>
                </a:uFill>
                <a:latin typeface="+mn-lt"/>
                <a:ea typeface="+mn-ea"/>
                <a:cs typeface="+mn-cs"/>
                <a:sym typeface="Arial"/>
              </a:defRPr>
            </a:lvl1pPr>
          </a:lstStyle>
          <a:p>
            <a:r>
              <a:rPr lang="de-CH" dirty="0" err="1"/>
              <a:t>Projector</a:t>
            </a:r>
            <a:r>
              <a:rPr dirty="0"/>
              <a:t> off</a:t>
            </a:r>
            <a:endParaRPr lang="de-CH" dirty="0"/>
          </a:p>
          <a:p>
            <a:r>
              <a:rPr lang="de-CH" dirty="0"/>
              <a:t>Experiments</a:t>
            </a:r>
            <a:endParaRPr dirty="0"/>
          </a:p>
        </p:txBody>
      </p:sp>
    </p:spTree>
  </p:cSld>
  <p:clrMapOvr>
    <a:masterClrMapping/>
  </p:clrMapOvr>
  <p:transition xmlns:p14="http://schemas.microsoft.com/office/powerpoint/2010/mai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 name="Shape 97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40</a:t>
            </a:fld>
            <a:endParaRPr/>
          </a:p>
        </p:txBody>
      </p:sp>
      <p:sp>
        <p:nvSpPr>
          <p:cNvPr id="973" name="Shape 973"/>
          <p:cNvSpPr/>
          <p:nvPr/>
        </p:nvSpPr>
        <p:spPr>
          <a:xfrm>
            <a:off x="326518" y="984106"/>
            <a:ext cx="4305301" cy="13613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rPr dirty="0"/>
              <a:t>The </a:t>
            </a:r>
            <a:r>
              <a:rPr b="1" dirty="0"/>
              <a:t>retina</a:t>
            </a:r>
            <a:r>
              <a:rPr dirty="0"/>
              <a:t> is covered with </a:t>
            </a:r>
            <a:br>
              <a:rPr dirty="0"/>
            </a:br>
            <a:r>
              <a:rPr dirty="0"/>
              <a:t>light-sensitive cells.</a:t>
            </a:r>
            <a:endParaRPr lang="de-CH" dirty="0"/>
          </a:p>
          <a:p>
            <a:pPr>
              <a:lnSpc>
                <a:spcPct val="130000"/>
              </a:lnSpc>
              <a:defRPr sz="2400"/>
            </a:pPr>
            <a:r>
              <a:rPr sz="2600" dirty="0">
                <a:latin typeface="Monlam Uni OuChan2"/>
                <a:cs typeface="Monlam Uni OuChan2"/>
              </a:rPr>
              <a:t>དྲ་སྐྱི་ནི་</a:t>
            </a:r>
            <a:r>
              <a:rPr lang="bo-CN" sz="2600" b="0" i="0" u="none" strike="noStrike" dirty="0">
                <a:effectLst/>
                <a:latin typeface="Monlam Uni OuChan2"/>
                <a:cs typeface="Monlam Uni OuChan2"/>
              </a:rPr>
              <a:t>འོད་ལེན་སྐྱེན་པོའི་ཕྲ་ཕུང་གིས་འཐུམ་ཡོད།</a:t>
            </a:r>
            <a:endParaRPr sz="2600" dirty="0">
              <a:latin typeface="Monlam Uni OuChan2"/>
              <a:cs typeface="Monlam Uni OuChan2"/>
            </a:endParaRPr>
          </a:p>
        </p:txBody>
      </p:sp>
      <p:sp>
        <p:nvSpPr>
          <p:cNvPr id="974" name="Shape 974"/>
          <p:cNvSpPr/>
          <p:nvPr/>
        </p:nvSpPr>
        <p:spPr>
          <a:xfrm>
            <a:off x="307737" y="33019"/>
            <a:ext cx="4292063" cy="6565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4300"/>
              </a:lnSpc>
              <a:tabLst>
                <a:tab pos="749300" algn="l"/>
              </a:tabLst>
              <a:defRPr sz="3000" b="1">
                <a:solidFill>
                  <a:srgbClr val="011993"/>
                </a:solidFill>
              </a:defRPr>
            </a:pPr>
            <a:r>
              <a:rPr dirty="0"/>
              <a:t>Human Eye     </a:t>
            </a:r>
            <a:r>
              <a:rPr dirty="0">
                <a:latin typeface="Monlam Uni OuChan2"/>
                <a:cs typeface="Monlam Uni OuChan2"/>
              </a:rPr>
              <a:t>མིའི་མིག   </a:t>
            </a:r>
            <a:r>
              <a:rPr sz="3600" dirty="0">
                <a:latin typeface="Monlam Uni OuChan2"/>
                <a:cs typeface="Monlam Uni OuChan2"/>
              </a:rPr>
              <a:t> </a:t>
            </a:r>
          </a:p>
        </p:txBody>
      </p:sp>
      <p:grpSp>
        <p:nvGrpSpPr>
          <p:cNvPr id="19" name="Group 967">
            <a:extLst>
              <a:ext uri="{FF2B5EF4-FFF2-40B4-BE49-F238E27FC236}">
                <a16:creationId xmlns="" xmlns:a16="http://schemas.microsoft.com/office/drawing/2014/main" id="{2DC1A063-2A25-4628-9EA9-2CE69F0DFC68}"/>
              </a:ext>
            </a:extLst>
          </p:cNvPr>
          <p:cNvGrpSpPr/>
          <p:nvPr/>
        </p:nvGrpSpPr>
        <p:grpSpPr>
          <a:xfrm>
            <a:off x="4560531" y="1258305"/>
            <a:ext cx="4460787" cy="5287664"/>
            <a:chOff x="0" y="0"/>
            <a:chExt cx="4460786" cy="5287662"/>
          </a:xfrm>
        </p:grpSpPr>
        <p:sp>
          <p:nvSpPr>
            <p:cNvPr id="20" name="Shape 955">
              <a:extLst>
                <a:ext uri="{FF2B5EF4-FFF2-40B4-BE49-F238E27FC236}">
                  <a16:creationId xmlns="" xmlns:a16="http://schemas.microsoft.com/office/drawing/2014/main" id="{9EA26655-3748-47AA-9EF2-70CEC5F50B71}"/>
                </a:ext>
              </a:extLst>
            </p:cNvPr>
            <p:cNvSpPr/>
            <p:nvPr/>
          </p:nvSpPr>
          <p:spPr>
            <a:xfrm>
              <a:off x="0" y="0"/>
              <a:ext cx="4460786" cy="5287662"/>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21" name="Group 959">
              <a:extLst>
                <a:ext uri="{FF2B5EF4-FFF2-40B4-BE49-F238E27FC236}">
                  <a16:creationId xmlns="" xmlns:a16="http://schemas.microsoft.com/office/drawing/2014/main" id="{7EDFE087-76EC-4A34-9AD0-AAF87F1A4085}"/>
                </a:ext>
              </a:extLst>
            </p:cNvPr>
            <p:cNvGrpSpPr/>
            <p:nvPr/>
          </p:nvGrpSpPr>
          <p:grpSpPr>
            <a:xfrm>
              <a:off x="28039" y="543607"/>
              <a:ext cx="4305301" cy="4318001"/>
              <a:chOff x="0" y="69030"/>
              <a:chExt cx="4305300" cy="4318000"/>
            </a:xfrm>
          </p:grpSpPr>
          <p:pic>
            <p:nvPicPr>
              <p:cNvPr id="29" name="pasted-image.pdf">
                <a:extLst>
                  <a:ext uri="{FF2B5EF4-FFF2-40B4-BE49-F238E27FC236}">
                    <a16:creationId xmlns="" xmlns:a16="http://schemas.microsoft.com/office/drawing/2014/main" id="{16D495C3-2688-4D0D-96A7-30CE140976FC}"/>
                  </a:ext>
                </a:extLst>
              </p:cNvPr>
              <p:cNvPicPr>
                <a:picLocks noChangeAspect="1"/>
              </p:cNvPicPr>
              <p:nvPr/>
            </p:nvPicPr>
            <p:blipFill>
              <a:blip r:embed="rId2"/>
              <a:stretch>
                <a:fillRect/>
              </a:stretch>
            </p:blipFill>
            <p:spPr>
              <a:xfrm>
                <a:off x="0" y="69030"/>
                <a:ext cx="4305300" cy="4318000"/>
              </a:xfrm>
              <a:prstGeom prst="rect">
                <a:avLst/>
              </a:prstGeom>
              <a:ln w="12700" cap="flat">
                <a:noFill/>
                <a:miter lim="400000"/>
              </a:ln>
              <a:effectLst/>
            </p:spPr>
          </p:pic>
          <p:sp>
            <p:nvSpPr>
              <p:cNvPr id="30" name="Shape 957">
                <a:extLst>
                  <a:ext uri="{FF2B5EF4-FFF2-40B4-BE49-F238E27FC236}">
                    <a16:creationId xmlns="" xmlns:a16="http://schemas.microsoft.com/office/drawing/2014/main" id="{24C0A517-02BD-466E-ACEC-F8EDDB3FF2C7}"/>
                  </a:ext>
                </a:extLst>
              </p:cNvPr>
              <p:cNvSpPr/>
              <p:nvPr/>
            </p:nvSpPr>
            <p:spPr>
              <a:xfrm>
                <a:off x="2324017" y="3893820"/>
                <a:ext cx="1282949" cy="381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spc="-279">
                    <a:latin typeface="Andale Mono"/>
                    <a:ea typeface="Andale Mono"/>
                    <a:cs typeface="Andale Mono"/>
                    <a:sym typeface="Andale Mono"/>
                  </a:defRPr>
                </a:lvl1pPr>
              </a:lstStyle>
              <a:p>
                <a:r>
                  <a:t>Blind spot</a:t>
                </a:r>
              </a:p>
            </p:txBody>
          </p:sp>
          <p:sp>
            <p:nvSpPr>
              <p:cNvPr id="31" name="Shape 958">
                <a:extLst>
                  <a:ext uri="{FF2B5EF4-FFF2-40B4-BE49-F238E27FC236}">
                    <a16:creationId xmlns="" xmlns:a16="http://schemas.microsoft.com/office/drawing/2014/main" id="{7ABD989E-29BF-4947-B7C1-072CDBAEE744}"/>
                  </a:ext>
                </a:extLst>
              </p:cNvPr>
              <p:cNvSpPr/>
              <p:nvPr/>
            </p:nvSpPr>
            <p:spPr>
              <a:xfrm flipV="1">
                <a:off x="3026409" y="2594788"/>
                <a:ext cx="492761" cy="1250773"/>
              </a:xfrm>
              <a:prstGeom prst="line">
                <a:avLst/>
              </a:prstGeom>
              <a:noFill/>
              <a:ln w="12700" cap="flat">
                <a:solidFill>
                  <a:srgbClr val="0000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22" name="Shape 960">
              <a:extLst>
                <a:ext uri="{FF2B5EF4-FFF2-40B4-BE49-F238E27FC236}">
                  <a16:creationId xmlns="" xmlns:a16="http://schemas.microsoft.com/office/drawing/2014/main" id="{4FCB5DBE-A746-42FD-BE6B-3C5DA3C7BA67}"/>
                </a:ext>
              </a:extLst>
            </p:cNvPr>
            <p:cNvSpPr/>
            <p:nvPr/>
          </p:nvSpPr>
          <p:spPr>
            <a:xfrm>
              <a:off x="153097" y="3990941"/>
              <a:ext cx="752082"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rPr dirty="0">
                  <a:latin typeface="Monlam Uni OuChan2"/>
                  <a:cs typeface="Monlam Uni OuChan2"/>
                </a:rPr>
                <a:t>འཇའ་སྐྱི།</a:t>
              </a:r>
            </a:p>
          </p:txBody>
        </p:sp>
        <p:sp>
          <p:nvSpPr>
            <p:cNvPr id="23" name="Shape 961">
              <a:extLst>
                <a:ext uri="{FF2B5EF4-FFF2-40B4-BE49-F238E27FC236}">
                  <a16:creationId xmlns="" xmlns:a16="http://schemas.microsoft.com/office/drawing/2014/main" id="{8E511904-0480-44F0-BFF3-3227CCA5C12B}"/>
                </a:ext>
              </a:extLst>
            </p:cNvPr>
            <p:cNvSpPr/>
            <p:nvPr/>
          </p:nvSpPr>
          <p:spPr>
            <a:xfrm>
              <a:off x="364066" y="323183"/>
              <a:ext cx="674382"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rPr lang="en-GB" dirty="0" err="1">
                  <a:latin typeface="Monlam Uni OuChan2"/>
                  <a:ea typeface="MS Mincho" panose="02020609040205080304" pitchFamily="49" charset="-128"/>
                </a:rPr>
                <a:t>སྤྱི</a:t>
              </a:r>
              <a:r>
                <a:rPr lang="en-GB" dirty="0" err="1">
                  <a:latin typeface="Monlam Uni OuChan2"/>
                  <a:cs typeface="Monlam Uni OuChan2"/>
                </a:rPr>
                <a:t>ན་སྐྱི</a:t>
              </a:r>
              <a:r>
                <a:rPr lang="en-GB" dirty="0">
                  <a:latin typeface="Monlam Uni OuChan2"/>
                  <a:cs typeface="Monlam Uni OuChan2"/>
                </a:rPr>
                <a:t>།</a:t>
              </a:r>
            </a:p>
          </p:txBody>
        </p:sp>
        <p:sp>
          <p:nvSpPr>
            <p:cNvPr id="24" name="Shape 962">
              <a:extLst>
                <a:ext uri="{FF2B5EF4-FFF2-40B4-BE49-F238E27FC236}">
                  <a16:creationId xmlns="" xmlns:a16="http://schemas.microsoft.com/office/drawing/2014/main" id="{4C198E3B-8A7D-4AA3-9411-F5A79AC53643}"/>
                </a:ext>
              </a:extLst>
            </p:cNvPr>
            <p:cNvSpPr/>
            <p:nvPr/>
          </p:nvSpPr>
          <p:spPr>
            <a:xfrm>
              <a:off x="3531538" y="651140"/>
              <a:ext cx="513455"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rPr dirty="0">
                  <a:latin typeface="Monlam Uni OuChan2"/>
                  <a:cs typeface="Monlam Uni OuChan2"/>
                </a:rPr>
                <a:t>དྲ་སྐྱི།</a:t>
              </a:r>
            </a:p>
          </p:txBody>
        </p:sp>
        <p:sp>
          <p:nvSpPr>
            <p:cNvPr id="25" name="Shape 963">
              <a:extLst>
                <a:ext uri="{FF2B5EF4-FFF2-40B4-BE49-F238E27FC236}">
                  <a16:creationId xmlns="" xmlns:a16="http://schemas.microsoft.com/office/drawing/2014/main" id="{0E000928-691E-4A3C-99EB-9EA52C008349}"/>
                </a:ext>
              </a:extLst>
            </p:cNvPr>
            <p:cNvSpPr/>
            <p:nvPr/>
          </p:nvSpPr>
          <p:spPr>
            <a:xfrm>
              <a:off x="2209675" y="2506577"/>
              <a:ext cx="1197038"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t>མིག་གི་རྒྱལ་མོ།</a:t>
              </a:r>
            </a:p>
          </p:txBody>
        </p:sp>
        <p:sp>
          <p:nvSpPr>
            <p:cNvPr id="26" name="Shape 964">
              <a:extLst>
                <a:ext uri="{FF2B5EF4-FFF2-40B4-BE49-F238E27FC236}">
                  <a16:creationId xmlns="" xmlns:a16="http://schemas.microsoft.com/office/drawing/2014/main" id="{DEDD7654-A7F8-4879-944A-DAA44CD56D82}"/>
                </a:ext>
              </a:extLst>
            </p:cNvPr>
            <p:cNvSpPr/>
            <p:nvPr/>
          </p:nvSpPr>
          <p:spPr>
            <a:xfrm>
              <a:off x="2209601" y="2067157"/>
              <a:ext cx="892487" cy="609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t>དྭངས་ཤེལ།</a:t>
              </a:r>
            </a:p>
          </p:txBody>
        </p:sp>
        <p:sp>
          <p:nvSpPr>
            <p:cNvPr id="27" name="Shape 965">
              <a:extLst>
                <a:ext uri="{FF2B5EF4-FFF2-40B4-BE49-F238E27FC236}">
                  <a16:creationId xmlns="" xmlns:a16="http://schemas.microsoft.com/office/drawing/2014/main" id="{DE5232EB-1B9B-46C4-AF31-491FAEA451C9}"/>
                </a:ext>
              </a:extLst>
            </p:cNvPr>
            <p:cNvSpPr/>
            <p:nvPr/>
          </p:nvSpPr>
          <p:spPr>
            <a:xfrm>
              <a:off x="3711531" y="4370261"/>
              <a:ext cx="610745" cy="7181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rPr dirty="0">
                  <a:solidFill>
                    <a:schemeClr val="tx1"/>
                  </a:solidFill>
                  <a:latin typeface="Monlam Uni OuChan2"/>
                  <a:cs typeface="Monlam Uni OuChan2"/>
                </a:rPr>
                <a:t>མིག་གི་</a:t>
              </a:r>
              <a:r>
                <a:rPr lang="de-CH" dirty="0">
                  <a:solidFill>
                    <a:schemeClr val="tx1"/>
                  </a:solidFill>
                  <a:latin typeface="Monlam Uni OuChan2"/>
                  <a:cs typeface="Monlam Uni OuChan2"/>
                </a:rPr>
                <a:t/>
              </a:r>
              <a:br>
                <a:rPr lang="de-CH" dirty="0">
                  <a:solidFill>
                    <a:schemeClr val="tx1"/>
                  </a:solidFill>
                  <a:latin typeface="Monlam Uni OuChan2"/>
                  <a:cs typeface="Monlam Uni OuChan2"/>
                </a:rPr>
              </a:br>
              <a:r>
                <a:rPr lang="bo-CN" sz="2000" dirty="0">
                  <a:solidFill>
                    <a:schemeClr val="tx1"/>
                  </a:solidFill>
                  <a:latin typeface="Monlam Uni OuChan2"/>
                  <a:cs typeface="Monlam Uni OuChan2"/>
                </a:rPr>
                <a:t>ད</a:t>
              </a:r>
              <a:r>
                <a:rPr lang="bo-CN" dirty="0">
                  <a:solidFill>
                    <a:schemeClr val="tx1"/>
                  </a:solidFill>
                  <a:latin typeface="Monlam Uni OuChan2"/>
                  <a:cs typeface="Monlam Uni OuChan2"/>
                </a:rPr>
                <a:t>བ</a:t>
              </a:r>
              <a:r>
                <a:rPr lang="bo-CN" sz="2000" dirty="0">
                  <a:solidFill>
                    <a:schemeClr val="tx1"/>
                  </a:solidFill>
                  <a:latin typeface="Monlam Uni OuChan2"/>
                  <a:cs typeface="Monlam Uni OuChan2"/>
                </a:rPr>
                <a:t>ང་</a:t>
              </a:r>
              <a:r>
                <a:rPr dirty="0" err="1">
                  <a:solidFill>
                    <a:schemeClr val="tx1"/>
                  </a:solidFill>
                  <a:latin typeface="Monlam Uni OuChan2"/>
                  <a:cs typeface="Monlam Uni OuChan2"/>
                </a:rPr>
                <a:t>རྩ</a:t>
              </a:r>
              <a:r>
                <a:rPr dirty="0">
                  <a:solidFill>
                    <a:schemeClr val="tx1"/>
                  </a:solidFill>
                  <a:latin typeface="Monlam Uni OuChan2"/>
                  <a:cs typeface="Monlam Uni OuChan2"/>
                </a:rPr>
                <a:t>།</a:t>
              </a:r>
            </a:p>
          </p:txBody>
        </p:sp>
        <p:sp>
          <p:nvSpPr>
            <p:cNvPr id="28" name="Shape 966">
              <a:extLst>
                <a:ext uri="{FF2B5EF4-FFF2-40B4-BE49-F238E27FC236}">
                  <a16:creationId xmlns="" xmlns:a16="http://schemas.microsoft.com/office/drawing/2014/main" id="{0451BC6E-057D-4227-A9F3-D05BDC73D6B8}"/>
                </a:ext>
              </a:extLst>
            </p:cNvPr>
            <p:cNvSpPr/>
            <p:nvPr/>
          </p:nvSpPr>
          <p:spPr>
            <a:xfrm>
              <a:off x="2365686" y="4793275"/>
              <a:ext cx="578685"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000">
                  <a:latin typeface="Monlam Uni OuChan3"/>
                  <a:ea typeface="Monlam Uni OuChan3"/>
                  <a:cs typeface="Monlam Uni OuChan3"/>
                  <a:sym typeface="Monlam Uni OuChan3"/>
                </a:defRPr>
              </a:lvl1pPr>
            </a:lstStyle>
            <a:p>
              <a:r>
                <a:rPr lang="bo-CN" b="0" i="0" u="none" strike="noStrike" dirty="0">
                  <a:effectLst/>
                  <a:latin typeface="Monlam Uni OuChan2"/>
                  <a:cs typeface="Monlam Uni OuChan2"/>
                </a:rPr>
                <a:t>ལོང་ཐིག</a:t>
              </a:r>
              <a:endParaRPr dirty="0">
                <a:latin typeface="Monlam Uni OuChan2"/>
                <a:cs typeface="Monlam Uni OuChan2"/>
              </a:endParaRPr>
            </a:p>
          </p:txBody>
        </p:sp>
      </p:grpSp>
      <p:sp>
        <p:nvSpPr>
          <p:cNvPr id="32" name="Shape 968"/>
          <p:cNvSpPr/>
          <p:nvPr/>
        </p:nvSpPr>
        <p:spPr>
          <a:xfrm>
            <a:off x="4931330" y="747513"/>
            <a:ext cx="3678090" cy="47192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400" b="1"/>
            </a:lvl1pPr>
          </a:lstStyle>
          <a:p>
            <a:r>
              <a:rPr b="0" dirty="0"/>
              <a:t>Cross section through eye</a:t>
            </a:r>
          </a:p>
        </p:txBody>
      </p:sp>
    </p:spTree>
  </p:cSld>
  <p:clrMapOvr>
    <a:masterClrMapping/>
  </p:clrMapOvr>
  <p:transition xmlns:p14="http://schemas.microsoft.com/office/powerpoint/2010/mai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Shape 99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41</a:t>
            </a:fld>
            <a:endParaRPr/>
          </a:p>
        </p:txBody>
      </p:sp>
      <p:sp>
        <p:nvSpPr>
          <p:cNvPr id="991" name="Shape 991"/>
          <p:cNvSpPr/>
          <p:nvPr/>
        </p:nvSpPr>
        <p:spPr>
          <a:xfrm>
            <a:off x="307737" y="96519"/>
            <a:ext cx="8245496" cy="5642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06400">
              <a:lnSpc>
                <a:spcPts val="3600"/>
              </a:lnSpc>
              <a:tabLst>
                <a:tab pos="749300" algn="l"/>
              </a:tabLst>
              <a:defRPr sz="3000" b="1">
                <a:solidFill>
                  <a:srgbClr val="011993"/>
                </a:solidFill>
              </a:defRPr>
            </a:lvl1pPr>
          </a:lstStyle>
          <a:p>
            <a:r>
              <a:rPr dirty="0"/>
              <a:t>Human Eye: Retina   </a:t>
            </a:r>
            <a:r>
              <a:rPr dirty="0" err="1">
                <a:latin typeface="Monlam Uni OuChan2"/>
                <a:cs typeface="Monlam Uni OuChan2"/>
              </a:rPr>
              <a:t>མིའི་མིག</a:t>
            </a:r>
            <a:r>
              <a:rPr dirty="0">
                <a:latin typeface="Monlam Uni OuChan2"/>
                <a:cs typeface="Monlam Uni OuChan2"/>
              </a:rPr>
              <a:t> </a:t>
            </a:r>
            <a:r>
              <a:rPr lang="en-US" dirty="0">
                <a:latin typeface="Monlam Uni OuChan2"/>
                <a:cs typeface="Monlam Uni OuChan2"/>
              </a:rPr>
              <a:t>:</a:t>
            </a:r>
            <a:r>
              <a:rPr dirty="0">
                <a:latin typeface="Monlam Uni OuChan2"/>
                <a:cs typeface="Monlam Uni OuChan2"/>
              </a:rPr>
              <a:t> </a:t>
            </a:r>
            <a:r>
              <a:rPr dirty="0" err="1">
                <a:latin typeface="Monlam Uni OuChan2"/>
                <a:cs typeface="Monlam Uni OuChan2"/>
              </a:rPr>
              <a:t>དྲ་སྐྱི</a:t>
            </a:r>
            <a:r>
              <a:rPr dirty="0">
                <a:latin typeface="Monlam Uni OuChan2"/>
                <a:cs typeface="Monlam Uni OuChan2"/>
              </a:rPr>
              <a:t>།</a:t>
            </a:r>
          </a:p>
        </p:txBody>
      </p:sp>
      <p:sp>
        <p:nvSpPr>
          <p:cNvPr id="992" name="Shape 992"/>
          <p:cNvSpPr/>
          <p:nvPr/>
        </p:nvSpPr>
        <p:spPr>
          <a:xfrm>
            <a:off x="336869" y="1092439"/>
            <a:ext cx="3574180" cy="43509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rPr sz="2200" dirty="0"/>
              <a:t>The retina is covered with light-sensitive cells called </a:t>
            </a:r>
            <a:r>
              <a:rPr sz="2200" b="1" dirty="0"/>
              <a:t>cones</a:t>
            </a:r>
            <a:r>
              <a:rPr sz="2200" dirty="0"/>
              <a:t> and </a:t>
            </a:r>
            <a:r>
              <a:rPr sz="2200" b="1" dirty="0"/>
              <a:t>rods</a:t>
            </a:r>
            <a:r>
              <a:rPr lang="en-US" sz="2200" dirty="0"/>
              <a:t>.</a:t>
            </a:r>
          </a:p>
          <a:p>
            <a:pPr>
              <a:lnSpc>
                <a:spcPct val="120000"/>
              </a:lnSpc>
              <a:defRPr sz="2400"/>
            </a:pPr>
            <a:r>
              <a:rPr lang="bo-CN" sz="2600" dirty="0">
                <a:latin typeface="Monlam Uni OuChan2"/>
                <a:cs typeface="Monlam Uni OuChan2"/>
              </a:rPr>
              <a:t>་</a:t>
            </a:r>
            <a:r>
              <a:rPr lang="bo-CN" sz="2400" dirty="0">
                <a:latin typeface="Monlam Uni OuChan2"/>
                <a:cs typeface="Monlam Uni OuChan2"/>
              </a:rPr>
              <a:t>སྐྱི་ནི་འོད་ལེན་སྐྱེན་པོའི་ཕྲ་ཕུང་གིས་</a:t>
            </a:r>
            <a:r>
              <a:rPr lang="en-US" sz="2400" dirty="0">
                <a:latin typeface="Monlam Uni OuChan2"/>
                <a:cs typeface="Monlam Uni OuChan2"/>
              </a:rPr>
              <a:t/>
            </a:r>
            <a:br>
              <a:rPr lang="en-US" sz="2400" dirty="0">
                <a:latin typeface="Monlam Uni OuChan2"/>
                <a:cs typeface="Monlam Uni OuChan2"/>
              </a:rPr>
            </a:br>
            <a:r>
              <a:rPr lang="bo-CN" sz="2400" dirty="0">
                <a:latin typeface="Monlam Uni OuChan2"/>
                <a:cs typeface="Monlam Uni OuChan2"/>
              </a:rPr>
              <a:t>འཐུམ་ཡོད། དེ་དག་ལ་</a:t>
            </a:r>
            <a:r>
              <a:rPr sz="2400" dirty="0" err="1">
                <a:latin typeface="Monlam Uni OuChan2"/>
                <a:cs typeface="Monlam Uni OuChan2"/>
              </a:rPr>
              <a:t>སྙུང་དབྱིབས</a:t>
            </a:r>
            <a:r>
              <a:rPr lang="bo-CN" sz="2400" dirty="0">
                <a:latin typeface="Monlam Uni OuChan2"/>
                <a:cs typeface="Monlam Uni OuChan2"/>
              </a:rPr>
              <a:t>་དང་</a:t>
            </a:r>
            <a:r>
              <a:rPr lang="en-US" sz="2400" dirty="0">
                <a:latin typeface="Monlam Uni OuChan2"/>
                <a:cs typeface="Monlam Uni OuChan2"/>
              </a:rPr>
              <a:t/>
            </a:r>
            <a:br>
              <a:rPr lang="en-US" sz="2400" dirty="0">
                <a:latin typeface="Monlam Uni OuChan2"/>
                <a:cs typeface="Monlam Uni OuChan2"/>
              </a:rPr>
            </a:br>
            <a:r>
              <a:rPr sz="2400" dirty="0" err="1">
                <a:latin typeface="Monlam Uni OuChan2"/>
                <a:cs typeface="Monlam Uni OuChan2"/>
              </a:rPr>
              <a:t>དབྱུགས་དབྱིབས</a:t>
            </a:r>
            <a:r>
              <a:rPr lang="bo-CN" sz="2400" dirty="0">
                <a:latin typeface="Monlam Uni OuChan2"/>
                <a:cs typeface="Monlam Uni OuChan2"/>
              </a:rPr>
              <a:t>་ཟེར།</a:t>
            </a:r>
            <a:endParaRPr sz="2400" dirty="0">
              <a:latin typeface="Monlam Uni OuChan2"/>
              <a:cs typeface="Monlam Uni OuChan2"/>
            </a:endParaRPr>
          </a:p>
          <a:p>
            <a:pPr>
              <a:spcBef>
                <a:spcPts val="1600"/>
              </a:spcBef>
              <a:defRPr sz="2400"/>
            </a:pPr>
            <a:r>
              <a:rPr sz="2200" dirty="0"/>
              <a:t>Rods are very sensitiv</a:t>
            </a:r>
            <a:r>
              <a:rPr lang="en-US" sz="2200" dirty="0"/>
              <a:t>e</a:t>
            </a:r>
            <a:r>
              <a:rPr sz="2200" dirty="0"/>
              <a:t> to light</a:t>
            </a:r>
            <a:endParaRPr lang="de-CH" sz="2200" dirty="0"/>
          </a:p>
          <a:p>
            <a:pPr>
              <a:lnSpc>
                <a:spcPct val="120000"/>
              </a:lnSpc>
              <a:defRPr sz="2400"/>
            </a:pPr>
            <a:r>
              <a:rPr sz="2400" dirty="0">
                <a:latin typeface="Monlam Uni OuChan2"/>
                <a:cs typeface="Monlam Uni OuChan2"/>
              </a:rPr>
              <a:t>དབྱུགས་དབྱིབས་ནི་འོད་ལ་ཧ་ཅང་ཚོར་བ་</a:t>
            </a:r>
            <a:r>
              <a:rPr lang="bo-CN" sz="2400" dirty="0">
                <a:latin typeface="Monlam Uni OuChan2"/>
                <a:cs typeface="Monlam Uni OuChan2"/>
              </a:rPr>
              <a:t>སྐྱེན་པོ་</a:t>
            </a:r>
            <a:r>
              <a:rPr sz="2400" dirty="0" err="1">
                <a:latin typeface="Monlam Uni OuChan2"/>
                <a:cs typeface="Monlam Uni OuChan2"/>
              </a:rPr>
              <a:t>ཡོད</a:t>
            </a:r>
            <a:r>
              <a:rPr sz="2400" dirty="0">
                <a:latin typeface="Monlam Uni OuChan2"/>
                <a:cs typeface="Monlam Uni OuChan2"/>
              </a:rPr>
              <a:t>།</a:t>
            </a:r>
          </a:p>
        </p:txBody>
      </p:sp>
      <p:sp>
        <p:nvSpPr>
          <p:cNvPr id="993" name="Shape 993"/>
          <p:cNvSpPr/>
          <p:nvPr/>
        </p:nvSpPr>
        <p:spPr>
          <a:xfrm>
            <a:off x="331879" y="5458248"/>
            <a:ext cx="8769905" cy="8104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rPr sz="2200" dirty="0"/>
              <a:t>Three types of cones for detecting the colours</a:t>
            </a:r>
            <a:r>
              <a:rPr lang="en-US" sz="2200" dirty="0"/>
              <a:t>:</a:t>
            </a:r>
            <a:r>
              <a:rPr sz="2200" dirty="0"/>
              <a:t> </a:t>
            </a:r>
            <a:r>
              <a:rPr lang="de-CH" sz="2200" dirty="0"/>
              <a:t>R</a:t>
            </a:r>
            <a:r>
              <a:rPr sz="2200" dirty="0"/>
              <a:t>ed, green or blue.</a:t>
            </a:r>
            <a:br>
              <a:rPr sz="2200" dirty="0"/>
            </a:br>
            <a:r>
              <a:rPr lang="bo-CN" sz="2400" dirty="0">
                <a:latin typeface="Monlam Uni OuChan2"/>
                <a:cs typeface="Monlam Uni OuChan2"/>
              </a:rPr>
              <a:t>སྙུང་</a:t>
            </a:r>
            <a:r>
              <a:rPr sz="2400" dirty="0" err="1">
                <a:latin typeface="Monlam Uni OuChan2"/>
                <a:cs typeface="Monlam Uni OuChan2"/>
              </a:rPr>
              <a:t>དབྱིབས</a:t>
            </a:r>
            <a:r>
              <a:rPr sz="2400" dirty="0">
                <a:latin typeface="Monlam Uni OuChan2"/>
                <a:cs typeface="Monlam Uni OuChan2"/>
              </a:rPr>
              <a:t>་</a:t>
            </a:r>
            <a:r>
              <a:rPr lang="bo-CN" sz="2400" dirty="0">
                <a:latin typeface="Monlam Uni OuChan2"/>
                <a:cs typeface="Monlam Uni OuChan2"/>
              </a:rPr>
              <a:t>རིགས་མི་འདྲ་བ་གསུམ་གྱིས་ཁ་དོག་རྩད་གཅོད་བྱེད། དམར་པོ། ལྗང་ཁུ། སྔོན་པོ།</a:t>
            </a:r>
            <a:endParaRPr sz="2400" dirty="0">
              <a:latin typeface="Monlam Uni OuChan2"/>
              <a:cs typeface="Monlam Uni OuChan2"/>
            </a:endParaRPr>
          </a:p>
        </p:txBody>
      </p:sp>
      <p:sp>
        <p:nvSpPr>
          <p:cNvPr id="994" name="Shape 994"/>
          <p:cNvSpPr/>
          <p:nvPr/>
        </p:nvSpPr>
        <p:spPr>
          <a:xfrm>
            <a:off x="3864591" y="799676"/>
            <a:ext cx="3478516"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800"/>
            </a:lvl1pPr>
          </a:lstStyle>
          <a:p>
            <a:r>
              <a:rPr dirty="0"/>
              <a:t>Sensory neurons</a:t>
            </a:r>
            <a:r>
              <a:rPr lang="en-US" dirty="0"/>
              <a:t> </a:t>
            </a:r>
            <a:r>
              <a:rPr lang="bo-CN" sz="2000" b="0" i="0" u="none" strike="noStrike" dirty="0">
                <a:effectLst/>
                <a:latin typeface="Monlam Uni OuChan2"/>
                <a:cs typeface="Monlam Uni OuChan2"/>
              </a:rPr>
              <a:t>དབང་ཚོར་དབང་རྩ་ཕྲ་ཕུང་།</a:t>
            </a:r>
            <a:endParaRPr sz="2000" dirty="0">
              <a:latin typeface="Monlam Uni OuChan2"/>
              <a:cs typeface="Monlam Uni OuChan2"/>
            </a:endParaRPr>
          </a:p>
        </p:txBody>
      </p:sp>
      <p:sp>
        <p:nvSpPr>
          <p:cNvPr id="995" name="Shape 995"/>
          <p:cNvSpPr/>
          <p:nvPr/>
        </p:nvSpPr>
        <p:spPr>
          <a:xfrm>
            <a:off x="7894700" y="2527377"/>
            <a:ext cx="977315"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t>སྙུང་དབྱིབས།</a:t>
            </a:r>
          </a:p>
        </p:txBody>
      </p:sp>
      <p:sp>
        <p:nvSpPr>
          <p:cNvPr id="996" name="Shape 996"/>
          <p:cNvSpPr/>
          <p:nvPr/>
        </p:nvSpPr>
        <p:spPr>
          <a:xfrm>
            <a:off x="7894700" y="3804140"/>
            <a:ext cx="1239716"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t>དབྱུགས་དབྱིབས།</a:t>
            </a:r>
          </a:p>
        </p:txBody>
      </p:sp>
      <p:pic>
        <p:nvPicPr>
          <p:cNvPr id="997" name="pasted-image.pdf"/>
          <p:cNvPicPr>
            <a:picLocks noChangeAspect="1"/>
          </p:cNvPicPr>
          <p:nvPr/>
        </p:nvPicPr>
        <p:blipFill>
          <a:blip r:embed="rId2"/>
          <a:stretch>
            <a:fillRect/>
          </a:stretch>
        </p:blipFill>
        <p:spPr>
          <a:xfrm flipH="1">
            <a:off x="3938414" y="1314452"/>
            <a:ext cx="3812972" cy="2921370"/>
          </a:xfrm>
          <a:prstGeom prst="rect">
            <a:avLst/>
          </a:prstGeom>
          <a:ln w="12700">
            <a:miter lim="400000"/>
          </a:ln>
        </p:spPr>
      </p:pic>
      <p:sp>
        <p:nvSpPr>
          <p:cNvPr id="998" name="Shape 998"/>
          <p:cNvSpPr/>
          <p:nvPr/>
        </p:nvSpPr>
        <p:spPr>
          <a:xfrm>
            <a:off x="7894700" y="2957132"/>
            <a:ext cx="721520"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t>Cone</a:t>
            </a:r>
          </a:p>
        </p:txBody>
      </p:sp>
      <p:sp>
        <p:nvSpPr>
          <p:cNvPr id="999" name="Shape 999"/>
          <p:cNvSpPr/>
          <p:nvPr/>
        </p:nvSpPr>
        <p:spPr>
          <a:xfrm>
            <a:off x="7963725" y="3419594"/>
            <a:ext cx="58025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t>Rod</a:t>
            </a:r>
          </a:p>
        </p:txBody>
      </p:sp>
      <p:sp>
        <p:nvSpPr>
          <p:cNvPr id="1000" name="Shape 1000"/>
          <p:cNvSpPr/>
          <p:nvPr/>
        </p:nvSpPr>
        <p:spPr>
          <a:xfrm flipH="1">
            <a:off x="6663561" y="3143628"/>
            <a:ext cx="1239716" cy="1"/>
          </a:xfrm>
          <a:prstGeom prst="line">
            <a:avLst/>
          </a:prstGeom>
          <a:ln w="50800">
            <a:solidFill>
              <a:schemeClr val="accent1">
                <a:hueOff val="47394"/>
                <a:satOff val="-25753"/>
                <a:lumOff val="-7544"/>
              </a:schemeClr>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01" name="Shape 1001"/>
          <p:cNvSpPr/>
          <p:nvPr/>
        </p:nvSpPr>
        <p:spPr>
          <a:xfrm flipH="1">
            <a:off x="6307961" y="3651628"/>
            <a:ext cx="1587115" cy="1"/>
          </a:xfrm>
          <a:prstGeom prst="line">
            <a:avLst/>
          </a:prstGeom>
          <a:ln w="50800">
            <a:solidFill>
              <a:schemeClr val="accent1">
                <a:hueOff val="47394"/>
                <a:satOff val="-25753"/>
                <a:lumOff val="-7544"/>
              </a:schemeClr>
            </a:solidFill>
            <a:miter lim="400000"/>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992">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992">
                                            <p:txEl>
                                              <p:pRg st="0" end="0"/>
                                            </p:txEl>
                                          </p:spTgt>
                                        </p:tgtEl>
                                        <p:attrNameLst>
                                          <p:attrName>style.visibility</p:attrName>
                                        </p:attrNameLst>
                                      </p:cBhvr>
                                      <p:to>
                                        <p:strVal val="visible"/>
                                      </p:to>
                                    </p:set>
                                  </p:childTnLst>
                                </p:cTn>
                              </p:par>
                              <p:par>
                                <p:cTn id="9" presetID="1" presetClass="entr" presetSubtype="0" fill="hold" grpId="1" nodeType="withEffect">
                                  <p:stCondLst>
                                    <p:cond delay="0"/>
                                  </p:stCondLst>
                                  <p:iterate>
                                    <p:tmAbs val="0"/>
                                  </p:iterate>
                                  <p:childTnLst>
                                    <p:set>
                                      <p:cBhvr>
                                        <p:cTn id="10" fill="hold"/>
                                        <p:tgtEl>
                                          <p:spTgt spid="99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iterate>
                                    <p:tmAbs val="0"/>
                                  </p:iterate>
                                  <p:childTnLst>
                                    <p:set>
                                      <p:cBhvr>
                                        <p:cTn id="14" fill="hold"/>
                                        <p:tgtEl>
                                          <p:spTgt spid="9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iterate>
                                    <p:tmAbs val="0"/>
                                  </p:iterate>
                                  <p:childTnLst>
                                    <p:set>
                                      <p:cBhvr>
                                        <p:cTn id="18" fill="hold"/>
                                        <p:tgtEl>
                                          <p:spTgt spid="99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2" nodeType="clickEffect">
                                  <p:stCondLst>
                                    <p:cond delay="0"/>
                                  </p:stCondLst>
                                  <p:iterate>
                                    <p:tmAbs val="0"/>
                                  </p:iterate>
                                  <p:childTnLst>
                                    <p:set>
                                      <p:cBhvr>
                                        <p:cTn id="22" fill="hold"/>
                                        <p:tgtEl>
                                          <p:spTgt spid="9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2" grpId="1" build="p" bldLvl="5" animBg="1" advAuto="0"/>
      <p:bldP spid="993" grpId="2" animBg="1" advAuto="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 name="Shape 100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42</a:t>
            </a:fld>
            <a:endParaRPr/>
          </a:p>
        </p:txBody>
      </p:sp>
      <p:pic>
        <p:nvPicPr>
          <p:cNvPr id="1007" name="pasted-image.tif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3470679" y="1241336"/>
            <a:ext cx="4094748" cy="3266177"/>
          </a:xfrm>
          <a:prstGeom prst="rect">
            <a:avLst/>
          </a:prstGeom>
          <a:ln w="12700">
            <a:miter lim="400000"/>
          </a:ln>
        </p:spPr>
      </p:pic>
      <p:sp>
        <p:nvSpPr>
          <p:cNvPr id="1008" name="Shape 1008"/>
          <p:cNvSpPr/>
          <p:nvPr/>
        </p:nvSpPr>
        <p:spPr>
          <a:xfrm>
            <a:off x="7894700" y="1837997"/>
            <a:ext cx="977315"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rPr dirty="0" err="1"/>
              <a:t>སྙུང་དབྱིབས</a:t>
            </a:r>
            <a:r>
              <a:rPr dirty="0"/>
              <a:t>།</a:t>
            </a:r>
          </a:p>
        </p:txBody>
      </p:sp>
      <p:sp>
        <p:nvSpPr>
          <p:cNvPr id="1009" name="Shape 1009"/>
          <p:cNvSpPr/>
          <p:nvPr/>
        </p:nvSpPr>
        <p:spPr>
          <a:xfrm>
            <a:off x="7894700" y="3804140"/>
            <a:ext cx="1239716"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rPr dirty="0" err="1"/>
              <a:t>དབྱུགས་དབྱིབས</a:t>
            </a:r>
            <a:r>
              <a:rPr dirty="0"/>
              <a:t>།</a:t>
            </a:r>
          </a:p>
        </p:txBody>
      </p:sp>
      <p:sp>
        <p:nvSpPr>
          <p:cNvPr id="1010" name="Shape 1010"/>
          <p:cNvSpPr/>
          <p:nvPr/>
        </p:nvSpPr>
        <p:spPr>
          <a:xfrm>
            <a:off x="7887568" y="1404589"/>
            <a:ext cx="721520"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t>Cone</a:t>
            </a:r>
          </a:p>
        </p:txBody>
      </p:sp>
      <p:sp>
        <p:nvSpPr>
          <p:cNvPr id="1011" name="Shape 1011"/>
          <p:cNvSpPr/>
          <p:nvPr/>
        </p:nvSpPr>
        <p:spPr>
          <a:xfrm>
            <a:off x="7894700" y="3419594"/>
            <a:ext cx="580257"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t>Rod</a:t>
            </a:r>
          </a:p>
        </p:txBody>
      </p:sp>
      <p:sp>
        <p:nvSpPr>
          <p:cNvPr id="1012" name="Shape 1012"/>
          <p:cNvSpPr/>
          <p:nvPr/>
        </p:nvSpPr>
        <p:spPr>
          <a:xfrm flipH="1" flipV="1">
            <a:off x="6542364" y="1536420"/>
            <a:ext cx="1237350" cy="229756"/>
          </a:xfrm>
          <a:prstGeom prst="line">
            <a:avLst/>
          </a:prstGeom>
          <a:ln w="25400">
            <a:solidFill>
              <a:srgbClr val="000000"/>
            </a:solidFill>
            <a:miter lim="400000"/>
            <a:tailEnd type="triangle"/>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13" name="Shape 1013"/>
          <p:cNvSpPr/>
          <p:nvPr/>
        </p:nvSpPr>
        <p:spPr>
          <a:xfrm flipH="1">
            <a:off x="6542155" y="1893175"/>
            <a:ext cx="1237559" cy="202128"/>
          </a:xfrm>
          <a:prstGeom prst="line">
            <a:avLst/>
          </a:prstGeom>
          <a:ln w="25400">
            <a:solidFill>
              <a:srgbClr val="000000"/>
            </a:solidFill>
            <a:miter lim="400000"/>
            <a:tailEnd type="triangle"/>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14" name="Shape 1014"/>
          <p:cNvSpPr/>
          <p:nvPr/>
        </p:nvSpPr>
        <p:spPr>
          <a:xfrm flipH="1" flipV="1">
            <a:off x="6669364" y="3441420"/>
            <a:ext cx="1237350" cy="229756"/>
          </a:xfrm>
          <a:prstGeom prst="line">
            <a:avLst/>
          </a:prstGeom>
          <a:ln w="25400">
            <a:solidFill>
              <a:srgbClr val="000000"/>
            </a:solidFill>
            <a:miter lim="400000"/>
            <a:tailEnd type="triangle"/>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4" name="Shape 992"/>
          <p:cNvSpPr/>
          <p:nvPr/>
        </p:nvSpPr>
        <p:spPr>
          <a:xfrm>
            <a:off x="336869" y="636841"/>
            <a:ext cx="3574180" cy="435093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rPr sz="2200" dirty="0"/>
              <a:t>The retina is covered with light-sensitive cells called </a:t>
            </a:r>
            <a:r>
              <a:rPr sz="2200" b="1" dirty="0"/>
              <a:t>cones</a:t>
            </a:r>
            <a:r>
              <a:rPr sz="2200" dirty="0"/>
              <a:t> and </a:t>
            </a:r>
            <a:r>
              <a:rPr sz="2200" b="1" dirty="0"/>
              <a:t>rods</a:t>
            </a:r>
            <a:r>
              <a:rPr lang="en-US" sz="2200" dirty="0"/>
              <a:t>.</a:t>
            </a:r>
          </a:p>
          <a:p>
            <a:pPr>
              <a:lnSpc>
                <a:spcPct val="120000"/>
              </a:lnSpc>
              <a:defRPr sz="2400"/>
            </a:pPr>
            <a:r>
              <a:rPr lang="bo-CN" sz="2600" dirty="0">
                <a:latin typeface="Monlam Uni OuChan2"/>
                <a:cs typeface="Monlam Uni OuChan2"/>
              </a:rPr>
              <a:t>་</a:t>
            </a:r>
            <a:r>
              <a:rPr lang="bo-CN" sz="2400" dirty="0">
                <a:latin typeface="Monlam Uni OuChan2"/>
                <a:cs typeface="Monlam Uni OuChan2"/>
              </a:rPr>
              <a:t>སྐྱི་ནི་འོད་ལེན་སྐྱེན་པོའི་ཕྲ་ཕུང་གིས་</a:t>
            </a:r>
            <a:r>
              <a:rPr lang="en-US" sz="2400" dirty="0">
                <a:latin typeface="Monlam Uni OuChan2"/>
                <a:cs typeface="Monlam Uni OuChan2"/>
              </a:rPr>
              <a:t/>
            </a:r>
            <a:br>
              <a:rPr lang="en-US" sz="2400" dirty="0">
                <a:latin typeface="Monlam Uni OuChan2"/>
                <a:cs typeface="Monlam Uni OuChan2"/>
              </a:rPr>
            </a:br>
            <a:r>
              <a:rPr lang="bo-CN" sz="2400" dirty="0">
                <a:latin typeface="Monlam Uni OuChan2"/>
                <a:cs typeface="Monlam Uni OuChan2"/>
              </a:rPr>
              <a:t>འཐུམ་ཡོད། དེ་དག་ལ་</a:t>
            </a:r>
            <a:r>
              <a:rPr sz="2400" dirty="0" err="1">
                <a:latin typeface="Monlam Uni OuChan2"/>
                <a:cs typeface="Monlam Uni OuChan2"/>
              </a:rPr>
              <a:t>སྙུང་དབྱིབས</a:t>
            </a:r>
            <a:r>
              <a:rPr lang="bo-CN" sz="2400" dirty="0">
                <a:latin typeface="Monlam Uni OuChan2"/>
                <a:cs typeface="Monlam Uni OuChan2"/>
              </a:rPr>
              <a:t>་དང་</a:t>
            </a:r>
            <a:r>
              <a:rPr lang="en-US" sz="2400" dirty="0">
                <a:latin typeface="Monlam Uni OuChan2"/>
                <a:cs typeface="Monlam Uni OuChan2"/>
              </a:rPr>
              <a:t/>
            </a:r>
            <a:br>
              <a:rPr lang="en-US" sz="2400" dirty="0">
                <a:latin typeface="Monlam Uni OuChan2"/>
                <a:cs typeface="Monlam Uni OuChan2"/>
              </a:rPr>
            </a:br>
            <a:r>
              <a:rPr sz="2400" dirty="0" err="1">
                <a:latin typeface="Monlam Uni OuChan2"/>
                <a:cs typeface="Monlam Uni OuChan2"/>
              </a:rPr>
              <a:t>དབྱུགས་དབྱིབས</a:t>
            </a:r>
            <a:r>
              <a:rPr lang="bo-CN" sz="2400" dirty="0">
                <a:latin typeface="Monlam Uni OuChan2"/>
                <a:cs typeface="Monlam Uni OuChan2"/>
              </a:rPr>
              <a:t>་ཟེར།</a:t>
            </a:r>
            <a:endParaRPr sz="2400" dirty="0">
              <a:latin typeface="Monlam Uni OuChan2"/>
              <a:cs typeface="Monlam Uni OuChan2"/>
            </a:endParaRPr>
          </a:p>
          <a:p>
            <a:pPr>
              <a:spcBef>
                <a:spcPts val="1600"/>
              </a:spcBef>
              <a:defRPr sz="2400"/>
            </a:pPr>
            <a:r>
              <a:rPr sz="2200" dirty="0"/>
              <a:t>Rods are very sensitiv</a:t>
            </a:r>
            <a:r>
              <a:rPr lang="en-US" sz="2200" dirty="0"/>
              <a:t>e</a:t>
            </a:r>
            <a:r>
              <a:rPr sz="2200" dirty="0"/>
              <a:t> to light</a:t>
            </a:r>
            <a:endParaRPr lang="de-CH" sz="2200" dirty="0"/>
          </a:p>
          <a:p>
            <a:pPr>
              <a:lnSpc>
                <a:spcPct val="120000"/>
              </a:lnSpc>
              <a:defRPr sz="2400"/>
            </a:pPr>
            <a:r>
              <a:rPr sz="2400" dirty="0">
                <a:latin typeface="Monlam Uni OuChan2"/>
                <a:cs typeface="Monlam Uni OuChan2"/>
              </a:rPr>
              <a:t>དབྱུགས་དབྱིབས་ནི་འོད་ལ་ཧ་ཅང་ཚོར་བ་</a:t>
            </a:r>
            <a:r>
              <a:rPr lang="bo-CN" sz="2400" dirty="0">
                <a:latin typeface="Monlam Uni OuChan2"/>
                <a:cs typeface="Monlam Uni OuChan2"/>
              </a:rPr>
              <a:t>སྐྱེན་པོ་</a:t>
            </a:r>
            <a:r>
              <a:rPr sz="2400" dirty="0" err="1">
                <a:latin typeface="Monlam Uni OuChan2"/>
                <a:cs typeface="Monlam Uni OuChan2"/>
              </a:rPr>
              <a:t>ཡོད</a:t>
            </a:r>
            <a:r>
              <a:rPr sz="2400" dirty="0">
                <a:latin typeface="Monlam Uni OuChan2"/>
                <a:cs typeface="Monlam Uni OuChan2"/>
              </a:rPr>
              <a:t>།</a:t>
            </a:r>
          </a:p>
        </p:txBody>
      </p:sp>
      <p:sp>
        <p:nvSpPr>
          <p:cNvPr id="15" name="Shape 993"/>
          <p:cNvSpPr/>
          <p:nvPr/>
        </p:nvSpPr>
        <p:spPr>
          <a:xfrm>
            <a:off x="331879" y="5320188"/>
            <a:ext cx="8769905" cy="81047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pPr>
            <a:r>
              <a:rPr sz="2200" dirty="0"/>
              <a:t>Three types of cones for detecting the colours</a:t>
            </a:r>
            <a:r>
              <a:rPr lang="en-US" sz="2200" dirty="0"/>
              <a:t>:</a:t>
            </a:r>
            <a:r>
              <a:rPr sz="2200" dirty="0"/>
              <a:t> </a:t>
            </a:r>
            <a:r>
              <a:rPr lang="de-CH" sz="2200" dirty="0"/>
              <a:t>R</a:t>
            </a:r>
            <a:r>
              <a:rPr sz="2200" dirty="0"/>
              <a:t>ed, green or blue.</a:t>
            </a:r>
            <a:br>
              <a:rPr sz="2200" dirty="0"/>
            </a:br>
            <a:r>
              <a:rPr lang="bo-CN" sz="2400" dirty="0">
                <a:latin typeface="Monlam Uni OuChan2"/>
                <a:cs typeface="Monlam Uni OuChan2"/>
              </a:rPr>
              <a:t>སྙུང་</a:t>
            </a:r>
            <a:r>
              <a:rPr sz="2400" dirty="0" err="1">
                <a:latin typeface="Monlam Uni OuChan2"/>
                <a:cs typeface="Monlam Uni OuChan2"/>
              </a:rPr>
              <a:t>དབྱིབས</a:t>
            </a:r>
            <a:r>
              <a:rPr sz="2400" dirty="0">
                <a:latin typeface="Monlam Uni OuChan2"/>
                <a:cs typeface="Monlam Uni OuChan2"/>
              </a:rPr>
              <a:t>་</a:t>
            </a:r>
            <a:r>
              <a:rPr lang="bo-CN" sz="2400" dirty="0">
                <a:latin typeface="Monlam Uni OuChan2"/>
                <a:cs typeface="Monlam Uni OuChan2"/>
              </a:rPr>
              <a:t>རིགས་མི་འདྲ་བ་གསུམ་གྱིས་ཁ་དོག་རྩད་གཅོད་བྱེད། དམར་པོ། ལྗང་ཁུ། སྔོན་པོ།</a:t>
            </a:r>
            <a:endParaRPr sz="2400" dirty="0">
              <a:latin typeface="Monlam Uni OuChan2"/>
              <a:cs typeface="Monlam Uni OuChan2"/>
            </a:endParaRPr>
          </a:p>
        </p:txBody>
      </p:sp>
      <p:sp>
        <p:nvSpPr>
          <p:cNvPr id="16" name="Shape 991"/>
          <p:cNvSpPr/>
          <p:nvPr/>
        </p:nvSpPr>
        <p:spPr>
          <a:xfrm>
            <a:off x="307737" y="96519"/>
            <a:ext cx="8245496" cy="5642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06400">
              <a:lnSpc>
                <a:spcPts val="3600"/>
              </a:lnSpc>
              <a:tabLst>
                <a:tab pos="749300" algn="l"/>
              </a:tabLst>
              <a:defRPr sz="3000" b="1">
                <a:solidFill>
                  <a:srgbClr val="011993"/>
                </a:solidFill>
              </a:defRPr>
            </a:lvl1pPr>
          </a:lstStyle>
          <a:p>
            <a:r>
              <a:rPr dirty="0"/>
              <a:t>Human Eye: Retina   </a:t>
            </a:r>
            <a:r>
              <a:rPr dirty="0" err="1">
                <a:latin typeface="Monlam Uni OuChan2"/>
                <a:cs typeface="Monlam Uni OuChan2"/>
              </a:rPr>
              <a:t>མིའི་མིག</a:t>
            </a:r>
            <a:r>
              <a:rPr dirty="0">
                <a:latin typeface="Monlam Uni OuChan2"/>
                <a:cs typeface="Monlam Uni OuChan2"/>
              </a:rPr>
              <a:t> </a:t>
            </a:r>
            <a:r>
              <a:rPr lang="en-US" dirty="0">
                <a:latin typeface="Monlam Uni OuChan2"/>
                <a:cs typeface="Monlam Uni OuChan2"/>
              </a:rPr>
              <a:t>:</a:t>
            </a:r>
            <a:r>
              <a:rPr dirty="0">
                <a:latin typeface="Monlam Uni OuChan2"/>
                <a:cs typeface="Monlam Uni OuChan2"/>
              </a:rPr>
              <a:t> </a:t>
            </a:r>
            <a:r>
              <a:rPr dirty="0" err="1">
                <a:latin typeface="Monlam Uni OuChan2"/>
                <a:cs typeface="Monlam Uni OuChan2"/>
              </a:rPr>
              <a:t>དྲ་སྐྱི</a:t>
            </a:r>
            <a:r>
              <a:rPr dirty="0">
                <a:latin typeface="Monlam Uni OuChan2"/>
                <a:cs typeface="Monlam Uni OuChan2"/>
              </a:rPr>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14">
                                            <p:bg/>
                                          </p:spTgt>
                                        </p:tgtEl>
                                        <p:attrNameLst>
                                          <p:attrName>style.visibility</p:attrName>
                                        </p:attrNameLst>
                                      </p:cBhvr>
                                      <p:to>
                                        <p:strVal val="visible"/>
                                      </p:to>
                                    </p:set>
                                  </p:childTnLst>
                                </p:cTn>
                              </p:par>
                              <p:par>
                                <p:cTn id="7" presetID="1" presetClass="entr" presetSubtype="0" fill="hold" grpId="0" nodeType="withEffect">
                                  <p:stCondLst>
                                    <p:cond delay="0"/>
                                  </p:stCondLst>
                                  <p:iterate>
                                    <p:tmAbs val="0"/>
                                  </p:iterate>
                                  <p:childTnLst>
                                    <p:set>
                                      <p:cBhvr>
                                        <p:cTn id="8" fill="hold"/>
                                        <p:tgtEl>
                                          <p:spTgt spid="1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iterate>
                                    <p:tmAbs val="0"/>
                                  </p:iterate>
                                  <p:childTnLst>
                                    <p:set>
                                      <p:cBhvr>
                                        <p:cTn id="10" fill="hold"/>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bldLvl="5" animBg="1" advAuto="0"/>
      <p:bldP spid="15" grpId="0" animBg="1" advAuto="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 name="Shape 101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43</a:t>
            </a:fld>
            <a:endParaRPr/>
          </a:p>
        </p:txBody>
      </p:sp>
      <p:pic>
        <p:nvPicPr>
          <p:cNvPr id="1018" name="pasted-image.tiff"/>
          <p:cNvPicPr>
            <a:picLocks noChangeAspect="1"/>
          </p:cNvPicPr>
          <p:nvPr/>
        </p:nvPicPr>
        <p:blipFill>
          <a:blip r:embed="rId2"/>
          <a:stretch>
            <a:fillRect/>
          </a:stretch>
        </p:blipFill>
        <p:spPr>
          <a:xfrm rot="5400000">
            <a:off x="1274343" y="1332188"/>
            <a:ext cx="5735124" cy="4574624"/>
          </a:xfrm>
          <a:prstGeom prst="rect">
            <a:avLst/>
          </a:prstGeom>
          <a:ln w="12700">
            <a:miter lim="400000"/>
          </a:ln>
        </p:spPr>
      </p:pic>
      <p:sp>
        <p:nvSpPr>
          <p:cNvPr id="1019" name="Shape 1019"/>
          <p:cNvSpPr/>
          <p:nvPr/>
        </p:nvSpPr>
        <p:spPr>
          <a:xfrm>
            <a:off x="6843591" y="2041959"/>
            <a:ext cx="1259960"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rPr dirty="0" err="1"/>
              <a:t>སྙུང་དབྱིབས</a:t>
            </a:r>
            <a:r>
              <a:rPr lang="bo-CN" sz="2000" b="0" i="0" u="none" strike="noStrike" dirty="0">
                <a:effectLst/>
                <a:latin typeface="Arial" panose="020B0604020202020204" pitchFamily="34" charset="0"/>
              </a:rPr>
              <a:t>་ཕྲ་ཕུང་</a:t>
            </a:r>
            <a:r>
              <a:rPr dirty="0"/>
              <a:t>།</a:t>
            </a:r>
          </a:p>
        </p:txBody>
      </p:sp>
      <p:sp>
        <p:nvSpPr>
          <p:cNvPr id="1020" name="Shape 1020"/>
          <p:cNvSpPr/>
          <p:nvPr/>
        </p:nvSpPr>
        <p:spPr>
          <a:xfrm>
            <a:off x="6857396" y="1000224"/>
            <a:ext cx="1474763"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rPr dirty="0" err="1"/>
              <a:t>དབྱུགས་དབྱིབས</a:t>
            </a:r>
            <a:r>
              <a:rPr lang="bo-CN" sz="2000" b="0" i="0" u="none" strike="noStrike" dirty="0">
                <a:effectLst/>
                <a:latin typeface="Arial" panose="020B0604020202020204" pitchFamily="34" charset="0"/>
              </a:rPr>
              <a:t>་ཕྲ་ཕུང་</a:t>
            </a:r>
            <a:r>
              <a:rPr dirty="0"/>
              <a:t>།</a:t>
            </a:r>
          </a:p>
        </p:txBody>
      </p:sp>
      <p:sp>
        <p:nvSpPr>
          <p:cNvPr id="1021" name="Shape 1021"/>
          <p:cNvSpPr/>
          <p:nvPr/>
        </p:nvSpPr>
        <p:spPr>
          <a:xfrm>
            <a:off x="6843591" y="1685119"/>
            <a:ext cx="1173213"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t>Cone cell</a:t>
            </a:r>
          </a:p>
        </p:txBody>
      </p:sp>
      <p:sp>
        <p:nvSpPr>
          <p:cNvPr id="1022" name="Shape 1022"/>
          <p:cNvSpPr/>
          <p:nvPr/>
        </p:nvSpPr>
        <p:spPr>
          <a:xfrm>
            <a:off x="6843591" y="630058"/>
            <a:ext cx="1031950"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t>Rod cell</a:t>
            </a:r>
          </a:p>
        </p:txBody>
      </p:sp>
      <p:sp>
        <p:nvSpPr>
          <p:cNvPr id="1023" name="Shape 1023"/>
          <p:cNvSpPr/>
          <p:nvPr/>
        </p:nvSpPr>
        <p:spPr>
          <a:xfrm flipH="1">
            <a:off x="5779756" y="2215845"/>
            <a:ext cx="973851" cy="297409"/>
          </a:xfrm>
          <a:prstGeom prst="line">
            <a:avLst/>
          </a:prstGeom>
          <a:ln w="38100">
            <a:solidFill>
              <a:srgbClr val="FF2600"/>
            </a:solidFill>
            <a:miter lim="400000"/>
            <a:tailEnd type="triangle"/>
          </a:ln>
          <a:effectLst>
            <a:reflection stA="50000" endPos="40000" dir="5400000" sy="-100000" algn="bl" rotWithShape="0"/>
          </a:effectLst>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nvGrpSpPr>
          <p:cNvPr id="1026" name="Group 1026"/>
          <p:cNvGrpSpPr/>
          <p:nvPr/>
        </p:nvGrpSpPr>
        <p:grpSpPr>
          <a:xfrm>
            <a:off x="205480" y="2781230"/>
            <a:ext cx="1477239" cy="1425430"/>
            <a:chOff x="0" y="0"/>
            <a:chExt cx="1477238" cy="1425428"/>
          </a:xfrm>
        </p:grpSpPr>
        <p:sp>
          <p:nvSpPr>
            <p:cNvPr id="1024" name="Shape 1024"/>
            <p:cNvSpPr/>
            <p:nvPr/>
          </p:nvSpPr>
          <p:spPr>
            <a:xfrm>
              <a:off x="0" y="0"/>
              <a:ext cx="1477239" cy="1425429"/>
            </a:xfrm>
            <a:prstGeom prst="rightArrow">
              <a:avLst>
                <a:gd name="adj1" fmla="val 32000"/>
                <a:gd name="adj2" fmla="val 64000"/>
              </a:avLst>
            </a:prstGeom>
            <a:solidFill>
              <a:srgbClr val="FFD300"/>
            </a:solidFill>
            <a:ln w="12700" cap="flat">
              <a:noFill/>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25" name="Shape 1025"/>
            <p:cNvSpPr/>
            <p:nvPr/>
          </p:nvSpPr>
          <p:spPr>
            <a:xfrm>
              <a:off x="183897" y="466578"/>
              <a:ext cx="1011883" cy="469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2400"/>
              </a:lvl1pPr>
            </a:lstStyle>
            <a:p>
              <a:r>
                <a:rPr dirty="0"/>
                <a:t>LIGHT</a:t>
              </a:r>
            </a:p>
          </p:txBody>
        </p:sp>
      </p:grpSp>
      <p:sp>
        <p:nvSpPr>
          <p:cNvPr id="1027" name="Shape 1027"/>
          <p:cNvSpPr/>
          <p:nvPr/>
        </p:nvSpPr>
        <p:spPr>
          <a:xfrm>
            <a:off x="6783072" y="4563728"/>
            <a:ext cx="1984117" cy="4103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rPr dirty="0"/>
              <a:t>Nerve </a:t>
            </a:r>
            <a:r>
              <a:rPr lang="en-US" dirty="0"/>
              <a:t>f</a:t>
            </a:r>
            <a:r>
              <a:rPr dirty="0"/>
              <a:t>iber layer</a:t>
            </a:r>
          </a:p>
        </p:txBody>
      </p:sp>
      <p:sp>
        <p:nvSpPr>
          <p:cNvPr id="1028" name="Shape 1028"/>
          <p:cNvSpPr/>
          <p:nvPr/>
        </p:nvSpPr>
        <p:spPr>
          <a:xfrm flipH="1" flipV="1">
            <a:off x="5780028" y="1025683"/>
            <a:ext cx="976722" cy="1"/>
          </a:xfrm>
          <a:prstGeom prst="line">
            <a:avLst/>
          </a:prstGeom>
          <a:ln w="38100">
            <a:solidFill>
              <a:srgbClr val="FF2600"/>
            </a:solidFill>
            <a:miter lim="400000"/>
            <a:tailEnd type="triangle"/>
          </a:ln>
          <a:effectLst>
            <a:reflection stA="50000" endPos="40000" dir="5400000" sy="-100000" algn="bl" rotWithShape="0"/>
          </a:effectLst>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29" name="Shape 1029"/>
          <p:cNvSpPr/>
          <p:nvPr/>
        </p:nvSpPr>
        <p:spPr>
          <a:xfrm>
            <a:off x="6783072" y="3134872"/>
            <a:ext cx="1715213" cy="7181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000"/>
            </a:lvl1pPr>
          </a:lstStyle>
          <a:p>
            <a:r>
              <a:rPr dirty="0"/>
              <a:t>Ganglion cells</a:t>
            </a:r>
            <a:r>
              <a:rPr lang="en-US" dirty="0"/>
              <a:t/>
            </a:r>
            <a:br>
              <a:rPr lang="en-US" dirty="0"/>
            </a:br>
            <a:r>
              <a:rPr lang="bo-CN" sz="1800" b="0" i="0" u="none" strike="noStrike" dirty="0">
                <a:effectLst/>
                <a:latin typeface="Monlam Uni OuChan2"/>
                <a:cs typeface="Monlam Uni OuChan2"/>
              </a:rPr>
              <a:t>རྩ་འདུས་</a:t>
            </a:r>
            <a:r>
              <a:rPr lang="bo-CN" sz="2000" b="0" i="0" u="none" strike="noStrike" dirty="0">
                <a:effectLst/>
                <a:latin typeface="Monlam Uni OuChan2"/>
                <a:cs typeface="Monlam Uni OuChan2"/>
              </a:rPr>
              <a:t>ཕྲ་ཕུང་</a:t>
            </a:r>
            <a:r>
              <a:rPr lang="bo-CN" dirty="0">
                <a:latin typeface="Monlam Uni OuChan2"/>
                <a:cs typeface="Monlam Uni OuChan2"/>
              </a:rPr>
              <a:t>།</a:t>
            </a:r>
            <a:endParaRPr dirty="0">
              <a:latin typeface="Monlam Uni OuChan2"/>
              <a:cs typeface="Monlam Uni OuChan2"/>
            </a:endParaRPr>
          </a:p>
        </p:txBody>
      </p:sp>
      <p:sp>
        <p:nvSpPr>
          <p:cNvPr id="1030" name="Shape 1030"/>
          <p:cNvSpPr/>
          <p:nvPr/>
        </p:nvSpPr>
        <p:spPr>
          <a:xfrm>
            <a:off x="6783072" y="5673376"/>
            <a:ext cx="1624783"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t>Inner limiting </a:t>
            </a:r>
            <a:br/>
            <a:r>
              <a:t>membrane</a:t>
            </a:r>
          </a:p>
        </p:txBody>
      </p:sp>
      <p:sp>
        <p:nvSpPr>
          <p:cNvPr id="1031" name="Shape 1031"/>
          <p:cNvSpPr/>
          <p:nvPr/>
        </p:nvSpPr>
        <p:spPr>
          <a:xfrm flipH="1">
            <a:off x="2389946" y="4760491"/>
            <a:ext cx="4363468" cy="156825"/>
          </a:xfrm>
          <a:prstGeom prst="line">
            <a:avLst/>
          </a:prstGeom>
          <a:ln w="38100">
            <a:solidFill>
              <a:srgbClr val="FF2600"/>
            </a:solidFill>
            <a:miter lim="400000"/>
            <a:tailEnd type="triangle"/>
          </a:ln>
          <a:effectLst>
            <a:reflection stA="50000" endPos="40000" dir="5400000" sy="-100000" algn="bl" rotWithShape="0"/>
          </a:effectLst>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32" name="Shape 1032"/>
          <p:cNvSpPr/>
          <p:nvPr/>
        </p:nvSpPr>
        <p:spPr>
          <a:xfrm flipH="1" flipV="1">
            <a:off x="1903854" y="6030491"/>
            <a:ext cx="4849560" cy="1"/>
          </a:xfrm>
          <a:prstGeom prst="line">
            <a:avLst/>
          </a:prstGeom>
          <a:ln w="38100">
            <a:solidFill>
              <a:srgbClr val="FF2600"/>
            </a:solidFill>
            <a:miter lim="400000"/>
            <a:tailEnd type="triangle"/>
          </a:ln>
          <a:effectLst>
            <a:reflection stA="50000" endPos="40000" dir="5400000" sy="-100000" algn="bl" rotWithShape="0"/>
          </a:effectLst>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33" name="Shape 1033"/>
          <p:cNvSpPr/>
          <p:nvPr/>
        </p:nvSpPr>
        <p:spPr>
          <a:xfrm>
            <a:off x="4375100" y="3289300"/>
            <a:ext cx="393800" cy="279401"/>
          </a:xfrm>
          <a:prstGeom prst="rect">
            <a:avLst/>
          </a:prstGeom>
          <a:ln w="12700">
            <a:miter lim="400000"/>
          </a:ln>
        </p:spPr>
        <p:txBody>
          <a:bodyPr wrap="none" lIns="50800" tIns="50800" rIns="50800" bIns="50800" anchor="ctr">
            <a:spAutoFit/>
          </a:bodyPr>
          <a:lstStyle/>
          <a:p>
            <a:endParaRPr/>
          </a:p>
        </p:txBody>
      </p:sp>
      <p:sp>
        <p:nvSpPr>
          <p:cNvPr id="1034" name="Shape 1034"/>
          <p:cNvSpPr/>
          <p:nvPr/>
        </p:nvSpPr>
        <p:spPr>
          <a:xfrm flipH="1" flipV="1">
            <a:off x="5782784" y="1831257"/>
            <a:ext cx="933451" cy="165629"/>
          </a:xfrm>
          <a:prstGeom prst="line">
            <a:avLst/>
          </a:prstGeom>
          <a:ln w="38100">
            <a:solidFill>
              <a:srgbClr val="FF2600"/>
            </a:solidFill>
            <a:miter lim="400000"/>
            <a:tailEnd type="triangle"/>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35" name="Shape 1035"/>
          <p:cNvSpPr/>
          <p:nvPr/>
        </p:nvSpPr>
        <p:spPr>
          <a:xfrm flipH="1" flipV="1">
            <a:off x="2797750" y="2549424"/>
            <a:ext cx="3893085" cy="971462"/>
          </a:xfrm>
          <a:prstGeom prst="line">
            <a:avLst/>
          </a:prstGeom>
          <a:ln w="38100">
            <a:solidFill>
              <a:srgbClr val="FF2600"/>
            </a:solidFill>
            <a:miter lim="400000"/>
            <a:tailEnd type="triangle"/>
          </a:ln>
        </p:spPr>
        <p:txBody>
          <a:bodyPr lIns="50800" tIns="50800" rIns="50800" bIns="50800" anchor="ct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2" name="TextBox 1">
            <a:extLst>
              <a:ext uri="{FF2B5EF4-FFF2-40B4-BE49-F238E27FC236}">
                <a16:creationId xmlns="" xmlns:a16="http://schemas.microsoft.com/office/drawing/2014/main" id="{1048EA5F-D9F4-475D-ABAE-FC77B7FD66E3}"/>
              </a:ext>
            </a:extLst>
          </p:cNvPr>
          <p:cNvSpPr txBox="1"/>
          <p:nvPr/>
        </p:nvSpPr>
        <p:spPr>
          <a:xfrm>
            <a:off x="487680" y="4300765"/>
            <a:ext cx="727148"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bo-CN" sz="3200" i="0" u="none" strike="noStrike" dirty="0">
                <a:effectLst/>
                <a:latin typeface="Monlam Uni OuChan2"/>
                <a:cs typeface="Monlam Uni OuChan2"/>
              </a:rPr>
              <a:t>འོད།</a:t>
            </a:r>
            <a:endParaRPr kumimoji="0" lang="en-IN" sz="3200" i="0" u="none" strike="noStrike" cap="none" spc="0" normalizeH="0" baseline="0" dirty="0">
              <a:ln>
                <a:noFill/>
              </a:ln>
              <a:effectLst/>
              <a:uFillTx/>
              <a:latin typeface="Monlam Uni OuChan2"/>
              <a:cs typeface="Monlam Uni OuChan2"/>
              <a:sym typeface="Helvetica"/>
            </a:endParaRPr>
          </a:p>
        </p:txBody>
      </p:sp>
      <p:sp>
        <p:nvSpPr>
          <p:cNvPr id="23" name="Shape 991"/>
          <p:cNvSpPr/>
          <p:nvPr/>
        </p:nvSpPr>
        <p:spPr>
          <a:xfrm>
            <a:off x="307737" y="96519"/>
            <a:ext cx="8245496" cy="5642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06400">
              <a:lnSpc>
                <a:spcPts val="3600"/>
              </a:lnSpc>
              <a:tabLst>
                <a:tab pos="749300" algn="l"/>
              </a:tabLst>
              <a:defRPr sz="3000" b="1">
                <a:solidFill>
                  <a:srgbClr val="011993"/>
                </a:solidFill>
              </a:defRPr>
            </a:lvl1pPr>
          </a:lstStyle>
          <a:p>
            <a:r>
              <a:rPr dirty="0"/>
              <a:t>Human Eye: Retina   </a:t>
            </a:r>
            <a:r>
              <a:rPr dirty="0" err="1">
                <a:latin typeface="Monlam Uni OuChan2"/>
                <a:cs typeface="Monlam Uni OuChan2"/>
              </a:rPr>
              <a:t>མིའི་མིག</a:t>
            </a:r>
            <a:r>
              <a:rPr dirty="0">
                <a:latin typeface="Monlam Uni OuChan2"/>
                <a:cs typeface="Monlam Uni OuChan2"/>
              </a:rPr>
              <a:t> </a:t>
            </a:r>
            <a:r>
              <a:rPr lang="en-US" dirty="0">
                <a:latin typeface="Monlam Uni OuChan2"/>
                <a:cs typeface="Monlam Uni OuChan2"/>
              </a:rPr>
              <a:t>:</a:t>
            </a:r>
            <a:r>
              <a:rPr dirty="0">
                <a:latin typeface="Monlam Uni OuChan2"/>
                <a:cs typeface="Monlam Uni OuChan2"/>
              </a:rPr>
              <a:t> </a:t>
            </a:r>
            <a:r>
              <a:rPr dirty="0" err="1">
                <a:latin typeface="Monlam Uni OuChan2"/>
                <a:cs typeface="Monlam Uni OuChan2"/>
              </a:rPr>
              <a:t>དྲ་སྐྱི</a:t>
            </a:r>
            <a:r>
              <a:rPr dirty="0">
                <a:latin typeface="Monlam Uni OuChan2"/>
                <a:cs typeface="Monlam Uni OuChan2"/>
              </a:rPr>
              <a:t>།</a:t>
            </a:r>
          </a:p>
        </p:txBody>
      </p:sp>
    </p:spTree>
  </p:cSld>
  <p:clrMapOvr>
    <a:masterClrMapping/>
  </p:clrMapOvr>
  <p:transition xmlns:p14="http://schemas.microsoft.com/office/powerpoint/2010/mai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5" name="Group 1045"/>
          <p:cNvGrpSpPr/>
          <p:nvPr/>
        </p:nvGrpSpPr>
        <p:grpSpPr>
          <a:xfrm>
            <a:off x="857855" y="1307294"/>
            <a:ext cx="7415614" cy="4932017"/>
            <a:chOff x="0" y="-196290"/>
            <a:chExt cx="7415613" cy="4932016"/>
          </a:xfrm>
        </p:grpSpPr>
        <p:sp>
          <p:nvSpPr>
            <p:cNvPr id="1037" name="Shape 1037"/>
            <p:cNvSpPr/>
            <p:nvPr/>
          </p:nvSpPr>
          <p:spPr>
            <a:xfrm>
              <a:off x="18236" y="-153391"/>
              <a:ext cx="7397377" cy="30252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38" name="Shape 1038"/>
            <p:cNvSpPr/>
            <p:nvPr/>
          </p:nvSpPr>
          <p:spPr>
            <a:xfrm>
              <a:off x="5227320" y="78873"/>
              <a:ext cx="2188270" cy="4656853"/>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039" name="pasted-image.tiff"/>
            <p:cNvPicPr>
              <a:picLocks noChangeAspect="1"/>
            </p:cNvPicPr>
            <p:nvPr/>
          </p:nvPicPr>
          <p:blipFill>
            <a:blip r:embed="rId2"/>
            <a:srcRect/>
            <a:stretch>
              <a:fillRect/>
            </a:stretch>
          </p:blipFill>
          <p:spPr>
            <a:xfrm>
              <a:off x="0" y="66173"/>
              <a:ext cx="5283200" cy="4648201"/>
            </a:xfrm>
            <a:prstGeom prst="rect">
              <a:avLst/>
            </a:prstGeom>
            <a:ln w="12700" cap="flat">
              <a:noFill/>
              <a:miter lim="400000"/>
            </a:ln>
            <a:effectLst/>
          </p:spPr>
        </p:pic>
        <p:sp>
          <p:nvSpPr>
            <p:cNvPr id="1040" name="Shape 1040"/>
            <p:cNvSpPr/>
            <p:nvPr/>
          </p:nvSpPr>
          <p:spPr>
            <a:xfrm>
              <a:off x="1801679" y="2123085"/>
              <a:ext cx="1770342" cy="716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700"/>
              </a:pPr>
              <a:r>
                <a:t>Glasses </a:t>
              </a:r>
              <a:r>
                <a:rPr sz="2000"/>
                <a:t> མིག་ཤེལ།</a:t>
              </a:r>
              <a:br>
                <a:rPr sz="2000"/>
              </a:br>
              <a:r>
                <a:t>(converging lens)</a:t>
              </a:r>
            </a:p>
          </p:txBody>
        </p:sp>
        <p:sp>
          <p:nvSpPr>
            <p:cNvPr id="1041" name="Shape 1041"/>
            <p:cNvSpPr/>
            <p:nvPr/>
          </p:nvSpPr>
          <p:spPr>
            <a:xfrm>
              <a:off x="5215305" y="-196290"/>
              <a:ext cx="1719337" cy="6719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700"/>
              </a:pPr>
              <a:r>
                <a:rPr dirty="0">
                  <a:solidFill>
                    <a:srgbClr val="000080"/>
                  </a:solidFill>
                </a:rPr>
                <a:t>too short eyeball</a:t>
              </a:r>
              <a:br>
                <a:rPr dirty="0">
                  <a:solidFill>
                    <a:srgbClr val="000080"/>
                  </a:solidFill>
                </a:rPr>
              </a:br>
              <a:r>
                <a:rPr sz="2000" dirty="0" err="1">
                  <a:solidFill>
                    <a:srgbClr val="000080"/>
                  </a:solidFill>
                  <a:latin typeface="Monlam Uni OuChan2"/>
                  <a:cs typeface="Monlam Uni OuChan2"/>
                </a:rPr>
                <a:t>མིག་རིལ</a:t>
              </a:r>
              <a:r>
                <a:rPr sz="2000" dirty="0">
                  <a:solidFill>
                    <a:srgbClr val="000080"/>
                  </a:solidFill>
                  <a:latin typeface="Monlam Uni OuChan2"/>
                  <a:cs typeface="Monlam Uni OuChan2"/>
                </a:rPr>
                <a:t>་</a:t>
              </a:r>
              <a:r>
                <a:rPr lang="bo-CN" sz="1800" b="0" i="0" u="none" strike="noStrike" dirty="0">
                  <a:solidFill>
                    <a:srgbClr val="000080"/>
                  </a:solidFill>
                  <a:effectLst/>
                  <a:latin typeface="Monlam Uni OuChan2"/>
                  <a:cs typeface="Monlam Uni OuChan2"/>
                </a:rPr>
                <a:t>ཤིན་ཏུ་ཆུང་བ།</a:t>
              </a:r>
              <a:endParaRPr sz="2000" dirty="0">
                <a:solidFill>
                  <a:srgbClr val="000080"/>
                </a:solidFill>
                <a:latin typeface="Monlam Uni OuChan2"/>
                <a:cs typeface="Monlam Uni OuChan2"/>
              </a:endParaRPr>
            </a:p>
          </p:txBody>
        </p:sp>
        <p:sp>
          <p:nvSpPr>
            <p:cNvPr id="1042" name="Shape 1042"/>
            <p:cNvSpPr/>
            <p:nvPr/>
          </p:nvSpPr>
          <p:spPr>
            <a:xfrm>
              <a:off x="5215305" y="377679"/>
              <a:ext cx="1209031" cy="41036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700"/>
              </a:pPr>
              <a:r>
                <a:rPr dirty="0"/>
                <a:t>Retina  </a:t>
              </a:r>
              <a:r>
                <a:rPr sz="2000" dirty="0"/>
                <a:t>དྲ་སྐྱི།</a:t>
              </a:r>
            </a:p>
          </p:txBody>
        </p:sp>
        <p:sp>
          <p:nvSpPr>
            <p:cNvPr id="1043" name="Shape 1043"/>
            <p:cNvSpPr/>
            <p:nvPr/>
          </p:nvSpPr>
          <p:spPr>
            <a:xfrm>
              <a:off x="5215305" y="905937"/>
              <a:ext cx="2156039" cy="6719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700"/>
              </a:pPr>
              <a:r>
                <a:rPr dirty="0"/>
                <a:t>Place of sharp image</a:t>
              </a:r>
              <a:br>
                <a:rPr dirty="0"/>
              </a:br>
              <a:r>
                <a:rPr sz="2000" dirty="0" err="1">
                  <a:solidFill>
                    <a:srgbClr val="000080"/>
                  </a:solidFill>
                  <a:latin typeface="Monlam Uni OuChan2"/>
                  <a:cs typeface="Monlam Uni OuChan2"/>
                </a:rPr>
                <a:t>སྣང་བརྙན་གསལ་པོ</a:t>
              </a:r>
              <a:r>
                <a:rPr sz="2000" dirty="0">
                  <a:solidFill>
                    <a:srgbClr val="000080"/>
                  </a:solidFill>
                  <a:latin typeface="Monlam Uni OuChan2"/>
                  <a:cs typeface="Monlam Uni OuChan2"/>
                </a:rPr>
                <a:t>་</a:t>
              </a:r>
              <a:r>
                <a:rPr lang="bo-CN" sz="1800" b="0" i="0" u="none" strike="noStrike" dirty="0">
                  <a:solidFill>
                    <a:srgbClr val="000080"/>
                  </a:solidFill>
                  <a:effectLst/>
                  <a:latin typeface="Monlam Uni OuChan2"/>
                  <a:cs typeface="Monlam Uni OuChan2"/>
                </a:rPr>
                <a:t>ཕོག་</a:t>
              </a:r>
              <a:r>
                <a:rPr sz="2000" dirty="0" err="1">
                  <a:solidFill>
                    <a:srgbClr val="000080"/>
                  </a:solidFill>
                  <a:latin typeface="Monlam Uni OuChan2"/>
                  <a:cs typeface="Monlam Uni OuChan2"/>
                </a:rPr>
                <a:t>ཡུལ</a:t>
              </a:r>
              <a:r>
                <a:rPr sz="2000" dirty="0">
                  <a:solidFill>
                    <a:srgbClr val="000080"/>
                  </a:solidFill>
                  <a:latin typeface="Monlam Uni OuChan2"/>
                  <a:cs typeface="Monlam Uni OuChan2"/>
                </a:rPr>
                <a:t>།</a:t>
              </a:r>
            </a:p>
          </p:txBody>
        </p:sp>
        <p:sp>
          <p:nvSpPr>
            <p:cNvPr id="1044" name="Shape 1044"/>
            <p:cNvSpPr/>
            <p:nvPr/>
          </p:nvSpPr>
          <p:spPr>
            <a:xfrm>
              <a:off x="5215305" y="1858210"/>
              <a:ext cx="1518389" cy="736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sz="1700"/>
              </a:pPr>
              <a:r>
                <a:rPr dirty="0"/>
                <a:t>normal eyeball</a:t>
              </a:r>
              <a:r>
                <a:rPr sz="2000" dirty="0"/>
                <a:t/>
              </a:r>
              <a:br>
                <a:rPr sz="2000" dirty="0"/>
              </a:br>
              <a:r>
                <a:rPr sz="2000" dirty="0"/>
                <a:t>སྤྱིར་བཏང་མིག་རིལ།</a:t>
              </a:r>
              <a:r>
                <a:rPr dirty="0"/>
                <a:t> </a:t>
              </a:r>
            </a:p>
          </p:txBody>
        </p:sp>
      </p:grpSp>
      <p:grpSp>
        <p:nvGrpSpPr>
          <p:cNvPr id="1048" name="Group 1048"/>
          <p:cNvGrpSpPr/>
          <p:nvPr/>
        </p:nvGrpSpPr>
        <p:grpSpPr>
          <a:xfrm>
            <a:off x="857250" y="3683038"/>
            <a:ext cx="7429500" cy="2569072"/>
            <a:chOff x="0" y="0"/>
            <a:chExt cx="7429500" cy="2569071"/>
          </a:xfrm>
        </p:grpSpPr>
        <p:sp>
          <p:nvSpPr>
            <p:cNvPr id="1046" name="Shape 1046"/>
            <p:cNvSpPr/>
            <p:nvPr/>
          </p:nvSpPr>
          <p:spPr>
            <a:xfrm>
              <a:off x="0" y="469900"/>
              <a:ext cx="7429500" cy="2099172"/>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47" name="Shape 1047"/>
            <p:cNvSpPr/>
            <p:nvPr/>
          </p:nvSpPr>
          <p:spPr>
            <a:xfrm>
              <a:off x="1809750" y="0"/>
              <a:ext cx="1811735" cy="560537"/>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1049" name="Shape 104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44</a:t>
            </a:fld>
            <a:endParaRPr/>
          </a:p>
        </p:txBody>
      </p:sp>
      <p:sp>
        <p:nvSpPr>
          <p:cNvPr id="1050" name="Shape 1050"/>
          <p:cNvSpPr/>
          <p:nvPr/>
        </p:nvSpPr>
        <p:spPr>
          <a:xfrm>
            <a:off x="841137" y="33019"/>
            <a:ext cx="8245496" cy="104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3600"/>
              </a:lnSpc>
              <a:tabLst>
                <a:tab pos="749300" algn="l"/>
              </a:tabLst>
              <a:defRPr sz="3000" b="1">
                <a:solidFill>
                  <a:srgbClr val="011993"/>
                </a:solidFill>
              </a:defRPr>
            </a:pPr>
            <a:r>
              <a:rPr dirty="0"/>
              <a:t>Long-sighted Eye  (farsighted)</a:t>
            </a:r>
            <a:br>
              <a:rPr dirty="0"/>
            </a:br>
            <a:r>
              <a:rPr sz="2800" dirty="0" err="1">
                <a:solidFill>
                  <a:srgbClr val="000080"/>
                </a:solidFill>
              </a:rPr>
              <a:t>རྒྱང</a:t>
            </a:r>
            <a:r>
              <a:rPr sz="2800" dirty="0">
                <a:solidFill>
                  <a:srgbClr val="000080"/>
                </a:solidFill>
              </a:rPr>
              <a:t>་</a:t>
            </a:r>
            <a:r>
              <a:rPr lang="bo-CN" sz="2800" i="0" u="none" strike="noStrike" dirty="0">
                <a:solidFill>
                  <a:srgbClr val="000080"/>
                </a:solidFill>
                <a:effectLst/>
                <a:latin typeface="Arial" panose="020B0604020202020204" pitchFamily="34" charset="0"/>
              </a:rPr>
              <a:t>རིང་</a:t>
            </a:r>
            <a:r>
              <a:rPr sz="2800" dirty="0" err="1">
                <a:solidFill>
                  <a:srgbClr val="000080"/>
                </a:solidFill>
              </a:rPr>
              <a:t>གསལ་པོ</a:t>
            </a:r>
            <a:r>
              <a:rPr sz="2800" dirty="0">
                <a:solidFill>
                  <a:srgbClr val="000080"/>
                </a:solidFill>
              </a:rPr>
              <a:t>་</a:t>
            </a:r>
            <a:r>
              <a:rPr lang="bo-CN" sz="2800" i="0" u="none" strike="noStrike" dirty="0">
                <a:solidFill>
                  <a:srgbClr val="000080"/>
                </a:solidFill>
                <a:effectLst/>
                <a:latin typeface="Arial" panose="020B0604020202020204" pitchFamily="34" charset="0"/>
              </a:rPr>
              <a:t>མཐོང་བའི་</a:t>
            </a:r>
            <a:r>
              <a:rPr sz="2800" dirty="0" err="1">
                <a:solidFill>
                  <a:srgbClr val="000080"/>
                </a:solidFill>
              </a:rPr>
              <a:t>མིག</a:t>
            </a:r>
            <a:r>
              <a:rPr lang="en-US" sz="2800" dirty="0">
                <a:solidFill>
                  <a:srgbClr val="000080"/>
                </a:solidFill>
              </a:rPr>
              <a:t> (</a:t>
            </a:r>
            <a:r>
              <a:rPr lang="bo-CN" sz="2800" i="0" u="none" strike="noStrike" dirty="0">
                <a:solidFill>
                  <a:srgbClr val="000080"/>
                </a:solidFill>
                <a:effectLst/>
                <a:latin typeface="Arial" panose="020B0604020202020204" pitchFamily="34" charset="0"/>
              </a:rPr>
              <a:t>ཉེ་སྒྲིབ།</a:t>
            </a:r>
            <a:r>
              <a:rPr lang="en-US" sz="2800" i="0" u="none" strike="noStrike" dirty="0">
                <a:solidFill>
                  <a:srgbClr val="000080"/>
                </a:solidFill>
                <a:effectLst/>
                <a:latin typeface="Arial" panose="020B0604020202020204" pitchFamily="34" charset="0"/>
              </a:rPr>
              <a:t>)</a:t>
            </a:r>
            <a:endParaRPr sz="2800" dirty="0">
              <a:solidFill>
                <a:srgbClr val="000080"/>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1" nodeType="clickEffect">
                                  <p:stCondLst>
                                    <p:cond delay="0"/>
                                  </p:stCondLst>
                                  <p:iterate>
                                    <p:tmAbs val="0"/>
                                  </p:iterate>
                                  <p:childTnLst>
                                    <p:set>
                                      <p:cBhvr>
                                        <p:cTn id="6" fill="hold">
                                          <p:stCondLst>
                                            <p:cond delay="0"/>
                                          </p:stCondLst>
                                        </p:cTn>
                                        <p:tgtEl>
                                          <p:spTgt spid="104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 grpId="1" animBg="1" advAuto="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Shape 105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45</a:t>
            </a:fld>
            <a:endParaRPr/>
          </a:p>
        </p:txBody>
      </p:sp>
      <p:sp>
        <p:nvSpPr>
          <p:cNvPr id="1053" name="Shape 1053"/>
          <p:cNvSpPr/>
          <p:nvPr/>
        </p:nvSpPr>
        <p:spPr>
          <a:xfrm>
            <a:off x="445770" y="1767840"/>
            <a:ext cx="8831102" cy="738664"/>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defTabSz="411480">
              <a:defRPr sz="2000" b="1"/>
            </a:pPr>
            <a:r>
              <a:rPr dirty="0">
                <a:solidFill>
                  <a:schemeClr val="tx1"/>
                </a:solidFill>
              </a:rPr>
              <a:t>Definition:      Stereoscopic vision or three-dimensional vision </a:t>
            </a:r>
            <a:br>
              <a:rPr dirty="0">
                <a:solidFill>
                  <a:schemeClr val="tx1"/>
                </a:solidFill>
              </a:rPr>
            </a:br>
            <a:r>
              <a:rPr sz="2200" dirty="0">
                <a:solidFill>
                  <a:schemeClr val="tx1"/>
                </a:solidFill>
                <a:latin typeface="Monlam Uni OuChan2"/>
                <a:cs typeface="Monlam Uni OuChan2"/>
              </a:rPr>
              <a:t>མཚན་ཉིད།           </a:t>
            </a:r>
            <a:r>
              <a:rPr lang="de-CH" sz="2200" dirty="0">
                <a:solidFill>
                  <a:schemeClr val="tx1"/>
                </a:solidFill>
                <a:latin typeface="Monlam Uni OuChan2"/>
                <a:cs typeface="Monlam Uni OuChan2"/>
              </a:rPr>
              <a:t>	 </a:t>
            </a:r>
            <a:r>
              <a:rPr sz="2200" dirty="0" err="1">
                <a:solidFill>
                  <a:schemeClr val="tx1"/>
                </a:solidFill>
                <a:latin typeface="Monlam Uni OuChan2"/>
                <a:cs typeface="Monlam Uni OuChan2"/>
              </a:rPr>
              <a:t>སྲ་གཟུགས་དབྱིབས་འགོད་ཀྱི</a:t>
            </a:r>
            <a:r>
              <a:rPr sz="2200" dirty="0">
                <a:solidFill>
                  <a:schemeClr val="tx1"/>
                </a:solidFill>
                <a:latin typeface="Monlam Uni OuChan2"/>
                <a:cs typeface="Monlam Uni OuChan2"/>
              </a:rPr>
              <a:t>་</a:t>
            </a:r>
            <a:r>
              <a:rPr lang="bo-CN" sz="2200" dirty="0">
                <a:solidFill>
                  <a:schemeClr val="tx1"/>
                </a:solidFill>
                <a:latin typeface="Monlam Uni OuChan2"/>
                <a:cs typeface="Monlam Uni OuChan2"/>
              </a:rPr>
              <a:t>མཐོང་སྣང་ང</a:t>
            </a:r>
            <a:r>
              <a:rPr sz="2200" dirty="0" err="1">
                <a:solidFill>
                  <a:schemeClr val="tx1"/>
                </a:solidFill>
                <a:latin typeface="Monlam Uni OuChan2"/>
                <a:cs typeface="Monlam Uni OuChan2"/>
              </a:rPr>
              <a:t>མ་ངོས་གསུམ་ཅན་རྡོག་གཟུགས</a:t>
            </a:r>
            <a:r>
              <a:rPr lang="bo-CN" sz="2200" dirty="0">
                <a:solidFill>
                  <a:schemeClr val="tx1"/>
                </a:solidFill>
                <a:latin typeface="Monlam Uni OuChan2"/>
                <a:cs typeface="Monlam Uni OuChan2"/>
              </a:rPr>
              <a:t>་ཀྱི་མཐོང་སྣང་</a:t>
            </a:r>
            <a:r>
              <a:rPr sz="2200" dirty="0">
                <a:solidFill>
                  <a:schemeClr val="tx1"/>
                </a:solidFill>
                <a:latin typeface="Monlam Uni OuChan2"/>
                <a:cs typeface="Monlam Uni OuChan2"/>
              </a:rPr>
              <a:t>།</a:t>
            </a:r>
          </a:p>
        </p:txBody>
      </p:sp>
      <p:sp>
        <p:nvSpPr>
          <p:cNvPr id="1054" name="Shape 1054"/>
          <p:cNvSpPr/>
          <p:nvPr/>
        </p:nvSpPr>
        <p:spPr>
          <a:xfrm>
            <a:off x="2120900" y="2697480"/>
            <a:ext cx="4021292" cy="270227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1480">
              <a:lnSpc>
                <a:spcPct val="120000"/>
              </a:lnSpc>
              <a:spcAft>
                <a:spcPts val="600"/>
              </a:spcAft>
              <a:buSzPct val="125000"/>
              <a:buChar char="•"/>
              <a:defRPr sz="2000"/>
            </a:pPr>
            <a:r>
              <a:rPr dirty="0"/>
              <a:t>Binocular viewing of objects</a:t>
            </a:r>
            <a:br>
              <a:rPr dirty="0"/>
            </a:br>
            <a:r>
              <a:rPr dirty="0"/>
              <a:t> </a:t>
            </a:r>
            <a:r>
              <a:rPr lang="de-CH" dirty="0"/>
              <a:t> </a:t>
            </a:r>
            <a:r>
              <a:rPr lang="bo-CN" sz="2200" dirty="0"/>
              <a:t>དངོས་པོ་ལ་</a:t>
            </a:r>
            <a:r>
              <a:rPr sz="2200" dirty="0" err="1"/>
              <a:t>མིག་གཉིས་ཀས་བལྟ</a:t>
            </a:r>
            <a:r>
              <a:rPr lang="bo-CN" sz="2200" dirty="0"/>
              <a:t>ས</a:t>
            </a:r>
            <a:r>
              <a:rPr sz="2200" dirty="0"/>
              <a:t>་</a:t>
            </a:r>
            <a:r>
              <a:rPr lang="bo-CN" sz="2200" dirty="0"/>
              <a:t>པ</a:t>
            </a:r>
            <a:r>
              <a:rPr sz="2200" dirty="0"/>
              <a:t>། </a:t>
            </a:r>
          </a:p>
          <a:p>
            <a:pPr defTabSz="411480">
              <a:lnSpc>
                <a:spcPct val="140000"/>
              </a:lnSpc>
              <a:spcAft>
                <a:spcPts val="600"/>
              </a:spcAft>
              <a:buSzPct val="125000"/>
              <a:buChar char="•"/>
              <a:defRPr sz="2000"/>
            </a:pPr>
            <a:r>
              <a:rPr dirty="0"/>
              <a:t>Measurable depth perception </a:t>
            </a:r>
            <a:br>
              <a:rPr dirty="0"/>
            </a:br>
            <a:r>
              <a:rPr dirty="0"/>
              <a:t> </a:t>
            </a:r>
            <a:r>
              <a:rPr lang="de-CH" dirty="0"/>
              <a:t> </a:t>
            </a:r>
            <a:r>
              <a:rPr lang="bo-CN" sz="2200" dirty="0"/>
              <a:t>རྒྱང་ཉེ་སྣང་བ་ཚད་འཇལ་ཐུབ་པ། </a:t>
            </a:r>
            <a:endParaRPr lang="en-US" sz="2200" dirty="0"/>
          </a:p>
          <a:p>
            <a:pPr defTabSz="411480">
              <a:lnSpc>
                <a:spcPct val="120000"/>
              </a:lnSpc>
              <a:spcAft>
                <a:spcPts val="600"/>
              </a:spcAft>
              <a:buSzPct val="125000"/>
              <a:buChar char="•"/>
              <a:defRPr sz="2000"/>
            </a:pPr>
            <a:r>
              <a:rPr dirty="0"/>
              <a:t>Spatial experience of the exterior </a:t>
            </a:r>
            <a:br>
              <a:rPr dirty="0"/>
            </a:br>
            <a:r>
              <a:rPr dirty="0"/>
              <a:t> </a:t>
            </a:r>
            <a:r>
              <a:rPr sz="2200" dirty="0"/>
              <a:t> ཕྱིའི་གོ་ཡུལ་གྱི་ཉམས་མྱོང་།</a:t>
            </a:r>
          </a:p>
        </p:txBody>
      </p:sp>
      <p:sp>
        <p:nvSpPr>
          <p:cNvPr id="1055" name="Shape 1055"/>
          <p:cNvSpPr/>
          <p:nvPr/>
        </p:nvSpPr>
        <p:spPr>
          <a:xfrm>
            <a:off x="415290" y="192881"/>
            <a:ext cx="8313420" cy="120032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11480">
              <a:defRPr sz="3600" b="1">
                <a:solidFill>
                  <a:srgbClr val="011A9A"/>
                </a:solidFill>
              </a:defRPr>
            </a:pPr>
            <a:r>
              <a:rPr dirty="0"/>
              <a:t>3. Stereoscopic vision  </a:t>
            </a:r>
            <a:br>
              <a:rPr dirty="0"/>
            </a:br>
            <a:r>
              <a:rPr dirty="0"/>
              <a:t>	</a:t>
            </a:r>
            <a:r>
              <a:rPr dirty="0">
                <a:solidFill>
                  <a:srgbClr val="000080"/>
                </a:solidFill>
              </a:rPr>
              <a:t> </a:t>
            </a:r>
            <a:r>
              <a:rPr dirty="0" err="1">
                <a:solidFill>
                  <a:srgbClr val="000080"/>
                </a:solidFill>
                <a:latin typeface="Monlam Uni OuChan2"/>
                <a:cs typeface="Monlam Uni OuChan2"/>
              </a:rPr>
              <a:t>སྲ་གཟུགས་དབྱིབས་འགོད་ཀྱི</a:t>
            </a:r>
            <a:r>
              <a:rPr dirty="0">
                <a:solidFill>
                  <a:srgbClr val="000080"/>
                </a:solidFill>
                <a:latin typeface="Monlam Uni OuChan2"/>
                <a:cs typeface="Monlam Uni OuChan2"/>
              </a:rPr>
              <a:t>་</a:t>
            </a:r>
            <a:r>
              <a:rPr lang="bo-CN" sz="3600" dirty="0">
                <a:solidFill>
                  <a:srgbClr val="000080"/>
                </a:solidFill>
                <a:latin typeface="Monlam Uni OuChan2"/>
                <a:cs typeface="Monlam Uni OuChan2"/>
              </a:rPr>
              <a:t>མཐོང་སྣང་</a:t>
            </a:r>
            <a:r>
              <a:rPr lang="bo-CN" dirty="0">
                <a:solidFill>
                  <a:srgbClr val="000080"/>
                </a:solidFill>
                <a:latin typeface="Monlam Uni OuChan2"/>
                <a:cs typeface="Monlam Uni OuChan2"/>
              </a:rPr>
              <a:t>།</a:t>
            </a:r>
            <a:endParaRPr dirty="0">
              <a:solidFill>
                <a:srgbClr val="000080"/>
              </a:solidFill>
              <a:latin typeface="Monlam Uni OuChan2"/>
              <a:cs typeface="Monlam Uni OuChan2"/>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054">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105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2" nodeType="clickEffect">
                                  <p:stCondLst>
                                    <p:cond delay="0"/>
                                  </p:stCondLst>
                                  <p:iterate>
                                    <p:tmAbs val="0"/>
                                  </p:iterate>
                                  <p:childTnLst>
                                    <p:set>
                                      <p:cBhvr>
                                        <p:cTn id="16" fill="hold"/>
                                        <p:tgtEl>
                                          <p:spTgt spid="105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2" nodeType="clickEffect">
                                  <p:stCondLst>
                                    <p:cond delay="0"/>
                                  </p:stCondLst>
                                  <p:iterate>
                                    <p:tmAbs val="0"/>
                                  </p:iterate>
                                  <p:childTnLst>
                                    <p:set>
                                      <p:cBhvr>
                                        <p:cTn id="20" fill="hold"/>
                                        <p:tgtEl>
                                          <p:spTgt spid="105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 grpId="1" animBg="1" advAuto="0"/>
      <p:bldP spid="1054" grpId="2" build="p" bldLvl="5" animBg="1" advAuto="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92"/>
          <p:cNvSpPr/>
          <p:nvPr/>
        </p:nvSpPr>
        <p:spPr>
          <a:xfrm>
            <a:off x="4064000" y="3276600"/>
            <a:ext cx="138547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1800">
                <a:solidFill>
                  <a:srgbClr val="FFFFFF"/>
                </a:solidFill>
                <a:uFill>
                  <a:solidFill>
                    <a:srgbClr val="FFFFFF"/>
                  </a:solidFill>
                </a:uFill>
                <a:latin typeface="+mn-lt"/>
                <a:ea typeface="+mn-ea"/>
                <a:cs typeface="+mn-cs"/>
                <a:sym typeface="Arial"/>
              </a:defRPr>
            </a:lvl1pPr>
          </a:lstStyle>
          <a:p>
            <a:r>
              <a:rPr lang="de-CH" dirty="0" err="1"/>
              <a:t>Projector</a:t>
            </a:r>
            <a:r>
              <a:rPr dirty="0"/>
              <a:t> off</a:t>
            </a:r>
            <a:endParaRPr lang="de-CH" dirty="0"/>
          </a:p>
          <a:p>
            <a:r>
              <a:rPr lang="de-CH" dirty="0"/>
              <a:t>Experiments</a:t>
            </a:r>
            <a:endParaRPr dirty="0"/>
          </a:p>
        </p:txBody>
      </p:sp>
    </p:spTree>
  </p:cSld>
  <p:clrMapOvr>
    <a:masterClrMapping/>
  </p:clrMapOvr>
  <p:transition xmlns:p14="http://schemas.microsoft.com/office/powerpoint/2010/main" spd="slow"/>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61" name="Shape 106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47</a:t>
            </a:fld>
            <a:endParaRPr/>
          </a:p>
        </p:txBody>
      </p:sp>
      <p:sp>
        <p:nvSpPr>
          <p:cNvPr id="1062" name="Shape 1062"/>
          <p:cNvSpPr/>
          <p:nvPr/>
        </p:nvSpPr>
        <p:spPr>
          <a:xfrm>
            <a:off x="445770" y="2076606"/>
            <a:ext cx="8698230" cy="738664"/>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defTabSz="411480">
              <a:defRPr sz="2000" b="1"/>
            </a:pPr>
            <a:r>
              <a:rPr dirty="0"/>
              <a:t>Definition:      Stereoscopic vision or three-dimensional vision </a:t>
            </a:r>
            <a:br>
              <a:rPr dirty="0"/>
            </a:br>
            <a:r>
              <a:rPr sz="2200" dirty="0"/>
              <a:t>མཚན་ཉིད། </a:t>
            </a:r>
            <a:r>
              <a:rPr lang="de-CH" sz="2200" dirty="0"/>
              <a:t>           </a:t>
            </a:r>
            <a:r>
              <a:rPr lang="bo-CN" sz="2200" dirty="0"/>
              <a:t>སྲ་གཟུགས་དབྱིབས་འགོད་ཀྱི་མཐོང་སྣང་ངམ་ངོས་གསུམ་ཅན་རྡོག་གཟུགས་ཀྱི་མཐོང་སྣང་།</a:t>
            </a:r>
            <a:endParaRPr sz="2200" dirty="0"/>
          </a:p>
        </p:txBody>
      </p:sp>
      <p:sp>
        <p:nvSpPr>
          <p:cNvPr id="1063" name="Shape 1063"/>
          <p:cNvSpPr/>
          <p:nvPr/>
        </p:nvSpPr>
        <p:spPr>
          <a:xfrm>
            <a:off x="2120900" y="3006246"/>
            <a:ext cx="4021292" cy="236988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1480">
              <a:buSzPct val="125000"/>
              <a:buChar char="•"/>
              <a:defRPr sz="2000"/>
            </a:pPr>
            <a:r>
              <a:rPr lang="en-IN" sz="2000" dirty="0"/>
              <a:t>Binocular viewing of objects</a:t>
            </a:r>
            <a:br>
              <a:rPr lang="en-IN" sz="2000" dirty="0"/>
            </a:br>
            <a:r>
              <a:rPr lang="en-IN" sz="2200" dirty="0"/>
              <a:t> </a:t>
            </a:r>
            <a:r>
              <a:rPr lang="bo-CN" sz="2200" dirty="0"/>
              <a:t>དངོས་པོ་ལ་མིག་གཉིས་ཀས་བལྟས་པ། </a:t>
            </a:r>
          </a:p>
          <a:p>
            <a:pPr defTabSz="411480">
              <a:buSzPct val="125000"/>
              <a:buChar char="•"/>
              <a:defRPr sz="2000"/>
            </a:pPr>
            <a:r>
              <a:rPr lang="en-IN" sz="2000" dirty="0"/>
              <a:t>Measurable depth perception </a:t>
            </a:r>
            <a:br>
              <a:rPr lang="en-IN" sz="2000" dirty="0"/>
            </a:br>
            <a:r>
              <a:rPr lang="en-IN" sz="2000" dirty="0"/>
              <a:t> </a:t>
            </a:r>
            <a:r>
              <a:rPr lang="bo-CN" sz="2200" dirty="0"/>
              <a:t>རྒྱང་ཉེ་སྣང་བ་ཚད་འཇལ་ཐུབ་པ། </a:t>
            </a:r>
          </a:p>
          <a:p>
            <a:pPr defTabSz="411480">
              <a:buSzPct val="125000"/>
              <a:buChar char="•"/>
              <a:defRPr sz="2000"/>
            </a:pPr>
            <a:r>
              <a:rPr lang="en-IN" sz="2000" dirty="0"/>
              <a:t>Spatial experience of the exterior </a:t>
            </a:r>
            <a:br>
              <a:rPr lang="en-IN" sz="2000" dirty="0"/>
            </a:br>
            <a:r>
              <a:rPr lang="en-IN" sz="2000" dirty="0"/>
              <a:t>  </a:t>
            </a:r>
            <a:r>
              <a:rPr lang="bo-CN" sz="2200" dirty="0"/>
              <a:t>ཕྱིའི་གོ་ཡུལ་གྱི་ཉམས་མྱོང་།</a:t>
            </a:r>
          </a:p>
          <a:p>
            <a:pPr defTabSz="411480">
              <a:buSzPct val="125000"/>
              <a:buChar char="•"/>
              <a:defRPr sz="2000"/>
            </a:pPr>
            <a:endParaRPr sz="2200" dirty="0"/>
          </a:p>
        </p:txBody>
      </p:sp>
      <p:grpSp>
        <p:nvGrpSpPr>
          <p:cNvPr id="1066" name="Group 1066"/>
          <p:cNvGrpSpPr/>
          <p:nvPr/>
        </p:nvGrpSpPr>
        <p:grpSpPr>
          <a:xfrm>
            <a:off x="445770" y="5251606"/>
            <a:ext cx="8647487" cy="738662"/>
            <a:chOff x="0" y="0"/>
            <a:chExt cx="8647485" cy="738661"/>
          </a:xfrm>
        </p:grpSpPr>
        <p:sp>
          <p:nvSpPr>
            <p:cNvPr id="1064" name="Shape 1064"/>
            <p:cNvSpPr/>
            <p:nvPr/>
          </p:nvSpPr>
          <p:spPr>
            <a:xfrm>
              <a:off x="1687829" y="0"/>
              <a:ext cx="6959656" cy="738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defTabSz="411480">
                <a:defRPr sz="2000"/>
              </a:pPr>
              <a:r>
                <a:rPr dirty="0"/>
                <a:t>Stereoscopic vision is the highest form of binocular vision.</a:t>
              </a:r>
              <a:br>
                <a:rPr dirty="0"/>
              </a:br>
              <a:r>
                <a:rPr sz="2200" dirty="0" err="1"/>
                <a:t>སྲ་གཟུགས་དབྱིབས་འགོད་ཀྱི</a:t>
              </a:r>
              <a:r>
                <a:rPr sz="2200" dirty="0"/>
                <a:t>་</a:t>
              </a:r>
              <a:r>
                <a:rPr lang="bo-CN" sz="2200" dirty="0"/>
                <a:t>མཐོང་སྣང་</a:t>
              </a:r>
              <a:r>
                <a:rPr sz="2200" dirty="0" err="1"/>
                <a:t>ནི</a:t>
              </a:r>
              <a:r>
                <a:rPr sz="2200" dirty="0"/>
                <a:t>་</a:t>
              </a:r>
              <a:r>
                <a:rPr lang="bo-CN" sz="2200" b="0" i="0" u="none" strike="noStrike" dirty="0">
                  <a:effectLst/>
                  <a:latin typeface="Arial" panose="020B0604020202020204" pitchFamily="34" charset="0"/>
                </a:rPr>
                <a:t>གཉིས་བརྒྱུད་མཐོང་སྣང་གི་</a:t>
              </a:r>
              <a:r>
                <a:rPr sz="2200" dirty="0" err="1"/>
                <a:t>ཚད་མཐོ་ཤོས་ཞིག་ཡིན</a:t>
              </a:r>
              <a:r>
                <a:rPr sz="2200" dirty="0"/>
                <a:t>།</a:t>
              </a:r>
            </a:p>
          </p:txBody>
        </p:sp>
        <p:sp>
          <p:nvSpPr>
            <p:cNvPr id="1065" name="Shape 1065"/>
            <p:cNvSpPr/>
            <p:nvPr/>
          </p:nvSpPr>
          <p:spPr>
            <a:xfrm>
              <a:off x="0" y="0"/>
              <a:ext cx="1445604" cy="7386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defTabSz="411480">
                <a:defRPr sz="2000" b="1"/>
              </a:pPr>
              <a:r>
                <a:rPr dirty="0"/>
                <a:t>Remark: </a:t>
              </a:r>
              <a:br>
                <a:rPr dirty="0"/>
              </a:br>
              <a:r>
                <a:rPr sz="2200" dirty="0" err="1"/>
                <a:t>ཟུར་མཆན</a:t>
              </a:r>
              <a:r>
                <a:rPr sz="2200" dirty="0"/>
                <a:t>།</a:t>
              </a:r>
            </a:p>
          </p:txBody>
        </p:sp>
      </p:grpSp>
      <p:sp>
        <p:nvSpPr>
          <p:cNvPr id="1067" name="Shape 1067"/>
          <p:cNvSpPr/>
          <p:nvPr/>
        </p:nvSpPr>
        <p:spPr>
          <a:xfrm>
            <a:off x="415290" y="327023"/>
            <a:ext cx="8313420" cy="104644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1480">
              <a:defRPr sz="3000" b="1">
                <a:solidFill>
                  <a:srgbClr val="011A9A"/>
                </a:solidFill>
              </a:defRPr>
            </a:lvl1pPr>
          </a:lstStyle>
          <a:p>
            <a:r>
              <a:rPr dirty="0"/>
              <a:t>Stereoscopic vision  </a:t>
            </a:r>
            <a:endParaRPr lang="de-CH" dirty="0"/>
          </a:p>
          <a:p>
            <a:r>
              <a:rPr dirty="0"/>
              <a:t>སྲ་གཟུགས་དབྱིབས་</a:t>
            </a:r>
            <a:r>
              <a:rPr dirty="0">
                <a:solidFill>
                  <a:srgbClr val="000080"/>
                </a:solidFill>
              </a:rPr>
              <a:t>འགོད་ཀྱི་</a:t>
            </a:r>
            <a:r>
              <a:rPr lang="bo-CN" sz="3200" dirty="0">
                <a:solidFill>
                  <a:srgbClr val="000080"/>
                </a:solidFill>
              </a:rPr>
              <a:t>མཐོང་སྣང་</a:t>
            </a:r>
            <a:r>
              <a:rPr lang="bo-CN" dirty="0">
                <a:solidFill>
                  <a:srgbClr val="000080"/>
                </a:solidFill>
              </a:rPr>
              <a:t>།</a:t>
            </a:r>
            <a:endParaRPr dirty="0">
              <a:solidFill>
                <a:srgbClr val="000080"/>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0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063">
                                            <p:bg/>
                                          </p:spTgt>
                                        </p:tgtEl>
                                        <p:attrNameLst>
                                          <p:attrName>style.visibility</p:attrName>
                                        </p:attrNameLst>
                                      </p:cBhvr>
                                      <p:to>
                                        <p:strVal val="visible"/>
                                      </p:to>
                                    </p:set>
                                  </p:childTnLst>
                                </p:cTn>
                              </p:par>
                              <p:par>
                                <p:cTn id="11" presetID="1" presetClass="entr" presetSubtype="0" fill="hold" grpId="2" nodeType="withEffect">
                                  <p:stCondLst>
                                    <p:cond delay="0"/>
                                  </p:stCondLst>
                                  <p:iterate>
                                    <p:tmAbs val="0"/>
                                  </p:iterate>
                                  <p:childTnLst>
                                    <p:set>
                                      <p:cBhvr>
                                        <p:cTn id="12" fill="hold"/>
                                        <p:tgtEl>
                                          <p:spTgt spid="1063">
                                            <p:txEl>
                                              <p:pRg st="0" end="0"/>
                                            </p:txEl>
                                          </p:spTgt>
                                        </p:tgtEl>
                                        <p:attrNameLst>
                                          <p:attrName>style.visibility</p:attrName>
                                        </p:attrNameLst>
                                      </p:cBhvr>
                                      <p:to>
                                        <p:strVal val="visible"/>
                                      </p:to>
                                    </p:set>
                                  </p:childTnLst>
                                </p:cTn>
                              </p:par>
                              <p:par>
                                <p:cTn id="13" presetID="1" presetClass="entr" presetSubtype="0" fill="hold" grpId="2" nodeType="withEffect">
                                  <p:stCondLst>
                                    <p:cond delay="0"/>
                                  </p:stCondLst>
                                  <p:iterate>
                                    <p:tmAbs val="0"/>
                                  </p:iterate>
                                  <p:childTnLst>
                                    <p:set>
                                      <p:cBhvr>
                                        <p:cTn id="14" fill="hold"/>
                                        <p:tgtEl>
                                          <p:spTgt spid="1063">
                                            <p:txEl>
                                              <p:pRg st="1" end="1"/>
                                            </p:txEl>
                                          </p:spTgt>
                                        </p:tgtEl>
                                        <p:attrNameLst>
                                          <p:attrName>style.visibility</p:attrName>
                                        </p:attrNameLst>
                                      </p:cBhvr>
                                      <p:to>
                                        <p:strVal val="visible"/>
                                      </p:to>
                                    </p:set>
                                  </p:childTnLst>
                                </p:cTn>
                              </p:par>
                              <p:par>
                                <p:cTn id="15" presetID="1" presetClass="entr" presetSubtype="0" fill="hold" grpId="2" nodeType="withEffect">
                                  <p:stCondLst>
                                    <p:cond delay="0"/>
                                  </p:stCondLst>
                                  <p:iterate>
                                    <p:tmAbs val="0"/>
                                  </p:iterate>
                                  <p:childTnLst>
                                    <p:set>
                                      <p:cBhvr>
                                        <p:cTn id="16" fill="hold"/>
                                        <p:tgtEl>
                                          <p:spTgt spid="106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3" nodeType="clickEffect">
                                  <p:stCondLst>
                                    <p:cond delay="0"/>
                                  </p:stCondLst>
                                  <p:iterate>
                                    <p:tmAbs val="0"/>
                                  </p:iterate>
                                  <p:childTnLst>
                                    <p:set>
                                      <p:cBhvr>
                                        <p:cTn id="20" fill="hold"/>
                                        <p:tgtEl>
                                          <p:spTgt spid="10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2" grpId="1" animBg="1" advAuto="0"/>
      <p:bldP spid="1063" grpId="2" build="p" bldLvl="5" animBg="1" advAuto="0"/>
      <p:bldP spid="1066" grpId="3" animBg="1" advAuto="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 name="Shape 106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48</a:t>
            </a:fld>
            <a:endParaRPr/>
          </a:p>
        </p:txBody>
      </p:sp>
      <p:pic>
        <p:nvPicPr>
          <p:cNvPr id="1070" name="Auge 3D_sehen1.jpg"/>
          <p:cNvPicPr>
            <a:picLocks noChangeAspect="1"/>
          </p:cNvPicPr>
          <p:nvPr/>
        </p:nvPicPr>
        <p:blipFill>
          <a:blip r:embed="rId2"/>
          <a:stretch>
            <a:fillRect/>
          </a:stretch>
        </p:blipFill>
        <p:spPr>
          <a:xfrm>
            <a:off x="-9691" y="1040130"/>
            <a:ext cx="9138457" cy="5589270"/>
          </a:xfrm>
          <a:prstGeom prst="rect">
            <a:avLst/>
          </a:prstGeom>
          <a:ln w="12700">
            <a:miter lim="400000"/>
          </a:ln>
        </p:spPr>
      </p:pic>
      <p:sp>
        <p:nvSpPr>
          <p:cNvPr id="1071" name="Shape 1071"/>
          <p:cNvSpPr/>
          <p:nvPr/>
        </p:nvSpPr>
        <p:spPr>
          <a:xfrm>
            <a:off x="150837" y="152252"/>
            <a:ext cx="4718597" cy="769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1480">
              <a:defRPr sz="2000" b="1"/>
            </a:pPr>
            <a:r>
              <a:rPr dirty="0"/>
              <a:t>Binocular viewing of objects: One eye</a:t>
            </a:r>
            <a:br>
              <a:rPr dirty="0"/>
            </a:br>
            <a:r>
              <a:rPr lang="bo-CN" sz="2400" dirty="0">
                <a:solidFill>
                  <a:schemeClr val="tx1"/>
                </a:solidFill>
                <a:latin typeface="Monlam Uni OuChan2"/>
                <a:cs typeface="Monlam Uni OuChan2"/>
              </a:rPr>
              <a:t>དངོས་པོ་ལ་མིག་གཉིས་ཀས་བལྟས་པ།</a:t>
            </a:r>
            <a:r>
              <a:rPr lang="en-US" sz="2400" dirty="0">
                <a:solidFill>
                  <a:schemeClr val="tx1"/>
                </a:solidFill>
                <a:latin typeface="Monlam Uni OuChan2"/>
                <a:cs typeface="Monlam Uni OuChan2"/>
              </a:rPr>
              <a:t> :</a:t>
            </a:r>
            <a:r>
              <a:rPr lang="bo-CN" sz="2400" b="0" i="0" u="none" strike="noStrike" dirty="0">
                <a:solidFill>
                  <a:schemeClr val="tx1"/>
                </a:solidFill>
                <a:effectLst/>
                <a:latin typeface="Monlam Uni OuChan2"/>
                <a:cs typeface="Monlam Uni OuChan2"/>
              </a:rPr>
              <a:t> </a:t>
            </a:r>
            <a:r>
              <a:rPr lang="bo-CN" sz="2400" b="1" i="0" u="none" strike="noStrike" dirty="0">
                <a:solidFill>
                  <a:schemeClr val="tx1"/>
                </a:solidFill>
                <a:effectLst/>
                <a:latin typeface="Monlam Uni OuChan2"/>
                <a:cs typeface="Monlam Uni OuChan2"/>
              </a:rPr>
              <a:t>མིག་གཅིག་གི</a:t>
            </a:r>
            <a:r>
              <a:rPr lang="bo-CN" sz="2400" dirty="0">
                <a:solidFill>
                  <a:schemeClr val="tx1"/>
                </a:solidFill>
                <a:latin typeface="Monlam Uni OuChan2"/>
                <a:cs typeface="Monlam Uni OuChan2"/>
              </a:rPr>
              <a:t>ས</a:t>
            </a:r>
            <a:r>
              <a:rPr lang="bo-CN" sz="2400" b="1" i="0" u="none" strike="noStrike" dirty="0">
                <a:solidFill>
                  <a:schemeClr val="tx1"/>
                </a:solidFill>
                <a:effectLst/>
                <a:latin typeface="Monlam Uni OuChan2"/>
                <a:cs typeface="Monlam Uni OuChan2"/>
              </a:rPr>
              <a:t>་བལྟ་ན།</a:t>
            </a:r>
            <a:r>
              <a:rPr lang="en-US" sz="2400" b="1" dirty="0">
                <a:solidFill>
                  <a:schemeClr val="tx1"/>
                </a:solidFill>
                <a:latin typeface="Monlam Uni OuChan2"/>
                <a:cs typeface="Monlam Uni OuChan2"/>
              </a:rPr>
              <a:t> </a:t>
            </a:r>
            <a:endParaRPr sz="2400" b="1" dirty="0">
              <a:solidFill>
                <a:schemeClr val="tx1"/>
              </a:solidFill>
              <a:latin typeface="Monlam Uni OuChan2"/>
              <a:cs typeface="Monlam Uni OuChan2"/>
            </a:endParaRPr>
          </a:p>
        </p:txBody>
      </p:sp>
    </p:spTree>
  </p:cSld>
  <p:clrMapOvr>
    <a:masterClrMapping/>
  </p:clrMapOvr>
  <p:transition xmlns:p14="http://schemas.microsoft.com/office/powerpoint/2010/mai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 name="Shape 107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49</a:t>
            </a:fld>
            <a:endParaRPr/>
          </a:p>
        </p:txBody>
      </p:sp>
      <p:pic>
        <p:nvPicPr>
          <p:cNvPr id="1074" name="Auge 3D_sehen2.jpg"/>
          <p:cNvPicPr>
            <a:picLocks noChangeAspect="1"/>
          </p:cNvPicPr>
          <p:nvPr/>
        </p:nvPicPr>
        <p:blipFill>
          <a:blip r:embed="rId2"/>
          <a:stretch>
            <a:fillRect/>
          </a:stretch>
        </p:blipFill>
        <p:spPr>
          <a:xfrm>
            <a:off x="0" y="1050721"/>
            <a:ext cx="9121140" cy="5578680"/>
          </a:xfrm>
          <a:prstGeom prst="rect">
            <a:avLst/>
          </a:prstGeom>
          <a:ln w="12700">
            <a:miter lim="400000"/>
          </a:ln>
        </p:spPr>
      </p:pic>
      <p:sp>
        <p:nvSpPr>
          <p:cNvPr id="1075" name="Shape 1075"/>
          <p:cNvSpPr/>
          <p:nvPr/>
        </p:nvSpPr>
        <p:spPr>
          <a:xfrm>
            <a:off x="150837" y="152252"/>
            <a:ext cx="4875692" cy="769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1480">
              <a:defRPr sz="2000" b="1"/>
            </a:pPr>
            <a:r>
              <a:rPr dirty="0"/>
              <a:t>Binocular viewing of objects: Two eyes</a:t>
            </a:r>
            <a:br>
              <a:rPr dirty="0"/>
            </a:br>
            <a:r>
              <a:rPr lang="bo-CN" sz="2400" dirty="0">
                <a:latin typeface="Monlam Uni OuChan2"/>
                <a:cs typeface="Monlam Uni OuChan2"/>
              </a:rPr>
              <a:t>དངོས་པོ་ལ་མིག་གཉིས་ཀས་བལྟས་པ།</a:t>
            </a:r>
            <a:r>
              <a:rPr lang="en-US" sz="2400" dirty="0">
                <a:latin typeface="Monlam Uni OuChan2"/>
                <a:cs typeface="Monlam Uni OuChan2"/>
              </a:rPr>
              <a:t> :</a:t>
            </a:r>
            <a:r>
              <a:rPr lang="bo-CN" sz="2400" b="0" i="0" u="none" strike="noStrike" dirty="0">
                <a:effectLst/>
                <a:latin typeface="Monlam Uni OuChan2"/>
                <a:cs typeface="Monlam Uni OuChan2"/>
              </a:rPr>
              <a:t> </a:t>
            </a:r>
            <a:r>
              <a:rPr lang="bo-CN" sz="2400" b="1" i="0" u="none" strike="noStrike" dirty="0">
                <a:effectLst/>
                <a:latin typeface="Monlam Uni OuChan2"/>
                <a:cs typeface="Monlam Uni OuChan2"/>
              </a:rPr>
              <a:t>མིག་</a:t>
            </a:r>
            <a:r>
              <a:rPr lang="bo-CN" sz="2400" dirty="0">
                <a:latin typeface="Monlam Uni OuChan2"/>
                <a:cs typeface="Monlam Uni OuChan2"/>
              </a:rPr>
              <a:t>གཉིས་ཀས་</a:t>
            </a:r>
            <a:r>
              <a:rPr lang="bo-CN" sz="2400" b="1" i="0" u="none" strike="noStrike" dirty="0">
                <a:effectLst/>
                <a:latin typeface="Monlam Uni OuChan2"/>
                <a:cs typeface="Monlam Uni OuChan2"/>
              </a:rPr>
              <a:t>བལྟ་ན།</a:t>
            </a:r>
            <a:endParaRPr sz="2400" dirty="0">
              <a:latin typeface="Monlam Uni OuChan2"/>
              <a:cs typeface="Monlam Uni OuChan2"/>
            </a:endParaRPr>
          </a:p>
        </p:txBody>
      </p:sp>
    </p:spTree>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29"/>
          <p:cNvGrpSpPr/>
          <p:nvPr/>
        </p:nvGrpSpPr>
        <p:grpSpPr>
          <a:xfrm>
            <a:off x="5044996" y="989369"/>
            <a:ext cx="3372994" cy="3184883"/>
            <a:chOff x="0" y="37680"/>
            <a:chExt cx="3372992" cy="3184881"/>
          </a:xfrm>
        </p:grpSpPr>
        <p:sp>
          <p:nvSpPr>
            <p:cNvPr id="396" name="Shape 396"/>
            <p:cNvSpPr/>
            <p:nvPr/>
          </p:nvSpPr>
          <p:spPr>
            <a:xfrm>
              <a:off x="0" y="65424"/>
              <a:ext cx="1608346" cy="2356933"/>
            </a:xfrm>
            <a:prstGeom prst="line">
              <a:avLst/>
            </a:prstGeom>
            <a:noFill/>
            <a:ln w="28575" cap="flat">
              <a:solidFill>
                <a:srgbClr val="FF2600"/>
              </a:solidFill>
              <a:prstDash val="solid"/>
              <a:round/>
            </a:ln>
            <a:effectLst/>
          </p:spPr>
          <p:txBody>
            <a:bodyPr wrap="square" lIns="50800" tIns="50800" rIns="50800" bIns="50800" numCol="1" anchor="ctr">
              <a:noAutofit/>
            </a:bodyPr>
            <a:lstStyle/>
            <a:p>
              <a:endParaRPr/>
            </a:p>
          </p:txBody>
        </p:sp>
        <p:sp>
          <p:nvSpPr>
            <p:cNvPr id="397" name="Shape 397"/>
            <p:cNvSpPr/>
            <p:nvPr/>
          </p:nvSpPr>
          <p:spPr>
            <a:xfrm rot="16199998">
              <a:off x="903337" y="1017891"/>
              <a:ext cx="1072726" cy="41620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lnSpc>
                  <a:spcPts val="1600"/>
                </a:lnSpc>
                <a:buClr>
                  <a:srgbClr val="000000"/>
                </a:buClr>
                <a:buFont typeface="Arial"/>
                <a:tabLst>
                  <a:tab pos="749300" algn="l"/>
                </a:tabLst>
                <a:defRPr sz="1400">
                  <a:latin typeface="+mn-lt"/>
                  <a:ea typeface="+mn-ea"/>
                  <a:cs typeface="+mn-cs"/>
                  <a:sym typeface="Arial"/>
                </a:defRPr>
              </a:lvl1pPr>
            </a:lstStyle>
            <a:p>
              <a:r>
                <a:t>normal</a:t>
              </a:r>
            </a:p>
          </p:txBody>
        </p:sp>
        <p:sp>
          <p:nvSpPr>
            <p:cNvPr id="398" name="Shape 398"/>
            <p:cNvSpPr/>
            <p:nvPr/>
          </p:nvSpPr>
          <p:spPr>
            <a:xfrm>
              <a:off x="1061832" y="1730780"/>
              <a:ext cx="1169354" cy="1222088"/>
            </a:xfrm>
            <a:prstGeom prst="ellipse">
              <a:avLst/>
            </a:prstGeom>
            <a:noFill/>
            <a:ln w="1270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9" name="Shape 399"/>
            <p:cNvSpPr/>
            <p:nvPr/>
          </p:nvSpPr>
          <p:spPr>
            <a:xfrm rot="14057721">
              <a:off x="704976" y="2216572"/>
              <a:ext cx="1119159" cy="696628"/>
            </a:xfrm>
            <a:prstGeom prst="rect">
              <a:avLst/>
            </a:prstGeom>
            <a:solidFill>
              <a:srgbClr val="DCEDFF"/>
            </a:solidFill>
            <a:ln w="12700" cap="flat">
              <a:noFill/>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00" name="Shape 400"/>
            <p:cNvSpPr/>
            <p:nvPr/>
          </p:nvSpPr>
          <p:spPr>
            <a:xfrm rot="7393949">
              <a:off x="1452625" y="2162774"/>
              <a:ext cx="1120548" cy="698072"/>
            </a:xfrm>
            <a:prstGeom prst="rect">
              <a:avLst/>
            </a:prstGeom>
            <a:solidFill>
              <a:srgbClr val="DCEDFF"/>
            </a:solidFill>
            <a:ln w="12700" cap="flat">
              <a:noFill/>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01" name="Shape 401"/>
            <p:cNvSpPr/>
            <p:nvPr/>
          </p:nvSpPr>
          <p:spPr>
            <a:xfrm flipV="1">
              <a:off x="1620036" y="792939"/>
              <a:ext cx="2147" cy="1664727"/>
            </a:xfrm>
            <a:prstGeom prst="line">
              <a:avLst/>
            </a:prstGeom>
            <a:noFill/>
            <a:ln w="19050" cap="flat">
              <a:solidFill>
                <a:srgbClr val="000000"/>
              </a:solidFill>
              <a:prstDash val="dash"/>
              <a:round/>
            </a:ln>
            <a:effectLst/>
          </p:spPr>
          <p:txBody>
            <a:bodyPr wrap="square" lIns="50800" tIns="50800" rIns="50800" bIns="50800" numCol="1" anchor="ctr">
              <a:noAutofit/>
            </a:bodyPr>
            <a:lstStyle/>
            <a:p>
              <a:endParaRPr/>
            </a:p>
          </p:txBody>
        </p:sp>
        <p:sp>
          <p:nvSpPr>
            <p:cNvPr id="402" name="Shape 402"/>
            <p:cNvSpPr/>
            <p:nvPr/>
          </p:nvSpPr>
          <p:spPr>
            <a:xfrm>
              <a:off x="1328972" y="1729753"/>
              <a:ext cx="309294" cy="5136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lnSpc>
                  <a:spcPts val="3300"/>
                </a:lnSpc>
                <a:buClr>
                  <a:srgbClr val="000000"/>
                </a:buClr>
                <a:buFont typeface="Arial"/>
                <a:tabLst>
                  <a:tab pos="749300" algn="l"/>
                </a:tabLst>
                <a:defRPr sz="2800" i="1">
                  <a:latin typeface="Times"/>
                  <a:ea typeface="Times"/>
                  <a:cs typeface="Times"/>
                  <a:sym typeface="Times"/>
                </a:defRPr>
              </a:lvl1pPr>
            </a:lstStyle>
            <a:p>
              <a:r>
                <a:t>i</a:t>
              </a:r>
            </a:p>
          </p:txBody>
        </p:sp>
        <p:sp>
          <p:nvSpPr>
            <p:cNvPr id="403" name="Shape 403"/>
            <p:cNvSpPr/>
            <p:nvPr/>
          </p:nvSpPr>
          <p:spPr>
            <a:xfrm>
              <a:off x="1621101" y="1729753"/>
              <a:ext cx="309293" cy="5136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lnSpc>
                  <a:spcPts val="3300"/>
                </a:lnSpc>
                <a:buClr>
                  <a:srgbClr val="000000"/>
                </a:buClr>
                <a:buFont typeface="Arial"/>
                <a:tabLst>
                  <a:tab pos="749300" algn="l"/>
                </a:tabLst>
                <a:defRPr sz="2800" i="1">
                  <a:latin typeface="Times"/>
                  <a:ea typeface="Times"/>
                  <a:cs typeface="Times"/>
                  <a:sym typeface="Times"/>
                </a:defRPr>
              </a:lvl1pPr>
            </a:lstStyle>
            <a:p>
              <a:r>
                <a:t>r</a:t>
              </a:r>
            </a:p>
          </p:txBody>
        </p:sp>
        <p:sp>
          <p:nvSpPr>
            <p:cNvPr id="404" name="Shape 404"/>
            <p:cNvSpPr/>
            <p:nvPr/>
          </p:nvSpPr>
          <p:spPr>
            <a:xfrm>
              <a:off x="2302733" y="2457838"/>
              <a:ext cx="990925" cy="44457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lnSpc>
                  <a:spcPts val="1600"/>
                </a:lnSpc>
                <a:buClr>
                  <a:srgbClr val="000000"/>
                </a:buClr>
                <a:buFont typeface="Arial"/>
                <a:tabLst>
                  <a:tab pos="749300" algn="l"/>
                </a:tabLst>
                <a:defRPr sz="1400">
                  <a:latin typeface="+mn-lt"/>
                  <a:ea typeface="+mn-ea"/>
                  <a:cs typeface="+mn-cs"/>
                  <a:sym typeface="Arial"/>
                </a:defRPr>
              </a:lvl1pPr>
            </a:lstStyle>
            <a:p>
              <a:r>
                <a:t>mirror</a:t>
              </a:r>
            </a:p>
          </p:txBody>
        </p:sp>
        <p:sp>
          <p:nvSpPr>
            <p:cNvPr id="405" name="Shape 405"/>
            <p:cNvSpPr/>
            <p:nvPr/>
          </p:nvSpPr>
          <p:spPr>
            <a:xfrm rot="3347450">
              <a:off x="-118768" y="1319914"/>
              <a:ext cx="1747724" cy="4263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lnSpc>
                  <a:spcPts val="1600"/>
                </a:lnSpc>
                <a:buClr>
                  <a:srgbClr val="000000"/>
                </a:buClr>
                <a:buFont typeface="Arial"/>
                <a:tabLst>
                  <a:tab pos="749300" algn="l"/>
                </a:tabLst>
                <a:defRPr sz="1400">
                  <a:latin typeface="+mn-lt"/>
                  <a:ea typeface="+mn-ea"/>
                  <a:cs typeface="+mn-cs"/>
                  <a:sym typeface="Arial"/>
                </a:defRPr>
              </a:lvl1pPr>
            </a:lstStyle>
            <a:p>
              <a:r>
                <a:t>incident ray</a:t>
              </a:r>
            </a:p>
          </p:txBody>
        </p:sp>
        <p:grpSp>
          <p:nvGrpSpPr>
            <p:cNvPr id="415" name="Group 415"/>
            <p:cNvGrpSpPr/>
            <p:nvPr/>
          </p:nvGrpSpPr>
          <p:grpSpPr>
            <a:xfrm rot="14147450" flipH="1">
              <a:off x="118313" y="1138004"/>
              <a:ext cx="1280427" cy="76959"/>
              <a:chOff x="0" y="36716"/>
              <a:chExt cx="1280426" cy="76958"/>
            </a:xfrm>
          </p:grpSpPr>
          <p:grpSp>
            <p:nvGrpSpPr>
              <p:cNvPr id="413" name="Group 413"/>
              <p:cNvGrpSpPr/>
              <p:nvPr/>
            </p:nvGrpSpPr>
            <p:grpSpPr>
              <a:xfrm>
                <a:off x="-1" y="36716"/>
                <a:ext cx="1128397" cy="76959"/>
                <a:chOff x="0" y="0"/>
                <a:chExt cx="1128395" cy="76958"/>
              </a:xfrm>
            </p:grpSpPr>
            <p:grpSp>
              <p:nvGrpSpPr>
                <p:cNvPr id="411" name="Group 411"/>
                <p:cNvGrpSpPr/>
                <p:nvPr/>
              </p:nvGrpSpPr>
              <p:grpSpPr>
                <a:xfrm>
                  <a:off x="0" y="0"/>
                  <a:ext cx="1079009" cy="76959"/>
                  <a:chOff x="0" y="0"/>
                  <a:chExt cx="1079008" cy="76958"/>
                </a:xfrm>
              </p:grpSpPr>
              <p:sp>
                <p:nvSpPr>
                  <p:cNvPr id="406" name="Shape 406"/>
                  <p:cNvSpPr/>
                  <p:nvPr/>
                </p:nvSpPr>
                <p:spPr>
                  <a:xfrm>
                    <a:off x="0" y="2036"/>
                    <a:ext cx="215241" cy="74189"/>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07" name="Shape 407"/>
                  <p:cNvSpPr/>
                  <p:nvPr/>
                </p:nvSpPr>
                <p:spPr>
                  <a:xfrm>
                    <a:off x="217969" y="0"/>
                    <a:ext cx="213000" cy="76370"/>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08" name="Shape 408"/>
                  <p:cNvSpPr/>
                  <p:nvPr/>
                </p:nvSpPr>
                <p:spPr>
                  <a:xfrm>
                    <a:off x="434570" y="586"/>
                    <a:ext cx="213000" cy="76373"/>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09" name="Shape 409"/>
                  <p:cNvSpPr/>
                  <p:nvPr/>
                </p:nvSpPr>
                <p:spPr>
                  <a:xfrm>
                    <a:off x="647827" y="42"/>
                    <a:ext cx="215241" cy="76373"/>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0" name="Shape 410"/>
                  <p:cNvSpPr/>
                  <p:nvPr/>
                </p:nvSpPr>
                <p:spPr>
                  <a:xfrm>
                    <a:off x="863768" y="825"/>
                    <a:ext cx="215241" cy="74190"/>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412" name="Shape 412"/>
                <p:cNvSpPr/>
                <p:nvPr/>
              </p:nvSpPr>
              <p:spPr>
                <a:xfrm>
                  <a:off x="1080307" y="28565"/>
                  <a:ext cx="48089" cy="1"/>
                </a:xfrm>
                <a:custGeom>
                  <a:avLst/>
                  <a:gdLst/>
                  <a:ahLst/>
                  <a:cxnLst>
                    <a:cxn ang="0">
                      <a:pos x="wd2" y="hd2"/>
                    </a:cxn>
                    <a:cxn ang="5400000">
                      <a:pos x="wd2" y="hd2"/>
                    </a:cxn>
                    <a:cxn ang="10800000">
                      <a:pos x="wd2" y="hd2"/>
                    </a:cxn>
                    <a:cxn ang="16200000">
                      <a:pos x="wd2" y="hd2"/>
                    </a:cxn>
                  </a:cxnLst>
                  <a:rect l="0" t="0" r="r" b="b"/>
                  <a:pathLst>
                    <a:path w="18531" h="15864" extrusionOk="0">
                      <a:moveTo>
                        <a:pt x="0" y="15864"/>
                      </a:moveTo>
                      <a:cubicBezTo>
                        <a:pt x="5963" y="6221"/>
                        <a:pt x="-3069" y="21600"/>
                        <a:pt x="3270" y="7932"/>
                      </a:cubicBezTo>
                      <a:cubicBezTo>
                        <a:pt x="6105" y="1820"/>
                        <a:pt x="7252" y="2151"/>
                        <a:pt x="10356" y="0"/>
                      </a:cubicBezTo>
                      <a:cubicBezTo>
                        <a:pt x="16710" y="3083"/>
                        <a:pt x="13980" y="2644"/>
                        <a:pt x="18531" y="2644"/>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414" name="Shape 414"/>
              <p:cNvSpPr/>
              <p:nvPr/>
            </p:nvSpPr>
            <p:spPr>
              <a:xfrm>
                <a:off x="1133774" y="68476"/>
                <a:ext cx="146653" cy="4775"/>
              </a:xfrm>
              <a:prstGeom prst="line">
                <a:avLst/>
              </a:prstGeom>
              <a:noFill/>
              <a:ln w="19050" cap="flat">
                <a:solidFill>
                  <a:srgbClr val="000000"/>
                </a:solidFill>
                <a:prstDash val="solid"/>
                <a:round/>
                <a:tailEnd type="triangle" w="med" len="me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416" name="Shape 416"/>
            <p:cNvSpPr/>
            <p:nvPr/>
          </p:nvSpPr>
          <p:spPr>
            <a:xfrm rot="18066163">
              <a:off x="1652382" y="1253586"/>
              <a:ext cx="1730201" cy="4192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lnSpc>
                  <a:spcPts val="1600"/>
                </a:lnSpc>
                <a:buClr>
                  <a:srgbClr val="000000"/>
                </a:buClr>
                <a:buFont typeface="Arial"/>
                <a:tabLst>
                  <a:tab pos="749300" algn="l"/>
                </a:tabLst>
                <a:defRPr sz="1400">
                  <a:latin typeface="+mn-lt"/>
                  <a:ea typeface="+mn-ea"/>
                  <a:cs typeface="+mn-cs"/>
                  <a:sym typeface="Arial"/>
                </a:defRPr>
              </a:lvl1pPr>
            </a:lstStyle>
            <a:p>
              <a:r>
                <a:t>reflected ray</a:t>
              </a:r>
            </a:p>
          </p:txBody>
        </p:sp>
        <p:sp>
          <p:nvSpPr>
            <p:cNvPr id="417" name="Shape 417"/>
            <p:cNvSpPr/>
            <p:nvPr/>
          </p:nvSpPr>
          <p:spPr>
            <a:xfrm flipV="1">
              <a:off x="1567489" y="37680"/>
              <a:ext cx="1672998" cy="2463610"/>
            </a:xfrm>
            <a:prstGeom prst="line">
              <a:avLst/>
            </a:prstGeom>
            <a:noFill/>
            <a:ln w="28575" cap="flat">
              <a:solidFill>
                <a:srgbClr val="FF2600"/>
              </a:solidFill>
              <a:prstDash val="solid"/>
              <a:round/>
            </a:ln>
            <a:effectLst/>
          </p:spPr>
          <p:txBody>
            <a:bodyPr wrap="square" lIns="50800" tIns="50800" rIns="50800" bIns="50800" numCol="1" anchor="ctr">
              <a:noAutofit/>
            </a:bodyPr>
            <a:lstStyle/>
            <a:p>
              <a:endParaRPr/>
            </a:p>
          </p:txBody>
        </p:sp>
        <p:grpSp>
          <p:nvGrpSpPr>
            <p:cNvPr id="427" name="Group 427"/>
            <p:cNvGrpSpPr/>
            <p:nvPr/>
          </p:nvGrpSpPr>
          <p:grpSpPr>
            <a:xfrm rot="18191501">
              <a:off x="1668773" y="1388851"/>
              <a:ext cx="1241303" cy="79096"/>
              <a:chOff x="0" y="27555"/>
              <a:chExt cx="1241302" cy="79095"/>
            </a:xfrm>
          </p:grpSpPr>
          <p:grpSp>
            <p:nvGrpSpPr>
              <p:cNvPr id="425" name="Group 425"/>
              <p:cNvGrpSpPr/>
              <p:nvPr/>
            </p:nvGrpSpPr>
            <p:grpSpPr>
              <a:xfrm>
                <a:off x="-1" y="27555"/>
                <a:ext cx="1102378" cy="79096"/>
                <a:chOff x="0" y="0"/>
                <a:chExt cx="1102376" cy="79095"/>
              </a:xfrm>
            </p:grpSpPr>
            <p:grpSp>
              <p:nvGrpSpPr>
                <p:cNvPr id="423" name="Group 423"/>
                <p:cNvGrpSpPr/>
                <p:nvPr/>
              </p:nvGrpSpPr>
              <p:grpSpPr>
                <a:xfrm>
                  <a:off x="0" y="-1"/>
                  <a:ext cx="1047637" cy="79097"/>
                  <a:chOff x="0" y="0"/>
                  <a:chExt cx="1047636" cy="79095"/>
                </a:xfrm>
              </p:grpSpPr>
              <p:sp>
                <p:nvSpPr>
                  <p:cNvPr id="418" name="Shape 418"/>
                  <p:cNvSpPr/>
                  <p:nvPr/>
                </p:nvSpPr>
                <p:spPr>
                  <a:xfrm>
                    <a:off x="0" y="0"/>
                    <a:ext cx="209223" cy="74335"/>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19" name="Shape 419"/>
                  <p:cNvSpPr/>
                  <p:nvPr/>
                </p:nvSpPr>
                <p:spPr>
                  <a:xfrm>
                    <a:off x="215373" y="50"/>
                    <a:ext cx="207045" cy="74335"/>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0" name="Shape 420"/>
                  <p:cNvSpPr/>
                  <p:nvPr/>
                </p:nvSpPr>
                <p:spPr>
                  <a:xfrm>
                    <a:off x="417095" y="2605"/>
                    <a:ext cx="209223" cy="74335"/>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1" name="Shape 421"/>
                  <p:cNvSpPr/>
                  <p:nvPr/>
                </p:nvSpPr>
                <p:spPr>
                  <a:xfrm>
                    <a:off x="636081" y="193"/>
                    <a:ext cx="207045" cy="74336"/>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2" name="Shape 422"/>
                  <p:cNvSpPr/>
                  <p:nvPr/>
                </p:nvSpPr>
                <p:spPr>
                  <a:xfrm>
                    <a:off x="838414" y="2575"/>
                    <a:ext cx="209223" cy="76521"/>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424" name="Shape 424"/>
                <p:cNvSpPr/>
                <p:nvPr/>
              </p:nvSpPr>
              <p:spPr>
                <a:xfrm>
                  <a:off x="1055634" y="30132"/>
                  <a:ext cx="46743" cy="2"/>
                </a:xfrm>
                <a:custGeom>
                  <a:avLst/>
                  <a:gdLst/>
                  <a:ahLst/>
                  <a:cxnLst>
                    <a:cxn ang="0">
                      <a:pos x="wd2" y="hd2"/>
                    </a:cxn>
                    <a:cxn ang="5400000">
                      <a:pos x="wd2" y="hd2"/>
                    </a:cxn>
                    <a:cxn ang="10800000">
                      <a:pos x="wd2" y="hd2"/>
                    </a:cxn>
                    <a:cxn ang="16200000">
                      <a:pos x="wd2" y="hd2"/>
                    </a:cxn>
                  </a:cxnLst>
                  <a:rect l="0" t="0" r="r" b="b"/>
                  <a:pathLst>
                    <a:path w="18531" h="15864" extrusionOk="0">
                      <a:moveTo>
                        <a:pt x="0" y="15864"/>
                      </a:moveTo>
                      <a:cubicBezTo>
                        <a:pt x="5963" y="6221"/>
                        <a:pt x="-3069" y="21600"/>
                        <a:pt x="3270" y="7932"/>
                      </a:cubicBezTo>
                      <a:cubicBezTo>
                        <a:pt x="6105" y="1820"/>
                        <a:pt x="7252" y="2151"/>
                        <a:pt x="10356" y="0"/>
                      </a:cubicBezTo>
                      <a:cubicBezTo>
                        <a:pt x="16710" y="3083"/>
                        <a:pt x="13980" y="2644"/>
                        <a:pt x="18531" y="2644"/>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426" name="Shape 426"/>
              <p:cNvSpPr/>
              <p:nvPr/>
            </p:nvSpPr>
            <p:spPr>
              <a:xfrm>
                <a:off x="1096875" y="64401"/>
                <a:ext cx="144428" cy="7475"/>
              </a:xfrm>
              <a:prstGeom prst="line">
                <a:avLst/>
              </a:prstGeom>
              <a:noFill/>
              <a:ln w="19050" cap="flat">
                <a:solidFill>
                  <a:srgbClr val="000000"/>
                </a:solidFill>
                <a:prstDash val="solid"/>
                <a:round/>
                <a:tailEnd type="triangle" w="med" len="me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428" name="Shape 428"/>
            <p:cNvSpPr/>
            <p:nvPr/>
          </p:nvSpPr>
          <p:spPr>
            <a:xfrm>
              <a:off x="161025" y="2457665"/>
              <a:ext cx="3211968" cy="2294"/>
            </a:xfrm>
            <a:prstGeom prst="line">
              <a:avLst/>
            </a:prstGeom>
            <a:noFill/>
            <a:ln w="57150" cap="flat">
              <a:solidFill>
                <a:srgbClr val="0085CC"/>
              </a:solidFill>
              <a:prstDash val="solid"/>
              <a:round/>
            </a:ln>
            <a:effectLst/>
          </p:spPr>
          <p:txBody>
            <a:bodyPr wrap="square" lIns="50800" tIns="50800" rIns="50800" bIns="50800" numCol="1" anchor="ctr">
              <a:noAutofit/>
            </a:bodyPr>
            <a:lstStyle/>
            <a:p>
              <a:endParaRPr/>
            </a:p>
          </p:txBody>
        </p:sp>
      </p:grpSp>
      <p:sp>
        <p:nvSpPr>
          <p:cNvPr id="430" name="Shape 430"/>
          <p:cNvSpPr/>
          <p:nvPr/>
        </p:nvSpPr>
        <p:spPr>
          <a:xfrm>
            <a:off x="3143250" y="3746500"/>
            <a:ext cx="2844800" cy="977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06400">
              <a:lnSpc>
                <a:spcPts val="3100"/>
              </a:lnSpc>
              <a:buClr>
                <a:srgbClr val="000000"/>
              </a:buClr>
              <a:buFont typeface="Arial"/>
              <a:tabLst>
                <a:tab pos="749300" algn="l"/>
              </a:tabLst>
              <a:defRPr sz="2400"/>
            </a:pPr>
            <a:r>
              <a:t>Law of reflection</a:t>
            </a:r>
            <a:br/>
            <a:r>
              <a:rPr sz="2600"/>
              <a:t>ལྡོག་འཕྲོའི་གཏན་ཁྲིམས།</a:t>
            </a:r>
          </a:p>
        </p:txBody>
      </p:sp>
      <p:sp>
        <p:nvSpPr>
          <p:cNvPr id="431" name="Shape 431"/>
          <p:cNvSpPr/>
          <p:nvPr/>
        </p:nvSpPr>
        <p:spPr>
          <a:xfrm>
            <a:off x="5859462" y="312737"/>
            <a:ext cx="2717801"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06400">
              <a:lnSpc>
                <a:spcPts val="2400"/>
              </a:lnSpc>
              <a:buClr>
                <a:srgbClr val="000000"/>
              </a:buClr>
              <a:buFont typeface="Arial"/>
              <a:tabLst>
                <a:tab pos="749300" algn="l"/>
              </a:tabLst>
              <a:defRPr sz="2000"/>
            </a:pPr>
            <a:r>
              <a:rPr sz="1800" b="1" i="1"/>
              <a:t>i</a:t>
            </a:r>
            <a:r>
              <a:t> = angle of incidence</a:t>
            </a:r>
          </a:p>
          <a:p>
            <a:pPr algn="ctr" defTabSz="406400">
              <a:lnSpc>
                <a:spcPts val="2400"/>
              </a:lnSpc>
              <a:buClr>
                <a:srgbClr val="000000"/>
              </a:buClr>
              <a:buFont typeface="Arial"/>
              <a:tabLst>
                <a:tab pos="749300" algn="l"/>
              </a:tabLst>
              <a:defRPr sz="2000"/>
            </a:pPr>
            <a:r>
              <a:rPr sz="1800" b="1" i="1"/>
              <a:t>r</a:t>
            </a:r>
            <a:r>
              <a:t> = angle or reflection</a:t>
            </a:r>
          </a:p>
        </p:txBody>
      </p:sp>
      <p:sp>
        <p:nvSpPr>
          <p:cNvPr id="432" name="Shape 432"/>
          <p:cNvSpPr/>
          <p:nvPr/>
        </p:nvSpPr>
        <p:spPr>
          <a:xfrm>
            <a:off x="1289050" y="4767262"/>
            <a:ext cx="6540500" cy="812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defTabSz="406400">
              <a:lnSpc>
                <a:spcPts val="2600"/>
              </a:lnSpc>
              <a:buClr>
                <a:srgbClr val="000000"/>
              </a:buClr>
              <a:buFont typeface="Arial"/>
              <a:tabLst>
                <a:tab pos="749300" algn="l"/>
              </a:tabLst>
              <a:defRPr sz="2000"/>
            </a:pPr>
            <a:r>
              <a:t>The angle of incidence equals the angle of reflection.</a:t>
            </a:r>
            <a:br/>
            <a:r>
              <a:rPr sz="2200"/>
              <a:t>ནང་འཕྲོའི་ཟུར་ཁུག་དང་ལྡོག་འཕྲོའི་ཟུར་ཁུག་གཉིས་མཉམ་པ་ཡིན།</a:t>
            </a:r>
          </a:p>
        </p:txBody>
      </p:sp>
      <p:grpSp>
        <p:nvGrpSpPr>
          <p:cNvPr id="435" name="Group 435"/>
          <p:cNvGrpSpPr/>
          <p:nvPr/>
        </p:nvGrpSpPr>
        <p:grpSpPr>
          <a:xfrm>
            <a:off x="3937000" y="5867400"/>
            <a:ext cx="1270000" cy="533400"/>
            <a:chOff x="0" y="0"/>
            <a:chExt cx="1270000" cy="533400"/>
          </a:xfrm>
        </p:grpSpPr>
        <p:sp>
          <p:nvSpPr>
            <p:cNvPr id="433" name="Shape 433"/>
            <p:cNvSpPr/>
            <p:nvPr/>
          </p:nvSpPr>
          <p:spPr>
            <a:xfrm>
              <a:off x="313313" y="38100"/>
              <a:ext cx="641896" cy="469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p>
              <a:pPr algn="ctr" defTabSz="406400">
                <a:lnSpc>
                  <a:spcPts val="2800"/>
                </a:lnSpc>
                <a:buClr>
                  <a:srgbClr val="000000"/>
                </a:buClr>
                <a:buFont typeface="Arial"/>
                <a:tabLst>
                  <a:tab pos="749300" algn="l"/>
                </a:tabLst>
                <a:defRPr sz="2400">
                  <a:latin typeface="Times"/>
                  <a:ea typeface="Times"/>
                  <a:cs typeface="Times"/>
                  <a:sym typeface="Times"/>
                </a:defRPr>
              </a:pPr>
              <a:r>
                <a:rPr i="1"/>
                <a:t>i </a:t>
              </a:r>
              <a:r>
                <a:t>= </a:t>
              </a:r>
              <a:r>
                <a:rPr i="1"/>
                <a:t>r</a:t>
              </a:r>
            </a:p>
          </p:txBody>
        </p:sp>
        <p:sp>
          <p:nvSpPr>
            <p:cNvPr id="434" name="Shape 434"/>
            <p:cNvSpPr/>
            <p:nvPr/>
          </p:nvSpPr>
          <p:spPr>
            <a:xfrm>
              <a:off x="0" y="0"/>
              <a:ext cx="1270000" cy="533400"/>
            </a:xfrm>
            <a:prstGeom prst="rect">
              <a:avLst/>
            </a:prstGeom>
            <a:noFill/>
            <a:ln w="50800" cap="flat">
              <a:solidFill>
                <a:srgbClr val="FF26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436" name="Shape 436"/>
          <p:cNvSpPr/>
          <p:nvPr/>
        </p:nvSpPr>
        <p:spPr>
          <a:xfrm>
            <a:off x="292497" y="63500"/>
            <a:ext cx="6324601" cy="6565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4300"/>
              </a:lnSpc>
              <a:tabLst>
                <a:tab pos="749300" algn="l"/>
              </a:tabLst>
              <a:defRPr sz="3000" b="1">
                <a:solidFill>
                  <a:srgbClr val="011993"/>
                </a:solidFill>
              </a:defRPr>
            </a:pPr>
            <a:r>
              <a:rPr dirty="0"/>
              <a:t>Re</a:t>
            </a:r>
            <a:r>
              <a:rPr dirty="0">
                <a:solidFill>
                  <a:srgbClr val="FF4013"/>
                </a:solidFill>
              </a:rPr>
              <a:t>fle</a:t>
            </a:r>
            <a:r>
              <a:rPr dirty="0"/>
              <a:t>ction  </a:t>
            </a:r>
            <a:r>
              <a:rPr sz="3600" dirty="0"/>
              <a:t> </a:t>
            </a:r>
            <a:r>
              <a:rPr sz="3200" b="1" dirty="0">
                <a:solidFill>
                  <a:srgbClr val="011A9A"/>
                </a:solidFill>
              </a:rPr>
              <a:t>ལྡོག་འཕྲོ།</a:t>
            </a:r>
          </a:p>
        </p:txBody>
      </p:sp>
      <p:grpSp>
        <p:nvGrpSpPr>
          <p:cNvPr id="472" name="Group 472"/>
          <p:cNvGrpSpPr/>
          <p:nvPr/>
        </p:nvGrpSpPr>
        <p:grpSpPr>
          <a:xfrm>
            <a:off x="323849" y="1319211"/>
            <a:ext cx="4114802" cy="2926343"/>
            <a:chOff x="0" y="0"/>
            <a:chExt cx="4114800" cy="2926341"/>
          </a:xfrm>
        </p:grpSpPr>
        <p:sp>
          <p:nvSpPr>
            <p:cNvPr id="437" name="Shape 437"/>
            <p:cNvSpPr/>
            <p:nvPr/>
          </p:nvSpPr>
          <p:spPr>
            <a:xfrm rot="16199996">
              <a:off x="1249721" y="512821"/>
              <a:ext cx="1205608" cy="4137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lnSpc>
                  <a:spcPts val="1600"/>
                </a:lnSpc>
                <a:buClr>
                  <a:srgbClr val="000000"/>
                </a:buClr>
                <a:buFont typeface="Arial"/>
                <a:tabLst>
                  <a:tab pos="749300" algn="l"/>
                </a:tabLst>
                <a:defRPr sz="1400">
                  <a:latin typeface="+mn-lt"/>
                  <a:ea typeface="+mn-ea"/>
                  <a:cs typeface="+mn-cs"/>
                  <a:sym typeface="Arial"/>
                </a:defRPr>
              </a:lvl1pPr>
            </a:lstStyle>
            <a:p>
              <a:r>
                <a:t>normal</a:t>
              </a:r>
            </a:p>
          </p:txBody>
        </p:sp>
        <p:sp>
          <p:nvSpPr>
            <p:cNvPr id="438" name="Shape 438"/>
            <p:cNvSpPr/>
            <p:nvPr/>
          </p:nvSpPr>
          <p:spPr>
            <a:xfrm>
              <a:off x="1451277" y="1286302"/>
              <a:ext cx="1163159" cy="1402303"/>
            </a:xfrm>
            <a:prstGeom prst="ellipse">
              <a:avLst/>
            </a:prstGeom>
            <a:noFill/>
            <a:ln w="1270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39" name="Shape 439"/>
            <p:cNvSpPr/>
            <p:nvPr/>
          </p:nvSpPr>
          <p:spPr>
            <a:xfrm rot="13400359">
              <a:off x="1116922" y="1853940"/>
              <a:ext cx="1153879" cy="766897"/>
            </a:xfrm>
            <a:prstGeom prst="rect">
              <a:avLst/>
            </a:prstGeom>
            <a:solidFill>
              <a:srgbClr val="DCEDFF"/>
            </a:solidFill>
            <a:ln w="12700" cap="flat">
              <a:noFill/>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40" name="Shape 440"/>
            <p:cNvSpPr/>
            <p:nvPr/>
          </p:nvSpPr>
          <p:spPr>
            <a:xfrm rot="8076996">
              <a:off x="1885629" y="1862108"/>
              <a:ext cx="1161552" cy="764615"/>
            </a:xfrm>
            <a:prstGeom prst="rect">
              <a:avLst/>
            </a:prstGeom>
            <a:solidFill>
              <a:srgbClr val="DCEDFF"/>
            </a:solidFill>
            <a:ln w="12700" cap="flat">
              <a:noFill/>
              <a:miter lim="400000"/>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41" name="Shape 441"/>
            <p:cNvSpPr/>
            <p:nvPr/>
          </p:nvSpPr>
          <p:spPr>
            <a:xfrm flipV="1">
              <a:off x="2033924" y="234576"/>
              <a:ext cx="2135" cy="1868878"/>
            </a:xfrm>
            <a:prstGeom prst="line">
              <a:avLst/>
            </a:prstGeom>
            <a:noFill/>
            <a:ln w="19050" cap="flat">
              <a:solidFill>
                <a:srgbClr val="000000"/>
              </a:solidFill>
              <a:prstDash val="dash"/>
              <a:round/>
            </a:ln>
            <a:effectLst/>
          </p:spPr>
          <p:txBody>
            <a:bodyPr wrap="square" lIns="50800" tIns="50800" rIns="50800" bIns="50800" numCol="1" anchor="ctr">
              <a:noAutofit/>
            </a:bodyPr>
            <a:lstStyle/>
            <a:p>
              <a:endParaRPr/>
            </a:p>
          </p:txBody>
        </p:sp>
        <p:sp>
          <p:nvSpPr>
            <p:cNvPr id="442" name="Shape 442"/>
            <p:cNvSpPr/>
            <p:nvPr/>
          </p:nvSpPr>
          <p:spPr>
            <a:xfrm>
              <a:off x="1742449" y="1285855"/>
              <a:ext cx="307483" cy="5774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lnSpc>
                  <a:spcPts val="3300"/>
                </a:lnSpc>
                <a:buClr>
                  <a:srgbClr val="000000"/>
                </a:buClr>
                <a:buFont typeface="Arial"/>
                <a:tabLst>
                  <a:tab pos="749300" algn="l"/>
                </a:tabLst>
                <a:defRPr sz="2800" i="1">
                  <a:latin typeface="Times"/>
                  <a:ea typeface="Times"/>
                  <a:cs typeface="Times"/>
                  <a:sym typeface="Times"/>
                </a:defRPr>
              </a:lvl1pPr>
            </a:lstStyle>
            <a:p>
              <a:r>
                <a:t>i</a:t>
              </a:r>
            </a:p>
          </p:txBody>
        </p:sp>
        <p:sp>
          <p:nvSpPr>
            <p:cNvPr id="443" name="Shape 443"/>
            <p:cNvSpPr/>
            <p:nvPr/>
          </p:nvSpPr>
          <p:spPr>
            <a:xfrm>
              <a:off x="2032858" y="1285855"/>
              <a:ext cx="307483" cy="5774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lnSpc>
                  <a:spcPts val="3300"/>
                </a:lnSpc>
                <a:buClr>
                  <a:srgbClr val="000000"/>
                </a:buClr>
                <a:buFont typeface="Arial"/>
                <a:tabLst>
                  <a:tab pos="749300" algn="l"/>
                </a:tabLst>
                <a:defRPr sz="2800" i="1">
                  <a:latin typeface="Times"/>
                  <a:ea typeface="Times"/>
                  <a:cs typeface="Times"/>
                  <a:sym typeface="Times"/>
                </a:defRPr>
              </a:lvl1pPr>
            </a:lstStyle>
            <a:p>
              <a:r>
                <a:t>r</a:t>
              </a:r>
            </a:p>
          </p:txBody>
        </p:sp>
        <p:sp>
          <p:nvSpPr>
            <p:cNvPr id="444" name="Shape 444"/>
            <p:cNvSpPr/>
            <p:nvPr/>
          </p:nvSpPr>
          <p:spPr>
            <a:xfrm rot="2723029">
              <a:off x="56693" y="1071245"/>
              <a:ext cx="1813491" cy="466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lnSpc>
                  <a:spcPts val="1600"/>
                </a:lnSpc>
                <a:buClr>
                  <a:srgbClr val="000000"/>
                </a:buClr>
                <a:buFont typeface="Arial"/>
                <a:tabLst>
                  <a:tab pos="749300" algn="l"/>
                </a:tabLst>
                <a:defRPr sz="1400">
                  <a:latin typeface="+mn-lt"/>
                  <a:ea typeface="+mn-ea"/>
                  <a:cs typeface="+mn-cs"/>
                  <a:sym typeface="Arial"/>
                </a:defRPr>
              </a:lvl1pPr>
            </a:lstStyle>
            <a:p>
              <a:r>
                <a:t>incident ray</a:t>
              </a:r>
            </a:p>
          </p:txBody>
        </p:sp>
        <p:sp>
          <p:nvSpPr>
            <p:cNvPr id="445" name="Shape 445"/>
            <p:cNvSpPr/>
            <p:nvPr/>
          </p:nvSpPr>
          <p:spPr>
            <a:xfrm rot="18816271">
              <a:off x="2281350" y="1069991"/>
              <a:ext cx="1819509" cy="4645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lnSpc>
                  <a:spcPts val="1600"/>
                </a:lnSpc>
                <a:buClr>
                  <a:srgbClr val="000000"/>
                </a:buClr>
                <a:buFont typeface="Arial"/>
                <a:tabLst>
                  <a:tab pos="749300" algn="l"/>
                </a:tabLst>
                <a:defRPr sz="1400">
                  <a:latin typeface="+mn-lt"/>
                  <a:ea typeface="+mn-ea"/>
                  <a:cs typeface="+mn-cs"/>
                  <a:sym typeface="Arial"/>
                </a:defRPr>
              </a:lvl1pPr>
            </a:lstStyle>
            <a:p>
              <a:r>
                <a:t>reflected ray</a:t>
              </a:r>
            </a:p>
          </p:txBody>
        </p:sp>
        <p:grpSp>
          <p:nvGrpSpPr>
            <p:cNvPr id="457" name="Group 457"/>
            <p:cNvGrpSpPr/>
            <p:nvPr/>
          </p:nvGrpSpPr>
          <p:grpSpPr>
            <a:xfrm>
              <a:off x="0" y="0"/>
              <a:ext cx="2080878" cy="2103454"/>
              <a:chOff x="0" y="0"/>
              <a:chExt cx="2080877" cy="2103453"/>
            </a:xfrm>
          </p:grpSpPr>
          <p:sp>
            <p:nvSpPr>
              <p:cNvPr id="446" name="Shape 446"/>
              <p:cNvSpPr/>
              <p:nvPr/>
            </p:nvSpPr>
            <p:spPr>
              <a:xfrm>
                <a:off x="0" y="0"/>
                <a:ext cx="2080878" cy="2103454"/>
              </a:xfrm>
              <a:prstGeom prst="line">
                <a:avLst/>
              </a:prstGeom>
              <a:noFill/>
              <a:ln w="28575" cap="flat">
                <a:solidFill>
                  <a:srgbClr val="FF2600"/>
                </a:solidFill>
                <a:prstDash val="solid"/>
                <a:round/>
              </a:ln>
              <a:effectLst/>
            </p:spPr>
            <p:txBody>
              <a:bodyPr wrap="square" lIns="50800" tIns="50800" rIns="50800" bIns="50800" numCol="1" anchor="ctr">
                <a:noAutofit/>
              </a:bodyPr>
              <a:lstStyle/>
              <a:p>
                <a:endParaRPr/>
              </a:p>
            </p:txBody>
          </p:sp>
          <p:grpSp>
            <p:nvGrpSpPr>
              <p:cNvPr id="456" name="Group 456"/>
              <p:cNvGrpSpPr/>
              <p:nvPr/>
            </p:nvGrpSpPr>
            <p:grpSpPr>
              <a:xfrm rot="13523029" flipH="1">
                <a:off x="318265" y="937972"/>
                <a:ext cx="1328311" cy="84398"/>
                <a:chOff x="0" y="40823"/>
                <a:chExt cx="1328309" cy="84397"/>
              </a:xfrm>
            </p:grpSpPr>
            <p:grpSp>
              <p:nvGrpSpPr>
                <p:cNvPr id="454" name="Group 454"/>
                <p:cNvGrpSpPr/>
                <p:nvPr/>
              </p:nvGrpSpPr>
              <p:grpSpPr>
                <a:xfrm>
                  <a:off x="0" y="40823"/>
                  <a:ext cx="1170167" cy="84398"/>
                  <a:chOff x="0" y="0"/>
                  <a:chExt cx="1170166" cy="84397"/>
                </a:xfrm>
              </p:grpSpPr>
              <p:grpSp>
                <p:nvGrpSpPr>
                  <p:cNvPr id="452" name="Group 452"/>
                  <p:cNvGrpSpPr/>
                  <p:nvPr/>
                </p:nvGrpSpPr>
                <p:grpSpPr>
                  <a:xfrm>
                    <a:off x="0" y="0"/>
                    <a:ext cx="1114137" cy="84398"/>
                    <a:chOff x="0" y="0"/>
                    <a:chExt cx="1114136" cy="84397"/>
                  </a:xfrm>
                </p:grpSpPr>
                <p:sp>
                  <p:nvSpPr>
                    <p:cNvPr id="447" name="Shape 447"/>
                    <p:cNvSpPr/>
                    <p:nvPr/>
                  </p:nvSpPr>
                  <p:spPr>
                    <a:xfrm>
                      <a:off x="0" y="162"/>
                      <a:ext cx="222479" cy="83254"/>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48" name="Shape 448"/>
                    <p:cNvSpPr/>
                    <p:nvPr/>
                  </p:nvSpPr>
                  <p:spPr>
                    <a:xfrm>
                      <a:off x="221211" y="892"/>
                      <a:ext cx="222480" cy="80876"/>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49" name="Shape 449"/>
                    <p:cNvSpPr/>
                    <p:nvPr/>
                  </p:nvSpPr>
                  <p:spPr>
                    <a:xfrm>
                      <a:off x="448476" y="0"/>
                      <a:ext cx="220163" cy="80876"/>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50" name="Shape 450"/>
                    <p:cNvSpPr/>
                    <p:nvPr/>
                  </p:nvSpPr>
                  <p:spPr>
                    <a:xfrm>
                      <a:off x="667926" y="971"/>
                      <a:ext cx="222480" cy="83255"/>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51" name="Shape 451"/>
                    <p:cNvSpPr/>
                    <p:nvPr/>
                  </p:nvSpPr>
                  <p:spPr>
                    <a:xfrm>
                      <a:off x="891657" y="1142"/>
                      <a:ext cx="222480" cy="83256"/>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453" name="Shape 453"/>
                  <p:cNvSpPr/>
                  <p:nvPr/>
                </p:nvSpPr>
                <p:spPr>
                  <a:xfrm>
                    <a:off x="1120460" y="28261"/>
                    <a:ext cx="49707" cy="1"/>
                  </a:xfrm>
                  <a:custGeom>
                    <a:avLst/>
                    <a:gdLst/>
                    <a:ahLst/>
                    <a:cxnLst>
                      <a:cxn ang="0">
                        <a:pos x="wd2" y="hd2"/>
                      </a:cxn>
                      <a:cxn ang="5400000">
                        <a:pos x="wd2" y="hd2"/>
                      </a:cxn>
                      <a:cxn ang="10800000">
                        <a:pos x="wd2" y="hd2"/>
                      </a:cxn>
                      <a:cxn ang="16200000">
                        <a:pos x="wd2" y="hd2"/>
                      </a:cxn>
                    </a:cxnLst>
                    <a:rect l="0" t="0" r="r" b="b"/>
                    <a:pathLst>
                      <a:path w="18531" h="15864" extrusionOk="0">
                        <a:moveTo>
                          <a:pt x="0" y="15864"/>
                        </a:moveTo>
                        <a:cubicBezTo>
                          <a:pt x="5963" y="6221"/>
                          <a:pt x="-3069" y="21600"/>
                          <a:pt x="3270" y="7932"/>
                        </a:cubicBezTo>
                        <a:cubicBezTo>
                          <a:pt x="6105" y="1820"/>
                          <a:pt x="7252" y="2151"/>
                          <a:pt x="10356" y="0"/>
                        </a:cubicBezTo>
                        <a:cubicBezTo>
                          <a:pt x="16710" y="3083"/>
                          <a:pt x="13980" y="2644"/>
                          <a:pt x="18531" y="2644"/>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455" name="Shape 455"/>
                <p:cNvSpPr/>
                <p:nvPr/>
              </p:nvSpPr>
              <p:spPr>
                <a:xfrm>
                  <a:off x="1173037" y="71641"/>
                  <a:ext cx="155273" cy="9145"/>
                </a:xfrm>
                <a:prstGeom prst="line">
                  <a:avLst/>
                </a:prstGeom>
                <a:noFill/>
                <a:ln w="19050" cap="flat">
                  <a:solidFill>
                    <a:srgbClr val="000000"/>
                  </a:solidFill>
                  <a:prstDash val="solid"/>
                  <a:round/>
                  <a:tailEnd type="triangle" w="med" len="me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grpSp>
          <p:nvGrpSpPr>
            <p:cNvPr id="469" name="Group 469"/>
            <p:cNvGrpSpPr/>
            <p:nvPr/>
          </p:nvGrpSpPr>
          <p:grpSpPr>
            <a:xfrm rot="10800000" flipH="1">
              <a:off x="2033923" y="0"/>
              <a:ext cx="2080878" cy="2103453"/>
              <a:chOff x="0" y="0"/>
              <a:chExt cx="2080876" cy="2103452"/>
            </a:xfrm>
          </p:grpSpPr>
          <p:sp>
            <p:nvSpPr>
              <p:cNvPr id="458" name="Shape 458"/>
              <p:cNvSpPr/>
              <p:nvPr/>
            </p:nvSpPr>
            <p:spPr>
              <a:xfrm>
                <a:off x="0" y="0"/>
                <a:ext cx="2080877" cy="2103453"/>
              </a:xfrm>
              <a:prstGeom prst="line">
                <a:avLst/>
              </a:prstGeom>
              <a:noFill/>
              <a:ln w="28575" cap="flat">
                <a:solidFill>
                  <a:srgbClr val="FF2600"/>
                </a:solidFill>
                <a:prstDash val="solid"/>
                <a:round/>
              </a:ln>
              <a:effectLst/>
            </p:spPr>
            <p:txBody>
              <a:bodyPr wrap="square" lIns="50800" tIns="50800" rIns="50800" bIns="50800" numCol="1" anchor="ctr">
                <a:noAutofit/>
              </a:bodyPr>
              <a:lstStyle/>
              <a:p>
                <a:endParaRPr/>
              </a:p>
            </p:txBody>
          </p:sp>
          <p:grpSp>
            <p:nvGrpSpPr>
              <p:cNvPr id="468" name="Group 468"/>
              <p:cNvGrpSpPr/>
              <p:nvPr/>
            </p:nvGrpSpPr>
            <p:grpSpPr>
              <a:xfrm rot="13523029" flipH="1">
                <a:off x="317209" y="951645"/>
                <a:ext cx="1324135" cy="83684"/>
                <a:chOff x="0" y="31682"/>
                <a:chExt cx="1324133" cy="83682"/>
              </a:xfrm>
            </p:grpSpPr>
            <p:grpSp>
              <p:nvGrpSpPr>
                <p:cNvPr id="466" name="Group 466"/>
                <p:cNvGrpSpPr/>
                <p:nvPr/>
              </p:nvGrpSpPr>
              <p:grpSpPr>
                <a:xfrm>
                  <a:off x="0" y="31682"/>
                  <a:ext cx="1168683" cy="83683"/>
                  <a:chOff x="0" y="0"/>
                  <a:chExt cx="1168682" cy="83682"/>
                </a:xfrm>
              </p:grpSpPr>
              <p:grpSp>
                <p:nvGrpSpPr>
                  <p:cNvPr id="464" name="Group 464"/>
                  <p:cNvGrpSpPr/>
                  <p:nvPr/>
                </p:nvGrpSpPr>
                <p:grpSpPr>
                  <a:xfrm>
                    <a:off x="0" y="0"/>
                    <a:ext cx="1114880" cy="83683"/>
                    <a:chOff x="0" y="0"/>
                    <a:chExt cx="1114879" cy="83682"/>
                  </a:xfrm>
                </p:grpSpPr>
                <p:sp>
                  <p:nvSpPr>
                    <p:cNvPr id="459" name="Shape 459"/>
                    <p:cNvSpPr/>
                    <p:nvPr/>
                  </p:nvSpPr>
                  <p:spPr>
                    <a:xfrm>
                      <a:off x="0" y="426"/>
                      <a:ext cx="222479" cy="83257"/>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0" name="Shape 460"/>
                    <p:cNvSpPr/>
                    <p:nvPr/>
                  </p:nvSpPr>
                  <p:spPr>
                    <a:xfrm>
                      <a:off x="221209" y="1157"/>
                      <a:ext cx="222480" cy="80877"/>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1" name="Shape 461"/>
                    <p:cNvSpPr/>
                    <p:nvPr/>
                  </p:nvSpPr>
                  <p:spPr>
                    <a:xfrm>
                      <a:off x="447732" y="0"/>
                      <a:ext cx="220162" cy="83256"/>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2" name="Shape 462"/>
                    <p:cNvSpPr/>
                    <p:nvPr/>
                  </p:nvSpPr>
                  <p:spPr>
                    <a:xfrm>
                      <a:off x="668670" y="1500"/>
                      <a:ext cx="222480" cy="80877"/>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63" name="Shape 463"/>
                    <p:cNvSpPr/>
                    <p:nvPr/>
                  </p:nvSpPr>
                  <p:spPr>
                    <a:xfrm>
                      <a:off x="892400" y="1670"/>
                      <a:ext cx="222480" cy="80878"/>
                    </a:xfrm>
                    <a:custGeom>
                      <a:avLst/>
                      <a:gdLst/>
                      <a:ahLst/>
                      <a:cxnLst>
                        <a:cxn ang="0">
                          <a:pos x="wd2" y="hd2"/>
                        </a:cxn>
                        <a:cxn ang="5400000">
                          <a:pos x="wd2" y="hd2"/>
                        </a:cxn>
                        <a:cxn ang="10800000">
                          <a:pos x="wd2" y="hd2"/>
                        </a:cxn>
                        <a:cxn ang="16200000">
                          <a:pos x="wd2" y="hd2"/>
                        </a:cxn>
                      </a:cxnLst>
                      <a:rect l="0" t="0" r="r" b="b"/>
                      <a:pathLst>
                        <a:path w="21600" h="21457" extrusionOk="0">
                          <a:moveTo>
                            <a:pt x="0" y="9248"/>
                          </a:moveTo>
                          <a:cubicBezTo>
                            <a:pt x="144" y="8878"/>
                            <a:pt x="276" y="8473"/>
                            <a:pt x="432" y="8139"/>
                          </a:cubicBezTo>
                          <a:cubicBezTo>
                            <a:pt x="565" y="7854"/>
                            <a:pt x="742" y="7713"/>
                            <a:pt x="864" y="7399"/>
                          </a:cubicBezTo>
                          <a:cubicBezTo>
                            <a:pt x="1515" y="5725"/>
                            <a:pt x="743" y="6639"/>
                            <a:pt x="1584" y="5919"/>
                          </a:cubicBezTo>
                          <a:cubicBezTo>
                            <a:pt x="1680" y="5549"/>
                            <a:pt x="1742" y="5102"/>
                            <a:pt x="1872" y="4809"/>
                          </a:cubicBezTo>
                          <a:cubicBezTo>
                            <a:pt x="2481" y="3439"/>
                            <a:pt x="2575" y="3467"/>
                            <a:pt x="3168" y="2959"/>
                          </a:cubicBezTo>
                          <a:cubicBezTo>
                            <a:pt x="3973" y="-143"/>
                            <a:pt x="3361" y="1019"/>
                            <a:pt x="4752" y="370"/>
                          </a:cubicBezTo>
                          <a:cubicBezTo>
                            <a:pt x="4947" y="279"/>
                            <a:pt x="5136" y="123"/>
                            <a:pt x="5328" y="0"/>
                          </a:cubicBezTo>
                          <a:cubicBezTo>
                            <a:pt x="6096" y="123"/>
                            <a:pt x="6882" y="-69"/>
                            <a:pt x="7632" y="370"/>
                          </a:cubicBezTo>
                          <a:cubicBezTo>
                            <a:pt x="7970" y="567"/>
                            <a:pt x="8496" y="1849"/>
                            <a:pt x="8496" y="1849"/>
                          </a:cubicBezTo>
                          <a:cubicBezTo>
                            <a:pt x="8592" y="2219"/>
                            <a:pt x="8662" y="2645"/>
                            <a:pt x="8784" y="2959"/>
                          </a:cubicBezTo>
                          <a:cubicBezTo>
                            <a:pt x="8906" y="3274"/>
                            <a:pt x="9108" y="3352"/>
                            <a:pt x="9216" y="3699"/>
                          </a:cubicBezTo>
                          <a:cubicBezTo>
                            <a:pt x="10011" y="6252"/>
                            <a:pt x="8554" y="3428"/>
                            <a:pt x="9792" y="5549"/>
                          </a:cubicBezTo>
                          <a:cubicBezTo>
                            <a:pt x="9942" y="6705"/>
                            <a:pt x="10088" y="8152"/>
                            <a:pt x="10512" y="8878"/>
                          </a:cubicBezTo>
                          <a:cubicBezTo>
                            <a:pt x="10656" y="9125"/>
                            <a:pt x="10811" y="9334"/>
                            <a:pt x="10944" y="9618"/>
                          </a:cubicBezTo>
                          <a:cubicBezTo>
                            <a:pt x="11100" y="9953"/>
                            <a:pt x="11215" y="10407"/>
                            <a:pt x="11376" y="10728"/>
                          </a:cubicBezTo>
                          <a:cubicBezTo>
                            <a:pt x="11649" y="11274"/>
                            <a:pt x="12240" y="12208"/>
                            <a:pt x="12240" y="12208"/>
                          </a:cubicBezTo>
                          <a:cubicBezTo>
                            <a:pt x="12336" y="12578"/>
                            <a:pt x="12417" y="12976"/>
                            <a:pt x="12528" y="13318"/>
                          </a:cubicBezTo>
                          <a:cubicBezTo>
                            <a:pt x="12658" y="13720"/>
                            <a:pt x="12847" y="13993"/>
                            <a:pt x="12960" y="14428"/>
                          </a:cubicBezTo>
                          <a:cubicBezTo>
                            <a:pt x="13044" y="14752"/>
                            <a:pt x="13020" y="15213"/>
                            <a:pt x="13104" y="15538"/>
                          </a:cubicBezTo>
                          <a:cubicBezTo>
                            <a:pt x="13217" y="15973"/>
                            <a:pt x="13406" y="16246"/>
                            <a:pt x="13536" y="16648"/>
                          </a:cubicBezTo>
                          <a:cubicBezTo>
                            <a:pt x="13647" y="16989"/>
                            <a:pt x="13702" y="17443"/>
                            <a:pt x="13824" y="17757"/>
                          </a:cubicBezTo>
                          <a:cubicBezTo>
                            <a:pt x="14103" y="18475"/>
                            <a:pt x="14337" y="18566"/>
                            <a:pt x="14688" y="18867"/>
                          </a:cubicBezTo>
                          <a:cubicBezTo>
                            <a:pt x="14784" y="19237"/>
                            <a:pt x="14829" y="19742"/>
                            <a:pt x="14976" y="19977"/>
                          </a:cubicBezTo>
                          <a:cubicBezTo>
                            <a:pt x="15233" y="20391"/>
                            <a:pt x="15568" y="20368"/>
                            <a:pt x="15840" y="20717"/>
                          </a:cubicBezTo>
                          <a:lnTo>
                            <a:pt x="16416" y="21457"/>
                          </a:lnTo>
                          <a:cubicBezTo>
                            <a:pt x="16670" y="21392"/>
                            <a:pt x="17955" y="21242"/>
                            <a:pt x="18432" y="20717"/>
                          </a:cubicBezTo>
                          <a:cubicBezTo>
                            <a:pt x="20386" y="18566"/>
                            <a:pt x="17476" y="21166"/>
                            <a:pt x="19296" y="19607"/>
                          </a:cubicBezTo>
                          <a:cubicBezTo>
                            <a:pt x="19440" y="19237"/>
                            <a:pt x="19559" y="18788"/>
                            <a:pt x="19728" y="18497"/>
                          </a:cubicBezTo>
                          <a:cubicBezTo>
                            <a:pt x="19854" y="18281"/>
                            <a:pt x="20053" y="18403"/>
                            <a:pt x="20160" y="18127"/>
                          </a:cubicBezTo>
                          <a:cubicBezTo>
                            <a:pt x="20267" y="17852"/>
                            <a:pt x="20230" y="17358"/>
                            <a:pt x="20304" y="17018"/>
                          </a:cubicBezTo>
                          <a:cubicBezTo>
                            <a:pt x="20472" y="16240"/>
                            <a:pt x="20880" y="14798"/>
                            <a:pt x="20880" y="14798"/>
                          </a:cubicBezTo>
                          <a:cubicBezTo>
                            <a:pt x="20928" y="14058"/>
                            <a:pt x="20912" y="13270"/>
                            <a:pt x="21024" y="12578"/>
                          </a:cubicBezTo>
                          <a:cubicBezTo>
                            <a:pt x="21157" y="11757"/>
                            <a:pt x="21600" y="10358"/>
                            <a:pt x="21600" y="10358"/>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465" name="Shape 465"/>
                  <p:cNvSpPr/>
                  <p:nvPr/>
                </p:nvSpPr>
                <p:spPr>
                  <a:xfrm>
                    <a:off x="1118978" y="30351"/>
                    <a:ext cx="49705" cy="1"/>
                  </a:xfrm>
                  <a:custGeom>
                    <a:avLst/>
                    <a:gdLst/>
                    <a:ahLst/>
                    <a:cxnLst>
                      <a:cxn ang="0">
                        <a:pos x="wd2" y="hd2"/>
                      </a:cxn>
                      <a:cxn ang="5400000">
                        <a:pos x="wd2" y="hd2"/>
                      </a:cxn>
                      <a:cxn ang="10800000">
                        <a:pos x="wd2" y="hd2"/>
                      </a:cxn>
                      <a:cxn ang="16200000">
                        <a:pos x="wd2" y="hd2"/>
                      </a:cxn>
                    </a:cxnLst>
                    <a:rect l="0" t="0" r="r" b="b"/>
                    <a:pathLst>
                      <a:path w="18531" h="15864" extrusionOk="0">
                        <a:moveTo>
                          <a:pt x="0" y="15864"/>
                        </a:moveTo>
                        <a:cubicBezTo>
                          <a:pt x="5963" y="6221"/>
                          <a:pt x="-3069" y="21600"/>
                          <a:pt x="3270" y="7932"/>
                        </a:cubicBezTo>
                        <a:cubicBezTo>
                          <a:pt x="6105" y="1820"/>
                          <a:pt x="7252" y="2151"/>
                          <a:pt x="10356" y="0"/>
                        </a:cubicBezTo>
                        <a:cubicBezTo>
                          <a:pt x="16710" y="3083"/>
                          <a:pt x="13980" y="2644"/>
                          <a:pt x="18531" y="2644"/>
                        </a:cubicBezTo>
                      </a:path>
                    </a:pathLst>
                  </a:custGeom>
                  <a:noFill/>
                  <a:ln w="19050" cap="flat">
                    <a:solidFill>
                      <a:srgbClr val="000000"/>
                    </a:solidFill>
                    <a:prstDash val="solid"/>
                    <a:roun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467" name="Shape 467"/>
                <p:cNvSpPr/>
                <p:nvPr/>
              </p:nvSpPr>
              <p:spPr>
                <a:xfrm>
                  <a:off x="1168862" y="71630"/>
                  <a:ext cx="155272" cy="9147"/>
                </a:xfrm>
                <a:prstGeom prst="line">
                  <a:avLst/>
                </a:prstGeom>
                <a:noFill/>
                <a:ln w="19050" cap="flat">
                  <a:solidFill>
                    <a:srgbClr val="000000"/>
                  </a:solidFill>
                  <a:prstDash val="solid"/>
                  <a:round/>
                  <a:tailEnd type="triangle" w="med" len="med"/>
                </a:ln>
                <a:effectLst/>
              </p:spPr>
              <p:txBody>
                <a:bodyPr wrap="square" lIns="38100" tIns="38100" rIns="38100" bIns="38100" numCol="1" anchor="ctr">
                  <a:noAutofit/>
                </a:bodyP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grpSp>
        <p:sp>
          <p:nvSpPr>
            <p:cNvPr id="470" name="Shape 470"/>
            <p:cNvSpPr/>
            <p:nvPr/>
          </p:nvSpPr>
          <p:spPr>
            <a:xfrm>
              <a:off x="580511" y="2103453"/>
              <a:ext cx="3194948" cy="2579"/>
            </a:xfrm>
            <a:prstGeom prst="line">
              <a:avLst/>
            </a:prstGeom>
            <a:noFill/>
            <a:ln w="57150" cap="flat">
              <a:solidFill>
                <a:srgbClr val="0085CC"/>
              </a:solidFill>
              <a:prstDash val="solid"/>
              <a:round/>
            </a:ln>
            <a:effectLst/>
          </p:spPr>
          <p:txBody>
            <a:bodyPr wrap="square" lIns="50800" tIns="50800" rIns="50800" bIns="50800" numCol="1" anchor="ctr">
              <a:noAutofit/>
            </a:bodyPr>
            <a:lstStyle/>
            <a:p>
              <a:endParaRPr/>
            </a:p>
          </p:txBody>
        </p:sp>
        <p:sp>
          <p:nvSpPr>
            <p:cNvPr id="471" name="Shape 471"/>
            <p:cNvSpPr/>
            <p:nvPr/>
          </p:nvSpPr>
          <p:spPr>
            <a:xfrm>
              <a:off x="2710477" y="2104125"/>
              <a:ext cx="985103" cy="499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lnSpc>
                  <a:spcPts val="1600"/>
                </a:lnSpc>
                <a:buClr>
                  <a:srgbClr val="000000"/>
                </a:buClr>
                <a:buFont typeface="Arial"/>
                <a:tabLst>
                  <a:tab pos="749300" algn="l"/>
                </a:tabLst>
                <a:defRPr sz="1400">
                  <a:latin typeface="+mn-lt"/>
                  <a:ea typeface="+mn-ea"/>
                  <a:cs typeface="+mn-cs"/>
                  <a:sym typeface="Arial"/>
                </a:defRPr>
              </a:lvl1pPr>
            </a:lstStyle>
            <a:p>
              <a:r>
                <a:t>mirror</a:t>
              </a:r>
            </a:p>
          </p:txBody>
        </p:sp>
      </p:grpSp>
      <p:sp>
        <p:nvSpPr>
          <p:cNvPr id="79" name="Shape 385"/>
          <p:cNvSpPr>
            <a:spLocks noGrp="1"/>
          </p:cNvSpPr>
          <p:nvPr>
            <p:ph type="sldNum" sz="quarter" idx="2"/>
          </p:nvPr>
        </p:nvSpPr>
        <p:spPr>
          <a:xfrm>
            <a:off x="4443427" y="6642100"/>
            <a:ext cx="258416"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5</a:t>
            </a:fld>
            <a:endParaRPr dirty="0"/>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4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4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 grpId="1" animBg="1" advAuto="0"/>
      <p:bldP spid="432" grpId="2" animBg="1" advAuto="0"/>
      <p:bldP spid="435" grpId="3"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Shape 107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50</a:t>
            </a:fld>
            <a:endParaRPr/>
          </a:p>
        </p:txBody>
      </p:sp>
      <p:sp>
        <p:nvSpPr>
          <p:cNvPr id="1078" name="Shape 1078"/>
          <p:cNvSpPr/>
          <p:nvPr/>
        </p:nvSpPr>
        <p:spPr>
          <a:xfrm>
            <a:off x="139700" y="151130"/>
            <a:ext cx="5619485" cy="769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1480">
              <a:defRPr sz="2000" b="1"/>
            </a:pPr>
            <a:r>
              <a:rPr dirty="0"/>
              <a:t>Measurable depth perception: Short distance</a:t>
            </a:r>
            <a:br>
              <a:rPr dirty="0"/>
            </a:br>
            <a:r>
              <a:rPr lang="bo-CN" sz="2400" dirty="0">
                <a:latin typeface="Monlam Uni OuChan2"/>
                <a:cs typeface="Monlam Uni OuChan2"/>
              </a:rPr>
              <a:t>རྒྱང་ཉེ་སྣང་བ་ཚད་འཇལ་ཐུབ་པ། </a:t>
            </a:r>
            <a:r>
              <a:rPr lang="en-US" sz="2400" dirty="0">
                <a:latin typeface="Monlam Uni OuChan2"/>
                <a:cs typeface="Monlam Uni OuChan2"/>
              </a:rPr>
              <a:t>: </a:t>
            </a:r>
            <a:r>
              <a:rPr lang="bo-CN" sz="2400" dirty="0">
                <a:latin typeface="Monlam Uni OuChan2"/>
                <a:cs typeface="Monlam Uni OuChan2"/>
              </a:rPr>
              <a:t>རྒྱང་</a:t>
            </a:r>
            <a:r>
              <a:rPr sz="2400" dirty="0" err="1">
                <a:latin typeface="Monlam Uni OuChan2"/>
                <a:cs typeface="Monlam Uni OuChan2"/>
              </a:rPr>
              <a:t>ཐག་ཐུང</a:t>
            </a:r>
            <a:r>
              <a:rPr sz="2400" dirty="0">
                <a:latin typeface="Monlam Uni OuChan2"/>
                <a:cs typeface="Monlam Uni OuChan2"/>
              </a:rPr>
              <a:t>་</a:t>
            </a:r>
            <a:r>
              <a:rPr lang="bo-CN" sz="2400" dirty="0">
                <a:latin typeface="Monlam Uni OuChan2"/>
                <a:cs typeface="Monlam Uni OuChan2"/>
              </a:rPr>
              <a:t>བ</a:t>
            </a:r>
            <a:r>
              <a:rPr sz="2400" dirty="0">
                <a:latin typeface="Monlam Uni OuChan2"/>
                <a:cs typeface="Monlam Uni OuChan2"/>
              </a:rPr>
              <a:t>།</a:t>
            </a:r>
          </a:p>
        </p:txBody>
      </p:sp>
      <p:grpSp>
        <p:nvGrpSpPr>
          <p:cNvPr id="1081" name="Group 1081"/>
          <p:cNvGrpSpPr/>
          <p:nvPr/>
        </p:nvGrpSpPr>
        <p:grpSpPr>
          <a:xfrm>
            <a:off x="0" y="1036102"/>
            <a:ext cx="9178291" cy="5593298"/>
            <a:chOff x="0" y="0"/>
            <a:chExt cx="9178290" cy="5593297"/>
          </a:xfrm>
        </p:grpSpPr>
        <p:pic>
          <p:nvPicPr>
            <p:cNvPr id="1079" name="Auge 3D_sehen3.jpg"/>
            <p:cNvPicPr>
              <a:picLocks noChangeAspect="1"/>
            </p:cNvPicPr>
            <p:nvPr/>
          </p:nvPicPr>
          <p:blipFill>
            <a:blip r:embed="rId3"/>
            <a:stretch>
              <a:fillRect/>
            </a:stretch>
          </p:blipFill>
          <p:spPr>
            <a:xfrm>
              <a:off x="0" y="0"/>
              <a:ext cx="8492491" cy="5593298"/>
            </a:xfrm>
            <a:prstGeom prst="rect">
              <a:avLst/>
            </a:prstGeom>
            <a:ln w="12700" cap="flat">
              <a:noFill/>
              <a:miter lim="400000"/>
            </a:ln>
            <a:effectLst/>
          </p:spPr>
        </p:pic>
        <p:sp>
          <p:nvSpPr>
            <p:cNvPr id="1080" name="Shape 1080"/>
            <p:cNvSpPr/>
            <p:nvPr/>
          </p:nvSpPr>
          <p:spPr>
            <a:xfrm>
              <a:off x="8035290" y="15457"/>
              <a:ext cx="1143001" cy="5566411"/>
            </a:xfrm>
            <a:prstGeom prst="rect">
              <a:avLst/>
            </a:prstGeom>
            <a:solidFill>
              <a:srgbClr val="E7E3DF"/>
            </a:solidFill>
            <a:ln w="12700" cap="flat">
              <a:solidFill>
                <a:srgbClr val="E7E3DF"/>
              </a:solidFill>
              <a:prstDash val="solid"/>
              <a:miter lim="400000"/>
            </a:ln>
            <a:effectLst/>
          </p:spPr>
          <p:txBody>
            <a:bodyPr wrap="square" lIns="34290" tIns="34290" rIns="34290" bIns="34290" numCol="1" anchor="ctr">
              <a:noAutofit/>
            </a:bodyP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grpSp>
    </p:spTree>
  </p:cSld>
  <p:clrMapOvr>
    <a:masterClrMapping/>
  </p:clrMapOvr>
  <p:transition xmlns:p14="http://schemas.microsoft.com/office/powerpoint/2010/mai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Shape 1085"/>
          <p:cNvSpPr/>
          <p:nvPr/>
        </p:nvSpPr>
        <p:spPr>
          <a:xfrm>
            <a:off x="11430" y="1074420"/>
            <a:ext cx="9166860" cy="5543551"/>
          </a:xfrm>
          <a:prstGeom prst="rect">
            <a:avLst/>
          </a:prstGeom>
          <a:solidFill>
            <a:srgbClr val="EFEEEC"/>
          </a:solidFill>
          <a:ln w="12700">
            <a:solidFill>
              <a:srgbClr val="EFEEEC"/>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086" name="Shape 108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51</a:t>
            </a:fld>
            <a:endParaRPr/>
          </a:p>
        </p:txBody>
      </p:sp>
      <p:pic>
        <p:nvPicPr>
          <p:cNvPr id="1087" name="Auge 3D_sehen4.jpg"/>
          <p:cNvPicPr>
            <a:picLocks noChangeAspect="1"/>
          </p:cNvPicPr>
          <p:nvPr/>
        </p:nvPicPr>
        <p:blipFill>
          <a:blip r:embed="rId2"/>
          <a:stretch>
            <a:fillRect/>
          </a:stretch>
        </p:blipFill>
        <p:spPr>
          <a:xfrm>
            <a:off x="0" y="1620829"/>
            <a:ext cx="9189720" cy="4482792"/>
          </a:xfrm>
          <a:prstGeom prst="rect">
            <a:avLst/>
          </a:prstGeom>
          <a:ln w="12700">
            <a:miter lim="400000"/>
          </a:ln>
        </p:spPr>
      </p:pic>
      <p:sp>
        <p:nvSpPr>
          <p:cNvPr id="1088" name="Shape 1088"/>
          <p:cNvSpPr/>
          <p:nvPr/>
        </p:nvSpPr>
        <p:spPr>
          <a:xfrm>
            <a:off x="139700" y="151130"/>
            <a:ext cx="5576079" cy="769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1480">
              <a:defRPr sz="2000" b="1"/>
            </a:pPr>
            <a:r>
              <a:rPr dirty="0"/>
              <a:t>Measurable depth perception: Long distance</a:t>
            </a:r>
            <a:br>
              <a:rPr dirty="0"/>
            </a:br>
            <a:r>
              <a:rPr lang="bo-CN" sz="2400" dirty="0">
                <a:latin typeface="Monlam Uni OuChan2"/>
                <a:cs typeface="Monlam Uni OuChan2"/>
              </a:rPr>
              <a:t>རྒྱང་ཉེ་སྣང་བ་ཚད་འཇལ་ཐུབ་པ། : རྒྱང་ཐག་རིང་བ།</a:t>
            </a:r>
            <a:endParaRPr sz="2400" dirty="0">
              <a:latin typeface="Monlam Uni OuChan2"/>
              <a:cs typeface="Monlam Uni OuChan2"/>
            </a:endParaRPr>
          </a:p>
        </p:txBody>
      </p:sp>
    </p:spTree>
  </p:cSld>
  <p:clrMapOvr>
    <a:masterClrMapping/>
  </p:clrMapOvr>
  <p:transition xmlns:p14="http://schemas.microsoft.com/office/powerpoint/2010/mai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 name="Shape 109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52</a:t>
            </a:fld>
            <a:endParaRPr/>
          </a:p>
        </p:txBody>
      </p:sp>
      <p:pic>
        <p:nvPicPr>
          <p:cNvPr id="1091" name="Auge 3D_sehen5.jpg"/>
          <p:cNvPicPr>
            <a:picLocks noChangeAspect="1"/>
          </p:cNvPicPr>
          <p:nvPr/>
        </p:nvPicPr>
        <p:blipFill>
          <a:blip r:embed="rId3"/>
          <a:stretch>
            <a:fillRect/>
          </a:stretch>
        </p:blipFill>
        <p:spPr>
          <a:xfrm>
            <a:off x="2788920" y="236200"/>
            <a:ext cx="6412230" cy="6404216"/>
          </a:xfrm>
          <a:prstGeom prst="rect">
            <a:avLst/>
          </a:prstGeom>
          <a:ln w="12700">
            <a:miter lim="400000"/>
          </a:ln>
        </p:spPr>
      </p:pic>
      <p:sp>
        <p:nvSpPr>
          <p:cNvPr id="1092" name="Shape 1092"/>
          <p:cNvSpPr/>
          <p:nvPr/>
        </p:nvSpPr>
        <p:spPr>
          <a:xfrm>
            <a:off x="419066" y="385660"/>
            <a:ext cx="1816561" cy="1015663"/>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1480">
              <a:lnSpc>
                <a:spcPct val="140000"/>
              </a:lnSpc>
              <a:tabLst>
                <a:tab pos="749300" algn="l"/>
              </a:tabLst>
              <a:defRPr sz="2000" b="1"/>
            </a:pPr>
            <a:r>
              <a:rPr dirty="0"/>
              <a:t>Field of vision</a:t>
            </a:r>
            <a:br>
              <a:rPr dirty="0"/>
            </a:br>
            <a:r>
              <a:rPr lang="bo-CN" sz="2400" b="1" i="0" u="none" strike="noStrike" dirty="0">
                <a:effectLst/>
                <a:latin typeface="Monlam Uni OuChan2"/>
                <a:cs typeface="Monlam Uni OuChan2"/>
              </a:rPr>
              <a:t>མཐོང་ཚོར་གྱི་ར་བ།</a:t>
            </a:r>
            <a:endParaRPr sz="2400" b="1" dirty="0">
              <a:latin typeface="Monlam Uni OuChan2"/>
              <a:cs typeface="Monlam Uni OuChan2"/>
            </a:endParaRPr>
          </a:p>
        </p:txBody>
      </p:sp>
      <p:sp>
        <p:nvSpPr>
          <p:cNvPr id="1093" name="Shape 1093"/>
          <p:cNvSpPr/>
          <p:nvPr/>
        </p:nvSpPr>
        <p:spPr>
          <a:xfrm>
            <a:off x="397352" y="1991876"/>
            <a:ext cx="2515475" cy="1717393"/>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defTabSz="411480">
              <a:tabLst>
                <a:tab pos="749300" algn="l"/>
              </a:tabLst>
              <a:defRPr sz="1600"/>
            </a:pPr>
            <a:r>
              <a:rPr sz="2000" dirty="0"/>
              <a:t>Maximum angle</a:t>
            </a:r>
          </a:p>
          <a:p>
            <a:pPr defTabSz="411480">
              <a:tabLst>
                <a:tab pos="749300" algn="l"/>
              </a:tabLst>
              <a:defRPr sz="1600"/>
            </a:pPr>
            <a:r>
              <a:rPr sz="2000" dirty="0"/>
              <a:t>of sight = 180°</a:t>
            </a:r>
          </a:p>
          <a:p>
            <a:pPr defTabSz="411480">
              <a:lnSpc>
                <a:spcPct val="140000"/>
              </a:lnSpc>
              <a:tabLst>
                <a:tab pos="749300" algn="l"/>
              </a:tabLst>
              <a:defRPr sz="1600"/>
            </a:pPr>
            <a:r>
              <a:rPr sz="2400" dirty="0">
                <a:latin typeface="Monlam Uni OuChan2"/>
                <a:cs typeface="Monlam Uni OuChan2"/>
              </a:rPr>
              <a:t>མིག་གི་ཟུར་ཁུག་ཆེ་ཤོས་ནི་༡༨༠</a:t>
            </a:r>
            <a:r>
              <a:rPr lang="en-IN" sz="2400" dirty="0">
                <a:latin typeface="Monlam Uni OuChan2"/>
                <a:cs typeface="Monlam Uni OuChan2"/>
              </a:rPr>
              <a:t>° </a:t>
            </a:r>
            <a:r>
              <a:rPr sz="2400" dirty="0">
                <a:latin typeface="Monlam Uni OuChan2"/>
                <a:cs typeface="Monlam Uni OuChan2"/>
              </a:rPr>
              <a:t> </a:t>
            </a:r>
            <a:r>
              <a:rPr sz="2400" dirty="0" err="1">
                <a:latin typeface="Monlam Uni OuChan2"/>
                <a:cs typeface="Monlam Uni OuChan2"/>
              </a:rPr>
              <a:t>ཡིན</a:t>
            </a:r>
            <a:r>
              <a:rPr sz="2400" dirty="0">
                <a:latin typeface="Monlam Uni OuChan2"/>
                <a:cs typeface="Monlam Uni OuChan2"/>
              </a:rPr>
              <a:t>།</a:t>
            </a:r>
          </a:p>
        </p:txBody>
      </p:sp>
    </p:spTree>
  </p:cSld>
  <p:clrMapOvr>
    <a:masterClrMapping/>
  </p:clrMapOvr>
  <p:transition xmlns:p14="http://schemas.microsoft.com/office/powerpoint/2010/mai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 name="Shape 109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53</a:t>
            </a:fld>
            <a:endParaRPr/>
          </a:p>
        </p:txBody>
      </p:sp>
      <p:pic>
        <p:nvPicPr>
          <p:cNvPr id="1098" name="Auge 3D_sehen6.jpg"/>
          <p:cNvPicPr>
            <a:picLocks noChangeAspect="1"/>
          </p:cNvPicPr>
          <p:nvPr/>
        </p:nvPicPr>
        <p:blipFill>
          <a:blip r:embed="rId2"/>
          <a:stretch>
            <a:fillRect/>
          </a:stretch>
        </p:blipFill>
        <p:spPr>
          <a:xfrm>
            <a:off x="3131820" y="243802"/>
            <a:ext cx="6000751" cy="6390799"/>
          </a:xfrm>
          <a:prstGeom prst="rect">
            <a:avLst/>
          </a:prstGeom>
          <a:ln w="12700">
            <a:miter lim="400000"/>
          </a:ln>
        </p:spPr>
      </p:pic>
      <p:sp>
        <p:nvSpPr>
          <p:cNvPr id="1099" name="Shape 1099"/>
          <p:cNvSpPr/>
          <p:nvPr/>
        </p:nvSpPr>
        <p:spPr>
          <a:xfrm>
            <a:off x="445770" y="514350"/>
            <a:ext cx="2427454" cy="1077218"/>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1480">
              <a:defRPr sz="2000" b="1"/>
            </a:pPr>
            <a:r>
              <a:rPr dirty="0"/>
              <a:t>Spatial experience</a:t>
            </a:r>
          </a:p>
          <a:p>
            <a:pPr defTabSz="411480">
              <a:defRPr sz="2000" b="1"/>
            </a:pPr>
            <a:r>
              <a:rPr dirty="0"/>
              <a:t>of the exterior</a:t>
            </a:r>
            <a:br>
              <a:rPr dirty="0"/>
            </a:br>
            <a:r>
              <a:rPr lang="bo-CN" sz="2400" dirty="0">
                <a:latin typeface="Monlam Uni OuChan2"/>
                <a:cs typeface="Monlam Uni OuChan2"/>
              </a:rPr>
              <a:t>ཕྱིའི་</a:t>
            </a:r>
            <a:r>
              <a:rPr sz="2400" dirty="0" err="1">
                <a:latin typeface="Monlam Uni OuChan2"/>
                <a:cs typeface="Monlam Uni OuChan2"/>
              </a:rPr>
              <a:t>གོ་ཡུལ་གྱི་ཉམས་མྱོང</a:t>
            </a:r>
            <a:r>
              <a:rPr sz="2400" dirty="0">
                <a:latin typeface="Monlam Uni OuChan2"/>
                <a:cs typeface="Monlam Uni OuChan2"/>
              </a:rPr>
              <a:t>་།</a:t>
            </a:r>
          </a:p>
        </p:txBody>
      </p:sp>
      <p:sp>
        <p:nvSpPr>
          <p:cNvPr id="1100" name="Shape 1100"/>
          <p:cNvSpPr/>
          <p:nvPr/>
        </p:nvSpPr>
        <p:spPr>
          <a:xfrm>
            <a:off x="443001" y="2245360"/>
            <a:ext cx="2514601" cy="303159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11480">
              <a:lnSpc>
                <a:spcPts val="2400"/>
              </a:lnSpc>
              <a:tabLst>
                <a:tab pos="749300" algn="l"/>
              </a:tabLst>
              <a:defRPr sz="2000"/>
            </a:pPr>
            <a:r>
              <a:rPr lang="de-CH" dirty="0">
                <a:latin typeface="Arial"/>
                <a:cs typeface="Arial"/>
              </a:rPr>
              <a:t>F</a:t>
            </a:r>
            <a:r>
              <a:rPr dirty="0">
                <a:latin typeface="Arial"/>
                <a:cs typeface="Arial"/>
              </a:rPr>
              <a:t>ield of vision: </a:t>
            </a:r>
          </a:p>
          <a:p>
            <a:pPr defTabSz="411480">
              <a:lnSpc>
                <a:spcPts val="2600"/>
              </a:lnSpc>
              <a:tabLst>
                <a:tab pos="749300" algn="l"/>
              </a:tabLst>
              <a:defRPr sz="2000"/>
            </a:pPr>
            <a:r>
              <a:rPr dirty="0">
                <a:latin typeface="Arial"/>
                <a:ea typeface="Symbol"/>
                <a:cs typeface="Arial"/>
                <a:sym typeface="Symbol"/>
              </a:rPr>
              <a:t>⇒  </a:t>
            </a:r>
            <a:r>
              <a:rPr dirty="0">
                <a:latin typeface="Arial"/>
                <a:cs typeface="Arial"/>
              </a:rPr>
              <a:t>2 domains</a:t>
            </a:r>
            <a:br>
              <a:rPr dirty="0">
                <a:latin typeface="Arial"/>
                <a:cs typeface="Arial"/>
              </a:rPr>
            </a:br>
            <a:r>
              <a:rPr lang="bo-CN" sz="2400" i="0" u="none" strike="noStrike" dirty="0">
                <a:effectLst/>
                <a:latin typeface="Monlam Uni OuChan2"/>
                <a:cs typeface="Monlam Uni OuChan2"/>
              </a:rPr>
              <a:t>མཐོང་ཚོར་གྱི་ར་བ། </a:t>
            </a:r>
            <a:r>
              <a:rPr lang="en-IN" sz="2400" i="0" u="none" strike="noStrike" dirty="0">
                <a:effectLst/>
                <a:latin typeface="Monlam Uni OuChan2"/>
                <a:cs typeface="Monlam Uni OuChan2"/>
                <a:sym typeface="Menlo"/>
              </a:rPr>
              <a:t>:</a:t>
            </a:r>
            <a:r>
              <a:rPr lang="en-IN" sz="2400" b="1" i="0" u="none" strike="noStrike" dirty="0">
                <a:effectLst/>
                <a:latin typeface="Monlam Uni OuChan2"/>
                <a:cs typeface="Monlam Uni OuChan2"/>
                <a:sym typeface="Menlo"/>
              </a:rPr>
              <a:t/>
            </a:r>
            <a:br>
              <a:rPr lang="en-IN" sz="2400" b="1" i="0" u="none" strike="noStrike" dirty="0">
                <a:effectLst/>
                <a:latin typeface="Monlam Uni OuChan2"/>
                <a:cs typeface="Monlam Uni OuChan2"/>
                <a:sym typeface="Menlo"/>
              </a:rPr>
            </a:br>
            <a:r>
              <a:rPr lang="bo-CN" sz="2400" b="0" i="0" u="none" strike="noStrike" dirty="0">
                <a:effectLst/>
                <a:latin typeface="Monlam Uni OuChan2"/>
                <a:cs typeface="Monlam Uni OuChan2"/>
              </a:rPr>
              <a:t>ཁྱབ་</a:t>
            </a:r>
            <a:r>
              <a:rPr sz="2400" dirty="0" err="1">
                <a:latin typeface="Monlam Uni OuChan2"/>
                <a:cs typeface="Monlam Uni OuChan2"/>
              </a:rPr>
              <a:t>ཁོངས</a:t>
            </a:r>
            <a:r>
              <a:rPr sz="2400" dirty="0">
                <a:latin typeface="Monlam Uni OuChan2"/>
                <a:cs typeface="Monlam Uni OuChan2"/>
              </a:rPr>
              <a:t>། ༢</a:t>
            </a:r>
          </a:p>
          <a:p>
            <a:pPr defTabSz="411480">
              <a:lnSpc>
                <a:spcPts val="2400"/>
              </a:lnSpc>
              <a:tabLst>
                <a:tab pos="749300" algn="l"/>
              </a:tabLst>
              <a:defRPr sz="2000"/>
            </a:pPr>
            <a:endParaRPr sz="2200" dirty="0"/>
          </a:p>
          <a:p>
            <a:pPr defTabSz="411480">
              <a:lnSpc>
                <a:spcPts val="2400"/>
              </a:lnSpc>
              <a:tabLst>
                <a:tab pos="749300" algn="l"/>
              </a:tabLst>
              <a:defRPr sz="2000"/>
            </a:pPr>
            <a:r>
              <a:rPr dirty="0">
                <a:latin typeface="Arial"/>
                <a:cs typeface="Arial"/>
              </a:rPr>
              <a:t>within each eye:</a:t>
            </a:r>
          </a:p>
          <a:p>
            <a:pPr defTabSz="411480">
              <a:lnSpc>
                <a:spcPts val="2600"/>
              </a:lnSpc>
              <a:tabLst>
                <a:tab pos="749300" algn="l"/>
              </a:tabLst>
              <a:defRPr sz="2000"/>
            </a:pPr>
            <a:r>
              <a:rPr dirty="0">
                <a:latin typeface="Arial"/>
                <a:ea typeface="Symbol"/>
                <a:cs typeface="Arial"/>
                <a:sym typeface="Symbol"/>
              </a:rPr>
              <a:t>⇒  </a:t>
            </a:r>
            <a:r>
              <a:rPr dirty="0">
                <a:latin typeface="Arial"/>
                <a:cs typeface="Arial"/>
              </a:rPr>
              <a:t>2 parts</a:t>
            </a:r>
            <a:br>
              <a:rPr dirty="0">
                <a:latin typeface="Arial"/>
                <a:cs typeface="Arial"/>
              </a:rPr>
            </a:br>
            <a:r>
              <a:rPr sz="2400" dirty="0" err="1">
                <a:latin typeface="Monlam Uni OuChan2"/>
                <a:cs typeface="Monlam Uni OuChan2"/>
              </a:rPr>
              <a:t>མིག</a:t>
            </a:r>
            <a:r>
              <a:rPr sz="2400" dirty="0">
                <a:latin typeface="Monlam Uni OuChan2"/>
                <a:cs typeface="Monlam Uni OuChan2"/>
              </a:rPr>
              <a:t>་</a:t>
            </a:r>
            <a:r>
              <a:rPr lang="bo-CN" sz="2400" b="0" i="0" u="none" strike="noStrike" dirty="0">
                <a:effectLst/>
                <a:latin typeface="Monlam Uni OuChan2"/>
                <a:cs typeface="Monlam Uni OuChan2"/>
              </a:rPr>
              <a:t>རེ་རེའི་</a:t>
            </a:r>
            <a:r>
              <a:rPr sz="2400" dirty="0" err="1">
                <a:latin typeface="Monlam Uni OuChan2"/>
                <a:cs typeface="Monlam Uni OuChan2"/>
              </a:rPr>
              <a:t>ནང་ལ</a:t>
            </a:r>
            <a:r>
              <a:rPr sz="2400" dirty="0">
                <a:latin typeface="Monlam Uni OuChan2"/>
                <a:cs typeface="Monlam Uni OuChan2"/>
              </a:rPr>
              <a:t>་</a:t>
            </a:r>
            <a:r>
              <a:rPr lang="bo-CN" sz="2400" b="0" i="0" u="none" strike="noStrike" dirty="0">
                <a:effectLst/>
                <a:latin typeface="Monlam Uni OuChan2"/>
                <a:cs typeface="Monlam Uni OuChan2"/>
              </a:rPr>
              <a:t>ཆ་ཤས་</a:t>
            </a:r>
            <a:r>
              <a:rPr sz="2400" dirty="0" err="1">
                <a:latin typeface="Monlam Uni OuChan2"/>
                <a:cs typeface="Monlam Uni OuChan2"/>
              </a:rPr>
              <a:t>གཉིས་ཡོད</a:t>
            </a:r>
            <a:r>
              <a:rPr sz="2400" dirty="0">
                <a:latin typeface="Monlam Uni OuChan2"/>
                <a:cs typeface="Monlam Uni OuChan2"/>
              </a:rPr>
              <a:t>།</a:t>
            </a:r>
          </a:p>
        </p:txBody>
      </p:sp>
    </p:spTree>
  </p:cSld>
  <p:clrMapOvr>
    <a:masterClrMapping/>
  </p:clrMapOvr>
  <p:transition xmlns:p14="http://schemas.microsoft.com/office/powerpoint/2010/main" spd="slow"/>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2" name="Shape 1102"/>
          <p:cNvSpPr/>
          <p:nvPr/>
        </p:nvSpPr>
        <p:spPr>
          <a:xfrm>
            <a:off x="0" y="240030"/>
            <a:ext cx="1143001" cy="6377940"/>
          </a:xfrm>
          <a:prstGeom prst="rect">
            <a:avLst/>
          </a:prstGeom>
          <a:solidFill>
            <a:srgbClr val="EAEBED"/>
          </a:solidFill>
          <a:ln w="12700">
            <a:solidFill>
              <a:srgbClr val="EAEBED"/>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03" name="Shape 110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54</a:t>
            </a:fld>
            <a:endParaRPr/>
          </a:p>
        </p:txBody>
      </p:sp>
      <p:pic>
        <p:nvPicPr>
          <p:cNvPr id="1104" name="Auge 3D_sehen7.jpg"/>
          <p:cNvPicPr>
            <a:picLocks noChangeAspect="1"/>
          </p:cNvPicPr>
          <p:nvPr/>
        </p:nvPicPr>
        <p:blipFill>
          <a:blip r:embed="rId3"/>
          <a:stretch>
            <a:fillRect/>
          </a:stretch>
        </p:blipFill>
        <p:spPr>
          <a:xfrm>
            <a:off x="983072" y="228342"/>
            <a:ext cx="8232540" cy="6400801"/>
          </a:xfrm>
          <a:prstGeom prst="rect">
            <a:avLst/>
          </a:prstGeom>
          <a:ln w="12700">
            <a:miter lim="400000"/>
          </a:ln>
        </p:spPr>
      </p:pic>
      <p:sp>
        <p:nvSpPr>
          <p:cNvPr id="1105" name="Shape 1105"/>
          <p:cNvSpPr/>
          <p:nvPr/>
        </p:nvSpPr>
        <p:spPr>
          <a:xfrm>
            <a:off x="4374626" y="2571750"/>
            <a:ext cx="1692232"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defTabSz="411480">
              <a:lnSpc>
                <a:spcPts val="1900"/>
              </a:lnSpc>
              <a:tabLst>
                <a:tab pos="749300" algn="l"/>
              </a:tabLst>
              <a:defRPr sz="1600"/>
            </a:lvl1pPr>
          </a:lstStyle>
          <a:p>
            <a:r>
              <a:t>Chiasma opticum</a:t>
            </a:r>
          </a:p>
        </p:txBody>
      </p:sp>
      <p:sp>
        <p:nvSpPr>
          <p:cNvPr id="1106" name="Shape 1106"/>
          <p:cNvSpPr/>
          <p:nvPr/>
        </p:nvSpPr>
        <p:spPr>
          <a:xfrm flipV="1">
            <a:off x="4286250" y="2873225"/>
            <a:ext cx="90869" cy="647215"/>
          </a:xfrm>
          <a:prstGeom prst="line">
            <a:avLst/>
          </a:prstGeom>
          <a:ln w="12700">
            <a:solidFill>
              <a:srgbClr val="000000"/>
            </a:solidFill>
            <a:miter lim="400000"/>
            <a:headEnd type="stealth"/>
          </a:ln>
        </p:spPr>
        <p:txBody>
          <a:bodyPr lIns="45719" rIns="45719" anchor="ctr"/>
          <a:lstStyle/>
          <a:p>
            <a:pPr defTabSz="411480">
              <a:defRPr sz="1000"/>
            </a:pPr>
            <a:endParaRPr/>
          </a:p>
        </p:txBody>
      </p:sp>
      <p:sp>
        <p:nvSpPr>
          <p:cNvPr id="1107" name="Shape 1107"/>
          <p:cNvSpPr/>
          <p:nvPr/>
        </p:nvSpPr>
        <p:spPr>
          <a:xfrm>
            <a:off x="7098325" y="2526030"/>
            <a:ext cx="2034541" cy="34290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11480">
              <a:lnSpc>
                <a:spcPts val="1900"/>
              </a:lnSpc>
              <a:tabLst>
                <a:tab pos="749300" algn="l"/>
              </a:tabLst>
              <a:defRPr sz="1600"/>
            </a:lvl1pPr>
          </a:lstStyle>
          <a:p>
            <a:r>
              <a:t>Primary visual cortex</a:t>
            </a:r>
          </a:p>
        </p:txBody>
      </p:sp>
      <p:sp>
        <p:nvSpPr>
          <p:cNvPr id="1108" name="Shape 1108"/>
          <p:cNvSpPr/>
          <p:nvPr/>
        </p:nvSpPr>
        <p:spPr>
          <a:xfrm flipH="1" flipV="1">
            <a:off x="7166037" y="2868930"/>
            <a:ext cx="434913" cy="1074420"/>
          </a:xfrm>
          <a:prstGeom prst="line">
            <a:avLst/>
          </a:prstGeom>
          <a:ln w="12700">
            <a:solidFill>
              <a:srgbClr val="000000"/>
            </a:solidFill>
            <a:miter lim="400000"/>
            <a:headEnd type="stealth"/>
          </a:ln>
        </p:spPr>
        <p:txBody>
          <a:bodyPr lIns="45719" rIns="45719" anchor="ctr"/>
          <a:lstStyle/>
          <a:p>
            <a:pPr defTabSz="411480">
              <a:defRPr sz="1000"/>
            </a:pPr>
            <a:endParaRPr/>
          </a:p>
        </p:txBody>
      </p:sp>
      <p:sp>
        <p:nvSpPr>
          <p:cNvPr id="1109" name="Shape 1109"/>
          <p:cNvSpPr/>
          <p:nvPr/>
        </p:nvSpPr>
        <p:spPr>
          <a:xfrm>
            <a:off x="408711" y="468630"/>
            <a:ext cx="5657851" cy="76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rtl="0">
              <a:spcBef>
                <a:spcPts val="0"/>
              </a:spcBef>
              <a:spcAft>
                <a:spcPts val="0"/>
              </a:spcAft>
            </a:pPr>
            <a:r>
              <a:rPr lang="en-IN" sz="2000" b="1" dirty="0"/>
              <a:t>Visual information processing by the brain</a:t>
            </a:r>
            <a:r>
              <a:rPr lang="en-IN" dirty="0"/>
              <a:t/>
            </a:r>
            <a:br>
              <a:rPr lang="en-IN" dirty="0"/>
            </a:br>
            <a:r>
              <a:rPr lang="bo-CN" sz="2400" b="1" i="0" u="none" strike="noStrike" dirty="0">
                <a:effectLst/>
                <a:latin typeface="Monlam Uni OuChan2"/>
                <a:cs typeface="Monlam Uni OuChan2"/>
              </a:rPr>
              <a:t>ཀླད་པའི་མཐོང་ཚོར་གྱི་ཆ་འཕྲིན་དབྱེ་སེལ་བྱེད་པ།</a:t>
            </a:r>
            <a:endParaRPr lang="bo-CN" sz="2400" b="1" dirty="0">
              <a:effectLst/>
              <a:latin typeface="Monlam Uni OuChan2"/>
              <a:cs typeface="Monlam Uni OuChan2"/>
            </a:endParaRPr>
          </a:p>
        </p:txBody>
      </p:sp>
    </p:spTree>
  </p:cSld>
  <p:clrMapOvr>
    <a:masterClrMapping/>
  </p:clrMapOvr>
  <p:transition xmlns:p14="http://schemas.microsoft.com/office/powerpoint/2010/main" spd="slow"/>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13" name="Shape 111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55</a:t>
            </a:fld>
            <a:endParaRPr/>
          </a:p>
        </p:txBody>
      </p:sp>
      <p:pic>
        <p:nvPicPr>
          <p:cNvPr id="1114" name="Auge 3D_sehen8.jpg"/>
          <p:cNvPicPr>
            <a:picLocks noChangeAspect="1"/>
          </p:cNvPicPr>
          <p:nvPr/>
        </p:nvPicPr>
        <p:blipFill>
          <a:blip r:embed="rId3"/>
          <a:stretch>
            <a:fillRect/>
          </a:stretch>
        </p:blipFill>
        <p:spPr>
          <a:xfrm>
            <a:off x="0" y="546134"/>
            <a:ext cx="9189720" cy="6106126"/>
          </a:xfrm>
          <a:prstGeom prst="rect">
            <a:avLst/>
          </a:prstGeom>
          <a:ln w="12700">
            <a:miter lim="400000"/>
          </a:ln>
        </p:spPr>
      </p:pic>
      <p:sp>
        <p:nvSpPr>
          <p:cNvPr id="1115" name="Shape 1115"/>
          <p:cNvSpPr/>
          <p:nvPr/>
        </p:nvSpPr>
        <p:spPr>
          <a:xfrm>
            <a:off x="5977890" y="6000750"/>
            <a:ext cx="857251" cy="182880"/>
          </a:xfrm>
          <a:prstGeom prst="roundRect">
            <a:avLst>
              <a:gd name="adj" fmla="val 50000"/>
            </a:avLst>
          </a:prstGeom>
          <a:solidFill>
            <a:srgbClr val="EFEEEC"/>
          </a:solidFill>
          <a:ln w="12700">
            <a:solidFill>
              <a:srgbClr val="EFEEEC"/>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16" name="Shape 1116"/>
          <p:cNvSpPr/>
          <p:nvPr/>
        </p:nvSpPr>
        <p:spPr>
          <a:xfrm>
            <a:off x="5205235" y="5440679"/>
            <a:ext cx="1854657" cy="8509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ctr" defTabSz="411480">
              <a:defRPr sz="1600"/>
            </a:pPr>
            <a:r>
              <a:t>Further processing</a:t>
            </a:r>
          </a:p>
          <a:p>
            <a:pPr algn="ctr" defTabSz="411480">
              <a:defRPr sz="1600"/>
            </a:pPr>
            <a:r>
              <a:t>in the brain</a:t>
            </a:r>
          </a:p>
          <a:p>
            <a:pPr algn="ctr" defTabSz="411480">
              <a:defRPr sz="1600">
                <a:solidFill>
                  <a:srgbClr val="941100"/>
                </a:solidFill>
              </a:defRPr>
            </a:pPr>
            <a:r>
              <a:t>What will change?</a:t>
            </a:r>
          </a:p>
        </p:txBody>
      </p:sp>
      <p:sp>
        <p:nvSpPr>
          <p:cNvPr id="1117" name="Shape 1117"/>
          <p:cNvSpPr/>
          <p:nvPr/>
        </p:nvSpPr>
        <p:spPr>
          <a:xfrm>
            <a:off x="11430" y="240030"/>
            <a:ext cx="6252210" cy="377191"/>
          </a:xfrm>
          <a:prstGeom prst="rect">
            <a:avLst/>
          </a:prstGeom>
          <a:gradFill>
            <a:gsLst>
              <a:gs pos="0">
                <a:srgbClr val="E3E3E6"/>
              </a:gs>
              <a:gs pos="100000">
                <a:srgbClr val="D0CECE"/>
              </a:gs>
            </a:gsLst>
            <a:lin ang="10860000"/>
          </a:gradFill>
          <a:ln w="3175">
            <a:solidFill>
              <a:srgbClr val="E3E3E6"/>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18" name="Shape 1118"/>
          <p:cNvSpPr/>
          <p:nvPr/>
        </p:nvSpPr>
        <p:spPr>
          <a:xfrm>
            <a:off x="6217920" y="240030"/>
            <a:ext cx="2971801" cy="377191"/>
          </a:xfrm>
          <a:prstGeom prst="rect">
            <a:avLst/>
          </a:prstGeom>
          <a:solidFill>
            <a:srgbClr val="E3E3E6"/>
          </a:solidFill>
          <a:ln w="3175">
            <a:solidFill>
              <a:srgbClr val="E3E3E6"/>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9" name="Shape 1109"/>
          <p:cNvSpPr/>
          <p:nvPr/>
        </p:nvSpPr>
        <p:spPr>
          <a:xfrm>
            <a:off x="408711" y="468630"/>
            <a:ext cx="5657851" cy="7694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rtl="0">
              <a:spcBef>
                <a:spcPts val="0"/>
              </a:spcBef>
              <a:spcAft>
                <a:spcPts val="0"/>
              </a:spcAft>
            </a:pPr>
            <a:r>
              <a:rPr lang="en-IN" sz="2000" b="1" dirty="0"/>
              <a:t>Visual information processing by the brain</a:t>
            </a:r>
            <a:r>
              <a:rPr lang="en-IN" dirty="0"/>
              <a:t/>
            </a:r>
            <a:br>
              <a:rPr lang="en-IN" dirty="0"/>
            </a:br>
            <a:r>
              <a:rPr lang="bo-CN" sz="2400" b="1" i="0" u="none" strike="noStrike" dirty="0">
                <a:effectLst/>
                <a:latin typeface="Monlam Uni OuChan2"/>
                <a:cs typeface="Monlam Uni OuChan2"/>
              </a:rPr>
              <a:t>ཀླད་པའི་མཐོང་ཚོར་གྱི་ཆ་འཕྲིན་དབྱེ་སེལ་བྱེད་པ།</a:t>
            </a:r>
            <a:endParaRPr lang="bo-CN" sz="2400" b="1" dirty="0">
              <a:effectLst/>
              <a:latin typeface="Monlam Uni OuChan2"/>
              <a:cs typeface="Monlam Uni OuChan2"/>
            </a:endParaRPr>
          </a:p>
        </p:txBody>
      </p:sp>
    </p:spTree>
  </p:cSld>
  <p:clrMapOvr>
    <a:masterClrMapping/>
  </p:clrMapOvr>
  <p:transition xmlns:p14="http://schemas.microsoft.com/office/powerpoint/2010/mai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3" name="droppedImage.png"/>
          <p:cNvPicPr>
            <a:picLocks noChangeAspect="1"/>
          </p:cNvPicPr>
          <p:nvPr/>
        </p:nvPicPr>
        <p:blipFill>
          <a:blip r:embed="rId2"/>
          <a:stretch>
            <a:fillRect/>
          </a:stretch>
        </p:blipFill>
        <p:spPr>
          <a:xfrm>
            <a:off x="2015510" y="-49896"/>
            <a:ext cx="5143241" cy="6392127"/>
          </a:xfrm>
          <a:prstGeom prst="rect">
            <a:avLst/>
          </a:prstGeom>
          <a:ln w="12700">
            <a:miter lim="400000"/>
          </a:ln>
        </p:spPr>
      </p:pic>
      <p:sp>
        <p:nvSpPr>
          <p:cNvPr id="1124" name="Shape 112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56</a:t>
            </a:fld>
            <a:endParaRPr dirty="0"/>
          </a:p>
        </p:txBody>
      </p:sp>
      <p:sp>
        <p:nvSpPr>
          <p:cNvPr id="1125" name="Shape 1125"/>
          <p:cNvSpPr/>
          <p:nvPr/>
        </p:nvSpPr>
        <p:spPr>
          <a:xfrm>
            <a:off x="5635600" y="8646"/>
            <a:ext cx="1442602" cy="779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rPr dirty="0"/>
              <a:t>Real Object</a:t>
            </a:r>
          </a:p>
          <a:p>
            <a:pPr>
              <a:defRPr sz="2000"/>
            </a:pPr>
            <a:r>
              <a:rPr sz="2400" dirty="0"/>
              <a:t>དངོས་པོ་ངོ་མ།</a:t>
            </a:r>
          </a:p>
        </p:txBody>
      </p:sp>
      <p:sp>
        <p:nvSpPr>
          <p:cNvPr id="1126" name="Shape 1126"/>
          <p:cNvSpPr/>
          <p:nvPr/>
        </p:nvSpPr>
        <p:spPr>
          <a:xfrm>
            <a:off x="104498" y="2285416"/>
            <a:ext cx="2021452" cy="145680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2000"/>
            </a:pPr>
            <a:r>
              <a:rPr dirty="0"/>
              <a:t>Image seen by</a:t>
            </a:r>
            <a:br>
              <a:rPr dirty="0"/>
            </a:br>
            <a:r>
              <a:rPr dirty="0"/>
              <a:t>the left eye</a:t>
            </a:r>
          </a:p>
          <a:p>
            <a:pPr>
              <a:defRPr sz="2000"/>
            </a:pPr>
            <a:r>
              <a:rPr lang="bo-CN" sz="2400" dirty="0">
                <a:solidFill>
                  <a:schemeClr val="tx1"/>
                </a:solidFill>
                <a:latin typeface="Monlam Uni OuChan2"/>
                <a:cs typeface="Monlam Uni OuChan2"/>
              </a:rPr>
              <a:t>མིག་</a:t>
            </a:r>
            <a:r>
              <a:rPr sz="2400" dirty="0" err="1">
                <a:solidFill>
                  <a:schemeClr val="tx1"/>
                </a:solidFill>
                <a:latin typeface="Monlam Uni OuChan2"/>
                <a:cs typeface="Monlam Uni OuChan2"/>
              </a:rPr>
              <a:t>གཡོན་ཕྱོགས</a:t>
            </a:r>
            <a:r>
              <a:rPr sz="2400" dirty="0">
                <a:solidFill>
                  <a:schemeClr val="tx1"/>
                </a:solidFill>
                <a:latin typeface="Monlam Uni OuChan2"/>
                <a:cs typeface="Monlam Uni OuChan2"/>
              </a:rPr>
              <a:t>་</a:t>
            </a:r>
            <a:r>
              <a:rPr lang="bo-CN" sz="2400" b="0" i="0" u="none" strike="noStrike" dirty="0">
                <a:solidFill>
                  <a:schemeClr val="tx1"/>
                </a:solidFill>
                <a:effectLst/>
                <a:latin typeface="Monlam Uni OuChan2"/>
                <a:cs typeface="Monlam Uni OuChan2"/>
              </a:rPr>
              <a:t>ལ་སྣང་</a:t>
            </a:r>
            <a:r>
              <a:rPr sz="2400" dirty="0" err="1">
                <a:solidFill>
                  <a:schemeClr val="tx1"/>
                </a:solidFill>
                <a:latin typeface="Monlam Uni OuChan2"/>
                <a:cs typeface="Monlam Uni OuChan2"/>
              </a:rPr>
              <a:t>བརྙན</a:t>
            </a:r>
            <a:r>
              <a:rPr sz="2400" dirty="0">
                <a:solidFill>
                  <a:schemeClr val="tx1"/>
                </a:solidFill>
                <a:latin typeface="Monlam Uni OuChan2"/>
                <a:cs typeface="Monlam Uni OuChan2"/>
              </a:rPr>
              <a:t>།</a:t>
            </a:r>
          </a:p>
        </p:txBody>
      </p:sp>
      <p:sp>
        <p:nvSpPr>
          <p:cNvPr id="1127" name="Shape 1127"/>
          <p:cNvSpPr/>
          <p:nvPr/>
        </p:nvSpPr>
        <p:spPr>
          <a:xfrm>
            <a:off x="7185999" y="2285416"/>
            <a:ext cx="2027026" cy="1456809"/>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p>
            <a:pPr>
              <a:defRPr sz="2000"/>
            </a:pPr>
            <a:r>
              <a:rPr dirty="0"/>
              <a:t>Image seen by</a:t>
            </a:r>
            <a:br>
              <a:rPr dirty="0"/>
            </a:br>
            <a:r>
              <a:rPr dirty="0"/>
              <a:t>the right eye</a:t>
            </a:r>
          </a:p>
          <a:p>
            <a:pPr>
              <a:defRPr sz="2000"/>
            </a:pPr>
            <a:r>
              <a:rPr lang="bo-CN" sz="2400" dirty="0">
                <a:latin typeface="Monlam Uni OuChan2"/>
                <a:cs typeface="Monlam Uni OuChan2"/>
              </a:rPr>
              <a:t>མིག་གཡས་ཕྱོགས་</a:t>
            </a:r>
            <a:r>
              <a:rPr lang="bo-CN" sz="2400" b="0" i="0" u="none" strike="noStrike" dirty="0">
                <a:effectLst/>
                <a:latin typeface="Monlam Uni OuChan2"/>
                <a:cs typeface="Monlam Uni OuChan2"/>
              </a:rPr>
              <a:t>ལ་སྣང་</a:t>
            </a:r>
            <a:r>
              <a:rPr lang="bo-CN" sz="2400" dirty="0">
                <a:latin typeface="Monlam Uni OuChan2"/>
                <a:cs typeface="Monlam Uni OuChan2"/>
              </a:rPr>
              <a:t>བརྙན།</a:t>
            </a:r>
          </a:p>
        </p:txBody>
      </p:sp>
      <p:sp>
        <p:nvSpPr>
          <p:cNvPr id="1128" name="Shape 1128"/>
          <p:cNvSpPr/>
          <p:nvPr/>
        </p:nvSpPr>
        <p:spPr>
          <a:xfrm>
            <a:off x="2539206" y="4417957"/>
            <a:ext cx="701339" cy="779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2000"/>
            </a:pPr>
            <a:r>
              <a:rPr dirty="0"/>
              <a:t>Brain</a:t>
            </a:r>
          </a:p>
          <a:p>
            <a:pPr>
              <a:defRPr sz="2000"/>
            </a:pPr>
            <a:r>
              <a:rPr sz="2400" dirty="0"/>
              <a:t>ཀླད་པ།</a:t>
            </a:r>
          </a:p>
        </p:txBody>
      </p:sp>
    </p:spTree>
  </p:cSld>
  <p:clrMapOvr>
    <a:masterClrMapping/>
  </p:clrMapOvr>
  <p:transition xmlns:p14="http://schemas.microsoft.com/office/powerpoint/2010/mai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Shape 113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57</a:t>
            </a:fld>
            <a:endParaRPr/>
          </a:p>
        </p:txBody>
      </p:sp>
      <p:sp>
        <p:nvSpPr>
          <p:cNvPr id="1131" name="Shape 1131"/>
          <p:cNvSpPr/>
          <p:nvPr/>
        </p:nvSpPr>
        <p:spPr>
          <a:xfrm>
            <a:off x="1848802" y="651510"/>
            <a:ext cx="5440681" cy="486918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258603" marR="82296" indent="-258603" defTabSz="822960">
              <a:spcBef>
                <a:spcPts val="400"/>
              </a:spcBef>
              <a:buSzPct val="100000"/>
              <a:buChar char="•"/>
              <a:defRPr sz="1800">
                <a:uFill>
                  <a:solidFill>
                    <a:srgbClr val="000000"/>
                  </a:solidFill>
                </a:uFill>
                <a:latin typeface="Arial Unicode MS"/>
                <a:ea typeface="Arial Unicode MS"/>
                <a:cs typeface="Arial Unicode MS"/>
                <a:sym typeface="Arial Unicode MS"/>
              </a:defRPr>
            </a:pPr>
            <a:endParaRPr/>
          </a:p>
          <a:p>
            <a:pPr marR="82296" defTabSz="822960">
              <a:spcBef>
                <a:spcPts val="400"/>
              </a:spcBef>
              <a:defRPr sz="1800">
                <a:uFill>
                  <a:solidFill>
                    <a:srgbClr val="000000"/>
                  </a:solidFill>
                </a:uFill>
                <a:latin typeface="Arial Unicode MS"/>
                <a:ea typeface="Arial Unicode MS"/>
                <a:cs typeface="Arial Unicode MS"/>
                <a:sym typeface="Arial Unicode MS"/>
              </a:defRPr>
            </a:pPr>
            <a:r>
              <a:rPr sz="27000" b="1">
                <a:solidFill>
                  <a:srgbClr val="FF2600"/>
                </a:solidFill>
                <a:latin typeface="Helvetica"/>
                <a:ea typeface="Helvetica"/>
                <a:cs typeface="Helvetica"/>
                <a:sym typeface="Helvetica"/>
              </a:rPr>
              <a:t>?...</a:t>
            </a:r>
          </a:p>
        </p:txBody>
      </p:sp>
    </p:spTree>
  </p:cSld>
  <p:clrMapOvr>
    <a:masterClrMapping/>
  </p:clrMapOvr>
  <p:transition xmlns:p14="http://schemas.microsoft.com/office/powerpoint/2010/main" spd="slow"/>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 name="Shape 113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411480">
              <a:tabLst>
                <a:tab pos="749300" algn="l"/>
              </a:tabLst>
            </a:lvl1pPr>
          </a:lstStyle>
          <a:p>
            <a:fld id="{86CB4B4D-7CA3-9044-876B-883B54F8677D}" type="slidenum">
              <a:t>58</a:t>
            </a:fld>
            <a:endParaRPr/>
          </a:p>
        </p:txBody>
      </p:sp>
      <p:grpSp>
        <p:nvGrpSpPr>
          <p:cNvPr id="1136" name="Group 1136"/>
          <p:cNvGrpSpPr/>
          <p:nvPr/>
        </p:nvGrpSpPr>
        <p:grpSpPr>
          <a:xfrm>
            <a:off x="456902" y="3156888"/>
            <a:ext cx="8528270" cy="3013493"/>
            <a:chOff x="0" y="0"/>
            <a:chExt cx="8528269" cy="3013492"/>
          </a:xfrm>
        </p:grpSpPr>
        <p:sp>
          <p:nvSpPr>
            <p:cNvPr id="1134" name="Shape 1134"/>
            <p:cNvSpPr/>
            <p:nvPr/>
          </p:nvSpPr>
          <p:spPr>
            <a:xfrm>
              <a:off x="0" y="514349"/>
              <a:ext cx="8528269" cy="24991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defTabSz="411480">
                <a:defRPr sz="2000"/>
              </a:pPr>
              <a:r>
                <a:rPr dirty="0"/>
                <a:t>Refers to a technique for creating or enhancing the illusion of depth in an image by presenting two offset images separately to the left and right eye of the viewer.</a:t>
              </a:r>
            </a:p>
            <a:p>
              <a:pPr>
                <a:lnSpc>
                  <a:spcPct val="120000"/>
                </a:lnSpc>
                <a:spcBef>
                  <a:spcPts val="1200"/>
                </a:spcBef>
                <a:defRPr sz="1900">
                  <a:latin typeface="Monlam Uni OuChan2"/>
                  <a:ea typeface="Monlam Uni OuChan2"/>
                  <a:cs typeface="Monlam Uni OuChan2"/>
                  <a:sym typeface="Monlam Uni OuChan2"/>
                </a:defRPr>
              </a:pPr>
              <a:r>
                <a:rPr lang="bo-CN" sz="2400" dirty="0">
                  <a:latin typeface="Monlam Uni OuChan2"/>
                  <a:cs typeface="Monlam Uni OuChan2"/>
                </a:rPr>
                <a:t>མཚན་ཉིད། </a:t>
              </a:r>
              <a:r>
                <a:rPr lang="en-IN" sz="2400" dirty="0">
                  <a:latin typeface="Monlam Uni OuChan2"/>
                  <a:cs typeface="Monlam Uni OuChan2"/>
                </a:rPr>
                <a:t>: </a:t>
              </a:r>
              <a:r>
                <a:rPr sz="2400" dirty="0" err="1">
                  <a:latin typeface="Monlam Uni OuChan2"/>
                  <a:cs typeface="Monlam Uni OuChan2"/>
                </a:rPr>
                <a:t>སྲ་གཟུགས་དབྱིབས་འགོད</a:t>
              </a:r>
              <a:r>
                <a:rPr lang="bo-CN" sz="2400" dirty="0">
                  <a:latin typeface="Monlam Uni OuChan2"/>
                  <a:cs typeface="Monlam Uni OuChan2"/>
                </a:rPr>
                <a:t>་ཀྱི་མཐོང་སྣང་།</a:t>
              </a:r>
              <a:r>
                <a:rPr sz="2400" dirty="0">
                  <a:latin typeface="Monlam Uni OuChan2"/>
                  <a:cs typeface="Monlam Uni OuChan2"/>
                  <a:sym typeface="Helvetica"/>
                </a:rPr>
                <a:t> </a:t>
              </a:r>
              <a:r>
                <a:rPr lang="en-IN" sz="2400" dirty="0">
                  <a:latin typeface="Monlam Uni OuChan2"/>
                  <a:cs typeface="Monlam Uni OuChan2"/>
                  <a:sym typeface="Helvetica"/>
                </a:rPr>
                <a:t/>
              </a:r>
              <a:br>
                <a:rPr lang="en-IN" sz="2400" dirty="0">
                  <a:latin typeface="Monlam Uni OuChan2"/>
                  <a:cs typeface="Monlam Uni OuChan2"/>
                  <a:sym typeface="Helvetica"/>
                </a:rPr>
              </a:br>
              <a:r>
                <a:rPr lang="bo-CN" sz="2400" b="0" i="0" u="none" strike="noStrike" dirty="0">
                  <a:effectLst/>
                  <a:latin typeface="Monlam Uni OuChan2"/>
                  <a:cs typeface="Monlam Uni OuChan2"/>
                </a:rPr>
                <a:t>འདི་</a:t>
              </a:r>
              <a:r>
                <a:rPr sz="2400" dirty="0" err="1">
                  <a:latin typeface="Monlam Uni OuChan2"/>
                  <a:cs typeface="Monlam Uni OuChan2"/>
                </a:rPr>
                <a:t>ནི</a:t>
              </a:r>
              <a:r>
                <a:rPr sz="2400" dirty="0">
                  <a:latin typeface="Monlam Uni OuChan2"/>
                  <a:cs typeface="Monlam Uni OuChan2"/>
                </a:rPr>
                <a:t>་</a:t>
              </a:r>
              <a:r>
                <a:rPr lang="bo-CN" sz="2400" b="0" i="0" u="none" strike="noStrike" dirty="0">
                  <a:effectLst/>
                  <a:latin typeface="Monlam Uni OuChan2"/>
                  <a:cs typeface="Monlam Uni OuChan2"/>
                </a:rPr>
                <a:t>རྒྱང་ཉེ་ཡི་འཁྲུལ་སྣང་བཟོ་བའམ་སྤོར་བར་བྱེད་པའི་ཐབས་ཚུལ་ཞིག་ལ་གོ་བ་དང་། དེ་བཞིན་པར་ལ་སོགས་ལྟ་མཁན་གྱི་མིག་གཡས་པ་དང་གཡོན་མ་བྱེ་བྲག་པ་སོ་སོར་འཕྲུལ་པར་སྣང་བརྙན་གཉིས་འཇོག་པ་ལ་ཟེར།</a:t>
              </a:r>
              <a:endParaRPr sz="2400" dirty="0">
                <a:latin typeface="Monlam Uni OuChan2"/>
                <a:cs typeface="Monlam Uni OuChan2"/>
              </a:endParaRPr>
            </a:p>
          </p:txBody>
        </p:sp>
        <p:sp>
          <p:nvSpPr>
            <p:cNvPr id="1135" name="Shape 1135"/>
            <p:cNvSpPr/>
            <p:nvPr/>
          </p:nvSpPr>
          <p:spPr>
            <a:xfrm>
              <a:off x="297" y="0"/>
              <a:ext cx="7863842" cy="3962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p>
              <a:pPr defTabSz="411480">
                <a:defRPr sz="2000" b="1"/>
              </a:pPr>
              <a:r>
                <a:t>Definition: Stereoscopy </a:t>
              </a:r>
            </a:p>
          </p:txBody>
        </p:sp>
      </p:grpSp>
      <p:sp>
        <p:nvSpPr>
          <p:cNvPr id="1137" name="Shape 1137"/>
          <p:cNvSpPr/>
          <p:nvPr/>
        </p:nvSpPr>
        <p:spPr>
          <a:xfrm>
            <a:off x="457200" y="422910"/>
            <a:ext cx="9207501" cy="230832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11480">
              <a:defRPr sz="3600" b="1">
                <a:solidFill>
                  <a:srgbClr val="011A9A"/>
                </a:solidFill>
              </a:defRPr>
            </a:pPr>
            <a:r>
              <a:rPr dirty="0"/>
              <a:t>4. Stereoscopic photographs</a:t>
            </a:r>
            <a:br>
              <a:rPr dirty="0"/>
            </a:br>
            <a:r>
              <a:rPr dirty="0"/>
              <a:t>	 (Stereoscopy)</a:t>
            </a:r>
            <a:br>
              <a:rPr dirty="0"/>
            </a:br>
            <a:r>
              <a:rPr dirty="0"/>
              <a:t>	</a:t>
            </a:r>
            <a:r>
              <a:rPr dirty="0">
                <a:latin typeface="Monlam Uni OuChan2"/>
                <a:cs typeface="Monlam Uni OuChan2"/>
              </a:rPr>
              <a:t> </a:t>
            </a:r>
            <a:r>
              <a:rPr sz="3300" dirty="0" err="1">
                <a:latin typeface="Monlam Uni OuChan2"/>
                <a:cs typeface="Monlam Uni OuChan2"/>
              </a:rPr>
              <a:t>སྲ་གཟུགས་</a:t>
            </a:r>
            <a:r>
              <a:rPr sz="3300" dirty="0" err="1">
                <a:solidFill>
                  <a:srgbClr val="000080"/>
                </a:solidFill>
                <a:latin typeface="Monlam Uni OuChan2"/>
                <a:cs typeface="Monlam Uni OuChan2"/>
              </a:rPr>
              <a:t>དབྱིབས་འགོད</a:t>
            </a:r>
            <a:r>
              <a:rPr lang="bo-CN" sz="3300" dirty="0">
                <a:solidFill>
                  <a:srgbClr val="000080"/>
                </a:solidFill>
                <a:latin typeface="Monlam Uni OuChan2"/>
                <a:cs typeface="Monlam Uni OuChan2"/>
              </a:rPr>
              <a:t>་</a:t>
            </a:r>
            <a:r>
              <a:rPr lang="bo-CN" sz="3300" b="1" i="0" u="none" strike="noStrike" dirty="0">
                <a:solidFill>
                  <a:srgbClr val="000080"/>
                </a:solidFill>
                <a:effectLst/>
                <a:latin typeface="Monlam Uni OuChan2"/>
                <a:cs typeface="Monlam Uni OuChan2"/>
              </a:rPr>
              <a:t>ཀྱི་</a:t>
            </a:r>
            <a:r>
              <a:rPr lang="bo-CN" sz="3300" dirty="0">
                <a:solidFill>
                  <a:srgbClr val="000080"/>
                </a:solidFill>
                <a:latin typeface="Monlam Uni OuChan2"/>
                <a:cs typeface="Monlam Uni OuChan2"/>
              </a:rPr>
              <a:t>པར</a:t>
            </a:r>
            <a:r>
              <a:rPr sz="3300" dirty="0">
                <a:solidFill>
                  <a:srgbClr val="000080"/>
                </a:solidFill>
                <a:latin typeface="Monlam Uni OuChan2"/>
                <a:cs typeface="Monlam Uni OuChan2"/>
              </a:rPr>
              <a:t>།</a:t>
            </a:r>
            <a:r>
              <a:rPr lang="en-IN" sz="3300" dirty="0">
                <a:solidFill>
                  <a:srgbClr val="000080"/>
                </a:solidFill>
                <a:latin typeface="Monlam Uni OuChan2"/>
                <a:cs typeface="Monlam Uni OuChan2"/>
              </a:rPr>
              <a:t/>
            </a:r>
            <a:br>
              <a:rPr lang="en-IN" sz="3300" dirty="0">
                <a:solidFill>
                  <a:srgbClr val="000080"/>
                </a:solidFill>
                <a:latin typeface="Monlam Uni OuChan2"/>
                <a:cs typeface="Monlam Uni OuChan2"/>
              </a:rPr>
            </a:br>
            <a:r>
              <a:rPr lang="en-IN" sz="3300" dirty="0">
                <a:solidFill>
                  <a:srgbClr val="000080"/>
                </a:solidFill>
                <a:latin typeface="Monlam Uni OuChan2"/>
                <a:cs typeface="Monlam Uni OuChan2"/>
              </a:rPr>
              <a:t>      (</a:t>
            </a:r>
            <a:r>
              <a:rPr lang="bo-CN" sz="3300" dirty="0">
                <a:solidFill>
                  <a:srgbClr val="000080"/>
                </a:solidFill>
                <a:latin typeface="Monlam Uni OuChan2"/>
                <a:cs typeface="Monlam Uni OuChan2"/>
              </a:rPr>
              <a:t>སྲ་གཟུགས་དབྱིབས་འགོད་ཀྱི་མཐོང་སྣང་།</a:t>
            </a:r>
            <a:r>
              <a:rPr lang="en-IN" sz="3300" dirty="0">
                <a:solidFill>
                  <a:srgbClr val="000080"/>
                </a:solidFill>
                <a:latin typeface="Monlam Uni OuChan2"/>
                <a:cs typeface="Monlam Uni OuChan2"/>
              </a:rPr>
              <a:t>)</a:t>
            </a:r>
            <a:endParaRPr sz="3300" dirty="0">
              <a:solidFill>
                <a:srgbClr val="000080"/>
              </a:solidFill>
              <a:latin typeface="Monlam Uni OuChan2"/>
              <a:cs typeface="Monlam Uni OuChan2"/>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 grpId="1" animBg="1" advAuto="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 name="Shape 113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411480">
              <a:tabLst>
                <a:tab pos="749300" algn="l"/>
              </a:tabLst>
            </a:lvl1pPr>
          </a:lstStyle>
          <a:p>
            <a:fld id="{86CB4B4D-7CA3-9044-876B-883B54F8677D}" type="slidenum">
              <a:t>59</a:t>
            </a:fld>
            <a:endParaRPr/>
          </a:p>
        </p:txBody>
      </p:sp>
      <p:sp>
        <p:nvSpPr>
          <p:cNvPr id="1140" name="Shape 1140"/>
          <p:cNvSpPr/>
          <p:nvPr/>
        </p:nvSpPr>
        <p:spPr>
          <a:xfrm>
            <a:off x="483605" y="1537280"/>
            <a:ext cx="7178041" cy="553895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lvl="2" indent="0" defTabSz="411480">
              <a:defRPr sz="2000"/>
            </a:pPr>
            <a:r>
              <a:rPr dirty="0">
                <a:solidFill>
                  <a:schemeClr val="tx1"/>
                </a:solidFill>
              </a:rPr>
              <a:t>Many different devices exist for stereoscopy</a:t>
            </a:r>
            <a:br>
              <a:rPr dirty="0">
                <a:solidFill>
                  <a:schemeClr val="tx1"/>
                </a:solidFill>
              </a:rPr>
            </a:br>
            <a:r>
              <a:rPr sz="2200" dirty="0" err="1">
                <a:solidFill>
                  <a:schemeClr val="tx1"/>
                </a:solidFill>
                <a:latin typeface="Monlam Uni OuChan2"/>
                <a:cs typeface="Monlam Uni OuChan2"/>
              </a:rPr>
              <a:t>སྲ་གཟུགས་དབྱིབས་འགོད་ཀྱི</a:t>
            </a:r>
            <a:r>
              <a:rPr sz="2200" dirty="0">
                <a:solidFill>
                  <a:schemeClr val="tx1"/>
                </a:solidFill>
                <a:latin typeface="Monlam Uni OuChan2"/>
                <a:cs typeface="Monlam Uni OuChan2"/>
              </a:rPr>
              <a:t>་</a:t>
            </a:r>
            <a:r>
              <a:rPr lang="bo-CN" sz="2400" dirty="0">
                <a:solidFill>
                  <a:schemeClr val="tx1"/>
                </a:solidFill>
                <a:latin typeface="Monlam Uni OuChan2"/>
                <a:cs typeface="Monlam Uni OuChan2"/>
              </a:rPr>
              <a:t>མཐོང་སྣང་</a:t>
            </a:r>
            <a:r>
              <a:rPr lang="bo-CN" sz="2200" dirty="0">
                <a:solidFill>
                  <a:schemeClr val="tx1"/>
                </a:solidFill>
                <a:latin typeface="Monlam Uni OuChan2"/>
                <a:cs typeface="Monlam Uni OuChan2"/>
              </a:rPr>
              <a:t>ཆེད་འཕྲུལ་</a:t>
            </a:r>
            <a:r>
              <a:rPr sz="2200" dirty="0" err="1">
                <a:solidFill>
                  <a:schemeClr val="tx1"/>
                </a:solidFill>
                <a:latin typeface="Monlam Uni OuChan2"/>
                <a:cs typeface="Monlam Uni OuChan2"/>
              </a:rPr>
              <a:t>ཆས་མི་འདྲ</a:t>
            </a:r>
            <a:r>
              <a:rPr sz="2200" dirty="0">
                <a:solidFill>
                  <a:schemeClr val="tx1"/>
                </a:solidFill>
                <a:latin typeface="Monlam Uni OuChan2"/>
                <a:cs typeface="Monlam Uni OuChan2"/>
              </a:rPr>
              <a:t>་</a:t>
            </a:r>
            <a:r>
              <a:rPr lang="bo-CN" sz="2200" dirty="0">
                <a:solidFill>
                  <a:schemeClr val="tx1"/>
                </a:solidFill>
                <a:latin typeface="Monlam Uni OuChan2"/>
                <a:cs typeface="Monlam Uni OuChan2"/>
              </a:rPr>
              <a:t>བ་</a:t>
            </a:r>
            <a:r>
              <a:rPr sz="2200" dirty="0" err="1">
                <a:solidFill>
                  <a:schemeClr val="tx1"/>
                </a:solidFill>
                <a:latin typeface="Monlam Uni OuChan2"/>
                <a:cs typeface="Monlam Uni OuChan2"/>
              </a:rPr>
              <a:t>མང་པོ་ཡོད</a:t>
            </a:r>
            <a:r>
              <a:rPr lang="bo-CN" sz="2200" dirty="0">
                <a:solidFill>
                  <a:schemeClr val="tx1"/>
                </a:solidFill>
                <a:latin typeface="Monlam Uni OuChan2"/>
                <a:cs typeface="Monlam Uni OuChan2"/>
              </a:rPr>
              <a:t>།</a:t>
            </a:r>
            <a:endParaRPr lang="en-IN" sz="2200" dirty="0">
              <a:solidFill>
                <a:schemeClr val="tx1"/>
              </a:solidFill>
              <a:latin typeface="Monlam Uni OuChan2"/>
              <a:cs typeface="Monlam Uni OuChan2"/>
            </a:endParaRPr>
          </a:p>
          <a:p>
            <a:pPr lvl="2" indent="0" defTabSz="411480">
              <a:defRPr sz="2000"/>
            </a:pPr>
            <a:endParaRPr sz="2200" dirty="0">
              <a:solidFill>
                <a:schemeClr val="tx1"/>
              </a:solidFill>
            </a:endParaRPr>
          </a:p>
          <a:p>
            <a:pPr lvl="2" indent="0" defTabSz="411480">
              <a:spcAft>
                <a:spcPts val="600"/>
              </a:spcAft>
              <a:defRPr sz="2000"/>
            </a:pPr>
            <a:r>
              <a:rPr dirty="0">
                <a:solidFill>
                  <a:schemeClr val="tx1"/>
                </a:solidFill>
              </a:rPr>
              <a:t>	• Viewers</a:t>
            </a:r>
            <a:br>
              <a:rPr dirty="0">
                <a:solidFill>
                  <a:schemeClr val="tx1"/>
                </a:solidFill>
              </a:rPr>
            </a:br>
            <a:r>
              <a:rPr dirty="0">
                <a:solidFill>
                  <a:schemeClr val="tx1"/>
                </a:solidFill>
                <a:latin typeface="Monlam Uni OuChan2"/>
                <a:cs typeface="Monlam Uni OuChan2"/>
              </a:rPr>
              <a:t>	 </a:t>
            </a:r>
            <a:r>
              <a:rPr sz="2200" dirty="0">
                <a:solidFill>
                  <a:schemeClr val="tx1"/>
                </a:solidFill>
                <a:latin typeface="Monlam Uni OuChan2"/>
                <a:cs typeface="Monlam Uni OuChan2"/>
              </a:rPr>
              <a:t> </a:t>
            </a:r>
            <a:r>
              <a:rPr sz="2200" dirty="0" err="1">
                <a:solidFill>
                  <a:schemeClr val="tx1"/>
                </a:solidFill>
                <a:latin typeface="Monlam Uni OuChan2"/>
                <a:cs typeface="Monlam Uni OuChan2"/>
              </a:rPr>
              <a:t>ལྟ་མཁན</a:t>
            </a:r>
            <a:r>
              <a:rPr sz="2200" dirty="0">
                <a:solidFill>
                  <a:schemeClr val="tx1"/>
                </a:solidFill>
                <a:latin typeface="Monlam Uni OuChan2"/>
                <a:cs typeface="Monlam Uni OuChan2"/>
              </a:rPr>
              <a:t>།</a:t>
            </a:r>
          </a:p>
          <a:p>
            <a:pPr lvl="2" indent="0" defTabSz="411480">
              <a:lnSpc>
                <a:spcPct val="120000"/>
              </a:lnSpc>
              <a:spcAft>
                <a:spcPts val="600"/>
              </a:spcAft>
              <a:defRPr sz="2000"/>
            </a:pPr>
            <a:r>
              <a:rPr dirty="0">
                <a:solidFill>
                  <a:schemeClr val="tx1"/>
                </a:solidFill>
              </a:rPr>
              <a:t>	• </a:t>
            </a:r>
            <a:r>
              <a:rPr dirty="0" err="1">
                <a:solidFill>
                  <a:schemeClr val="tx1"/>
                </a:solidFill>
              </a:rPr>
              <a:t>Coloured</a:t>
            </a:r>
            <a:r>
              <a:rPr dirty="0">
                <a:solidFill>
                  <a:schemeClr val="tx1"/>
                </a:solidFill>
              </a:rPr>
              <a:t> glasses and anaglyph pictures</a:t>
            </a:r>
            <a:br>
              <a:rPr dirty="0">
                <a:solidFill>
                  <a:schemeClr val="tx1"/>
                </a:solidFill>
              </a:rPr>
            </a:br>
            <a:r>
              <a:rPr dirty="0">
                <a:solidFill>
                  <a:schemeClr val="tx1"/>
                </a:solidFill>
              </a:rPr>
              <a:t>	 </a:t>
            </a:r>
            <a:r>
              <a:rPr dirty="0">
                <a:solidFill>
                  <a:schemeClr val="tx1"/>
                </a:solidFill>
                <a:latin typeface="Monlam Uni OuChan2"/>
                <a:cs typeface="Monlam Uni OuChan2"/>
              </a:rPr>
              <a:t> </a:t>
            </a:r>
            <a:r>
              <a:rPr sz="2200" dirty="0" err="1">
                <a:solidFill>
                  <a:schemeClr val="tx1"/>
                </a:solidFill>
                <a:latin typeface="Monlam Uni OuChan2"/>
                <a:cs typeface="Monlam Uni OuChan2"/>
              </a:rPr>
              <a:t>ཁ་དོག་ཅན་གྱི་མིག་ཤེལ་དང་གཟུགས་གསུམ་པར་རིས</a:t>
            </a:r>
            <a:r>
              <a:rPr sz="2200" dirty="0">
                <a:solidFill>
                  <a:schemeClr val="tx1"/>
                </a:solidFill>
                <a:latin typeface="Monlam Uni OuChan2"/>
                <a:cs typeface="Monlam Uni OuChan2"/>
              </a:rPr>
              <a:t>།</a:t>
            </a:r>
          </a:p>
          <a:p>
            <a:pPr lvl="2" indent="0" defTabSz="411480">
              <a:spcAft>
                <a:spcPts val="600"/>
              </a:spcAft>
              <a:defRPr sz="2000"/>
            </a:pPr>
            <a:r>
              <a:rPr dirty="0">
                <a:solidFill>
                  <a:schemeClr val="tx1"/>
                </a:solidFill>
              </a:rPr>
              <a:t>	• Holograms</a:t>
            </a:r>
          </a:p>
          <a:p>
            <a:pPr lvl="2" indent="0" defTabSz="411480">
              <a:lnSpc>
                <a:spcPct val="120000"/>
              </a:lnSpc>
              <a:spcAft>
                <a:spcPts val="600"/>
              </a:spcAft>
              <a:defRPr sz="2000"/>
            </a:pPr>
            <a:r>
              <a:rPr dirty="0">
                <a:solidFill>
                  <a:schemeClr val="tx1"/>
                </a:solidFill>
              </a:rPr>
              <a:t>	</a:t>
            </a:r>
            <a:r>
              <a:rPr sz="2200" dirty="0">
                <a:solidFill>
                  <a:schemeClr val="tx1"/>
                </a:solidFill>
              </a:rPr>
              <a:t> </a:t>
            </a:r>
            <a:r>
              <a:rPr lang="en-IN" sz="2200" dirty="0">
                <a:solidFill>
                  <a:schemeClr val="tx1"/>
                </a:solidFill>
              </a:rPr>
              <a:t> </a:t>
            </a:r>
            <a:r>
              <a:rPr lang="bo-CN" sz="2200" dirty="0">
                <a:solidFill>
                  <a:schemeClr val="tx1"/>
                </a:solidFill>
                <a:latin typeface="Monlam Uni OuChan2"/>
                <a:cs typeface="Monlam Uni OuChan2"/>
              </a:rPr>
              <a:t>རང་གི་</a:t>
            </a:r>
            <a:r>
              <a:rPr sz="2200" dirty="0" err="1">
                <a:solidFill>
                  <a:schemeClr val="tx1"/>
                </a:solidFill>
                <a:latin typeface="Monlam Uni OuChan2"/>
                <a:cs typeface="Monlam Uni OuChan2"/>
              </a:rPr>
              <a:t>སུག་བྲིས</a:t>
            </a:r>
            <a:r>
              <a:rPr sz="2200" dirty="0">
                <a:solidFill>
                  <a:schemeClr val="tx1"/>
                </a:solidFill>
                <a:latin typeface="Monlam Uni OuChan2"/>
                <a:cs typeface="Monlam Uni OuChan2"/>
              </a:rPr>
              <a:t>།</a:t>
            </a:r>
          </a:p>
          <a:p>
            <a:pPr lvl="2" indent="0" defTabSz="411480">
              <a:lnSpc>
                <a:spcPct val="120000"/>
              </a:lnSpc>
              <a:spcAft>
                <a:spcPts val="600"/>
              </a:spcAft>
              <a:defRPr sz="2000"/>
            </a:pPr>
            <a:r>
              <a:rPr dirty="0">
                <a:solidFill>
                  <a:schemeClr val="tx1"/>
                </a:solidFill>
              </a:rPr>
              <a:t>	• Free viewing</a:t>
            </a:r>
            <a:br>
              <a:rPr dirty="0">
                <a:solidFill>
                  <a:schemeClr val="tx1"/>
                </a:solidFill>
              </a:rPr>
            </a:br>
            <a:r>
              <a:rPr dirty="0">
                <a:solidFill>
                  <a:schemeClr val="tx1"/>
                </a:solidFill>
              </a:rPr>
              <a:t> 	</a:t>
            </a:r>
            <a:r>
              <a:rPr sz="2200" dirty="0">
                <a:solidFill>
                  <a:schemeClr val="tx1"/>
                </a:solidFill>
              </a:rPr>
              <a:t>  </a:t>
            </a:r>
            <a:r>
              <a:rPr lang="bo-CN" sz="2200" dirty="0">
                <a:solidFill>
                  <a:schemeClr val="tx1"/>
                </a:solidFill>
                <a:latin typeface="Monlam Uni OuChan2"/>
                <a:cs typeface="Monlam Uni OuChan2"/>
              </a:rPr>
              <a:t>ལྷོད་དལ་ངང་ལྟ།</a:t>
            </a:r>
            <a:endParaRPr lang="en-IN" sz="2200" dirty="0">
              <a:solidFill>
                <a:schemeClr val="tx1"/>
              </a:solidFill>
              <a:latin typeface="Monlam Uni OuChan2"/>
              <a:cs typeface="Monlam Uni OuChan2"/>
            </a:endParaRPr>
          </a:p>
          <a:p>
            <a:pPr lvl="2" indent="0" defTabSz="411480">
              <a:lnSpc>
                <a:spcPct val="120000"/>
              </a:lnSpc>
              <a:spcAft>
                <a:spcPts val="600"/>
              </a:spcAft>
              <a:defRPr sz="2000"/>
            </a:pPr>
            <a:r>
              <a:rPr dirty="0">
                <a:solidFill>
                  <a:schemeClr val="tx1"/>
                </a:solidFill>
              </a:rPr>
              <a:t>	• etc.</a:t>
            </a:r>
            <a:r>
              <a:rPr lang="en-IN" dirty="0">
                <a:solidFill>
                  <a:schemeClr val="tx1"/>
                </a:solidFill>
              </a:rPr>
              <a:t/>
            </a:r>
            <a:br>
              <a:rPr lang="en-IN" dirty="0">
                <a:solidFill>
                  <a:schemeClr val="tx1"/>
                </a:solidFill>
              </a:rPr>
            </a:br>
            <a:r>
              <a:rPr lang="en-IN" dirty="0">
                <a:solidFill>
                  <a:schemeClr val="tx1"/>
                </a:solidFill>
              </a:rPr>
              <a:t>	</a:t>
            </a:r>
            <a:r>
              <a:rPr lang="en-IN" sz="2200" dirty="0">
                <a:solidFill>
                  <a:schemeClr val="tx1"/>
                </a:solidFill>
              </a:rPr>
              <a:t>  </a:t>
            </a:r>
            <a:r>
              <a:rPr lang="bo-CN" sz="2200" dirty="0">
                <a:solidFill>
                  <a:schemeClr val="tx1"/>
                </a:solidFill>
                <a:latin typeface="Monlam Uni OuChan2"/>
                <a:cs typeface="Monlam Uni OuChan2"/>
              </a:rPr>
              <a:t>ལ་སོགས།</a:t>
            </a:r>
            <a:r>
              <a:rPr dirty="0">
                <a:solidFill>
                  <a:schemeClr val="tx1"/>
                </a:solidFill>
              </a:rPr>
              <a:t/>
            </a:r>
            <a:br>
              <a:rPr dirty="0">
                <a:solidFill>
                  <a:schemeClr val="tx1"/>
                </a:solidFill>
              </a:rPr>
            </a:br>
            <a:endParaRPr dirty="0">
              <a:solidFill>
                <a:schemeClr val="tx1"/>
              </a:solidFill>
            </a:endParaRPr>
          </a:p>
        </p:txBody>
      </p:sp>
      <p:sp>
        <p:nvSpPr>
          <p:cNvPr id="1141" name="Shape 1141"/>
          <p:cNvSpPr/>
          <p:nvPr/>
        </p:nvSpPr>
        <p:spPr>
          <a:xfrm>
            <a:off x="457200" y="422910"/>
            <a:ext cx="7147147" cy="95410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2800" b="1">
                <a:solidFill>
                  <a:srgbClr val="011A9A"/>
                </a:solidFill>
              </a:defRPr>
            </a:lvl1pPr>
          </a:lstStyle>
          <a:p>
            <a:r>
              <a:rPr dirty="0"/>
              <a:t>Stereoscopic photographs (Stereoscopy)</a:t>
            </a:r>
            <a:r>
              <a:rPr lang="en-IN" dirty="0"/>
              <a:t/>
            </a:r>
            <a:br>
              <a:rPr lang="en-IN" dirty="0"/>
            </a:br>
            <a:r>
              <a:rPr lang="bo-CN" sz="2800" dirty="0">
                <a:solidFill>
                  <a:srgbClr val="000080"/>
                </a:solidFill>
                <a:latin typeface="Monlam Uni OuChan2"/>
                <a:cs typeface="Monlam Uni OuChan2"/>
              </a:rPr>
              <a:t>སྲ་གཟུགས་དབྱིབས་འགོད་</a:t>
            </a:r>
            <a:r>
              <a:rPr lang="bo-CN" sz="2800" b="1" i="0" u="none" strike="noStrike" dirty="0">
                <a:solidFill>
                  <a:srgbClr val="000080"/>
                </a:solidFill>
                <a:effectLst/>
                <a:latin typeface="Monlam Uni OuChan2"/>
                <a:cs typeface="Monlam Uni OuChan2"/>
              </a:rPr>
              <a:t>ཀྱི་</a:t>
            </a:r>
            <a:r>
              <a:rPr lang="bo-CN" sz="2800" dirty="0">
                <a:solidFill>
                  <a:srgbClr val="000080"/>
                </a:solidFill>
                <a:latin typeface="Monlam Uni OuChan2"/>
                <a:cs typeface="Monlam Uni OuChan2"/>
              </a:rPr>
              <a:t>པར།</a:t>
            </a:r>
            <a:r>
              <a:rPr lang="en-IN" sz="2800" dirty="0">
                <a:solidFill>
                  <a:srgbClr val="000080"/>
                </a:solidFill>
                <a:latin typeface="Monlam Uni OuChan2"/>
                <a:cs typeface="Monlam Uni OuChan2"/>
              </a:rPr>
              <a:t> (</a:t>
            </a:r>
            <a:r>
              <a:rPr lang="bo-CN" sz="2800" dirty="0">
                <a:solidFill>
                  <a:srgbClr val="000080"/>
                </a:solidFill>
                <a:latin typeface="Monlam Uni OuChan2"/>
                <a:cs typeface="Monlam Uni OuChan2"/>
              </a:rPr>
              <a:t>སྲ་གཟུགས་དབྱིབས་འགོད་ཀྱི་མཐོང་སྣང་།</a:t>
            </a:r>
            <a:r>
              <a:rPr lang="en-IN" sz="2800" dirty="0">
                <a:solidFill>
                  <a:srgbClr val="000080"/>
                </a:solidFill>
                <a:latin typeface="Monlam Uni OuChan2"/>
                <a:cs typeface="Monlam Uni OuChan2"/>
              </a:rPr>
              <a:t>)</a:t>
            </a:r>
            <a:endParaRPr dirty="0">
              <a:solidFill>
                <a:srgbClr val="000080"/>
              </a:solidFill>
              <a:latin typeface="Monlam Uni OuChan2"/>
              <a:cs typeface="Monlam Uni OuChan2"/>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4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14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14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140">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140">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140">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140">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14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0" grpId="1" build="p" bldLvl="5" animBg="1"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 name="Shape 47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6</a:t>
            </a:fld>
            <a:endParaRPr/>
          </a:p>
        </p:txBody>
      </p:sp>
      <p:pic>
        <p:nvPicPr>
          <p:cNvPr id="477" name="droppedImage.png"/>
          <p:cNvPicPr>
            <a:picLocks noChangeAspect="1"/>
          </p:cNvPicPr>
          <p:nvPr/>
        </p:nvPicPr>
        <p:blipFill>
          <a:blip r:embed="rId2"/>
          <a:stretch>
            <a:fillRect/>
          </a:stretch>
        </p:blipFill>
        <p:spPr>
          <a:xfrm rot="21432841">
            <a:off x="827601" y="646032"/>
            <a:ext cx="7382934" cy="5537201"/>
          </a:xfrm>
          <a:prstGeom prst="rect">
            <a:avLst/>
          </a:prstGeom>
          <a:ln w="12700">
            <a:miter lim="400000"/>
          </a:ln>
        </p:spPr>
      </p:pic>
      <p:sp>
        <p:nvSpPr>
          <p:cNvPr id="478" name="Shape 478"/>
          <p:cNvSpPr/>
          <p:nvPr/>
        </p:nvSpPr>
        <p:spPr>
          <a:xfrm flipV="1">
            <a:off x="912772" y="3243297"/>
            <a:ext cx="7269921" cy="16277"/>
          </a:xfrm>
          <a:prstGeom prst="line">
            <a:avLst/>
          </a:prstGeom>
          <a:ln w="50800">
            <a:solidFill>
              <a:srgbClr val="76D6FF"/>
            </a:solidFill>
            <a:custDash>
              <a:ds d="200000" sp="200000"/>
            </a:custDash>
            <a:miter lim="400000"/>
          </a:ln>
        </p:spPr>
        <p:txBody>
          <a:bodyPr lIns="50800" tIns="50800" rIns="50800" bIns="50800" anchor="ctr"/>
          <a:lstStyle/>
          <a:p>
            <a:endParaRPr/>
          </a:p>
        </p:txBody>
      </p:sp>
      <p:sp>
        <p:nvSpPr>
          <p:cNvPr id="479" name="Shape 479"/>
          <p:cNvSpPr/>
          <p:nvPr/>
        </p:nvSpPr>
        <p:spPr>
          <a:xfrm>
            <a:off x="482600" y="673100"/>
            <a:ext cx="609600" cy="5664200"/>
          </a:xfrm>
          <a:prstGeom prst="rect">
            <a:avLst/>
          </a:prstGeom>
          <a:solidFill>
            <a:srgbClr val="DCEDFF"/>
          </a:solidFill>
          <a:ln w="25400">
            <a:solidFill>
              <a:srgbClr val="DCEDFF"/>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0" name="Shape 480"/>
          <p:cNvSpPr/>
          <p:nvPr/>
        </p:nvSpPr>
        <p:spPr>
          <a:xfrm>
            <a:off x="8039100" y="482600"/>
            <a:ext cx="609600" cy="5664200"/>
          </a:xfrm>
          <a:prstGeom prst="rect">
            <a:avLst/>
          </a:prstGeom>
          <a:solidFill>
            <a:srgbClr val="DCEDFF"/>
          </a:solidFill>
          <a:ln w="25400">
            <a:solidFill>
              <a:srgbClr val="DCEDFF"/>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1" name="Shape 481"/>
          <p:cNvSpPr/>
          <p:nvPr/>
        </p:nvSpPr>
        <p:spPr>
          <a:xfrm rot="5401793">
            <a:off x="4076710" y="-3212605"/>
            <a:ext cx="889001" cy="7239001"/>
          </a:xfrm>
          <a:prstGeom prst="rect">
            <a:avLst/>
          </a:prstGeom>
          <a:solidFill>
            <a:srgbClr val="DCEDFF"/>
          </a:solidFill>
          <a:ln w="25400">
            <a:solidFill>
              <a:srgbClr val="DCEDFF"/>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2" name="Shape 482"/>
          <p:cNvSpPr/>
          <p:nvPr/>
        </p:nvSpPr>
        <p:spPr>
          <a:xfrm rot="5401793">
            <a:off x="4343743" y="2592687"/>
            <a:ext cx="457201" cy="7239001"/>
          </a:xfrm>
          <a:prstGeom prst="rect">
            <a:avLst/>
          </a:prstGeom>
          <a:solidFill>
            <a:srgbClr val="DCEDFF"/>
          </a:solidFill>
          <a:ln w="25400">
            <a:solidFill>
              <a:srgbClr val="DCEDFF"/>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83" name="Shape 483"/>
          <p:cNvSpPr/>
          <p:nvPr/>
        </p:nvSpPr>
        <p:spPr>
          <a:xfrm>
            <a:off x="1092200" y="863600"/>
            <a:ext cx="6959600" cy="5130800"/>
          </a:xfrm>
          <a:prstGeom prst="rect">
            <a:avLst/>
          </a:prstGeom>
          <a:ln w="50800">
            <a:solidFill>
              <a:srgbClr val="000000"/>
            </a:solidFill>
            <a:miter lim="400000"/>
          </a:ln>
        </p:spPr>
        <p:txBody>
          <a:bodyPr lIns="38100" tIns="38100" rIns="38100" bIns="38100" anchor="ctr"/>
          <a:lstStyle/>
          <a:p>
            <a:pPr algn="ctr" defTabSz="40640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 grpId="1" animBg="1" advAuto="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43" name="Shape 1143"/>
          <p:cNvSpPr/>
          <p:nvPr/>
        </p:nvSpPr>
        <p:spPr>
          <a:xfrm>
            <a:off x="11430" y="240030"/>
            <a:ext cx="9121140" cy="6606541"/>
          </a:xfrm>
          <a:prstGeom prst="rect">
            <a:avLst/>
          </a:prstGeom>
          <a:solidFill>
            <a:srgbClr val="000000"/>
          </a:solidFill>
          <a:ln w="12700">
            <a:solidFill>
              <a:srgbClr val="000000"/>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44" name="Shape 114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411480">
              <a:tabLst>
                <a:tab pos="749300" algn="l"/>
              </a:tabLst>
            </a:lvl1pPr>
          </a:lstStyle>
          <a:p>
            <a:fld id="{86CB4B4D-7CA3-9044-876B-883B54F8677D}" type="slidenum">
              <a:t>60</a:t>
            </a:fld>
            <a:endParaRPr/>
          </a:p>
        </p:txBody>
      </p:sp>
      <p:sp>
        <p:nvSpPr>
          <p:cNvPr id="4" name="Shape 392"/>
          <p:cNvSpPr/>
          <p:nvPr/>
        </p:nvSpPr>
        <p:spPr>
          <a:xfrm>
            <a:off x="4064000" y="3276600"/>
            <a:ext cx="138547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1800">
                <a:solidFill>
                  <a:srgbClr val="FFFFFF"/>
                </a:solidFill>
                <a:uFill>
                  <a:solidFill>
                    <a:srgbClr val="FFFFFF"/>
                  </a:solidFill>
                </a:uFill>
                <a:latin typeface="+mn-lt"/>
                <a:ea typeface="+mn-ea"/>
                <a:cs typeface="+mn-cs"/>
                <a:sym typeface="Arial"/>
              </a:defRPr>
            </a:lvl1pPr>
          </a:lstStyle>
          <a:p>
            <a:r>
              <a:rPr lang="de-CH" dirty="0" err="1"/>
              <a:t>Projector</a:t>
            </a:r>
            <a:r>
              <a:rPr dirty="0"/>
              <a:t> off</a:t>
            </a:r>
            <a:endParaRPr lang="de-CH" dirty="0"/>
          </a:p>
          <a:p>
            <a:r>
              <a:rPr lang="de-CH" dirty="0"/>
              <a:t>Experiments</a:t>
            </a:r>
            <a:endParaRPr dirty="0"/>
          </a:p>
        </p:txBody>
      </p:sp>
    </p:spTree>
  </p:cSld>
  <p:clrMapOvr>
    <a:masterClrMapping/>
  </p:clrMapOvr>
  <p:transition xmlns:p14="http://schemas.microsoft.com/office/powerpoint/2010/main" spd="slow"/>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46" name="droppedImage.png"/>
          <p:cNvPicPr>
            <a:picLocks noChangeAspect="1"/>
          </p:cNvPicPr>
          <p:nvPr/>
        </p:nvPicPr>
        <p:blipFill>
          <a:blip r:embed="rId2"/>
          <a:stretch>
            <a:fillRect/>
          </a:stretch>
        </p:blipFill>
        <p:spPr>
          <a:xfrm>
            <a:off x="3038041" y="857250"/>
            <a:ext cx="4728145" cy="5143501"/>
          </a:xfrm>
          <a:prstGeom prst="rect">
            <a:avLst/>
          </a:prstGeom>
          <a:ln w="12700">
            <a:miter lim="400000"/>
          </a:ln>
        </p:spPr>
      </p:pic>
      <p:sp>
        <p:nvSpPr>
          <p:cNvPr id="1147" name="Shape 114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411480">
              <a:tabLst>
                <a:tab pos="749300" algn="l"/>
              </a:tabLst>
            </a:lvl1pPr>
          </a:lstStyle>
          <a:p>
            <a:fld id="{86CB4B4D-7CA3-9044-876B-883B54F8677D}" type="slidenum">
              <a:t>61</a:t>
            </a:fld>
            <a:endParaRPr/>
          </a:p>
        </p:txBody>
      </p:sp>
      <p:sp>
        <p:nvSpPr>
          <p:cNvPr id="1148" name="Shape 1148"/>
          <p:cNvSpPr/>
          <p:nvPr/>
        </p:nvSpPr>
        <p:spPr>
          <a:xfrm>
            <a:off x="457200" y="468630"/>
            <a:ext cx="917878" cy="769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2000" b="1"/>
            </a:lvl1pPr>
          </a:lstStyle>
          <a:p>
            <a:r>
              <a:rPr dirty="0"/>
              <a:t>Viewer</a:t>
            </a:r>
            <a:r>
              <a:rPr lang="en-IN" dirty="0"/>
              <a:t/>
            </a:r>
            <a:br>
              <a:rPr lang="en-IN" dirty="0"/>
            </a:br>
            <a:r>
              <a:rPr lang="bo-CN" sz="2400" dirty="0">
                <a:latin typeface="Monlam Uni OuChan2"/>
                <a:cs typeface="Monlam Uni OuChan2"/>
              </a:rPr>
              <a:t>ལྟ་མཁན།</a:t>
            </a:r>
          </a:p>
        </p:txBody>
      </p:sp>
      <p:grpSp>
        <p:nvGrpSpPr>
          <p:cNvPr id="1152" name="Group 1152"/>
          <p:cNvGrpSpPr/>
          <p:nvPr/>
        </p:nvGrpSpPr>
        <p:grpSpPr>
          <a:xfrm>
            <a:off x="454431" y="3646170"/>
            <a:ext cx="4826230" cy="1634491"/>
            <a:chOff x="0" y="0"/>
            <a:chExt cx="4826228" cy="1634489"/>
          </a:xfrm>
        </p:grpSpPr>
        <p:sp>
          <p:nvSpPr>
            <p:cNvPr id="1149" name="Shape 1149"/>
            <p:cNvSpPr/>
            <p:nvPr/>
          </p:nvSpPr>
          <p:spPr>
            <a:xfrm>
              <a:off x="0" y="0"/>
              <a:ext cx="2194560" cy="81534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9" tIns="45719" rIns="45719" bIns="45719" numCol="1" anchor="t">
              <a:spAutoFit/>
            </a:bodyPr>
            <a:lstStyle>
              <a:lvl1pPr defTabSz="411480">
                <a:lnSpc>
                  <a:spcPts val="1900"/>
                </a:lnSpc>
                <a:tabLst>
                  <a:tab pos="749300" algn="l"/>
                </a:tabLst>
                <a:defRPr sz="1600">
                  <a:solidFill>
                    <a:srgbClr val="FF2600"/>
                  </a:solidFill>
                </a:defRPr>
              </a:lvl1pPr>
            </a:lstStyle>
            <a:p>
              <a:r>
                <a:t>Same pictures with a little offset and different angle of view</a:t>
              </a:r>
            </a:p>
          </p:txBody>
        </p:sp>
        <p:sp>
          <p:nvSpPr>
            <p:cNvPr id="1150" name="Shape 1150"/>
            <p:cNvSpPr/>
            <p:nvPr/>
          </p:nvSpPr>
          <p:spPr>
            <a:xfrm flipH="1" flipV="1">
              <a:off x="2121115" y="433690"/>
              <a:ext cx="1127774" cy="397240"/>
            </a:xfrm>
            <a:prstGeom prst="line">
              <a:avLst/>
            </a:prstGeom>
            <a:solidFill>
              <a:srgbClr val="E3E3E6"/>
            </a:solidFill>
            <a:ln w="38100" cap="flat">
              <a:solidFill>
                <a:srgbClr val="FF2600"/>
              </a:solidFill>
              <a:prstDash val="solid"/>
              <a:miter lim="400000"/>
              <a:headEnd type="stealth" w="med" len="med"/>
            </a:ln>
            <a:effectLst/>
          </p:spPr>
          <p:txBody>
            <a:bodyPr wrap="square" lIns="45719" tIns="45719" rIns="45719" bIns="45719" numCol="1" anchor="ctr">
              <a:noAutofit/>
            </a:bodyPr>
            <a:lstStyle/>
            <a:p>
              <a:pPr defTabSz="411480">
                <a:defRPr sz="1000"/>
              </a:pPr>
              <a:endParaRPr/>
            </a:p>
          </p:txBody>
        </p:sp>
        <p:sp>
          <p:nvSpPr>
            <p:cNvPr id="1151" name="Shape 1151"/>
            <p:cNvSpPr/>
            <p:nvPr/>
          </p:nvSpPr>
          <p:spPr>
            <a:xfrm flipH="1" flipV="1">
              <a:off x="2117318" y="433303"/>
              <a:ext cx="2708911" cy="1201188"/>
            </a:xfrm>
            <a:prstGeom prst="line">
              <a:avLst/>
            </a:prstGeom>
            <a:solidFill>
              <a:srgbClr val="E3E3E6"/>
            </a:solidFill>
            <a:ln w="38100" cap="flat">
              <a:solidFill>
                <a:srgbClr val="FF2600"/>
              </a:solidFill>
              <a:prstDash val="solid"/>
              <a:miter lim="400000"/>
              <a:headEnd type="stealth" w="med" len="med"/>
            </a:ln>
            <a:effectLst/>
          </p:spPr>
          <p:txBody>
            <a:bodyPr wrap="square" lIns="45719" tIns="45719" rIns="45719" bIns="45719" numCol="1" anchor="ctr">
              <a:noAutofit/>
            </a:bodyPr>
            <a:lstStyle/>
            <a:p>
              <a:pPr defTabSz="411480">
                <a:defRPr sz="1000"/>
              </a:pPr>
              <a:endParaRPr/>
            </a:p>
          </p:txBody>
        </p:sp>
      </p:gr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2" grpId="1"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Shape 115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62</a:t>
            </a:fld>
            <a:endParaRPr/>
          </a:p>
        </p:txBody>
      </p:sp>
      <p:pic>
        <p:nvPicPr>
          <p:cNvPr id="1155" name="pasted-image.png"/>
          <p:cNvPicPr>
            <a:picLocks noChangeAspect="1"/>
          </p:cNvPicPr>
          <p:nvPr/>
        </p:nvPicPr>
        <p:blipFill>
          <a:blip r:embed="rId3"/>
          <a:stretch>
            <a:fillRect/>
          </a:stretch>
        </p:blipFill>
        <p:spPr>
          <a:xfrm>
            <a:off x="2812593" y="0"/>
            <a:ext cx="6399654" cy="6591643"/>
          </a:xfrm>
          <a:prstGeom prst="rect">
            <a:avLst/>
          </a:prstGeom>
          <a:ln w="12700">
            <a:miter lim="400000"/>
          </a:ln>
        </p:spPr>
      </p:pic>
      <p:sp>
        <p:nvSpPr>
          <p:cNvPr id="1156" name="Shape 1156"/>
          <p:cNvSpPr/>
          <p:nvPr/>
        </p:nvSpPr>
        <p:spPr>
          <a:xfrm>
            <a:off x="457200" y="468630"/>
            <a:ext cx="2163065" cy="853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1480">
              <a:defRPr sz="2400" b="1"/>
            </a:pPr>
            <a:r>
              <a:t>Stereoscope</a:t>
            </a:r>
          </a:p>
          <a:p>
            <a:pPr>
              <a:tabLst>
                <a:tab pos="749300" algn="l"/>
              </a:tabLst>
              <a:defRPr sz="2400"/>
            </a:pPr>
            <a:r>
              <a:t>སྲ་གཟུགས་དབྱིབས་འགོད།</a:t>
            </a:r>
          </a:p>
        </p:txBody>
      </p:sp>
    </p:spTree>
  </p:cSld>
  <p:clrMapOvr>
    <a:masterClrMapping/>
  </p:clrMapOvr>
  <p:transition xmlns:p14="http://schemas.microsoft.com/office/powerpoint/2010/main" spd="slow"/>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 name="Shape 116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63</a:t>
            </a:fld>
            <a:endParaRPr/>
          </a:p>
        </p:txBody>
      </p:sp>
      <p:pic>
        <p:nvPicPr>
          <p:cNvPr id="1161" name="pasted-image.png"/>
          <p:cNvPicPr>
            <a:picLocks noChangeAspect="1"/>
          </p:cNvPicPr>
          <p:nvPr/>
        </p:nvPicPr>
        <p:blipFill>
          <a:blip r:embed="rId2"/>
          <a:stretch>
            <a:fillRect/>
          </a:stretch>
        </p:blipFill>
        <p:spPr>
          <a:xfrm>
            <a:off x="0" y="1250156"/>
            <a:ext cx="9144000" cy="4357688"/>
          </a:xfrm>
          <a:prstGeom prst="rect">
            <a:avLst/>
          </a:prstGeom>
          <a:ln w="12700">
            <a:miter lim="400000"/>
          </a:ln>
        </p:spPr>
      </p:pic>
      <p:grpSp>
        <p:nvGrpSpPr>
          <p:cNvPr id="1164" name="Group 1164"/>
          <p:cNvGrpSpPr/>
          <p:nvPr/>
        </p:nvGrpSpPr>
        <p:grpSpPr>
          <a:xfrm>
            <a:off x="5402704" y="2435901"/>
            <a:ext cx="2846181" cy="628836"/>
            <a:chOff x="0" y="0"/>
            <a:chExt cx="2846179" cy="628835"/>
          </a:xfrm>
        </p:grpSpPr>
        <p:sp>
          <p:nvSpPr>
            <p:cNvPr id="1162" name="Shape 1162"/>
            <p:cNvSpPr/>
            <p:nvPr/>
          </p:nvSpPr>
          <p:spPr>
            <a:xfrm>
              <a:off x="1959131" y="185294"/>
              <a:ext cx="887049" cy="443542"/>
            </a:xfrm>
            <a:prstGeom prst="ellipse">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63" name="Shape 1163"/>
            <p:cNvSpPr/>
            <p:nvPr/>
          </p:nvSpPr>
          <p:spPr>
            <a:xfrm>
              <a:off x="0" y="0"/>
              <a:ext cx="887049" cy="443541"/>
            </a:xfrm>
            <a:prstGeom prst="ellipse">
              <a:avLst/>
            </a:prstGeom>
            <a:noFill/>
            <a:ln w="63500" cap="flat">
              <a:solidFill>
                <a:srgbClr val="FF2600"/>
              </a:solidFill>
              <a:prstDash val="solid"/>
              <a:miter lim="400000"/>
            </a:ln>
            <a:effectLst>
              <a:outerShdw blurRad="38100" dist="25400" dir="5400000" rotWithShape="0">
                <a:srgbClr val="000000">
                  <a:alpha val="50000"/>
                </a:srgbClr>
              </a:outerShdw>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1165" name="Shape 1165"/>
          <p:cNvSpPr/>
          <p:nvPr/>
        </p:nvSpPr>
        <p:spPr>
          <a:xfrm>
            <a:off x="336920" y="218988"/>
            <a:ext cx="3250890" cy="9028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b="1"/>
            </a:pPr>
            <a:r>
              <a:rPr dirty="0"/>
              <a:t>Stereoscope Pictures</a:t>
            </a:r>
          </a:p>
          <a:p>
            <a:pPr>
              <a:defRPr sz="2400" b="1"/>
            </a:pPr>
            <a:r>
              <a:rPr sz="2800" dirty="0" err="1">
                <a:latin typeface="Monlam Uni OuChan2"/>
                <a:cs typeface="Monlam Uni OuChan2"/>
              </a:rPr>
              <a:t>སྲ་གཟུགས་དབྱིབས་འགོད</a:t>
            </a:r>
            <a:r>
              <a:rPr lang="bo-CN" sz="2800" dirty="0">
                <a:latin typeface="Monlam Uni OuChan2"/>
                <a:cs typeface="Monlam Uni OuChan2"/>
              </a:rPr>
              <a:t>་</a:t>
            </a:r>
            <a:r>
              <a:rPr lang="bo-CN" sz="2800" b="1" i="0" u="none" strike="noStrike" dirty="0">
                <a:effectLst/>
                <a:latin typeface="Monlam Uni OuChan2"/>
                <a:cs typeface="Monlam Uni OuChan2"/>
              </a:rPr>
              <a:t>ཀྱི་</a:t>
            </a:r>
            <a:r>
              <a:rPr lang="bo-CN" sz="2800" dirty="0">
                <a:latin typeface="Monlam Uni OuChan2"/>
                <a:cs typeface="Monlam Uni OuChan2"/>
              </a:rPr>
              <a:t>པར།</a:t>
            </a:r>
            <a:r>
              <a:rPr lang="en-IN" sz="2800" dirty="0">
                <a:latin typeface="Monlam Uni OuChan2"/>
                <a:cs typeface="Monlam Uni OuChan2"/>
              </a:rPr>
              <a:t> </a:t>
            </a:r>
            <a:endParaRPr sz="2800" dirty="0">
              <a:latin typeface="Monlam Uni OuChan2"/>
              <a:cs typeface="Monlam Uni OuChan2"/>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fill="hold" grpId="2" nodeType="clickEffect">
                                  <p:stCondLst>
                                    <p:cond delay="0"/>
                                  </p:stCondLst>
                                  <p:iterate>
                                    <p:tmAbs val="0"/>
                                  </p:iterate>
                                  <p:childTnLst>
                                    <p:animEffect transition="out" filter="dissolve">
                                      <p:cBhvr>
                                        <p:cTn id="10" dur="1000" fill="hold"/>
                                        <p:tgtEl>
                                          <p:spTgt spid="1164"/>
                                        </p:tgtEl>
                                      </p:cBhvr>
                                    </p:animEffect>
                                    <p:set>
                                      <p:cBhvr>
                                        <p:cTn id="11" fill="hold">
                                          <p:stCondLst>
                                            <p:cond delay="999"/>
                                          </p:stCondLst>
                                        </p:cTn>
                                        <p:tgtEl>
                                          <p:spTgt spid="11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4" grpId="1" animBg="1" advAuto="0"/>
      <p:bldP spid="1164" grpId="2" animBg="1" advAuto="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 name="Shape 116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64</a:t>
            </a:fld>
            <a:endParaRPr/>
          </a:p>
        </p:txBody>
      </p:sp>
      <p:pic>
        <p:nvPicPr>
          <p:cNvPr id="1169" name="pasted-image.pdf"/>
          <p:cNvPicPr>
            <a:picLocks noChangeAspect="1"/>
          </p:cNvPicPr>
          <p:nvPr/>
        </p:nvPicPr>
        <p:blipFill>
          <a:blip r:embed="rId2"/>
          <a:stretch>
            <a:fillRect/>
          </a:stretch>
        </p:blipFill>
        <p:spPr>
          <a:xfrm>
            <a:off x="526596" y="1426464"/>
            <a:ext cx="7969759" cy="4067652"/>
          </a:xfrm>
          <a:prstGeom prst="rect">
            <a:avLst/>
          </a:prstGeom>
          <a:ln w="12700">
            <a:miter lim="400000"/>
          </a:ln>
        </p:spPr>
      </p:pic>
      <p:sp>
        <p:nvSpPr>
          <p:cNvPr id="5" name="Shape 1165"/>
          <p:cNvSpPr/>
          <p:nvPr/>
        </p:nvSpPr>
        <p:spPr>
          <a:xfrm>
            <a:off x="336920" y="218988"/>
            <a:ext cx="3250890" cy="9028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b="1"/>
            </a:pPr>
            <a:r>
              <a:rPr dirty="0"/>
              <a:t>Stereoscope Pictures</a:t>
            </a:r>
          </a:p>
          <a:p>
            <a:pPr>
              <a:defRPr sz="2400" b="1"/>
            </a:pPr>
            <a:r>
              <a:rPr sz="2800" dirty="0" err="1">
                <a:latin typeface="Monlam Uni OuChan2"/>
                <a:cs typeface="Monlam Uni OuChan2"/>
              </a:rPr>
              <a:t>སྲ་གཟུགས་དབྱིབས་འགོད</a:t>
            </a:r>
            <a:r>
              <a:rPr lang="bo-CN" sz="2800" dirty="0">
                <a:latin typeface="Monlam Uni OuChan2"/>
                <a:cs typeface="Monlam Uni OuChan2"/>
              </a:rPr>
              <a:t>་</a:t>
            </a:r>
            <a:r>
              <a:rPr lang="bo-CN" sz="2800" b="1" i="0" u="none" strike="noStrike" dirty="0">
                <a:effectLst/>
                <a:latin typeface="Monlam Uni OuChan2"/>
                <a:cs typeface="Monlam Uni OuChan2"/>
              </a:rPr>
              <a:t>ཀྱི་</a:t>
            </a:r>
            <a:r>
              <a:rPr lang="bo-CN" sz="2800" dirty="0">
                <a:latin typeface="Monlam Uni OuChan2"/>
                <a:cs typeface="Monlam Uni OuChan2"/>
              </a:rPr>
              <a:t>པར།</a:t>
            </a:r>
            <a:r>
              <a:rPr lang="en-IN" sz="2800" dirty="0">
                <a:latin typeface="Monlam Uni OuChan2"/>
                <a:cs typeface="Monlam Uni OuChan2"/>
              </a:rPr>
              <a:t> </a:t>
            </a:r>
            <a:endParaRPr sz="2800" dirty="0">
              <a:latin typeface="Monlam Uni OuChan2"/>
              <a:cs typeface="Monlam Uni OuChan2"/>
            </a:endParaRPr>
          </a:p>
        </p:txBody>
      </p:sp>
    </p:spTree>
  </p:cSld>
  <p:clrMapOvr>
    <a:masterClrMapping/>
  </p:clrMapOvr>
  <p:transition xmlns:p14="http://schemas.microsoft.com/office/powerpoint/2010/main" spd="slow"/>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79" name="Group 1179"/>
          <p:cNvGrpSpPr/>
          <p:nvPr/>
        </p:nvGrpSpPr>
        <p:grpSpPr>
          <a:xfrm>
            <a:off x="482951" y="1435675"/>
            <a:ext cx="8082101" cy="4049230"/>
            <a:chOff x="0" y="0"/>
            <a:chExt cx="8082099" cy="4049228"/>
          </a:xfrm>
        </p:grpSpPr>
        <p:pic>
          <p:nvPicPr>
            <p:cNvPr id="1171" name="pasted-image.tiff"/>
            <p:cNvPicPr>
              <a:picLocks noChangeAspect="1"/>
            </p:cNvPicPr>
            <p:nvPr/>
          </p:nvPicPr>
          <p:blipFill>
            <a:blip r:embed="rId2"/>
            <a:stretch>
              <a:fillRect/>
            </a:stretch>
          </p:blipFill>
          <p:spPr>
            <a:xfrm>
              <a:off x="0" y="295"/>
              <a:ext cx="4029082" cy="4029082"/>
            </a:xfrm>
            <a:prstGeom prst="rect">
              <a:avLst/>
            </a:prstGeom>
            <a:ln w="12700" cap="flat">
              <a:noFill/>
              <a:miter lim="400000"/>
            </a:ln>
            <a:effectLst/>
          </p:spPr>
        </p:pic>
        <p:sp>
          <p:nvSpPr>
            <p:cNvPr id="1172" name="Shape 1172"/>
            <p:cNvSpPr/>
            <p:nvPr/>
          </p:nvSpPr>
          <p:spPr>
            <a:xfrm>
              <a:off x="4053018" y="0"/>
              <a:ext cx="4029082" cy="4029672"/>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73" name="Shape 1173"/>
            <p:cNvSpPr/>
            <p:nvPr/>
          </p:nvSpPr>
          <p:spPr>
            <a:xfrm flipV="1">
              <a:off x="4114308" y="20147"/>
              <a:ext cx="1" cy="4029082"/>
            </a:xfrm>
            <a:prstGeom prst="line">
              <a:avLst/>
            </a:prstGeom>
            <a:noFill/>
            <a:ln w="88900" cap="flat">
              <a:solidFill>
                <a:srgbClr val="0000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74" name="Shape 1174"/>
            <p:cNvSpPr/>
            <p:nvPr/>
          </p:nvSpPr>
          <p:spPr>
            <a:xfrm flipV="1">
              <a:off x="4891684" y="20147"/>
              <a:ext cx="1" cy="4029082"/>
            </a:xfrm>
            <a:prstGeom prst="line">
              <a:avLst/>
            </a:prstGeom>
            <a:noFill/>
            <a:ln w="88900" cap="flat">
              <a:solidFill>
                <a:srgbClr val="0000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75" name="Shape 1175"/>
            <p:cNvSpPr/>
            <p:nvPr/>
          </p:nvSpPr>
          <p:spPr>
            <a:xfrm flipV="1">
              <a:off x="5669060" y="20147"/>
              <a:ext cx="1" cy="4029082"/>
            </a:xfrm>
            <a:prstGeom prst="line">
              <a:avLst/>
            </a:prstGeom>
            <a:noFill/>
            <a:ln w="88900" cap="flat">
              <a:solidFill>
                <a:srgbClr val="0000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76" name="Shape 1176"/>
            <p:cNvSpPr/>
            <p:nvPr/>
          </p:nvSpPr>
          <p:spPr>
            <a:xfrm flipV="1">
              <a:off x="6446435" y="20147"/>
              <a:ext cx="1" cy="4029082"/>
            </a:xfrm>
            <a:prstGeom prst="line">
              <a:avLst/>
            </a:prstGeom>
            <a:noFill/>
            <a:ln w="88900" cap="flat">
              <a:solidFill>
                <a:srgbClr val="0000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77" name="Shape 1177"/>
            <p:cNvSpPr/>
            <p:nvPr/>
          </p:nvSpPr>
          <p:spPr>
            <a:xfrm flipV="1">
              <a:off x="7223811" y="20147"/>
              <a:ext cx="1" cy="4029082"/>
            </a:xfrm>
            <a:prstGeom prst="line">
              <a:avLst/>
            </a:prstGeom>
            <a:noFill/>
            <a:ln w="88900" cap="flat">
              <a:solidFill>
                <a:srgbClr val="0000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178" name="Shape 1178"/>
            <p:cNvSpPr/>
            <p:nvPr/>
          </p:nvSpPr>
          <p:spPr>
            <a:xfrm flipV="1">
              <a:off x="8001187" y="20147"/>
              <a:ext cx="1" cy="4029082"/>
            </a:xfrm>
            <a:prstGeom prst="line">
              <a:avLst/>
            </a:prstGeom>
            <a:noFill/>
            <a:ln w="88900" cap="flat">
              <a:solidFill>
                <a:srgbClr val="000000"/>
              </a:solidFill>
              <a:prstDash val="solid"/>
              <a:miter lim="400000"/>
            </a:ln>
            <a:effectLst/>
          </p:spPr>
          <p:txBody>
            <a:bodyPr wrap="square" lIns="50800" tIns="50800" rIns="50800" bIns="50800" numCol="1" anchor="ctr">
              <a:noAutofit/>
            </a:bodyPr>
            <a:lstStyle/>
            <a:p>
              <a:pPr algn="ctr" defTabSz="406400">
                <a:defRPr sz="26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grpSp>
      <p:sp>
        <p:nvSpPr>
          <p:cNvPr id="1180" name="Shape 118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65</a:t>
            </a:fld>
            <a:endParaRPr/>
          </a:p>
        </p:txBody>
      </p:sp>
      <p:sp>
        <p:nvSpPr>
          <p:cNvPr id="13" name="Shape 1165"/>
          <p:cNvSpPr/>
          <p:nvPr/>
        </p:nvSpPr>
        <p:spPr>
          <a:xfrm>
            <a:off x="336920" y="218988"/>
            <a:ext cx="3250890" cy="9028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400" b="1"/>
            </a:pPr>
            <a:r>
              <a:rPr dirty="0"/>
              <a:t>Stereoscope Pictures</a:t>
            </a:r>
          </a:p>
          <a:p>
            <a:pPr>
              <a:defRPr sz="2400" b="1"/>
            </a:pPr>
            <a:r>
              <a:rPr sz="2800" dirty="0" err="1">
                <a:latin typeface="Monlam Uni OuChan2"/>
                <a:cs typeface="Monlam Uni OuChan2"/>
              </a:rPr>
              <a:t>སྲ་གཟུགས་དབྱིབས་འགོད</a:t>
            </a:r>
            <a:r>
              <a:rPr lang="bo-CN" sz="2800" dirty="0">
                <a:latin typeface="Monlam Uni OuChan2"/>
                <a:cs typeface="Monlam Uni OuChan2"/>
              </a:rPr>
              <a:t>་</a:t>
            </a:r>
            <a:r>
              <a:rPr lang="bo-CN" sz="2800" b="1" i="0" u="none" strike="noStrike" dirty="0">
                <a:effectLst/>
                <a:latin typeface="Monlam Uni OuChan2"/>
                <a:cs typeface="Monlam Uni OuChan2"/>
              </a:rPr>
              <a:t>ཀྱི་</a:t>
            </a:r>
            <a:r>
              <a:rPr lang="bo-CN" sz="2800" dirty="0">
                <a:latin typeface="Monlam Uni OuChan2"/>
                <a:cs typeface="Monlam Uni OuChan2"/>
              </a:rPr>
              <a:t>པར།</a:t>
            </a:r>
            <a:r>
              <a:rPr lang="en-IN" sz="2800" dirty="0">
                <a:latin typeface="Monlam Uni OuChan2"/>
                <a:cs typeface="Monlam Uni OuChan2"/>
              </a:rPr>
              <a:t> </a:t>
            </a:r>
            <a:endParaRPr sz="2800" dirty="0">
              <a:latin typeface="Monlam Uni OuChan2"/>
              <a:cs typeface="Monlam Uni OuChan2"/>
            </a:endParaRPr>
          </a:p>
        </p:txBody>
      </p:sp>
    </p:spTree>
  </p:cSld>
  <p:clrMapOvr>
    <a:masterClrMapping/>
  </p:clrMapOvr>
  <p:transition xmlns:p14="http://schemas.microsoft.com/office/powerpoint/2010/main" spd="slow"/>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Shape 118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66</a:t>
            </a:fld>
            <a:endParaRPr/>
          </a:p>
        </p:txBody>
      </p:sp>
      <p:sp>
        <p:nvSpPr>
          <p:cNvPr id="1184" name="Shape 1184"/>
          <p:cNvSpPr/>
          <p:nvPr/>
        </p:nvSpPr>
        <p:spPr>
          <a:xfrm>
            <a:off x="457200" y="316230"/>
            <a:ext cx="4106250" cy="89255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1480">
              <a:defRPr sz="2400" b="1"/>
            </a:pPr>
            <a:r>
              <a:rPr dirty="0"/>
              <a:t>3D Virtual Reality Glasses</a:t>
            </a:r>
            <a:br>
              <a:rPr dirty="0"/>
            </a:br>
            <a:r>
              <a:rPr lang="bo-CN" sz="2800" b="0" i="0" u="none" strike="noStrike" dirty="0">
                <a:effectLst/>
                <a:latin typeface="Monlam Uni OuChan2"/>
                <a:cs typeface="Monlam Uni OuChan2"/>
              </a:rPr>
              <a:t>ངོས་གསུམ་ཅན་རྡོག་གཟུགས་</a:t>
            </a:r>
            <a:r>
              <a:rPr sz="2800" dirty="0" err="1">
                <a:latin typeface="Monlam Uni OuChan2"/>
                <a:cs typeface="Monlam Uni OuChan2"/>
              </a:rPr>
              <a:t>མཐོང་བྱེད་ཀྱི་མིག་ཤེལ</a:t>
            </a:r>
            <a:r>
              <a:rPr sz="2800" dirty="0">
                <a:latin typeface="Monlam Uni OuChan2"/>
                <a:cs typeface="Monlam Uni OuChan2"/>
              </a:rPr>
              <a:t>།</a:t>
            </a:r>
          </a:p>
        </p:txBody>
      </p:sp>
      <p:pic>
        <p:nvPicPr>
          <p:cNvPr id="1185" name="3D-VR-Brille.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flipH="1">
            <a:off x="2636520" y="1680576"/>
            <a:ext cx="5867401" cy="4400550"/>
          </a:xfrm>
          <a:prstGeom prst="rect">
            <a:avLst/>
          </a:prstGeom>
          <a:ln w="12700">
            <a:miter lim="400000"/>
          </a:ln>
        </p:spPr>
      </p:pic>
    </p:spTree>
  </p:cSld>
  <p:clrMapOvr>
    <a:masterClrMapping/>
  </p:clrMapOvr>
  <p:transition xmlns:p14="http://schemas.microsoft.com/office/powerpoint/2010/main" spd="slow"/>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392"/>
          <p:cNvSpPr/>
          <p:nvPr/>
        </p:nvSpPr>
        <p:spPr>
          <a:xfrm>
            <a:off x="4064000" y="3276600"/>
            <a:ext cx="138547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1800">
                <a:solidFill>
                  <a:srgbClr val="FFFFFF"/>
                </a:solidFill>
                <a:uFill>
                  <a:solidFill>
                    <a:srgbClr val="FFFFFF"/>
                  </a:solidFill>
                </a:uFill>
                <a:latin typeface="+mn-lt"/>
                <a:ea typeface="+mn-ea"/>
                <a:cs typeface="+mn-cs"/>
                <a:sym typeface="Arial"/>
              </a:defRPr>
            </a:lvl1pPr>
          </a:lstStyle>
          <a:p>
            <a:r>
              <a:rPr lang="de-CH" dirty="0" err="1"/>
              <a:t>Projector</a:t>
            </a:r>
            <a:r>
              <a:rPr dirty="0"/>
              <a:t> off</a:t>
            </a:r>
            <a:endParaRPr lang="de-CH" dirty="0"/>
          </a:p>
          <a:p>
            <a:r>
              <a:rPr lang="de-CH" dirty="0"/>
              <a:t>Experiments</a:t>
            </a:r>
            <a:endParaRPr dirty="0"/>
          </a:p>
        </p:txBody>
      </p:sp>
    </p:spTree>
  </p:cSld>
  <p:clrMapOvr>
    <a:masterClrMapping/>
  </p:clrMapOvr>
  <p:transition xmlns:p14="http://schemas.microsoft.com/office/powerpoint/2010/mai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1" name="droppedImage.png"/>
          <p:cNvPicPr>
            <a:picLocks noChangeAspect="1"/>
          </p:cNvPicPr>
          <p:nvPr/>
        </p:nvPicPr>
        <p:blipFill>
          <a:blip r:embed="rId3"/>
          <a:stretch>
            <a:fillRect/>
          </a:stretch>
        </p:blipFill>
        <p:spPr>
          <a:xfrm>
            <a:off x="504994" y="899159"/>
            <a:ext cx="4779477" cy="2686051"/>
          </a:xfrm>
          <a:prstGeom prst="rect">
            <a:avLst/>
          </a:prstGeom>
          <a:ln w="12700">
            <a:miter lim="400000"/>
          </a:ln>
        </p:spPr>
      </p:pic>
      <p:sp>
        <p:nvSpPr>
          <p:cNvPr id="1192" name="Shape 1192"/>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411480">
              <a:tabLst>
                <a:tab pos="749300" algn="l"/>
              </a:tabLst>
            </a:lvl1pPr>
          </a:lstStyle>
          <a:p>
            <a:fld id="{86CB4B4D-7CA3-9044-876B-883B54F8677D}" type="slidenum">
              <a:t>68</a:t>
            </a:fld>
            <a:endParaRPr/>
          </a:p>
        </p:txBody>
      </p:sp>
      <p:sp>
        <p:nvSpPr>
          <p:cNvPr id="1193" name="Shape 1193"/>
          <p:cNvSpPr/>
          <p:nvPr/>
        </p:nvSpPr>
        <p:spPr>
          <a:xfrm>
            <a:off x="468630" y="302691"/>
            <a:ext cx="5084444" cy="461665"/>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1480">
              <a:defRPr sz="2000" b="1"/>
            </a:pPr>
            <a:r>
              <a:rPr sz="2400" dirty="0"/>
              <a:t>Anaglyph images   </a:t>
            </a:r>
            <a:r>
              <a:rPr sz="2400" dirty="0">
                <a:latin typeface="Monlam Uni OuChan2"/>
                <a:cs typeface="Monlam Uni OuChan2"/>
              </a:rPr>
              <a:t>གཟུགས་གསུམ་པར་རིས</a:t>
            </a:r>
            <a:r>
              <a:rPr sz="2400" dirty="0"/>
              <a:t>།</a:t>
            </a:r>
          </a:p>
        </p:txBody>
      </p:sp>
      <p:pic>
        <p:nvPicPr>
          <p:cNvPr id="1194" name="pasted-image.tif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5974" y="3205579"/>
            <a:ext cx="4456578" cy="3439921"/>
          </a:xfrm>
          <a:prstGeom prst="rect">
            <a:avLst/>
          </a:prstGeom>
          <a:ln w="12700">
            <a:miter lim="400000"/>
          </a:ln>
        </p:spPr>
      </p:pic>
    </p:spTree>
  </p:cSld>
  <p:clrMapOvr>
    <a:masterClrMapping/>
  </p:clrMapOvr>
  <p:transition xmlns:p14="http://schemas.microsoft.com/office/powerpoint/2010/main" spd="slow"/>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 name="Shape 119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69</a:t>
            </a:fld>
            <a:endParaRPr/>
          </a:p>
        </p:txBody>
      </p:sp>
      <p:pic>
        <p:nvPicPr>
          <p:cNvPr id="1199" name="pasted-image.tiff"/>
          <p:cNvPicPr>
            <a:picLocks noChangeAspect="1"/>
          </p:cNvPicPr>
          <p:nvPr/>
        </p:nvPicPr>
        <p:blipFill>
          <a:blip r:embed="rId2"/>
          <a:stretch>
            <a:fillRect/>
          </a:stretch>
        </p:blipFill>
        <p:spPr>
          <a:xfrm>
            <a:off x="271134" y="5179"/>
            <a:ext cx="8601732" cy="6639461"/>
          </a:xfrm>
          <a:prstGeom prst="rect">
            <a:avLst/>
          </a:prstGeom>
          <a:ln w="12700">
            <a:miter lim="400000"/>
          </a:ln>
        </p:spPr>
      </p:pic>
    </p:spTree>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392"/>
          <p:cNvSpPr/>
          <p:nvPr/>
        </p:nvSpPr>
        <p:spPr>
          <a:xfrm>
            <a:off x="4064000" y="3276600"/>
            <a:ext cx="138547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1800">
                <a:solidFill>
                  <a:srgbClr val="FFFFFF"/>
                </a:solidFill>
                <a:uFill>
                  <a:solidFill>
                    <a:srgbClr val="FFFFFF"/>
                  </a:solidFill>
                </a:uFill>
                <a:latin typeface="+mn-lt"/>
                <a:ea typeface="+mn-ea"/>
                <a:cs typeface="+mn-cs"/>
                <a:sym typeface="Arial"/>
              </a:defRPr>
            </a:lvl1pPr>
          </a:lstStyle>
          <a:p>
            <a:r>
              <a:rPr lang="de-CH" dirty="0" err="1"/>
              <a:t>Projector</a:t>
            </a:r>
            <a:r>
              <a:rPr dirty="0"/>
              <a:t> off</a:t>
            </a:r>
            <a:endParaRPr lang="de-CH" dirty="0"/>
          </a:p>
          <a:p>
            <a:r>
              <a:rPr lang="de-CH" dirty="0"/>
              <a:t>Experiments</a:t>
            </a:r>
            <a:endParaRPr dirty="0"/>
          </a:p>
        </p:txBody>
      </p:sp>
    </p:spTree>
  </p:cSld>
  <p:clrMapOvr>
    <a:masterClrMapping/>
  </p:clrMapOvr>
  <p:transition xmlns:p14="http://schemas.microsoft.com/office/powerpoint/2010/mai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 name="Shape 120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411480">
              <a:tabLst>
                <a:tab pos="749300" algn="l"/>
              </a:tabLst>
            </a:lvl1pPr>
          </a:lstStyle>
          <a:p>
            <a:fld id="{86CB4B4D-7CA3-9044-876B-883B54F8677D}" type="slidenum">
              <a:t>70</a:t>
            </a:fld>
            <a:endParaRPr/>
          </a:p>
        </p:txBody>
      </p:sp>
      <p:pic>
        <p:nvPicPr>
          <p:cNvPr id="1202" name="pasted-image.tiff"/>
          <p:cNvPicPr>
            <a:picLocks noChangeAspect="1"/>
          </p:cNvPicPr>
          <p:nvPr/>
        </p:nvPicPr>
        <p:blipFill>
          <a:blip r:embed="rId2"/>
          <a:stretch>
            <a:fillRect/>
          </a:stretch>
        </p:blipFill>
        <p:spPr>
          <a:xfrm>
            <a:off x="1302614" y="0"/>
            <a:ext cx="6689609" cy="6647535"/>
          </a:xfrm>
          <a:prstGeom prst="rect">
            <a:avLst/>
          </a:prstGeom>
          <a:ln w="12700">
            <a:miter lim="400000"/>
          </a:ln>
        </p:spPr>
      </p:pic>
    </p:spTree>
  </p:cSld>
  <p:clrMapOvr>
    <a:masterClrMapping/>
  </p:clrMapOvr>
  <p:transition xmlns:p14="http://schemas.microsoft.com/office/powerpoint/2010/mai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4" name="Shape 120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71</a:t>
            </a:fld>
            <a:endParaRPr/>
          </a:p>
        </p:txBody>
      </p:sp>
      <p:pic>
        <p:nvPicPr>
          <p:cNvPr id="1205" name="pasted-image.png"/>
          <p:cNvPicPr>
            <a:picLocks noChangeAspect="1"/>
          </p:cNvPicPr>
          <p:nvPr/>
        </p:nvPicPr>
        <p:blipFill>
          <a:blip r:embed="rId2"/>
          <a:stretch>
            <a:fillRect/>
          </a:stretch>
        </p:blipFill>
        <p:spPr>
          <a:xfrm>
            <a:off x="0" y="1250156"/>
            <a:ext cx="9144000" cy="4357688"/>
          </a:xfrm>
          <a:prstGeom prst="rect">
            <a:avLst/>
          </a:prstGeom>
          <a:ln w="12700">
            <a:miter lim="400000"/>
          </a:ln>
        </p:spPr>
      </p:pic>
    </p:spTree>
  </p:cSld>
  <p:clrMapOvr>
    <a:masterClrMapping/>
  </p:clrMapOvr>
  <p:transition xmlns:p14="http://schemas.microsoft.com/office/powerpoint/2010/main" spd="slow"/>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7" name="droppedImage.png"/>
          <p:cNvPicPr>
            <a:picLocks noChangeAspect="1"/>
          </p:cNvPicPr>
          <p:nvPr/>
        </p:nvPicPr>
        <p:blipFill>
          <a:blip r:embed="rId2"/>
          <a:stretch>
            <a:fillRect/>
          </a:stretch>
        </p:blipFill>
        <p:spPr>
          <a:xfrm>
            <a:off x="561858" y="240030"/>
            <a:ext cx="8013522" cy="6400801"/>
          </a:xfrm>
          <a:prstGeom prst="rect">
            <a:avLst/>
          </a:prstGeom>
          <a:ln w="12700">
            <a:miter lim="400000"/>
          </a:ln>
        </p:spPr>
      </p:pic>
      <p:sp>
        <p:nvSpPr>
          <p:cNvPr id="1208" name="Shape 1208"/>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411480">
              <a:tabLst>
                <a:tab pos="749300" algn="l"/>
              </a:tabLst>
            </a:lvl1pPr>
          </a:lstStyle>
          <a:p>
            <a:fld id="{86CB4B4D-7CA3-9044-876B-883B54F8677D}" type="slidenum">
              <a:t>72</a:t>
            </a:fld>
            <a:endParaRPr/>
          </a:p>
        </p:txBody>
      </p:sp>
    </p:spTree>
  </p:cSld>
  <p:clrMapOvr>
    <a:masterClrMapping/>
  </p:clrMapOvr>
  <p:transition xmlns:p14="http://schemas.microsoft.com/office/powerpoint/2010/mai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 name="Shape 121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73</a:t>
            </a:fld>
            <a:endParaRPr/>
          </a:p>
        </p:txBody>
      </p:sp>
      <p:pic>
        <p:nvPicPr>
          <p:cNvPr id="1211" name="pasted-image.tiff"/>
          <p:cNvPicPr>
            <a:picLocks noChangeAspect="1"/>
          </p:cNvPicPr>
          <p:nvPr/>
        </p:nvPicPr>
        <p:blipFill>
          <a:blip r:embed="rId2"/>
          <a:stretch>
            <a:fillRect/>
          </a:stretch>
        </p:blipFill>
        <p:spPr>
          <a:xfrm>
            <a:off x="166955" y="0"/>
            <a:ext cx="8777379" cy="6652256"/>
          </a:xfrm>
          <a:prstGeom prst="rect">
            <a:avLst/>
          </a:prstGeom>
          <a:ln w="12700">
            <a:miter lim="400000"/>
          </a:ln>
        </p:spPr>
      </p:pic>
    </p:spTree>
  </p:cSld>
  <p:clrMapOvr>
    <a:masterClrMapping/>
  </p:clrMapOvr>
  <p:transition xmlns:p14="http://schemas.microsoft.com/office/powerpoint/2010/mai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 name="Shape 121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74</a:t>
            </a:fld>
            <a:endParaRPr/>
          </a:p>
        </p:txBody>
      </p:sp>
      <p:pic>
        <p:nvPicPr>
          <p:cNvPr id="1214" name="pasted-image.tiff"/>
          <p:cNvPicPr>
            <a:picLocks noChangeAspect="1"/>
          </p:cNvPicPr>
          <p:nvPr/>
        </p:nvPicPr>
        <p:blipFill>
          <a:blip r:embed="rId2"/>
          <a:stretch>
            <a:fillRect/>
          </a:stretch>
        </p:blipFill>
        <p:spPr>
          <a:xfrm>
            <a:off x="0" y="-24039"/>
            <a:ext cx="9144001" cy="6174558"/>
          </a:xfrm>
          <a:prstGeom prst="rect">
            <a:avLst/>
          </a:prstGeom>
          <a:ln w="12700">
            <a:miter lim="400000"/>
          </a:ln>
        </p:spPr>
      </p:pic>
    </p:spTree>
  </p:cSld>
  <p:clrMapOvr>
    <a:masterClrMapping/>
  </p:clrMapOvr>
  <p:transition xmlns:p14="http://schemas.microsoft.com/office/powerpoint/2010/mai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 name="Shape 121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75</a:t>
            </a:fld>
            <a:endParaRPr/>
          </a:p>
        </p:txBody>
      </p:sp>
      <p:pic>
        <p:nvPicPr>
          <p:cNvPr id="1217" name="pasted-image.tiff"/>
          <p:cNvPicPr>
            <a:picLocks noChangeAspect="1"/>
          </p:cNvPicPr>
          <p:nvPr/>
        </p:nvPicPr>
        <p:blipFill>
          <a:blip r:embed="rId2"/>
          <a:stretch>
            <a:fillRect/>
          </a:stretch>
        </p:blipFill>
        <p:spPr>
          <a:xfrm>
            <a:off x="0" y="-95250"/>
            <a:ext cx="9144000" cy="6743700"/>
          </a:xfrm>
          <a:prstGeom prst="rect">
            <a:avLst/>
          </a:prstGeom>
          <a:ln w="12700">
            <a:miter lim="400000"/>
          </a:ln>
        </p:spPr>
      </p:pic>
    </p:spTree>
  </p:cSld>
  <p:clrMapOvr>
    <a:masterClrMapping/>
  </p:clrMapOvr>
  <p:transition xmlns:p14="http://schemas.microsoft.com/office/powerpoint/2010/mai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9" name="droppedImage.png"/>
          <p:cNvPicPr>
            <a:picLocks noChangeAspect="1"/>
          </p:cNvPicPr>
          <p:nvPr/>
        </p:nvPicPr>
        <p:blipFill>
          <a:blip r:embed="rId2"/>
          <a:stretch>
            <a:fillRect/>
          </a:stretch>
        </p:blipFill>
        <p:spPr>
          <a:xfrm>
            <a:off x="0" y="237987"/>
            <a:ext cx="9144001" cy="5270318"/>
          </a:xfrm>
          <a:prstGeom prst="rect">
            <a:avLst/>
          </a:prstGeom>
          <a:ln w="12700">
            <a:miter lim="400000"/>
          </a:ln>
        </p:spPr>
      </p:pic>
      <p:sp>
        <p:nvSpPr>
          <p:cNvPr id="1220" name="Shape 122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defTabSz="411480">
              <a:tabLst>
                <a:tab pos="749300" algn="l"/>
              </a:tabLst>
            </a:lvl1pPr>
          </a:lstStyle>
          <a:p>
            <a:fld id="{86CB4B4D-7CA3-9044-876B-883B54F8677D}" type="slidenum">
              <a:t>76</a:t>
            </a:fld>
            <a:endParaRPr/>
          </a:p>
        </p:txBody>
      </p:sp>
    </p:spTree>
  </p:cSld>
  <p:clrMapOvr>
    <a:masterClrMapping/>
  </p:clrMapOvr>
  <p:transition xmlns:p14="http://schemas.microsoft.com/office/powerpoint/2010/main" spd="slow"/>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Shape 392"/>
          <p:cNvSpPr/>
          <p:nvPr/>
        </p:nvSpPr>
        <p:spPr>
          <a:xfrm>
            <a:off x="4064000" y="3276600"/>
            <a:ext cx="1385470" cy="6565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marL="40639" marR="40639" defTabSz="914400">
              <a:defRPr sz="1800">
                <a:solidFill>
                  <a:srgbClr val="FFFFFF"/>
                </a:solidFill>
                <a:uFill>
                  <a:solidFill>
                    <a:srgbClr val="FFFFFF"/>
                  </a:solidFill>
                </a:uFill>
                <a:latin typeface="+mn-lt"/>
                <a:ea typeface="+mn-ea"/>
                <a:cs typeface="+mn-cs"/>
                <a:sym typeface="Arial"/>
              </a:defRPr>
            </a:lvl1pPr>
          </a:lstStyle>
          <a:p>
            <a:r>
              <a:rPr lang="de-CH" dirty="0" err="1"/>
              <a:t>Projector</a:t>
            </a:r>
            <a:r>
              <a:rPr dirty="0"/>
              <a:t> off</a:t>
            </a:r>
            <a:endParaRPr lang="de-CH" dirty="0"/>
          </a:p>
          <a:p>
            <a:r>
              <a:rPr lang="de-CH" dirty="0"/>
              <a:t>Experiments</a:t>
            </a:r>
            <a:endParaRPr dirty="0"/>
          </a:p>
        </p:txBody>
      </p:sp>
    </p:spTree>
  </p:cSld>
  <p:clrMapOvr>
    <a:masterClrMapping/>
  </p:clrMapOvr>
  <p:transition xmlns:p14="http://schemas.microsoft.com/office/powerpoint/2010/main" spd="slow"/>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26" name="Shape 1226"/>
          <p:cNvSpPr>
            <a:spLocks noGrp="1"/>
          </p:cNvSpPr>
          <p:nvPr>
            <p:ph type="sldNum" sz="quarter" idx="2"/>
          </p:nvPr>
        </p:nvSpPr>
        <p:spPr>
          <a:xfrm>
            <a:off x="4456348" y="6663690"/>
            <a:ext cx="232575" cy="228601"/>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78</a:t>
            </a:fld>
            <a:endParaRPr/>
          </a:p>
        </p:txBody>
      </p:sp>
      <p:pic>
        <p:nvPicPr>
          <p:cNvPr id="1227" name="droppedImage.png"/>
          <p:cNvPicPr>
            <a:picLocks noChangeAspect="1"/>
          </p:cNvPicPr>
          <p:nvPr/>
        </p:nvPicPr>
        <p:blipFill>
          <a:blip r:embed="rId2"/>
          <a:stretch>
            <a:fillRect/>
          </a:stretch>
        </p:blipFill>
        <p:spPr>
          <a:xfrm>
            <a:off x="594360" y="349431"/>
            <a:ext cx="7943851" cy="5674179"/>
          </a:xfrm>
          <a:prstGeom prst="rect">
            <a:avLst/>
          </a:prstGeom>
          <a:ln w="12700">
            <a:miter lim="400000"/>
          </a:ln>
        </p:spPr>
      </p:pic>
      <p:sp>
        <p:nvSpPr>
          <p:cNvPr id="1228" name="Shape 1228"/>
          <p:cNvSpPr/>
          <p:nvPr/>
        </p:nvSpPr>
        <p:spPr>
          <a:xfrm>
            <a:off x="114300" y="6286500"/>
            <a:ext cx="2904973"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Shepard’s “Turning the Tables”</a:t>
            </a:r>
          </a:p>
        </p:txBody>
      </p:sp>
    </p:spTree>
  </p:cSld>
  <p:clrMapOvr>
    <a:masterClrMapping/>
  </p:clrMapOvr>
  <p:transition xmlns:p14="http://schemas.microsoft.com/office/powerpoint/2010/mai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 name="Shape 123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79</a:t>
            </a:fld>
            <a:endParaRPr/>
          </a:p>
        </p:txBody>
      </p:sp>
      <p:sp>
        <p:nvSpPr>
          <p:cNvPr id="1231" name="Shape 1231"/>
          <p:cNvSpPr/>
          <p:nvPr/>
        </p:nvSpPr>
        <p:spPr>
          <a:xfrm>
            <a:off x="468630" y="1927860"/>
            <a:ext cx="6515101" cy="42291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1480">
              <a:defRPr sz="2000" i="1"/>
            </a:lvl1pPr>
          </a:lstStyle>
          <a:p>
            <a:r>
              <a:rPr dirty="0"/>
              <a:t>"Reality is merely an illusion, albeit a persistent one" </a:t>
            </a:r>
          </a:p>
        </p:txBody>
      </p:sp>
      <p:sp>
        <p:nvSpPr>
          <p:cNvPr id="1232" name="Shape 1232"/>
          <p:cNvSpPr/>
          <p:nvPr/>
        </p:nvSpPr>
        <p:spPr>
          <a:xfrm>
            <a:off x="481121" y="359389"/>
            <a:ext cx="5915665" cy="1200329"/>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1480">
              <a:defRPr sz="3600" b="1">
                <a:solidFill>
                  <a:srgbClr val="011A9A"/>
                </a:solidFill>
                <a:latin typeface="+mn-lt"/>
                <a:ea typeface="+mn-ea"/>
                <a:cs typeface="+mn-cs"/>
                <a:sym typeface="Arial"/>
              </a:defRPr>
            </a:pPr>
            <a:r>
              <a:rPr dirty="0"/>
              <a:t>5. Visual illusion and brain</a:t>
            </a:r>
            <a:br>
              <a:rPr dirty="0"/>
            </a:br>
            <a:r>
              <a:rPr dirty="0"/>
              <a:t>	</a:t>
            </a:r>
            <a:r>
              <a:rPr lang="de-CH" dirty="0"/>
              <a:t> </a:t>
            </a:r>
            <a:r>
              <a:rPr dirty="0">
                <a:latin typeface="Monlam Uni OuChan2"/>
                <a:cs typeface="Monlam Uni OuChan2"/>
              </a:rPr>
              <a:t>མིག་གི་འཁྲུལ་སྣང་དང་ཀླད་པ།</a:t>
            </a:r>
          </a:p>
        </p:txBody>
      </p:sp>
      <p:sp>
        <p:nvSpPr>
          <p:cNvPr id="1233" name="Shape 1233"/>
          <p:cNvSpPr/>
          <p:nvPr/>
        </p:nvSpPr>
        <p:spPr>
          <a:xfrm>
            <a:off x="6755130" y="1954530"/>
            <a:ext cx="1623619" cy="3429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rPr dirty="0"/>
              <a:t> (Albert Einstein)</a:t>
            </a:r>
          </a:p>
        </p:txBody>
      </p:sp>
      <p:sp>
        <p:nvSpPr>
          <p:cNvPr id="1234" name="Shape 1234"/>
          <p:cNvSpPr/>
          <p:nvPr/>
        </p:nvSpPr>
        <p:spPr>
          <a:xfrm>
            <a:off x="468629" y="4650511"/>
            <a:ext cx="8653850" cy="1252138"/>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marL="358775" indent="-358775" algn="just" defTabSz="411480">
              <a:spcBef>
                <a:spcPts val="500"/>
              </a:spcBef>
              <a:defRPr sz="2000"/>
            </a:pPr>
            <a:r>
              <a:rPr dirty="0"/>
              <a:t>2. </a:t>
            </a:r>
            <a:r>
              <a:rPr lang="en-IN" dirty="0"/>
              <a:t>P</a:t>
            </a:r>
            <a:r>
              <a:rPr dirty="0"/>
              <a:t>erc</a:t>
            </a:r>
            <a:r>
              <a:rPr lang="en-US" dirty="0"/>
              <a:t>e</a:t>
            </a:r>
            <a:r>
              <a:rPr dirty="0"/>
              <a:t>ption</a:t>
            </a:r>
            <a:r>
              <a:rPr lang="en-US" dirty="0"/>
              <a:t> </a:t>
            </a:r>
            <a:r>
              <a:rPr dirty="0"/>
              <a:t>of something</a:t>
            </a:r>
            <a:r>
              <a:rPr lang="en-US" dirty="0"/>
              <a:t> </a:t>
            </a:r>
            <a:r>
              <a:rPr dirty="0"/>
              <a:t>objectively existing in such a way as</a:t>
            </a:r>
            <a:r>
              <a:rPr lang="en-US" dirty="0"/>
              <a:t> </a:t>
            </a:r>
            <a:r>
              <a:rPr dirty="0"/>
              <a:t>to cause</a:t>
            </a:r>
            <a:r>
              <a:rPr lang="en-US" dirty="0"/>
              <a:t> </a:t>
            </a:r>
            <a:r>
              <a:rPr dirty="0"/>
              <a:t>misinterpretation</a:t>
            </a:r>
            <a:r>
              <a:rPr lang="en-US" dirty="0"/>
              <a:t> </a:t>
            </a:r>
            <a:r>
              <a:rPr dirty="0"/>
              <a:t>of</a:t>
            </a:r>
            <a:r>
              <a:rPr lang="en-US" dirty="0"/>
              <a:t> </a:t>
            </a:r>
            <a:r>
              <a:rPr dirty="0"/>
              <a:t>its actual nature</a:t>
            </a:r>
            <a:endParaRPr lang="de-CH" dirty="0"/>
          </a:p>
          <a:p>
            <a:pPr marL="358775" indent="-358775" algn="just" defTabSz="411480">
              <a:lnSpc>
                <a:spcPct val="140000"/>
              </a:lnSpc>
              <a:spcBef>
                <a:spcPts val="500"/>
              </a:spcBef>
              <a:defRPr sz="2000"/>
            </a:pPr>
            <a:r>
              <a:rPr sz="2400" dirty="0">
                <a:latin typeface="Monlam Uni OuChan2"/>
                <a:cs typeface="Monlam Uni OuChan2"/>
              </a:rPr>
              <a:t>༢༽</a:t>
            </a:r>
            <a:r>
              <a:rPr lang="de-CH" sz="2400" dirty="0">
                <a:latin typeface="Monlam Uni OuChan2"/>
                <a:cs typeface="Monlam Uni OuChan2"/>
              </a:rPr>
              <a:t> </a:t>
            </a:r>
            <a:r>
              <a:rPr lang="bo-CN" sz="2400" dirty="0">
                <a:latin typeface="Monlam Uni OuChan2"/>
                <a:cs typeface="Monlam Uni OuChan2"/>
              </a:rPr>
              <a:t>གང་ཞིག་ཡུལ་གྱི་ཐོག་ནས་གནས་པར་འཛིན་པ་དང་དེའི་དངོས་པོའི་རང་བཞིན་ངོ་མ་ལ་ཕྱིན་ཅི་ལོག་པའི་འདུ་ཤེས་སྐྱེས་པ།</a:t>
            </a:r>
            <a:endParaRPr sz="2400" dirty="0">
              <a:latin typeface="Monlam Uni OuChan2"/>
              <a:cs typeface="Monlam Uni OuChan2"/>
            </a:endParaRPr>
          </a:p>
        </p:txBody>
      </p:sp>
      <p:sp>
        <p:nvSpPr>
          <p:cNvPr id="1235" name="Shape 1235"/>
          <p:cNvSpPr/>
          <p:nvPr/>
        </p:nvSpPr>
        <p:spPr>
          <a:xfrm>
            <a:off x="468630" y="2947670"/>
            <a:ext cx="4081200" cy="80021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11480">
              <a:defRPr sz="2200" b="1"/>
            </a:pPr>
            <a:r>
              <a:rPr dirty="0"/>
              <a:t>Definition: Illusion</a:t>
            </a:r>
            <a:br>
              <a:rPr dirty="0"/>
            </a:br>
            <a:r>
              <a:rPr lang="bo-CN" sz="2400" dirty="0">
                <a:latin typeface="Monlam Uni OuChan2"/>
                <a:cs typeface="Monlam Uni OuChan2"/>
              </a:rPr>
              <a:t>མཚན་ཉིད། </a:t>
            </a:r>
            <a:r>
              <a:rPr sz="2400" dirty="0" err="1">
                <a:latin typeface="Monlam Uni OuChan2"/>
                <a:cs typeface="Monlam Uni OuChan2"/>
              </a:rPr>
              <a:t>འཁྲུལ་སྣང</a:t>
            </a:r>
            <a:r>
              <a:rPr sz="2400" dirty="0">
                <a:latin typeface="Monlam Uni OuChan2"/>
                <a:cs typeface="Monlam Uni OuChan2"/>
              </a:rPr>
              <a:t>་</a:t>
            </a:r>
            <a:r>
              <a:rPr lang="bo-CN" sz="2400" dirty="0">
                <a:latin typeface="Monlam Uni OuChan2"/>
                <a:cs typeface="Monlam Uni OuChan2"/>
              </a:rPr>
              <a:t>།</a:t>
            </a:r>
            <a:endParaRPr sz="2400" dirty="0">
              <a:latin typeface="Monlam Uni OuChan2"/>
              <a:cs typeface="Monlam Uni OuChan2"/>
            </a:endParaRPr>
          </a:p>
        </p:txBody>
      </p:sp>
      <p:sp>
        <p:nvSpPr>
          <p:cNvPr id="1236" name="Shape 1236"/>
          <p:cNvSpPr/>
          <p:nvPr/>
        </p:nvSpPr>
        <p:spPr>
          <a:xfrm>
            <a:off x="441086" y="3751580"/>
            <a:ext cx="6004206" cy="7694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algn="just" defTabSz="411480">
              <a:spcBef>
                <a:spcPts val="500"/>
              </a:spcBef>
              <a:defRPr sz="2000"/>
            </a:pPr>
            <a:r>
              <a:rPr dirty="0"/>
              <a:t>1. </a:t>
            </a:r>
            <a:r>
              <a:rPr lang="de-CH" dirty="0"/>
              <a:t>S</a:t>
            </a:r>
            <a:r>
              <a:rPr dirty="0"/>
              <a:t>omething that deceives or misleads intellectually</a:t>
            </a:r>
            <a:br>
              <a:rPr dirty="0"/>
            </a:br>
            <a:r>
              <a:rPr sz="2200" dirty="0">
                <a:solidFill>
                  <a:schemeClr val="tx1"/>
                </a:solidFill>
                <a:latin typeface="Monlam Uni OuChan2"/>
                <a:cs typeface="Monlam Uni OuChan2"/>
              </a:rPr>
              <a:t>༡༽ </a:t>
            </a:r>
            <a:r>
              <a:rPr lang="bo-CN" sz="2400" dirty="0">
                <a:solidFill>
                  <a:schemeClr val="tx1"/>
                </a:solidFill>
                <a:latin typeface="Monlam Uni OuChan2"/>
                <a:cs typeface="Monlam Uni OuChan2"/>
              </a:rPr>
              <a:t>བློ་ལ་གང་ཞིག་སླུ་བའམ་</a:t>
            </a:r>
            <a:r>
              <a:rPr sz="2400" dirty="0" err="1">
                <a:solidFill>
                  <a:schemeClr val="tx1"/>
                </a:solidFill>
                <a:latin typeface="Monlam Uni OuChan2"/>
                <a:cs typeface="Monlam Uni OuChan2"/>
              </a:rPr>
              <a:t>ལོག་པར་འཁྲིད་པ</a:t>
            </a:r>
            <a:r>
              <a:rPr sz="2400" dirty="0">
                <a:solidFill>
                  <a:schemeClr val="tx1"/>
                </a:solidFill>
                <a:latin typeface="Monlam Uni OuChan2"/>
                <a:cs typeface="Monlam Uni OuChan2"/>
              </a:rPr>
              <a:t>།</a:t>
            </a:r>
          </a:p>
        </p:txBody>
      </p:sp>
      <p:sp>
        <p:nvSpPr>
          <p:cNvPr id="1237" name="Shape 1237"/>
          <p:cNvSpPr/>
          <p:nvPr/>
        </p:nvSpPr>
        <p:spPr>
          <a:xfrm>
            <a:off x="344988" y="2267844"/>
            <a:ext cx="8625636" cy="4719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180339">
              <a:spcBef>
                <a:spcPts val="1000"/>
              </a:spcBef>
              <a:defRPr sz="1900">
                <a:latin typeface="Monlam Uni OuChan2"/>
                <a:ea typeface="Monlam Uni OuChan2"/>
                <a:cs typeface="Monlam Uni OuChan2"/>
                <a:sym typeface="Monlam Uni OuChan2"/>
              </a:defRPr>
            </a:lvl1pPr>
          </a:lstStyle>
          <a:p>
            <a:r>
              <a:rPr sz="2400" dirty="0" err="1"/>
              <a:t>དངོས</a:t>
            </a:r>
            <a:r>
              <a:rPr sz="2400" dirty="0"/>
              <a:t>་</a:t>
            </a:r>
            <a:r>
              <a:rPr lang="bo-CN" sz="2400" dirty="0"/>
              <a:t>དོན་</a:t>
            </a:r>
            <a:r>
              <a:rPr lang="bo-CN" sz="2400" b="0" i="0" u="none" strike="noStrike" dirty="0">
                <a:effectLst/>
                <a:latin typeface="Arial" panose="020B0604020202020204" pitchFamily="34" charset="0"/>
              </a:rPr>
              <a:t>ནི་</a:t>
            </a:r>
            <a:r>
              <a:rPr sz="2400" dirty="0"/>
              <a:t>འ</a:t>
            </a:r>
            <a:r>
              <a:rPr lang="bo-CN" sz="2400" dirty="0"/>
              <a:t>ཁྲུ</a:t>
            </a:r>
            <a:r>
              <a:rPr sz="2400" dirty="0" err="1"/>
              <a:t>ལ་སྣང</a:t>
            </a:r>
            <a:r>
              <a:rPr sz="2400" dirty="0"/>
              <a:t>་</a:t>
            </a:r>
            <a:r>
              <a:rPr lang="bo-CN" sz="2400" b="0" i="0" u="none" strike="noStrike" dirty="0">
                <a:effectLst/>
                <a:latin typeface="Arial" panose="020B0604020202020204" pitchFamily="34" charset="0"/>
              </a:rPr>
              <a:t>ཙམ་</a:t>
            </a:r>
            <a:r>
              <a:rPr sz="2400" dirty="0" err="1"/>
              <a:t>རེད</a:t>
            </a:r>
            <a:r>
              <a:rPr lang="bo-CN" sz="2400" dirty="0"/>
              <a:t>།</a:t>
            </a:r>
            <a:r>
              <a:rPr sz="2400" dirty="0"/>
              <a:t> </a:t>
            </a:r>
            <a:r>
              <a:rPr sz="2400" dirty="0" err="1"/>
              <a:t>འོན་ཀྱང</a:t>
            </a:r>
            <a:r>
              <a:rPr sz="2400" dirty="0"/>
              <a:t>་</a:t>
            </a:r>
            <a:r>
              <a:rPr lang="bo-CN" sz="2400" dirty="0"/>
              <a:t>འཁྲུལ་སྣང་དེ་</a:t>
            </a:r>
            <a:r>
              <a:rPr sz="2400" dirty="0" err="1"/>
              <a:t>བརྟན་པོར་གནས་ཡོད</a:t>
            </a:r>
            <a:r>
              <a:rPr sz="2400" dirty="0"/>
              <a:t>།</a:t>
            </a: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12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4" grpId="3" animBg="1" advAuto="0"/>
      <p:bldP spid="1235" grpId="1" animBg="1" advAuto="0"/>
      <p:bldP spid="1236" grpId="2"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Shape 551"/>
          <p:cNvSpPr/>
          <p:nvPr/>
        </p:nvSpPr>
        <p:spPr>
          <a:xfrm>
            <a:off x="3229416" y="746123"/>
            <a:ext cx="5067301" cy="6796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2100"/>
              </a:lnSpc>
              <a:tabLst>
                <a:tab pos="749300" algn="l"/>
              </a:tabLst>
              <a:defRPr sz="1800"/>
            </a:pPr>
            <a:r>
              <a:rPr dirty="0"/>
              <a:t>At the surface of water the light path changes</a:t>
            </a:r>
          </a:p>
          <a:p>
            <a:pPr defTabSz="406400">
              <a:lnSpc>
                <a:spcPts val="2400"/>
              </a:lnSpc>
              <a:tabLst>
                <a:tab pos="749300" algn="l"/>
              </a:tabLst>
              <a:defRPr sz="2000"/>
            </a:pPr>
            <a:r>
              <a:rPr dirty="0" err="1"/>
              <a:t>ཆུའི་ངོས་སུ་འོད་</a:t>
            </a:r>
            <a:r>
              <a:rPr dirty="0" err="1">
                <a:solidFill>
                  <a:schemeClr val="tx1"/>
                </a:solidFill>
              </a:rPr>
              <a:t>ཀྱི</a:t>
            </a:r>
            <a:r>
              <a:rPr dirty="0">
                <a:solidFill>
                  <a:schemeClr val="tx1"/>
                </a:solidFill>
              </a:rPr>
              <a:t>་</a:t>
            </a:r>
            <a:r>
              <a:rPr lang="bo-CN" dirty="0">
                <a:solidFill>
                  <a:schemeClr val="tx1"/>
                </a:solidFill>
                <a:latin typeface="Monlam Uni OuChan2"/>
                <a:ea typeface="Monlam Uni OuChan2"/>
                <a:cs typeface="Monlam Uni OuChan2"/>
                <a:sym typeface="Monlam Uni OuChan2"/>
              </a:rPr>
              <a:t>ལམ་དེ་</a:t>
            </a:r>
            <a:r>
              <a:rPr dirty="0" err="1">
                <a:solidFill>
                  <a:schemeClr val="tx1"/>
                </a:solidFill>
              </a:rPr>
              <a:t>འགྱུར</a:t>
            </a:r>
            <a:r>
              <a:rPr dirty="0" err="1"/>
              <a:t>་བ</a:t>
            </a:r>
            <a:r>
              <a:rPr lang="bo-CN" dirty="0">
                <a:latin typeface="Monlam Uni OuChan2"/>
                <a:ea typeface="Monlam Uni OuChan2"/>
                <a:cs typeface="Monlam Uni OuChan2"/>
                <a:sym typeface="Monlam Uni OuChan2"/>
              </a:rPr>
              <a:t>་འགྲོ་ཡི་ཡོད།</a:t>
            </a:r>
            <a:endParaRPr dirty="0"/>
          </a:p>
        </p:txBody>
      </p:sp>
      <p:sp>
        <p:nvSpPr>
          <p:cNvPr id="552" name="Shape 552"/>
          <p:cNvSpPr/>
          <p:nvPr/>
        </p:nvSpPr>
        <p:spPr>
          <a:xfrm>
            <a:off x="3229416" y="1384300"/>
            <a:ext cx="5715001" cy="12721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defRPr sz="1800">
                <a:latin typeface="Monlam Uni OuChan2"/>
                <a:ea typeface="Monlam Uni OuChan2"/>
                <a:cs typeface="Monlam Uni OuChan2"/>
                <a:sym typeface="Monlam Uni OuChan2"/>
              </a:defRPr>
            </a:pPr>
            <a:r>
              <a:rPr sz="1800" dirty="0"/>
              <a:t>How does the path change?  What direction light goes?</a:t>
            </a:r>
            <a:br>
              <a:rPr sz="1800" dirty="0"/>
            </a:br>
            <a:r>
              <a:rPr lang="bo-CN" sz="2000" dirty="0"/>
              <a:t>ལམ་དེ་འགྱུར་བ་ག་འདྲ་འགྲོ</a:t>
            </a:r>
            <a:r>
              <a:rPr lang="bo-CN" sz="2000" dirty="0">
                <a:latin typeface="Monlam Uni OuChan2"/>
                <a:ea typeface="Monlam Uni OuChan2"/>
                <a:cs typeface="Monlam Uni OuChan2"/>
                <a:sym typeface="Monlam Uni OuChan2"/>
              </a:rPr>
              <a:t>་ཡི་ཡོད་ད</a:t>
            </a:r>
            <a:r>
              <a:rPr lang="bo-CN" sz="2000" dirty="0"/>
              <a:t>མ།   </a:t>
            </a:r>
            <a:r>
              <a:rPr lang="bo-CN" sz="2000" dirty="0">
                <a:solidFill>
                  <a:schemeClr val="tx1"/>
                </a:solidFill>
              </a:rPr>
              <a:t>འོད་དེ་ཁ་ཕྱོགས་ག་པར</a:t>
            </a:r>
            <a:r>
              <a:rPr lang="bo-CN" sz="2000" dirty="0"/>
              <a:t>་འགྲོའམ།</a:t>
            </a:r>
          </a:p>
          <a:p>
            <a:pPr defTabSz="406400">
              <a:tabLst>
                <a:tab pos="749300" algn="l"/>
              </a:tabLst>
              <a:defRPr sz="2600"/>
            </a:pPr>
            <a:r>
              <a:rPr sz="1800" dirty="0"/>
              <a:t>Hypothesis: angle of incidence &gt; angle refraction</a:t>
            </a:r>
            <a:br>
              <a:rPr sz="1800" dirty="0"/>
            </a:br>
            <a:r>
              <a:rPr sz="2000" dirty="0" err="1"/>
              <a:t>ཚོདགཞག</a:t>
            </a:r>
            <a:r>
              <a:rPr sz="2000" dirty="0"/>
              <a:t> </a:t>
            </a:r>
            <a:r>
              <a:rPr sz="2000" dirty="0" err="1"/>
              <a:t>ནང་འཕྲོའི་ཟུར་ཁུག</a:t>
            </a:r>
            <a:r>
              <a:rPr lang="en-IN" sz="2000" dirty="0"/>
              <a:t> &gt; </a:t>
            </a:r>
            <a:r>
              <a:rPr sz="2000" dirty="0" err="1"/>
              <a:t>འཁྱོག་འཕྲོའི་ཟུར་ཁུག</a:t>
            </a:r>
            <a:endParaRPr sz="2000" dirty="0"/>
          </a:p>
        </p:txBody>
      </p:sp>
      <p:sp>
        <p:nvSpPr>
          <p:cNvPr id="553" name="Shape 553"/>
          <p:cNvSpPr/>
          <p:nvPr/>
        </p:nvSpPr>
        <p:spPr>
          <a:xfrm>
            <a:off x="3229416" y="3326514"/>
            <a:ext cx="5984911" cy="13336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2400"/>
              </a:lnSpc>
              <a:tabLst>
                <a:tab pos="749300" algn="l"/>
              </a:tabLst>
              <a:defRPr sz="2600">
                <a:latin typeface="Gill Sans"/>
                <a:ea typeface="Gill Sans"/>
                <a:cs typeface="Gill Sans"/>
                <a:sym typeface="Gill Sans"/>
              </a:defRPr>
            </a:pPr>
            <a:r>
              <a:rPr sz="1800" dirty="0">
                <a:latin typeface="Helvetica"/>
                <a:ea typeface="Helvetica"/>
                <a:cs typeface="Helvetica"/>
                <a:sym typeface="Helvetica"/>
              </a:rPr>
              <a:t>Measure angle of incidence (</a:t>
            </a:r>
            <a:r>
              <a:rPr sz="1800" i="1" dirty="0" err="1">
                <a:latin typeface="Times"/>
                <a:ea typeface="Times"/>
                <a:cs typeface="Times"/>
                <a:sym typeface="Times"/>
              </a:rPr>
              <a:t>i</a:t>
            </a:r>
            <a:r>
              <a:rPr sz="1800" dirty="0">
                <a:latin typeface="Helvetica"/>
                <a:ea typeface="Helvetica"/>
                <a:cs typeface="Helvetica"/>
                <a:sym typeface="Helvetica"/>
              </a:rPr>
              <a:t>) and angle </a:t>
            </a:r>
            <a:br>
              <a:rPr sz="1800" dirty="0">
                <a:latin typeface="Helvetica"/>
                <a:ea typeface="Helvetica"/>
                <a:cs typeface="Helvetica"/>
                <a:sym typeface="Helvetica"/>
              </a:rPr>
            </a:br>
            <a:r>
              <a:rPr sz="1800" dirty="0">
                <a:latin typeface="Helvetica"/>
                <a:ea typeface="Helvetica"/>
                <a:cs typeface="Helvetica"/>
                <a:sym typeface="Helvetica"/>
              </a:rPr>
              <a:t>refraction (</a:t>
            </a:r>
            <a:r>
              <a:rPr sz="1800" i="1" dirty="0">
                <a:latin typeface="Times"/>
                <a:ea typeface="Times"/>
                <a:cs typeface="Times"/>
                <a:sym typeface="Times"/>
              </a:rPr>
              <a:t>a</a:t>
            </a:r>
            <a:r>
              <a:rPr sz="1800" dirty="0">
                <a:latin typeface="Helvetica"/>
                <a:ea typeface="Helvetica"/>
                <a:cs typeface="Helvetica"/>
                <a:sym typeface="Helvetica"/>
              </a:rPr>
              <a:t>) for different positions =&gt; Data</a:t>
            </a:r>
            <a:br>
              <a:rPr sz="1800" dirty="0">
                <a:latin typeface="Helvetica"/>
                <a:ea typeface="Helvetica"/>
                <a:cs typeface="Helvetica"/>
                <a:sym typeface="Helvetica"/>
              </a:rPr>
            </a:br>
            <a:r>
              <a:rPr sz="2000" dirty="0"/>
              <a:t>ནང་འཕྲོའི་ཟུར་ཁུག་དང་འཁྱོག་འཕྲོའི་ཟུར་ཁུག་གཉིས་ཀྱི་གནས་བབས་མང་པོའི་ཐོག་ལ་</a:t>
            </a:r>
            <a:endParaRPr lang="en-IN" sz="2000" dirty="0"/>
          </a:p>
          <a:p>
            <a:pPr defTabSz="406400">
              <a:lnSpc>
                <a:spcPts val="2400"/>
              </a:lnSpc>
              <a:tabLst>
                <a:tab pos="749300" algn="l"/>
              </a:tabLst>
              <a:defRPr sz="2600">
                <a:latin typeface="Gill Sans"/>
                <a:ea typeface="Gill Sans"/>
                <a:cs typeface="Gill Sans"/>
                <a:sym typeface="Gill Sans"/>
              </a:defRPr>
            </a:pPr>
            <a:r>
              <a:rPr sz="2000" dirty="0" err="1"/>
              <a:t>ཚད་འཇལ</a:t>
            </a:r>
            <a:r>
              <a:rPr sz="2000" dirty="0"/>
              <a:t>། </a:t>
            </a:r>
            <a:r>
              <a:rPr lang="en-IN" sz="2000" dirty="0"/>
              <a:t> </a:t>
            </a:r>
            <a:r>
              <a:rPr sz="2000" dirty="0"/>
              <a:t>=&gt;</a:t>
            </a:r>
            <a:r>
              <a:rPr lang="en-IN" sz="2000" dirty="0"/>
              <a:t> </a:t>
            </a:r>
            <a:r>
              <a:rPr sz="2000" dirty="0"/>
              <a:t> </a:t>
            </a:r>
            <a:r>
              <a:rPr sz="2000" dirty="0" err="1"/>
              <a:t>གྲངས་ཐོ</a:t>
            </a:r>
            <a:r>
              <a:rPr sz="2000" dirty="0"/>
              <a:t>།</a:t>
            </a:r>
          </a:p>
        </p:txBody>
      </p:sp>
      <p:sp>
        <p:nvSpPr>
          <p:cNvPr id="554" name="Shape 554"/>
          <p:cNvSpPr/>
          <p:nvPr/>
        </p:nvSpPr>
        <p:spPr>
          <a:xfrm>
            <a:off x="3229416" y="2673350"/>
            <a:ext cx="4067032" cy="6796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2100"/>
              </a:lnSpc>
              <a:tabLst>
                <a:tab pos="749300" algn="l"/>
              </a:tabLst>
              <a:defRPr sz="2600"/>
            </a:pPr>
            <a:r>
              <a:rPr sz="1800" dirty="0"/>
              <a:t>Laser pointer + </a:t>
            </a:r>
            <a:r>
              <a:rPr sz="1800" dirty="0" err="1"/>
              <a:t>watertank</a:t>
            </a:r>
            <a:r>
              <a:rPr sz="1800" dirty="0"/>
              <a:t> + protractor</a:t>
            </a:r>
          </a:p>
          <a:p>
            <a:pPr>
              <a:defRPr sz="1800"/>
            </a:pPr>
            <a:r>
              <a:rPr dirty="0" err="1"/>
              <a:t>ལེ</a:t>
            </a:r>
            <a:r>
              <a:rPr sz="2000" dirty="0" err="1"/>
              <a:t>་ཟེར</a:t>
            </a:r>
            <a:r>
              <a:rPr lang="bo-CN" sz="2000" dirty="0"/>
              <a:t>་བརྡ་སྟོན་བྱེད</a:t>
            </a:r>
            <a:r>
              <a:rPr sz="2000" dirty="0"/>
              <a:t>། </a:t>
            </a:r>
            <a:r>
              <a:rPr lang="en-IN" sz="2000" dirty="0"/>
              <a:t>+ </a:t>
            </a:r>
            <a:r>
              <a:rPr sz="2000" dirty="0" err="1"/>
              <a:t>ཆུ་མཛོད</a:t>
            </a:r>
            <a:r>
              <a:rPr sz="2000" dirty="0">
                <a:latin typeface="Monlam Uni OuChan2"/>
                <a:ea typeface="Monlam Uni OuChan2"/>
                <a:cs typeface="Monlam Uni OuChan2"/>
                <a:sym typeface="Monlam Uni OuChan2"/>
              </a:rPr>
              <a:t>།</a:t>
            </a:r>
            <a:r>
              <a:rPr sz="2000" dirty="0"/>
              <a:t> </a:t>
            </a:r>
            <a:r>
              <a:rPr lang="en-IN" sz="2000" dirty="0"/>
              <a:t>+</a:t>
            </a:r>
            <a:r>
              <a:rPr sz="2000" dirty="0"/>
              <a:t> </a:t>
            </a:r>
            <a:r>
              <a:rPr sz="2000" dirty="0" err="1"/>
              <a:t>ཟུར་ཁུག་འཇལ་ཆས</a:t>
            </a:r>
            <a:r>
              <a:rPr sz="2000" dirty="0"/>
              <a:t>།</a:t>
            </a:r>
          </a:p>
        </p:txBody>
      </p:sp>
      <p:sp>
        <p:nvSpPr>
          <p:cNvPr id="555" name="Shape 555"/>
          <p:cNvSpPr/>
          <p:nvPr/>
        </p:nvSpPr>
        <p:spPr>
          <a:xfrm>
            <a:off x="3244580" y="5768463"/>
            <a:ext cx="1936428" cy="50013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ctr" defTabSz="406400">
              <a:lnSpc>
                <a:spcPts val="3100"/>
              </a:lnSpc>
              <a:tabLst>
                <a:tab pos="749300" algn="l"/>
              </a:tabLst>
              <a:defRPr sz="2600"/>
            </a:pPr>
            <a:r>
              <a:rPr sz="1800" dirty="0"/>
              <a:t>Example:  </a:t>
            </a:r>
            <a:r>
              <a:rPr sz="2400" dirty="0" err="1"/>
              <a:t>དཔེ་མཚོན</a:t>
            </a:r>
            <a:r>
              <a:rPr sz="2400" dirty="0"/>
              <a:t>།</a:t>
            </a:r>
          </a:p>
        </p:txBody>
      </p:sp>
      <p:grpSp>
        <p:nvGrpSpPr>
          <p:cNvPr id="559" name="Group 559"/>
          <p:cNvGrpSpPr/>
          <p:nvPr/>
        </p:nvGrpSpPr>
        <p:grpSpPr>
          <a:xfrm>
            <a:off x="352007" y="647700"/>
            <a:ext cx="2667001" cy="698500"/>
            <a:chOff x="0" y="0"/>
            <a:chExt cx="2667000" cy="698500"/>
          </a:xfrm>
        </p:grpSpPr>
        <p:sp>
          <p:nvSpPr>
            <p:cNvPr id="556" name="Shape 556"/>
            <p:cNvSpPr/>
            <p:nvPr/>
          </p:nvSpPr>
          <p:spPr>
            <a:xfrm>
              <a:off x="0" y="203200"/>
              <a:ext cx="2667000" cy="495300"/>
            </a:xfrm>
            <a:prstGeom prst="roundRect">
              <a:avLst>
                <a:gd name="adj" fmla="val 23077"/>
              </a:avLst>
            </a:prstGeom>
            <a:solidFill>
              <a:srgbClr val="FFFFFF"/>
            </a:solidFill>
            <a:ln w="38100" cap="flat">
              <a:solidFill>
                <a:srgbClr val="000000"/>
              </a:solidFill>
              <a:prstDash val="solid"/>
              <a:miter lim="400000"/>
            </a:ln>
            <a:effectLst/>
          </p:spPr>
          <p:txBody>
            <a:bodyPr wrap="square" lIns="38100" tIns="38100" rIns="38100" bIns="38100" numCol="1" anchor="ctr">
              <a:noAutofit/>
            </a:bodyPr>
            <a:lstStyle/>
            <a:p>
              <a:pPr algn="ctr" defTabSz="406400">
                <a:lnSpc>
                  <a:spcPts val="3100"/>
                </a:lnSpc>
                <a:tabLst>
                  <a:tab pos="749300" algn="l"/>
                </a:tabLst>
                <a:defRPr sz="26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57" name="Shape 557"/>
            <p:cNvSpPr/>
            <p:nvPr/>
          </p:nvSpPr>
          <p:spPr>
            <a:xfrm>
              <a:off x="778149" y="129657"/>
              <a:ext cx="1047848" cy="33595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defRPr sz="2200">
                  <a:latin typeface="Monlam Uni OuChan2"/>
                  <a:ea typeface="Monlam Uni OuChan2"/>
                  <a:cs typeface="Monlam Uni OuChan2"/>
                  <a:sym typeface="Monlam Uni OuChan2"/>
                </a:defRPr>
              </a:lvl1pPr>
            </a:lstStyle>
            <a:p>
              <a:r>
                <a:rPr dirty="0"/>
                <a:t>མངོན་ཚུལ།</a:t>
              </a:r>
            </a:p>
          </p:txBody>
        </p:sp>
        <p:sp>
          <p:nvSpPr>
            <p:cNvPr id="558" name="Shape 558"/>
            <p:cNvSpPr/>
            <p:nvPr/>
          </p:nvSpPr>
          <p:spPr>
            <a:xfrm>
              <a:off x="860" y="0"/>
              <a:ext cx="880102" cy="228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lnSpc>
                  <a:spcPts val="900"/>
                </a:lnSpc>
                <a:tabLst>
                  <a:tab pos="749300" algn="l"/>
                </a:tabLst>
                <a:defRPr sz="800">
                  <a:latin typeface="Gill Sans"/>
                  <a:ea typeface="Gill Sans"/>
                  <a:cs typeface="Gill Sans"/>
                  <a:sym typeface="Gill Sans"/>
                </a:defRPr>
              </a:lvl1pPr>
            </a:lstStyle>
            <a:p>
              <a:pPr algn="l"/>
              <a:r>
                <a:rPr dirty="0"/>
                <a:t>phenomenon</a:t>
              </a:r>
            </a:p>
          </p:txBody>
        </p:sp>
      </p:grpSp>
      <p:grpSp>
        <p:nvGrpSpPr>
          <p:cNvPr id="564" name="Group 564"/>
          <p:cNvGrpSpPr/>
          <p:nvPr/>
        </p:nvGrpSpPr>
        <p:grpSpPr>
          <a:xfrm>
            <a:off x="330142" y="4208169"/>
            <a:ext cx="2714375" cy="1055981"/>
            <a:chOff x="0" y="-154280"/>
            <a:chExt cx="2714374" cy="1055980"/>
          </a:xfrm>
        </p:grpSpPr>
        <p:sp>
          <p:nvSpPr>
            <p:cNvPr id="560" name="Shape 560"/>
            <p:cNvSpPr/>
            <p:nvPr/>
          </p:nvSpPr>
          <p:spPr>
            <a:xfrm flipV="1">
              <a:off x="1339730" y="-154280"/>
              <a:ext cx="1" cy="586080"/>
            </a:xfrm>
            <a:prstGeom prst="line">
              <a:avLst/>
            </a:prstGeom>
            <a:noFill/>
            <a:ln w="76200" cap="flat">
              <a:solidFill>
                <a:srgbClr val="000000"/>
              </a:solidFill>
              <a:prstDash val="solid"/>
              <a:miter lim="400000"/>
              <a:headEnd type="stealth" w="med" len="med"/>
            </a:ln>
            <a:effectLst/>
          </p:spPr>
          <p:txBody>
            <a:bodyPr wrap="square" lIns="50800" tIns="50800" rIns="50800" bIns="50800" numCol="1" anchor="ctr">
              <a:noAutofit/>
            </a:bodyPr>
            <a:lstStyle/>
            <a:p>
              <a:endParaRPr/>
            </a:p>
          </p:txBody>
        </p:sp>
        <p:sp>
          <p:nvSpPr>
            <p:cNvPr id="561" name="Shape 561"/>
            <p:cNvSpPr/>
            <p:nvPr/>
          </p:nvSpPr>
          <p:spPr>
            <a:xfrm>
              <a:off x="7013" y="406400"/>
              <a:ext cx="2667001" cy="495300"/>
            </a:xfrm>
            <a:prstGeom prst="roundRect">
              <a:avLst>
                <a:gd name="adj" fmla="val 23077"/>
              </a:avLst>
            </a:prstGeom>
            <a:solidFill>
              <a:srgbClr val="FFFFFF"/>
            </a:solidFill>
            <a:ln w="38100" cap="flat">
              <a:solidFill>
                <a:srgbClr val="000000"/>
              </a:solidFill>
              <a:prstDash val="solid"/>
              <a:miter lim="400000"/>
            </a:ln>
            <a:effectLst/>
          </p:spPr>
          <p:txBody>
            <a:bodyPr wrap="square" lIns="38100" tIns="38100" rIns="38100" bIns="38100" numCol="1" anchor="ctr">
              <a:noAutofit/>
            </a:bodyPr>
            <a:lstStyle/>
            <a:p>
              <a:pPr algn="ctr" defTabSz="406400">
                <a:lnSpc>
                  <a:spcPts val="3100"/>
                </a:lnSpc>
                <a:tabLst>
                  <a:tab pos="749300" algn="l"/>
                </a:tabLst>
                <a:defRPr sz="26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62" name="Shape 562"/>
            <p:cNvSpPr/>
            <p:nvPr/>
          </p:nvSpPr>
          <p:spPr>
            <a:xfrm>
              <a:off x="23000" y="424189"/>
              <a:ext cx="2691374" cy="406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defTabSz="406400">
                <a:defRPr sz="1500">
                  <a:latin typeface="Monlam Uni OuChan2"/>
                  <a:ea typeface="Monlam Uni OuChan2"/>
                  <a:cs typeface="Monlam Uni OuChan2"/>
                  <a:sym typeface="Monlam Uni OuChan2"/>
                </a:defRPr>
              </a:lvl1pPr>
            </a:lstStyle>
            <a:p>
              <a:r>
                <a:rPr lang="bo-CN" dirty="0"/>
                <a:t>ཨང་རྩིས་ལ་བརྟེན་ནས་དཔེ་གཟུགས། རྣམ་གཞག  </a:t>
              </a:r>
            </a:p>
          </p:txBody>
        </p:sp>
        <p:sp>
          <p:nvSpPr>
            <p:cNvPr id="563" name="Shape 563"/>
            <p:cNvSpPr/>
            <p:nvPr/>
          </p:nvSpPr>
          <p:spPr>
            <a:xfrm>
              <a:off x="0" y="203200"/>
              <a:ext cx="1428777" cy="228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lnSpc>
                  <a:spcPts val="900"/>
                </a:lnSpc>
                <a:tabLst>
                  <a:tab pos="749300" algn="l"/>
                </a:tabLst>
                <a:defRPr sz="800">
                  <a:latin typeface="Gill Sans"/>
                  <a:ea typeface="Gill Sans"/>
                  <a:cs typeface="Gill Sans"/>
                  <a:sym typeface="Gill Sans"/>
                </a:defRPr>
              </a:lvl1pPr>
            </a:lstStyle>
            <a:p>
              <a:pPr algn="l"/>
              <a:r>
                <a:rPr dirty="0"/>
                <a:t>mathematical model</a:t>
              </a:r>
            </a:p>
          </p:txBody>
        </p:sp>
      </p:grpSp>
      <p:grpSp>
        <p:nvGrpSpPr>
          <p:cNvPr id="569" name="Group 569"/>
          <p:cNvGrpSpPr/>
          <p:nvPr/>
        </p:nvGrpSpPr>
        <p:grpSpPr>
          <a:xfrm>
            <a:off x="345441" y="5278235"/>
            <a:ext cx="2673122" cy="1015554"/>
            <a:chOff x="0" y="-86331"/>
            <a:chExt cx="2673121" cy="1015552"/>
          </a:xfrm>
        </p:grpSpPr>
        <p:sp>
          <p:nvSpPr>
            <p:cNvPr id="565" name="Shape 565"/>
            <p:cNvSpPr/>
            <p:nvPr/>
          </p:nvSpPr>
          <p:spPr>
            <a:xfrm flipV="1">
              <a:off x="1338837" y="-86331"/>
              <a:ext cx="1" cy="520252"/>
            </a:xfrm>
            <a:prstGeom prst="line">
              <a:avLst/>
            </a:prstGeom>
            <a:noFill/>
            <a:ln w="76200" cap="flat">
              <a:solidFill>
                <a:srgbClr val="000000"/>
              </a:solidFill>
              <a:prstDash val="solid"/>
              <a:miter lim="400000"/>
              <a:headEnd type="stealth" w="med" len="med"/>
            </a:ln>
            <a:effectLst/>
          </p:spPr>
          <p:txBody>
            <a:bodyPr wrap="square" lIns="50800" tIns="50800" rIns="50800" bIns="50800" numCol="1" anchor="ctr">
              <a:noAutofit/>
            </a:bodyPr>
            <a:lstStyle/>
            <a:p>
              <a:endParaRPr/>
            </a:p>
          </p:txBody>
        </p:sp>
        <p:sp>
          <p:nvSpPr>
            <p:cNvPr id="566" name="Shape 566"/>
            <p:cNvSpPr/>
            <p:nvPr/>
          </p:nvSpPr>
          <p:spPr>
            <a:xfrm>
              <a:off x="6120" y="433921"/>
              <a:ext cx="2667001" cy="495300"/>
            </a:xfrm>
            <a:prstGeom prst="roundRect">
              <a:avLst>
                <a:gd name="adj" fmla="val 23077"/>
              </a:avLst>
            </a:prstGeom>
            <a:solidFill>
              <a:srgbClr val="FFFFFF"/>
            </a:solidFill>
            <a:ln w="38100" cap="flat">
              <a:solidFill>
                <a:srgbClr val="000000"/>
              </a:solidFill>
              <a:prstDash val="solid"/>
              <a:miter lim="400000"/>
            </a:ln>
            <a:effectLst/>
          </p:spPr>
          <p:txBody>
            <a:bodyPr wrap="square" lIns="38100" tIns="38100" rIns="38100" bIns="38100" numCol="1" anchor="ctr">
              <a:noAutofit/>
            </a:bodyPr>
            <a:lstStyle/>
            <a:p>
              <a:pPr algn="ctr" defTabSz="406400">
                <a:lnSpc>
                  <a:spcPts val="3100"/>
                </a:lnSpc>
                <a:tabLst>
                  <a:tab pos="749300" algn="l"/>
                </a:tabLst>
                <a:defRPr sz="26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67" name="Shape 567"/>
            <p:cNvSpPr/>
            <p:nvPr/>
          </p:nvSpPr>
          <p:spPr>
            <a:xfrm>
              <a:off x="729132" y="403896"/>
              <a:ext cx="1219411" cy="406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a:defRPr sz="2200">
                  <a:latin typeface="Monlam Uni OuChan2"/>
                  <a:ea typeface="Monlam Uni OuChan2"/>
                  <a:cs typeface="Monlam Uni OuChan2"/>
                  <a:sym typeface="Monlam Uni OuChan2"/>
                </a:defRPr>
              </a:lvl1pPr>
            </a:lstStyle>
            <a:p>
              <a:r>
                <a:rPr dirty="0"/>
                <a:t>སྔོན་དཔག</a:t>
              </a:r>
            </a:p>
          </p:txBody>
        </p:sp>
        <p:sp>
          <p:nvSpPr>
            <p:cNvPr id="568" name="Shape 568"/>
            <p:cNvSpPr/>
            <p:nvPr/>
          </p:nvSpPr>
          <p:spPr>
            <a:xfrm>
              <a:off x="0" y="241300"/>
              <a:ext cx="759626" cy="228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lnSpc>
                  <a:spcPts val="900"/>
                </a:lnSpc>
                <a:tabLst>
                  <a:tab pos="749300" algn="l"/>
                </a:tabLst>
                <a:defRPr sz="800">
                  <a:latin typeface="Gill Sans"/>
                  <a:ea typeface="Gill Sans"/>
                  <a:cs typeface="Gill Sans"/>
                  <a:sym typeface="Gill Sans"/>
                </a:defRPr>
              </a:lvl1pPr>
            </a:lstStyle>
            <a:p>
              <a:pPr algn="l"/>
              <a:r>
                <a:rPr dirty="0"/>
                <a:t>prediction</a:t>
              </a:r>
            </a:p>
          </p:txBody>
        </p:sp>
      </p:grpSp>
      <p:grpSp>
        <p:nvGrpSpPr>
          <p:cNvPr id="574" name="Group 574"/>
          <p:cNvGrpSpPr/>
          <p:nvPr/>
        </p:nvGrpSpPr>
        <p:grpSpPr>
          <a:xfrm>
            <a:off x="331392" y="3262266"/>
            <a:ext cx="2671514" cy="986753"/>
            <a:chOff x="0" y="-110451"/>
            <a:chExt cx="2671513" cy="986751"/>
          </a:xfrm>
        </p:grpSpPr>
        <p:sp>
          <p:nvSpPr>
            <p:cNvPr id="570" name="Shape 570"/>
            <p:cNvSpPr/>
            <p:nvPr/>
          </p:nvSpPr>
          <p:spPr>
            <a:xfrm flipV="1">
              <a:off x="1337229" y="-110451"/>
              <a:ext cx="1" cy="516432"/>
            </a:xfrm>
            <a:prstGeom prst="line">
              <a:avLst/>
            </a:prstGeom>
            <a:noFill/>
            <a:ln w="76200" cap="flat">
              <a:solidFill>
                <a:srgbClr val="000000"/>
              </a:solidFill>
              <a:prstDash val="solid"/>
              <a:miter lim="400000"/>
              <a:headEnd type="stealth" w="med" len="med"/>
            </a:ln>
            <a:effectLst/>
          </p:spPr>
          <p:txBody>
            <a:bodyPr wrap="square" lIns="50800" tIns="50800" rIns="50800" bIns="50800" numCol="1" anchor="ctr">
              <a:noAutofit/>
            </a:bodyPr>
            <a:lstStyle/>
            <a:p>
              <a:endParaRPr/>
            </a:p>
          </p:txBody>
        </p:sp>
        <p:sp>
          <p:nvSpPr>
            <p:cNvPr id="571" name="Shape 571"/>
            <p:cNvSpPr/>
            <p:nvPr/>
          </p:nvSpPr>
          <p:spPr>
            <a:xfrm>
              <a:off x="4512" y="381000"/>
              <a:ext cx="2667001" cy="495300"/>
            </a:xfrm>
            <a:prstGeom prst="roundRect">
              <a:avLst>
                <a:gd name="adj" fmla="val 23077"/>
              </a:avLst>
            </a:prstGeom>
            <a:solidFill>
              <a:srgbClr val="FFFFFF"/>
            </a:solidFill>
            <a:ln w="38100" cap="flat">
              <a:solidFill>
                <a:srgbClr val="000000"/>
              </a:solidFill>
              <a:prstDash val="solid"/>
              <a:miter lim="400000"/>
            </a:ln>
            <a:effectLst/>
          </p:spPr>
          <p:txBody>
            <a:bodyPr wrap="square" lIns="38100" tIns="38100" rIns="38100" bIns="38100" numCol="1" anchor="ctr">
              <a:noAutofit/>
            </a:bodyPr>
            <a:lstStyle/>
            <a:p>
              <a:pPr algn="ctr" defTabSz="406400">
                <a:lnSpc>
                  <a:spcPts val="3100"/>
                </a:lnSpc>
                <a:tabLst>
                  <a:tab pos="749300" algn="l"/>
                </a:tabLst>
                <a:defRPr sz="26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72" name="Shape 572"/>
            <p:cNvSpPr/>
            <p:nvPr/>
          </p:nvSpPr>
          <p:spPr>
            <a:xfrm>
              <a:off x="0" y="177800"/>
              <a:ext cx="1017553" cy="228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lnSpc>
                  <a:spcPts val="900"/>
                </a:lnSpc>
                <a:tabLst>
                  <a:tab pos="749300" algn="l"/>
                </a:tabLst>
                <a:defRPr sz="800">
                  <a:latin typeface="Gill Sans"/>
                  <a:ea typeface="Gill Sans"/>
                  <a:cs typeface="Gill Sans"/>
                  <a:sym typeface="Gill Sans"/>
                </a:defRPr>
              </a:lvl1pPr>
            </a:lstStyle>
            <a:p>
              <a:pPr algn="l"/>
              <a:r>
                <a:rPr dirty="0"/>
                <a:t>measurement</a:t>
              </a:r>
            </a:p>
          </p:txBody>
        </p:sp>
        <p:sp>
          <p:nvSpPr>
            <p:cNvPr id="573" name="Shape 573"/>
            <p:cNvSpPr/>
            <p:nvPr/>
          </p:nvSpPr>
          <p:spPr>
            <a:xfrm>
              <a:off x="822531" y="340238"/>
              <a:ext cx="1017958"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defRPr sz="2200">
                  <a:latin typeface="Monlam Uni OuChan2"/>
                  <a:ea typeface="Monlam Uni OuChan2"/>
                  <a:cs typeface="Monlam Uni OuChan2"/>
                  <a:sym typeface="Monlam Uni OuChan2"/>
                </a:defRPr>
              </a:lvl1pPr>
            </a:lstStyle>
            <a:p>
              <a:r>
                <a:rPr dirty="0"/>
                <a:t>ཚད་འཇལ།</a:t>
              </a:r>
            </a:p>
          </p:txBody>
        </p:sp>
      </p:grpSp>
      <p:grpSp>
        <p:nvGrpSpPr>
          <p:cNvPr id="579" name="Group 579"/>
          <p:cNvGrpSpPr/>
          <p:nvPr/>
        </p:nvGrpSpPr>
        <p:grpSpPr>
          <a:xfrm>
            <a:off x="346425" y="2274018"/>
            <a:ext cx="2672584" cy="989882"/>
            <a:chOff x="0" y="-126281"/>
            <a:chExt cx="2672583" cy="989881"/>
          </a:xfrm>
        </p:grpSpPr>
        <p:sp>
          <p:nvSpPr>
            <p:cNvPr id="575" name="Shape 575"/>
            <p:cNvSpPr/>
            <p:nvPr/>
          </p:nvSpPr>
          <p:spPr>
            <a:xfrm>
              <a:off x="5582" y="368300"/>
              <a:ext cx="2667001" cy="495300"/>
            </a:xfrm>
            <a:prstGeom prst="roundRect">
              <a:avLst>
                <a:gd name="adj" fmla="val 23077"/>
              </a:avLst>
            </a:prstGeom>
            <a:solidFill>
              <a:srgbClr val="FFFFFF"/>
            </a:solidFill>
            <a:ln w="38100" cap="flat">
              <a:solidFill>
                <a:srgbClr val="000000"/>
              </a:solidFill>
              <a:prstDash val="solid"/>
              <a:miter lim="400000"/>
            </a:ln>
            <a:effectLst/>
          </p:spPr>
          <p:txBody>
            <a:bodyPr wrap="square" lIns="38100" tIns="38100" rIns="38100" bIns="38100" numCol="1" anchor="ctr">
              <a:noAutofit/>
            </a:bodyPr>
            <a:lstStyle/>
            <a:p>
              <a:pPr algn="ctr" defTabSz="406400">
                <a:lnSpc>
                  <a:spcPts val="3100"/>
                </a:lnSpc>
                <a:tabLst>
                  <a:tab pos="749300" algn="l"/>
                </a:tabLst>
                <a:defRPr sz="26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76" name="Shape 576"/>
            <p:cNvSpPr/>
            <p:nvPr/>
          </p:nvSpPr>
          <p:spPr>
            <a:xfrm flipV="1">
              <a:off x="1338301" y="-126281"/>
              <a:ext cx="1" cy="507281"/>
            </a:xfrm>
            <a:prstGeom prst="line">
              <a:avLst/>
            </a:prstGeom>
            <a:noFill/>
            <a:ln w="76200" cap="flat">
              <a:solidFill>
                <a:srgbClr val="000000"/>
              </a:solidFill>
              <a:prstDash val="solid"/>
              <a:miter lim="400000"/>
              <a:headEnd type="stealth" w="med" len="med"/>
            </a:ln>
            <a:effectLst/>
          </p:spPr>
          <p:txBody>
            <a:bodyPr wrap="square" lIns="50800" tIns="50800" rIns="50800" bIns="50800" numCol="1" anchor="ctr">
              <a:noAutofit/>
            </a:bodyPr>
            <a:lstStyle/>
            <a:p>
              <a:endParaRPr/>
            </a:p>
          </p:txBody>
        </p:sp>
        <p:sp>
          <p:nvSpPr>
            <p:cNvPr id="577" name="Shape 577"/>
            <p:cNvSpPr/>
            <p:nvPr/>
          </p:nvSpPr>
          <p:spPr>
            <a:xfrm>
              <a:off x="0" y="190500"/>
              <a:ext cx="1832139" cy="228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lnSpc>
                  <a:spcPts val="900"/>
                </a:lnSpc>
                <a:tabLst>
                  <a:tab pos="749300" algn="l"/>
                </a:tabLst>
                <a:defRPr sz="800">
                  <a:latin typeface="Gill Sans"/>
                  <a:ea typeface="Gill Sans"/>
                  <a:cs typeface="Gill Sans"/>
                  <a:sym typeface="Gill Sans"/>
                </a:defRPr>
              </a:lvl1pPr>
            </a:lstStyle>
            <a:p>
              <a:pPr algn="l"/>
              <a:r>
                <a:rPr dirty="0"/>
                <a:t>experiment by observation</a:t>
              </a:r>
            </a:p>
          </p:txBody>
        </p:sp>
        <p:sp>
          <p:nvSpPr>
            <p:cNvPr id="578" name="Shape 578"/>
            <p:cNvSpPr/>
            <p:nvPr/>
          </p:nvSpPr>
          <p:spPr>
            <a:xfrm>
              <a:off x="98431" y="312144"/>
              <a:ext cx="2483121"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defRPr sz="2200">
                  <a:latin typeface="Monlam Uni OuChan2"/>
                  <a:ea typeface="Monlam Uni OuChan2"/>
                  <a:cs typeface="Monlam Uni OuChan2"/>
                  <a:sym typeface="Monlam Uni OuChan2"/>
                </a:defRPr>
              </a:lvl1pPr>
            </a:lstStyle>
            <a:p>
              <a:r>
                <a:rPr lang="bo-CN" b="0" i="0" u="none" strike="noStrike" dirty="0">
                  <a:solidFill>
                    <a:schemeClr val="tx1"/>
                  </a:solidFill>
                  <a:effectLst/>
                  <a:latin typeface="Arial" panose="020B0604020202020204" pitchFamily="34" charset="0"/>
                </a:rPr>
                <a:t>ལྟ་ཞིབ་བརྒྱུད་</a:t>
              </a:r>
              <a:r>
                <a:rPr lang="bo-CN" dirty="0">
                  <a:solidFill>
                    <a:schemeClr val="tx1"/>
                  </a:solidFill>
                </a:rPr>
                <a:t>བརྟག་</a:t>
              </a:r>
              <a:r>
                <a:rPr lang="bo-CN" sz="2000" dirty="0">
                  <a:solidFill>
                    <a:schemeClr val="tx1"/>
                  </a:solidFill>
                </a:rPr>
                <a:t>དཔྱད</a:t>
              </a:r>
              <a:r>
                <a:rPr lang="bo-CN" dirty="0">
                  <a:solidFill>
                    <a:schemeClr val="tx1"/>
                  </a:solidFill>
                </a:rPr>
                <a:t>།</a:t>
              </a:r>
            </a:p>
          </p:txBody>
        </p:sp>
      </p:grpSp>
      <p:grpSp>
        <p:nvGrpSpPr>
          <p:cNvPr id="585" name="Group 585"/>
          <p:cNvGrpSpPr/>
          <p:nvPr/>
        </p:nvGrpSpPr>
        <p:grpSpPr>
          <a:xfrm>
            <a:off x="352007" y="1333500"/>
            <a:ext cx="2667002" cy="955647"/>
            <a:chOff x="0" y="0"/>
            <a:chExt cx="2667001" cy="955647"/>
          </a:xfrm>
        </p:grpSpPr>
        <p:sp>
          <p:nvSpPr>
            <p:cNvPr id="580" name="Shape 580"/>
            <p:cNvSpPr/>
            <p:nvPr/>
          </p:nvSpPr>
          <p:spPr>
            <a:xfrm flipH="1" flipV="1">
              <a:off x="1337683" y="0"/>
              <a:ext cx="4" cy="431800"/>
            </a:xfrm>
            <a:prstGeom prst="line">
              <a:avLst/>
            </a:prstGeom>
            <a:noFill/>
            <a:ln w="76200" cap="flat">
              <a:solidFill>
                <a:srgbClr val="000000"/>
              </a:solidFill>
              <a:prstDash val="solid"/>
              <a:miter lim="400000"/>
              <a:headEnd type="stealth" w="med" len="med"/>
            </a:ln>
            <a:effectLst/>
          </p:spPr>
          <p:txBody>
            <a:bodyPr wrap="square" lIns="50800" tIns="50800" rIns="50800" bIns="50800" numCol="1" anchor="ctr">
              <a:noAutofit/>
            </a:bodyPr>
            <a:lstStyle/>
            <a:p>
              <a:endParaRPr/>
            </a:p>
          </p:txBody>
        </p:sp>
        <p:sp>
          <p:nvSpPr>
            <p:cNvPr id="581" name="Shape 581"/>
            <p:cNvSpPr/>
            <p:nvPr/>
          </p:nvSpPr>
          <p:spPr>
            <a:xfrm>
              <a:off x="0" y="431800"/>
              <a:ext cx="2667000" cy="495300"/>
            </a:xfrm>
            <a:prstGeom prst="roundRect">
              <a:avLst>
                <a:gd name="adj" fmla="val 23077"/>
              </a:avLst>
            </a:prstGeom>
            <a:solidFill>
              <a:srgbClr val="FFFFFF"/>
            </a:solidFill>
            <a:ln w="38100" cap="flat">
              <a:solidFill>
                <a:srgbClr val="000000"/>
              </a:solidFill>
              <a:prstDash val="solid"/>
              <a:miter lim="400000"/>
            </a:ln>
            <a:effectLst/>
          </p:spPr>
          <p:txBody>
            <a:bodyPr wrap="square" lIns="38100" tIns="38100" rIns="38100" bIns="38100" numCol="1" anchor="ctr">
              <a:noAutofit/>
            </a:bodyPr>
            <a:lstStyle/>
            <a:p>
              <a:pPr algn="ctr" defTabSz="406400">
                <a:lnSpc>
                  <a:spcPts val="3100"/>
                </a:lnSpc>
                <a:tabLst>
                  <a:tab pos="749300" algn="l"/>
                </a:tabLst>
                <a:defRPr sz="26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582" name="Shape 582"/>
            <p:cNvSpPr/>
            <p:nvPr/>
          </p:nvSpPr>
          <p:spPr>
            <a:xfrm>
              <a:off x="18181" y="396847"/>
              <a:ext cx="2648820" cy="558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defRPr sz="2000">
                  <a:latin typeface="Monlam Uni OuChan2"/>
                  <a:ea typeface="Monlam Uni OuChan2"/>
                  <a:cs typeface="Monlam Uni OuChan2"/>
                  <a:sym typeface="Monlam Uni OuChan2"/>
                </a:defRPr>
              </a:lvl1pPr>
            </a:lstStyle>
            <a:p>
              <a:r>
                <a:rPr dirty="0" err="1"/>
                <a:t>དཀའ་ངལ་ངོས་འཛིན</a:t>
              </a:r>
              <a:r>
                <a:rPr dirty="0"/>
                <a:t>།  </a:t>
              </a:r>
              <a:r>
                <a:rPr dirty="0" err="1"/>
                <a:t>ཚོད་གཞག</a:t>
              </a:r>
              <a:endParaRPr dirty="0"/>
            </a:p>
          </p:txBody>
        </p:sp>
        <p:sp>
          <p:nvSpPr>
            <p:cNvPr id="583" name="Shape 583"/>
            <p:cNvSpPr/>
            <p:nvPr/>
          </p:nvSpPr>
          <p:spPr>
            <a:xfrm>
              <a:off x="132" y="228600"/>
              <a:ext cx="1481045" cy="228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lnSpc>
                  <a:spcPts val="900"/>
                </a:lnSpc>
                <a:tabLst>
                  <a:tab pos="749300" algn="l"/>
                </a:tabLst>
                <a:defRPr sz="800">
                  <a:latin typeface="Gill Sans"/>
                  <a:ea typeface="Gill Sans"/>
                  <a:cs typeface="Gill Sans"/>
                  <a:sym typeface="Gill Sans"/>
                </a:defRPr>
              </a:lvl1pPr>
            </a:lstStyle>
            <a:p>
              <a:pPr algn="l"/>
              <a:r>
                <a:rPr dirty="0"/>
                <a:t>problem identification</a:t>
              </a:r>
            </a:p>
          </p:txBody>
        </p:sp>
        <p:sp>
          <p:nvSpPr>
            <p:cNvPr id="584" name="Shape 584"/>
            <p:cNvSpPr/>
            <p:nvPr/>
          </p:nvSpPr>
          <p:spPr>
            <a:xfrm>
              <a:off x="1516154" y="228600"/>
              <a:ext cx="1117601" cy="2286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406400">
                <a:lnSpc>
                  <a:spcPts val="900"/>
                </a:lnSpc>
                <a:tabLst>
                  <a:tab pos="749300" algn="l"/>
                </a:tabLst>
                <a:defRPr sz="800">
                  <a:latin typeface="Gill Sans"/>
                  <a:ea typeface="Gill Sans"/>
                  <a:cs typeface="Gill Sans"/>
                  <a:sym typeface="Gill Sans"/>
                </a:defRPr>
              </a:lvl1pPr>
            </a:lstStyle>
            <a:p>
              <a:r>
                <a:t>hypothesis</a:t>
              </a:r>
            </a:p>
          </p:txBody>
        </p:sp>
      </p:grpSp>
      <p:sp>
        <p:nvSpPr>
          <p:cNvPr id="586" name="Shape 586"/>
          <p:cNvSpPr/>
          <p:nvPr/>
        </p:nvSpPr>
        <p:spPr>
          <a:xfrm>
            <a:off x="3229416" y="4597451"/>
            <a:ext cx="5486401" cy="10209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2400"/>
              </a:lnSpc>
              <a:tabLst>
                <a:tab pos="749300" algn="l"/>
              </a:tabLst>
              <a:defRPr sz="2600"/>
            </a:pPr>
            <a:r>
              <a:rPr sz="1800" dirty="0"/>
              <a:t>Analyzing data:  </a:t>
            </a:r>
            <a:r>
              <a:rPr sz="2000" dirty="0" err="1"/>
              <a:t>གྲངས</a:t>
            </a:r>
            <a:r>
              <a:rPr sz="2000" dirty="0" err="1">
                <a:solidFill>
                  <a:schemeClr val="tx1"/>
                </a:solidFill>
              </a:rPr>
              <a:t>་ཐོ་ལ</a:t>
            </a:r>
            <a:r>
              <a:rPr sz="2000" dirty="0">
                <a:solidFill>
                  <a:schemeClr val="tx1"/>
                </a:solidFill>
              </a:rPr>
              <a:t>་</a:t>
            </a:r>
            <a:r>
              <a:rPr lang="bo-CN" sz="2000" dirty="0">
                <a:solidFill>
                  <a:schemeClr val="tx1"/>
                </a:solidFill>
                <a:latin typeface="Helvetica" panose="020B0604020202020204" pitchFamily="34" charset="0"/>
              </a:rPr>
              <a:t>དཔྱད</a:t>
            </a:r>
            <a:r>
              <a:rPr lang="bo-CN" sz="2000" dirty="0">
                <a:solidFill>
                  <a:schemeClr val="tx1"/>
                </a:solidFill>
                <a:latin typeface="Helvetica" panose="020B0604020202020204" pitchFamily="34" charset="0"/>
                <a:ea typeface="Monlam Uni OuChan2"/>
                <a:cs typeface="Monlam Uni OuChan2"/>
                <a:sym typeface="Monlam Uni OuChan2"/>
              </a:rPr>
              <a:t>་</a:t>
            </a:r>
            <a:r>
              <a:rPr sz="2000" dirty="0" err="1">
                <a:solidFill>
                  <a:schemeClr val="tx1"/>
                </a:solidFill>
              </a:rPr>
              <a:t>ཞིབ་བྱེད</a:t>
            </a:r>
            <a:r>
              <a:rPr sz="2000" dirty="0" err="1"/>
              <a:t>་པ</a:t>
            </a:r>
            <a:r>
              <a:rPr sz="2000" dirty="0"/>
              <a:t>། </a:t>
            </a:r>
            <a:r>
              <a:rPr sz="1800" dirty="0"/>
              <a:t/>
            </a:r>
            <a:br>
              <a:rPr sz="1800" dirty="0"/>
            </a:br>
            <a:r>
              <a:rPr sz="1800" dirty="0"/>
              <a:t>0° -&gt; 0°, 20° -&gt; 14.9°, 40° -&gt; 28.1°, 60° -&gt; 40.6°, </a:t>
            </a:r>
            <a:br>
              <a:rPr sz="1800" dirty="0"/>
            </a:br>
            <a:r>
              <a:rPr sz="1800" dirty="0"/>
              <a:t>80° -&gt; 47.8°, 90° -&gt; 48.8°</a:t>
            </a:r>
          </a:p>
        </p:txBody>
      </p:sp>
      <p:sp>
        <p:nvSpPr>
          <p:cNvPr id="587" name="Shape 587"/>
          <p:cNvSpPr/>
          <p:nvPr/>
        </p:nvSpPr>
        <p:spPr>
          <a:xfrm>
            <a:off x="292497" y="63500"/>
            <a:ext cx="3573562" cy="7138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4300"/>
              </a:lnSpc>
              <a:tabLst>
                <a:tab pos="749300" algn="l"/>
              </a:tabLst>
              <a:defRPr sz="3000" b="1">
                <a:solidFill>
                  <a:srgbClr val="011993"/>
                </a:solidFill>
              </a:defRPr>
            </a:pPr>
            <a:r>
              <a:rPr dirty="0"/>
              <a:t>Re</a:t>
            </a:r>
            <a:r>
              <a:rPr dirty="0">
                <a:solidFill>
                  <a:srgbClr val="FF4013"/>
                </a:solidFill>
              </a:rPr>
              <a:t>fra</a:t>
            </a:r>
            <a:r>
              <a:rPr dirty="0"/>
              <a:t>ction  </a:t>
            </a:r>
            <a:r>
              <a:rPr sz="3600" dirty="0"/>
              <a:t> </a:t>
            </a:r>
            <a:r>
              <a:rPr dirty="0"/>
              <a:t>འཁྱོག་འཕྲོ།</a:t>
            </a:r>
          </a:p>
        </p:txBody>
      </p:sp>
      <p:sp>
        <p:nvSpPr>
          <p:cNvPr id="39" name="Shape 385"/>
          <p:cNvSpPr>
            <a:spLocks noGrp="1"/>
          </p:cNvSpPr>
          <p:nvPr>
            <p:ph type="sldNum" sz="quarter" idx="2"/>
          </p:nvPr>
        </p:nvSpPr>
        <p:spPr>
          <a:xfrm>
            <a:off x="4443427" y="6642100"/>
            <a:ext cx="258416"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8</a:t>
            </a:fld>
            <a:endParaRPr dirty="0"/>
          </a:p>
        </p:txBody>
      </p:sp>
    </p:spTree>
    <p:extLst>
      <p:ext uri="{BB962C8B-B14F-4D97-AF65-F5344CB8AC3E}">
        <p14:creationId xmlns:p14="http://schemas.microsoft.com/office/powerpoint/2010/main" val="2795731786"/>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52">
                                            <p:bg/>
                                          </p:spTgt>
                                        </p:tgtEl>
                                        <p:attrNameLst>
                                          <p:attrName>style.visibility</p:attrName>
                                        </p:attrNameLst>
                                      </p:cBhvr>
                                      <p:to>
                                        <p:strVal val="visible"/>
                                      </p:to>
                                    </p:set>
                                  </p:childTnLst>
                                </p:cTn>
                              </p:par>
                              <p:par>
                                <p:cTn id="11" presetID="1" presetClass="entr" presetSubtype="0" fill="hold" grpId="0" nodeType="withEffect">
                                  <p:stCondLst>
                                    <p:cond delay="0"/>
                                  </p:stCondLst>
                                  <p:iterate>
                                    <p:tmAbs val="0"/>
                                  </p:iterate>
                                  <p:childTnLst>
                                    <p:set>
                                      <p:cBhvr>
                                        <p:cTn id="12" fill="hold"/>
                                        <p:tgtEl>
                                          <p:spTgt spid="552">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iterate>
                                    <p:tmAbs val="0"/>
                                  </p:iterate>
                                  <p:childTnLst>
                                    <p:set>
                                      <p:cBhvr>
                                        <p:cTn id="14" fill="hold"/>
                                        <p:tgtEl>
                                          <p:spTgt spid="55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5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5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iterate>
                                    <p:tmAbs val="0"/>
                                  </p:iterate>
                                  <p:childTnLst>
                                    <p:set>
                                      <p:cBhvr>
                                        <p:cTn id="26" fill="hold"/>
                                        <p:tgtEl>
                                          <p:spTgt spid="58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iterate>
                                    <p:tmAbs val="0"/>
                                  </p:iterate>
                                  <p:childTnLst>
                                    <p:set>
                                      <p:cBhvr>
                                        <p:cTn id="30" fill="hold"/>
                                        <p:tgtEl>
                                          <p:spTgt spid="5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1" grpId="0" animBg="1" advAuto="0"/>
      <p:bldP spid="552" grpId="0" build="p" bldLvl="5" animBg="1" advAuto="0"/>
      <p:bldP spid="553" grpId="0" animBg="1" advAuto="0"/>
      <p:bldP spid="554" grpId="0" animBg="1" advAuto="0"/>
      <p:bldP spid="555" grpId="0" animBg="1" advAuto="0"/>
      <p:bldP spid="586" grpId="0" animBg="1" advAuto="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 name="Shape 1239"/>
          <p:cNvSpPr>
            <a:spLocks noGrp="1"/>
          </p:cNvSpPr>
          <p:nvPr>
            <p:ph type="sldNum" sz="quarter" idx="2"/>
          </p:nvPr>
        </p:nvSpPr>
        <p:spPr>
          <a:xfrm>
            <a:off x="4456348" y="6663690"/>
            <a:ext cx="232575" cy="228601"/>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80</a:t>
            </a:fld>
            <a:endParaRPr/>
          </a:p>
        </p:txBody>
      </p:sp>
      <p:pic>
        <p:nvPicPr>
          <p:cNvPr id="1240" name="droppedImage.png"/>
          <p:cNvPicPr>
            <a:picLocks noChangeAspect="1"/>
          </p:cNvPicPr>
          <p:nvPr/>
        </p:nvPicPr>
        <p:blipFill>
          <a:blip r:embed="rId2"/>
          <a:stretch>
            <a:fillRect/>
          </a:stretch>
        </p:blipFill>
        <p:spPr>
          <a:xfrm>
            <a:off x="594360" y="349431"/>
            <a:ext cx="7943851" cy="5674179"/>
          </a:xfrm>
          <a:prstGeom prst="rect">
            <a:avLst/>
          </a:prstGeom>
          <a:ln w="12700">
            <a:miter lim="400000"/>
          </a:ln>
        </p:spPr>
      </p:pic>
      <p:sp>
        <p:nvSpPr>
          <p:cNvPr id="1241" name="Shape 1241"/>
          <p:cNvSpPr/>
          <p:nvPr/>
        </p:nvSpPr>
        <p:spPr>
          <a:xfrm>
            <a:off x="114300" y="6286500"/>
            <a:ext cx="2904973"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Shepard’s “Turning the Tables”</a:t>
            </a:r>
          </a:p>
        </p:txBody>
      </p:sp>
    </p:spTree>
  </p:cSld>
  <p:clrMapOvr>
    <a:masterClrMapping/>
  </p:clrMapOvr>
  <p:transition xmlns:p14="http://schemas.microsoft.com/office/powerpoint/2010/mai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3" name="Shape 124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81</a:t>
            </a:fld>
            <a:endParaRPr/>
          </a:p>
        </p:txBody>
      </p:sp>
      <p:sp>
        <p:nvSpPr>
          <p:cNvPr id="2" name="Rechteck 1"/>
          <p:cNvSpPr/>
          <p:nvPr/>
        </p:nvSpPr>
        <p:spPr>
          <a:xfrm>
            <a:off x="2831509" y="2890391"/>
            <a:ext cx="3211135" cy="400110"/>
          </a:xfrm>
          <a:prstGeom prst="rect">
            <a:avLst/>
          </a:prstGeom>
        </p:spPr>
        <p:txBody>
          <a:bodyPr wrap="none">
            <a:spAutoFit/>
          </a:bodyPr>
          <a:lstStyle/>
          <a:p>
            <a:r>
              <a:rPr lang="de-DE" sz="2000" dirty="0"/>
              <a:t>Experiment: </a:t>
            </a:r>
            <a:r>
              <a:rPr lang="de-DE" sz="2000" dirty="0" err="1"/>
              <a:t>Turning</a:t>
            </a:r>
            <a:r>
              <a:rPr lang="de-DE" sz="2000" dirty="0"/>
              <a:t> Table</a:t>
            </a:r>
          </a:p>
        </p:txBody>
      </p:sp>
    </p:spTree>
  </p:cSld>
  <p:clrMapOvr>
    <a:masterClrMapping/>
  </p:clrMapOvr>
  <p:transition xmlns:p14="http://schemas.microsoft.com/office/powerpoint/2010/mai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7" name="Shape 124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rPr/>
              <a:t>82</a:t>
            </a:fld>
            <a:endParaRPr/>
          </a:p>
        </p:txBody>
      </p:sp>
      <p:sp>
        <p:nvSpPr>
          <p:cNvPr id="1248" name="Shape 1248"/>
          <p:cNvSpPr/>
          <p:nvPr/>
        </p:nvSpPr>
        <p:spPr>
          <a:xfrm>
            <a:off x="276225" y="248717"/>
            <a:ext cx="1755637" cy="76454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p>
            <a:pPr defTabSz="411480">
              <a:defRPr sz="2000" b="1"/>
            </a:pPr>
            <a:r>
              <a:rPr dirty="0"/>
              <a:t>Classification</a:t>
            </a:r>
            <a:br>
              <a:rPr dirty="0"/>
            </a:br>
            <a:r>
              <a:rPr sz="2400" dirty="0" err="1">
                <a:latin typeface="Monlam Uni OuChan2"/>
                <a:cs typeface="Monlam Uni OuChan2"/>
              </a:rPr>
              <a:t>སྡེ་ཚན་དབྱེ</a:t>
            </a:r>
            <a:r>
              <a:rPr sz="2400" dirty="0">
                <a:latin typeface="Monlam Uni OuChan2"/>
                <a:cs typeface="Monlam Uni OuChan2"/>
              </a:rPr>
              <a:t>་</a:t>
            </a:r>
            <a:r>
              <a:rPr lang="bo-CN" sz="2400" b="0" i="0" u="none" strike="noStrike" dirty="0">
                <a:effectLst/>
                <a:latin typeface="Monlam Uni OuChan2"/>
                <a:cs typeface="Monlam Uni OuChan2"/>
              </a:rPr>
              <a:t>བསྡུ</a:t>
            </a:r>
            <a:r>
              <a:rPr sz="2400" dirty="0">
                <a:latin typeface="Monlam Uni OuChan2"/>
                <a:cs typeface="Monlam Uni OuChan2"/>
              </a:rPr>
              <a:t>།</a:t>
            </a:r>
          </a:p>
        </p:txBody>
      </p:sp>
      <p:sp>
        <p:nvSpPr>
          <p:cNvPr id="1249" name="Shape 1249"/>
          <p:cNvSpPr/>
          <p:nvPr/>
        </p:nvSpPr>
        <p:spPr>
          <a:xfrm>
            <a:off x="2320860" y="248717"/>
            <a:ext cx="6823140" cy="5911361"/>
          </a:xfrm>
          <a:prstGeom prst="rect">
            <a:avLst/>
          </a:prstGeom>
          <a:ln w="12700">
            <a:miter lim="400000"/>
          </a:ln>
          <a:extLst>
            <a:ext uri="{C572A759-6A51-4108-AA02-DFA0A04FC94B}">
              <ma14:wrappingTextBoxFlag xmlns:ma14="http://schemas.microsoft.com/office/mac/drawingml/2011/main" val="1"/>
            </a:ext>
          </a:extLst>
        </p:spPr>
        <p:txBody>
          <a:bodyPr wrap="square" lIns="45719" rIns="45719">
            <a:spAutoFit/>
          </a:bodyPr>
          <a:lstStyle/>
          <a:p>
            <a:pPr marL="254952" indent="-214312" defTabSz="411480">
              <a:lnSpc>
                <a:spcPct val="120000"/>
              </a:lnSpc>
              <a:spcBef>
                <a:spcPts val="800"/>
              </a:spcBef>
              <a:buSzPct val="100000"/>
              <a:buChar char="•"/>
              <a:defRPr sz="2000"/>
            </a:pPr>
            <a:r>
              <a:rPr dirty="0"/>
              <a:t>Motion</a:t>
            </a:r>
            <a:r>
              <a:rPr lang="en-US" dirty="0"/>
              <a:t> </a:t>
            </a:r>
            <a:r>
              <a:rPr dirty="0"/>
              <a:t>and time</a:t>
            </a:r>
            <a:br>
              <a:rPr dirty="0"/>
            </a:br>
            <a:r>
              <a:rPr lang="bo-CN" sz="2400" dirty="0">
                <a:latin typeface="Monlam Uni OuChan2"/>
                <a:cs typeface="Monlam Uni OuChan2"/>
              </a:rPr>
              <a:t>འ</a:t>
            </a:r>
            <a:r>
              <a:rPr sz="2400" dirty="0" err="1">
                <a:latin typeface="Monlam Uni OuChan2"/>
                <a:cs typeface="Monlam Uni OuChan2"/>
              </a:rPr>
              <a:t>གུལ</a:t>
            </a:r>
            <a:r>
              <a:rPr sz="2400" dirty="0">
                <a:latin typeface="Monlam Uni OuChan2"/>
                <a:cs typeface="Monlam Uni OuChan2"/>
              </a:rPr>
              <a:t>་</a:t>
            </a:r>
            <a:r>
              <a:rPr lang="bo-CN" sz="2400" dirty="0">
                <a:latin typeface="Monlam Uni OuChan2"/>
                <a:cs typeface="Monlam Uni OuChan2"/>
              </a:rPr>
              <a:t>སྐྱོད་</a:t>
            </a:r>
            <a:r>
              <a:rPr sz="2400" dirty="0" err="1">
                <a:latin typeface="Monlam Uni OuChan2"/>
                <a:cs typeface="Monlam Uni OuChan2"/>
              </a:rPr>
              <a:t>དང་དུས</a:t>
            </a:r>
            <a:r>
              <a:rPr sz="2400" dirty="0">
                <a:latin typeface="Monlam Uni OuChan2"/>
                <a:cs typeface="Monlam Uni OuChan2"/>
              </a:rPr>
              <a:t>།</a:t>
            </a:r>
          </a:p>
          <a:p>
            <a:pPr marL="254952" indent="-214312" defTabSz="411480">
              <a:lnSpc>
                <a:spcPct val="120000"/>
              </a:lnSpc>
              <a:spcBef>
                <a:spcPts val="800"/>
              </a:spcBef>
              <a:buSzPct val="100000"/>
              <a:buChar char="•"/>
              <a:defRPr sz="2000"/>
            </a:pPr>
            <a:r>
              <a:rPr dirty="0"/>
              <a:t>Luminance and contrast</a:t>
            </a:r>
            <a:br>
              <a:rPr dirty="0"/>
            </a:br>
            <a:r>
              <a:rPr lang="bo-CN" sz="2400" dirty="0">
                <a:latin typeface="Monlam Uni OuChan2"/>
                <a:cs typeface="Monlam Uni OuChan2"/>
              </a:rPr>
              <a:t>འཕྲོ་ཤུགས་</a:t>
            </a:r>
            <a:r>
              <a:rPr sz="2400" dirty="0" err="1">
                <a:latin typeface="Monlam Uni OuChan2"/>
                <a:cs typeface="Monlam Uni OuChan2"/>
              </a:rPr>
              <a:t>དང་ལྡོག་ཆོས</a:t>
            </a:r>
            <a:r>
              <a:rPr sz="2400" dirty="0">
                <a:latin typeface="Monlam Uni OuChan2"/>
                <a:cs typeface="Monlam Uni OuChan2"/>
              </a:rPr>
              <a:t>།</a:t>
            </a:r>
            <a:endParaRPr lang="en-US" sz="2400" dirty="0">
              <a:latin typeface="Monlam Uni OuChan2"/>
              <a:cs typeface="Monlam Uni OuChan2"/>
            </a:endParaRPr>
          </a:p>
          <a:p>
            <a:pPr marL="254952" indent="-214312" defTabSz="411480">
              <a:lnSpc>
                <a:spcPct val="120000"/>
              </a:lnSpc>
              <a:spcBef>
                <a:spcPts val="800"/>
              </a:spcBef>
              <a:buSzPct val="100000"/>
              <a:buChar char="•"/>
              <a:defRPr sz="2000"/>
            </a:pPr>
            <a:r>
              <a:rPr dirty="0" err="1"/>
              <a:t>Colour</a:t>
            </a:r>
            <a:r>
              <a:rPr dirty="0"/>
              <a:t/>
            </a:r>
            <a:br>
              <a:rPr dirty="0"/>
            </a:br>
            <a:r>
              <a:rPr sz="2400" dirty="0" err="1">
                <a:latin typeface="Monlam Uni OuChan2"/>
                <a:cs typeface="Monlam Uni OuChan2"/>
              </a:rPr>
              <a:t>ཁ་དོག</a:t>
            </a:r>
            <a:endParaRPr sz="2400" dirty="0">
              <a:latin typeface="Monlam Uni OuChan2"/>
              <a:cs typeface="Monlam Uni OuChan2"/>
            </a:endParaRPr>
          </a:p>
          <a:p>
            <a:pPr marL="254952" indent="-214312" defTabSz="411480">
              <a:lnSpc>
                <a:spcPct val="120000"/>
              </a:lnSpc>
              <a:spcBef>
                <a:spcPts val="800"/>
              </a:spcBef>
              <a:buSzPct val="100000"/>
              <a:buChar char="•"/>
              <a:defRPr sz="2000"/>
            </a:pPr>
            <a:r>
              <a:rPr dirty="0"/>
              <a:t>Geometric or angle illusions</a:t>
            </a:r>
            <a:br>
              <a:rPr dirty="0"/>
            </a:br>
            <a:r>
              <a:rPr lang="bo-CN" sz="2400" dirty="0">
                <a:latin typeface="Monlam Uni OuChan2"/>
                <a:cs typeface="Monlam Uni OuChan2"/>
              </a:rPr>
              <a:t>དབྱིབས་</a:t>
            </a:r>
            <a:r>
              <a:rPr sz="2400" dirty="0" err="1">
                <a:latin typeface="Monlam Uni OuChan2"/>
                <a:cs typeface="Monlam Uni OuChan2"/>
              </a:rPr>
              <a:t>རྩིས</a:t>
            </a:r>
            <a:r>
              <a:rPr sz="2400" dirty="0">
                <a:latin typeface="Monlam Uni OuChan2"/>
                <a:cs typeface="Monlam Uni OuChan2"/>
              </a:rPr>
              <a:t>་</a:t>
            </a:r>
            <a:r>
              <a:rPr lang="bo-CN" sz="2400" dirty="0">
                <a:latin typeface="Monlam Uni OuChan2"/>
                <a:cs typeface="Monlam Uni OuChan2"/>
              </a:rPr>
              <a:t>སམ</a:t>
            </a:r>
            <a:r>
              <a:rPr sz="2400" dirty="0">
                <a:latin typeface="Monlam Uni OuChan2"/>
                <a:cs typeface="Monlam Uni OuChan2"/>
              </a:rPr>
              <a:t>་</a:t>
            </a:r>
            <a:r>
              <a:rPr sz="2400" dirty="0" err="1">
                <a:latin typeface="Monlam Uni OuChan2"/>
                <a:cs typeface="Monlam Uni OuChan2"/>
              </a:rPr>
              <a:t>ཟུར་ཁུག</a:t>
            </a:r>
            <a:r>
              <a:rPr sz="2400" dirty="0">
                <a:latin typeface="Monlam Uni OuChan2"/>
                <a:cs typeface="Monlam Uni OuChan2"/>
              </a:rPr>
              <a:t>་</a:t>
            </a:r>
            <a:r>
              <a:rPr lang="bo-CN" sz="2400" dirty="0">
                <a:latin typeface="Monlam Uni OuChan2"/>
                <a:cs typeface="Monlam Uni OuChan2"/>
              </a:rPr>
              <a:t>གི་འཁྲུལ་</a:t>
            </a:r>
            <a:r>
              <a:rPr sz="2400" dirty="0" err="1">
                <a:latin typeface="Monlam Uni OuChan2"/>
                <a:cs typeface="Monlam Uni OuChan2"/>
              </a:rPr>
              <a:t>སྣང</a:t>
            </a:r>
            <a:r>
              <a:rPr sz="2400" dirty="0">
                <a:latin typeface="Monlam Uni OuChan2"/>
                <a:cs typeface="Monlam Uni OuChan2"/>
              </a:rPr>
              <a:t>་།</a:t>
            </a:r>
          </a:p>
          <a:p>
            <a:pPr marL="254952" indent="-214312" defTabSz="411480">
              <a:lnSpc>
                <a:spcPct val="120000"/>
              </a:lnSpc>
              <a:spcBef>
                <a:spcPts val="800"/>
              </a:spcBef>
              <a:buSzPct val="100000"/>
              <a:buChar char="•"/>
              <a:defRPr sz="2000"/>
            </a:pPr>
            <a:r>
              <a:rPr dirty="0"/>
              <a:t>3D interpretation: Size constancy and impossible</a:t>
            </a:r>
            <a:r>
              <a:rPr lang="de-CH" dirty="0"/>
              <a:t> </a:t>
            </a:r>
            <a:r>
              <a:rPr dirty="0"/>
              <a:t>figures</a:t>
            </a:r>
            <a:br>
              <a:rPr dirty="0"/>
            </a:br>
            <a:r>
              <a:rPr lang="bo-CN" sz="2400" dirty="0">
                <a:latin typeface="Monlam Uni OuChan2"/>
                <a:cs typeface="Monlam Uni OuChan2"/>
              </a:rPr>
              <a:t>ངོས་གསུམ་ཅན་རྡོག་གཟུགས་ཀྱི་དོན་འགྲེལ།</a:t>
            </a:r>
            <a:r>
              <a:rPr lang="en-US" sz="2400" dirty="0">
                <a:latin typeface="Monlam Uni OuChan2"/>
                <a:cs typeface="Monlam Uni OuChan2"/>
              </a:rPr>
              <a:t> : </a:t>
            </a:r>
            <a:br>
              <a:rPr lang="en-US" sz="2400" dirty="0">
                <a:latin typeface="Monlam Uni OuChan2"/>
                <a:cs typeface="Monlam Uni OuChan2"/>
              </a:rPr>
            </a:br>
            <a:r>
              <a:rPr lang="bo-CN" sz="2400" dirty="0">
                <a:latin typeface="Monlam Uni OuChan2"/>
                <a:cs typeface="Monlam Uni OuChan2"/>
              </a:rPr>
              <a:t>འགྱུར་ལྡོག་མེད་པའི་བོངས་ཚད་</a:t>
            </a:r>
            <a:r>
              <a:rPr sz="2400" dirty="0" err="1">
                <a:latin typeface="Monlam Uni OuChan2"/>
                <a:cs typeface="Monlam Uni OuChan2"/>
              </a:rPr>
              <a:t>དང་མི་སྲིད་པའི་བཟོ་དབྱིབས</a:t>
            </a:r>
            <a:r>
              <a:rPr sz="2400" dirty="0">
                <a:latin typeface="Monlam Uni OuChan2"/>
                <a:cs typeface="Monlam Uni OuChan2"/>
              </a:rPr>
              <a:t>།</a:t>
            </a:r>
          </a:p>
          <a:p>
            <a:pPr marL="254952" indent="-214312" defTabSz="411480">
              <a:lnSpc>
                <a:spcPct val="120000"/>
              </a:lnSpc>
              <a:spcBef>
                <a:spcPts val="800"/>
              </a:spcBef>
              <a:buSzPct val="100000"/>
              <a:buChar char="•"/>
              <a:defRPr sz="2000"/>
            </a:pPr>
            <a:r>
              <a:rPr dirty="0"/>
              <a:t>Cognitive/Gestalt</a:t>
            </a:r>
            <a:r>
              <a:rPr lang="en-US" dirty="0"/>
              <a:t> </a:t>
            </a:r>
            <a:r>
              <a:rPr dirty="0"/>
              <a:t>effects</a:t>
            </a:r>
            <a:br>
              <a:rPr dirty="0"/>
            </a:br>
            <a:r>
              <a:rPr lang="bo-CN" sz="2400" dirty="0"/>
              <a:t>ངེས་འཛིན་ནམ་/སྒ་སི་ཊལ་གྱི་ཤུགས་རྐྱེན།</a:t>
            </a:r>
            <a:endParaRPr sz="2400" dirty="0"/>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49">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24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249">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249">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249">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249">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24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 grpId="1" build="p" bldLvl="5" animBg="1" advAuto="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1" name="Shape 125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83</a:t>
            </a:fld>
            <a:endParaRPr/>
          </a:p>
        </p:txBody>
      </p:sp>
      <p:sp>
        <p:nvSpPr>
          <p:cNvPr id="1252" name="Shape 1252"/>
          <p:cNvSpPr/>
          <p:nvPr/>
        </p:nvSpPr>
        <p:spPr>
          <a:xfrm>
            <a:off x="3063239" y="1383030"/>
            <a:ext cx="3001984" cy="52578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just" defTabSz="411480">
              <a:spcBef>
                <a:spcPts val="500"/>
              </a:spcBef>
              <a:defRPr sz="2800" b="1"/>
            </a:lvl1pPr>
          </a:lstStyle>
          <a:p>
            <a:r>
              <a:t>Motion and Time</a:t>
            </a:r>
          </a:p>
        </p:txBody>
      </p:sp>
      <p:sp>
        <p:nvSpPr>
          <p:cNvPr id="1253" name="Shape 1253"/>
          <p:cNvSpPr/>
          <p:nvPr/>
        </p:nvSpPr>
        <p:spPr>
          <a:xfrm>
            <a:off x="3232464" y="2331720"/>
            <a:ext cx="1885131" cy="59503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600">
                <a:latin typeface="Monlam Uni OuChan2"/>
                <a:ea typeface="Monlam Uni OuChan2"/>
                <a:cs typeface="Monlam Uni OuChan2"/>
                <a:sym typeface="Monlam Uni OuChan2"/>
              </a:defRPr>
            </a:lvl1pPr>
          </a:lstStyle>
          <a:p>
            <a:r>
              <a:rPr lang="bo-CN" sz="3200" b="1" dirty="0"/>
              <a:t>འགུལ་སྐྱོད་</a:t>
            </a:r>
            <a:r>
              <a:rPr sz="3200" b="1" dirty="0" err="1"/>
              <a:t>དང་དུས</a:t>
            </a:r>
            <a:r>
              <a:rPr sz="3200" b="1" dirty="0"/>
              <a:t>།</a:t>
            </a:r>
          </a:p>
        </p:txBody>
      </p:sp>
    </p:spTree>
  </p:cSld>
  <p:clrMapOvr>
    <a:masterClrMapping/>
  </p:clrMapOvr>
  <p:transition xmlns:p14="http://schemas.microsoft.com/office/powerpoint/2010/mai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 name="Shape 125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84</a:t>
            </a:fld>
            <a:endParaRPr/>
          </a:p>
        </p:txBody>
      </p:sp>
      <p:pic>
        <p:nvPicPr>
          <p:cNvPr id="1256" name="droppedImage.png"/>
          <p:cNvPicPr>
            <a:picLocks noChangeAspect="1"/>
          </p:cNvPicPr>
          <p:nvPr/>
        </p:nvPicPr>
        <p:blipFill>
          <a:blip r:embed="rId3"/>
          <a:stretch>
            <a:fillRect/>
          </a:stretch>
        </p:blipFill>
        <p:spPr>
          <a:xfrm>
            <a:off x="-85725" y="-297180"/>
            <a:ext cx="9315450" cy="9315451"/>
          </a:xfrm>
          <a:prstGeom prst="rect">
            <a:avLst/>
          </a:prstGeom>
          <a:ln w="12700">
            <a:miter lim="400000"/>
          </a:ln>
        </p:spPr>
      </p:pic>
    </p:spTree>
  </p:cSld>
  <p:clrMapOvr>
    <a:masterClrMapping/>
  </p:clrMapOvr>
  <p:transition xmlns:p14="http://schemas.microsoft.com/office/powerpoint/2010/mai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Shape 126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85</a:t>
            </a:fld>
            <a:endParaRPr/>
          </a:p>
        </p:txBody>
      </p:sp>
      <p:pic>
        <p:nvPicPr>
          <p:cNvPr id="1261" name="droppedImage.pdf"/>
          <p:cNvPicPr>
            <a:picLocks noChangeAspect="1"/>
          </p:cNvPicPr>
          <p:nvPr/>
        </p:nvPicPr>
        <p:blipFill>
          <a:blip r:embed="rId3"/>
          <a:stretch>
            <a:fillRect/>
          </a:stretch>
        </p:blipFill>
        <p:spPr>
          <a:xfrm>
            <a:off x="2400300" y="320040"/>
            <a:ext cx="6254859" cy="6217920"/>
          </a:xfrm>
          <a:prstGeom prst="rect">
            <a:avLst/>
          </a:prstGeom>
          <a:ln w="12700">
            <a:miter lim="400000"/>
          </a:ln>
        </p:spPr>
      </p:pic>
      <p:sp>
        <p:nvSpPr>
          <p:cNvPr id="1262" name="Shape 1262"/>
          <p:cNvSpPr/>
          <p:nvPr/>
        </p:nvSpPr>
        <p:spPr>
          <a:xfrm>
            <a:off x="99811" y="6286500"/>
            <a:ext cx="1383031" cy="3429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defTabSz="411480">
              <a:lnSpc>
                <a:spcPts val="1900"/>
              </a:lnSpc>
              <a:tabLst>
                <a:tab pos="749300" algn="l"/>
              </a:tabLst>
              <a:defRPr sz="1600"/>
            </a:lvl1pPr>
          </a:lstStyle>
          <a:p>
            <a:r>
              <a:t>Snake Illusion</a:t>
            </a:r>
          </a:p>
        </p:txBody>
      </p:sp>
      <p:sp>
        <p:nvSpPr>
          <p:cNvPr id="1263" name="Shape 1263"/>
          <p:cNvSpPr/>
          <p:nvPr/>
        </p:nvSpPr>
        <p:spPr>
          <a:xfrm>
            <a:off x="2320290" y="331470"/>
            <a:ext cx="1360171" cy="240031"/>
          </a:xfrm>
          <a:prstGeom prst="rect">
            <a:avLst/>
          </a:prstGeom>
          <a:solidFill>
            <a:srgbClr val="FFFFFF"/>
          </a:solidFill>
          <a:ln w="12700">
            <a:solidFill>
              <a:srgbClr val="FFFFFF"/>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7" name="Shape 126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86</a:t>
            </a:fld>
            <a:endParaRPr/>
          </a:p>
        </p:txBody>
      </p:sp>
      <p:sp>
        <p:nvSpPr>
          <p:cNvPr id="1268" name="Shape 1268"/>
          <p:cNvSpPr/>
          <p:nvPr/>
        </p:nvSpPr>
        <p:spPr>
          <a:xfrm>
            <a:off x="111531" y="6286500"/>
            <a:ext cx="1371601" cy="3429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11480">
              <a:lnSpc>
                <a:spcPts val="1900"/>
              </a:lnSpc>
              <a:tabLst>
                <a:tab pos="749300" algn="l"/>
              </a:tabLst>
              <a:defRPr sz="1600"/>
            </a:lvl1pPr>
          </a:lstStyle>
          <a:p>
            <a:r>
              <a:t>Stepping feed</a:t>
            </a:r>
          </a:p>
        </p:txBody>
      </p:sp>
      <p:pic>
        <p:nvPicPr>
          <p:cNvPr id="1269" name="Film1_Stepping_feed_1.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009650" y="1072455"/>
            <a:ext cx="7124700" cy="4076701"/>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33000" fill="hold"/>
                                        <p:tgtEl>
                                          <p:spTgt spid="126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69"/>
                </p:tgtEl>
              </p:cMediaNode>
            </p:vide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 name="Shape 1271"/>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87</a:t>
            </a:fld>
            <a:endParaRPr/>
          </a:p>
        </p:txBody>
      </p:sp>
      <p:sp>
        <p:nvSpPr>
          <p:cNvPr id="1272" name="Shape 1272"/>
          <p:cNvSpPr/>
          <p:nvPr/>
        </p:nvSpPr>
        <p:spPr>
          <a:xfrm>
            <a:off x="111531" y="6286500"/>
            <a:ext cx="1371601" cy="342900"/>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defTabSz="411480">
              <a:lnSpc>
                <a:spcPts val="1900"/>
              </a:lnSpc>
              <a:tabLst>
                <a:tab pos="749300" algn="l"/>
              </a:tabLst>
              <a:defRPr sz="1600"/>
            </a:lvl1pPr>
          </a:lstStyle>
          <a:p>
            <a:r>
              <a:t>Stepping feed</a:t>
            </a:r>
          </a:p>
        </p:txBody>
      </p:sp>
      <p:pic>
        <p:nvPicPr>
          <p:cNvPr id="1273" name="Film2_Stepping_feed_22.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1033784" y="1075729"/>
            <a:ext cx="7124701" cy="4076701"/>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99999" fill="hold"/>
                                        <p:tgtEl>
                                          <p:spTgt spid="127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73"/>
                </p:tgtEl>
              </p:cMediaNode>
            </p:video>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Shape 1275"/>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88</a:t>
            </a:fld>
            <a:endParaRPr/>
          </a:p>
        </p:txBody>
      </p:sp>
      <p:sp>
        <p:nvSpPr>
          <p:cNvPr id="1276" name="Shape 1276"/>
          <p:cNvSpPr/>
          <p:nvPr/>
        </p:nvSpPr>
        <p:spPr>
          <a:xfrm>
            <a:off x="68580" y="6286500"/>
            <a:ext cx="1700369"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Motion Aftereffect</a:t>
            </a:r>
          </a:p>
        </p:txBody>
      </p:sp>
      <p:pic>
        <p:nvPicPr>
          <p:cNvPr id="1277" name="Film4_Motion_Aftereffekt_Buddha_.avi"/>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2423333" y="895613"/>
            <a:ext cx="4297334" cy="4326469"/>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80000" fill="hold"/>
                                        <p:tgtEl>
                                          <p:spTgt spid="127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77"/>
                </p:tgtEl>
              </p:cMediaNode>
            </p:vide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9" name="Shape 127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89</a:t>
            </a:fld>
            <a:endParaRPr/>
          </a:p>
        </p:txBody>
      </p:sp>
      <p:sp>
        <p:nvSpPr>
          <p:cNvPr id="1280" name="Shape 1280"/>
          <p:cNvSpPr/>
          <p:nvPr/>
        </p:nvSpPr>
        <p:spPr>
          <a:xfrm>
            <a:off x="102870" y="6195059"/>
            <a:ext cx="2184280" cy="3429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Motion-Bounce Illusion</a:t>
            </a:r>
          </a:p>
        </p:txBody>
      </p:sp>
      <p:sp>
        <p:nvSpPr>
          <p:cNvPr id="1281" name="Shape 1281"/>
          <p:cNvSpPr/>
          <p:nvPr/>
        </p:nvSpPr>
        <p:spPr>
          <a:xfrm>
            <a:off x="2560320" y="4754879"/>
            <a:ext cx="4011930" cy="674371"/>
          </a:xfrm>
          <a:prstGeom prst="rect">
            <a:avLst/>
          </a:prstGeom>
          <a:solidFill>
            <a:srgbClr val="FFFFFF"/>
          </a:solidFill>
          <a:ln w="12700">
            <a:solidFill>
              <a:srgbClr val="FFFFFF"/>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pic>
        <p:nvPicPr>
          <p:cNvPr id="1282" name="Film7_Motion-Bounce Illusion.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649358" y="900430"/>
            <a:ext cx="3809316" cy="4549140"/>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710998" fill="hold"/>
                                        <p:tgtEl>
                                          <p:spTgt spid="128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8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4" name="Group 594"/>
          <p:cNvGrpSpPr/>
          <p:nvPr/>
        </p:nvGrpSpPr>
        <p:grpSpPr>
          <a:xfrm>
            <a:off x="3029043" y="755650"/>
            <a:ext cx="5784759" cy="3330712"/>
            <a:chOff x="10957" y="0"/>
            <a:chExt cx="5784758" cy="3330711"/>
          </a:xfrm>
        </p:grpSpPr>
        <p:sp>
          <p:nvSpPr>
            <p:cNvPr id="591" name="Shape 591"/>
            <p:cNvSpPr/>
            <p:nvPr/>
          </p:nvSpPr>
          <p:spPr>
            <a:xfrm>
              <a:off x="309314" y="0"/>
              <a:ext cx="5486401" cy="52770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defTabSz="406400">
                <a:lnSpc>
                  <a:spcPts val="3300"/>
                </a:lnSpc>
                <a:tabLst>
                  <a:tab pos="749300" algn="l"/>
                </a:tabLst>
                <a:defRPr sz="2400" b="1"/>
              </a:pPr>
              <a:r>
                <a:rPr dirty="0"/>
                <a:t>Analyzing data: </a:t>
              </a:r>
              <a:r>
                <a:rPr sz="2800" dirty="0"/>
                <a:t> </a:t>
              </a:r>
              <a:r>
                <a:rPr sz="2800" dirty="0" err="1">
                  <a:solidFill>
                    <a:schemeClr val="tx1"/>
                  </a:solidFill>
                </a:rPr>
                <a:t>གྲངས་ཐོ་ལ</a:t>
              </a:r>
              <a:r>
                <a:rPr sz="2800" dirty="0">
                  <a:solidFill>
                    <a:schemeClr val="tx1"/>
                  </a:solidFill>
                </a:rPr>
                <a:t>་</a:t>
              </a:r>
              <a:r>
                <a:rPr lang="bo-CN" sz="2800" dirty="0">
                  <a:solidFill>
                    <a:schemeClr val="tx1"/>
                  </a:solidFill>
                </a:rPr>
                <a:t>དཔྱད</a:t>
              </a:r>
              <a:r>
                <a:rPr sz="2800" dirty="0">
                  <a:solidFill>
                    <a:schemeClr val="tx1"/>
                  </a:solidFill>
                </a:rPr>
                <a:t>་</a:t>
              </a:r>
              <a:r>
                <a:rPr sz="2800" dirty="0" err="1">
                  <a:solidFill>
                    <a:schemeClr val="tx1"/>
                  </a:solidFill>
                </a:rPr>
                <a:t>ཞིབ་བྱེད</a:t>
              </a:r>
              <a:r>
                <a:rPr sz="2800" dirty="0" err="1"/>
                <a:t>་པ</a:t>
              </a:r>
              <a:r>
                <a:rPr sz="2800" dirty="0"/>
                <a:t>། </a:t>
              </a:r>
            </a:p>
          </p:txBody>
        </p:sp>
        <p:sp>
          <p:nvSpPr>
            <p:cNvPr id="592" name="Shape 592"/>
            <p:cNvSpPr/>
            <p:nvPr/>
          </p:nvSpPr>
          <p:spPr>
            <a:xfrm flipH="1">
              <a:off x="10957" y="94505"/>
              <a:ext cx="265914" cy="3236206"/>
            </a:xfrm>
            <a:prstGeom prst="line">
              <a:avLst/>
            </a:prstGeom>
            <a:noFill/>
            <a:ln w="25400" cap="flat">
              <a:solidFill>
                <a:srgbClr val="FF2600"/>
              </a:solidFill>
              <a:prstDash val="solid"/>
              <a:miter lim="400000"/>
            </a:ln>
            <a:effectLst/>
          </p:spPr>
          <p:txBody>
            <a:bodyPr wrap="square" lIns="50800" tIns="50800" rIns="50800" bIns="50800" numCol="1" anchor="ctr">
              <a:noAutofit/>
            </a:bodyPr>
            <a:lstStyle/>
            <a:p>
              <a:endParaRPr/>
            </a:p>
          </p:txBody>
        </p:sp>
        <p:sp>
          <p:nvSpPr>
            <p:cNvPr id="593" name="Shape 593"/>
            <p:cNvSpPr/>
            <p:nvPr/>
          </p:nvSpPr>
          <p:spPr>
            <a:xfrm flipV="1">
              <a:off x="276720" y="56606"/>
              <a:ext cx="1003897" cy="15527"/>
            </a:xfrm>
            <a:prstGeom prst="line">
              <a:avLst/>
            </a:prstGeom>
            <a:noFill/>
            <a:ln w="25400" cap="flat">
              <a:solidFill>
                <a:srgbClr val="FF2600"/>
              </a:solidFill>
              <a:prstDash val="solid"/>
              <a:miter lim="400000"/>
            </a:ln>
            <a:effectLst/>
          </p:spPr>
          <p:txBody>
            <a:bodyPr wrap="square" lIns="50800" tIns="50800" rIns="50800" bIns="50800" numCol="1" anchor="ctr">
              <a:noAutofit/>
            </a:bodyPr>
            <a:lstStyle/>
            <a:p>
              <a:endParaRPr/>
            </a:p>
          </p:txBody>
        </p:sp>
      </p:grpSp>
      <p:grpSp>
        <p:nvGrpSpPr>
          <p:cNvPr id="597" name="Group 597"/>
          <p:cNvGrpSpPr/>
          <p:nvPr/>
        </p:nvGrpSpPr>
        <p:grpSpPr>
          <a:xfrm>
            <a:off x="4554066" y="1346200"/>
            <a:ext cx="2989733" cy="4914900"/>
            <a:chOff x="0" y="0"/>
            <a:chExt cx="2989732" cy="4914899"/>
          </a:xfrm>
        </p:grpSpPr>
        <p:graphicFrame>
          <p:nvGraphicFramePr>
            <p:cNvPr id="595" name="Table 595"/>
            <p:cNvGraphicFramePr/>
            <p:nvPr/>
          </p:nvGraphicFramePr>
          <p:xfrm>
            <a:off x="106833" y="469900"/>
            <a:ext cx="2882899" cy="4444999"/>
          </p:xfrm>
          <a:graphic>
            <a:graphicData uri="http://schemas.openxmlformats.org/drawingml/2006/table">
              <a:tbl>
                <a:tblPr firstRow="1">
                  <a:tableStyleId>{4C3C2611-4C71-4FC5-86AE-919BDF0F9419}</a:tableStyleId>
                </a:tblPr>
                <a:tblGrid>
                  <a:gridCol w="1441450">
                    <a:extLst>
                      <a:ext uri="{9D8B030D-6E8A-4147-A177-3AD203B41FA5}">
                        <a16:colId xmlns="" xmlns:a16="http://schemas.microsoft.com/office/drawing/2014/main" val="20000"/>
                      </a:ext>
                    </a:extLst>
                  </a:gridCol>
                  <a:gridCol w="1441450">
                    <a:extLst>
                      <a:ext uri="{9D8B030D-6E8A-4147-A177-3AD203B41FA5}">
                        <a16:colId xmlns="" xmlns:a16="http://schemas.microsoft.com/office/drawing/2014/main" val="20001"/>
                      </a:ext>
                    </a:extLst>
                  </a:gridCol>
                </a:tblGrid>
                <a:tr h="635000">
                  <a:tc>
                    <a:txBody>
                      <a:bodyPr/>
                      <a:lstStyle/>
                      <a:p>
                        <a:pPr algn="ctr" defTabSz="914400">
                          <a:lnSpc>
                            <a:spcPts val="2100"/>
                          </a:lnSpc>
                          <a:tabLst>
                            <a:tab pos="749300" algn="l"/>
                          </a:tabLst>
                          <a:defRPr sz="1800" b="0">
                            <a:solidFill>
                              <a:srgbClr val="000000"/>
                            </a:solidFill>
                          </a:defRPr>
                        </a:pPr>
                        <a:r>
                          <a:t>Incidence Angle</a:t>
                        </a:r>
                      </a:p>
                    </a:txBody>
                    <a:tcPr marL="25400" marR="25400" marT="25400" marB="254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b="0">
                            <a:solidFill>
                              <a:srgbClr val="000000"/>
                            </a:solidFill>
                          </a:defRPr>
                        </a:pPr>
                        <a:r>
                          <a:t>Refracting Angle</a:t>
                        </a:r>
                      </a:p>
                    </a:txBody>
                    <a:tcPr marL="25400" marR="25400" marT="25400" marB="254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0"/>
                    </a:ext>
                  </a:extLst>
                </a:tr>
                <a:tr h="381000">
                  <a:tc>
                    <a:txBody>
                      <a:bodyPr/>
                      <a:lstStyle/>
                      <a:p>
                        <a:pPr algn="ctr" defTabSz="914400">
                          <a:lnSpc>
                            <a:spcPts val="2100"/>
                          </a:lnSpc>
                          <a:tabLst>
                            <a:tab pos="749300" algn="l"/>
                          </a:tabLst>
                          <a:defRPr sz="1800"/>
                        </a:pPr>
                        <a:r>
                          <a:rPr>
                            <a:latin typeface="Helvetica"/>
                            <a:ea typeface="Helvetica"/>
                            <a:cs typeface="Helvetica"/>
                          </a:rPr>
                          <a:t>0°</a:t>
                        </a:r>
                      </a:p>
                    </a:txBody>
                    <a:tcPr marL="25400" marR="25400" marT="25400" marB="254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a:pPr>
                        <a:r>
                          <a:rPr>
                            <a:latin typeface="Helvetica"/>
                            <a:ea typeface="Helvetica"/>
                            <a:cs typeface="Helvetica"/>
                          </a:rPr>
                          <a:t>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1"/>
                    </a:ext>
                  </a:extLst>
                </a:tr>
                <a:tr h="381000">
                  <a:tc>
                    <a:txBody>
                      <a:bodyPr/>
                      <a:lstStyle/>
                      <a:p>
                        <a:pPr algn="ctr" defTabSz="914400">
                          <a:lnSpc>
                            <a:spcPts val="2100"/>
                          </a:lnSpc>
                          <a:tabLst>
                            <a:tab pos="749300" algn="l"/>
                          </a:tabLst>
                          <a:defRPr sz="1800"/>
                        </a:pPr>
                        <a:r>
                          <a:rPr>
                            <a:latin typeface="Helvetica"/>
                            <a:ea typeface="Helvetica"/>
                            <a:cs typeface="Helvetica"/>
                          </a:rPr>
                          <a:t>10°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a:pPr>
                        <a:r>
                          <a:rPr>
                            <a:latin typeface="Helvetica"/>
                            <a:ea typeface="Helvetica"/>
                            <a:cs typeface="Helvetica"/>
                          </a:rPr>
                          <a:t>7.5°</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2"/>
                    </a:ext>
                  </a:extLst>
                </a:tr>
                <a:tr h="381000">
                  <a:tc>
                    <a:txBody>
                      <a:bodyPr/>
                      <a:lstStyle/>
                      <a:p>
                        <a:pPr algn="ctr" defTabSz="406400">
                          <a:lnSpc>
                            <a:spcPts val="2100"/>
                          </a:lnSpc>
                          <a:tabLst>
                            <a:tab pos="749300" algn="l"/>
                          </a:tabLst>
                          <a:defRPr sz="1800"/>
                        </a:pPr>
                        <a:r>
                          <a:rPr>
                            <a:latin typeface="Helvetica"/>
                            <a:ea typeface="Helvetica"/>
                            <a:cs typeface="Helvetica"/>
                          </a:rPr>
                          <a:t>20°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406400">
                          <a:lnSpc>
                            <a:spcPts val="2100"/>
                          </a:lnSpc>
                          <a:tabLst>
                            <a:tab pos="749300" algn="l"/>
                          </a:tabLst>
                          <a:defRPr sz="1800"/>
                        </a:pPr>
                        <a:r>
                          <a:rPr>
                            <a:latin typeface="Helvetica"/>
                            <a:ea typeface="Helvetica"/>
                            <a:cs typeface="Helvetica"/>
                          </a:rPr>
                          <a:t>14.9°</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3"/>
                    </a:ext>
                  </a:extLst>
                </a:tr>
                <a:tr h="381000">
                  <a:tc>
                    <a:txBody>
                      <a:bodyPr/>
                      <a:lstStyle/>
                      <a:p>
                        <a:pPr algn="ctr" defTabSz="914400">
                          <a:lnSpc>
                            <a:spcPts val="2100"/>
                          </a:lnSpc>
                          <a:tabLst>
                            <a:tab pos="749300" algn="l"/>
                          </a:tabLst>
                          <a:defRPr sz="1800"/>
                        </a:pPr>
                        <a:r>
                          <a:rPr>
                            <a:latin typeface="Helvetica"/>
                            <a:ea typeface="Helvetica"/>
                            <a:cs typeface="Helvetica"/>
                          </a:rPr>
                          <a:t>30°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a:pPr>
                        <a:r>
                          <a:rPr>
                            <a:latin typeface="Helvetica"/>
                            <a:ea typeface="Helvetica"/>
                            <a:cs typeface="Helvetica"/>
                          </a:rPr>
                          <a:t>22.1°</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4"/>
                    </a:ext>
                  </a:extLst>
                </a:tr>
                <a:tr h="381000">
                  <a:tc>
                    <a:txBody>
                      <a:bodyPr/>
                      <a:lstStyle/>
                      <a:p>
                        <a:pPr algn="ctr" defTabSz="914400">
                          <a:lnSpc>
                            <a:spcPts val="2100"/>
                          </a:lnSpc>
                          <a:tabLst>
                            <a:tab pos="749300" algn="l"/>
                          </a:tabLst>
                          <a:defRPr sz="1800"/>
                        </a:pPr>
                        <a:r>
                          <a:rPr>
                            <a:latin typeface="Helvetica"/>
                            <a:ea typeface="Helvetica"/>
                            <a:cs typeface="Helvetica"/>
                          </a:rPr>
                          <a:t>40°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a:pPr>
                        <a:r>
                          <a:rPr>
                            <a:latin typeface="Helvetica"/>
                            <a:ea typeface="Helvetica"/>
                            <a:cs typeface="Helvetica"/>
                          </a:rPr>
                          <a:t>28.9°</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5"/>
                    </a:ext>
                  </a:extLst>
                </a:tr>
                <a:tr h="381000">
                  <a:tc>
                    <a:txBody>
                      <a:bodyPr/>
                      <a:lstStyle/>
                      <a:p>
                        <a:pPr algn="ctr" defTabSz="914400">
                          <a:lnSpc>
                            <a:spcPts val="2100"/>
                          </a:lnSpc>
                          <a:tabLst>
                            <a:tab pos="749300" algn="l"/>
                          </a:tabLst>
                          <a:defRPr sz="1800"/>
                        </a:pPr>
                        <a:r>
                          <a:rPr>
                            <a:latin typeface="Helvetica"/>
                            <a:ea typeface="Helvetica"/>
                            <a:cs typeface="Helvetica"/>
                          </a:rPr>
                          <a:t>50°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a:pPr>
                        <a:r>
                          <a:rPr>
                            <a:latin typeface="Helvetica"/>
                            <a:ea typeface="Helvetica"/>
                            <a:cs typeface="Helvetica"/>
                          </a:rPr>
                          <a:t>35.2°</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6"/>
                    </a:ext>
                  </a:extLst>
                </a:tr>
                <a:tr h="381000">
                  <a:tc>
                    <a:txBody>
                      <a:bodyPr/>
                      <a:lstStyle/>
                      <a:p>
                        <a:pPr algn="ctr" defTabSz="914400">
                          <a:lnSpc>
                            <a:spcPts val="2100"/>
                          </a:lnSpc>
                          <a:tabLst>
                            <a:tab pos="749300" algn="l"/>
                          </a:tabLst>
                          <a:defRPr sz="1800"/>
                        </a:pPr>
                        <a:r>
                          <a:rPr>
                            <a:latin typeface="Helvetica"/>
                            <a:ea typeface="Helvetica"/>
                            <a:cs typeface="Helvetica"/>
                          </a:rPr>
                          <a:t>60°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a:pPr>
                        <a:r>
                          <a:rPr>
                            <a:latin typeface="Helvetica"/>
                            <a:ea typeface="Helvetica"/>
                            <a:cs typeface="Helvetica"/>
                          </a:rPr>
                          <a:t>40.6°</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7"/>
                    </a:ext>
                  </a:extLst>
                </a:tr>
                <a:tr h="381000">
                  <a:tc>
                    <a:txBody>
                      <a:bodyPr/>
                      <a:lstStyle/>
                      <a:p>
                        <a:pPr algn="ctr" defTabSz="914400">
                          <a:lnSpc>
                            <a:spcPts val="2100"/>
                          </a:lnSpc>
                          <a:tabLst>
                            <a:tab pos="749300" algn="l"/>
                          </a:tabLst>
                          <a:defRPr sz="1800"/>
                        </a:pPr>
                        <a:r>
                          <a:rPr>
                            <a:latin typeface="Helvetica"/>
                            <a:ea typeface="Helvetica"/>
                            <a:cs typeface="Helvetica"/>
                          </a:rPr>
                          <a:t>70°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a:pPr>
                        <a:r>
                          <a:rPr>
                            <a:latin typeface="Helvetica"/>
                            <a:ea typeface="Helvetica"/>
                            <a:cs typeface="Helvetica"/>
                          </a:rPr>
                          <a:t>45.0°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8"/>
                    </a:ext>
                  </a:extLst>
                </a:tr>
                <a:tr h="381000">
                  <a:tc>
                    <a:txBody>
                      <a:bodyPr/>
                      <a:lstStyle/>
                      <a:p>
                        <a:pPr algn="ctr" defTabSz="914400">
                          <a:lnSpc>
                            <a:spcPts val="2100"/>
                          </a:lnSpc>
                          <a:tabLst>
                            <a:tab pos="749300" algn="l"/>
                          </a:tabLst>
                          <a:defRPr sz="1800"/>
                        </a:pPr>
                        <a:r>
                          <a:rPr>
                            <a:latin typeface="Helvetica"/>
                            <a:ea typeface="Helvetica"/>
                            <a:cs typeface="Helvetica"/>
                          </a:rPr>
                          <a:t>80°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a:pPr>
                        <a:r>
                          <a:rPr>
                            <a:latin typeface="Helvetica"/>
                            <a:ea typeface="Helvetica"/>
                            <a:cs typeface="Helvetica"/>
                          </a:rPr>
                          <a:t>47.8°</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09"/>
                    </a:ext>
                  </a:extLst>
                </a:tr>
                <a:tr h="381000">
                  <a:tc>
                    <a:txBody>
                      <a:bodyPr/>
                      <a:lstStyle/>
                      <a:p>
                        <a:pPr algn="ctr" defTabSz="914400">
                          <a:lnSpc>
                            <a:spcPts val="2100"/>
                          </a:lnSpc>
                          <a:tabLst>
                            <a:tab pos="749300" algn="l"/>
                          </a:tabLst>
                          <a:defRPr sz="1800"/>
                        </a:pPr>
                        <a:r>
                          <a:rPr>
                            <a:latin typeface="Helvetica"/>
                            <a:ea typeface="Helvetica"/>
                            <a:cs typeface="Helvetica"/>
                          </a:rPr>
                          <a:t>90°</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tc>
                    <a:txBody>
                      <a:bodyPr/>
                      <a:lstStyle/>
                      <a:p>
                        <a:pPr algn="ctr" defTabSz="914400">
                          <a:lnSpc>
                            <a:spcPts val="2100"/>
                          </a:lnSpc>
                          <a:tabLst>
                            <a:tab pos="749300" algn="l"/>
                          </a:tabLst>
                          <a:defRPr sz="1800"/>
                        </a:pPr>
                        <a:r>
                          <a:rPr>
                            <a:latin typeface="Helvetica"/>
                            <a:ea typeface="Helvetica"/>
                            <a:cs typeface="Helvetica"/>
                          </a:rPr>
                          <a:t>48.8°</a:t>
                        </a:r>
                      </a:p>
                    </a:txBody>
                    <a:tcPr marL="38100" marR="38100" marT="38100" marB="38100" anchor="ctr" horzOverflow="overflow">
                      <a:lnL w="25400">
                        <a:solidFill>
                          <a:srgbClr val="000000"/>
                        </a:solidFill>
                        <a:miter lim="400000"/>
                      </a:lnL>
                      <a:lnR w="25400">
                        <a:solidFill>
                          <a:srgbClr val="000000"/>
                        </a:solidFill>
                        <a:miter lim="400000"/>
                      </a:lnR>
                      <a:lnT w="25400">
                        <a:solidFill>
                          <a:srgbClr val="000000"/>
                        </a:solidFill>
                        <a:miter lim="400000"/>
                      </a:lnT>
                      <a:lnB w="25400">
                        <a:solidFill>
                          <a:srgbClr val="000000"/>
                        </a:solidFill>
                        <a:miter lim="400000"/>
                      </a:lnB>
                      <a:noFill/>
                    </a:tcPr>
                  </a:tc>
                  <a:extLst>
                    <a:ext uri="{0D108BD9-81ED-4DB2-BD59-A6C34878D82A}">
                      <a16:rowId xmlns="" xmlns:a16="http://schemas.microsoft.com/office/drawing/2014/main" val="10010"/>
                    </a:ext>
                  </a:extLst>
                </a:tr>
              </a:tbl>
            </a:graphicData>
          </a:graphic>
        </p:graphicFrame>
        <p:sp>
          <p:nvSpPr>
            <p:cNvPr id="596" name="Shape 596"/>
            <p:cNvSpPr/>
            <p:nvPr/>
          </p:nvSpPr>
          <p:spPr>
            <a:xfrm>
              <a:off x="0" y="0"/>
              <a:ext cx="1435100" cy="381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406400">
                <a:lnSpc>
                  <a:spcPts val="2100"/>
                </a:lnSpc>
                <a:tabLst>
                  <a:tab pos="749300" algn="l"/>
                </a:tabLst>
                <a:defRPr sz="1800" b="1"/>
              </a:lvl1pPr>
            </a:lstStyle>
            <a:p>
              <a:r>
                <a:t>Value table</a:t>
              </a:r>
            </a:p>
          </p:txBody>
        </p:sp>
      </p:grpSp>
      <p:sp>
        <p:nvSpPr>
          <p:cNvPr id="598" name="Shape 598"/>
          <p:cNvSpPr/>
          <p:nvPr/>
        </p:nvSpPr>
        <p:spPr>
          <a:xfrm>
            <a:off x="292497" y="63500"/>
            <a:ext cx="3573562" cy="71385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06400">
              <a:lnSpc>
                <a:spcPts val="4300"/>
              </a:lnSpc>
              <a:tabLst>
                <a:tab pos="749300" algn="l"/>
              </a:tabLst>
              <a:defRPr sz="3000" b="1">
                <a:solidFill>
                  <a:srgbClr val="011993"/>
                </a:solidFill>
              </a:defRPr>
            </a:pPr>
            <a:r>
              <a:rPr dirty="0"/>
              <a:t>Re</a:t>
            </a:r>
            <a:r>
              <a:rPr dirty="0">
                <a:solidFill>
                  <a:srgbClr val="FF4013"/>
                </a:solidFill>
              </a:rPr>
              <a:t>fra</a:t>
            </a:r>
            <a:r>
              <a:rPr dirty="0"/>
              <a:t>ction  </a:t>
            </a:r>
            <a:r>
              <a:rPr sz="3600" dirty="0"/>
              <a:t> </a:t>
            </a:r>
            <a:r>
              <a:rPr dirty="0"/>
              <a:t>འཁྱོག་འཕྲོ།</a:t>
            </a:r>
          </a:p>
        </p:txBody>
      </p:sp>
      <p:sp>
        <p:nvSpPr>
          <p:cNvPr id="599" name="Shape 599"/>
          <p:cNvSpPr/>
          <p:nvPr/>
        </p:nvSpPr>
        <p:spPr>
          <a:xfrm>
            <a:off x="352007" y="838200"/>
            <a:ext cx="2667001" cy="495300"/>
          </a:xfrm>
          <a:prstGeom prst="roundRect">
            <a:avLst>
              <a:gd name="adj" fmla="val 23077"/>
            </a:avLst>
          </a:prstGeom>
          <a:solidFill>
            <a:srgbClr val="FFFFFF"/>
          </a:solidFill>
          <a:ln w="38100">
            <a:solidFill>
              <a:srgbClr val="000000"/>
            </a:solidFill>
            <a:miter lim="400000"/>
          </a:ln>
        </p:spPr>
        <p:txBody>
          <a:bodyPr lIns="38100" tIns="38100" rIns="38100" bIns="38100" anchor="ctr"/>
          <a:lstStyle/>
          <a:p>
            <a:pPr algn="ctr" defTabSz="406400">
              <a:lnSpc>
                <a:spcPts val="3100"/>
              </a:lnSpc>
              <a:tabLst>
                <a:tab pos="749300" algn="l"/>
              </a:tabLst>
              <a:defRPr sz="26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00" name="Shape 600"/>
          <p:cNvSpPr/>
          <p:nvPr/>
        </p:nvSpPr>
        <p:spPr>
          <a:xfrm>
            <a:off x="1130156" y="771196"/>
            <a:ext cx="1047849" cy="33595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ctr" defTabSz="406400">
              <a:defRPr sz="2200">
                <a:latin typeface="Monlam Uni OuChan2"/>
                <a:ea typeface="Monlam Uni OuChan2"/>
                <a:cs typeface="Monlam Uni OuChan2"/>
                <a:sym typeface="Monlam Uni OuChan2"/>
              </a:defRPr>
            </a:lvl1pPr>
          </a:lstStyle>
          <a:p>
            <a:r>
              <a:rPr dirty="0"/>
              <a:t>མངོན་ཚུལ།</a:t>
            </a:r>
          </a:p>
        </p:txBody>
      </p:sp>
      <p:sp>
        <p:nvSpPr>
          <p:cNvPr id="601" name="Shape 601"/>
          <p:cNvSpPr/>
          <p:nvPr/>
        </p:nvSpPr>
        <p:spPr>
          <a:xfrm>
            <a:off x="352868" y="635000"/>
            <a:ext cx="880102" cy="228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ctr" defTabSz="406400">
              <a:lnSpc>
                <a:spcPts val="900"/>
              </a:lnSpc>
              <a:tabLst>
                <a:tab pos="749300" algn="l"/>
              </a:tabLst>
              <a:defRPr sz="800">
                <a:latin typeface="Gill Sans"/>
                <a:ea typeface="Gill Sans"/>
                <a:cs typeface="Gill Sans"/>
                <a:sym typeface="Gill Sans"/>
              </a:defRPr>
            </a:lvl1pPr>
          </a:lstStyle>
          <a:p>
            <a:pPr algn="l"/>
            <a:r>
              <a:rPr dirty="0"/>
              <a:t>phenomenon</a:t>
            </a:r>
          </a:p>
        </p:txBody>
      </p:sp>
      <p:sp>
        <p:nvSpPr>
          <p:cNvPr id="602" name="Shape 602"/>
          <p:cNvSpPr/>
          <p:nvPr/>
        </p:nvSpPr>
        <p:spPr>
          <a:xfrm flipV="1">
            <a:off x="1669872" y="4195470"/>
            <a:ext cx="1" cy="586081"/>
          </a:xfrm>
          <a:prstGeom prst="line">
            <a:avLst/>
          </a:prstGeom>
          <a:ln w="76200">
            <a:solidFill>
              <a:srgbClr val="000000"/>
            </a:solidFill>
            <a:miter lim="400000"/>
            <a:headEnd type="stealth"/>
          </a:ln>
        </p:spPr>
        <p:txBody>
          <a:bodyPr lIns="50800" tIns="50800" rIns="50800" bIns="50800" anchor="ctr"/>
          <a:lstStyle/>
          <a:p>
            <a:endParaRPr/>
          </a:p>
        </p:txBody>
      </p:sp>
      <p:sp>
        <p:nvSpPr>
          <p:cNvPr id="603" name="Shape 603"/>
          <p:cNvSpPr/>
          <p:nvPr/>
        </p:nvSpPr>
        <p:spPr>
          <a:xfrm>
            <a:off x="337155" y="4756150"/>
            <a:ext cx="2667001" cy="495300"/>
          </a:xfrm>
          <a:prstGeom prst="roundRect">
            <a:avLst>
              <a:gd name="adj" fmla="val 23077"/>
            </a:avLst>
          </a:prstGeom>
          <a:solidFill>
            <a:srgbClr val="FFFFFF"/>
          </a:solidFill>
          <a:ln w="38100">
            <a:solidFill>
              <a:srgbClr val="000000"/>
            </a:solidFill>
            <a:miter lim="400000"/>
          </a:ln>
        </p:spPr>
        <p:txBody>
          <a:bodyPr lIns="38100" tIns="38100" rIns="38100" bIns="38100" anchor="ctr"/>
          <a:lstStyle/>
          <a:p>
            <a:pPr algn="ctr" defTabSz="406400">
              <a:lnSpc>
                <a:spcPts val="3100"/>
              </a:lnSpc>
              <a:tabLst>
                <a:tab pos="749300" algn="l"/>
              </a:tabLst>
              <a:defRPr sz="26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04" name="Shape 604"/>
          <p:cNvSpPr/>
          <p:nvPr/>
        </p:nvSpPr>
        <p:spPr>
          <a:xfrm>
            <a:off x="327634" y="4768850"/>
            <a:ext cx="2701409" cy="40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defTabSz="406400">
              <a:defRPr sz="1500">
                <a:latin typeface="Monlam Uni OuChan2"/>
                <a:ea typeface="Monlam Uni OuChan2"/>
                <a:cs typeface="Monlam Uni OuChan2"/>
                <a:sym typeface="Monlam Uni OuChan2"/>
              </a:defRPr>
            </a:lvl1pPr>
          </a:lstStyle>
          <a:p>
            <a:r>
              <a:rPr lang="bo-CN" dirty="0"/>
              <a:t>ཨང་རྩིས་ལ་བརྟེན་ནས་དཔེ་གཟུགས། རྣམ་གཞག </a:t>
            </a:r>
          </a:p>
        </p:txBody>
      </p:sp>
      <p:sp>
        <p:nvSpPr>
          <p:cNvPr id="605" name="Shape 605"/>
          <p:cNvSpPr/>
          <p:nvPr/>
        </p:nvSpPr>
        <p:spPr>
          <a:xfrm>
            <a:off x="330142" y="4552950"/>
            <a:ext cx="1428777" cy="228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ctr" defTabSz="406400">
              <a:lnSpc>
                <a:spcPts val="900"/>
              </a:lnSpc>
              <a:tabLst>
                <a:tab pos="749300" algn="l"/>
              </a:tabLst>
              <a:defRPr sz="800">
                <a:latin typeface="Gill Sans"/>
                <a:ea typeface="Gill Sans"/>
                <a:cs typeface="Gill Sans"/>
                <a:sym typeface="Gill Sans"/>
              </a:defRPr>
            </a:lvl1pPr>
          </a:lstStyle>
          <a:p>
            <a:pPr algn="l"/>
            <a:r>
              <a:rPr dirty="0"/>
              <a:t>mathematical model</a:t>
            </a:r>
          </a:p>
        </p:txBody>
      </p:sp>
      <p:sp>
        <p:nvSpPr>
          <p:cNvPr id="606" name="Shape 606"/>
          <p:cNvSpPr/>
          <p:nvPr/>
        </p:nvSpPr>
        <p:spPr>
          <a:xfrm flipV="1">
            <a:off x="1684278" y="5265536"/>
            <a:ext cx="1" cy="520252"/>
          </a:xfrm>
          <a:prstGeom prst="line">
            <a:avLst/>
          </a:prstGeom>
          <a:ln w="76200">
            <a:solidFill>
              <a:srgbClr val="000000"/>
            </a:solidFill>
            <a:miter lim="400000"/>
            <a:headEnd type="stealth"/>
          </a:ln>
        </p:spPr>
        <p:txBody>
          <a:bodyPr lIns="50800" tIns="50800" rIns="50800" bIns="50800" anchor="ctr"/>
          <a:lstStyle/>
          <a:p>
            <a:endParaRPr/>
          </a:p>
        </p:txBody>
      </p:sp>
      <p:sp>
        <p:nvSpPr>
          <p:cNvPr id="607" name="Shape 607"/>
          <p:cNvSpPr/>
          <p:nvPr/>
        </p:nvSpPr>
        <p:spPr>
          <a:xfrm>
            <a:off x="351561" y="5796367"/>
            <a:ext cx="2667001" cy="495301"/>
          </a:xfrm>
          <a:prstGeom prst="roundRect">
            <a:avLst>
              <a:gd name="adj" fmla="val 23077"/>
            </a:avLst>
          </a:prstGeom>
          <a:solidFill>
            <a:srgbClr val="FFFFFF"/>
          </a:solidFill>
          <a:ln w="38100">
            <a:solidFill>
              <a:srgbClr val="000000"/>
            </a:solidFill>
            <a:miter lim="400000"/>
          </a:ln>
        </p:spPr>
        <p:txBody>
          <a:bodyPr lIns="38100" tIns="38100" rIns="38100" bIns="38100" anchor="ctr"/>
          <a:lstStyle/>
          <a:p>
            <a:pPr algn="ctr" defTabSz="406400">
              <a:lnSpc>
                <a:spcPts val="3100"/>
              </a:lnSpc>
              <a:tabLst>
                <a:tab pos="749300" algn="l"/>
              </a:tabLst>
              <a:defRPr sz="26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08" name="Shape 608"/>
          <p:cNvSpPr/>
          <p:nvPr/>
        </p:nvSpPr>
        <p:spPr>
          <a:xfrm>
            <a:off x="1087326" y="5760272"/>
            <a:ext cx="1219411" cy="406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ctr">
              <a:defRPr sz="2200">
                <a:latin typeface="Monlam Uni OuChan2"/>
                <a:ea typeface="Monlam Uni OuChan2"/>
                <a:cs typeface="Monlam Uni OuChan2"/>
                <a:sym typeface="Monlam Uni OuChan2"/>
              </a:defRPr>
            </a:lvl1pPr>
          </a:lstStyle>
          <a:p>
            <a:r>
              <a:rPr dirty="0"/>
              <a:t>སྔོན་དཔག</a:t>
            </a:r>
          </a:p>
        </p:txBody>
      </p:sp>
      <p:sp>
        <p:nvSpPr>
          <p:cNvPr id="609" name="Shape 609"/>
          <p:cNvSpPr/>
          <p:nvPr/>
        </p:nvSpPr>
        <p:spPr>
          <a:xfrm>
            <a:off x="345441" y="5593167"/>
            <a:ext cx="759626" cy="22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ctr" defTabSz="406400">
              <a:lnSpc>
                <a:spcPts val="900"/>
              </a:lnSpc>
              <a:tabLst>
                <a:tab pos="749300" algn="l"/>
              </a:tabLst>
              <a:defRPr sz="800">
                <a:latin typeface="Gill Sans"/>
                <a:ea typeface="Gill Sans"/>
                <a:cs typeface="Gill Sans"/>
                <a:sym typeface="Gill Sans"/>
              </a:defRPr>
            </a:lvl1pPr>
          </a:lstStyle>
          <a:p>
            <a:pPr algn="l"/>
            <a:r>
              <a:rPr dirty="0"/>
              <a:t>prediction</a:t>
            </a:r>
          </a:p>
        </p:txBody>
      </p:sp>
      <p:sp>
        <p:nvSpPr>
          <p:cNvPr id="610" name="Shape 610"/>
          <p:cNvSpPr/>
          <p:nvPr/>
        </p:nvSpPr>
        <p:spPr>
          <a:xfrm flipV="1">
            <a:off x="1668621" y="3269693"/>
            <a:ext cx="1" cy="516432"/>
          </a:xfrm>
          <a:prstGeom prst="line">
            <a:avLst/>
          </a:prstGeom>
          <a:ln w="76200">
            <a:solidFill>
              <a:srgbClr val="000000"/>
            </a:solidFill>
            <a:miter lim="400000"/>
            <a:headEnd type="stealth"/>
          </a:ln>
        </p:spPr>
        <p:txBody>
          <a:bodyPr lIns="50800" tIns="50800" rIns="50800" bIns="50800" anchor="ctr"/>
          <a:lstStyle/>
          <a:p>
            <a:endParaRPr/>
          </a:p>
        </p:txBody>
      </p:sp>
      <p:sp>
        <p:nvSpPr>
          <p:cNvPr id="611" name="Shape 611"/>
          <p:cNvSpPr/>
          <p:nvPr/>
        </p:nvSpPr>
        <p:spPr>
          <a:xfrm>
            <a:off x="335121" y="3754793"/>
            <a:ext cx="2667001" cy="495301"/>
          </a:xfrm>
          <a:prstGeom prst="roundRect">
            <a:avLst>
              <a:gd name="adj" fmla="val 23077"/>
            </a:avLst>
          </a:prstGeom>
          <a:solidFill>
            <a:srgbClr val="FFFFFF"/>
          </a:solidFill>
          <a:ln w="38100">
            <a:solidFill>
              <a:srgbClr val="F62402"/>
            </a:solidFill>
            <a:miter lim="400000"/>
          </a:ln>
        </p:spPr>
        <p:txBody>
          <a:bodyPr lIns="38100" tIns="38100" rIns="38100" bIns="38100" anchor="ctr"/>
          <a:lstStyle/>
          <a:p>
            <a:pPr algn="ctr" defTabSz="406400">
              <a:lnSpc>
                <a:spcPts val="3100"/>
              </a:lnSpc>
              <a:tabLst>
                <a:tab pos="749300" algn="l"/>
              </a:tabLst>
              <a:defRPr sz="2600">
                <a:solidFill>
                  <a:srgbClr val="F62402"/>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2" name="Shape 612"/>
          <p:cNvSpPr/>
          <p:nvPr/>
        </p:nvSpPr>
        <p:spPr>
          <a:xfrm>
            <a:off x="331392" y="3557943"/>
            <a:ext cx="1017553" cy="228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ctr" defTabSz="406400">
              <a:lnSpc>
                <a:spcPts val="900"/>
              </a:lnSpc>
              <a:tabLst>
                <a:tab pos="749300" algn="l"/>
              </a:tabLst>
              <a:defRPr sz="800">
                <a:latin typeface="Gill Sans"/>
                <a:ea typeface="Gill Sans"/>
                <a:cs typeface="Gill Sans"/>
                <a:sym typeface="Gill Sans"/>
              </a:defRPr>
            </a:lvl1pPr>
          </a:lstStyle>
          <a:p>
            <a:pPr algn="l"/>
            <a:r>
              <a:rPr dirty="0"/>
              <a:t>measurement</a:t>
            </a:r>
          </a:p>
        </p:txBody>
      </p:sp>
      <p:sp>
        <p:nvSpPr>
          <p:cNvPr id="613" name="Shape 613"/>
          <p:cNvSpPr/>
          <p:nvPr/>
        </p:nvSpPr>
        <p:spPr>
          <a:xfrm>
            <a:off x="1159642" y="3723222"/>
            <a:ext cx="1017958" cy="431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ctr" defTabSz="406400">
              <a:defRPr sz="2200">
                <a:solidFill>
                  <a:srgbClr val="F62402"/>
                </a:solidFill>
                <a:latin typeface="Monlam Uni OuChan2"/>
                <a:ea typeface="Monlam Uni OuChan2"/>
                <a:cs typeface="Monlam Uni OuChan2"/>
                <a:sym typeface="Monlam Uni OuChan2"/>
              </a:defRPr>
            </a:lvl1pPr>
          </a:lstStyle>
          <a:p>
            <a:r>
              <a:rPr dirty="0"/>
              <a:t>ཚད་འཇལ།</a:t>
            </a:r>
          </a:p>
        </p:txBody>
      </p:sp>
      <p:sp>
        <p:nvSpPr>
          <p:cNvPr id="614" name="Shape 614"/>
          <p:cNvSpPr/>
          <p:nvPr/>
        </p:nvSpPr>
        <p:spPr>
          <a:xfrm>
            <a:off x="352007" y="2755900"/>
            <a:ext cx="2667001" cy="495300"/>
          </a:xfrm>
          <a:prstGeom prst="roundRect">
            <a:avLst>
              <a:gd name="adj" fmla="val 23077"/>
            </a:avLst>
          </a:prstGeom>
          <a:solidFill>
            <a:srgbClr val="FFFFFF"/>
          </a:solidFill>
          <a:ln w="38100">
            <a:solidFill>
              <a:srgbClr val="000000"/>
            </a:solidFill>
            <a:miter lim="400000"/>
          </a:ln>
        </p:spPr>
        <p:txBody>
          <a:bodyPr lIns="38100" tIns="38100" rIns="38100" bIns="38100" anchor="ctr"/>
          <a:lstStyle/>
          <a:p>
            <a:pPr algn="ctr" defTabSz="406400">
              <a:lnSpc>
                <a:spcPts val="3100"/>
              </a:lnSpc>
              <a:tabLst>
                <a:tab pos="749300" algn="l"/>
              </a:tabLst>
              <a:defRPr sz="26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15" name="Shape 615"/>
          <p:cNvSpPr/>
          <p:nvPr/>
        </p:nvSpPr>
        <p:spPr>
          <a:xfrm flipV="1">
            <a:off x="1684726" y="2261319"/>
            <a:ext cx="1" cy="507282"/>
          </a:xfrm>
          <a:prstGeom prst="line">
            <a:avLst/>
          </a:prstGeom>
          <a:ln w="76200">
            <a:solidFill>
              <a:srgbClr val="000000"/>
            </a:solidFill>
            <a:miter lim="400000"/>
            <a:headEnd type="stealth"/>
          </a:ln>
        </p:spPr>
        <p:txBody>
          <a:bodyPr lIns="50800" tIns="50800" rIns="50800" bIns="50800" anchor="ctr"/>
          <a:lstStyle/>
          <a:p>
            <a:endParaRPr/>
          </a:p>
        </p:txBody>
      </p:sp>
      <p:sp>
        <p:nvSpPr>
          <p:cNvPr id="616" name="Shape 616"/>
          <p:cNvSpPr/>
          <p:nvPr/>
        </p:nvSpPr>
        <p:spPr>
          <a:xfrm>
            <a:off x="346425" y="2578100"/>
            <a:ext cx="1832139" cy="228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ctr" defTabSz="406400">
              <a:lnSpc>
                <a:spcPts val="900"/>
              </a:lnSpc>
              <a:tabLst>
                <a:tab pos="749300" algn="l"/>
              </a:tabLst>
              <a:defRPr sz="800">
                <a:latin typeface="Gill Sans"/>
                <a:ea typeface="Gill Sans"/>
                <a:cs typeface="Gill Sans"/>
                <a:sym typeface="Gill Sans"/>
              </a:defRPr>
            </a:lvl1pPr>
          </a:lstStyle>
          <a:p>
            <a:pPr algn="l"/>
            <a:r>
              <a:rPr dirty="0"/>
              <a:t>experiment by observation</a:t>
            </a:r>
          </a:p>
        </p:txBody>
      </p:sp>
      <p:sp>
        <p:nvSpPr>
          <p:cNvPr id="617" name="Shape 617"/>
          <p:cNvSpPr/>
          <p:nvPr/>
        </p:nvSpPr>
        <p:spPr>
          <a:xfrm>
            <a:off x="444856" y="2676441"/>
            <a:ext cx="2483122" cy="431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ctr" defTabSz="406400">
              <a:defRPr sz="2200">
                <a:latin typeface="Monlam Uni OuChan2"/>
                <a:ea typeface="Monlam Uni OuChan2"/>
                <a:cs typeface="Monlam Uni OuChan2"/>
                <a:sym typeface="Monlam Uni OuChan2"/>
              </a:defRPr>
            </a:lvl1pPr>
          </a:lstStyle>
          <a:p>
            <a:r>
              <a:rPr lang="bo-CN" b="0" i="0" u="none" strike="noStrike" dirty="0">
                <a:solidFill>
                  <a:schemeClr val="tx1"/>
                </a:solidFill>
                <a:effectLst/>
                <a:latin typeface="Arial" panose="020B0604020202020204" pitchFamily="34" charset="0"/>
              </a:rPr>
              <a:t>ལྟ་ཞིབ་བརྒྱུད་</a:t>
            </a:r>
            <a:r>
              <a:rPr lang="bo-CN" dirty="0">
                <a:solidFill>
                  <a:schemeClr val="tx1"/>
                </a:solidFill>
              </a:rPr>
              <a:t>བརྟག</a:t>
            </a:r>
            <a:r>
              <a:rPr lang="bo-CN" dirty="0"/>
              <a:t>་དཔྱད།</a:t>
            </a:r>
          </a:p>
        </p:txBody>
      </p:sp>
      <p:sp>
        <p:nvSpPr>
          <p:cNvPr id="618" name="Shape 618"/>
          <p:cNvSpPr/>
          <p:nvPr/>
        </p:nvSpPr>
        <p:spPr>
          <a:xfrm flipH="1" flipV="1">
            <a:off x="1689691" y="1320800"/>
            <a:ext cx="4" cy="431800"/>
          </a:xfrm>
          <a:prstGeom prst="line">
            <a:avLst/>
          </a:prstGeom>
          <a:ln w="76200">
            <a:solidFill>
              <a:srgbClr val="000000"/>
            </a:solidFill>
            <a:miter lim="400000"/>
            <a:headEnd type="stealth"/>
          </a:ln>
        </p:spPr>
        <p:txBody>
          <a:bodyPr lIns="50800" tIns="50800" rIns="50800" bIns="50800" anchor="ctr"/>
          <a:lstStyle/>
          <a:p>
            <a:endParaRPr/>
          </a:p>
        </p:txBody>
      </p:sp>
      <p:sp>
        <p:nvSpPr>
          <p:cNvPr id="619" name="Shape 619"/>
          <p:cNvSpPr/>
          <p:nvPr/>
        </p:nvSpPr>
        <p:spPr>
          <a:xfrm>
            <a:off x="352007" y="1752600"/>
            <a:ext cx="2667001" cy="495300"/>
          </a:xfrm>
          <a:prstGeom prst="roundRect">
            <a:avLst>
              <a:gd name="adj" fmla="val 23077"/>
            </a:avLst>
          </a:prstGeom>
          <a:solidFill>
            <a:srgbClr val="FFFFFF"/>
          </a:solidFill>
          <a:ln w="38100">
            <a:solidFill>
              <a:srgbClr val="000000"/>
            </a:solidFill>
            <a:miter lim="400000"/>
          </a:ln>
        </p:spPr>
        <p:txBody>
          <a:bodyPr lIns="38100" tIns="38100" rIns="38100" bIns="38100" anchor="ctr"/>
          <a:lstStyle/>
          <a:p>
            <a:pPr algn="ctr" defTabSz="406400">
              <a:lnSpc>
                <a:spcPts val="3100"/>
              </a:lnSpc>
              <a:tabLst>
                <a:tab pos="749300" algn="l"/>
              </a:tabLst>
              <a:defRPr sz="26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620" name="Shape 620"/>
          <p:cNvSpPr/>
          <p:nvPr/>
        </p:nvSpPr>
        <p:spPr>
          <a:xfrm>
            <a:off x="370189" y="1752600"/>
            <a:ext cx="2567369" cy="558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ctr" defTabSz="406400">
              <a:defRPr sz="2000">
                <a:latin typeface="Monlam Uni OuChan2"/>
                <a:ea typeface="Monlam Uni OuChan2"/>
                <a:cs typeface="Monlam Uni OuChan2"/>
                <a:sym typeface="Monlam Uni OuChan2"/>
              </a:defRPr>
            </a:lvl1pPr>
          </a:lstStyle>
          <a:p>
            <a:r>
              <a:rPr dirty="0" err="1"/>
              <a:t>དཀའ་ངལ་ངོས་འཛིན</a:t>
            </a:r>
            <a:r>
              <a:rPr dirty="0"/>
              <a:t>།  </a:t>
            </a:r>
            <a:r>
              <a:rPr dirty="0" err="1"/>
              <a:t>ཚོད་གཞག</a:t>
            </a:r>
            <a:endParaRPr dirty="0"/>
          </a:p>
        </p:txBody>
      </p:sp>
      <p:sp>
        <p:nvSpPr>
          <p:cNvPr id="621" name="Shape 621"/>
          <p:cNvSpPr/>
          <p:nvPr/>
        </p:nvSpPr>
        <p:spPr>
          <a:xfrm>
            <a:off x="352140" y="1549400"/>
            <a:ext cx="1481045" cy="228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ctr" defTabSz="406400">
              <a:lnSpc>
                <a:spcPts val="900"/>
              </a:lnSpc>
              <a:tabLst>
                <a:tab pos="749300" algn="l"/>
              </a:tabLst>
              <a:defRPr sz="800">
                <a:latin typeface="Gill Sans"/>
                <a:ea typeface="Gill Sans"/>
                <a:cs typeface="Gill Sans"/>
                <a:sym typeface="Gill Sans"/>
              </a:defRPr>
            </a:lvl1pPr>
          </a:lstStyle>
          <a:p>
            <a:pPr algn="l"/>
            <a:r>
              <a:rPr dirty="0"/>
              <a:t>problem identification</a:t>
            </a:r>
          </a:p>
        </p:txBody>
      </p:sp>
      <p:sp>
        <p:nvSpPr>
          <p:cNvPr id="622" name="Shape 622"/>
          <p:cNvSpPr/>
          <p:nvPr/>
        </p:nvSpPr>
        <p:spPr>
          <a:xfrm>
            <a:off x="1868162" y="1549400"/>
            <a:ext cx="1117601" cy="228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lstStyle>
            <a:lvl1pPr algn="ctr" defTabSz="406400">
              <a:lnSpc>
                <a:spcPts val="900"/>
              </a:lnSpc>
              <a:tabLst>
                <a:tab pos="749300" algn="l"/>
              </a:tabLst>
              <a:defRPr sz="800">
                <a:latin typeface="Gill Sans"/>
                <a:ea typeface="Gill Sans"/>
                <a:cs typeface="Gill Sans"/>
                <a:sym typeface="Gill Sans"/>
              </a:defRPr>
            </a:lvl1pPr>
          </a:lstStyle>
          <a:p>
            <a:r>
              <a:t>hypothesis</a:t>
            </a:r>
          </a:p>
        </p:txBody>
      </p:sp>
      <p:sp>
        <p:nvSpPr>
          <p:cNvPr id="34" name="Shape 385"/>
          <p:cNvSpPr>
            <a:spLocks noGrp="1"/>
          </p:cNvSpPr>
          <p:nvPr>
            <p:ph type="sldNum" sz="quarter" idx="2"/>
          </p:nvPr>
        </p:nvSpPr>
        <p:spPr>
          <a:xfrm>
            <a:off x="4443427" y="6642100"/>
            <a:ext cx="258416"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9</a:t>
            </a:fld>
            <a:endParaRPr dirty="0"/>
          </a:p>
        </p:txBody>
      </p:sp>
    </p:spTree>
    <p:extLst>
      <p:ext uri="{BB962C8B-B14F-4D97-AF65-F5344CB8AC3E}">
        <p14:creationId xmlns:p14="http://schemas.microsoft.com/office/powerpoint/2010/main" val="1504633545"/>
      </p:ext>
    </p:extLst>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5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5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 grpId="0" animBg="1" advAuto="0"/>
      <p:bldP spid="597" grpId="0" animBg="1" advAuto="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Shape 128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90</a:t>
            </a:fld>
            <a:endParaRPr/>
          </a:p>
        </p:txBody>
      </p:sp>
      <p:sp>
        <p:nvSpPr>
          <p:cNvPr id="1287" name="Shape 1287"/>
          <p:cNvSpPr/>
          <p:nvPr/>
        </p:nvSpPr>
        <p:spPr>
          <a:xfrm>
            <a:off x="102870" y="6286500"/>
            <a:ext cx="2424377"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Freezing Rotation Illusion</a:t>
            </a:r>
          </a:p>
        </p:txBody>
      </p:sp>
      <p:pic>
        <p:nvPicPr>
          <p:cNvPr id="1288" name="Film8_Freezing Rotation Illusion.mov"/>
          <p:cNvPicPr>
            <a:picLocks/>
          </p:cNvPicPr>
          <p:nvPr>
            <a:videoFile r:link="rId2"/>
            <p:extLst>
              <p:ext uri="{DAA4B4D4-6D71-4841-9C94-3DE7FCFB9230}">
                <p14:media xmlns:p14="http://schemas.microsoft.com/office/powerpoint/2010/main" r:embed="rId1"/>
              </p:ext>
            </p:extLst>
          </p:nvPr>
        </p:nvPicPr>
        <p:blipFill>
          <a:blip r:embed="rId4"/>
          <a:stretch>
            <a:fillRect/>
          </a:stretch>
        </p:blipFill>
        <p:spPr>
          <a:xfrm>
            <a:off x="2233632" y="787787"/>
            <a:ext cx="4725006" cy="4567506"/>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04000" fill="hold"/>
                                        <p:tgtEl>
                                          <p:spTgt spid="128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88"/>
                </p:tgtEl>
              </p:cMediaNode>
            </p:vide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 name="Shape 129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91</a:t>
            </a:fld>
            <a:endParaRPr/>
          </a:p>
        </p:txBody>
      </p:sp>
      <p:sp>
        <p:nvSpPr>
          <p:cNvPr id="1291" name="Shape 1291"/>
          <p:cNvSpPr/>
          <p:nvPr/>
        </p:nvSpPr>
        <p:spPr>
          <a:xfrm>
            <a:off x="102870" y="6195059"/>
            <a:ext cx="1463889" cy="34290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Motion Binding</a:t>
            </a:r>
          </a:p>
        </p:txBody>
      </p:sp>
      <p:pic>
        <p:nvPicPr>
          <p:cNvPr id="1292" name="Film9_Motion Binding.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130047" y="741977"/>
            <a:ext cx="4826961" cy="5074921"/>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02000" fill="hold"/>
                                        <p:tgtEl>
                                          <p:spTgt spid="129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92"/>
                </p:tgtEl>
              </p:cMediaNode>
            </p:vide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6" name="Film10_Ternus-Pikler Display.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441019" y="1474470"/>
            <a:ext cx="4309111" cy="2263141"/>
          </a:xfrm>
          <a:prstGeom prst="rect">
            <a:avLst/>
          </a:prstGeom>
          <a:ln w="12700">
            <a:miter lim="400000"/>
          </a:ln>
        </p:spPr>
      </p:pic>
      <p:sp>
        <p:nvSpPr>
          <p:cNvPr id="1297" name="Shape 1297"/>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92</a:t>
            </a:fld>
            <a:endParaRPr/>
          </a:p>
        </p:txBody>
      </p:sp>
      <p:sp>
        <p:nvSpPr>
          <p:cNvPr id="1298" name="Shape 1298"/>
          <p:cNvSpPr/>
          <p:nvPr/>
        </p:nvSpPr>
        <p:spPr>
          <a:xfrm>
            <a:off x="114300" y="6286500"/>
            <a:ext cx="2035099"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Ternus-Pikler Display</a:t>
            </a:r>
          </a:p>
        </p:txBody>
      </p:sp>
      <p:sp>
        <p:nvSpPr>
          <p:cNvPr id="1299" name="Shape 1299"/>
          <p:cNvSpPr/>
          <p:nvPr/>
        </p:nvSpPr>
        <p:spPr>
          <a:xfrm>
            <a:off x="5634990" y="1485900"/>
            <a:ext cx="1120141" cy="422911"/>
          </a:xfrm>
          <a:prstGeom prst="rect">
            <a:avLst/>
          </a:prstGeom>
          <a:solidFill>
            <a:srgbClr val="FFFFFF"/>
          </a:solidFill>
          <a:ln w="12700">
            <a:solidFill>
              <a:srgbClr val="FFFFFF"/>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00" name="Shape 1300"/>
          <p:cNvSpPr/>
          <p:nvPr/>
        </p:nvSpPr>
        <p:spPr>
          <a:xfrm>
            <a:off x="5634990" y="2891789"/>
            <a:ext cx="1257301" cy="834391"/>
          </a:xfrm>
          <a:prstGeom prst="rect">
            <a:avLst/>
          </a:prstGeom>
          <a:solidFill>
            <a:srgbClr val="FFFFFF"/>
          </a:solidFill>
          <a:ln w="12700">
            <a:solidFill>
              <a:srgbClr val="FFFFFF"/>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699996" fill="hold"/>
                                        <p:tgtEl>
                                          <p:spTgt spid="129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296"/>
                </p:tgtEl>
              </p:cMediaNode>
            </p:video>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 name="Shape 1304"/>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93</a:t>
            </a:fld>
            <a:endParaRPr/>
          </a:p>
        </p:txBody>
      </p:sp>
      <p:sp>
        <p:nvSpPr>
          <p:cNvPr id="1305" name="Shape 1305"/>
          <p:cNvSpPr/>
          <p:nvPr/>
        </p:nvSpPr>
        <p:spPr>
          <a:xfrm>
            <a:off x="102870" y="6286500"/>
            <a:ext cx="3613309"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Stroboscopic alternative motion (SAM)</a:t>
            </a:r>
          </a:p>
        </p:txBody>
      </p:sp>
      <p:pic>
        <p:nvPicPr>
          <p:cNvPr id="1306" name="Film11_Stroboscopic alternative motion (SAM).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2938442" y="1252107"/>
            <a:ext cx="3267116" cy="3300797"/>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99999" fill="hold"/>
                                        <p:tgtEl>
                                          <p:spTgt spid="130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306"/>
                </p:tgtEl>
              </p:cMediaNode>
            </p:video>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0" name="Shape 1310"/>
          <p:cNvSpPr>
            <a:spLocks noGrp="1"/>
          </p:cNvSpPr>
          <p:nvPr>
            <p:ph type="sldNum" sz="quarter" idx="2"/>
          </p:nvPr>
        </p:nvSpPr>
        <p:spPr>
          <a:xfrm>
            <a:off x="4471010" y="6642100"/>
            <a:ext cx="190550" cy="254000"/>
          </a:xfrm>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94</a:t>
            </a:fld>
            <a:endParaRPr/>
          </a:p>
        </p:txBody>
      </p:sp>
      <p:sp>
        <p:nvSpPr>
          <p:cNvPr id="1311" name="Shape 1311"/>
          <p:cNvSpPr/>
          <p:nvPr/>
        </p:nvSpPr>
        <p:spPr>
          <a:xfrm>
            <a:off x="102870" y="6286500"/>
            <a:ext cx="2146206"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Pinna-Brelstaff Illusion</a:t>
            </a:r>
          </a:p>
        </p:txBody>
      </p:sp>
      <p:pic>
        <p:nvPicPr>
          <p:cNvPr id="1312" name="Bild 1311"/>
          <p:cNvPicPr>
            <a:picLocks/>
          </p:cNvPicPr>
          <p:nvPr/>
        </p:nvPicPr>
        <p:blipFill>
          <a:blip r:embed="rId3"/>
          <a:stretch>
            <a:fillRect/>
          </a:stretch>
        </p:blipFill>
        <p:spPr>
          <a:xfrm>
            <a:off x="2251710" y="948690"/>
            <a:ext cx="4560570" cy="4549140"/>
          </a:xfrm>
          <a:prstGeom prst="rect">
            <a:avLst/>
          </a:prstGeom>
          <a:ln w="12700">
            <a:miter lim="400000"/>
          </a:ln>
        </p:spPr>
      </p:pic>
      <p:sp>
        <p:nvSpPr>
          <p:cNvPr id="1313" name="Shape 1313"/>
          <p:cNvSpPr/>
          <p:nvPr/>
        </p:nvSpPr>
        <p:spPr>
          <a:xfrm>
            <a:off x="2125980" y="948690"/>
            <a:ext cx="1245871" cy="308611"/>
          </a:xfrm>
          <a:prstGeom prst="rect">
            <a:avLst/>
          </a:prstGeom>
          <a:solidFill>
            <a:srgbClr val="FFFFFF"/>
          </a:solidFill>
          <a:ln w="12700">
            <a:solidFill>
              <a:srgbClr val="FFFFFF"/>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14" name="Shape 1314"/>
          <p:cNvSpPr/>
          <p:nvPr/>
        </p:nvSpPr>
        <p:spPr>
          <a:xfrm>
            <a:off x="5692140" y="948690"/>
            <a:ext cx="1245871" cy="308611"/>
          </a:xfrm>
          <a:prstGeom prst="rect">
            <a:avLst/>
          </a:prstGeom>
          <a:solidFill>
            <a:srgbClr val="FFFFFF"/>
          </a:solidFill>
          <a:ln w="12700">
            <a:solidFill>
              <a:srgbClr val="FFFFFF"/>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15" name="Shape 1315"/>
          <p:cNvSpPr/>
          <p:nvPr/>
        </p:nvSpPr>
        <p:spPr>
          <a:xfrm>
            <a:off x="5692140" y="5177789"/>
            <a:ext cx="1245871" cy="308611"/>
          </a:xfrm>
          <a:prstGeom prst="rect">
            <a:avLst/>
          </a:prstGeom>
          <a:solidFill>
            <a:srgbClr val="FFFFFF"/>
          </a:solidFill>
          <a:ln w="12700">
            <a:solidFill>
              <a:srgbClr val="FFFFFF"/>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1316" name="Shape 1316"/>
          <p:cNvSpPr/>
          <p:nvPr/>
        </p:nvSpPr>
        <p:spPr>
          <a:xfrm>
            <a:off x="2125980" y="5166359"/>
            <a:ext cx="1245871" cy="308611"/>
          </a:xfrm>
          <a:prstGeom prst="rect">
            <a:avLst/>
          </a:prstGeom>
          <a:solidFill>
            <a:srgbClr val="FFFFFF"/>
          </a:solidFill>
          <a:ln w="12700">
            <a:solidFill>
              <a:srgbClr val="FFFFFF"/>
            </a:solidFill>
            <a:miter lim="400000"/>
          </a:ln>
        </p:spPr>
        <p:txBody>
          <a:bodyPr lIns="34290" tIns="34290" rIns="34290" bIns="34290" anchor="ctr"/>
          <a:lstStyle/>
          <a:p>
            <a:pPr algn="ctr" defTabSz="411480">
              <a:lnSpc>
                <a:spcPts val="3300"/>
              </a:lnSpc>
              <a:tabLst>
                <a:tab pos="749300" algn="l"/>
              </a:tabLst>
              <a:defRPr sz="2800">
                <a:effectLst>
                  <a:outerShdw blurRad="38100" dist="12700" dir="5400000" rotWithShape="0">
                    <a:srgbClr val="000000">
                      <a:alpha val="50000"/>
                    </a:srgbClr>
                  </a:outerShdw>
                </a:effectLst>
                <a:latin typeface="Gill Sans"/>
                <a:ea typeface="Gill Sans"/>
                <a:cs typeface="Gill Sans"/>
                <a:sym typeface="Gill Sans"/>
              </a:defRPr>
            </a:pPr>
            <a:endParaRPr/>
          </a:p>
        </p:txBody>
      </p:sp>
    </p:spTree>
  </p:cSld>
  <p:clrMapOvr>
    <a:masterClrMapping/>
  </p:clrMapOvr>
  <p:transition xmlns:p14="http://schemas.microsoft.com/office/powerpoint/2010/main" spd="slow"/>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 name="Shape 132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95</a:t>
            </a:fld>
            <a:endParaRPr/>
          </a:p>
        </p:txBody>
      </p:sp>
      <p:sp>
        <p:nvSpPr>
          <p:cNvPr id="1321" name="Shape 1321"/>
          <p:cNvSpPr/>
          <p:nvPr/>
        </p:nvSpPr>
        <p:spPr>
          <a:xfrm>
            <a:off x="102870" y="6286500"/>
            <a:ext cx="800458"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Enigma</a:t>
            </a:r>
          </a:p>
        </p:txBody>
      </p:sp>
      <p:pic>
        <p:nvPicPr>
          <p:cNvPr id="1322" name="Pict2_Enigma.pdf"/>
          <p:cNvPicPr>
            <a:picLocks noChangeAspect="1"/>
          </p:cNvPicPr>
          <p:nvPr/>
        </p:nvPicPr>
        <p:blipFill>
          <a:blip r:embed="rId3"/>
          <a:stretch>
            <a:fillRect/>
          </a:stretch>
        </p:blipFill>
        <p:spPr>
          <a:xfrm>
            <a:off x="1474470" y="342060"/>
            <a:ext cx="6183630" cy="6173753"/>
          </a:xfrm>
          <a:prstGeom prst="rect">
            <a:avLst/>
          </a:prstGeom>
          <a:ln w="12700">
            <a:miter lim="400000"/>
          </a:ln>
        </p:spPr>
      </p:pic>
    </p:spTree>
  </p:cSld>
  <p:clrMapOvr>
    <a:masterClrMapping/>
  </p:clrMapOvr>
  <p:transition xmlns:p14="http://schemas.microsoft.com/office/powerpoint/2010/main" spd="slow"/>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6" name="Shape 1326"/>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96</a:t>
            </a:fld>
            <a:endParaRPr/>
          </a:p>
        </p:txBody>
      </p:sp>
      <p:sp>
        <p:nvSpPr>
          <p:cNvPr id="1327" name="Shape 1327"/>
          <p:cNvSpPr/>
          <p:nvPr/>
        </p:nvSpPr>
        <p:spPr>
          <a:xfrm>
            <a:off x="1848802" y="651510"/>
            <a:ext cx="5440681" cy="4869181"/>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marL="258603" marR="82296" indent="-258603" defTabSz="822960">
              <a:spcBef>
                <a:spcPts val="400"/>
              </a:spcBef>
              <a:buSzPct val="100000"/>
              <a:buChar char="•"/>
              <a:defRPr sz="1800">
                <a:uFill>
                  <a:solidFill>
                    <a:srgbClr val="000000"/>
                  </a:solidFill>
                </a:uFill>
                <a:latin typeface="Arial Unicode MS"/>
                <a:ea typeface="Arial Unicode MS"/>
                <a:cs typeface="Arial Unicode MS"/>
                <a:sym typeface="Arial Unicode MS"/>
              </a:defRPr>
            </a:pPr>
            <a:endParaRPr/>
          </a:p>
          <a:p>
            <a:pPr marR="82296" defTabSz="822960">
              <a:spcBef>
                <a:spcPts val="400"/>
              </a:spcBef>
              <a:defRPr sz="1800">
                <a:uFill>
                  <a:solidFill>
                    <a:srgbClr val="000000"/>
                  </a:solidFill>
                </a:uFill>
                <a:latin typeface="Arial Unicode MS"/>
                <a:ea typeface="Arial Unicode MS"/>
                <a:cs typeface="Arial Unicode MS"/>
                <a:sym typeface="Arial Unicode MS"/>
              </a:defRPr>
            </a:pPr>
            <a:r>
              <a:rPr sz="27000" b="1">
                <a:solidFill>
                  <a:srgbClr val="FF2600"/>
                </a:solidFill>
                <a:latin typeface="Helvetica"/>
                <a:ea typeface="Helvetica"/>
                <a:cs typeface="Helvetica"/>
                <a:sym typeface="Helvetica"/>
              </a:rPr>
              <a:t>?...</a:t>
            </a:r>
          </a:p>
        </p:txBody>
      </p:sp>
    </p:spTree>
  </p:cSld>
  <p:clrMapOvr>
    <a:masterClrMapping/>
  </p:clrMapOvr>
  <p:transition xmlns:p14="http://schemas.microsoft.com/office/powerpoint/2010/main" spd="slow"/>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9" name="Shape 1329"/>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97</a:t>
            </a:fld>
            <a:endParaRPr/>
          </a:p>
        </p:txBody>
      </p:sp>
      <p:sp>
        <p:nvSpPr>
          <p:cNvPr id="1330" name="Shape 1330"/>
          <p:cNvSpPr/>
          <p:nvPr/>
        </p:nvSpPr>
        <p:spPr>
          <a:xfrm>
            <a:off x="2377440" y="1371600"/>
            <a:ext cx="4390906" cy="525781"/>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just" defTabSz="411480">
              <a:spcBef>
                <a:spcPts val="500"/>
              </a:spcBef>
              <a:defRPr sz="2800" b="1"/>
            </a:lvl1pPr>
          </a:lstStyle>
          <a:p>
            <a:r>
              <a:t>Luminance and Contrast</a:t>
            </a:r>
          </a:p>
        </p:txBody>
      </p:sp>
      <p:sp>
        <p:nvSpPr>
          <p:cNvPr id="1331" name="Shape 1331"/>
          <p:cNvSpPr/>
          <p:nvPr/>
        </p:nvSpPr>
        <p:spPr>
          <a:xfrm>
            <a:off x="3064680" y="2186603"/>
            <a:ext cx="3161315" cy="595035"/>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defRPr sz="2600">
                <a:latin typeface="Monlam Uni OuChan2"/>
                <a:ea typeface="Monlam Uni OuChan2"/>
                <a:cs typeface="Monlam Uni OuChan2"/>
                <a:sym typeface="Monlam Uni OuChan2"/>
              </a:defRPr>
            </a:lvl1pPr>
          </a:lstStyle>
          <a:p>
            <a:r>
              <a:rPr lang="bo-CN" sz="3200" b="1" dirty="0"/>
              <a:t>འཕྲོ་ཤུགས་</a:t>
            </a:r>
            <a:r>
              <a:rPr sz="3200" b="1" dirty="0" err="1"/>
              <a:t>དང་ལྡོག་ཆོས</a:t>
            </a:r>
            <a:r>
              <a:rPr sz="3200" b="1" dirty="0"/>
              <a:t>།</a:t>
            </a:r>
          </a:p>
        </p:txBody>
      </p:sp>
    </p:spTree>
  </p:cSld>
  <p:clrMapOvr>
    <a:masterClrMapping/>
  </p:clrMapOvr>
  <p:transition xmlns:p14="http://schemas.microsoft.com/office/powerpoint/2010/main" spd="slow"/>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3" name="Shape 1333"/>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98</a:t>
            </a:fld>
            <a:endParaRPr/>
          </a:p>
        </p:txBody>
      </p:sp>
      <p:sp>
        <p:nvSpPr>
          <p:cNvPr id="1334" name="Shape 1334"/>
          <p:cNvSpPr/>
          <p:nvPr/>
        </p:nvSpPr>
        <p:spPr>
          <a:xfrm>
            <a:off x="102870" y="6286500"/>
            <a:ext cx="1566859"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Induced Grating</a:t>
            </a:r>
          </a:p>
        </p:txBody>
      </p:sp>
      <p:pic>
        <p:nvPicPr>
          <p:cNvPr id="1335" name="Film13_Induced Grating.mov"/>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566859" y="1179869"/>
            <a:ext cx="6010282" cy="4498262"/>
          </a:xfrm>
          <a:prstGeom prst="rect">
            <a:avLst/>
          </a:pr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968000" fill="hold"/>
                                        <p:tgtEl>
                                          <p:spTgt spid="133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1335"/>
                </p:tgtEl>
              </p:cMediaNode>
            </p:video>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9" name="droppedImage.png"/>
          <p:cNvPicPr>
            <a:picLocks noChangeAspect="1"/>
          </p:cNvPicPr>
          <p:nvPr/>
        </p:nvPicPr>
        <p:blipFill>
          <a:blip r:embed="rId2"/>
          <a:stretch>
            <a:fillRect/>
          </a:stretch>
        </p:blipFill>
        <p:spPr>
          <a:xfrm>
            <a:off x="1783080" y="651510"/>
            <a:ext cx="5571407" cy="5543551"/>
          </a:xfrm>
          <a:prstGeom prst="rect">
            <a:avLst/>
          </a:prstGeom>
          <a:ln w="12700">
            <a:miter lim="400000"/>
          </a:ln>
        </p:spPr>
      </p:pic>
      <p:sp>
        <p:nvSpPr>
          <p:cNvPr id="1340" name="Shape 1340"/>
          <p:cNvSpPr>
            <a:spLocks noGrp="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lvl1pPr>
              <a:tabLst>
                <a:tab pos="749300" algn="l"/>
              </a:tabLst>
            </a:lvl1pPr>
          </a:lstStyle>
          <a:p>
            <a:fld id="{86CB4B4D-7CA3-9044-876B-883B54F8677D}" type="slidenum">
              <a:t>99</a:t>
            </a:fld>
            <a:endParaRPr/>
          </a:p>
        </p:txBody>
      </p:sp>
      <p:sp>
        <p:nvSpPr>
          <p:cNvPr id="1341" name="Shape 1341"/>
          <p:cNvSpPr/>
          <p:nvPr/>
        </p:nvSpPr>
        <p:spPr>
          <a:xfrm>
            <a:off x="125730" y="6286500"/>
            <a:ext cx="1394874" cy="342900"/>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defTabSz="411480">
              <a:defRPr sz="1600"/>
            </a:lvl1pPr>
          </a:lstStyle>
          <a:p>
            <a:r>
              <a:t>Hermann Grid</a:t>
            </a:r>
          </a:p>
        </p:txBody>
      </p:sp>
    </p:spTree>
  </p:cSld>
  <p:clrMapOvr>
    <a:masterClrMapping/>
  </p:clrMapOvr>
  <p:transition xmlns:p14="http://schemas.microsoft.com/office/powerpoint/2010/main" spd="slow"/>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06400" rtl="0" fontAlgn="auto" latinLnBrk="0" hangingPunct="0">
          <a:lnSpc>
            <a:spcPct val="100000"/>
          </a:lnSpc>
          <a:spcBef>
            <a:spcPts val="0"/>
          </a:spcBef>
          <a:spcAft>
            <a:spcPts val="0"/>
          </a:spcAft>
          <a:buClrTx/>
          <a:buSzTx/>
          <a:buFontTx/>
          <a:buNone/>
          <a:tabLst/>
          <a:defRPr kumimoji="0" sz="26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5514</Words>
  <Application>Microsoft Macintosh PowerPoint</Application>
  <PresentationFormat>Bildschirmpräsentation (4:3)</PresentationFormat>
  <Paragraphs>851</Paragraphs>
  <Slides>158</Slides>
  <Notes>54</Notes>
  <HiddenSlides>20</HiddenSlides>
  <MMClips>19</MMClips>
  <ScaleCrop>false</ScaleCrop>
  <HeadingPairs>
    <vt:vector size="4" baseType="variant">
      <vt:variant>
        <vt:lpstr>Design</vt:lpstr>
      </vt:variant>
      <vt:variant>
        <vt:i4>1</vt:i4>
      </vt:variant>
      <vt:variant>
        <vt:lpstr>Folientitel</vt:lpstr>
      </vt:variant>
      <vt:variant>
        <vt:i4>158</vt:i4>
      </vt:variant>
    </vt:vector>
  </HeadingPairs>
  <TitlesOfParts>
    <vt:vector size="159" baseType="lpstr">
      <vt:lpstr>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cp:lastModifiedBy>Werner Nater</cp:lastModifiedBy>
  <cp:revision>96</cp:revision>
  <dcterms:modified xsi:type="dcterms:W3CDTF">2021-11-01T17:10:42Z</dcterms:modified>
</cp:coreProperties>
</file>