
<file path=[Content_Types].xml><?xml version="1.0" encoding="utf-8"?>
<Types xmlns="http://schemas.openxmlformats.org/package/2006/content-types">
  <Default Extension="xml" ContentType="application/xml"/>
  <Default Extension="gif" ContentType="image/gif"/>
  <Default Extension="jpeg" ContentType="image/jpeg"/>
  <Default Extension="rels" ContentType="application/vnd.openxmlformats-package.relationships+xml"/>
  <Default Extension="mp4" ContentType="video/unknown"/>
  <Default Extension="mov" ContentType="video/unknown"/>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83" autoAdjust="0"/>
    <p:restoredTop sz="94660"/>
  </p:normalViewPr>
  <p:slideViewPr>
    <p:cSldViewPr snapToGrid="0" snapToObjects="1">
      <p:cViewPr varScale="1">
        <p:scale>
          <a:sx n="102" d="100"/>
          <a:sy n="102" d="100"/>
        </p:scale>
        <p:origin x="-209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21" name="Shape 22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98602411"/>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pPr defTabSz="406400">
              <a:defRPr>
                <a:latin typeface="Lucida Grande"/>
                <a:ea typeface="Lucida Grande"/>
                <a:cs typeface="Lucida Grande"/>
                <a:sym typeface="Lucida Grande"/>
              </a:defRPr>
            </a:pPr>
            <a:r>
              <a:t>Summery of experiments:</a:t>
            </a:r>
          </a:p>
          <a:p>
            <a:pPr marL="160420" indent="-160420" defTabSz="406400">
              <a:buSzPct val="100000"/>
              <a:buAutoNum type="arabicPeriod"/>
              <a:defRPr>
                <a:latin typeface="Lucida Grande"/>
                <a:ea typeface="Lucida Grande"/>
                <a:cs typeface="Lucida Grande"/>
                <a:sym typeface="Lucida Grande"/>
              </a:defRPr>
            </a:pPr>
            <a:r>
              <a:t>Sensitivity of skin (Mat.:  Skale, toothpicks, masking tape)</a:t>
            </a:r>
          </a:p>
          <a:p>
            <a:pPr marL="160420" indent="-160420" defTabSz="406400">
              <a:buSzPct val="100000"/>
              <a:buAutoNum type="arabicPeriod"/>
              <a:defRPr>
                <a:latin typeface="Lucida Grande"/>
                <a:ea typeface="Lucida Grande"/>
                <a:cs typeface="Lucida Grande"/>
                <a:sym typeface="Lucida Grande"/>
              </a:defRPr>
            </a:pPr>
            <a:r>
              <a:t>Stand on one foot with eye open ant then with eye closed</a:t>
            </a:r>
          </a:p>
          <a:p>
            <a:pPr marL="160420" indent="-160420" defTabSz="406400">
              <a:buSzPct val="100000"/>
              <a:buAutoNum type="arabicPeriod"/>
              <a:defRPr>
                <a:latin typeface="Lucida Grande"/>
                <a:ea typeface="Lucida Grande"/>
                <a:cs typeface="Lucida Grande"/>
                <a:sym typeface="Lucida Grande"/>
              </a:defRPr>
            </a:pPr>
            <a:r>
              <a:t>Knee reflex. Sit on a table. Lower leg hangs free and relaxed. With hand-edge hit the knee (Mat.: Table)</a:t>
            </a:r>
          </a:p>
          <a:p>
            <a:pPr marL="160420" indent="-160420" defTabSz="406400">
              <a:buSzPct val="100000"/>
              <a:buAutoNum type="arabicPeriod"/>
              <a:defRPr>
                <a:latin typeface="Lucida Grande"/>
                <a:ea typeface="Lucida Grande"/>
                <a:cs typeface="Lucida Grande"/>
                <a:sym typeface="Lucida Grande"/>
              </a:defRPr>
            </a:pPr>
            <a:r>
              <a:t> Falling scale (Mat.: Scale)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lvl1pPr>
              <a:defRPr sz="2400">
                <a:solidFill>
                  <a:srgbClr val="F62402"/>
                </a:solidFill>
                <a:latin typeface="Lucida Grande"/>
                <a:ea typeface="Lucida Grande"/>
                <a:cs typeface="Lucida Grande"/>
                <a:sym typeface="Lucida Grande"/>
              </a:defRPr>
            </a:lvl1pPr>
          </a:lstStyle>
          <a:p>
            <a:r>
              <a:t>Exp: Sensitivity of skin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lvl1pPr>
              <a:defRPr sz="2400"/>
            </a:lvl1pPr>
          </a:lstStyle>
          <a:p>
            <a:r>
              <a:t>Details see day 5 of SIW2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Not everyone can walk a tightrope – We human beings do a lot of things with highly complex coordination of movments.</a:t>
            </a:r>
          </a:p>
          <a:p>
            <a:r>
              <a:t>What great gifts we got</a:t>
            </a:r>
          </a:p>
          <a:p>
            <a:endParaRPr/>
          </a:p>
          <a:p>
            <a:r>
              <a:t>• ride a bike </a:t>
            </a:r>
          </a:p>
          <a:p>
            <a:r>
              <a:t>• fold laundry </a:t>
            </a:r>
          </a:p>
          <a:p>
            <a:r>
              <a:t>• write a text</a:t>
            </a:r>
          </a:p>
          <a:p>
            <a:r>
              <a:t>• tell that a mango is tasty </a:t>
            </a:r>
          </a:p>
          <a:p>
            <a:r>
              <a:t>• a rotten egg is ugly </a:t>
            </a:r>
          </a:p>
          <a:p>
            <a:pPr>
              <a:defRPr sz="1400" b="1"/>
            </a:pPr>
            <a:r>
              <a:t>• touch your </a:t>
            </a:r>
            <a:r>
              <a:rPr>
                <a:solidFill>
                  <a:srgbClr val="FF0000"/>
                </a:solidFill>
              </a:rPr>
              <a:t>nose even with your eyes closed   Try to do.</a:t>
            </a:r>
          </a:p>
          <a:p>
            <a:pPr>
              <a:defRPr sz="1400" b="1">
                <a:solidFill>
                  <a:srgbClr val="FF0000"/>
                </a:solidFill>
              </a:defRPr>
            </a:pPr>
            <a:r>
              <a:t>WELCHE SINNESORGANE HABEN WIR DENN?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Mögliche Bilder dazu: der kleine Mönch in Sera, der dem Fussball nachrennt</a:t>
            </a:r>
          </a:p>
          <a:p>
            <a:r>
              <a:t>Clap our hands together with our eyesclosed</a:t>
            </a:r>
          </a:p>
          <a:p>
            <a:r>
              <a:t>Navigate through a narrow space</a:t>
            </a:r>
          </a:p>
          <a:p>
            <a:pPr>
              <a:defRPr sz="1600" b="1">
                <a:solidFill>
                  <a:srgbClr val="0000FF"/>
                </a:solidFill>
              </a:defRPr>
            </a:pPr>
            <a:r>
              <a:t>Die Nennung der 7 Sinne habe ich im Handout vergessen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pPr>
              <a:defRPr sz="2400">
                <a:solidFill>
                  <a:srgbClr val="F62402"/>
                </a:solidFill>
                <a:latin typeface="Lucida Grande"/>
                <a:ea typeface="Lucida Grande"/>
                <a:cs typeface="Lucida Grande"/>
                <a:sym typeface="Lucida Grande"/>
              </a:defRPr>
            </a:pPr>
            <a:r>
              <a:t>Exp: </a:t>
            </a:r>
          </a:p>
          <a:p>
            <a:pPr>
              <a:defRPr sz="2400">
                <a:solidFill>
                  <a:srgbClr val="F62402"/>
                </a:solidFill>
                <a:latin typeface="Lucida Grande"/>
                <a:ea typeface="Lucida Grande"/>
                <a:cs typeface="Lucida Grande"/>
                <a:sym typeface="Lucida Grande"/>
              </a:defRPr>
            </a:pPr>
            <a:r>
              <a:t>1. Stand on one foot with eye open</a:t>
            </a:r>
          </a:p>
          <a:p>
            <a:pPr>
              <a:defRPr sz="2400">
                <a:solidFill>
                  <a:srgbClr val="F62402"/>
                </a:solidFill>
                <a:latin typeface="Lucida Grande"/>
                <a:ea typeface="Lucida Grande"/>
                <a:cs typeface="Lucida Grande"/>
                <a:sym typeface="Lucida Grande"/>
              </a:defRPr>
            </a:pPr>
            <a:endParaRPr/>
          </a:p>
          <a:p>
            <a:pPr>
              <a:defRPr sz="2400">
                <a:solidFill>
                  <a:srgbClr val="F62402"/>
                </a:solidFill>
                <a:latin typeface="Lucida Grande"/>
                <a:ea typeface="Lucida Grande"/>
                <a:cs typeface="Lucida Grande"/>
                <a:sym typeface="Lucida Grande"/>
              </a:defRPr>
            </a:pPr>
            <a:r>
              <a:t>2. dito with eyes closed compare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prstGeom prst="rect">
            <a:avLst/>
          </a:prstGeom>
        </p:spPr>
        <p:txBody>
          <a:bodyPr/>
          <a:lstStyle/>
          <a:p>
            <a:endParaRPr/>
          </a:p>
        </p:txBody>
      </p:sp>
      <p:sp>
        <p:nvSpPr>
          <p:cNvPr id="481" name="Shape 481"/>
          <p:cNvSpPr>
            <a:spLocks noGrp="1"/>
          </p:cNvSpPr>
          <p:nvPr>
            <p:ph type="body" sz="quarter" idx="1"/>
          </p:nvPr>
        </p:nvSpPr>
        <p:spPr>
          <a:prstGeom prst="rect">
            <a:avLst/>
          </a:prstGeom>
        </p:spPr>
        <p:txBody>
          <a:bodyPr/>
          <a:lstStyle/>
          <a:p>
            <a:r>
              <a:t>Our sensory perception is more then only hear or see something. We remember earlier sounds. We make sense, we understand something or we feel joy or are affraid. Sensory perception allows us to find an orientation in our environment.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r>
              <a:t>Can animals have a perception?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Dogs smell 1000 times better than humans, flies smell with their legs and snakes with their tongue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t>Owls and other birds of pray can see much better than humans, worms can detect light all over their skin.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pPr>
              <a:defRPr sz="2400"/>
            </a:pPr>
            <a:r>
              <a:t>Zuerst die Versuchsanlage formulieren lassen, sie wird aus dem Bild klar.</a:t>
            </a:r>
          </a:p>
          <a:p>
            <a:pPr>
              <a:defRPr sz="2400"/>
            </a:pPr>
            <a:r>
              <a:t>In diesem Experiment handelt es sich um kleinere Würmer unter dem Mikroskop: (thread worms).</a:t>
            </a:r>
          </a:p>
          <a:p>
            <a:endParaRPr sz="2400"/>
          </a:p>
          <a:p>
            <a:pPr>
              <a:defRPr b="1"/>
            </a:pPr>
            <a:r>
              <a:t>Ethology of thread worms; Behaviour research using nematodes Caenorhabditis elegans as seen on the observatory screen of a microscope. Thread worms avoid a red laser when targeted.</a:t>
            </a:r>
          </a:p>
          <a:p>
            <a:pPr>
              <a:defRPr b="1"/>
            </a:pPr>
            <a:endParaRPr/>
          </a:p>
          <a:p>
            <a:r>
              <a:t>http://www.gettyimages.co.uk/detail/video/ethology-of-thread-worms-behaviour-research-using-stock-video-footage/143799695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lvl1pPr defTabSz="406400">
              <a:defRPr>
                <a:latin typeface="Lucida Grande"/>
                <a:ea typeface="Lucida Grande"/>
                <a:cs typeface="Lucida Grande"/>
                <a:sym typeface="Lucida Grande"/>
              </a:defRPr>
            </a:lvl1pPr>
          </a:lstStyle>
          <a:p>
            <a:r>
              <a:t>Wikipedia: Biology is the natural science that studies life and living organisms, including their physical structure, chemical processes, molecular interactions, physiological mechanisms, development and evolution.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pPr>
              <a:defRPr sz="2400"/>
            </a:pPr>
            <a:r>
              <a:t>Bats can hear much better than humans</a:t>
            </a:r>
          </a:p>
          <a:p>
            <a:pPr>
              <a:defRPr sz="2400"/>
            </a:pPr>
            <a:endParaRPr/>
          </a:p>
          <a:p>
            <a:pPr>
              <a:defRPr sz="2400"/>
            </a:pPr>
            <a:r>
              <a:t>Grasshoppers hear with their lower legs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p>
            <a:pPr>
              <a:defRPr sz="2400"/>
            </a:pPr>
            <a:r>
              <a:t>And there are senses, the human body has no idea of their existence:</a:t>
            </a:r>
          </a:p>
          <a:p>
            <a:pPr>
              <a:defRPr sz="2400"/>
            </a:pPr>
            <a:r>
              <a:t>Snakes detect their victim by the warmth, they give to the environment</a:t>
            </a:r>
          </a:p>
          <a:p>
            <a:pPr>
              <a:defRPr sz="2400"/>
            </a:pPr>
            <a:r>
              <a:t>As the brain and nerves of animals produce electricity, sharks with sensors for electric waves can detect their pray precisely.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r>
              <a:t>program of the week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r>
              <a:t>Reale Farbe des Gehirns</a:t>
            </a:r>
          </a:p>
          <a:p>
            <a:r>
              <a:t>The neocortex is the newest development in evolution and achieves its (up to now) highest development. (The colour is creamy, not like this schemes). On this slide  you see it from above and from below. You easily see the two (mirroring) parts of the brain. Very interesting to know: the left side of the brain is connected with our right body, the right side to the left side of the body.</a:t>
            </a:r>
          </a:p>
          <a:p>
            <a:r>
              <a:t>Scientists and physicians know very well the functions of the parts of the brain. (This from strokes, from injuries and experiments).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r>
              <a:t>Kurz die Wirbel und Zwischenwirbel fühlen: Vom Nacken runter und vom Kreuzbein hoch. Stelle der Nervenaustritte registrieren.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lvl1pPr>
              <a:defRPr sz="2400">
                <a:solidFill>
                  <a:srgbClr val="F62402"/>
                </a:solidFill>
                <a:latin typeface="Lucida Grande"/>
                <a:ea typeface="Lucida Grande"/>
                <a:cs typeface="Lucida Grande"/>
                <a:sym typeface="Lucida Grande"/>
              </a:defRPr>
            </a:lvl1pPr>
          </a:lstStyle>
          <a:p>
            <a:r>
              <a:t>Exp: Explore spine of partner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Two hemispheres. Average weighs about three pounds. Billions and billions of neurons. </a:t>
            </a:r>
          </a:p>
          <a:p>
            <a:pPr>
              <a:defRPr>
                <a:latin typeface="Times New Roman"/>
                <a:ea typeface="Times New Roman"/>
                <a:cs typeface="Times New Roman"/>
                <a:sym typeface="Times New Roman"/>
              </a:defRPr>
            </a:pPr>
            <a:r>
              <a:t>The neocortex is the newest development in evolution and achieves its (up to now) highest development. (The colour is creamy, not like this schemes). On this slide  you see it from above and from below. You easily see the two (mirroring) parts of the brain. Very interesting to know: the left side of the brain is connected with our right body, the right side to the left side of the body.</a:t>
            </a:r>
          </a:p>
          <a:p>
            <a:pPr>
              <a:defRPr>
                <a:latin typeface="Times New Roman"/>
                <a:ea typeface="Times New Roman"/>
                <a:cs typeface="Times New Roman"/>
                <a:sym typeface="Times New Roman"/>
              </a:defRPr>
            </a:pPr>
            <a:r>
              <a:t>Scientists and physicians know very well the functions of the parts of the brain. (This from strokes, from injuries and experiments).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noRot="1" noChangeAspect="1"/>
          </p:cNvSpPr>
          <p:nvPr>
            <p:ph type="sldImg"/>
          </p:nvPr>
        </p:nvSpPr>
        <p:spPr>
          <a:prstGeom prst="rect">
            <a:avLst/>
          </a:prstGeom>
        </p:spPr>
        <p:txBody>
          <a:bodyPr/>
          <a:lstStyle/>
          <a:p>
            <a:endParaRPr/>
          </a:p>
        </p:txBody>
      </p:sp>
      <p:sp>
        <p:nvSpPr>
          <p:cNvPr id="681" name="Shape 681"/>
          <p:cNvSpPr>
            <a:spLocks noGrp="1"/>
          </p:cNvSpPr>
          <p:nvPr>
            <p:ph type="body" sz="quarter" idx="1"/>
          </p:nvPr>
        </p:nvSpPr>
        <p:spPr>
          <a:prstGeom prst="rect">
            <a:avLst/>
          </a:prstGeom>
        </p:spPr>
        <p:txBody>
          <a:bodyPr/>
          <a:lstStyle/>
          <a:p>
            <a:pPr>
              <a:defRPr sz="2000"/>
            </a:pPr>
            <a:r>
              <a:t>black: Cell membrane</a:t>
            </a:r>
          </a:p>
          <a:p>
            <a:pPr>
              <a:defRPr sz="2000"/>
            </a:pPr>
            <a:r>
              <a:t>blue: Endoplasmatic reticulum  multiple functions, being important particularly in the synthesis, folding, modification, and transport of proteins</a:t>
            </a:r>
          </a:p>
          <a:p>
            <a:pPr>
              <a:defRPr sz="2000"/>
            </a:pPr>
            <a:r>
              <a:t>violett: Nucleus</a:t>
            </a:r>
          </a:p>
          <a:p>
            <a:pPr>
              <a:defRPr sz="2000"/>
            </a:pPr>
            <a:r>
              <a:t>dark blue: Ribosome  serves as the site of biological protein synthesis</a:t>
            </a:r>
          </a:p>
          <a:p>
            <a:pPr>
              <a:defRPr sz="2000"/>
            </a:pPr>
            <a:r>
              <a:t>green: Lysosome  contain hydrolytic enzymes that can break down many kinds of biomolecules</a:t>
            </a:r>
          </a:p>
          <a:p>
            <a:pPr>
              <a:defRPr sz="2000"/>
            </a:pPr>
            <a:r>
              <a:t>yellow: Mitochondria  supplying cellular energy</a:t>
            </a:r>
          </a:p>
          <a:p>
            <a:pPr>
              <a:defRPr sz="2000"/>
            </a:pPr>
            <a:r>
              <a:t>orange: Golgi it packages proteins into membrane-bound vesicles inside the cell before the vesicles are sent to their destination</a:t>
            </a:r>
          </a:p>
          <a:p>
            <a:pPr>
              <a:defRPr sz="2000"/>
            </a:pPr>
            <a:r>
              <a:t>bright yellow: Cytoplasma</a:t>
            </a:r>
          </a:p>
          <a:p>
            <a:endParaRPr sz="2000"/>
          </a:p>
          <a:p>
            <a:pPr>
              <a:defRPr sz="1400"/>
            </a:pPr>
            <a:r>
              <a:t>A cell is very small, we cannot see it with our eyes. We need a strong enlargement device called a microscope, to see it. It contains all that is needed for life: the nucleus is the information centre and it encloses the genetic material, making sure that offspring have the same appearance and functions. It can take up nutrients, it can digest the nutrients, it produces its own energy and all the material it needs to fulfil its function etc.</a:t>
            </a:r>
          </a:p>
          <a:p>
            <a:pPr>
              <a:defRPr sz="1400"/>
            </a:pPr>
            <a:r>
              <a:t>Our body is build up out of a huge amount of cells, 10 to 100 billions. If we would line them up in a row, we could make a line of 2.5 million kilometres, which is 60 times around the globe.</a:t>
            </a:r>
          </a:p>
          <a:p>
            <a:pPr>
              <a:defRPr sz="1400"/>
            </a:pPr>
            <a:endParaRPr/>
          </a:p>
          <a:p>
            <a:pPr>
              <a:defRPr sz="1400"/>
            </a:pPr>
            <a: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r>
              <a:t>A cell is very small, we cannot see it with our eyes. We need a strong enlargement device called a microscope, to see it. It contains all that is needed for life: the nucleus is the information centre and it encloses the genetic material, making sure that offspring have the same appearance and functions. It can take up nutrients, it can digest the nutrients, it produces its own energy and all the material it needs to fulfil its function etc.</a:t>
            </a:r>
          </a:p>
          <a:p>
            <a:r>
              <a:t>Our body is build up out of a huge amount of cells, 10 to 100 billions. If we would line them up in a row, we could make a line of 2.5 million kilometres, which is 60 times around the globe.</a:t>
            </a:r>
          </a:p>
          <a:p>
            <a:r>
              <a:t>black Cell membrane</a:t>
            </a:r>
          </a:p>
          <a:p>
            <a:r>
              <a:t>blue Endoplasmatic reticulum  multiple functions, being important particularly in the synthesis, folding, modification, and transport of proteins</a:t>
            </a:r>
          </a:p>
          <a:p>
            <a:r>
              <a:t>violett Nucleus</a:t>
            </a:r>
          </a:p>
          <a:p>
            <a:r>
              <a:t>dark blue Ribosome  serves as the site of biological protein synthesis</a:t>
            </a:r>
          </a:p>
          <a:p>
            <a:r>
              <a:t>green Lysosome  contain hydrolytic enzymes that can break down many kinds of biomolecules</a:t>
            </a:r>
          </a:p>
          <a:p>
            <a:r>
              <a:t>yellow Mitochondria  supplying cellular energy</a:t>
            </a:r>
          </a:p>
          <a:p>
            <a:r>
              <a:t>orange Golgi it packages proteins into membrane-bound vesicles inside the cell before the vesicles are sent to their destination</a:t>
            </a:r>
          </a:p>
          <a:p>
            <a:r>
              <a:t>bright yellow Cytoplasma</a:t>
            </a:r>
          </a:p>
          <a:p>
            <a:endParaRPr/>
          </a:p>
          <a:p>
            <a: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r>
              <a:t>The oral mucosa is the mucous membrane lining the inside of the mouth</a:t>
            </a:r>
          </a:p>
          <a:p>
            <a:r>
              <a:t>This slide to give you an impression of the size of cells. The long vertical line is meant to be a human hair, a tenth of a millimetre in diameter. The cells of the inside of our mouth may have the size of a half of the hair, red blood cells belong to the smallest cells of our body, the body of a nerve cell (neuron) competes with the hair, and the female reproduction cell is the biggest cell in a human (female) body.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t>For biologists, the third, fifth and sixth day are the most important ones, because …. </a:t>
            </a:r>
          </a:p>
          <a:p>
            <a:r>
              <a:t>We will see later how natural scientists are looking at the Genesis nowadays.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r>
              <a:t>A typical neuron has three parts:</a:t>
            </a:r>
          </a:p>
          <a:p>
            <a:r>
              <a:t>• </a:t>
            </a:r>
            <a:r>
              <a:rPr i="1"/>
              <a:t>dendrites</a:t>
            </a:r>
            <a:r>
              <a:t> receive information from other neurons or cells, </a:t>
            </a:r>
          </a:p>
          <a:p>
            <a:r>
              <a:t>• the </a:t>
            </a:r>
            <a:r>
              <a:rPr i="1"/>
              <a:t>cell body</a:t>
            </a:r>
            <a:r>
              <a:t> contains the neuron’s nucleus and organelles, and </a:t>
            </a:r>
          </a:p>
          <a:p>
            <a:r>
              <a:t>• the </a:t>
            </a:r>
            <a:r>
              <a:rPr i="1"/>
              <a:t>axon</a:t>
            </a:r>
            <a:r>
              <a:t> transmits information to other neurons or cells.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r>
              <a:t>A typical neuron has three parts:</a:t>
            </a:r>
          </a:p>
          <a:p>
            <a:r>
              <a:t>• </a:t>
            </a:r>
            <a:r>
              <a:rPr i="1"/>
              <a:t>dendrites</a:t>
            </a:r>
            <a:r>
              <a:t> receive information from other neurons or cells, </a:t>
            </a:r>
          </a:p>
          <a:p>
            <a:r>
              <a:t>• the </a:t>
            </a:r>
            <a:r>
              <a:rPr i="1"/>
              <a:t>cell body</a:t>
            </a:r>
            <a:r>
              <a:t> contains the neuron’s nucleus and organelles, and </a:t>
            </a:r>
          </a:p>
          <a:p>
            <a:r>
              <a:t>• the </a:t>
            </a:r>
            <a:r>
              <a:rPr i="1"/>
              <a:t>axon</a:t>
            </a:r>
            <a:r>
              <a:t> transmits information to other neurons or cells.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r>
              <a:t>The scheme shows two nerve cells (neurons): Let’s start on the left above. Lots of dendrites just like the branches of a tree collect information and lead them to the body of the neuron. Dendrites can be more or less in number, depending on the use of the neuron. The information of the dendrites are transformed into electrical signals that pass through the neuron. The signals pass the cell body and are led to a long nerve fibre, called an axon. The axon is surrounded by sheaths of a fatty material. The electric impulse jumps from one sheath free part (Ranvier’s node) of the axon to the next, so the bigger the axon, the bigger the sheaths, the faster the flow of information, the biggest ones about 10 meters per second. Visceral nerves (to regulate the inner organs) have no myelin sheaths so they lead relatively slowly, about 1 meter per second.</a:t>
            </a:r>
          </a:p>
          <a:p>
            <a:r>
              <a:t>The axon ends in a an axon terminal (terminal node). Here the electric impulse induces the release of a substance, called a neurotransmitter. The total of the now described structure is called synapse.  So the neurotransmitter is released into the synaptic cleft, and from here the substance enters the dendrites (or the body) of the next neuron. Here the neurotransmitter induces the firing of electric impulses in the next neuron. The synaptic cleft is the place were some medicines and drugs can influence our brain. When a axon node ends on a muscle, contraction or relaxation is induced. </a:t>
            </a:r>
          </a:p>
          <a:p>
            <a:r>
              <a:t>Besides you may guess from the upper scheme, the body of a neuron is gray and the long axons are white. This is well seen in cross sections of the brain and the spinal cord.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Shape 784"/>
          <p:cNvSpPr>
            <a:spLocks noGrp="1" noRot="1" noChangeAspect="1"/>
          </p:cNvSpPr>
          <p:nvPr>
            <p:ph type="sldImg"/>
          </p:nvPr>
        </p:nvSpPr>
        <p:spPr>
          <a:prstGeom prst="rect">
            <a:avLst/>
          </a:prstGeom>
        </p:spPr>
        <p:txBody>
          <a:bodyPr/>
          <a:lstStyle/>
          <a:p>
            <a:endParaRPr/>
          </a:p>
        </p:txBody>
      </p:sp>
      <p:sp>
        <p:nvSpPr>
          <p:cNvPr id="785" name="Shape 785"/>
          <p:cNvSpPr>
            <a:spLocks noGrp="1"/>
          </p:cNvSpPr>
          <p:nvPr>
            <p:ph type="body" sz="quarter" idx="1"/>
          </p:nvPr>
        </p:nvSpPr>
        <p:spPr>
          <a:prstGeom prst="rect">
            <a:avLst/>
          </a:prstGeom>
        </p:spPr>
        <p:txBody>
          <a:bodyPr/>
          <a:lstStyle/>
          <a:p>
            <a:r>
              <a:t>BITE ÜBERSETZEN:</a:t>
            </a:r>
          </a:p>
          <a:p>
            <a:r>
              <a:t>Senses are transducers from the physical world to the realm of the mind where we interpret the informations, creating </a:t>
            </a:r>
            <a:r>
              <a:rPr b="1"/>
              <a:t>our </a:t>
            </a:r>
            <a:r>
              <a:rPr sz="1400" b="1">
                <a:solidFill>
                  <a:srgbClr val="800000"/>
                </a:solidFill>
              </a:rPr>
              <a:t>perception</a:t>
            </a:r>
            <a:r>
              <a:rPr b="1"/>
              <a:t> of the world around 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pPr>
              <a:defRPr sz="2400"/>
            </a:pPr>
            <a:r>
              <a:t>Not only humans have highly complex sense organs. It is – as we know – our brain, who links vision with the body and specially with the movments.</a:t>
            </a:r>
          </a:p>
          <a:p>
            <a:pPr>
              <a:defRPr sz="2400"/>
            </a:pPr>
            <a:endParaRPr/>
          </a:p>
          <a:p>
            <a:pPr>
              <a:defRPr sz="2400"/>
            </a:pPr>
            <a:r>
              <a:t>Andere Bewegungsabläufe funktionieren völlig automatisdh: Gehen, fliegen, etc. Sie sind mit den Sinneswahrnehmungen verknüpft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Shape 889"/>
          <p:cNvSpPr>
            <a:spLocks noGrp="1" noRot="1" noChangeAspect="1"/>
          </p:cNvSpPr>
          <p:nvPr>
            <p:ph type="sldImg"/>
          </p:nvPr>
        </p:nvSpPr>
        <p:spPr>
          <a:prstGeom prst="rect">
            <a:avLst/>
          </a:prstGeom>
        </p:spPr>
        <p:txBody>
          <a:bodyPr/>
          <a:lstStyle/>
          <a:p>
            <a:endParaRPr/>
          </a:p>
        </p:txBody>
      </p:sp>
      <p:sp>
        <p:nvSpPr>
          <p:cNvPr id="890" name="Shape 890"/>
          <p:cNvSpPr>
            <a:spLocks noGrp="1"/>
          </p:cNvSpPr>
          <p:nvPr>
            <p:ph type="body" sz="quarter" idx="1"/>
          </p:nvPr>
        </p:nvSpPr>
        <p:spPr>
          <a:prstGeom prst="rect">
            <a:avLst/>
          </a:prstGeom>
        </p:spPr>
        <p:txBody>
          <a:bodyPr/>
          <a:lstStyle/>
          <a:p>
            <a:r>
              <a:t>BITE ÜBERSETZEN:</a:t>
            </a:r>
          </a:p>
          <a:p>
            <a:r>
              <a:t>Senses are transducers from the physical world to the realm of the mind where we interpret the informations, creating </a:t>
            </a:r>
            <a:r>
              <a:rPr b="1"/>
              <a:t>our </a:t>
            </a:r>
            <a:r>
              <a:rPr sz="1400" b="1">
                <a:solidFill>
                  <a:srgbClr val="800000"/>
                </a:solidFill>
              </a:rPr>
              <a:t>perception</a:t>
            </a:r>
            <a:r>
              <a:rPr b="1"/>
              <a:t> of the world around us.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a:spLocks noGrp="1" noRot="1" noChangeAspect="1"/>
          </p:cNvSpPr>
          <p:nvPr>
            <p:ph type="sldImg"/>
          </p:nvPr>
        </p:nvSpPr>
        <p:spPr>
          <a:prstGeom prst="rect">
            <a:avLst/>
          </a:prstGeom>
        </p:spPr>
        <p:txBody>
          <a:bodyPr/>
          <a:lstStyle/>
          <a:p>
            <a:endParaRPr/>
          </a:p>
        </p:txBody>
      </p:sp>
      <p:sp>
        <p:nvSpPr>
          <p:cNvPr id="914" name="Shape 914"/>
          <p:cNvSpPr>
            <a:spLocks noGrp="1"/>
          </p:cNvSpPr>
          <p:nvPr>
            <p:ph type="body" sz="quarter" idx="1"/>
          </p:nvPr>
        </p:nvSpPr>
        <p:spPr>
          <a:prstGeom prst="rect">
            <a:avLst/>
          </a:prstGeom>
        </p:spPr>
        <p:txBody>
          <a:bodyPr/>
          <a:lstStyle>
            <a:lvl1pPr>
              <a:defRPr sz="2400">
                <a:solidFill>
                  <a:srgbClr val="FF0000"/>
                </a:solidFill>
                <a:latin typeface="+mj-lt"/>
                <a:ea typeface="+mj-ea"/>
                <a:cs typeface="+mj-cs"/>
                <a:sym typeface="Helvetica"/>
              </a:defRPr>
            </a:lvl1pPr>
          </a:lstStyle>
          <a:p>
            <a:r>
              <a:t>Very quick. Uncontrolled by the mind. Not via brain. Sensory nerves directly connected to nerves towards the muscles (via spinal cord) Some reflexes are innate and necessary to safe life or health.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noRot="1" noChangeAspect="1"/>
          </p:cNvSpPr>
          <p:nvPr>
            <p:ph type="sldImg"/>
          </p:nvPr>
        </p:nvSpPr>
        <p:spPr>
          <a:prstGeom prst="rect">
            <a:avLst/>
          </a:prstGeom>
        </p:spPr>
        <p:txBody>
          <a:bodyPr/>
          <a:lstStyle/>
          <a:p>
            <a:endParaRPr/>
          </a:p>
        </p:txBody>
      </p:sp>
      <p:sp>
        <p:nvSpPr>
          <p:cNvPr id="922" name="Shape 922"/>
          <p:cNvSpPr>
            <a:spLocks noGrp="1"/>
          </p:cNvSpPr>
          <p:nvPr>
            <p:ph type="body" sz="quarter" idx="1"/>
          </p:nvPr>
        </p:nvSpPr>
        <p:spPr>
          <a:prstGeom prst="rect">
            <a:avLst/>
          </a:prstGeom>
        </p:spPr>
        <p:txBody>
          <a:bodyPr/>
          <a:lstStyle/>
          <a:p>
            <a:pPr>
              <a:defRPr sz="2400"/>
            </a:pPr>
            <a:r>
              <a:t>Tendon</a:t>
            </a:r>
          </a:p>
          <a:p>
            <a:pPr>
              <a:defRPr sz="2400">
                <a:solidFill>
                  <a:srgbClr val="FF0000"/>
                </a:solidFill>
                <a:latin typeface="+mj-lt"/>
                <a:ea typeface="+mj-ea"/>
                <a:cs typeface="+mj-cs"/>
                <a:sym typeface="Helvetica"/>
              </a:defRPr>
            </a:pPr>
            <a:r>
              <a:t>Very quick. Uncontrolled by the mind. Not via brain. Sensory nerves directly connected to nerves towards the muscles (via spinal cord)</a:t>
            </a:r>
          </a:p>
          <a:p>
            <a:pPr>
              <a:defRPr sz="2400">
                <a:solidFill>
                  <a:srgbClr val="FF0000"/>
                </a:solidFill>
                <a:latin typeface="+mj-lt"/>
                <a:ea typeface="+mj-ea"/>
                <a:cs typeface="+mj-cs"/>
                <a:sym typeface="Helvetica"/>
              </a:defRPr>
            </a:pPr>
            <a:r>
              <a:t>Is needed to keep us upright.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a:spLocks noGrp="1" noRot="1" noChangeAspect="1"/>
          </p:cNvSpPr>
          <p:nvPr>
            <p:ph type="sldImg"/>
          </p:nvPr>
        </p:nvSpPr>
        <p:spPr>
          <a:prstGeom prst="rect">
            <a:avLst/>
          </a:prstGeom>
        </p:spPr>
        <p:txBody>
          <a:bodyPr/>
          <a:lstStyle/>
          <a:p>
            <a:endParaRPr/>
          </a:p>
        </p:txBody>
      </p:sp>
      <p:sp>
        <p:nvSpPr>
          <p:cNvPr id="926" name="Shape 926"/>
          <p:cNvSpPr>
            <a:spLocks noGrp="1"/>
          </p:cNvSpPr>
          <p:nvPr>
            <p:ph type="body" sz="quarter" idx="1"/>
          </p:nvPr>
        </p:nvSpPr>
        <p:spPr>
          <a:prstGeom prst="rect">
            <a:avLst/>
          </a:prstGeom>
        </p:spPr>
        <p:txBody>
          <a:bodyPr/>
          <a:lstStyle/>
          <a:p>
            <a:pPr>
              <a:defRPr sz="2400">
                <a:solidFill>
                  <a:srgbClr val="F62402"/>
                </a:solidFill>
                <a:latin typeface="Lucida Grande"/>
                <a:ea typeface="Lucida Grande"/>
                <a:cs typeface="Lucida Grande"/>
                <a:sym typeface="Lucida Grande"/>
              </a:defRPr>
            </a:pPr>
            <a:r>
              <a:t>Exp: </a:t>
            </a:r>
          </a:p>
          <a:p>
            <a:pPr>
              <a:defRPr sz="2400">
                <a:solidFill>
                  <a:srgbClr val="F62402"/>
                </a:solidFill>
                <a:latin typeface="Lucida Grande"/>
                <a:ea typeface="Lucida Grande"/>
                <a:cs typeface="Lucida Grande"/>
                <a:sym typeface="Lucida Grande"/>
              </a:defRPr>
            </a:pPr>
            <a:r>
              <a:t>Knee reflex. Sit on a table. Lower leg hangs free and relaxed. With hand-edge hit below the knee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r>
              <a:t>BITE ÜBERSETZEN:</a:t>
            </a:r>
          </a:p>
          <a:p>
            <a:r>
              <a:t>Senses are transducers from the physical world to the realm of the mind where we interpret the informations, creating </a:t>
            </a:r>
            <a:r>
              <a:rPr b="1"/>
              <a:t>our </a:t>
            </a:r>
            <a:r>
              <a:rPr sz="1400" b="1">
                <a:solidFill>
                  <a:srgbClr val="800000"/>
                </a:solidFill>
              </a:rPr>
              <a:t>perception</a:t>
            </a:r>
            <a:r>
              <a:rPr b="1"/>
              <a:t> of the world around 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pPr>
              <a:defRPr sz="2400"/>
            </a:pPr>
            <a:r>
              <a:t>6. Movement and balance sense</a:t>
            </a:r>
          </a:p>
          <a:p>
            <a:pPr>
              <a:defRPr sz="2400"/>
            </a:pPr>
            <a:r>
              <a:t>7. Own body position in space sense</a:t>
            </a:r>
          </a:p>
          <a:p>
            <a:pPr>
              <a:defRPr sz="2400"/>
            </a:pPr>
            <a:r>
              <a:t>Der Seiltänzer schaut nicht nur und fühlt nicht nur das Seil unter den Füssen (touch), er hat auch einen Gleichgewichtssinn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Shape 980"/>
          <p:cNvSpPr>
            <a:spLocks noGrp="1" noRot="1" noChangeAspect="1"/>
          </p:cNvSpPr>
          <p:nvPr>
            <p:ph type="sldImg"/>
          </p:nvPr>
        </p:nvSpPr>
        <p:spPr>
          <a:prstGeom prst="rect">
            <a:avLst/>
          </a:prstGeom>
        </p:spPr>
        <p:txBody>
          <a:bodyPr/>
          <a:lstStyle/>
          <a:p>
            <a:endParaRPr/>
          </a:p>
        </p:txBody>
      </p:sp>
      <p:sp>
        <p:nvSpPr>
          <p:cNvPr id="981" name="Shape 981"/>
          <p:cNvSpPr>
            <a:spLocks noGrp="1"/>
          </p:cNvSpPr>
          <p:nvPr>
            <p:ph type="body" sz="quarter" idx="1"/>
          </p:nvPr>
        </p:nvSpPr>
        <p:spPr>
          <a:prstGeom prst="rect">
            <a:avLst/>
          </a:prstGeom>
        </p:spPr>
        <p:txBody>
          <a:bodyPr/>
          <a:lstStyle/>
          <a:p>
            <a:r>
              <a:t>BITE ÜBERSETZEN:</a:t>
            </a:r>
          </a:p>
          <a:p>
            <a:r>
              <a:t>Senses are transducers from the physical world to the realm of the mind where we interpret the informations, creating </a:t>
            </a:r>
            <a:r>
              <a:rPr b="1"/>
              <a:t>our </a:t>
            </a:r>
            <a:r>
              <a:rPr sz="1400" b="1">
                <a:solidFill>
                  <a:srgbClr val="800000"/>
                </a:solidFill>
              </a:rPr>
              <a:t>perception</a:t>
            </a:r>
            <a:r>
              <a:rPr b="1"/>
              <a:t> of the world around us.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a:spLocks noGrp="1" noRot="1" noChangeAspect="1"/>
          </p:cNvSpPr>
          <p:nvPr>
            <p:ph type="sldImg"/>
          </p:nvPr>
        </p:nvSpPr>
        <p:spPr>
          <a:prstGeom prst="rect">
            <a:avLst/>
          </a:prstGeom>
        </p:spPr>
        <p:txBody>
          <a:bodyPr/>
          <a:lstStyle/>
          <a:p>
            <a:endParaRPr/>
          </a:p>
        </p:txBody>
      </p:sp>
      <p:sp>
        <p:nvSpPr>
          <p:cNvPr id="991" name="Shape 991"/>
          <p:cNvSpPr>
            <a:spLocks noGrp="1"/>
          </p:cNvSpPr>
          <p:nvPr>
            <p:ph type="body" sz="quarter" idx="1"/>
          </p:nvPr>
        </p:nvSpPr>
        <p:spPr>
          <a:prstGeom prst="rect">
            <a:avLst/>
          </a:prstGeom>
        </p:spPr>
        <p:txBody>
          <a:bodyPr/>
          <a:lstStyle/>
          <a:p>
            <a:r>
              <a:t>BITE ÜBERSETZEN:</a:t>
            </a:r>
          </a:p>
          <a:p>
            <a:r>
              <a:t>Senses are transducers from the physical world to the realm of the mind where we interpret the informations, creating </a:t>
            </a:r>
            <a:r>
              <a:rPr b="1"/>
              <a:t>our </a:t>
            </a:r>
            <a:r>
              <a:rPr sz="1400" b="1">
                <a:solidFill>
                  <a:srgbClr val="800000"/>
                </a:solidFill>
              </a:rPr>
              <a:t>perception</a:t>
            </a:r>
            <a:r>
              <a:rPr b="1"/>
              <a:t> of the world around us.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pPr>
              <a:defRPr sz="2400">
                <a:solidFill>
                  <a:srgbClr val="F62402"/>
                </a:solidFill>
                <a:latin typeface="Lucida Grande"/>
                <a:ea typeface="Lucida Grande"/>
                <a:cs typeface="Lucida Grande"/>
                <a:sym typeface="Lucida Grande"/>
              </a:defRPr>
            </a:pPr>
            <a:r>
              <a:t>Exp: </a:t>
            </a:r>
          </a:p>
          <a:p>
            <a:pPr>
              <a:defRPr sz="2400">
                <a:solidFill>
                  <a:srgbClr val="F62402"/>
                </a:solidFill>
                <a:latin typeface="Lucida Grande"/>
                <a:ea typeface="Lucida Grande"/>
                <a:cs typeface="Lucida Grande"/>
                <a:sym typeface="Lucida Grande"/>
              </a:defRPr>
            </a:pPr>
            <a:r>
              <a:t>Falling scale between fingers</a:t>
            </a:r>
            <a:endParaRPr sz="1600"/>
          </a:p>
          <a:p>
            <a:pPr>
              <a:defRPr sz="1600">
                <a:latin typeface="Lucida Grande"/>
                <a:ea typeface="Lucida Grande"/>
                <a:cs typeface="Lucida Grande"/>
                <a:sym typeface="Lucida Grande"/>
              </a:defRPr>
            </a:pPr>
            <a:endParaRPr sz="16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lvl1pPr>
              <a:defRPr sz="2400"/>
            </a:lvl1pPr>
          </a:lstStyle>
          <a:p>
            <a:r>
              <a:t>The whole processes in our body in case of responding to a stimulus is called a reflex arc, or the reflex-response chain. This is what you did and in between is listed what is happening in your body.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p>
            <a:r>
              <a:t>BITE ÜBERSETZEN:</a:t>
            </a:r>
          </a:p>
          <a:p>
            <a:r>
              <a:t>Senses are transducers from the physical world to the realm of the mind where we interpret the informations, creating </a:t>
            </a:r>
            <a:r>
              <a:rPr b="1"/>
              <a:t>our </a:t>
            </a:r>
            <a:r>
              <a:rPr sz="1400" b="1">
                <a:solidFill>
                  <a:srgbClr val="800000"/>
                </a:solidFill>
              </a:rPr>
              <a:t>perception</a:t>
            </a:r>
            <a:r>
              <a:rPr b="1"/>
              <a:t> of the world around 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noRot="1" noChangeAspect="1"/>
          </p:cNvSpPr>
          <p:nvPr>
            <p:ph type="sldImg"/>
          </p:nvPr>
        </p:nvSpPr>
        <p:spPr>
          <a:prstGeom prst="rect">
            <a:avLst/>
          </a:prstGeom>
        </p:spPr>
        <p:txBody>
          <a:bodyPr/>
          <a:lstStyle/>
          <a:p>
            <a:endParaRPr/>
          </a:p>
        </p:txBody>
      </p:sp>
      <p:sp>
        <p:nvSpPr>
          <p:cNvPr id="1033" name="Shape 1033"/>
          <p:cNvSpPr>
            <a:spLocks noGrp="1"/>
          </p:cNvSpPr>
          <p:nvPr>
            <p:ph type="body" sz="quarter" idx="1"/>
          </p:nvPr>
        </p:nvSpPr>
        <p:spPr>
          <a:prstGeom prst="rect">
            <a:avLst/>
          </a:prstGeom>
        </p:spPr>
        <p:txBody>
          <a:bodyPr/>
          <a:lstStyle/>
          <a:p>
            <a:r>
              <a:t>BITE ÜBERSETZEN:</a:t>
            </a:r>
          </a:p>
          <a:p>
            <a:r>
              <a:t>Senses are transducers from the physical world to the realm of the mind where we interpret the informations, creating </a:t>
            </a:r>
            <a:r>
              <a:rPr b="1"/>
              <a:t>our </a:t>
            </a:r>
            <a:r>
              <a:rPr sz="1400" b="1">
                <a:solidFill>
                  <a:srgbClr val="800000"/>
                </a:solidFill>
              </a:rPr>
              <a:t>perception</a:t>
            </a:r>
            <a:r>
              <a:rPr b="1"/>
              <a:t> of the world around 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noRot="1" noChangeAspect="1"/>
          </p:cNvSpPr>
          <p:nvPr>
            <p:ph type="sldImg"/>
          </p:nvPr>
        </p:nvSpPr>
        <p:spPr>
          <a:prstGeom prst="rect">
            <a:avLst/>
          </a:prstGeom>
        </p:spPr>
        <p:txBody>
          <a:bodyPr/>
          <a:lstStyle/>
          <a:p>
            <a:endParaRPr/>
          </a:p>
        </p:txBody>
      </p:sp>
      <p:sp>
        <p:nvSpPr>
          <p:cNvPr id="1044" name="Shape 1044"/>
          <p:cNvSpPr>
            <a:spLocks noGrp="1"/>
          </p:cNvSpPr>
          <p:nvPr>
            <p:ph type="body" sz="quarter" idx="1"/>
          </p:nvPr>
        </p:nvSpPr>
        <p:spPr>
          <a:prstGeom prst="rect">
            <a:avLst/>
          </a:prstGeom>
        </p:spPr>
        <p:txBody>
          <a:bodyPr/>
          <a:lstStyle/>
          <a:p>
            <a:pPr>
              <a:defRPr sz="3000"/>
            </a:pPr>
            <a:r>
              <a:t>ཅོག་ལེ་ཊིའི་གནས་བབས་གཉིས་  Two states of Chocolate</a:t>
            </a:r>
          </a:p>
          <a:p>
            <a:pPr>
              <a:defRPr sz="3000"/>
            </a:pPr>
            <a:r>
              <a:t>ཨོཾ་མ་ཎི་པད་མེ་ཧཱུཾ།  = OM MANI PADME HUM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What great gifts are our sense organs</a:t>
            </a:r>
          </a:p>
          <a:p>
            <a:r>
              <a:t>Rolle pränataler Prägung für zb Musik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Latin-Terms in Western Science.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a:defRPr sz="1600"/>
            </a:pPr>
            <a:r>
              <a:t>Also called: </a:t>
            </a:r>
            <a:r>
              <a:rPr b="1"/>
              <a:t>Somatosensory system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Hier geht es um den </a:t>
            </a:r>
            <a:r>
              <a:rPr b="1"/>
              <a:t>Querschnitt</a:t>
            </a:r>
            <a:r>
              <a:t> durch die Haut. Ideal wäre es, eine Frucht in den Kursraum zu nehmen und sie mit dem Messer quer zu schneiden. 2. Schritt dann: in wie kommt das bei einem Stück Haut raus? (f.i. from the slaughter house)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colors to distiguish well, in fact all is of skin color.</a:t>
            </a:r>
          </a:p>
          <a:p>
            <a:r>
              <a:t>The </a:t>
            </a:r>
            <a:r>
              <a:rPr b="1"/>
              <a:t>somatosensory system </a:t>
            </a:r>
            <a:r>
              <a:t>(also </a:t>
            </a:r>
            <a:r>
              <a:rPr b="1"/>
              <a:t>somatosensory nervous system</a:t>
            </a:r>
            <a:r>
              <a:t>) is a complex system of nerve cells that responds to changes to the surface or internal state of the body. Nerve cells called "sensory receptors" (including thermoreceptors, mechanoreceptors, chemoreceptors and nociceptors) send signals along a chain of nerve cells to the spinal cord where they may be processed by other nerve cells and then relayed to the brain for further processing. Sensory receptors are found in many parts of the body including the skin, epithelial tissues, skeletal muscles, bones and joints, internal organs, and the cardiovascular system.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Titeltext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und vertikaler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Titeltext</a:t>
            </a:r>
          </a:p>
        </p:txBody>
      </p:sp>
      <p:sp>
        <p:nvSpPr>
          <p:cNvPr id="93" name="Shape 93"/>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94" name="Shape 9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kaler Titel u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Titeltext</a:t>
            </a:r>
          </a:p>
        </p:txBody>
      </p:sp>
      <p:sp>
        <p:nvSpPr>
          <p:cNvPr id="102" name="Shape 102"/>
          <p:cNvSpPr>
            <a:spLocks noGrp="1"/>
          </p:cNvSpPr>
          <p:nvPr>
            <p:ph type="body" idx="1"/>
          </p:nvPr>
        </p:nvSpPr>
        <p:spPr>
          <a:xfrm>
            <a:off x="457200" y="274638"/>
            <a:ext cx="6019800" cy="5851527"/>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mD green only">
    <p:spTree>
      <p:nvGrpSpPr>
        <p:cNvPr id="1" name=""/>
        <p:cNvGrpSpPr/>
        <p:nvPr/>
      </p:nvGrpSpPr>
      <p:grpSpPr>
        <a:xfrm>
          <a:off x="0" y="0"/>
          <a:ext cx="0" cy="0"/>
          <a:chOff x="0" y="0"/>
          <a:chExt cx="0" cy="0"/>
        </a:xfrm>
      </p:grpSpPr>
      <p:sp>
        <p:nvSpPr>
          <p:cNvPr id="110" name="Shape 110"/>
          <p:cNvSpPr/>
          <p:nvPr/>
        </p:nvSpPr>
        <p:spPr>
          <a:xfrm>
            <a:off x="-19050" y="-38100"/>
            <a:ext cx="9182100" cy="6934200"/>
          </a:xfrm>
          <a:prstGeom prst="rect">
            <a:avLst/>
          </a:prstGeom>
          <a:solidFill>
            <a:srgbClr val="E9FEEC"/>
          </a:solidFill>
          <a:ln w="25400">
            <a:solidFill>
              <a:srgbClr val="DCEDFF"/>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1" name="Shape 111"/>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mD green">
    <p:spTree>
      <p:nvGrpSpPr>
        <p:cNvPr id="1" name=""/>
        <p:cNvGrpSpPr/>
        <p:nvPr/>
      </p:nvGrpSpPr>
      <p:grpSpPr>
        <a:xfrm>
          <a:off x="0" y="0"/>
          <a:ext cx="0" cy="0"/>
          <a:chOff x="0" y="0"/>
          <a:chExt cx="0" cy="0"/>
        </a:xfrm>
      </p:grpSpPr>
      <p:sp>
        <p:nvSpPr>
          <p:cNvPr id="118" name="Shape 118"/>
          <p:cNvSpPr/>
          <p:nvPr/>
        </p:nvSpPr>
        <p:spPr>
          <a:xfrm>
            <a:off x="-19050" y="-38100"/>
            <a:ext cx="9182100" cy="6934200"/>
          </a:xfrm>
          <a:prstGeom prst="rect">
            <a:avLst/>
          </a:prstGeom>
          <a:solidFill>
            <a:srgbClr val="E9FEEC"/>
          </a:solidFill>
          <a:ln w="25400">
            <a:solidFill>
              <a:srgbClr val="DCEDFF"/>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9" name="Shape 119"/>
          <p:cNvSpPr/>
          <p:nvPr/>
        </p:nvSpPr>
        <p:spPr>
          <a:xfrm>
            <a:off x="0" y="6629400"/>
            <a:ext cx="29845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1400"/>
              </a:lnSpc>
              <a:tabLst>
                <a:tab pos="749300" algn="l"/>
                <a:tab pos="1892300" algn="l"/>
              </a:tabLst>
              <a:defRPr sz="1200" i="1">
                <a:solidFill>
                  <a:srgbClr val="011A9A"/>
                </a:solidFill>
                <a:latin typeface="+mj-lt"/>
                <a:ea typeface="+mj-ea"/>
                <a:cs typeface="+mj-cs"/>
                <a:sym typeface="Helvetica"/>
              </a:defRPr>
            </a:lvl1pPr>
          </a:lstStyle>
          <a:p>
            <a:r>
              <a:t>Science meets Dharma</a:t>
            </a:r>
          </a:p>
        </p:txBody>
      </p:sp>
      <p:sp>
        <p:nvSpPr>
          <p:cNvPr id="120" name="Shape 120"/>
          <p:cNvSpPr/>
          <p:nvPr/>
        </p:nvSpPr>
        <p:spPr>
          <a:xfrm flipV="1">
            <a:off x="0" y="6664325"/>
            <a:ext cx="9192271" cy="3176"/>
          </a:xfrm>
          <a:prstGeom prst="line">
            <a:avLst/>
          </a:prstGeom>
          <a:ln w="38100">
            <a:solidFill>
              <a:srgbClr val="15248C"/>
            </a:solidFill>
            <a:miter lim="400000"/>
          </a:ln>
        </p:spPr>
        <p:txBody>
          <a:bodyPr lIns="45718" tIns="45718" rIns="45718" bIns="45718"/>
          <a:lstStyle/>
          <a:p>
            <a:endParaRPr/>
          </a:p>
        </p:txBody>
      </p:sp>
      <p:sp>
        <p:nvSpPr>
          <p:cNvPr id="121" name="Shape 121"/>
          <p:cNvSpPr/>
          <p:nvPr/>
        </p:nvSpPr>
        <p:spPr>
          <a:xfrm>
            <a:off x="8115300" y="6629400"/>
            <a:ext cx="1066800" cy="27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sz="1200">
                <a:solidFill>
                  <a:srgbClr val="011A9A"/>
                </a:solidFill>
                <a:latin typeface="+mj-lt"/>
                <a:ea typeface="+mj-ea"/>
                <a:cs typeface="+mj-cs"/>
                <a:sym typeface="Helvetica"/>
              </a:defRPr>
            </a:lvl1pPr>
          </a:lstStyle>
          <a:p>
            <a:r>
              <a:t>Werner Nater</a:t>
            </a:r>
          </a:p>
        </p:txBody>
      </p:sp>
      <p:sp>
        <p:nvSpPr>
          <p:cNvPr id="122" name="Shape 122"/>
          <p:cNvSpPr>
            <a:spLocks noGrp="1"/>
          </p:cNvSpPr>
          <p:nvPr>
            <p:ph type="sldNum" sz="quarter" idx="2"/>
          </p:nvPr>
        </p:nvSpPr>
        <p:spPr>
          <a:xfrm>
            <a:off x="444342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p>
            <a:r>
              <a:t>Titeltext</a:t>
            </a:r>
          </a:p>
        </p:txBody>
      </p:sp>
      <p:sp>
        <p:nvSpPr>
          <p:cNvPr id="130" name="Shape 130"/>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31" name="Shape 13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p>
            <a:r>
              <a:t>Titeltext</a:t>
            </a:r>
          </a:p>
        </p:txBody>
      </p:sp>
      <p:sp>
        <p:nvSpPr>
          <p:cNvPr id="139" name="Shape 139"/>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Textebene 1</a:t>
            </a:r>
          </a:p>
          <a:p>
            <a:pPr lvl="1"/>
            <a:r>
              <a:t>Textebene 2</a:t>
            </a:r>
          </a:p>
          <a:p>
            <a:pPr lvl="2"/>
            <a:r>
              <a:t>Textebene 3</a:t>
            </a:r>
          </a:p>
          <a:p>
            <a:pPr lvl="3"/>
            <a:r>
              <a:t>Textebene 4</a:t>
            </a:r>
          </a:p>
          <a:p>
            <a:pPr lvl="4"/>
            <a:r>
              <a:t>Textebene 5</a:t>
            </a:r>
          </a:p>
        </p:txBody>
      </p:sp>
      <p:sp>
        <p:nvSpPr>
          <p:cNvPr id="140" name="Shape 140"/>
          <p:cNvSpPr>
            <a:spLocks noGrp="1"/>
          </p:cNvSpPr>
          <p:nvPr>
            <p:ph type="body" sz="quarter" idx="13"/>
          </p:nvPr>
        </p:nvSpPr>
        <p:spPr>
          <a:xfrm>
            <a:off x="4645025" y="1535112"/>
            <a:ext cx="4041775" cy="639764"/>
          </a:xfrm>
          <a:prstGeom prst="rect">
            <a:avLst/>
          </a:prstGeom>
        </p:spPr>
        <p:txBody>
          <a:bodyPr anchor="b"/>
          <a:lstStyle/>
          <a:p>
            <a:endParaRPr/>
          </a:p>
        </p:txBody>
      </p:sp>
      <p:sp>
        <p:nvSpPr>
          <p:cNvPr id="141" name="Shape 14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148" name="Shape 148"/>
          <p:cNvSpPr>
            <a:spLocks noGrp="1"/>
          </p:cNvSpPr>
          <p:nvPr>
            <p:ph type="title"/>
          </p:nvPr>
        </p:nvSpPr>
        <p:spPr>
          <a:prstGeom prst="rect">
            <a:avLst/>
          </a:prstGeom>
        </p:spPr>
        <p:txBody>
          <a:bodyPr/>
          <a:lstStyle/>
          <a:p>
            <a:r>
              <a:t>Titeltext</a:t>
            </a:r>
          </a:p>
        </p:txBody>
      </p:sp>
      <p:sp>
        <p:nvSpPr>
          <p:cNvPr id="149" name="Shape 14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Textebene 1</a:t>
            </a:r>
          </a:p>
          <a:p>
            <a:pPr lvl="1"/>
            <a:r>
              <a:t>Textebene 2</a:t>
            </a:r>
          </a:p>
          <a:p>
            <a:pPr lvl="2"/>
            <a:r>
              <a:t>Textebene 3</a:t>
            </a:r>
          </a:p>
          <a:p>
            <a:pPr lvl="3"/>
            <a:r>
              <a:t>Textebene 4</a:t>
            </a:r>
          </a:p>
          <a:p>
            <a:pPr lvl="4"/>
            <a:r>
              <a:t>Textebene 5</a:t>
            </a:r>
          </a:p>
        </p:txBody>
      </p:sp>
      <p:sp>
        <p:nvSpPr>
          <p:cNvPr id="150" name="Shape 15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57" name="Shape 157"/>
          <p:cNvSpPr>
            <a:spLocks noGrp="1"/>
          </p:cNvSpPr>
          <p:nvPr>
            <p:ph type="title"/>
          </p:nvPr>
        </p:nvSpPr>
        <p:spPr>
          <a:xfrm>
            <a:off x="685800" y="2130425"/>
            <a:ext cx="7772400" cy="1470025"/>
          </a:xfrm>
          <a:prstGeom prst="rect">
            <a:avLst/>
          </a:prstGeom>
        </p:spPr>
        <p:txBody>
          <a:bodyPr/>
          <a:lstStyle/>
          <a:p>
            <a:r>
              <a:t>Titeltext</a:t>
            </a:r>
          </a:p>
        </p:txBody>
      </p:sp>
      <p:sp>
        <p:nvSpPr>
          <p:cNvPr id="158" name="Shape 158"/>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159" name="Shape 15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166" name="Shape 166"/>
          <p:cNvSpPr>
            <a:spLocks noGrp="1"/>
          </p:cNvSpPr>
          <p:nvPr>
            <p:ph type="title"/>
          </p:nvPr>
        </p:nvSpPr>
        <p:spPr>
          <a:xfrm>
            <a:off x="457200" y="273050"/>
            <a:ext cx="3008315" cy="1162050"/>
          </a:xfrm>
          <a:prstGeom prst="rect">
            <a:avLst/>
          </a:prstGeom>
        </p:spPr>
        <p:txBody>
          <a:bodyPr anchor="b"/>
          <a:lstStyle>
            <a:lvl1pPr algn="l">
              <a:defRPr sz="2000" b="1"/>
            </a:lvl1pPr>
          </a:lstStyle>
          <a:p>
            <a:r>
              <a:t>Titeltext</a:t>
            </a:r>
          </a:p>
        </p:txBody>
      </p:sp>
      <p:sp>
        <p:nvSpPr>
          <p:cNvPr id="167" name="Shape 167"/>
          <p:cNvSpPr>
            <a:spLocks noGrp="1"/>
          </p:cNvSpPr>
          <p:nvPr>
            <p:ph type="body" idx="1"/>
          </p:nvPr>
        </p:nvSpPr>
        <p:spPr>
          <a:xfrm>
            <a:off x="3575050" y="273050"/>
            <a:ext cx="5111750" cy="5853113"/>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68" name="Shape 168"/>
          <p:cNvSpPr>
            <a:spLocks noGrp="1"/>
          </p:cNvSpPr>
          <p:nvPr>
            <p:ph type="body" sz="half" idx="13"/>
          </p:nvPr>
        </p:nvSpPr>
        <p:spPr>
          <a:xfrm>
            <a:off x="457198" y="1435100"/>
            <a:ext cx="3008317" cy="4691063"/>
          </a:xfrm>
          <a:prstGeom prst="rect">
            <a:avLst/>
          </a:prstGeom>
        </p:spPr>
        <p:txBody>
          <a:bodyPr/>
          <a:lstStyle/>
          <a:p>
            <a:endParaRPr/>
          </a:p>
        </p:txBody>
      </p:sp>
      <p:sp>
        <p:nvSpPr>
          <p:cNvPr id="169" name="Shape 16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ck ">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176" name="Shape 176"/>
          <p:cNvSpPr/>
          <p:nvPr/>
        </p:nvSpPr>
        <p:spPr>
          <a:xfrm>
            <a:off x="-38100" y="0"/>
            <a:ext cx="9207500" cy="6845300"/>
          </a:xfrm>
          <a:prstGeom prst="rect">
            <a:avLst/>
          </a:prstGeom>
          <a:solidFill>
            <a:srgbClr val="0000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7" name="Shape 177"/>
          <p:cNvSpPr>
            <a:spLocks noGrp="1"/>
          </p:cNvSpPr>
          <p:nvPr>
            <p:ph type="sldNum" sz="quarter" idx="2"/>
          </p:nvPr>
        </p:nvSpPr>
        <p:spPr>
          <a:xfrm>
            <a:off x="7463966" y="6245225"/>
            <a:ext cx="312068" cy="298984"/>
          </a:xfrm>
          <a:prstGeom prst="rect">
            <a:avLst/>
          </a:prstGeom>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Titeltext</a:t>
            </a:r>
          </a:p>
        </p:txBody>
      </p:sp>
      <p:sp>
        <p:nvSpPr>
          <p:cNvPr id="21" name="Shape 21"/>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2" name="Shape 2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c">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184" name="Shape 184"/>
          <p:cNvSpPr>
            <a:spLocks noGrp="1"/>
          </p:cNvSpPr>
          <p:nvPr>
            <p:ph type="sldNum" sz="quarter" idx="2"/>
          </p:nvPr>
        </p:nvSpPr>
        <p:spPr>
          <a:xfrm>
            <a:off x="7463966" y="6245225"/>
            <a:ext cx="312068" cy="298984"/>
          </a:xfrm>
          <a:prstGeom prst="rect">
            <a:avLst/>
          </a:prstGeom>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mDTT normal">
    <p:spTree>
      <p:nvGrpSpPr>
        <p:cNvPr id="1" name=""/>
        <p:cNvGrpSpPr/>
        <p:nvPr/>
      </p:nvGrpSpPr>
      <p:grpSpPr>
        <a:xfrm>
          <a:off x="0" y="0"/>
          <a:ext cx="0" cy="0"/>
          <a:chOff x="0" y="0"/>
          <a:chExt cx="0" cy="0"/>
        </a:xfrm>
      </p:grpSpPr>
      <p:grpSp>
        <p:nvGrpSpPr>
          <p:cNvPr id="194" name="Group 194"/>
          <p:cNvGrpSpPr/>
          <p:nvPr/>
        </p:nvGrpSpPr>
        <p:grpSpPr>
          <a:xfrm>
            <a:off x="-1" y="6616699"/>
            <a:ext cx="9131301" cy="278891"/>
            <a:chOff x="0" y="0"/>
            <a:chExt cx="9131300" cy="278889"/>
          </a:xfrm>
        </p:grpSpPr>
        <p:sp>
          <p:nvSpPr>
            <p:cNvPr id="191" name="Shape 191"/>
            <p:cNvSpPr/>
            <p:nvPr/>
          </p:nvSpPr>
          <p:spPr>
            <a:xfrm>
              <a:off x="0" y="0"/>
              <a:ext cx="2997200"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1400"/>
                </a:lnSpc>
                <a:tabLst>
                  <a:tab pos="749300" algn="l"/>
                  <a:tab pos="1892300" algn="l"/>
                </a:tabLst>
                <a:defRPr sz="1200" i="1">
                  <a:solidFill>
                    <a:srgbClr val="011A9A"/>
                  </a:solidFill>
                  <a:latin typeface="+mj-lt"/>
                  <a:ea typeface="+mj-ea"/>
                  <a:cs typeface="+mj-cs"/>
                  <a:sym typeface="Helvetica"/>
                </a:defRPr>
              </a:pPr>
              <a:r>
                <a:t>Science meets Dharma</a:t>
              </a:r>
              <a:r>
                <a:rPr i="0"/>
                <a:t> Teachers‘ Training</a:t>
              </a:r>
            </a:p>
          </p:txBody>
        </p:sp>
        <p:sp>
          <p:nvSpPr>
            <p:cNvPr id="192" name="Shape 192"/>
            <p:cNvSpPr/>
            <p:nvPr/>
          </p:nvSpPr>
          <p:spPr>
            <a:xfrm>
              <a:off x="0" y="50800"/>
              <a:ext cx="9131301" cy="0"/>
            </a:xfrm>
            <a:prstGeom prst="line">
              <a:avLst/>
            </a:prstGeom>
            <a:noFill/>
            <a:ln w="38100" cap="flat">
              <a:solidFill>
                <a:srgbClr val="15248C"/>
              </a:solidFill>
              <a:prstDash val="solid"/>
              <a:miter lim="400000"/>
            </a:ln>
            <a:effectLst/>
          </p:spPr>
          <p:txBody>
            <a:bodyPr wrap="square" lIns="45718" tIns="45718" rIns="45718" bIns="45718" numCol="1" anchor="t">
              <a:noAutofit/>
            </a:bodyPr>
            <a:lstStyle/>
            <a:p>
              <a:endParaRPr/>
            </a:p>
          </p:txBody>
        </p:sp>
        <p:sp>
          <p:nvSpPr>
            <p:cNvPr id="193" name="Shape 193"/>
            <p:cNvSpPr/>
            <p:nvPr/>
          </p:nvSpPr>
          <p:spPr>
            <a:xfrm>
              <a:off x="8064500" y="0"/>
              <a:ext cx="1066800" cy="27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sz="1200">
                  <a:solidFill>
                    <a:srgbClr val="011A9A"/>
                  </a:solidFill>
                  <a:latin typeface="+mj-lt"/>
                  <a:ea typeface="+mj-ea"/>
                  <a:cs typeface="+mj-cs"/>
                  <a:sym typeface="Helvetica"/>
                </a:defRPr>
              </a:lvl1pPr>
            </a:lstStyle>
            <a:p>
              <a:r>
                <a:t>Werner Nater</a:t>
              </a:r>
            </a:p>
          </p:txBody>
        </p:sp>
      </p:grpSp>
      <p:sp>
        <p:nvSpPr>
          <p:cNvPr id="195" name="Shape 195"/>
          <p:cNvSpPr>
            <a:spLocks noGrp="1"/>
          </p:cNvSpPr>
          <p:nvPr>
            <p:ph type="sldNum" sz="quarter" idx="2"/>
          </p:nvPr>
        </p:nvSpPr>
        <p:spPr>
          <a:xfrm>
            <a:off x="4437077" y="6642355"/>
            <a:ext cx="258416" cy="253490"/>
          </a:xfrm>
          <a:prstGeom prst="rect">
            <a:avLst/>
          </a:prstGeom>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ck ">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202" name="Shape 202"/>
          <p:cNvSpPr/>
          <p:nvPr/>
        </p:nvSpPr>
        <p:spPr>
          <a:xfrm>
            <a:off x="-38100" y="0"/>
            <a:ext cx="9207500" cy="68453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3" name="Shape 203"/>
          <p:cNvSpPr>
            <a:spLocks noGrp="1"/>
          </p:cNvSpPr>
          <p:nvPr>
            <p:ph type="sldNum" sz="quarter" idx="2"/>
          </p:nvPr>
        </p:nvSpPr>
        <p:spPr>
          <a:xfrm>
            <a:off x="7463966" y="6245225"/>
            <a:ext cx="312068" cy="298984"/>
          </a:xfrm>
          <a:prstGeom prst="rect">
            <a:avLst/>
          </a:prstGeom>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mDTT normal">
    <p:spTree>
      <p:nvGrpSpPr>
        <p:cNvPr id="1" name=""/>
        <p:cNvGrpSpPr/>
        <p:nvPr/>
      </p:nvGrpSpPr>
      <p:grpSpPr>
        <a:xfrm>
          <a:off x="0" y="0"/>
          <a:ext cx="0" cy="0"/>
          <a:chOff x="0" y="0"/>
          <a:chExt cx="0" cy="0"/>
        </a:xfrm>
      </p:grpSpPr>
      <p:grpSp>
        <p:nvGrpSpPr>
          <p:cNvPr id="213" name="Group 213"/>
          <p:cNvGrpSpPr/>
          <p:nvPr/>
        </p:nvGrpSpPr>
        <p:grpSpPr>
          <a:xfrm>
            <a:off x="0" y="6616700"/>
            <a:ext cx="9131300" cy="279400"/>
            <a:chOff x="0" y="0"/>
            <a:chExt cx="9131300" cy="279400"/>
          </a:xfrm>
        </p:grpSpPr>
        <p:sp>
          <p:nvSpPr>
            <p:cNvPr id="210" name="Shape 210"/>
            <p:cNvSpPr/>
            <p:nvPr/>
          </p:nvSpPr>
          <p:spPr>
            <a:xfrm>
              <a:off x="0" y="0"/>
              <a:ext cx="29972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1400"/>
                </a:lnSpc>
                <a:tabLst>
                  <a:tab pos="749300" algn="l"/>
                  <a:tab pos="1892300" algn="l"/>
                </a:tabLst>
                <a:defRPr sz="1200">
                  <a:solidFill>
                    <a:srgbClr val="011A9A"/>
                  </a:solidFill>
                  <a:latin typeface="+mj-lt"/>
                  <a:ea typeface="+mj-ea"/>
                  <a:cs typeface="+mj-cs"/>
                  <a:sym typeface="Helvetica"/>
                </a:defRPr>
              </a:pPr>
              <a:r>
                <a:rPr i="1"/>
                <a:t>Science meets Dharma</a:t>
              </a:r>
              <a:r>
                <a:t> Teachers‘ Training</a:t>
              </a:r>
            </a:p>
          </p:txBody>
        </p:sp>
        <p:sp>
          <p:nvSpPr>
            <p:cNvPr id="211" name="Shape 211"/>
            <p:cNvSpPr/>
            <p:nvPr/>
          </p:nvSpPr>
          <p:spPr>
            <a:xfrm>
              <a:off x="0" y="50800"/>
              <a:ext cx="9131300" cy="0"/>
            </a:xfrm>
            <a:prstGeom prst="line">
              <a:avLst/>
            </a:prstGeom>
            <a:noFill/>
            <a:ln w="38100" cap="flat">
              <a:solidFill>
                <a:srgbClr val="15248C"/>
              </a:solidFill>
              <a:prstDash val="solid"/>
              <a:miter lim="400000"/>
            </a:ln>
            <a:effectLst/>
          </p:spPr>
          <p:txBody>
            <a:bodyPr wrap="square" lIns="0" tIns="0" rIns="0" bIns="0" numCol="1" anchor="t">
              <a:noAutofit/>
            </a:bodyPr>
            <a:lstStyle/>
            <a:p>
              <a:pPr>
                <a:defRPr sz="1200">
                  <a:latin typeface="+mj-lt"/>
                  <a:ea typeface="+mj-ea"/>
                  <a:cs typeface="+mj-cs"/>
                  <a:sym typeface="Helvetica"/>
                </a:defRPr>
              </a:pPr>
              <a:endParaRPr/>
            </a:p>
          </p:txBody>
        </p:sp>
        <p:sp>
          <p:nvSpPr>
            <p:cNvPr id="212" name="Shape 212"/>
            <p:cNvSpPr/>
            <p:nvPr/>
          </p:nvSpPr>
          <p:spPr>
            <a:xfrm>
              <a:off x="80645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sz="1200">
                  <a:solidFill>
                    <a:srgbClr val="011A9A"/>
                  </a:solidFill>
                  <a:latin typeface="+mj-lt"/>
                  <a:ea typeface="+mj-ea"/>
                  <a:cs typeface="+mj-cs"/>
                  <a:sym typeface="Helvetica"/>
                </a:defRPr>
              </a:lvl1pPr>
            </a:lstStyle>
            <a:p>
              <a:r>
                <a:t>Werner Nater</a:t>
              </a:r>
            </a:p>
          </p:txBody>
        </p:sp>
      </p:grpSp>
      <p:sp>
        <p:nvSpPr>
          <p:cNvPr id="214" name="Shape 214"/>
          <p:cNvSpPr>
            <a:spLocks noGrp="1"/>
          </p:cNvSpPr>
          <p:nvPr>
            <p:ph type="sldNum" sz="quarter" idx="2"/>
          </p:nvPr>
        </p:nvSpPr>
        <p:spPr>
          <a:xfrm>
            <a:off x="4437077" y="6642100"/>
            <a:ext cx="258416" cy="254000"/>
          </a:xfrm>
          <a:prstGeom prst="rect">
            <a:avLst/>
          </a:prstGeom>
        </p:spPr>
        <p:txBody>
          <a:bodyPr lIns="38100" tIns="38100" rIns="38100" bIns="38100"/>
          <a:lstStyle>
            <a:lvl1pPr algn="ctr" defTabSz="406400">
              <a:lnSpc>
                <a:spcPts val="1400"/>
              </a:lnSpc>
              <a:tabLst>
                <a:tab pos="749300" algn="l"/>
              </a:tabLst>
              <a:defRPr>
                <a:solidFill>
                  <a:srgbClr val="0000EE"/>
                </a:solidFill>
                <a:latin typeface="+mj-lt"/>
                <a:ea typeface="+mj-ea"/>
                <a:cs typeface="+mj-cs"/>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Titeltext</a:t>
            </a:r>
          </a:p>
        </p:txBody>
      </p:sp>
      <p:sp>
        <p:nvSpPr>
          <p:cNvPr id="30" name="Shape 30"/>
          <p:cNvSpPr>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Titeltext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Textebene 1</a:t>
            </a:r>
          </a:p>
          <a:p>
            <a:pPr lvl="1"/>
            <a:r>
              <a:t>Textebene 2</a:t>
            </a:r>
          </a:p>
          <a:p>
            <a:pPr lvl="2"/>
            <a:r>
              <a:t>Textebene 3</a:t>
            </a:r>
          </a:p>
          <a:p>
            <a:pPr lvl="3"/>
            <a:r>
              <a:t>Textebene 4</a:t>
            </a:r>
          </a:p>
          <a:p>
            <a:pPr lvl="4"/>
            <a:r>
              <a:t>Textebene 5</a:t>
            </a:r>
          </a:p>
        </p:txBody>
      </p:sp>
      <p:sp>
        <p:nvSpPr>
          <p:cNvPr id="40" name="Shape 4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Titeltext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Textebene 1</a:t>
            </a:r>
          </a:p>
          <a:p>
            <a:pPr lvl="1"/>
            <a:r>
              <a:t>Textebene 2</a:t>
            </a:r>
          </a:p>
          <a:p>
            <a:pPr lvl="2"/>
            <a:r>
              <a:t>Textebene 3</a:t>
            </a:r>
          </a:p>
          <a:p>
            <a:pPr lvl="3"/>
            <a:r>
              <a:t>Textebene 4</a:t>
            </a:r>
          </a:p>
          <a:p>
            <a:pPr lvl="4"/>
            <a:r>
              <a:t>Textebene 5</a:t>
            </a:r>
          </a:p>
        </p:txBody>
      </p:sp>
      <p:sp>
        <p:nvSpPr>
          <p:cNvPr id="49" name="Shape 49"/>
          <p:cNvSpPr>
            <a:spLocks noGrp="1"/>
          </p:cNvSpPr>
          <p:nvPr>
            <p:ph type="body" sz="quarter" idx="13"/>
          </p:nvPr>
        </p:nvSpPr>
        <p:spPr>
          <a:xfrm>
            <a:off x="4645025" y="1535112"/>
            <a:ext cx="4041775" cy="639764"/>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Titeltext</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5" cy="1162050"/>
          </a:xfrm>
          <a:prstGeom prst="rect">
            <a:avLst/>
          </a:prstGeom>
        </p:spPr>
        <p:txBody>
          <a:bodyPr anchor="b"/>
          <a:lstStyle>
            <a:lvl1pPr algn="l">
              <a:defRPr sz="2000" b="1"/>
            </a:lvl1pPr>
          </a:lstStyle>
          <a:p>
            <a:r>
              <a:t>Titeltext</a:t>
            </a:r>
          </a:p>
        </p:txBody>
      </p:sp>
      <p:sp>
        <p:nvSpPr>
          <p:cNvPr id="73" name="Shape 73"/>
          <p:cNvSpPr>
            <a:spLocks noGrp="1"/>
          </p:cNvSpPr>
          <p:nvPr>
            <p:ph type="body" idx="1"/>
          </p:nvPr>
        </p:nvSpPr>
        <p:spPr>
          <a:xfrm>
            <a:off x="3575050" y="273050"/>
            <a:ext cx="5111750" cy="5853113"/>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it Beschriftung">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2" cy="566738"/>
          </a:xfrm>
          <a:prstGeom prst="rect">
            <a:avLst/>
          </a:prstGeom>
        </p:spPr>
        <p:txBody>
          <a:bodyPr anchor="b"/>
          <a:lstStyle>
            <a:lvl1pPr algn="l">
              <a:defRPr sz="2000" b="1"/>
            </a:lvl1pPr>
          </a:lstStyle>
          <a:p>
            <a:r>
              <a:t>Titeltext</a:t>
            </a:r>
          </a:p>
        </p:txBody>
      </p:sp>
      <p:sp>
        <p:nvSpPr>
          <p:cNvPr id="83" name="Shape 83"/>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Textebene 1</a:t>
            </a:r>
          </a:p>
          <a:p>
            <a:pPr lvl="1"/>
            <a:r>
              <a:t>Textebene 2</a:t>
            </a:r>
          </a:p>
          <a:p>
            <a:pPr lvl="2"/>
            <a:r>
              <a:t>Textebene 3</a:t>
            </a:r>
          </a:p>
          <a:p>
            <a:pPr lvl="3"/>
            <a:r>
              <a:t>Textebene 4</a:t>
            </a:r>
          </a:p>
          <a:p>
            <a:pPr lvl="4"/>
            <a:r>
              <a:t>Textebene 5</a:t>
            </a:r>
          </a:p>
        </p:txBody>
      </p:sp>
      <p:sp>
        <p:nvSpPr>
          <p:cNvPr id="85" name="Shape 8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t>Titeltext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sp>
        <p:nvSpPr>
          <p:cNvPr id="4" name="Shape 4"/>
          <p:cNvSpPr>
            <a:spLocks noGrp="1"/>
          </p:cNvSpPr>
          <p:nvPr>
            <p:ph type="sldNum" sz="quarter" idx="2"/>
          </p:nvPr>
        </p:nvSpPr>
        <p:spPr>
          <a:xfrm>
            <a:off x="8428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tif"/><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Relationship Id="rId4"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4.t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4.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tif"/><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19.xml"/><Relationship Id="rId5" Type="http://schemas.openxmlformats.org/officeDocument/2006/relationships/image" Target="../media/image33.png"/><Relationship Id="rId1" Type="http://schemas.microsoft.com/office/2007/relationships/media" Target="../media/media3.mp4"/><Relationship Id="rId2" Type="http://schemas.openxmlformats.org/officeDocument/2006/relationships/video" Target="../media/media3.mp4"/></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1.t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2.t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4.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7.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8.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8.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9.tif"/></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t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t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t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4.gif"/></Relationships>
</file>

<file path=ppt/slides/_rels/slide56.xml.rels><?xml version="1.0" encoding="UTF-8" standalone="yes"?>
<Relationships xmlns="http://schemas.openxmlformats.org/package/2006/relationships"><Relationship Id="rId3" Type="http://schemas.openxmlformats.org/officeDocument/2006/relationships/image" Target="../media/image56.tif"/><Relationship Id="rId4" Type="http://schemas.openxmlformats.org/officeDocument/2006/relationships/image" Target="../media/image57.tif"/><Relationship Id="rId5" Type="http://schemas.openxmlformats.org/officeDocument/2006/relationships/image" Target="../media/image58.tif"/><Relationship Id="rId1" Type="http://schemas.openxmlformats.org/officeDocument/2006/relationships/slideLayout" Target="../slideLayouts/slideLayout13.xml"/><Relationship Id="rId2" Type="http://schemas.openxmlformats.org/officeDocument/2006/relationships/image" Target="../media/image55.tif"/></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9.tif"/><Relationship Id="rId4" Type="http://schemas.openxmlformats.org/officeDocument/2006/relationships/image" Target="../media/image60.tif"/><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1.t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tif"/><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65.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6.t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3.xml"/><Relationship Id="rId6" Type="http://schemas.openxmlformats.org/officeDocument/2006/relationships/image" Target="../media/image6.png"/><Relationship Id="rId7"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t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p:nvPr/>
        </p:nvSpPr>
        <p:spPr>
          <a:xfrm>
            <a:off x="-12700" y="0"/>
            <a:ext cx="9207500" cy="6896100"/>
          </a:xfrm>
          <a:prstGeom prst="rect">
            <a:avLst/>
          </a:prstGeom>
          <a:solidFill>
            <a:srgbClr val="000000"/>
          </a:solidFill>
          <a:ln w="12700">
            <a:solidFill>
              <a:srgbClr val="000000"/>
            </a:solidFill>
          </a:ln>
        </p:spPr>
        <p:txBody>
          <a:bodyPr lIns="45718" tIns="45718" rIns="45718" bIns="45718" anchor="ctr"/>
          <a:lstStyle/>
          <a:p>
            <a:pPr marR="40639" defTabSz="914400">
              <a:defRPr sz="1400">
                <a:uFill>
                  <a:solidFill>
                    <a:srgbClr val="000000"/>
                  </a:solidFill>
                </a:uFill>
                <a:latin typeface="Arial"/>
                <a:ea typeface="Arial"/>
                <a:cs typeface="Arial"/>
                <a:sym typeface="Arial"/>
              </a:defRPr>
            </a:pPr>
            <a:endParaRPr/>
          </a:p>
        </p:txBody>
      </p:sp>
      <p:sp>
        <p:nvSpPr>
          <p:cNvPr id="224" name="Shape 224"/>
          <p:cNvSpPr/>
          <p:nvPr/>
        </p:nvSpPr>
        <p:spPr>
          <a:xfrm>
            <a:off x="3683000" y="2540000"/>
            <a:ext cx="1778000" cy="1778000"/>
          </a:xfrm>
          <a:prstGeom prst="ellipse">
            <a:avLst/>
          </a:prstGeom>
          <a:solidFill>
            <a:srgbClr val="011A9A"/>
          </a:solidFill>
          <a:ln w="254000">
            <a:solidFill>
              <a:srgbClr val="FF2600"/>
            </a:solidFill>
            <a:miter lim="400000"/>
          </a:ln>
        </p:spPr>
        <p:txBody>
          <a:bodyPr lIns="45718" tIns="45718" rIns="45718" bIns="45718" anchor="ctr"/>
          <a:lstStyle/>
          <a:p>
            <a:pPr marR="40639" defTabSz="914400">
              <a:defRPr sz="1400">
                <a:uFill>
                  <a:solidFill>
                    <a:srgbClr val="000000"/>
                  </a:solidFill>
                </a:uFill>
                <a:latin typeface="Arial"/>
                <a:ea typeface="Arial"/>
                <a:cs typeface="Arial"/>
                <a:sym typeface="Arial"/>
              </a:defRPr>
            </a:pPr>
            <a:endParaRPr/>
          </a:p>
        </p:txBody>
      </p:sp>
      <p:sp>
        <p:nvSpPr>
          <p:cNvPr id="225" name="Shape 225"/>
          <p:cNvSpPr/>
          <p:nvPr/>
        </p:nvSpPr>
        <p:spPr>
          <a:xfrm flipV="1">
            <a:off x="-1" y="3485927"/>
            <a:ext cx="646460" cy="225"/>
          </a:xfrm>
          <a:prstGeom prst="line">
            <a:avLst/>
          </a:prstGeom>
          <a:ln w="127000">
            <a:solidFill>
              <a:srgbClr val="FF2600"/>
            </a:solidFill>
            <a:miter lim="400000"/>
          </a:ln>
        </p:spPr>
        <p:txBody>
          <a:bodyPr lIns="45718" tIns="45718" rIns="45718" bIns="45718"/>
          <a:lstStyle/>
          <a:p>
            <a:endParaRPr/>
          </a:p>
        </p:txBody>
      </p:sp>
      <p:sp>
        <p:nvSpPr>
          <p:cNvPr id="226" name="Shape 226"/>
          <p:cNvSpPr/>
          <p:nvPr/>
        </p:nvSpPr>
        <p:spPr>
          <a:xfrm>
            <a:off x="8509000" y="3429000"/>
            <a:ext cx="635000" cy="0"/>
          </a:xfrm>
          <a:prstGeom prst="line">
            <a:avLst/>
          </a:prstGeom>
          <a:ln w="127000">
            <a:solidFill>
              <a:srgbClr val="FF2600"/>
            </a:solidFill>
            <a:miter lim="400000"/>
          </a:ln>
        </p:spPr>
        <p:txBody>
          <a:bodyPr lIns="45718" tIns="45718" rIns="45718" bIns="45718"/>
          <a:lstStyle/>
          <a:p>
            <a:endParaRPr/>
          </a:p>
        </p:txBody>
      </p:sp>
      <p:grpSp>
        <p:nvGrpSpPr>
          <p:cNvPr id="229" name="Group 229"/>
          <p:cNvGrpSpPr/>
          <p:nvPr/>
        </p:nvGrpSpPr>
        <p:grpSpPr>
          <a:xfrm>
            <a:off x="-2" y="5549900"/>
            <a:ext cx="1295403" cy="1295400"/>
            <a:chOff x="0" y="0"/>
            <a:chExt cx="1295401" cy="1295400"/>
          </a:xfrm>
        </p:grpSpPr>
        <p:sp>
          <p:nvSpPr>
            <p:cNvPr id="227" name="Shape 227"/>
            <p:cNvSpPr/>
            <p:nvPr/>
          </p:nvSpPr>
          <p:spPr>
            <a:xfrm flipH="1" flipV="1">
              <a:off x="0" y="1258569"/>
              <a:ext cx="1295402"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228" name="Shape 228"/>
            <p:cNvSpPr/>
            <p:nvPr/>
          </p:nvSpPr>
          <p:spPr>
            <a:xfrm flipH="1">
              <a:off x="52070"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232" name="Group 232"/>
          <p:cNvGrpSpPr/>
          <p:nvPr/>
        </p:nvGrpSpPr>
        <p:grpSpPr>
          <a:xfrm>
            <a:off x="7848600" y="5549900"/>
            <a:ext cx="1295400" cy="1295400"/>
            <a:chOff x="0" y="0"/>
            <a:chExt cx="1295400" cy="1295400"/>
          </a:xfrm>
        </p:grpSpPr>
        <p:sp>
          <p:nvSpPr>
            <p:cNvPr id="230" name="Shape 230"/>
            <p:cNvSpPr/>
            <p:nvPr/>
          </p:nvSpPr>
          <p:spPr>
            <a:xfrm>
              <a:off x="0" y="1258569"/>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231" name="Shape 231"/>
            <p:cNvSpPr/>
            <p:nvPr/>
          </p:nvSpPr>
          <p:spPr>
            <a:xfrm flipH="1">
              <a:off x="1244600"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235" name="Group 235"/>
          <p:cNvGrpSpPr/>
          <p:nvPr/>
        </p:nvGrpSpPr>
        <p:grpSpPr>
          <a:xfrm>
            <a:off x="7848600" y="12700"/>
            <a:ext cx="1295400" cy="1295400"/>
            <a:chOff x="0" y="0"/>
            <a:chExt cx="1295400" cy="1295400"/>
          </a:xfrm>
        </p:grpSpPr>
        <p:sp>
          <p:nvSpPr>
            <p:cNvPr id="233" name="Shape 233"/>
            <p:cNvSpPr/>
            <p:nvPr/>
          </p:nvSpPr>
          <p:spPr>
            <a:xfrm>
              <a:off x="0" y="50799"/>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234" name="Shape 234"/>
            <p:cNvSpPr/>
            <p:nvPr/>
          </p:nvSpPr>
          <p:spPr>
            <a:xfrm flipV="1">
              <a:off x="1244600" y="0"/>
              <a:ext cx="0"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grpSp>
        <p:nvGrpSpPr>
          <p:cNvPr id="238" name="Group 238"/>
          <p:cNvGrpSpPr/>
          <p:nvPr/>
        </p:nvGrpSpPr>
        <p:grpSpPr>
          <a:xfrm>
            <a:off x="-1" y="12699"/>
            <a:ext cx="1295401" cy="1295401"/>
            <a:chOff x="0" y="0"/>
            <a:chExt cx="1295400" cy="1295400"/>
          </a:xfrm>
        </p:grpSpPr>
        <p:sp>
          <p:nvSpPr>
            <p:cNvPr id="236" name="Shape 236"/>
            <p:cNvSpPr/>
            <p:nvPr/>
          </p:nvSpPr>
          <p:spPr>
            <a:xfrm flipH="1" flipV="1">
              <a:off x="0" y="50800"/>
              <a:ext cx="1295400" cy="1"/>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sp>
          <p:nvSpPr>
            <p:cNvPr id="237" name="Shape 237"/>
            <p:cNvSpPr/>
            <p:nvPr/>
          </p:nvSpPr>
          <p:spPr>
            <a:xfrm flipV="1">
              <a:off x="52069" y="0"/>
              <a:ext cx="1" cy="1295400"/>
            </a:xfrm>
            <a:prstGeom prst="line">
              <a:avLst/>
            </a:prstGeom>
            <a:noFill/>
            <a:ln w="127000" cap="flat">
              <a:solidFill>
                <a:srgbClr val="FF2600"/>
              </a:solidFill>
              <a:prstDash val="solid"/>
              <a:miter lim="400000"/>
            </a:ln>
            <a:effectLst/>
          </p:spPr>
          <p:txBody>
            <a:bodyPr wrap="square" lIns="45718" tIns="45718" rIns="45718" bIns="45718" numCol="1" anchor="t">
              <a:noAutofit/>
            </a:bodyPr>
            <a:lstStyle/>
            <a:p>
              <a:endParaRPr/>
            </a:p>
          </p:txBody>
        </p:sp>
      </p:grpSp>
      <p:sp>
        <p:nvSpPr>
          <p:cNvPr id="239" name="Shape 239"/>
          <p:cNvSpPr/>
          <p:nvPr/>
        </p:nvSpPr>
        <p:spPr>
          <a:xfrm>
            <a:off x="4559299" y="221"/>
            <a:ext cx="12701" cy="651290"/>
          </a:xfrm>
          <a:prstGeom prst="line">
            <a:avLst/>
          </a:prstGeom>
          <a:ln w="127000">
            <a:solidFill>
              <a:srgbClr val="FF2600"/>
            </a:solidFill>
            <a:miter lim="400000"/>
          </a:ln>
        </p:spPr>
        <p:txBody>
          <a:bodyPr lIns="45718" tIns="45718" rIns="45718" bIns="45718"/>
          <a:lstStyle/>
          <a:p>
            <a:endParaRPr/>
          </a:p>
        </p:txBody>
      </p:sp>
      <p:sp>
        <p:nvSpPr>
          <p:cNvPr id="240" name="Shape 240"/>
          <p:cNvSpPr/>
          <p:nvPr/>
        </p:nvSpPr>
        <p:spPr>
          <a:xfrm>
            <a:off x="4559299" y="6210299"/>
            <a:ext cx="12701" cy="651289"/>
          </a:xfrm>
          <a:prstGeom prst="line">
            <a:avLst/>
          </a:prstGeom>
          <a:ln w="127000">
            <a:solidFill>
              <a:srgbClr val="FF2600"/>
            </a:solidFill>
            <a:miter lim="400000"/>
          </a:ln>
        </p:spPr>
        <p:txBody>
          <a:bodyPr lIns="45718" tIns="45718" rIns="45718" bIns="45718"/>
          <a:lstStyle/>
          <a:p>
            <a:endParaRPr/>
          </a:p>
        </p:txBody>
      </p:sp>
      <p:sp>
        <p:nvSpPr>
          <p:cNvPr id="241" name="Shape 241"/>
          <p:cNvSpPr>
            <a:spLocks noGrp="1"/>
          </p:cNvSpPr>
          <p:nvPr>
            <p:ph type="sldNum" sz="quarter" idx="4294967295"/>
          </p:nvPr>
        </p:nvSpPr>
        <p:spPr>
          <a:xfrm>
            <a:off x="7513408" y="6245225"/>
            <a:ext cx="213184" cy="298984"/>
          </a:xfrm>
          <a:prstGeom prst="rect">
            <a:avLst/>
          </a:prstGeom>
          <a:extLst>
            <a:ext uri="{C572A759-6A51-4108-AA02-DFA0A04FC94B}">
              <ma14:wrappingTextBoxFlag xmlns:ma14="http://schemas.microsoft.com/office/mac/drawingml/2011/main" val="1"/>
            </a:ext>
          </a:extLst>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1</a:t>
            </a:fld>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11.tif"/>
          <p:cNvPicPr>
            <a:picLocks noChangeAspect="1"/>
          </p:cNvPicPr>
          <p:nvPr/>
        </p:nvPicPr>
        <p:blipFill>
          <a:blip r:embed="rId2"/>
          <a:stretch>
            <a:fillRect/>
          </a:stretch>
        </p:blipFill>
        <p:spPr>
          <a:xfrm>
            <a:off x="717550" y="1873250"/>
            <a:ext cx="8470900" cy="4127500"/>
          </a:xfrm>
          <a:prstGeom prst="rect">
            <a:avLst/>
          </a:prstGeom>
          <a:ln w="12700">
            <a:miter lim="400000"/>
          </a:ln>
        </p:spPr>
      </p:pic>
      <p:sp>
        <p:nvSpPr>
          <p:cNvPr id="331" name="Shape 33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10</a:t>
            </a:fld>
            <a:endParaRPr/>
          </a:p>
        </p:txBody>
      </p:sp>
      <p:sp>
        <p:nvSpPr>
          <p:cNvPr id="332" name="Shape 332"/>
          <p:cNvSpPr/>
          <p:nvPr/>
        </p:nvSpPr>
        <p:spPr>
          <a:xfrm>
            <a:off x="254559" y="-77387"/>
            <a:ext cx="8731879"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a:latin typeface="+mj-lt"/>
                <a:ea typeface="+mj-ea"/>
                <a:cs typeface="+mj-cs"/>
                <a:sym typeface="Helvetica"/>
              </a:defRPr>
            </a:pPr>
            <a:r>
              <a:rPr dirty="0"/>
              <a:t>Five senses connects us with the world around us</a:t>
            </a:r>
          </a:p>
          <a:p>
            <a:pPr>
              <a:defRPr sz="3200">
                <a:latin typeface="Monlam Uni OuChan2"/>
                <a:ea typeface="Monlam Uni OuChan2"/>
                <a:cs typeface="Monlam Uni OuChan2"/>
                <a:sym typeface="Monlam Uni OuChan2"/>
              </a:defRPr>
            </a:pPr>
            <a:r>
              <a:rPr dirty="0"/>
              <a:t>དབང་ཚོར་ལྔ་ཡིས་ང་ཚོའི་མཐའ་འཁོར་གྱི་ཁོར་ཡུག་དང་འབྲེལ་བ་བྱེད་ཐུབ།</a:t>
            </a:r>
          </a:p>
        </p:txBody>
      </p:sp>
      <p:sp>
        <p:nvSpPr>
          <p:cNvPr id="333" name="Shape 333"/>
          <p:cNvSpPr/>
          <p:nvPr/>
        </p:nvSpPr>
        <p:spPr>
          <a:xfrm>
            <a:off x="8719019" y="2782147"/>
            <a:ext cx="348577"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400">
                <a:latin typeface="Monlam Uni OuChan2"/>
                <a:ea typeface="Monlam Uni OuChan2"/>
                <a:cs typeface="Monlam Uni OuChan2"/>
                <a:sym typeface="Monlam Uni OuChan2"/>
              </a:defRPr>
            </a:lvl1pPr>
          </a:lstStyle>
          <a:p>
            <a:r>
              <a:t>སྒྲ།</a:t>
            </a:r>
          </a:p>
        </p:txBody>
      </p:sp>
      <p:sp>
        <p:nvSpPr>
          <p:cNvPr id="334" name="Shape 334"/>
          <p:cNvSpPr/>
          <p:nvPr/>
        </p:nvSpPr>
        <p:spPr>
          <a:xfrm>
            <a:off x="8293472" y="1965821"/>
            <a:ext cx="481852"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spcBef>
                <a:spcPts val="500"/>
              </a:spcBef>
              <a:defRPr sz="2400">
                <a:latin typeface="Monlam Uni OuChan2"/>
                <a:ea typeface="Monlam Uni OuChan2"/>
                <a:cs typeface="Monlam Uni OuChan2"/>
                <a:sym typeface="Monlam Uni OuChan2"/>
              </a:defRPr>
            </a:lvl1pPr>
          </a:lstStyle>
          <a:p>
            <a:r>
              <a:t>འོད།</a:t>
            </a:r>
          </a:p>
        </p:txBody>
      </p:sp>
      <p:sp>
        <p:nvSpPr>
          <p:cNvPr id="335" name="Shape 335"/>
          <p:cNvSpPr/>
          <p:nvPr/>
        </p:nvSpPr>
        <p:spPr>
          <a:xfrm rot="256547">
            <a:off x="331410" y="2719089"/>
            <a:ext cx="1145383" cy="485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400" b="1"/>
            </a:lvl1pPr>
          </a:lstStyle>
          <a:p>
            <a:r>
              <a:t>གནོན་ཤུགས།</a:t>
            </a:r>
          </a:p>
        </p:txBody>
      </p:sp>
      <p:sp>
        <p:nvSpPr>
          <p:cNvPr id="336" name="Shape 336"/>
          <p:cNvSpPr/>
          <p:nvPr/>
        </p:nvSpPr>
        <p:spPr>
          <a:xfrm rot="483961">
            <a:off x="924973" y="2183076"/>
            <a:ext cx="751568" cy="9086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b="1"/>
            </a:lvl1pPr>
          </a:lstStyle>
          <a:p>
            <a:r>
              <a:t>རེག་པ།  </a:t>
            </a:r>
          </a:p>
        </p:txBody>
      </p:sp>
      <p:sp>
        <p:nvSpPr>
          <p:cNvPr id="337" name="Shape 337"/>
          <p:cNvSpPr/>
          <p:nvPr/>
        </p:nvSpPr>
        <p:spPr>
          <a:xfrm>
            <a:off x="259957" y="3357741"/>
            <a:ext cx="1051506" cy="58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Monlam Uni OuChan2"/>
                <a:ea typeface="Monlam Uni OuChan2"/>
                <a:cs typeface="Monlam Uni OuChan2"/>
                <a:sym typeface="Monlam Uni OuChan2"/>
              </a:defRPr>
            </a:lvl1pPr>
          </a:lstStyle>
          <a:p>
            <a:r>
              <a:t>ཚ་དྲོད།</a:t>
            </a:r>
          </a:p>
        </p:txBody>
      </p:sp>
      <p:sp>
        <p:nvSpPr>
          <p:cNvPr id="338" name="Shape 338"/>
          <p:cNvSpPr/>
          <p:nvPr/>
        </p:nvSpPr>
        <p:spPr>
          <a:xfrm rot="20837758">
            <a:off x="1432808" y="3851279"/>
            <a:ext cx="57718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Corbel"/>
                <a:ea typeface="Corbel"/>
                <a:cs typeface="Corbel"/>
                <a:sym typeface="Corbel"/>
              </a:defRPr>
            </a:lvl1pPr>
          </a:lstStyle>
          <a:p>
            <a:r>
              <a:t>PAIN</a:t>
            </a:r>
          </a:p>
        </p:txBody>
      </p:sp>
      <p:sp>
        <p:nvSpPr>
          <p:cNvPr id="339" name="Shape 339"/>
          <p:cNvSpPr/>
          <p:nvPr/>
        </p:nvSpPr>
        <p:spPr>
          <a:xfrm rot="21074698">
            <a:off x="636892" y="3958174"/>
            <a:ext cx="1068153" cy="48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90000"/>
              </a:lnSpc>
              <a:spcBef>
                <a:spcPts val="600"/>
              </a:spcBef>
              <a:tabLst>
                <a:tab pos="5626100" algn="l"/>
              </a:tabLst>
              <a:defRPr sz="2400" b="1">
                <a:latin typeface="+mj-lt"/>
                <a:ea typeface="+mj-ea"/>
                <a:cs typeface="+mj-cs"/>
                <a:sym typeface="Helvetica"/>
              </a:defRPr>
            </a:lvl1pPr>
          </a:lstStyle>
          <a:p>
            <a:r>
              <a:t>ཟུག་རྔུ།</a:t>
            </a:r>
          </a:p>
        </p:txBody>
      </p:sp>
      <p:sp>
        <p:nvSpPr>
          <p:cNvPr id="340" name="Shape 340"/>
          <p:cNvSpPr/>
          <p:nvPr/>
        </p:nvSpPr>
        <p:spPr>
          <a:xfrm>
            <a:off x="1122353" y="5002669"/>
            <a:ext cx="492817" cy="48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b="1">
                <a:latin typeface="+mj-lt"/>
                <a:ea typeface="+mj-ea"/>
                <a:cs typeface="+mj-cs"/>
                <a:sym typeface="Helvetica"/>
              </a:defRPr>
            </a:lvl1pPr>
          </a:lstStyle>
          <a:p>
            <a:r>
              <a:t>རོ།</a:t>
            </a:r>
          </a:p>
        </p:txBody>
      </p:sp>
      <p:sp>
        <p:nvSpPr>
          <p:cNvPr id="341" name="Shape 341"/>
          <p:cNvSpPr/>
          <p:nvPr/>
        </p:nvSpPr>
        <p:spPr>
          <a:xfrm>
            <a:off x="7768042" y="5644050"/>
            <a:ext cx="332739"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spcBef>
                <a:spcPts val="600"/>
              </a:spcBef>
              <a:defRPr sz="2400">
                <a:latin typeface="Monlam Uni OuChan2"/>
                <a:ea typeface="Monlam Uni OuChan2"/>
                <a:cs typeface="Monlam Uni OuChan2"/>
                <a:sym typeface="Monlam Uni OuChan2"/>
              </a:defRPr>
            </a:lvl1pPr>
          </a:lstStyle>
          <a:p>
            <a:r>
              <a:rPr dirty="0"/>
              <a:t>དྲི།</a:t>
            </a:r>
          </a:p>
        </p:txBody>
      </p:sp>
      <p:sp>
        <p:nvSpPr>
          <p:cNvPr id="342" name="Shape 342"/>
          <p:cNvSpPr/>
          <p:nvPr/>
        </p:nvSpPr>
        <p:spPr>
          <a:xfrm>
            <a:off x="8152024" y="3781354"/>
            <a:ext cx="771711"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400">
                <a:latin typeface="Monlam Uni OuChan2"/>
                <a:ea typeface="Monlam Uni OuChan2"/>
                <a:cs typeface="Monlam Uni OuChan2"/>
                <a:sym typeface="Monlam Uni OuChan2"/>
              </a:defRPr>
            </a:pPr>
            <a:r>
              <a:t>ཆ་སྙོམ།</a:t>
            </a:r>
          </a:p>
        </p:txBody>
      </p:sp>
      <p:sp>
        <p:nvSpPr>
          <p:cNvPr id="343" name="Shape 343"/>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p:nvPr/>
        </p:nvSpPr>
        <p:spPr>
          <a:xfrm>
            <a:off x="264158" y="1499233"/>
            <a:ext cx="5650260" cy="13906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marL="179387" indent="-179387">
              <a:lnSpc>
                <a:spcPct val="70000"/>
              </a:lnSpc>
              <a:buSzPct val="100000"/>
              <a:buFont typeface="Arial"/>
              <a:buChar char="•"/>
              <a:defRPr sz="2400">
                <a:latin typeface="+mj-lt"/>
                <a:ea typeface="+mj-ea"/>
                <a:cs typeface="+mj-cs"/>
                <a:sym typeface="Helvetica"/>
              </a:defRPr>
            </a:pPr>
            <a:r>
              <a:rPr dirty="0"/>
              <a:t>It tells us the things that are around us.</a:t>
            </a:r>
          </a:p>
          <a:p>
            <a:pPr>
              <a:lnSpc>
                <a:spcPct val="50000"/>
              </a:lnSpc>
              <a:buFont typeface="Arial"/>
              <a:defRPr sz="2400">
                <a:latin typeface="+mj-lt"/>
                <a:ea typeface="+mj-ea"/>
                <a:cs typeface="+mj-cs"/>
                <a:sym typeface="Helvetica"/>
              </a:defRPr>
            </a:pPr>
            <a:r>
              <a:rPr lang="en-US" dirty="0"/>
              <a:t> </a:t>
            </a:r>
            <a:r>
              <a:rPr dirty="0"/>
              <a:t/>
            </a:r>
            <a:br>
              <a:rPr dirty="0"/>
            </a:br>
            <a:r>
              <a:rPr lang="en-US" dirty="0"/>
              <a:t>  </a:t>
            </a:r>
            <a:r>
              <a:rPr sz="2800" dirty="0" err="1">
                <a:latin typeface="Monlam Uni OuChan2"/>
                <a:ea typeface="Monlam Uni OuChan2"/>
                <a:cs typeface="Monlam Uni OuChan2"/>
                <a:sym typeface="Monlam Uni OuChan2"/>
              </a:rPr>
              <a:t>ང་ཚོའི་མཐའ་འཁོར་ལ་ཡོད་པའི་དངོས་པོའི་སྐོར</a:t>
            </a:r>
            <a:r>
              <a:rPr sz="2800" dirty="0">
                <a:latin typeface="Monlam Uni OuChan2"/>
                <a:ea typeface="Monlam Uni OuChan2"/>
                <a:cs typeface="Monlam Uni OuChan2"/>
                <a:sym typeface="Monlam Uni OuChan2"/>
              </a:rPr>
              <a:t>་</a:t>
            </a:r>
          </a:p>
          <a:p>
            <a:pPr>
              <a:lnSpc>
                <a:spcPct val="70000"/>
              </a:lnSpc>
              <a:defRPr sz="2800">
                <a:latin typeface="Monlam Uni OuChan2"/>
                <a:ea typeface="Monlam Uni OuChan2"/>
                <a:cs typeface="Monlam Uni OuChan2"/>
                <a:sym typeface="Monlam Uni OuChan2"/>
              </a:defRPr>
            </a:pPr>
            <a:r>
              <a:rPr dirty="0"/>
              <a:t>  </a:t>
            </a:r>
            <a:r>
              <a:rPr dirty="0" err="1"/>
              <a:t>བཤད་ཐུབ</a:t>
            </a:r>
            <a:r>
              <a:rPr dirty="0"/>
              <a:t>།</a:t>
            </a:r>
          </a:p>
        </p:txBody>
      </p:sp>
      <p:sp>
        <p:nvSpPr>
          <p:cNvPr id="346" name="Shape 346"/>
          <p:cNvSpPr/>
          <p:nvPr/>
        </p:nvSpPr>
        <p:spPr>
          <a:xfrm>
            <a:off x="5838271" y="4262318"/>
            <a:ext cx="2867201" cy="8925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b="1">
                <a:latin typeface="+mj-lt"/>
                <a:ea typeface="+mj-ea"/>
                <a:cs typeface="+mj-cs"/>
                <a:sym typeface="Helvetica"/>
              </a:defRPr>
            </a:pPr>
            <a:r>
              <a:rPr dirty="0"/>
              <a:t>Stimulus:  </a:t>
            </a:r>
            <a:r>
              <a:rPr b="0" dirty="0"/>
              <a:t>Sound  </a:t>
            </a:r>
          </a:p>
          <a:p>
            <a:pPr>
              <a:defRPr sz="2800">
                <a:latin typeface="Monlam Uni OuChan2"/>
                <a:ea typeface="Monlam Uni OuChan2"/>
                <a:cs typeface="Monlam Uni OuChan2"/>
                <a:sym typeface="Monlam Uni OuChan2"/>
              </a:defRPr>
            </a:pPr>
            <a:r>
              <a:rPr lang="bo-CN" sz="2800" dirty="0"/>
              <a:t>སྐུལ་</a:t>
            </a:r>
            <a:r>
              <a:rPr lang="bo-CN" sz="2800" dirty="0">
                <a:latin typeface="Arial" panose="020B0604020202020204" pitchFamily="34" charset="0"/>
              </a:rPr>
              <a:t>རྐྱེན</a:t>
            </a:r>
            <a:r>
              <a:rPr dirty="0"/>
              <a:t>།		 </a:t>
            </a:r>
            <a:r>
              <a:rPr dirty="0" err="1"/>
              <a:t>སྒྲ</a:t>
            </a:r>
            <a:r>
              <a:rPr dirty="0"/>
              <a:t>།</a:t>
            </a:r>
          </a:p>
        </p:txBody>
      </p:sp>
      <p:sp>
        <p:nvSpPr>
          <p:cNvPr id="347" name="Shape 347"/>
          <p:cNvSpPr>
            <a:spLocks noGrp="1"/>
          </p:cNvSpPr>
          <p:nvPr>
            <p:ph type="sldNum" sz="quarter" idx="4294967295"/>
          </p:nvPr>
        </p:nvSpPr>
        <p:spPr>
          <a:xfrm>
            <a:off x="4449045" y="6642355"/>
            <a:ext cx="247180"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11</a:t>
            </a:fld>
            <a:endParaRPr/>
          </a:p>
        </p:txBody>
      </p:sp>
      <p:pic>
        <p:nvPicPr>
          <p:cNvPr id="348" name="image12.jpeg" descr="wte-photogallery-toddler-ear-200x200-nw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79079" y="1614734"/>
            <a:ext cx="2680250" cy="2620243"/>
          </a:xfrm>
          <a:prstGeom prst="rect">
            <a:avLst/>
          </a:prstGeom>
          <a:ln w="12700">
            <a:miter lim="400000"/>
          </a:ln>
        </p:spPr>
      </p:pic>
      <p:sp>
        <p:nvSpPr>
          <p:cNvPr id="349" name="Shape 349"/>
          <p:cNvSpPr/>
          <p:nvPr/>
        </p:nvSpPr>
        <p:spPr>
          <a:xfrm>
            <a:off x="264158" y="2998823"/>
            <a:ext cx="5533887" cy="35280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marL="179387" indent="-179387">
              <a:lnSpc>
                <a:spcPct val="120000"/>
              </a:lnSpc>
              <a:spcBef>
                <a:spcPts val="2000"/>
              </a:spcBef>
              <a:buSzPct val="100000"/>
              <a:buFont typeface="Arial"/>
              <a:buChar char="•"/>
              <a:defRPr sz="2200">
                <a:latin typeface="+mj-lt"/>
                <a:ea typeface="+mj-ea"/>
                <a:cs typeface="+mj-cs"/>
                <a:sym typeface="Helvetica"/>
              </a:defRPr>
            </a:pPr>
            <a:r>
              <a:rPr dirty="0"/>
              <a:t>360°, where we don‘t look.</a:t>
            </a:r>
            <a:br>
              <a:rPr dirty="0"/>
            </a:br>
            <a:r>
              <a:rPr sz="2600" dirty="0" err="1">
                <a:latin typeface="Monlam Uni OuChan2"/>
                <a:ea typeface="Monlam Uni OuChan2"/>
                <a:cs typeface="Monlam Uni OuChan2"/>
                <a:sym typeface="Monlam Uni OuChan2"/>
              </a:rPr>
              <a:t>ཕྱོགས་ཐམས་ཅད་དང་མིག་མ་མཐོང་ས་ནས་ཀྱང</a:t>
            </a:r>
            <a:r>
              <a:rPr lang="bo-CN" sz="2600" dirty="0">
                <a:latin typeface="Monlam Uni OuChan2"/>
                <a:ea typeface="Monlam Uni OuChan2"/>
                <a:cs typeface="Monlam Uni OuChan2"/>
                <a:sym typeface="Monlam Uni OuChan2"/>
              </a:rPr>
              <a:t>་</a:t>
            </a:r>
            <a:r>
              <a:rPr sz="2600" dirty="0">
                <a:latin typeface="Monlam Uni OuChan2"/>
                <a:ea typeface="Monlam Uni OuChan2"/>
                <a:cs typeface="Monlam Uni OuChan2"/>
                <a:sym typeface="Monlam Uni OuChan2"/>
              </a:rPr>
              <a:t>།</a:t>
            </a:r>
          </a:p>
          <a:p>
            <a:pPr marL="179387" indent="-179387">
              <a:lnSpc>
                <a:spcPct val="120000"/>
              </a:lnSpc>
              <a:spcBef>
                <a:spcPts val="2000"/>
              </a:spcBef>
              <a:buSzPct val="100000"/>
              <a:buFont typeface="Arial"/>
              <a:buChar char="•"/>
              <a:defRPr sz="2200">
                <a:latin typeface="+mj-lt"/>
                <a:ea typeface="+mj-ea"/>
                <a:cs typeface="+mj-cs"/>
                <a:sym typeface="Helvetica"/>
              </a:defRPr>
            </a:pPr>
            <a:r>
              <a:rPr dirty="0"/>
              <a:t>In the dark.</a:t>
            </a:r>
            <a:br>
              <a:rPr dirty="0"/>
            </a:br>
            <a:r>
              <a:rPr sz="2400" dirty="0" err="1">
                <a:latin typeface="Monlam Uni OuChan2"/>
                <a:ea typeface="Monlam Uni OuChan2"/>
                <a:cs typeface="Monlam Uni OuChan2"/>
                <a:sym typeface="Monlam Uni OuChan2"/>
              </a:rPr>
              <a:t>ནག་ཁུང་ནང་ལའང</a:t>
            </a:r>
            <a:r>
              <a:rPr lang="bo-CN" sz="2400" dirty="0">
                <a:solidFill>
                  <a:srgbClr val="FF0000"/>
                </a:solidFill>
                <a:latin typeface="Monlam Uni OuChan2"/>
                <a:ea typeface="Monlam Uni OuChan2"/>
                <a:cs typeface="Monlam Uni OuChan2"/>
                <a:sym typeface="Monlam Uni OuChan2"/>
              </a:rPr>
              <a:t>་</a:t>
            </a:r>
            <a:r>
              <a:rPr sz="2400" dirty="0">
                <a:latin typeface="Monlam Uni OuChan2"/>
                <a:ea typeface="Monlam Uni OuChan2"/>
                <a:cs typeface="Monlam Uni OuChan2"/>
                <a:sym typeface="Monlam Uni OuChan2"/>
              </a:rPr>
              <a:t>།</a:t>
            </a:r>
            <a:endParaRPr sz="2400" dirty="0"/>
          </a:p>
          <a:p>
            <a:pPr marL="179387" indent="-179387">
              <a:lnSpc>
                <a:spcPct val="120000"/>
              </a:lnSpc>
              <a:spcBef>
                <a:spcPts val="2000"/>
              </a:spcBef>
              <a:buSzPct val="100000"/>
              <a:buFont typeface="Arial"/>
              <a:buChar char="•"/>
              <a:defRPr sz="2200">
                <a:latin typeface="+mj-lt"/>
                <a:ea typeface="+mj-ea"/>
                <a:cs typeface="+mj-cs"/>
                <a:sym typeface="Helvetica"/>
              </a:defRPr>
            </a:pPr>
            <a:r>
              <a:rPr dirty="0"/>
              <a:t>Information about materials.</a:t>
            </a:r>
            <a:br>
              <a:rPr dirty="0"/>
            </a:br>
            <a:r>
              <a:rPr sz="2600" dirty="0" err="1">
                <a:latin typeface="Monlam Uni OuChan2"/>
                <a:ea typeface="Monlam Uni OuChan2"/>
                <a:cs typeface="Monlam Uni OuChan2"/>
                <a:sym typeface="Monlam Uni OuChan2"/>
              </a:rPr>
              <a:t>དངོས་པོའི་རྒྱུ་ཆ་གང་ཡིན་པ་རྟོགས་ཐུབ</a:t>
            </a:r>
            <a:r>
              <a:rPr sz="2600" dirty="0">
                <a:latin typeface="Monlam Uni OuChan2"/>
                <a:ea typeface="Monlam Uni OuChan2"/>
                <a:cs typeface="Monlam Uni OuChan2"/>
                <a:sym typeface="Monlam Uni OuChan2"/>
              </a:rPr>
              <a:t>།</a:t>
            </a:r>
          </a:p>
        </p:txBody>
      </p:sp>
      <p:sp>
        <p:nvSpPr>
          <p:cNvPr id="350" name="Shape 350"/>
          <p:cNvSpPr>
            <a:spLocks noGrp="1"/>
          </p:cNvSpPr>
          <p:nvPr>
            <p:ph type="body" sz="quarter" idx="4294967295"/>
          </p:nvPr>
        </p:nvSpPr>
        <p:spPr>
          <a:xfrm>
            <a:off x="308050" y="66818"/>
            <a:ext cx="4445552" cy="1153652"/>
          </a:xfrm>
          <a:prstGeom prst="rect">
            <a:avLst/>
          </a:prstGeom>
        </p:spPr>
        <p:txBody>
          <a:bodyPr/>
          <a:lstStyle/>
          <a:p>
            <a:pPr marL="0" indent="0" defTabSz="406400">
              <a:lnSpc>
                <a:spcPts val="3300"/>
              </a:lnSpc>
              <a:spcBef>
                <a:spcPts val="1800"/>
              </a:spcBef>
              <a:buSzTx/>
              <a:buNone/>
              <a:tabLst>
                <a:tab pos="1079500" algn="l"/>
              </a:tabLst>
              <a:defRPr sz="2800" b="1">
                <a:latin typeface="Arial"/>
                <a:ea typeface="Arial"/>
                <a:cs typeface="Arial"/>
                <a:sym typeface="Arial"/>
              </a:defRPr>
            </a:pPr>
            <a:r>
              <a:rPr dirty="0"/>
              <a:t>Hearing</a:t>
            </a:r>
            <a:r>
              <a:rPr b="0" dirty="0"/>
              <a:t>  </a:t>
            </a:r>
            <a:br>
              <a:rPr b="0" dirty="0"/>
            </a:br>
            <a:r>
              <a:rPr sz="3300" dirty="0" err="1">
                <a:latin typeface="Monlam Uni OuChan2"/>
                <a:ea typeface="+mj-ea"/>
                <a:cs typeface="Monlam Uni OuChan2"/>
                <a:sym typeface="Helvetica"/>
              </a:rPr>
              <a:t>ཐོས་ཚོར</a:t>
            </a:r>
            <a:r>
              <a:rPr sz="3300" dirty="0">
                <a:latin typeface="Monlam Uni OuChan2"/>
                <a:ea typeface="+mj-ea"/>
                <a:cs typeface="Monlam Uni OuChan2"/>
                <a:sym typeface="Helvetica"/>
              </a:rPr>
              <a:t>།</a:t>
            </a:r>
          </a:p>
        </p:txBody>
      </p:sp>
      <p:sp>
        <p:nvSpPr>
          <p:cNvPr id="351" name="Shape 351"/>
          <p:cNvSpPr/>
          <p:nvPr/>
        </p:nvSpPr>
        <p:spPr>
          <a:xfrm>
            <a:off x="5752130" y="-17849"/>
            <a:ext cx="2680098" cy="11658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spcBef>
                <a:spcPts val="600"/>
              </a:spcBef>
              <a:defRPr sz="2400" b="1">
                <a:latin typeface="+mj-lt"/>
                <a:ea typeface="+mj-ea"/>
                <a:cs typeface="+mj-cs"/>
                <a:sym typeface="Helvetica"/>
              </a:defRPr>
            </a:pPr>
            <a:r>
              <a:rPr dirty="0"/>
              <a:t>Organ</a:t>
            </a:r>
            <a:r>
              <a:rPr b="0" dirty="0"/>
              <a:t>: Ear </a:t>
            </a:r>
            <a:r>
              <a:rPr sz="2200" b="0" dirty="0"/>
              <a:t> </a:t>
            </a:r>
            <a:r>
              <a:rPr sz="3300" b="0" dirty="0">
                <a:latin typeface="Monlam Uni OuChan2"/>
                <a:ea typeface="Monlam Uni OuChan2"/>
                <a:cs typeface="Monlam Uni OuChan2"/>
                <a:sym typeface="Monlam Uni OuChan2"/>
              </a:rPr>
              <a:t> </a:t>
            </a:r>
            <a:br>
              <a:rPr sz="3300" b="0" dirty="0">
                <a:latin typeface="Monlam Uni OuChan2"/>
                <a:ea typeface="Monlam Uni OuChan2"/>
                <a:cs typeface="Monlam Uni OuChan2"/>
                <a:sym typeface="Monlam Uni OuChan2"/>
              </a:rPr>
            </a:br>
            <a:r>
              <a:rPr sz="2700" b="1" dirty="0">
                <a:latin typeface="Monlam Uni OuChan2"/>
                <a:ea typeface="Monlam Uni OuChan2"/>
                <a:cs typeface="Monlam Uni OuChan2"/>
                <a:sym typeface="Monlam Uni OuChan2"/>
              </a:rPr>
              <a:t>དབང་པོ།</a:t>
            </a:r>
            <a:r>
              <a:rPr sz="2700" b="0" dirty="0">
                <a:latin typeface="Monlam Uni OuChan2"/>
                <a:ea typeface="Monlam Uni OuChan2"/>
                <a:cs typeface="Monlam Uni OuChan2"/>
                <a:sym typeface="Monlam Uni OuChan2"/>
              </a:rPr>
              <a:t> རྣ།</a:t>
            </a:r>
          </a:p>
        </p:txBody>
      </p:sp>
      <p:sp>
        <p:nvSpPr>
          <p:cNvPr id="352" name="Shape 352"/>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45">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349">
                                            <p:bg/>
                                          </p:spTgt>
                                        </p:tgtEl>
                                        <p:attrNameLst>
                                          <p:attrName>style.visibility</p:attrName>
                                        </p:attrNameLst>
                                      </p:cBhvr>
                                      <p:to>
                                        <p:strVal val="visible"/>
                                      </p:to>
                                    </p:set>
                                  </p:childTnLst>
                                </p:cTn>
                              </p:par>
                              <p:par>
                                <p:cTn id="19" presetID="1" presetClass="entr" presetSubtype="0" fill="hold" grpId="2" nodeType="withEffect">
                                  <p:stCondLst>
                                    <p:cond delay="0"/>
                                  </p:stCondLst>
                                  <p:iterate>
                                    <p:tmAbs val="0"/>
                                  </p:iterate>
                                  <p:childTnLst>
                                    <p:set>
                                      <p:cBhvr>
                                        <p:cTn id="20" fill="hold"/>
                                        <p:tgtEl>
                                          <p:spTgt spid="34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34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34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3" nodeType="clickEffect">
                                  <p:stCondLst>
                                    <p:cond delay="0"/>
                                  </p:stCondLst>
                                  <p:iterate>
                                    <p:tmAbs val="0"/>
                                  </p:iterate>
                                  <p:childTnLst>
                                    <p:set>
                                      <p:cBhvr>
                                        <p:cTn id="32" fill="hold"/>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1" build="p" bldLvl="5" animBg="1" advAuto="0"/>
      <p:bldP spid="346" grpId="3" animBg="1" advAuto="0"/>
      <p:bldP spid="349" grpId="2"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age13.png"/>
          <p:cNvPicPr>
            <a:picLocks noChangeAspect="1"/>
          </p:cNvPicPr>
          <p:nvPr/>
        </p:nvPicPr>
        <p:blipFill>
          <a:blip r:embed="rId3"/>
          <a:stretch>
            <a:fillRect/>
          </a:stretch>
        </p:blipFill>
        <p:spPr>
          <a:xfrm>
            <a:off x="6051517" y="1618654"/>
            <a:ext cx="2702556" cy="2172911"/>
          </a:xfrm>
          <a:prstGeom prst="rect">
            <a:avLst/>
          </a:prstGeom>
          <a:ln w="12700">
            <a:miter lim="400000"/>
          </a:ln>
        </p:spPr>
      </p:pic>
      <p:sp>
        <p:nvSpPr>
          <p:cNvPr id="357" name="Shape 357"/>
          <p:cNvSpPr/>
          <p:nvPr/>
        </p:nvSpPr>
        <p:spPr>
          <a:xfrm>
            <a:off x="410712" y="2994558"/>
            <a:ext cx="5235481" cy="35737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marL="179387" indent="-179387">
              <a:lnSpc>
                <a:spcPts val="2800"/>
              </a:lnSpc>
              <a:spcBef>
                <a:spcPts val="1200"/>
              </a:spcBef>
              <a:buSzPct val="100000"/>
              <a:buFont typeface="Arial"/>
              <a:buChar char="•"/>
              <a:defRPr sz="2200">
                <a:latin typeface="+mj-lt"/>
                <a:ea typeface="+mj-ea"/>
                <a:cs typeface="+mj-cs"/>
                <a:sym typeface="Helvetica"/>
              </a:defRPr>
            </a:pPr>
            <a:r>
              <a:rPr dirty="0"/>
              <a:t>their locations</a:t>
            </a:r>
            <a:br>
              <a:rPr dirty="0"/>
            </a:br>
            <a:r>
              <a:rPr sz="2400" dirty="0" err="1">
                <a:latin typeface="Monlam Uni OuChan2"/>
                <a:ea typeface="Monlam Uni OuChan2"/>
                <a:cs typeface="Monlam Uni OuChan2"/>
                <a:sym typeface="Monlam Uni OuChan2"/>
              </a:rPr>
              <a:t>ས་ཕྱོགས་ཀྱི་སྐོར</a:t>
            </a:r>
            <a:r>
              <a:rPr sz="2400" dirty="0">
                <a:latin typeface="Monlam Uni OuChan2"/>
                <a:ea typeface="Monlam Uni OuChan2"/>
                <a:cs typeface="Monlam Uni OuChan2"/>
                <a:sym typeface="Monlam Uni OuChan2"/>
              </a:rPr>
              <a:t>།</a:t>
            </a:r>
          </a:p>
          <a:p>
            <a:pPr marL="179387" indent="-179387">
              <a:lnSpc>
                <a:spcPts val="2800"/>
              </a:lnSpc>
              <a:spcBef>
                <a:spcPts val="1200"/>
              </a:spcBef>
              <a:buSzPct val="100000"/>
              <a:buFont typeface="Arial"/>
              <a:buChar char="•"/>
              <a:defRPr sz="2200">
                <a:latin typeface="+mj-lt"/>
                <a:ea typeface="+mj-ea"/>
                <a:cs typeface="+mj-cs"/>
                <a:sym typeface="Helvetica"/>
              </a:defRPr>
            </a:pPr>
            <a:r>
              <a:rPr dirty="0"/>
              <a:t>three-dimensional shape</a:t>
            </a:r>
            <a:br>
              <a:rPr dirty="0"/>
            </a:br>
            <a:r>
              <a:rPr sz="2400" dirty="0" err="1">
                <a:latin typeface="Monlam Uni OuChan2"/>
                <a:ea typeface="Monlam Uni OuChan2"/>
                <a:cs typeface="Monlam Uni OuChan2"/>
                <a:sym typeface="Monlam Uni OuChan2"/>
              </a:rPr>
              <a:t>ཕྱོགས་ཆ་གསུམ་ལྡན་གྱི་དབྱིབས</a:t>
            </a:r>
            <a:r>
              <a:rPr sz="2400" dirty="0">
                <a:latin typeface="Monlam Uni OuChan2"/>
                <a:ea typeface="Monlam Uni OuChan2"/>
                <a:cs typeface="Monlam Uni OuChan2"/>
                <a:sym typeface="Monlam Uni OuChan2"/>
              </a:rPr>
              <a:t>།</a:t>
            </a:r>
            <a:endParaRPr sz="2400" dirty="0"/>
          </a:p>
          <a:p>
            <a:pPr marL="179387" indent="-179387">
              <a:lnSpc>
                <a:spcPts val="2800"/>
              </a:lnSpc>
              <a:spcBef>
                <a:spcPts val="1200"/>
              </a:spcBef>
              <a:buSzPct val="100000"/>
              <a:buFont typeface="Arial"/>
              <a:buChar char="•"/>
              <a:defRPr sz="2200">
                <a:latin typeface="+mj-lt"/>
                <a:ea typeface="+mj-ea"/>
                <a:cs typeface="+mj-cs"/>
                <a:sym typeface="Helvetica"/>
              </a:defRPr>
            </a:pPr>
            <a:r>
              <a:rPr dirty="0"/>
              <a:t>colo</a:t>
            </a:r>
            <a:r>
              <a:rPr lang="de-CH" dirty="0" err="1"/>
              <a:t>u</a:t>
            </a:r>
            <a:r>
              <a:rPr dirty="0"/>
              <a:t>r</a:t>
            </a:r>
            <a:br>
              <a:rPr dirty="0"/>
            </a:br>
            <a:r>
              <a:rPr sz="2400" dirty="0">
                <a:latin typeface="Monlam Uni OuChan2"/>
                <a:ea typeface="Monlam Uni OuChan2"/>
                <a:cs typeface="Monlam Uni OuChan2"/>
                <a:sym typeface="Monlam Uni OuChan2"/>
              </a:rPr>
              <a:t>ཁ་དོག</a:t>
            </a:r>
          </a:p>
          <a:p>
            <a:pPr marL="179387" indent="-179387">
              <a:lnSpc>
                <a:spcPct val="120000"/>
              </a:lnSpc>
              <a:spcBef>
                <a:spcPts val="1200"/>
              </a:spcBef>
              <a:buSzPct val="100000"/>
              <a:buFont typeface="Arial"/>
              <a:buChar char="•"/>
              <a:defRPr sz="2200">
                <a:latin typeface="+mj-lt"/>
                <a:ea typeface="+mj-ea"/>
                <a:cs typeface="+mj-cs"/>
                <a:sym typeface="Helvetica"/>
              </a:defRPr>
            </a:pPr>
            <a:r>
              <a:rPr dirty="0"/>
              <a:t>motion</a:t>
            </a:r>
            <a:br>
              <a:rPr dirty="0"/>
            </a:br>
            <a:r>
              <a:rPr sz="2400" dirty="0" err="1">
                <a:latin typeface="Monlam Uni OuChan2"/>
                <a:ea typeface="Monlam Uni OuChan2"/>
                <a:cs typeface="Monlam Uni OuChan2"/>
                <a:sym typeface="Monlam Uni OuChan2"/>
              </a:rPr>
              <a:t>གཡོ་འགུལ</a:t>
            </a:r>
            <a:r>
              <a:rPr sz="2400" dirty="0">
                <a:latin typeface="Monlam Uni OuChan2"/>
                <a:ea typeface="Monlam Uni OuChan2"/>
                <a:cs typeface="Monlam Uni OuChan2"/>
                <a:sym typeface="Monlam Uni OuChan2"/>
              </a:rPr>
              <a:t>།</a:t>
            </a:r>
          </a:p>
        </p:txBody>
      </p:sp>
      <p:sp>
        <p:nvSpPr>
          <p:cNvPr id="358" name="Shape 358"/>
          <p:cNvSpPr/>
          <p:nvPr/>
        </p:nvSpPr>
        <p:spPr>
          <a:xfrm>
            <a:off x="6000577" y="3910753"/>
            <a:ext cx="4041778" cy="980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spcBef>
                <a:spcPts val="500"/>
              </a:spcBef>
              <a:defRPr sz="2400" b="1">
                <a:latin typeface="+mj-lt"/>
                <a:ea typeface="+mj-ea"/>
                <a:cs typeface="+mj-cs"/>
                <a:sym typeface="Helvetica"/>
              </a:defRPr>
            </a:pPr>
            <a:r>
              <a:rPr dirty="0"/>
              <a:t>Stimulus</a:t>
            </a:r>
            <a:r>
              <a:rPr b="0" dirty="0"/>
              <a:t>: light</a:t>
            </a:r>
            <a:br>
              <a:rPr b="0" dirty="0"/>
            </a:br>
            <a:r>
              <a:rPr lang="bo-CN" sz="2600" b="1" dirty="0">
                <a:latin typeface="Monlam Uni OuChan2"/>
                <a:cs typeface="Monlam Uni OuChan2"/>
                <a:sym typeface="Helvetica"/>
              </a:rPr>
              <a:t>སྐུལ་རྐྱེན།</a:t>
            </a:r>
            <a:r>
              <a:rPr sz="2600" b="0" dirty="0">
                <a:latin typeface="Monlam Uni OuChan2"/>
                <a:ea typeface="Monlam Uni OuChan2"/>
                <a:cs typeface="Monlam Uni OuChan2"/>
                <a:sym typeface="Monlam Uni OuChan2"/>
              </a:rPr>
              <a:t> 	  </a:t>
            </a:r>
            <a:r>
              <a:rPr sz="2600" b="0" dirty="0" err="1">
                <a:latin typeface="Monlam Uni OuChan2"/>
                <a:ea typeface="Monlam Uni OuChan2"/>
                <a:cs typeface="Monlam Uni OuChan2"/>
                <a:sym typeface="Monlam Uni OuChan2"/>
              </a:rPr>
              <a:t>འོད</a:t>
            </a:r>
            <a:r>
              <a:rPr sz="2600" b="0" dirty="0">
                <a:latin typeface="Monlam Uni OuChan2"/>
                <a:ea typeface="Monlam Uni OuChan2"/>
                <a:cs typeface="Monlam Uni OuChan2"/>
                <a:sym typeface="Monlam Uni OuChan2"/>
              </a:rPr>
              <a:t>།</a:t>
            </a:r>
          </a:p>
        </p:txBody>
      </p:sp>
      <p:sp>
        <p:nvSpPr>
          <p:cNvPr id="359" name="Shape 35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12</a:t>
            </a:fld>
            <a:endParaRPr/>
          </a:p>
        </p:txBody>
      </p:sp>
      <p:sp>
        <p:nvSpPr>
          <p:cNvPr id="360" name="Shape 360"/>
          <p:cNvSpPr>
            <a:spLocks noGrp="1"/>
          </p:cNvSpPr>
          <p:nvPr>
            <p:ph type="body" sz="quarter" idx="4294967295"/>
          </p:nvPr>
        </p:nvSpPr>
        <p:spPr>
          <a:xfrm>
            <a:off x="397471" y="1232186"/>
            <a:ext cx="5783390" cy="1014122"/>
          </a:xfrm>
          <a:prstGeom prst="rect">
            <a:avLst/>
          </a:prstGeom>
        </p:spPr>
        <p:txBody>
          <a:bodyPr/>
          <a:lstStyle/>
          <a:p>
            <a:pPr marL="0" indent="0" defTabSz="351453">
              <a:lnSpc>
                <a:spcPts val="2400"/>
              </a:lnSpc>
              <a:spcBef>
                <a:spcPts val="1400"/>
              </a:spcBef>
              <a:buSzTx/>
              <a:buNone/>
              <a:tabLst>
                <a:tab pos="927100" algn="l"/>
              </a:tabLst>
              <a:defRPr sz="2208" b="1">
                <a:latin typeface="+mj-lt"/>
                <a:ea typeface="+mj-ea"/>
                <a:cs typeface="+mj-cs"/>
                <a:sym typeface="Helvetica"/>
              </a:defRPr>
            </a:pPr>
            <a:r>
              <a:t>Vision </a:t>
            </a:r>
            <a:r>
              <a:rPr b="0"/>
              <a:t>=</a:t>
            </a:r>
            <a:r>
              <a:t> </a:t>
            </a:r>
            <a:r>
              <a:rPr b="0"/>
              <a:t>Sense</a:t>
            </a:r>
            <a:r>
              <a:t> </a:t>
            </a:r>
            <a:r>
              <a:rPr b="0"/>
              <a:t>of sight</a:t>
            </a:r>
          </a:p>
          <a:p>
            <a:pPr marL="0" indent="0" defTabSz="351453">
              <a:lnSpc>
                <a:spcPts val="1800"/>
              </a:lnSpc>
              <a:spcBef>
                <a:spcPts val="1400"/>
              </a:spcBef>
              <a:buSzTx/>
              <a:buNone/>
              <a:tabLst>
                <a:tab pos="927100" algn="l"/>
              </a:tabLst>
              <a:defRPr sz="2576">
                <a:latin typeface="Monlam Uni OuChan2"/>
                <a:ea typeface="Monlam Uni OuChan2"/>
                <a:cs typeface="Monlam Uni OuChan2"/>
                <a:sym typeface="Monlam Uni OuChan2"/>
              </a:defRPr>
            </a:pPr>
            <a:r>
              <a:t>མཐོང་ཚོར། =  མིག་གི་དབང་ཤེས།</a:t>
            </a:r>
          </a:p>
        </p:txBody>
      </p:sp>
      <p:sp>
        <p:nvSpPr>
          <p:cNvPr id="361" name="Shape 361"/>
          <p:cNvSpPr/>
          <p:nvPr/>
        </p:nvSpPr>
        <p:spPr>
          <a:xfrm>
            <a:off x="6006734" y="55223"/>
            <a:ext cx="2495351" cy="9855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spcBef>
                <a:spcPts val="600"/>
              </a:spcBef>
              <a:defRPr sz="2400" b="1">
                <a:latin typeface="+mj-lt"/>
                <a:ea typeface="+mj-ea"/>
                <a:cs typeface="+mj-cs"/>
                <a:sym typeface="Helvetica"/>
              </a:defRPr>
            </a:pPr>
            <a:r>
              <a:rPr dirty="0"/>
              <a:t>Organ</a:t>
            </a:r>
            <a:r>
              <a:rPr b="0" dirty="0"/>
              <a:t>: Eye </a:t>
            </a:r>
            <a:r>
              <a:rPr sz="2200" b="0" dirty="0"/>
              <a:t> </a:t>
            </a:r>
            <a:r>
              <a:rPr sz="3200" dirty="0"/>
              <a:t> </a:t>
            </a:r>
            <a:br>
              <a:rPr sz="3200" dirty="0"/>
            </a:br>
            <a:r>
              <a:rPr sz="2500" b="1" dirty="0">
                <a:latin typeface="Monlam Uni OuChan2"/>
                <a:ea typeface="Monlam Uni OuChan2"/>
                <a:cs typeface="Monlam Uni OuChan2"/>
                <a:sym typeface="Monlam Uni OuChan2"/>
              </a:rPr>
              <a:t>དབང་པོ།</a:t>
            </a:r>
            <a:r>
              <a:rPr sz="2500" b="0" dirty="0">
                <a:latin typeface="Monlam Uni OuChan2"/>
                <a:ea typeface="Monlam Uni OuChan2"/>
                <a:cs typeface="Monlam Uni OuChan2"/>
                <a:sym typeface="Monlam Uni OuChan2"/>
              </a:rPr>
              <a:t>  མིག</a:t>
            </a:r>
          </a:p>
        </p:txBody>
      </p:sp>
      <p:sp>
        <p:nvSpPr>
          <p:cNvPr id="362" name="Shape 362"/>
          <p:cNvSpPr/>
          <p:nvPr/>
        </p:nvSpPr>
        <p:spPr>
          <a:xfrm>
            <a:off x="409903" y="54533"/>
            <a:ext cx="2613307" cy="1043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spcBef>
                <a:spcPts val="500"/>
              </a:spcBef>
              <a:defRPr sz="2800" b="1">
                <a:latin typeface="+mj-lt"/>
                <a:ea typeface="+mj-ea"/>
                <a:cs typeface="+mj-cs"/>
                <a:sym typeface="Helvetica"/>
              </a:defRPr>
            </a:pPr>
            <a:r>
              <a:rPr dirty="0"/>
              <a:t>Sight / vision   </a:t>
            </a:r>
            <a:br>
              <a:rPr dirty="0"/>
            </a:br>
            <a:r>
              <a:rPr sz="3200" dirty="0">
                <a:latin typeface="Monlam Uni OuChan2"/>
                <a:cs typeface="Monlam Uni OuChan2"/>
              </a:rPr>
              <a:t>མཐོང་ཚོར།</a:t>
            </a:r>
          </a:p>
        </p:txBody>
      </p:sp>
      <p:sp>
        <p:nvSpPr>
          <p:cNvPr id="363" name="Shape 363"/>
          <p:cNvSpPr/>
          <p:nvPr/>
        </p:nvSpPr>
        <p:spPr>
          <a:xfrm>
            <a:off x="429819" y="2148116"/>
            <a:ext cx="5989446" cy="993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spcBef>
                <a:spcPts val="600"/>
              </a:spcBef>
              <a:defRPr sz="2200">
                <a:latin typeface="+mj-lt"/>
                <a:ea typeface="+mj-ea"/>
                <a:cs typeface="+mj-cs"/>
                <a:sym typeface="Helvetica"/>
              </a:defRPr>
            </a:pPr>
            <a:r>
              <a:t>It tells us the things that are around us:</a:t>
            </a:r>
            <a:br/>
            <a:r>
              <a:rPr sz="2400">
                <a:latin typeface="Monlam Uni OuChan2"/>
                <a:ea typeface="Monlam Uni OuChan2"/>
                <a:cs typeface="Monlam Uni OuChan2"/>
                <a:sym typeface="Monlam Uni OuChan2"/>
              </a:rPr>
              <a:t>ང་ཚོའི་མཐའ་འཁོར་ལ་ཡོད་པའི་དངོས་པོའི་སྐོར་བཤད་ཐུབ</a:t>
            </a:r>
            <a:r>
              <a:rPr sz="2800">
                <a:latin typeface="Monlam Uni OuChan2"/>
                <a:ea typeface="Monlam Uni OuChan2"/>
                <a:cs typeface="Monlam Uni OuChan2"/>
                <a:sym typeface="Monlam Uni OuChan2"/>
              </a:rPr>
              <a:t>།</a:t>
            </a:r>
          </a:p>
        </p:txBody>
      </p:sp>
      <p:sp>
        <p:nvSpPr>
          <p:cNvPr id="364" name="Shape 364"/>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35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35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35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35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2" build="p" bldLvl="5" animBg="1" advAuto="0"/>
      <p:bldP spid="358" grpId="3" animBg="1" advAuto="0"/>
      <p:bldP spid="363"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image14.png" descr="Bildschirmfoto 2016-08-25 um 20.09.17.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83003" y="1768959"/>
            <a:ext cx="3120663" cy="3073410"/>
          </a:xfrm>
          <a:prstGeom prst="rect">
            <a:avLst/>
          </a:prstGeom>
          <a:ln w="12700">
            <a:miter lim="400000"/>
          </a:ln>
        </p:spPr>
      </p:pic>
      <p:pic>
        <p:nvPicPr>
          <p:cNvPr id="369" name="image15.jpeg" descr="Touc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032" y="1768959"/>
            <a:ext cx="4525056" cy="3073409"/>
          </a:xfrm>
          <a:prstGeom prst="rect">
            <a:avLst/>
          </a:prstGeom>
          <a:ln w="12700">
            <a:miter lim="400000"/>
          </a:ln>
        </p:spPr>
      </p:pic>
      <p:sp>
        <p:nvSpPr>
          <p:cNvPr id="370" name="Shape 370"/>
          <p:cNvSpPr/>
          <p:nvPr/>
        </p:nvSpPr>
        <p:spPr>
          <a:xfrm>
            <a:off x="329421" y="5245520"/>
            <a:ext cx="8566837" cy="8925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b="1">
                <a:latin typeface="+mj-lt"/>
                <a:ea typeface="+mj-ea"/>
                <a:cs typeface="+mj-cs"/>
                <a:sym typeface="Helvetica"/>
              </a:defRPr>
            </a:pPr>
            <a:r>
              <a:rPr dirty="0"/>
              <a:t>Stimulus: </a:t>
            </a:r>
            <a:r>
              <a:rPr b="0" dirty="0"/>
              <a:t>pressure, touch, warmth, cold, pain ....</a:t>
            </a:r>
          </a:p>
          <a:p>
            <a:pPr>
              <a:defRPr sz="2800">
                <a:latin typeface="Monlam Uni OuChan2"/>
                <a:ea typeface="Monlam Uni OuChan2"/>
                <a:cs typeface="Monlam Uni OuChan2"/>
                <a:sym typeface="Monlam Uni OuChan2"/>
              </a:defRPr>
            </a:pPr>
            <a:r>
              <a:rPr lang="bo-CN" sz="2800" dirty="0"/>
              <a:t>སྐུལ་</a:t>
            </a:r>
            <a:r>
              <a:rPr lang="bo-CN" sz="2800" dirty="0">
                <a:latin typeface="Arial" panose="020B0604020202020204" pitchFamily="34" charset="0"/>
              </a:rPr>
              <a:t>རྐྱེན</a:t>
            </a:r>
            <a:r>
              <a:rPr lang="bo-CN" dirty="0"/>
              <a:t>།</a:t>
            </a:r>
            <a:r>
              <a:rPr dirty="0"/>
              <a:t>   </a:t>
            </a:r>
            <a:r>
              <a:rPr dirty="0" err="1"/>
              <a:t>གནོན་ཤུགས</a:t>
            </a:r>
            <a:r>
              <a:rPr dirty="0"/>
              <a:t>། </a:t>
            </a:r>
            <a:r>
              <a:rPr dirty="0" err="1"/>
              <a:t>རེག</a:t>
            </a:r>
            <a:r>
              <a:rPr dirty="0"/>
              <a:t>་</a:t>
            </a:r>
            <a:r>
              <a:rPr lang="bo-CN" sz="2800" b="1" dirty="0">
                <a:sym typeface="Helvetica"/>
              </a:rPr>
              <a:t>བྱ</a:t>
            </a:r>
            <a:r>
              <a:rPr lang="bo-CN" sz="2800" dirty="0">
                <a:latin typeface="Monlam Uni OuChan2"/>
                <a:ea typeface="Monlam Uni OuChan2"/>
                <a:cs typeface="Monlam Uni OuChan2"/>
                <a:sym typeface="Monlam Uni OuChan2"/>
              </a:rPr>
              <a:t>།</a:t>
            </a:r>
            <a:r>
              <a:rPr dirty="0"/>
              <a:t> </a:t>
            </a:r>
            <a:r>
              <a:rPr dirty="0" err="1"/>
              <a:t>དྲོ་པོ</a:t>
            </a:r>
            <a:r>
              <a:rPr dirty="0"/>
              <a:t>།  </a:t>
            </a:r>
            <a:r>
              <a:rPr dirty="0" err="1"/>
              <a:t>གྲང་མོ</a:t>
            </a:r>
            <a:r>
              <a:rPr dirty="0"/>
              <a:t>།  </a:t>
            </a:r>
            <a:r>
              <a:rPr dirty="0" err="1"/>
              <a:t>ཟུག་རྔུ</a:t>
            </a:r>
            <a:r>
              <a:rPr dirty="0"/>
              <a:t>། ….</a:t>
            </a:r>
          </a:p>
        </p:txBody>
      </p:sp>
      <p:sp>
        <p:nvSpPr>
          <p:cNvPr id="371" name="Shape 37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13</a:t>
            </a:fld>
            <a:endParaRPr/>
          </a:p>
        </p:txBody>
      </p:sp>
      <p:sp>
        <p:nvSpPr>
          <p:cNvPr id="372" name="Shape 372"/>
          <p:cNvSpPr/>
          <p:nvPr/>
        </p:nvSpPr>
        <p:spPr>
          <a:xfrm>
            <a:off x="4839332" y="120036"/>
            <a:ext cx="4409931" cy="9829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defTabSz="434340">
              <a:lnSpc>
                <a:spcPct val="90000"/>
              </a:lnSpc>
              <a:defRPr sz="2300" b="1">
                <a:latin typeface="+mj-lt"/>
                <a:ea typeface="+mj-ea"/>
                <a:cs typeface="+mj-cs"/>
                <a:sym typeface="Helvetica"/>
              </a:defRPr>
            </a:pPr>
            <a:r>
              <a:rPr dirty="0"/>
              <a:t>Organ:</a:t>
            </a:r>
            <a:r>
              <a:rPr b="0" dirty="0"/>
              <a:t> Skin of the whole body</a:t>
            </a:r>
            <a:br>
              <a:rPr b="0" dirty="0"/>
            </a:br>
            <a:r>
              <a:rPr sz="1800" b="0" dirty="0"/>
              <a:t> </a:t>
            </a:r>
            <a:r>
              <a:rPr sz="2800" b="1" dirty="0" err="1">
                <a:latin typeface="Monlam Uni OuChan2"/>
                <a:ea typeface="Monlam Uni OuChan2"/>
                <a:cs typeface="Monlam Uni OuChan2"/>
                <a:sym typeface="Monlam Uni OuChan2"/>
              </a:rPr>
              <a:t>དབང་པོ</a:t>
            </a:r>
            <a:r>
              <a:rPr sz="2800" b="1" dirty="0">
                <a:latin typeface="Monlam Uni OuChan2"/>
                <a:ea typeface="Monlam Uni OuChan2"/>
                <a:cs typeface="Monlam Uni OuChan2"/>
                <a:sym typeface="Monlam Uni OuChan2"/>
              </a:rPr>
              <a:t>།      </a:t>
            </a:r>
            <a:r>
              <a:rPr sz="2800" b="1" dirty="0" err="1">
                <a:latin typeface="Monlam Uni OuChan2"/>
                <a:ea typeface="Monlam Uni OuChan2"/>
                <a:cs typeface="Monlam Uni OuChan2"/>
                <a:sym typeface="Monlam Uni OuChan2"/>
              </a:rPr>
              <a:t>ལུས་</a:t>
            </a:r>
            <a:r>
              <a:rPr sz="2800" b="1" dirty="0" err="1">
                <a:latin typeface="Monlam Uni OuChan2"/>
                <a:cs typeface="Monlam Uni OuChan2"/>
              </a:rPr>
              <a:t>པོའི་</a:t>
            </a:r>
            <a:r>
              <a:rPr sz="2800" b="1" dirty="0" err="1">
                <a:latin typeface="Monlam Uni OuChan2"/>
                <a:ea typeface="Monlam Uni OuChan2"/>
                <a:cs typeface="Monlam Uni OuChan2"/>
                <a:sym typeface="Monlam Uni OuChan2"/>
              </a:rPr>
              <a:t>པགས་</a:t>
            </a:r>
            <a:r>
              <a:rPr sz="2800" b="1" dirty="0" err="1">
                <a:latin typeface="Monlam Uni OuChan2"/>
                <a:cs typeface="Monlam Uni OuChan2"/>
              </a:rPr>
              <a:t>པ་</a:t>
            </a:r>
            <a:r>
              <a:rPr sz="2800" b="1" dirty="0" err="1">
                <a:latin typeface="Monlam Uni OuChan2"/>
                <a:ea typeface="Monlam Uni OuChan2"/>
                <a:cs typeface="Monlam Uni OuChan2"/>
                <a:sym typeface="Monlam Uni OuChan2"/>
              </a:rPr>
              <a:t>ཆ་ཚང</a:t>
            </a:r>
            <a:r>
              <a:rPr sz="2800" b="1" dirty="0">
                <a:latin typeface="Monlam Uni OuChan2"/>
                <a:ea typeface="Monlam Uni OuChan2"/>
                <a:cs typeface="Monlam Uni OuChan2"/>
                <a:sym typeface="Monlam Uni OuChan2"/>
              </a:rPr>
              <a:t>་།</a:t>
            </a:r>
          </a:p>
        </p:txBody>
      </p:sp>
      <p:sp>
        <p:nvSpPr>
          <p:cNvPr id="373" name="Shape 373"/>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374" name="Shape 374"/>
          <p:cNvSpPr/>
          <p:nvPr/>
        </p:nvSpPr>
        <p:spPr>
          <a:xfrm>
            <a:off x="367855" y="1067"/>
            <a:ext cx="3580337"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latin typeface="+mj-lt"/>
                <a:ea typeface="+mj-ea"/>
                <a:cs typeface="+mj-cs"/>
                <a:sym typeface="Helvetica"/>
              </a:defRPr>
            </a:pPr>
            <a:r>
              <a:rPr dirty="0"/>
              <a:t>Sense of touch</a:t>
            </a:r>
            <a:r>
              <a:rPr sz="2200" dirty="0"/>
              <a:t>  </a:t>
            </a:r>
            <a:br>
              <a:rPr sz="2200" dirty="0"/>
            </a:br>
            <a:r>
              <a:rPr sz="3200" b="1" dirty="0" err="1">
                <a:latin typeface="Monlam Uni OuChan2"/>
                <a:ea typeface="Monlam Uni OuChan2"/>
                <a:cs typeface="Monlam Uni OuChan2"/>
                <a:sym typeface="Monlam Uni OuChan2"/>
              </a:rPr>
              <a:t>རེག་ཚོར</a:t>
            </a:r>
            <a:r>
              <a:rPr sz="3200" b="1" dirty="0" err="1">
                <a:latin typeface="Monlam Uni OuChan2"/>
                <a:cs typeface="Monlam Uni OuChan2"/>
              </a:rPr>
              <a:t>་གྱི་</a:t>
            </a:r>
            <a:r>
              <a:rPr sz="3200" b="1" dirty="0" err="1">
                <a:latin typeface="Monlam Uni OuChan2"/>
                <a:ea typeface="Monlam Uni OuChan2"/>
                <a:cs typeface="Monlam Uni OuChan2"/>
                <a:sym typeface="Monlam Uni OuChan2"/>
              </a:rPr>
              <a:t>དབང་ཤེས</a:t>
            </a:r>
            <a:r>
              <a:rPr sz="3200"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14</a:t>
            </a:fld>
            <a:endParaRPr/>
          </a:p>
        </p:txBody>
      </p:sp>
      <p:sp>
        <p:nvSpPr>
          <p:cNvPr id="377" name="Shape 377"/>
          <p:cNvSpPr>
            <a:spLocks noGrp="1"/>
          </p:cNvSpPr>
          <p:nvPr>
            <p:ph type="body" sz="quarter" idx="4294967295"/>
          </p:nvPr>
        </p:nvSpPr>
        <p:spPr>
          <a:xfrm>
            <a:off x="352467" y="5142302"/>
            <a:ext cx="8343191" cy="612250"/>
          </a:xfrm>
          <a:prstGeom prst="rect">
            <a:avLst/>
          </a:prstGeom>
        </p:spPr>
        <p:txBody>
          <a:bodyPr/>
          <a:lstStyle/>
          <a:p>
            <a:pPr marL="318897" indent="-318897" defTabSz="425195">
              <a:lnSpc>
                <a:spcPct val="90000"/>
              </a:lnSpc>
              <a:spcBef>
                <a:spcPts val="500"/>
              </a:spcBef>
              <a:tabLst>
                <a:tab pos="5219700" algn="l"/>
              </a:tabLst>
              <a:defRPr sz="2232">
                <a:latin typeface="+mj-lt"/>
                <a:ea typeface="+mj-ea"/>
                <a:cs typeface="+mj-cs"/>
                <a:sym typeface="Helvetica"/>
              </a:defRPr>
            </a:pPr>
            <a:r>
              <a:rPr dirty="0"/>
              <a:t>Sense for pain	</a:t>
            </a:r>
            <a:r>
              <a:rPr lang="en-US" dirty="0"/>
              <a:t>      </a:t>
            </a:r>
            <a:r>
              <a:rPr sz="2604" dirty="0" err="1">
                <a:latin typeface="Monlam Uni OuChan2"/>
                <a:ea typeface="Monlam Uni OuChan2"/>
                <a:cs typeface="Monlam Uni OuChan2"/>
                <a:sym typeface="Monlam Uni OuChan2"/>
              </a:rPr>
              <a:t>ཟུག་རྔུ</a:t>
            </a:r>
            <a:r>
              <a:rPr sz="2604" dirty="0">
                <a:latin typeface="Monlam Uni OuChan2"/>
                <a:ea typeface="Monlam Uni OuChan2"/>
                <a:cs typeface="Monlam Uni OuChan2"/>
                <a:sym typeface="Monlam Uni OuChan2"/>
              </a:rPr>
              <a:t>།</a:t>
            </a:r>
          </a:p>
        </p:txBody>
      </p:sp>
      <p:grpSp>
        <p:nvGrpSpPr>
          <p:cNvPr id="380" name="Group 380"/>
          <p:cNvGrpSpPr/>
          <p:nvPr/>
        </p:nvGrpSpPr>
        <p:grpSpPr>
          <a:xfrm>
            <a:off x="282225" y="1379303"/>
            <a:ext cx="8880278" cy="1210817"/>
            <a:chOff x="0" y="0"/>
            <a:chExt cx="8880276" cy="1210815"/>
          </a:xfrm>
        </p:grpSpPr>
        <p:sp>
          <p:nvSpPr>
            <p:cNvPr id="378" name="Shape 378"/>
            <p:cNvSpPr/>
            <p:nvPr/>
          </p:nvSpPr>
          <p:spPr>
            <a:xfrm>
              <a:off x="0" y="0"/>
              <a:ext cx="4143115" cy="1196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600"/>
                </a:spcBef>
                <a:defRPr sz="2400">
                  <a:latin typeface="+mj-lt"/>
                  <a:ea typeface="+mj-ea"/>
                  <a:cs typeface="+mj-cs"/>
                  <a:sym typeface="Helvetica"/>
                </a:defRPr>
              </a:pPr>
              <a:r>
                <a:t>Our sense of touch is made of </a:t>
              </a:r>
              <a:r>
                <a:rPr b="1"/>
                <a:t>several different senses </a:t>
              </a:r>
              <a:r>
                <a:t> such as: </a:t>
              </a:r>
            </a:p>
          </p:txBody>
        </p:sp>
        <p:sp>
          <p:nvSpPr>
            <p:cNvPr id="379" name="Shape 379"/>
            <p:cNvSpPr/>
            <p:nvPr/>
          </p:nvSpPr>
          <p:spPr>
            <a:xfrm>
              <a:off x="4314478" y="14477"/>
              <a:ext cx="4565799" cy="1196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nSpc>
                  <a:spcPct val="80000"/>
                </a:lnSpc>
                <a:spcBef>
                  <a:spcPts val="600"/>
                </a:spcBef>
                <a:defRPr sz="2800">
                  <a:latin typeface="Monlam Uni OuChan2"/>
                  <a:ea typeface="Monlam Uni OuChan2"/>
                  <a:cs typeface="Monlam Uni OuChan2"/>
                  <a:sym typeface="Monlam Uni OuChan2"/>
                </a:defRPr>
              </a:pPr>
              <a:r>
                <a:rPr dirty="0" err="1"/>
                <a:t>ང་ཚོའི་རེག་ཚོར་གྱི་དབང་ཤེས་ནི་དབང་ཚོར</a:t>
              </a:r>
              <a:r>
                <a:rPr dirty="0"/>
                <a:t>་</a:t>
              </a:r>
            </a:p>
            <a:p>
              <a:pPr>
                <a:lnSpc>
                  <a:spcPct val="80000"/>
                </a:lnSpc>
                <a:spcBef>
                  <a:spcPts val="600"/>
                </a:spcBef>
                <a:defRPr sz="2800">
                  <a:latin typeface="Monlam Uni OuChan2"/>
                  <a:ea typeface="Monlam Uni OuChan2"/>
                  <a:cs typeface="Monlam Uni OuChan2"/>
                  <a:sym typeface="Monlam Uni OuChan2"/>
                </a:defRPr>
              </a:pPr>
              <a:r>
                <a:rPr dirty="0" err="1"/>
                <a:t>མང་པོ་ལ་བརྟེན་ནས་གྲུབ་པ་རེད</a:t>
              </a:r>
              <a:r>
                <a:rPr dirty="0"/>
                <a:t>།</a:t>
              </a:r>
            </a:p>
          </p:txBody>
        </p:sp>
      </p:grpSp>
      <p:sp>
        <p:nvSpPr>
          <p:cNvPr id="381" name="Shape 381"/>
          <p:cNvSpPr/>
          <p:nvPr/>
        </p:nvSpPr>
        <p:spPr>
          <a:xfrm>
            <a:off x="352467" y="2818066"/>
            <a:ext cx="8083516" cy="4909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lnSpc>
                <a:spcPct val="90000"/>
              </a:lnSpc>
              <a:spcBef>
                <a:spcPts val="600"/>
              </a:spcBef>
              <a:buSzPct val="100000"/>
              <a:buFont typeface="Arial"/>
              <a:buChar char="•"/>
              <a:tabLst>
                <a:tab pos="5626100" algn="l"/>
              </a:tabLst>
              <a:defRPr sz="2400">
                <a:latin typeface="+mj-lt"/>
                <a:ea typeface="+mj-ea"/>
                <a:cs typeface="+mj-cs"/>
                <a:sym typeface="Helvetica"/>
              </a:defRPr>
            </a:pPr>
            <a:r>
              <a:rPr dirty="0"/>
              <a:t>Sense for touch	</a:t>
            </a:r>
            <a:r>
              <a:rPr sz="2800" dirty="0" err="1">
                <a:latin typeface="Monlam Uni OuChan2"/>
                <a:ea typeface="Monlam Uni OuChan2"/>
                <a:cs typeface="Monlam Uni OuChan2"/>
                <a:sym typeface="Monlam Uni OuChan2"/>
              </a:rPr>
              <a:t>རེག</a:t>
            </a:r>
            <a:r>
              <a:rPr sz="2800" dirty="0">
                <a:latin typeface="Monlam Uni OuChan2"/>
                <a:ea typeface="Monlam Uni OuChan2"/>
                <a:cs typeface="Monlam Uni OuChan2"/>
                <a:sym typeface="Monlam Uni OuChan2"/>
              </a:rPr>
              <a:t>་</a:t>
            </a:r>
            <a:r>
              <a:rPr lang="bo-CN" sz="2800" b="1" dirty="0">
                <a:latin typeface="Monlam Uni OuChan2"/>
                <a:cs typeface="Monlam Uni OuChan2"/>
                <a:sym typeface="Helvetica"/>
              </a:rPr>
              <a:t>བྱ</a:t>
            </a:r>
            <a:r>
              <a:rPr sz="2800" dirty="0">
                <a:latin typeface="Monlam Uni OuChan2"/>
                <a:ea typeface="Monlam Uni OuChan2"/>
                <a:cs typeface="Monlam Uni OuChan2"/>
                <a:sym typeface="Monlam Uni OuChan2"/>
              </a:rPr>
              <a:t>།</a:t>
            </a:r>
          </a:p>
        </p:txBody>
      </p:sp>
      <p:sp>
        <p:nvSpPr>
          <p:cNvPr id="382" name="Shape 382"/>
          <p:cNvSpPr/>
          <p:nvPr/>
        </p:nvSpPr>
        <p:spPr>
          <a:xfrm>
            <a:off x="352468" y="3594799"/>
            <a:ext cx="8461866"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lnSpc>
                <a:spcPct val="90000"/>
              </a:lnSpc>
              <a:spcBef>
                <a:spcPts val="600"/>
              </a:spcBef>
              <a:buSzPct val="100000"/>
              <a:buFont typeface="Arial"/>
              <a:buChar char="•"/>
              <a:tabLst>
                <a:tab pos="5626100" algn="l"/>
              </a:tabLst>
              <a:defRPr sz="2400">
                <a:latin typeface="+mj-lt"/>
                <a:ea typeface="+mj-ea"/>
                <a:cs typeface="+mj-cs"/>
                <a:sym typeface="Helvetica"/>
              </a:defRPr>
            </a:pPr>
            <a:r>
              <a:rPr dirty="0"/>
              <a:t>Sense for pressure	</a:t>
            </a:r>
            <a:r>
              <a:rPr sz="2800" dirty="0">
                <a:latin typeface="Monlam Uni OuChan2"/>
                <a:ea typeface="Monlam Uni OuChan2"/>
                <a:cs typeface="Monlam Uni OuChan2"/>
                <a:sym typeface="Monlam Uni OuChan2"/>
              </a:rPr>
              <a:t>གནོན་ཤུགས།</a:t>
            </a:r>
          </a:p>
        </p:txBody>
      </p:sp>
      <p:sp>
        <p:nvSpPr>
          <p:cNvPr id="383" name="Shape 383"/>
          <p:cNvSpPr/>
          <p:nvPr/>
        </p:nvSpPr>
        <p:spPr>
          <a:xfrm>
            <a:off x="352468" y="4371530"/>
            <a:ext cx="8593374"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lnSpc>
                <a:spcPct val="90000"/>
              </a:lnSpc>
              <a:spcBef>
                <a:spcPts val="600"/>
              </a:spcBef>
              <a:buSzPct val="100000"/>
              <a:buFont typeface="Arial"/>
              <a:buChar char="•"/>
              <a:tabLst>
                <a:tab pos="5626100" algn="l"/>
              </a:tabLst>
              <a:defRPr sz="2400">
                <a:latin typeface="+mj-lt"/>
                <a:ea typeface="+mj-ea"/>
                <a:cs typeface="+mj-cs"/>
                <a:sym typeface="Helvetica"/>
              </a:defRPr>
            </a:pPr>
            <a:r>
              <a:rPr dirty="0"/>
              <a:t>Sense for temperature (cold, warm)      </a:t>
            </a:r>
            <a:r>
              <a:rPr sz="2800" dirty="0">
                <a:latin typeface="Monlam Uni OuChan2"/>
                <a:ea typeface="Monlam Uni OuChan2"/>
                <a:cs typeface="Monlam Uni OuChan2"/>
                <a:sym typeface="Monlam Uni OuChan2"/>
              </a:rPr>
              <a:t>ཚ་དྲོད། (གྲང་མོ། དྲོ་པོ།)</a:t>
            </a:r>
          </a:p>
        </p:txBody>
      </p:sp>
      <p:sp>
        <p:nvSpPr>
          <p:cNvPr id="385" name="Shape 385"/>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12" name="Shape 374"/>
          <p:cNvSpPr/>
          <p:nvPr/>
        </p:nvSpPr>
        <p:spPr>
          <a:xfrm>
            <a:off x="367855" y="1067"/>
            <a:ext cx="3580337"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latin typeface="+mj-lt"/>
                <a:ea typeface="+mj-ea"/>
                <a:cs typeface="+mj-cs"/>
                <a:sym typeface="Helvetica"/>
              </a:defRPr>
            </a:pPr>
            <a:r>
              <a:rPr dirty="0"/>
              <a:t>Sense of touch</a:t>
            </a:r>
            <a:r>
              <a:rPr sz="2200" dirty="0"/>
              <a:t>  </a:t>
            </a:r>
            <a:br>
              <a:rPr sz="2200" dirty="0"/>
            </a:br>
            <a:r>
              <a:rPr sz="3200" b="1" dirty="0" err="1">
                <a:latin typeface="Monlam Uni OuChan2"/>
                <a:ea typeface="Monlam Uni OuChan2"/>
                <a:cs typeface="Monlam Uni OuChan2"/>
                <a:sym typeface="Monlam Uni OuChan2"/>
              </a:rPr>
              <a:t>རེག་ཚོར</a:t>
            </a:r>
            <a:r>
              <a:rPr sz="3200" b="1" dirty="0" err="1">
                <a:latin typeface="Monlam Uni OuChan2"/>
                <a:cs typeface="Monlam Uni OuChan2"/>
              </a:rPr>
              <a:t>་གྱི་</a:t>
            </a:r>
            <a:r>
              <a:rPr sz="3200" b="1" dirty="0" err="1">
                <a:latin typeface="Monlam Uni OuChan2"/>
                <a:ea typeface="Monlam Uni OuChan2"/>
                <a:cs typeface="Monlam Uni OuChan2"/>
                <a:sym typeface="Monlam Uni OuChan2"/>
              </a:rPr>
              <a:t>དབང་ཤེས</a:t>
            </a:r>
            <a:r>
              <a:rPr sz="3200"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4" animBg="1" advAuto="0"/>
      <p:bldP spid="381" grpId="1" animBg="1" advAuto="0"/>
      <p:bldP spid="382" grpId="2" animBg="1" advAuto="0"/>
      <p:bldP spid="383"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15</a:t>
            </a:fld>
            <a:endParaRPr/>
          </a:p>
        </p:txBody>
      </p:sp>
      <p:grpSp>
        <p:nvGrpSpPr>
          <p:cNvPr id="392" name="Group 392"/>
          <p:cNvGrpSpPr/>
          <p:nvPr/>
        </p:nvGrpSpPr>
        <p:grpSpPr>
          <a:xfrm>
            <a:off x="516923" y="1243559"/>
            <a:ext cx="2589173" cy="5222091"/>
            <a:chOff x="0" y="0"/>
            <a:chExt cx="2589171" cy="5222089"/>
          </a:xfrm>
        </p:grpSpPr>
        <p:pic>
          <p:nvPicPr>
            <p:cNvPr id="390" name="image16.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1875" y="1833665"/>
              <a:ext cx="2516395" cy="3388425"/>
            </a:xfrm>
            <a:prstGeom prst="rect">
              <a:avLst/>
            </a:prstGeom>
            <a:ln w="12700" cap="flat">
              <a:noFill/>
              <a:miter lim="400000"/>
            </a:ln>
            <a:effectLst/>
          </p:spPr>
        </p:pic>
        <p:sp>
          <p:nvSpPr>
            <p:cNvPr id="391" name="Shape 391"/>
            <p:cNvSpPr/>
            <p:nvPr/>
          </p:nvSpPr>
          <p:spPr>
            <a:xfrm>
              <a:off x="0" y="-1"/>
              <a:ext cx="2589172" cy="17728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600"/>
                </a:spcBef>
                <a:defRPr sz="2400">
                  <a:latin typeface="Arial"/>
                  <a:ea typeface="Arial"/>
                  <a:cs typeface="Arial"/>
                  <a:sym typeface="Arial"/>
                </a:defRPr>
              </a:pPr>
              <a:r>
                <a:rPr dirty="0"/>
                <a:t>Leather (Photo)</a:t>
              </a:r>
              <a:br>
                <a:rPr dirty="0"/>
              </a:br>
              <a:r>
                <a:rPr sz="2800" dirty="0"/>
                <a:t>ཀོ་བའི་པར།</a:t>
              </a:r>
              <a:br>
                <a:rPr sz="2800" dirty="0"/>
              </a:br>
              <a:r>
                <a:rPr dirty="0"/>
                <a:t>Thickness: 3 mm</a:t>
              </a:r>
              <a:br>
                <a:rPr dirty="0"/>
              </a:br>
              <a:r>
                <a:rPr sz="2800" dirty="0"/>
                <a:t>མཐུག་ཚད།  :  ༣ </a:t>
              </a:r>
              <a:r>
                <a:rPr dirty="0"/>
                <a:t>mm</a:t>
              </a:r>
            </a:p>
          </p:txBody>
        </p:sp>
      </p:grpSp>
      <p:grpSp>
        <p:nvGrpSpPr>
          <p:cNvPr id="395" name="Group 395"/>
          <p:cNvGrpSpPr/>
          <p:nvPr/>
        </p:nvGrpSpPr>
        <p:grpSpPr>
          <a:xfrm>
            <a:off x="4407077" y="1256173"/>
            <a:ext cx="4390602" cy="5355326"/>
            <a:chOff x="0" y="0"/>
            <a:chExt cx="4390600" cy="5355324"/>
          </a:xfrm>
        </p:grpSpPr>
        <p:sp>
          <p:nvSpPr>
            <p:cNvPr id="393" name="Shape 393"/>
            <p:cNvSpPr/>
            <p:nvPr/>
          </p:nvSpPr>
          <p:spPr>
            <a:xfrm>
              <a:off x="85342" y="0"/>
              <a:ext cx="4305259" cy="1742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z="2400">
                  <a:latin typeface="Arial"/>
                  <a:ea typeface="Arial"/>
                  <a:cs typeface="Arial"/>
                  <a:sym typeface="Arial"/>
                </a:defRPr>
              </a:pPr>
              <a:r>
                <a:rPr dirty="0"/>
                <a:t>Drawing of a skin cross section</a:t>
              </a:r>
              <a:br>
                <a:rPr dirty="0"/>
              </a:br>
              <a:r>
                <a:rPr sz="2800" dirty="0"/>
                <a:t>པགས་པའི་ཁ་གཤག་ངོས་ཀྱི་རི་མོ།</a:t>
              </a:r>
            </a:p>
            <a:p>
              <a:pPr>
                <a:defRPr sz="2400">
                  <a:latin typeface="Arial"/>
                  <a:ea typeface="Arial"/>
                  <a:cs typeface="Arial"/>
                  <a:sym typeface="Arial"/>
                </a:defRPr>
              </a:pPr>
              <a:r>
                <a:rPr dirty="0"/>
                <a:t>Thickness less 3 mm </a:t>
              </a:r>
              <a:endParaRPr sz="2000" dirty="0">
                <a:latin typeface="+mj-lt"/>
                <a:ea typeface="+mj-ea"/>
                <a:cs typeface="+mj-cs"/>
                <a:sym typeface="Helvetica"/>
              </a:endParaRPr>
            </a:p>
            <a:p>
              <a:pPr>
                <a:defRPr sz="2800">
                  <a:latin typeface="Arial"/>
                  <a:ea typeface="Arial"/>
                  <a:cs typeface="Arial"/>
                  <a:sym typeface="Arial"/>
                </a:defRPr>
              </a:pPr>
              <a:r>
                <a:rPr dirty="0"/>
                <a:t>༣</a:t>
              </a:r>
              <a:r>
                <a:rPr sz="2400" dirty="0"/>
                <a:t> mm </a:t>
              </a:r>
              <a:r>
                <a:rPr dirty="0"/>
                <a:t>ལས་མཐུག་ཚད་ཉུང་བ།</a:t>
              </a:r>
            </a:p>
          </p:txBody>
        </p:sp>
        <p:pic>
          <p:nvPicPr>
            <p:cNvPr id="394" name="image17.tif"/>
            <p:cNvPicPr>
              <a:picLocks noChangeAspect="1"/>
            </p:cNvPicPr>
            <p:nvPr/>
          </p:nvPicPr>
          <p:blipFill>
            <a:blip r:embed="rId4"/>
            <a:stretch>
              <a:fillRect/>
            </a:stretch>
          </p:blipFill>
          <p:spPr>
            <a:xfrm>
              <a:off x="0" y="1824723"/>
              <a:ext cx="3886202" cy="3530602"/>
            </a:xfrm>
            <a:prstGeom prst="rect">
              <a:avLst/>
            </a:prstGeom>
            <a:ln w="12700" cap="flat">
              <a:noFill/>
              <a:miter lim="400000"/>
            </a:ln>
            <a:effectLst/>
          </p:spPr>
        </p:pic>
      </p:grpSp>
      <p:sp>
        <p:nvSpPr>
          <p:cNvPr id="396" name="Shape 396"/>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397" name="Shape 397"/>
          <p:cNvSpPr/>
          <p:nvPr/>
        </p:nvSpPr>
        <p:spPr>
          <a:xfrm>
            <a:off x="174318" y="62260"/>
            <a:ext cx="9144001"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rPr dirty="0"/>
              <a:t>To study the inside of an organ, often cross sections are done</a:t>
            </a:r>
          </a:p>
          <a:p>
            <a:pPr>
              <a:defRPr sz="2800">
                <a:latin typeface="Monlam Uni OuChan2"/>
                <a:ea typeface="Monlam Uni OuChan2"/>
                <a:cs typeface="Monlam Uni OuChan2"/>
                <a:sym typeface="Monlam Uni OuChan2"/>
              </a:defRPr>
            </a:pPr>
            <a:r>
              <a:rPr dirty="0"/>
              <a:t>དབང་པོའི་ནང་ལོགས་ནང་གང་ཡོད་སྐོར་སྦྱོང་བའི་ཆེད་རྒྱུན་དུ་ནས་ཁ་གཤག་བྱེད་ཀྱི་ཡོད།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1" animBg="1" advAuto="0"/>
      <p:bldP spid="395"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image18.png" descr="diagram-of-the-skin-with-receptors.png"/>
          <p:cNvPicPr>
            <a:picLocks noChangeAspect="1"/>
          </p:cNvPicPr>
          <p:nvPr/>
        </p:nvPicPr>
        <p:blipFill>
          <a:blip r:embed="rId3"/>
          <a:stretch>
            <a:fillRect/>
          </a:stretch>
        </p:blipFill>
        <p:spPr>
          <a:xfrm>
            <a:off x="302361" y="1180461"/>
            <a:ext cx="7838834" cy="3696991"/>
          </a:xfrm>
          <a:prstGeom prst="rect">
            <a:avLst/>
          </a:prstGeom>
          <a:ln w="12700">
            <a:miter lim="400000"/>
          </a:ln>
        </p:spPr>
      </p:pic>
      <p:sp>
        <p:nvSpPr>
          <p:cNvPr id="402" name="Shape 402"/>
          <p:cNvSpPr/>
          <p:nvPr/>
        </p:nvSpPr>
        <p:spPr>
          <a:xfrm>
            <a:off x="282222" y="4861278"/>
            <a:ext cx="8868551" cy="190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spcBef>
                <a:spcPts val="400"/>
              </a:spcBef>
              <a:defRPr sz="2400" b="1">
                <a:latin typeface="+mj-lt"/>
                <a:ea typeface="+mj-ea"/>
                <a:cs typeface="+mj-cs"/>
                <a:sym typeface="Helvetica"/>
              </a:defRPr>
            </a:pPr>
            <a:r>
              <a:rPr dirty="0"/>
              <a:t>Receptors</a:t>
            </a:r>
            <a:r>
              <a:rPr b="0" dirty="0"/>
              <a:t> are made of dozens of cells. These send signals to the nerves and to the brain.</a:t>
            </a:r>
          </a:p>
          <a:p>
            <a:pPr>
              <a:lnSpc>
                <a:spcPct val="80000"/>
              </a:lnSpc>
              <a:defRPr sz="2400">
                <a:latin typeface="+mj-lt"/>
                <a:ea typeface="+mj-ea"/>
                <a:cs typeface="+mj-cs"/>
                <a:sym typeface="Helvetica"/>
              </a:defRPr>
            </a:pPr>
            <a:r>
              <a:rPr sz="2800" b="1" dirty="0" err="1">
                <a:latin typeface="Monlam Uni OuChan2"/>
                <a:ea typeface="Monlam Uni OuChan2"/>
                <a:cs typeface="Monlam Uni OuChan2"/>
                <a:sym typeface="Monlam Uni OuChan2"/>
              </a:rPr>
              <a:t>སྣེ་ལེན་</a:t>
            </a:r>
            <a:r>
              <a:rPr sz="2800" dirty="0" err="1">
                <a:latin typeface="Monlam Uni OuChan2"/>
                <a:ea typeface="Monlam Uni OuChan2"/>
                <a:cs typeface="Monlam Uni OuChan2"/>
                <a:sym typeface="Monlam Uni OuChan2"/>
              </a:rPr>
              <a:t>ཕྲ་ཕུང་རྣམས་ཕྲ་ཕུང་མང་པོ་བསྡུས་ནས</a:t>
            </a:r>
            <a:r>
              <a:rPr sz="2800" dirty="0">
                <a:latin typeface="Monlam Uni OuChan2"/>
                <a:ea typeface="Monlam Uni OuChan2"/>
                <a:cs typeface="Monlam Uni OuChan2"/>
                <a:sym typeface="Monlam Uni OuChan2"/>
              </a:rPr>
              <a:t>་</a:t>
            </a:r>
            <a:r>
              <a:rPr lang="bo-CN" sz="2800" dirty="0">
                <a:latin typeface="Monlam Uni OuChan2"/>
                <a:cs typeface="Monlam Uni OuChan2"/>
                <a:sym typeface="Helvetica"/>
              </a:rPr>
              <a:t>གྲུབ་པ་རེད།</a:t>
            </a:r>
            <a:r>
              <a:rPr sz="2800" dirty="0">
                <a:latin typeface="Monlam Uni OuChan2"/>
                <a:ea typeface="Monlam Uni OuChan2"/>
                <a:cs typeface="Monlam Uni OuChan2"/>
                <a:sym typeface="Monlam Uni OuChan2"/>
              </a:rPr>
              <a:t> དེ་ཚོའི་དབང་རྩ་ཕྲ་ཕུང་བརྒྱུད་ཀླད་པར་ཆ་འཕྲིན་གཏོང་གི་ཡོད།</a:t>
            </a:r>
          </a:p>
        </p:txBody>
      </p:sp>
      <p:grpSp>
        <p:nvGrpSpPr>
          <p:cNvPr id="405" name="Group 405"/>
          <p:cNvGrpSpPr/>
          <p:nvPr/>
        </p:nvGrpSpPr>
        <p:grpSpPr>
          <a:xfrm>
            <a:off x="8590208" y="2513058"/>
            <a:ext cx="393548" cy="636907"/>
            <a:chOff x="0" y="4"/>
            <a:chExt cx="393547" cy="636905"/>
          </a:xfrm>
        </p:grpSpPr>
        <p:sp>
          <p:nvSpPr>
            <p:cNvPr id="403" name="Shape 403"/>
            <p:cNvSpPr/>
            <p:nvPr/>
          </p:nvSpPr>
          <p:spPr>
            <a:xfrm flipH="1">
              <a:off x="-1" y="91095"/>
              <a:ext cx="2" cy="454720"/>
            </a:xfrm>
            <a:prstGeom prst="line">
              <a:avLst/>
            </a:prstGeom>
            <a:noFill/>
            <a:ln w="76200" cap="flat">
              <a:solidFill>
                <a:srgbClr val="FF0000"/>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404" name="Shape 404"/>
            <p:cNvSpPr/>
            <p:nvPr/>
          </p:nvSpPr>
          <p:spPr>
            <a:xfrm rot="16200000">
              <a:off x="-110326" y="133037"/>
              <a:ext cx="636907" cy="370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r>
                <a:t>1 mm</a:t>
              </a:r>
            </a:p>
          </p:txBody>
        </p:sp>
      </p:grpSp>
      <p:sp>
        <p:nvSpPr>
          <p:cNvPr id="406" name="Shape 40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16</a:t>
            </a:fld>
            <a:endParaRPr/>
          </a:p>
        </p:txBody>
      </p:sp>
      <p:sp>
        <p:nvSpPr>
          <p:cNvPr id="407" name="Shape 407"/>
          <p:cNvSpPr/>
          <p:nvPr/>
        </p:nvSpPr>
        <p:spPr>
          <a:xfrm>
            <a:off x="4670373" y="106415"/>
            <a:ext cx="4333878" cy="86177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b="1">
                <a:latin typeface="+mj-lt"/>
                <a:ea typeface="+mj-ea"/>
                <a:cs typeface="+mj-cs"/>
                <a:sym typeface="Helvetica"/>
              </a:defRPr>
            </a:pPr>
            <a:r>
              <a:rPr dirty="0"/>
              <a:t>Drawing of a skin cross section</a:t>
            </a:r>
            <a:br>
              <a:rPr dirty="0"/>
            </a:br>
            <a:r>
              <a:rPr sz="2800" b="1" dirty="0" err="1">
                <a:latin typeface="Monlam Uni OuChan2"/>
                <a:ea typeface="Monlam Uni OuChan2"/>
                <a:cs typeface="Monlam Uni OuChan2"/>
                <a:sym typeface="Monlam Uni OuChan2"/>
              </a:rPr>
              <a:t>པགས་པའི་ཁ་གཤག་ངོས་ཀྱི་རི་མོ</a:t>
            </a:r>
            <a:r>
              <a:rPr sz="2800" b="1" dirty="0">
                <a:latin typeface="Monlam Uni OuChan2"/>
                <a:ea typeface="Monlam Uni OuChan2"/>
                <a:cs typeface="Monlam Uni OuChan2"/>
                <a:sym typeface="Monlam Uni OuChan2"/>
              </a:rPr>
              <a:t>།</a:t>
            </a:r>
          </a:p>
        </p:txBody>
      </p:sp>
      <p:sp>
        <p:nvSpPr>
          <p:cNvPr id="408" name="Shape 408"/>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11" name="Shape 374"/>
          <p:cNvSpPr/>
          <p:nvPr/>
        </p:nvSpPr>
        <p:spPr>
          <a:xfrm>
            <a:off x="367855" y="1067"/>
            <a:ext cx="3580337"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latin typeface="+mj-lt"/>
                <a:ea typeface="+mj-ea"/>
                <a:cs typeface="+mj-cs"/>
                <a:sym typeface="Helvetica"/>
              </a:defRPr>
            </a:pPr>
            <a:r>
              <a:rPr dirty="0"/>
              <a:t>Sense of touch</a:t>
            </a:r>
            <a:r>
              <a:rPr sz="2200" dirty="0"/>
              <a:t>  </a:t>
            </a:r>
            <a:br>
              <a:rPr sz="2200" dirty="0"/>
            </a:br>
            <a:r>
              <a:rPr sz="3200" b="1" dirty="0" err="1">
                <a:latin typeface="Monlam Uni OuChan2"/>
                <a:ea typeface="Monlam Uni OuChan2"/>
                <a:cs typeface="Monlam Uni OuChan2"/>
                <a:sym typeface="Monlam Uni OuChan2"/>
              </a:rPr>
              <a:t>རེག་ཚོར</a:t>
            </a:r>
            <a:r>
              <a:rPr sz="3200" b="1" dirty="0" err="1">
                <a:latin typeface="Monlam Uni OuChan2"/>
                <a:cs typeface="Monlam Uni OuChan2"/>
              </a:rPr>
              <a:t>་གྱི་</a:t>
            </a:r>
            <a:r>
              <a:rPr sz="3200" b="1" dirty="0" err="1">
                <a:latin typeface="Monlam Uni OuChan2"/>
                <a:ea typeface="Monlam Uni OuChan2"/>
                <a:cs typeface="Monlam Uni OuChan2"/>
                <a:sym typeface="Monlam Uni OuChan2"/>
              </a:rPr>
              <a:t>དབང་ཤེས</a:t>
            </a:r>
            <a:r>
              <a:rPr sz="3200"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17</a:t>
            </a:fld>
            <a:endParaRPr/>
          </a:p>
        </p:txBody>
      </p:sp>
      <p:sp>
        <p:nvSpPr>
          <p:cNvPr id="414" name="Shape 414"/>
          <p:cNvSpPr/>
          <p:nvPr/>
        </p:nvSpPr>
        <p:spPr>
          <a:xfrm>
            <a:off x="47370" y="1480529"/>
            <a:ext cx="9131339" cy="303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buSzPct val="100000"/>
              <a:buChar char="-"/>
              <a:defRPr sz="2400"/>
            </a:pPr>
            <a:r>
              <a:rPr dirty="0"/>
              <a:t> Work with your </a:t>
            </a:r>
            <a:r>
              <a:rPr dirty="0" err="1"/>
              <a:t>neighbour</a:t>
            </a:r>
            <a:r>
              <a:rPr dirty="0"/>
              <a:t>.</a:t>
            </a:r>
          </a:p>
          <a:p>
            <a:pPr>
              <a:buSzPct val="100000"/>
              <a:buChar char="-"/>
              <a:defRPr sz="2400"/>
            </a:pPr>
            <a:r>
              <a:rPr dirty="0"/>
              <a:t> First person (1) closes his/her eyes.</a:t>
            </a:r>
          </a:p>
          <a:p>
            <a:pPr>
              <a:buSzPct val="100000"/>
              <a:buChar char="-"/>
              <a:defRPr sz="2400"/>
            </a:pPr>
            <a:r>
              <a:rPr dirty="0"/>
              <a:t> The other person (2) has two toothpicks and a ruler.</a:t>
            </a:r>
          </a:p>
          <a:p>
            <a:pPr>
              <a:buSzPct val="100000"/>
              <a:buChar char="-"/>
              <a:defRPr sz="2400"/>
            </a:pPr>
            <a:r>
              <a:rPr dirty="0"/>
              <a:t> (2) Use one or both toothpicks and put them with the point on the skin.</a:t>
            </a:r>
          </a:p>
          <a:p>
            <a:pPr>
              <a:buSzPct val="100000"/>
              <a:buChar char="-"/>
              <a:defRPr sz="2400"/>
            </a:pPr>
            <a:r>
              <a:rPr dirty="0"/>
              <a:t> When using 2 toothpicks try different distances and measure it.</a:t>
            </a:r>
          </a:p>
          <a:p>
            <a:pPr>
              <a:buSzPct val="100000"/>
              <a:buChar char="-"/>
              <a:defRPr sz="2400"/>
            </a:pPr>
            <a:r>
              <a:rPr dirty="0"/>
              <a:t> (1) has to say, how many toothpick she/he feels - one or two?</a:t>
            </a:r>
          </a:p>
          <a:p>
            <a:pPr>
              <a:buSzPct val="100000"/>
              <a:buChar char="-"/>
              <a:defRPr sz="2400"/>
            </a:pPr>
            <a:r>
              <a:rPr dirty="0"/>
              <a:t> Write down your results in the handout.</a:t>
            </a:r>
          </a:p>
          <a:p>
            <a:pPr>
              <a:buSzPct val="100000"/>
              <a:buChar char="-"/>
              <a:defRPr sz="2400"/>
            </a:pPr>
            <a:r>
              <a:rPr dirty="0"/>
              <a:t> Change roles.</a:t>
            </a:r>
          </a:p>
        </p:txBody>
      </p:sp>
      <p:sp>
        <p:nvSpPr>
          <p:cNvPr id="415" name="Shape 415"/>
          <p:cNvSpPr/>
          <p:nvPr/>
        </p:nvSpPr>
        <p:spPr>
          <a:xfrm>
            <a:off x="256244" y="4132"/>
            <a:ext cx="7525454" cy="95410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800">
                <a:latin typeface="Arial"/>
                <a:ea typeface="Arial"/>
                <a:cs typeface="Arial"/>
                <a:sym typeface="Arial"/>
              </a:defRPr>
            </a:pPr>
            <a:r>
              <a:rPr dirty="0"/>
              <a:t>Experiment 1: The sensitivity of our skin differs</a:t>
            </a:r>
            <a:endParaRPr dirty="0">
              <a:latin typeface="+mj-lt"/>
              <a:ea typeface="+mj-ea"/>
              <a:cs typeface="+mj-cs"/>
              <a:sym typeface="Helvetica"/>
            </a:endParaRPr>
          </a:p>
          <a:p>
            <a:pPr>
              <a:defRPr sz="2800">
                <a:latin typeface="Monlam Uni OuChan2"/>
                <a:ea typeface="Monlam Uni OuChan2"/>
                <a:cs typeface="Monlam Uni OuChan2"/>
                <a:sym typeface="Monlam Uni OuChan2"/>
              </a:defRPr>
            </a:pPr>
            <a:r>
              <a:rPr dirty="0" err="1"/>
              <a:t>བརྟག་དཔྱད</a:t>
            </a:r>
            <a:r>
              <a:rPr dirty="0"/>
              <a:t>།  ༡༽ 	</a:t>
            </a:r>
            <a:r>
              <a:rPr dirty="0" err="1"/>
              <a:t>པགས་པའི་ཚོར་སྐྱེན་རྣམས་གཅིག་མཚུངས་མིན</a:t>
            </a:r>
            <a:r>
              <a:rPr lang="bo-CN" dirty="0"/>
              <a:t>་པ</a:t>
            </a:r>
            <a:r>
              <a:rPr dirty="0"/>
              <a:t>།</a:t>
            </a:r>
          </a:p>
        </p:txBody>
      </p:sp>
      <p:pic>
        <p:nvPicPr>
          <p:cNvPr id="416" name="image19.tif"/>
          <p:cNvPicPr>
            <a:picLocks noChangeAspect="1"/>
          </p:cNvPicPr>
          <p:nvPr/>
        </p:nvPicPr>
        <p:blipFill>
          <a:blip r:embed="rId2"/>
          <a:stretch>
            <a:fillRect/>
          </a:stretch>
        </p:blipFill>
        <p:spPr>
          <a:xfrm>
            <a:off x="5425097" y="3975658"/>
            <a:ext cx="3429002" cy="2463802"/>
          </a:xfrm>
          <a:prstGeom prst="rect">
            <a:avLst/>
          </a:prstGeom>
          <a:ln w="12700">
            <a:miter lim="400000"/>
          </a:ln>
        </p:spPr>
      </p:pic>
      <p:sp>
        <p:nvSpPr>
          <p:cNvPr id="417" name="Shape 417"/>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1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1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41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41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iterate>
                                    <p:tmAbs val="0"/>
                                  </p:iterate>
                                  <p:childTnLst>
                                    <p:set>
                                      <p:cBhvr>
                                        <p:cTn id="40" fill="hold"/>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 build="p" bldLvl="5" animBg="1" advAuto="0"/>
      <p:bldP spid="416"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p:nvPr/>
        </p:nvSpPr>
        <p:spPr>
          <a:xfrm>
            <a:off x="3249927" y="3053327"/>
            <a:ext cx="2622926"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indent="40639" algn="ctr" defTabSz="914400">
              <a:defRPr>
                <a:solidFill>
                  <a:srgbClr val="FFFFFF"/>
                </a:solidFill>
                <a:uFill>
                  <a:solidFill>
                    <a:srgbClr val="FFFFFF"/>
                  </a:solidFill>
                </a:uFill>
                <a:latin typeface="Arial"/>
                <a:ea typeface="Arial"/>
                <a:cs typeface="Arial"/>
                <a:sym typeface="Arial"/>
              </a:defRPr>
            </a:pPr>
            <a:r>
              <a:rPr lang="de-CH" dirty="0" err="1"/>
              <a:t>Projector</a:t>
            </a:r>
            <a:r>
              <a:rPr dirty="0"/>
              <a:t> off</a:t>
            </a:r>
          </a:p>
          <a:p>
            <a:pPr marR="40639" indent="40639" algn="ctr" defTabSz="914400">
              <a:defRPr>
                <a:solidFill>
                  <a:srgbClr val="FFFFFF"/>
                </a:solidFill>
                <a:uFill>
                  <a:solidFill>
                    <a:srgbClr val="FFFFFF"/>
                  </a:solidFill>
                </a:uFill>
                <a:latin typeface="Arial"/>
                <a:ea typeface="Arial"/>
                <a:cs typeface="Arial"/>
                <a:sym typeface="Arial"/>
              </a:defRPr>
            </a:pPr>
            <a:endParaRPr dirty="0"/>
          </a:p>
          <a:p>
            <a:pPr marR="40639" indent="40639" algn="ctr" defTabSz="914400">
              <a:defRPr>
                <a:solidFill>
                  <a:srgbClr val="FFFFFF"/>
                </a:solidFill>
                <a:uFill>
                  <a:solidFill>
                    <a:srgbClr val="FFFFFF"/>
                  </a:solidFill>
                </a:uFill>
                <a:latin typeface="Arial"/>
                <a:ea typeface="Arial"/>
                <a:cs typeface="Arial"/>
                <a:sym typeface="Arial"/>
              </a:defRPr>
            </a:pPr>
            <a:r>
              <a:rPr dirty="0"/>
              <a:t>Exp: Sensitivity of skin</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nvSpPr>
        <p:spPr>
          <a:xfrm>
            <a:off x="1734055" y="5117529"/>
            <a:ext cx="5568724" cy="12926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Taste and smell are </a:t>
            </a:r>
            <a:r>
              <a:rPr b="1" dirty="0"/>
              <a:t>chemical senses</a:t>
            </a:r>
          </a:p>
          <a:p>
            <a:pPr>
              <a:defRPr sz="2600">
                <a:latin typeface="Monlam Uni OuChan2"/>
                <a:ea typeface="Monlam Uni OuChan2"/>
                <a:cs typeface="Monlam Uni OuChan2"/>
                <a:sym typeface="Monlam Uni OuChan2"/>
              </a:defRPr>
            </a:pPr>
            <a:r>
              <a:rPr dirty="0"/>
              <a:t>རོ་དང་དྲི་གཉིས་རྫས་ཀྱི་དབང་ཚོར་རེད།</a:t>
            </a:r>
            <a:endParaRPr lang="de-CH" dirty="0"/>
          </a:p>
          <a:p>
            <a:pPr>
              <a:defRPr sz="2600">
                <a:latin typeface="Monlam Uni OuChan2"/>
                <a:ea typeface="Monlam Uni OuChan2"/>
                <a:cs typeface="Monlam Uni OuChan2"/>
                <a:sym typeface="Monlam Uni OuChan2"/>
              </a:defRPr>
            </a:pPr>
            <a:r>
              <a:rPr sz="2400" b="1" dirty="0">
                <a:latin typeface="+mj-lt"/>
                <a:ea typeface="+mj-ea"/>
                <a:cs typeface="+mj-cs"/>
                <a:sym typeface="Helvetica"/>
              </a:rPr>
              <a:t>Stimulus</a:t>
            </a:r>
            <a:r>
              <a:rPr sz="2400" dirty="0">
                <a:latin typeface="+mj-lt"/>
                <a:ea typeface="+mj-ea"/>
                <a:cs typeface="+mj-cs"/>
                <a:sym typeface="Helvetica"/>
              </a:rPr>
              <a:t>: Substances  </a:t>
            </a:r>
            <a:r>
              <a:rPr sz="2800" b="1" dirty="0">
                <a:latin typeface="+mj-lt"/>
                <a:ea typeface="+mj-ea"/>
                <a:cs typeface="+mj-cs"/>
                <a:sym typeface="Helvetica"/>
              </a:rPr>
              <a:t> </a:t>
            </a:r>
            <a:r>
              <a:rPr lang="bo-CN" sz="2800" dirty="0"/>
              <a:t> </a:t>
            </a:r>
            <a:r>
              <a:rPr lang="bo-CN" sz="2600" b="1" dirty="0"/>
              <a:t>སྐུལ་</a:t>
            </a:r>
            <a:r>
              <a:rPr lang="bo-CN" sz="2600" b="1" dirty="0">
                <a:latin typeface="Arial" panose="020B0604020202020204" pitchFamily="34" charset="0"/>
              </a:rPr>
              <a:t>རྐྱེན</a:t>
            </a:r>
            <a:r>
              <a:rPr sz="2600" b="1" dirty="0"/>
              <a:t>། </a:t>
            </a:r>
            <a:r>
              <a:rPr sz="2600" dirty="0"/>
              <a:t>བེམ་རྫས།</a:t>
            </a:r>
          </a:p>
        </p:txBody>
      </p:sp>
      <p:sp>
        <p:nvSpPr>
          <p:cNvPr id="424" name="Shape 424"/>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19</a:t>
            </a:fld>
            <a:endParaRPr/>
          </a:p>
        </p:txBody>
      </p:sp>
      <p:sp>
        <p:nvSpPr>
          <p:cNvPr id="425" name="Shape 425"/>
          <p:cNvSpPr/>
          <p:nvPr/>
        </p:nvSpPr>
        <p:spPr>
          <a:xfrm flipV="1">
            <a:off x="4511040" y="1136277"/>
            <a:ext cx="1" cy="4032841"/>
          </a:xfrm>
          <a:prstGeom prst="line">
            <a:avLst/>
          </a:prstGeom>
          <a:ln w="25400">
            <a:solidFill>
              <a:srgbClr val="000000"/>
            </a:solidFill>
          </a:ln>
        </p:spPr>
        <p:txBody>
          <a:bodyPr lIns="45718" tIns="45718" rIns="45718" bIns="45718"/>
          <a:lstStyle/>
          <a:p>
            <a:endParaRPr/>
          </a:p>
        </p:txBody>
      </p:sp>
      <p:sp>
        <p:nvSpPr>
          <p:cNvPr id="426" name="Shape 426"/>
          <p:cNvSpPr/>
          <p:nvPr/>
        </p:nvSpPr>
        <p:spPr>
          <a:xfrm>
            <a:off x="-2" y="1127486"/>
            <a:ext cx="9052501" cy="1"/>
          </a:xfrm>
          <a:prstGeom prst="line">
            <a:avLst/>
          </a:prstGeom>
          <a:ln w="25400">
            <a:solidFill>
              <a:schemeClr val="accent1"/>
            </a:solidFill>
          </a:ln>
        </p:spPr>
        <p:txBody>
          <a:bodyPr lIns="45718" tIns="45718" rIns="45718" bIns="45718"/>
          <a:lstStyle/>
          <a:p>
            <a:endParaRPr/>
          </a:p>
        </p:txBody>
      </p:sp>
      <p:sp>
        <p:nvSpPr>
          <p:cNvPr id="427" name="Shape 427"/>
          <p:cNvSpPr>
            <a:spLocks noGrp="1"/>
          </p:cNvSpPr>
          <p:nvPr>
            <p:ph type="body" sz="quarter" idx="4294967295"/>
          </p:nvPr>
        </p:nvSpPr>
        <p:spPr>
          <a:xfrm>
            <a:off x="901484" y="200100"/>
            <a:ext cx="3117311" cy="698350"/>
          </a:xfrm>
          <a:prstGeom prst="rect">
            <a:avLst/>
          </a:prstGeom>
        </p:spPr>
        <p:txBody>
          <a:bodyPr/>
          <a:lstStyle/>
          <a:p>
            <a:pPr marL="0" indent="0" defTabSz="420623">
              <a:spcBef>
                <a:spcPts val="0"/>
              </a:spcBef>
              <a:buSzTx/>
              <a:buNone/>
              <a:defRPr sz="2576" b="1">
                <a:latin typeface="+mj-lt"/>
                <a:ea typeface="+mj-ea"/>
                <a:cs typeface="+mj-cs"/>
                <a:sym typeface="Helvetica"/>
              </a:defRPr>
            </a:pPr>
            <a:r>
              <a:rPr dirty="0"/>
              <a:t>Taste    </a:t>
            </a:r>
            <a:r>
              <a:rPr sz="3300" b="1" dirty="0" err="1">
                <a:latin typeface="Monlam Uni OuChan2"/>
                <a:ea typeface="Monlam Uni OuChan2"/>
                <a:cs typeface="Monlam Uni OuChan2"/>
                <a:sym typeface="Monlam Uni OuChan2"/>
              </a:rPr>
              <a:t>རོ</a:t>
            </a:r>
            <a:r>
              <a:rPr sz="3300" b="1" dirty="0">
                <a:latin typeface="Monlam Uni OuChan2"/>
                <a:ea typeface="Monlam Uni OuChan2"/>
                <a:cs typeface="Monlam Uni OuChan2"/>
                <a:sym typeface="Monlam Uni OuChan2"/>
              </a:rPr>
              <a:t>།</a:t>
            </a:r>
          </a:p>
        </p:txBody>
      </p:sp>
      <p:sp>
        <p:nvSpPr>
          <p:cNvPr id="428" name="Shape 428"/>
          <p:cNvSpPr/>
          <p:nvPr/>
        </p:nvSpPr>
        <p:spPr>
          <a:xfrm>
            <a:off x="5834929" y="163819"/>
            <a:ext cx="2126687" cy="751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spcBef>
                <a:spcPts val="600"/>
              </a:spcBef>
              <a:defRPr sz="2800" b="1">
                <a:latin typeface="+mj-lt"/>
                <a:ea typeface="+mj-ea"/>
                <a:cs typeface="+mj-cs"/>
                <a:sym typeface="Helvetica"/>
              </a:defRPr>
            </a:pPr>
            <a:r>
              <a:rPr dirty="0"/>
              <a:t>Smell</a:t>
            </a:r>
            <a:r>
              <a:rPr b="0" dirty="0">
                <a:latin typeface="Monlam Uni OuChan2"/>
                <a:ea typeface="Monlam Uni OuChan2"/>
                <a:cs typeface="Monlam Uni OuChan2"/>
                <a:sym typeface="Monlam Uni OuChan2"/>
              </a:rPr>
              <a:t>     </a:t>
            </a:r>
            <a:r>
              <a:rPr sz="3300" b="1" dirty="0">
                <a:latin typeface="Monlam Uni OuChan2"/>
                <a:ea typeface="Monlam Uni OuChan2"/>
                <a:cs typeface="Monlam Uni OuChan2"/>
                <a:sym typeface="Monlam Uni OuChan2"/>
              </a:rPr>
              <a:t> </a:t>
            </a:r>
            <a:r>
              <a:rPr sz="3300" b="1" dirty="0" err="1">
                <a:latin typeface="Monlam Uni OuChan2"/>
                <a:ea typeface="Monlam Uni OuChan2"/>
                <a:cs typeface="Monlam Uni OuChan2"/>
                <a:sym typeface="Monlam Uni OuChan2"/>
              </a:rPr>
              <a:t>དྲི</a:t>
            </a:r>
            <a:r>
              <a:rPr sz="3300" b="1" dirty="0">
                <a:latin typeface="Monlam Uni OuChan2"/>
                <a:ea typeface="Monlam Uni OuChan2"/>
                <a:cs typeface="Monlam Uni OuChan2"/>
                <a:sym typeface="Monlam Uni OuChan2"/>
              </a:rPr>
              <a:t>།</a:t>
            </a:r>
          </a:p>
        </p:txBody>
      </p:sp>
      <p:grpSp>
        <p:nvGrpSpPr>
          <p:cNvPr id="431" name="Group 431"/>
          <p:cNvGrpSpPr/>
          <p:nvPr/>
        </p:nvGrpSpPr>
        <p:grpSpPr>
          <a:xfrm>
            <a:off x="217648" y="1534291"/>
            <a:ext cx="4038603" cy="3454402"/>
            <a:chOff x="0" y="0"/>
            <a:chExt cx="4038601" cy="3454401"/>
          </a:xfrm>
        </p:grpSpPr>
        <p:pic>
          <p:nvPicPr>
            <p:cNvPr id="429" name="image20.tif"/>
            <p:cNvPicPr>
              <a:picLocks noChangeAspect="1"/>
            </p:cNvPicPr>
            <p:nvPr/>
          </p:nvPicPr>
          <p:blipFill>
            <a:blip r:embed="rId3"/>
            <a:stretch>
              <a:fillRect/>
            </a:stretch>
          </p:blipFill>
          <p:spPr>
            <a:xfrm>
              <a:off x="0" y="0"/>
              <a:ext cx="4038602" cy="3454402"/>
            </a:xfrm>
            <a:prstGeom prst="rect">
              <a:avLst/>
            </a:prstGeom>
            <a:ln w="12700" cap="flat">
              <a:noFill/>
              <a:miter lim="400000"/>
            </a:ln>
            <a:effectLst/>
          </p:spPr>
        </p:pic>
        <p:sp>
          <p:nvSpPr>
            <p:cNvPr id="430" name="Shape 430"/>
            <p:cNvSpPr/>
            <p:nvPr/>
          </p:nvSpPr>
          <p:spPr>
            <a:xfrm>
              <a:off x="3135151" y="2456529"/>
              <a:ext cx="429735"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latin typeface="+mj-lt"/>
                  <a:ea typeface="+mj-ea"/>
                  <a:cs typeface="+mj-cs"/>
                  <a:sym typeface="Helvetica"/>
                </a:defRPr>
              </a:pPr>
              <a:r>
                <a:t>ལྕེ།</a:t>
              </a:r>
            </a:p>
          </p:txBody>
        </p:sp>
      </p:grpSp>
      <p:grpSp>
        <p:nvGrpSpPr>
          <p:cNvPr id="438" name="Group 438"/>
          <p:cNvGrpSpPr/>
          <p:nvPr/>
        </p:nvGrpSpPr>
        <p:grpSpPr>
          <a:xfrm>
            <a:off x="4816630" y="1214652"/>
            <a:ext cx="4041777" cy="3951290"/>
            <a:chOff x="0" y="0"/>
            <a:chExt cx="4041776" cy="3951289"/>
          </a:xfrm>
        </p:grpSpPr>
        <p:grpSp>
          <p:nvGrpSpPr>
            <p:cNvPr id="436" name="Group 436"/>
            <p:cNvGrpSpPr/>
            <p:nvPr/>
          </p:nvGrpSpPr>
          <p:grpSpPr>
            <a:xfrm>
              <a:off x="0" y="0"/>
              <a:ext cx="4041777" cy="3951290"/>
              <a:chOff x="0" y="0"/>
              <a:chExt cx="4041776" cy="3951289"/>
            </a:xfrm>
          </p:grpSpPr>
          <p:grpSp>
            <p:nvGrpSpPr>
              <p:cNvPr id="434" name="Group 434"/>
              <p:cNvGrpSpPr/>
              <p:nvPr/>
            </p:nvGrpSpPr>
            <p:grpSpPr>
              <a:xfrm>
                <a:off x="0" y="0"/>
                <a:ext cx="4041777" cy="3951290"/>
                <a:chOff x="0" y="0"/>
                <a:chExt cx="4041776" cy="3951289"/>
              </a:xfrm>
            </p:grpSpPr>
            <p:pic>
              <p:nvPicPr>
                <p:cNvPr id="432" name="image21.jpeg" descr="e56bb1e1-fe04-46db-a89a-cceefe6cb68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4041777" cy="3951290"/>
                </a:xfrm>
                <a:prstGeom prst="rect">
                  <a:avLst/>
                </a:prstGeom>
                <a:ln w="12700" cap="flat">
                  <a:noFill/>
                  <a:miter lim="400000"/>
                </a:ln>
                <a:effectLst/>
              </p:spPr>
            </p:pic>
            <p:sp>
              <p:nvSpPr>
                <p:cNvPr id="433" name="Shape 433"/>
                <p:cNvSpPr/>
                <p:nvPr/>
              </p:nvSpPr>
              <p:spPr>
                <a:xfrm>
                  <a:off x="1872542" y="884678"/>
                  <a:ext cx="766838" cy="254002"/>
                </a:xfrm>
                <a:prstGeom prst="rect">
                  <a:avLst/>
                </a:prstGeom>
                <a:solidFill>
                  <a:srgbClr val="FFFFFF"/>
                </a:solidFill>
                <a:ln w="25400" cap="flat">
                  <a:solidFill>
                    <a:srgbClr val="FFFFFF"/>
                  </a:solidFill>
                  <a:prstDash val="solid"/>
                  <a:round/>
                </a:ln>
                <a:effectLst/>
              </p:spPr>
              <p:txBody>
                <a:bodyPr wrap="square" lIns="45718" tIns="45718" rIns="45718" bIns="45718" numCol="1" anchor="ctr">
                  <a:noAutofit/>
                </a:bodyPr>
                <a:lstStyle/>
                <a:p>
                  <a:pPr>
                    <a:spcBef>
                      <a:spcPts val="600"/>
                    </a:spcBef>
                    <a:defRPr sz="2800" b="1">
                      <a:latin typeface="+mj-lt"/>
                      <a:ea typeface="+mj-ea"/>
                      <a:cs typeface="+mj-cs"/>
                      <a:sym typeface="Helvetica"/>
                    </a:defRPr>
                  </a:pPr>
                  <a:endParaRPr/>
                </a:p>
              </p:txBody>
            </p:sp>
          </p:grpSp>
          <p:sp>
            <p:nvSpPr>
              <p:cNvPr id="435" name="Shape 435"/>
              <p:cNvSpPr/>
              <p:nvPr/>
            </p:nvSpPr>
            <p:spPr>
              <a:xfrm>
                <a:off x="1228264" y="319638"/>
                <a:ext cx="2022794" cy="815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gn="ctr">
                  <a:defRPr>
                    <a:latin typeface="+mj-lt"/>
                    <a:ea typeface="+mj-ea"/>
                    <a:cs typeface="+mj-cs"/>
                    <a:sym typeface="Helvetica"/>
                  </a:defRPr>
                </a:pPr>
                <a:r>
                  <a:t>Odorant molecules</a:t>
                </a:r>
                <a:br/>
                <a:r>
                  <a:rPr sz="2200">
                    <a:latin typeface="Monlam Uni OuChan2"/>
                    <a:ea typeface="Monlam Uni OuChan2"/>
                    <a:cs typeface="Monlam Uni OuChan2"/>
                    <a:sym typeface="Monlam Uni OuChan2"/>
                  </a:rPr>
                  <a:t>དྲི་རྡུལ།</a:t>
                </a:r>
              </a:p>
            </p:txBody>
          </p:sp>
        </p:grpSp>
        <p:sp>
          <p:nvSpPr>
            <p:cNvPr id="437" name="Shape 437"/>
            <p:cNvSpPr/>
            <p:nvPr/>
          </p:nvSpPr>
          <p:spPr>
            <a:xfrm flipH="1">
              <a:off x="1989279" y="1151249"/>
              <a:ext cx="179330" cy="864525"/>
            </a:xfrm>
            <a:prstGeom prst="line">
              <a:avLst/>
            </a:prstGeom>
            <a:noFill/>
            <a:ln w="25400"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sp>
        <p:nvSpPr>
          <p:cNvPr id="439" name="Shape 43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3" animBg="1" advAuto="0"/>
      <p:bldP spid="431" grpId="1" animBg="1" advAuto="0"/>
      <p:bldP spid="438"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 name="Group 247"/>
          <p:cNvGrpSpPr/>
          <p:nvPr/>
        </p:nvGrpSpPr>
        <p:grpSpPr>
          <a:xfrm>
            <a:off x="445374" y="359607"/>
            <a:ext cx="8287148" cy="1541956"/>
            <a:chOff x="0" y="0"/>
            <a:chExt cx="8287146" cy="1541955"/>
          </a:xfrm>
        </p:grpSpPr>
        <p:pic>
          <p:nvPicPr>
            <p:cNvPr id="245"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304239" cy="1541956"/>
            </a:xfrm>
            <a:prstGeom prst="rect">
              <a:avLst/>
            </a:prstGeom>
            <a:ln w="12700" cap="flat">
              <a:noFill/>
              <a:miter lim="400000"/>
            </a:ln>
            <a:effectLst/>
          </p:spPr>
        </p:pic>
        <p:pic>
          <p:nvPicPr>
            <p:cNvPr id="246" name="image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9776" y="34092"/>
              <a:ext cx="1547371" cy="1451612"/>
            </a:xfrm>
            <a:prstGeom prst="rect">
              <a:avLst/>
            </a:prstGeom>
            <a:ln w="12700" cap="flat">
              <a:noFill/>
              <a:miter lim="400000"/>
            </a:ln>
            <a:effectLst/>
          </p:spPr>
        </p:pic>
      </p:grpSp>
      <p:sp>
        <p:nvSpPr>
          <p:cNvPr id="248" name="Shape 248"/>
          <p:cNvSpPr/>
          <p:nvPr/>
        </p:nvSpPr>
        <p:spPr>
          <a:xfrm>
            <a:off x="2017197" y="4588261"/>
            <a:ext cx="5143502"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indent="40639" algn="ctr" defTabSz="914400">
              <a:defRPr>
                <a:uFill>
                  <a:solidFill>
                    <a:srgbClr val="000000"/>
                  </a:solidFill>
                </a:uFill>
                <a:latin typeface="+mj-lt"/>
                <a:ea typeface="+mj-ea"/>
                <a:cs typeface="+mj-cs"/>
                <a:sym typeface="Helvetica"/>
              </a:defRPr>
            </a:pPr>
            <a:r>
              <a:t>Dr. Werner Nater</a:t>
            </a:r>
          </a:p>
          <a:p>
            <a:pPr marR="40639" indent="40639" algn="ctr" defTabSz="914400">
              <a:defRPr>
                <a:uFill>
                  <a:solidFill>
                    <a:srgbClr val="000000"/>
                  </a:solidFill>
                </a:uFill>
                <a:latin typeface="+mj-lt"/>
                <a:ea typeface="+mj-ea"/>
                <a:cs typeface="+mj-cs"/>
                <a:sym typeface="Helvetica"/>
              </a:defRPr>
            </a:pPr>
            <a:r>
              <a:t>Project Manager "</a:t>
            </a:r>
            <a:r>
              <a:rPr i="1"/>
              <a:t>Science meets Dharma</a:t>
            </a:r>
            <a:r>
              <a:t>"</a:t>
            </a:r>
          </a:p>
          <a:p>
            <a:pPr marR="40639" indent="40639" algn="ctr" defTabSz="914400">
              <a:defRPr>
                <a:uFill>
                  <a:solidFill>
                    <a:srgbClr val="000000"/>
                  </a:solidFill>
                </a:uFill>
                <a:latin typeface="+mj-lt"/>
                <a:ea typeface="+mj-ea"/>
                <a:cs typeface="+mj-cs"/>
                <a:sym typeface="Helvetica"/>
              </a:defRPr>
            </a:pPr>
            <a:r>
              <a:t>Tibet Institute Rikon, Switzerland</a:t>
            </a:r>
          </a:p>
        </p:txBody>
      </p:sp>
      <p:sp>
        <p:nvSpPr>
          <p:cNvPr id="249" name="Shape 249"/>
          <p:cNvSpPr/>
          <p:nvPr/>
        </p:nvSpPr>
        <p:spPr>
          <a:xfrm>
            <a:off x="494859" y="6248400"/>
            <a:ext cx="3964589"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a:defRPr sz="1600">
                <a:uFill>
                  <a:solidFill>
                    <a:srgbClr val="000000"/>
                  </a:solidFill>
                </a:uFill>
                <a:latin typeface="+mj-lt"/>
                <a:ea typeface="+mj-ea"/>
                <a:cs typeface="+mj-cs"/>
                <a:sym typeface="Helvetica"/>
              </a:defRPr>
            </a:lvl1pPr>
          </a:lstStyle>
          <a:p>
            <a:r>
              <a:t>Kathmandu</a:t>
            </a:r>
          </a:p>
        </p:txBody>
      </p:sp>
      <p:sp>
        <p:nvSpPr>
          <p:cNvPr id="250" name="Shape 250"/>
          <p:cNvSpPr/>
          <p:nvPr/>
        </p:nvSpPr>
        <p:spPr>
          <a:xfrm>
            <a:off x="6221290" y="6248400"/>
            <a:ext cx="2476501"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a:defRPr sz="1600">
                <a:uFill>
                  <a:solidFill>
                    <a:srgbClr val="000000"/>
                  </a:solidFill>
                </a:uFill>
                <a:latin typeface="+mj-lt"/>
                <a:ea typeface="+mj-ea"/>
                <a:cs typeface="+mj-cs"/>
                <a:sym typeface="Helvetica"/>
              </a:defRPr>
            </a:lvl1pPr>
          </a:lstStyle>
          <a:p>
            <a:r>
              <a:t>March 2020</a:t>
            </a:r>
          </a:p>
        </p:txBody>
      </p:sp>
      <p:sp>
        <p:nvSpPr>
          <p:cNvPr id="251" name="Shape 251"/>
          <p:cNvSpPr/>
          <p:nvPr/>
        </p:nvSpPr>
        <p:spPr>
          <a:xfrm>
            <a:off x="2457946" y="6014720"/>
            <a:ext cx="4278908" cy="3413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1900"/>
              </a:lnSpc>
              <a:tabLst>
                <a:tab pos="838200" algn="l"/>
              </a:tabLst>
              <a:defRPr sz="1600">
                <a:latin typeface="+mj-lt"/>
                <a:ea typeface="+mj-ea"/>
                <a:cs typeface="+mj-cs"/>
                <a:sym typeface="Helvetica"/>
              </a:defRPr>
            </a:lvl1pPr>
          </a:lstStyle>
          <a:p>
            <a:r>
              <a:t>Translations: Kalsang Gyatso, Tenzin Tsondue</a:t>
            </a:r>
          </a:p>
        </p:txBody>
      </p:sp>
      <p:sp>
        <p:nvSpPr>
          <p:cNvPr id="252" name="Shape 252"/>
          <p:cNvSpPr/>
          <p:nvPr/>
        </p:nvSpPr>
        <p:spPr>
          <a:xfrm>
            <a:off x="767527" y="1966102"/>
            <a:ext cx="7608946" cy="8617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4800" b="1">
                <a:latin typeface="+mj-lt"/>
                <a:ea typeface="+mj-ea"/>
                <a:cs typeface="+mj-cs"/>
                <a:sym typeface="Helvetica"/>
              </a:defRPr>
            </a:pPr>
            <a:r>
              <a:rPr dirty="0"/>
              <a:t>Biology </a:t>
            </a:r>
            <a:r>
              <a:rPr b="0" dirty="0"/>
              <a:t> </a:t>
            </a:r>
            <a:r>
              <a:rPr sz="5600" b="1" dirty="0">
                <a:latin typeface="Monlam Uni OuChan2"/>
                <a:ea typeface="Monlam Uni OuChan2"/>
                <a:cs typeface="Monlam Uni OuChan2"/>
                <a:sym typeface="Monlam Uni OuChan2"/>
              </a:rPr>
              <a:t>སྐྱེ་དངོས་</a:t>
            </a:r>
            <a:r>
              <a:rPr sz="5600" b="1" dirty="0">
                <a:latin typeface="TCRC Bod-Yig"/>
                <a:ea typeface="TCRC Bod-Yig"/>
                <a:cs typeface="TCRC Bod-Yig"/>
                <a:sym typeface="TCRC Bod-Yig"/>
              </a:rPr>
              <a:t>རིག་པ།</a:t>
            </a:r>
          </a:p>
        </p:txBody>
      </p:sp>
      <p:sp>
        <p:nvSpPr>
          <p:cNvPr id="253" name="Shape 253"/>
          <p:cNvSpPr/>
          <p:nvPr/>
        </p:nvSpPr>
        <p:spPr>
          <a:xfrm>
            <a:off x="2633599" y="927383"/>
            <a:ext cx="387680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39687" algn="ctr">
              <a:defRPr sz="2000">
                <a:latin typeface="+mj-lt"/>
                <a:ea typeface="+mj-ea"/>
                <a:cs typeface="+mj-cs"/>
                <a:sym typeface="Helvetica"/>
              </a:defRPr>
            </a:lvl1pPr>
          </a:lstStyle>
          <a:p>
            <a:r>
              <a:t>Science Introduction Workshop 2</a:t>
            </a:r>
          </a:p>
        </p:txBody>
      </p:sp>
      <p:sp>
        <p:nvSpPr>
          <p:cNvPr id="254" name="Shape 254"/>
          <p:cNvSpPr/>
          <p:nvPr/>
        </p:nvSpPr>
        <p:spPr>
          <a:xfrm>
            <a:off x="563879" y="2923045"/>
            <a:ext cx="8016242" cy="15189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130000"/>
              </a:lnSpc>
              <a:defRPr sz="3200" b="1">
                <a:latin typeface="+mj-lt"/>
                <a:ea typeface="+mj-ea"/>
                <a:cs typeface="+mj-cs"/>
                <a:sym typeface="Helvetica"/>
              </a:defRPr>
            </a:pPr>
            <a:r>
              <a:t>Sense organs and our body</a:t>
            </a:r>
          </a:p>
          <a:p>
            <a:pPr algn="ctr">
              <a:lnSpc>
                <a:spcPct val="130000"/>
              </a:lnSpc>
              <a:defRPr sz="3900">
                <a:latin typeface="Monlam Uni OuChan2"/>
                <a:ea typeface="Monlam Uni OuChan2"/>
                <a:cs typeface="Monlam Uni OuChan2"/>
                <a:sym typeface="Monlam Uni OuChan2"/>
              </a:defRPr>
            </a:pPr>
            <a:r>
              <a:t>དབང་ཚོར་དབང་པོ་དང་ང་ཚོའི་ལུས་པོ།</a:t>
            </a:r>
          </a:p>
        </p:txBody>
      </p:sp>
      <p:sp>
        <p:nvSpPr>
          <p:cNvPr id="255" name="Shape 255"/>
          <p:cNvSpPr/>
          <p:nvPr/>
        </p:nvSpPr>
        <p:spPr>
          <a:xfrm>
            <a:off x="2045492" y="5674359"/>
            <a:ext cx="5053016" cy="3413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ts val="1900"/>
              </a:lnSpc>
              <a:tabLst>
                <a:tab pos="838200" algn="l"/>
              </a:tabLst>
              <a:defRPr sz="1600">
                <a:latin typeface="+mj-lt"/>
                <a:ea typeface="+mj-ea"/>
                <a:cs typeface="+mj-cs"/>
                <a:sym typeface="Helvetica"/>
              </a:defRPr>
            </a:lvl1pPr>
          </a:lstStyle>
          <a:p>
            <a:r>
              <a:t>Cooperation: Maja Burkhard, Dr. Gabriele Kammradt</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20</a:t>
            </a:fld>
            <a:endParaRPr/>
          </a:p>
        </p:txBody>
      </p:sp>
      <p:sp>
        <p:nvSpPr>
          <p:cNvPr id="444" name="Shape 444"/>
          <p:cNvSpPr/>
          <p:nvPr/>
        </p:nvSpPr>
        <p:spPr>
          <a:xfrm>
            <a:off x="2040258" y="217581"/>
            <a:ext cx="5593834" cy="6001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latin typeface="+mj-lt"/>
                <a:ea typeface="+mj-ea"/>
                <a:cs typeface="+mj-cs"/>
                <a:sym typeface="Helvetica"/>
              </a:defRPr>
            </a:pPr>
            <a:r>
              <a:rPr dirty="0"/>
              <a:t>The 7 Senses   </a:t>
            </a:r>
            <a:r>
              <a:rPr sz="3300" b="1" dirty="0">
                <a:latin typeface="Monlam Uni OuChan2"/>
                <a:ea typeface="Monlam Uni OuChan2"/>
                <a:cs typeface="Monlam Uni OuChan2"/>
                <a:sym typeface="Monlam Uni OuChan2"/>
              </a:rPr>
              <a:t>དབང་ཚོར་དབང་པོ། </a:t>
            </a:r>
            <a:r>
              <a:rPr sz="3300" b="1" dirty="0"/>
              <a:t>༧</a:t>
            </a:r>
          </a:p>
        </p:txBody>
      </p:sp>
      <p:pic>
        <p:nvPicPr>
          <p:cNvPr id="445" name="image22.tif"/>
          <p:cNvPicPr>
            <a:picLocks noChangeAspect="1"/>
          </p:cNvPicPr>
          <p:nvPr/>
        </p:nvPicPr>
        <p:blipFill>
          <a:blip r:embed="rId3"/>
          <a:stretch>
            <a:fillRect/>
          </a:stretch>
        </p:blipFill>
        <p:spPr>
          <a:xfrm>
            <a:off x="2652782" y="1596937"/>
            <a:ext cx="3838436" cy="2721281"/>
          </a:xfrm>
          <a:prstGeom prst="rect">
            <a:avLst/>
          </a:prstGeom>
          <a:ln w="12700">
            <a:miter lim="400000"/>
          </a:ln>
        </p:spPr>
      </p:pic>
      <p:grpSp>
        <p:nvGrpSpPr>
          <p:cNvPr id="448" name="Group 448"/>
          <p:cNvGrpSpPr/>
          <p:nvPr/>
        </p:nvGrpSpPr>
        <p:grpSpPr>
          <a:xfrm>
            <a:off x="375358" y="4765040"/>
            <a:ext cx="8835730" cy="1300913"/>
            <a:chOff x="0" y="0"/>
            <a:chExt cx="8835729" cy="1300912"/>
          </a:xfrm>
        </p:grpSpPr>
        <p:sp>
          <p:nvSpPr>
            <p:cNvPr id="446" name="Shape 446"/>
            <p:cNvSpPr/>
            <p:nvPr/>
          </p:nvSpPr>
          <p:spPr>
            <a:xfrm>
              <a:off x="0" y="637974"/>
              <a:ext cx="8835730" cy="662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800">
                  <a:latin typeface="Monlam Uni OuChan2"/>
                  <a:ea typeface="Monlam Uni OuChan2"/>
                  <a:cs typeface="Monlam Uni OuChan2"/>
                  <a:sym typeface="Monlam Uni OuChan2"/>
                </a:defRPr>
              </a:pPr>
              <a:r>
                <a:rPr dirty="0"/>
                <a:t>ཉིན་ལྟར་ང་ཚོའི་ཡིད་ལ་འཇགས་པོའི་ལས་ཀ་མང་པོ་ཞིག་བྱེད་ཀྱི་ཡོད། </a:t>
              </a:r>
            </a:p>
          </p:txBody>
        </p:sp>
        <p:sp>
          <p:nvSpPr>
            <p:cNvPr id="447" name="Shape 447"/>
            <p:cNvSpPr/>
            <p:nvPr/>
          </p:nvSpPr>
          <p:spPr>
            <a:xfrm>
              <a:off x="0" y="0"/>
              <a:ext cx="8528933" cy="45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400">
                  <a:latin typeface="+mj-lt"/>
                  <a:ea typeface="+mj-ea"/>
                  <a:cs typeface="+mj-cs"/>
                  <a:sym typeface="Helvetica"/>
                </a:defRPr>
              </a:lvl1pPr>
            </a:lstStyle>
            <a:p>
              <a:r>
                <a:t>Everyday we all do things that are nearly as impressive.</a:t>
              </a:r>
            </a:p>
          </p:txBody>
        </p:sp>
      </p:grpSp>
      <p:sp>
        <p:nvSpPr>
          <p:cNvPr id="449" name="Shape 44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oup 455"/>
          <p:cNvGrpSpPr/>
          <p:nvPr/>
        </p:nvGrpSpPr>
        <p:grpSpPr>
          <a:xfrm>
            <a:off x="4268289" y="2442637"/>
            <a:ext cx="4939556" cy="4053684"/>
            <a:chOff x="0" y="0"/>
            <a:chExt cx="4939555" cy="4053682"/>
          </a:xfrm>
        </p:grpSpPr>
        <p:sp>
          <p:nvSpPr>
            <p:cNvPr id="453" name="Shape 453"/>
            <p:cNvSpPr/>
            <p:nvPr/>
          </p:nvSpPr>
          <p:spPr>
            <a:xfrm>
              <a:off x="0" y="1930244"/>
              <a:ext cx="4939556" cy="2123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rmAutofit/>
            </a:bodyPr>
            <a:lstStyle/>
            <a:p>
              <a:pPr>
                <a:spcBef>
                  <a:spcPts val="1200"/>
                </a:spcBef>
                <a:defRPr sz="2400" b="1">
                  <a:latin typeface="+mj-lt"/>
                  <a:ea typeface="+mj-ea"/>
                  <a:cs typeface="+mj-cs"/>
                  <a:sym typeface="Helvetica"/>
                </a:defRPr>
              </a:pPr>
              <a:r>
                <a:rPr dirty="0"/>
                <a:t>Own body position </a:t>
              </a:r>
              <a:r>
                <a:rPr b="0" dirty="0"/>
                <a:t>in space </a:t>
              </a:r>
              <a:br>
                <a:rPr b="0" dirty="0"/>
              </a:br>
              <a:r>
                <a:rPr sz="2800" b="0" dirty="0" err="1">
                  <a:latin typeface="Monlam Uni OuChan2"/>
                  <a:ea typeface="Monlam Uni OuChan2"/>
                  <a:cs typeface="Monlam Uni OuChan2"/>
                  <a:sym typeface="Monlam Uni OuChan2"/>
                </a:rPr>
                <a:t>མཁའ་དབྱིངས་སུ་སོ་སོའི་ལུས་པོའི་གནས་སྟངས</a:t>
              </a:r>
              <a:r>
                <a:rPr sz="2800" dirty="0"/>
                <a:t>།</a:t>
              </a:r>
              <a:endParaRPr sz="2800" dirty="0">
                <a:latin typeface="Monlam Uni OuChan2"/>
                <a:ea typeface="Monlam Uni OuChan2"/>
                <a:cs typeface="Monlam Uni OuChan2"/>
                <a:sym typeface="Monlam Uni OuChan2"/>
              </a:endParaRPr>
            </a:p>
            <a:p>
              <a:pPr>
                <a:spcBef>
                  <a:spcPts val="1200"/>
                </a:spcBef>
                <a:defRPr sz="2400">
                  <a:latin typeface="+mj-lt"/>
                  <a:ea typeface="+mj-ea"/>
                  <a:cs typeface="+mj-cs"/>
                  <a:sym typeface="Helvetica"/>
                </a:defRPr>
              </a:pPr>
              <a:r>
                <a:rPr dirty="0"/>
                <a:t>Proprioception sense</a:t>
              </a:r>
              <a:br>
                <a:rPr dirty="0"/>
              </a:br>
              <a:r>
                <a:rPr sz="2800" dirty="0" err="1">
                  <a:latin typeface="Monlam Uni OuChan2"/>
                  <a:ea typeface="Monlam Uni OuChan2"/>
                  <a:cs typeface="Monlam Uni OuChan2"/>
                  <a:sym typeface="Monlam Uni OuChan2"/>
                </a:rPr>
                <a:t>བབས་ཚོར་གྱི་དབང་ཚོར</a:t>
              </a:r>
              <a:r>
                <a:rPr sz="2800" dirty="0">
                  <a:latin typeface="Monlam Uni OuChan2"/>
                  <a:ea typeface="Monlam Uni OuChan2"/>
                  <a:cs typeface="Monlam Uni OuChan2"/>
                  <a:sym typeface="Monlam Uni OuChan2"/>
                </a:rPr>
                <a:t>།</a:t>
              </a:r>
            </a:p>
          </p:txBody>
        </p:sp>
        <p:pic>
          <p:nvPicPr>
            <p:cNvPr id="454" name="image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7442" y="0"/>
              <a:ext cx="1726655" cy="1595849"/>
            </a:xfrm>
            <a:prstGeom prst="rect">
              <a:avLst/>
            </a:prstGeom>
            <a:ln w="12700" cap="flat">
              <a:noFill/>
              <a:miter lim="400000"/>
            </a:ln>
            <a:effectLst/>
          </p:spPr>
        </p:pic>
      </p:grpSp>
      <p:sp>
        <p:nvSpPr>
          <p:cNvPr id="456" name="Shape 45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21</a:t>
            </a:fld>
            <a:endParaRPr/>
          </a:p>
        </p:txBody>
      </p:sp>
      <p:sp>
        <p:nvSpPr>
          <p:cNvPr id="457" name="Shape 457"/>
          <p:cNvSpPr>
            <a:spLocks noGrp="1"/>
          </p:cNvSpPr>
          <p:nvPr>
            <p:ph type="title" idx="4294967295"/>
          </p:nvPr>
        </p:nvSpPr>
        <p:spPr>
          <a:xfrm>
            <a:off x="520268" y="1308730"/>
            <a:ext cx="8229601" cy="697526"/>
          </a:xfrm>
          <a:prstGeom prst="rect">
            <a:avLst/>
          </a:prstGeom>
        </p:spPr>
        <p:txBody>
          <a:bodyPr>
            <a:normAutofit fontScale="90000"/>
          </a:bodyPr>
          <a:lstStyle/>
          <a:p>
            <a:pPr algn="l" defTabSz="292699">
              <a:spcBef>
                <a:spcPts val="300"/>
              </a:spcBef>
              <a:defRPr sz="1584" b="1">
                <a:latin typeface="Arial"/>
                <a:ea typeface="Arial"/>
                <a:cs typeface="Arial"/>
                <a:sym typeface="Arial"/>
              </a:defRPr>
            </a:pPr>
            <a:r>
              <a:rPr sz="2000" dirty="0"/>
              <a:t>Two lesser known senses =&gt; 7 </a:t>
            </a:r>
            <a:r>
              <a:rPr dirty="0"/>
              <a:t/>
            </a:r>
            <a:br>
              <a:rPr dirty="0"/>
            </a:br>
            <a:r>
              <a:rPr sz="2400" b="0" dirty="0" err="1">
                <a:latin typeface="Monlam Uni OuChan2"/>
                <a:ea typeface="Monlam Uni OuChan2"/>
                <a:cs typeface="Monlam Uni OuChan2"/>
                <a:sym typeface="Monlam Uni OuChan2"/>
              </a:rPr>
              <a:t>ཉུང་ཤས་ངོས་འཛིན་པའི་དབང་ཚོར་གཉིས</a:t>
            </a:r>
            <a:r>
              <a:rPr sz="2400" b="0" dirty="0">
                <a:latin typeface="Monlam Uni OuChan2"/>
                <a:ea typeface="Monlam Uni OuChan2"/>
                <a:cs typeface="Monlam Uni OuChan2"/>
                <a:sym typeface="Monlam Uni OuChan2"/>
              </a:rPr>
              <a:t>།    </a:t>
            </a:r>
            <a:r>
              <a:rPr sz="2400" dirty="0">
                <a:latin typeface="+mn-lt"/>
                <a:ea typeface="+mn-ea"/>
                <a:cs typeface="+mn-cs"/>
                <a:sym typeface="Calibri"/>
              </a:rPr>
              <a:t>=&gt; ༧</a:t>
            </a:r>
          </a:p>
        </p:txBody>
      </p:sp>
      <p:grpSp>
        <p:nvGrpSpPr>
          <p:cNvPr id="460" name="Group 460"/>
          <p:cNvGrpSpPr/>
          <p:nvPr/>
        </p:nvGrpSpPr>
        <p:grpSpPr>
          <a:xfrm>
            <a:off x="541730" y="2442639"/>
            <a:ext cx="3477874" cy="4039877"/>
            <a:chOff x="0" y="0"/>
            <a:chExt cx="3477872" cy="4039876"/>
          </a:xfrm>
        </p:grpSpPr>
        <p:pic>
          <p:nvPicPr>
            <p:cNvPr id="458" name="image2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494" y="0"/>
              <a:ext cx="1726656" cy="1650721"/>
            </a:xfrm>
            <a:prstGeom prst="rect">
              <a:avLst/>
            </a:prstGeom>
            <a:ln w="12700" cap="flat">
              <a:noFill/>
              <a:miter lim="400000"/>
            </a:ln>
            <a:effectLst/>
          </p:spPr>
        </p:pic>
        <p:sp>
          <p:nvSpPr>
            <p:cNvPr id="459" name="Shape 459"/>
            <p:cNvSpPr/>
            <p:nvPr/>
          </p:nvSpPr>
          <p:spPr>
            <a:xfrm>
              <a:off x="0" y="1916438"/>
              <a:ext cx="3477873" cy="2123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200"/>
                </a:spcBef>
                <a:defRPr sz="2400" b="1">
                  <a:latin typeface="+mj-lt"/>
                  <a:ea typeface="+mj-ea"/>
                  <a:cs typeface="+mj-cs"/>
                  <a:sym typeface="Helvetica"/>
                </a:defRPr>
              </a:pPr>
              <a:r>
                <a:t>Movement and balance</a:t>
              </a:r>
              <a:br/>
              <a:r>
                <a:rPr sz="2800" b="0">
                  <a:latin typeface="Monlam Uni OuChan2"/>
                  <a:ea typeface="Monlam Uni OuChan2"/>
                  <a:cs typeface="Monlam Uni OuChan2"/>
                  <a:sym typeface="Monlam Uni OuChan2"/>
                </a:rPr>
                <a:t>འགུལ་སྐྱོད་དང་ལྗིད་སྙོམ།</a:t>
              </a:r>
            </a:p>
            <a:p>
              <a:pPr>
                <a:spcBef>
                  <a:spcPts val="1200"/>
                </a:spcBef>
                <a:defRPr sz="2400">
                  <a:latin typeface="+mj-lt"/>
                  <a:ea typeface="+mj-ea"/>
                  <a:cs typeface="+mj-cs"/>
                  <a:sym typeface="Helvetica"/>
                </a:defRPr>
              </a:pPr>
              <a:r>
                <a:t>Vestibular sense</a:t>
              </a:r>
              <a:br/>
              <a:r>
                <a:rPr sz="2800">
                  <a:latin typeface="Monlam Uni OuChan2"/>
                  <a:ea typeface="Monlam Uni OuChan2"/>
                  <a:cs typeface="Monlam Uni OuChan2"/>
                  <a:sym typeface="Monlam Uni OuChan2"/>
                </a:rPr>
                <a:t>སྦུག་ལྡན་དབང་ཚོར།</a:t>
              </a:r>
            </a:p>
          </p:txBody>
        </p:sp>
      </p:grpSp>
      <p:sp>
        <p:nvSpPr>
          <p:cNvPr id="461" name="Shape 461"/>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462" name="Shape 462"/>
          <p:cNvSpPr/>
          <p:nvPr/>
        </p:nvSpPr>
        <p:spPr>
          <a:xfrm>
            <a:off x="2040258" y="217581"/>
            <a:ext cx="5593834" cy="6001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b="1">
                <a:latin typeface="+mj-lt"/>
                <a:ea typeface="+mj-ea"/>
                <a:cs typeface="+mj-cs"/>
                <a:sym typeface="Helvetica"/>
              </a:defRPr>
            </a:pPr>
            <a:r>
              <a:rPr dirty="0"/>
              <a:t>The 7 Senses   </a:t>
            </a:r>
            <a:r>
              <a:rPr sz="3300" b="1" dirty="0">
                <a:latin typeface="Monlam Uni OuChan2"/>
                <a:ea typeface="Monlam Uni OuChan2"/>
                <a:cs typeface="Monlam Uni OuChan2"/>
                <a:sym typeface="Monlam Uni OuChan2"/>
              </a:rPr>
              <a:t>དབང་ཚོར་དབང་པོ། </a:t>
            </a:r>
            <a:r>
              <a:rPr sz="3300" b="1" dirty="0"/>
              <a:t>༧</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2" animBg="1" advAuto="0"/>
      <p:bldP spid="460"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56804" y="1601463"/>
            <a:ext cx="5439119" cy="433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58775" indent="-233363">
              <a:spcBef>
                <a:spcPts val="1400"/>
              </a:spcBef>
              <a:buSzPct val="100000"/>
              <a:buFont typeface="Arial"/>
              <a:buChar char="•"/>
              <a:defRPr sz="2400">
                <a:latin typeface="Arial"/>
                <a:ea typeface="Arial"/>
                <a:cs typeface="Arial"/>
                <a:sym typeface="Arial"/>
              </a:defRPr>
            </a:pPr>
            <a:r>
              <a:rPr dirty="0"/>
              <a:t>Sense of balance</a:t>
            </a:r>
            <a:br>
              <a:rPr dirty="0"/>
            </a:br>
            <a:r>
              <a:rPr sz="2800" dirty="0">
                <a:latin typeface="Monlam Uni OuChan2"/>
                <a:ea typeface="Monlam Uni OuChan2"/>
                <a:cs typeface="Monlam Uni OuChan2"/>
                <a:sym typeface="Monlam Uni OuChan2"/>
              </a:rPr>
              <a:t>ལྗིད་སྙོམ་གྱི་དབང་ཚོར།</a:t>
            </a:r>
            <a:endParaRPr sz="2000" dirty="0">
              <a:latin typeface="+mj-lt"/>
              <a:ea typeface="+mj-ea"/>
              <a:cs typeface="+mj-cs"/>
              <a:sym typeface="Helvetica"/>
            </a:endParaRPr>
          </a:p>
          <a:p>
            <a:pPr marL="358775" indent="-233363">
              <a:spcBef>
                <a:spcPts val="1400"/>
              </a:spcBef>
              <a:buSzPct val="100000"/>
              <a:buFont typeface="Arial"/>
              <a:buChar char="•"/>
              <a:defRPr sz="2400">
                <a:latin typeface="Arial"/>
                <a:ea typeface="Arial"/>
                <a:cs typeface="Arial"/>
                <a:sym typeface="Arial"/>
              </a:defRPr>
            </a:pPr>
            <a:r>
              <a:rPr dirty="0"/>
              <a:t>Orientation in space</a:t>
            </a:r>
            <a:br>
              <a:rPr dirty="0"/>
            </a:br>
            <a:r>
              <a:rPr sz="2800" dirty="0">
                <a:latin typeface="Monlam Uni OuChan2"/>
                <a:ea typeface="Monlam Uni OuChan2"/>
                <a:cs typeface="Monlam Uni OuChan2"/>
                <a:sym typeface="Monlam Uni OuChan2"/>
              </a:rPr>
              <a:t>མཁའ་དབྱིངས་སུ་གོམས་འདྲིས་བྱེད་པ།</a:t>
            </a:r>
          </a:p>
          <a:p>
            <a:pPr marL="358775" indent="-233363">
              <a:spcBef>
                <a:spcPts val="1400"/>
              </a:spcBef>
              <a:buSzPct val="100000"/>
              <a:buFont typeface="Arial"/>
              <a:buChar char="•"/>
              <a:defRPr sz="2400">
                <a:latin typeface="Arial"/>
                <a:ea typeface="Arial"/>
                <a:cs typeface="Arial"/>
                <a:sym typeface="Arial"/>
              </a:defRPr>
            </a:pPr>
            <a:r>
              <a:rPr dirty="0"/>
              <a:t>Coordination of the movement</a:t>
            </a:r>
            <a:br>
              <a:rPr dirty="0"/>
            </a:br>
            <a:r>
              <a:rPr sz="2800" dirty="0">
                <a:latin typeface="Monlam Uni OuChan2"/>
                <a:ea typeface="Monlam Uni OuChan2"/>
                <a:cs typeface="Monlam Uni OuChan2"/>
                <a:sym typeface="Monlam Uni OuChan2"/>
              </a:rPr>
              <a:t>འགུལ་སྐྱོད་རྣམས་འབྲེལ་མཐུད་བྱེད་པ།</a:t>
            </a:r>
          </a:p>
          <a:p>
            <a:pPr marL="358775" indent="-233363">
              <a:spcBef>
                <a:spcPts val="1400"/>
              </a:spcBef>
              <a:buSzPct val="100000"/>
              <a:buFont typeface="Arial"/>
              <a:buChar char="•"/>
              <a:defRPr sz="2400">
                <a:latin typeface="Arial"/>
                <a:ea typeface="Arial"/>
                <a:cs typeface="Arial"/>
                <a:sym typeface="Arial"/>
              </a:defRPr>
            </a:pPr>
            <a:r>
              <a:rPr dirty="0"/>
              <a:t>Feel acceleration</a:t>
            </a:r>
            <a:br>
              <a:rPr dirty="0"/>
            </a:br>
            <a:r>
              <a:rPr sz="2800" dirty="0">
                <a:latin typeface="Monlam Uni OuChan2"/>
                <a:ea typeface="Monlam Uni OuChan2"/>
                <a:cs typeface="Monlam Uni OuChan2"/>
                <a:sym typeface="Monlam Uni OuChan2"/>
              </a:rPr>
              <a:t>མྱུར་སྣོན་ཚོར་བ།</a:t>
            </a:r>
          </a:p>
        </p:txBody>
      </p:sp>
      <p:sp>
        <p:nvSpPr>
          <p:cNvPr id="467" name="Shape 467"/>
          <p:cNvSpPr/>
          <p:nvPr/>
        </p:nvSpPr>
        <p:spPr>
          <a:xfrm>
            <a:off x="4478794" y="4217096"/>
            <a:ext cx="4701455" cy="16927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b="1">
                <a:latin typeface="Arial"/>
                <a:ea typeface="Arial"/>
                <a:cs typeface="Arial"/>
                <a:sym typeface="Arial"/>
              </a:defRPr>
            </a:pPr>
            <a:r>
              <a:rPr dirty="0"/>
              <a:t>Stimulus</a:t>
            </a:r>
            <a:r>
              <a:rPr b="0" dirty="0"/>
              <a:t>: Movement of the body =&gt; motion of a liquid in the organ.</a:t>
            </a:r>
          </a:p>
          <a:p>
            <a:pPr>
              <a:defRPr sz="2800">
                <a:latin typeface="Monlam Uni OuChan2"/>
                <a:ea typeface="Monlam Uni OuChan2"/>
                <a:cs typeface="Monlam Uni OuChan2"/>
                <a:sym typeface="Monlam Uni OuChan2"/>
              </a:defRPr>
            </a:pPr>
            <a:r>
              <a:rPr lang="bo-CN" sz="2800" dirty="0"/>
              <a:t>སྐུལ་</a:t>
            </a:r>
            <a:r>
              <a:rPr lang="bo-CN" sz="2800" dirty="0">
                <a:latin typeface="Arial" panose="020B0604020202020204" pitchFamily="34" charset="0"/>
              </a:rPr>
              <a:t>རྐྱེན</a:t>
            </a:r>
            <a:r>
              <a:rPr lang="bo-CN" sz="2800" dirty="0"/>
              <a:t>།</a:t>
            </a:r>
            <a:r>
              <a:rPr dirty="0"/>
              <a:t> ལུས་པོའི་འགུལ་སྐྱོད་གང་བྱེད་པ་བཞིན་དབང་པོའི་ནང་གི་གཤེར་གཟུགས་ཀྱང་མཉམ་དུ་འགུལ་སྐྱོད་བྱེད།</a:t>
            </a:r>
          </a:p>
        </p:txBody>
      </p:sp>
      <p:pic>
        <p:nvPicPr>
          <p:cNvPr id="468" name="image2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000" y="-32153"/>
            <a:ext cx="1220706" cy="1142290"/>
          </a:xfrm>
          <a:prstGeom prst="rect">
            <a:avLst/>
          </a:prstGeom>
          <a:ln w="12700">
            <a:miter lim="400000"/>
          </a:ln>
        </p:spPr>
      </p:pic>
      <p:sp>
        <p:nvSpPr>
          <p:cNvPr id="469" name="Shape 46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22</a:t>
            </a:fld>
            <a:endParaRPr/>
          </a:p>
        </p:txBody>
      </p:sp>
      <p:sp>
        <p:nvSpPr>
          <p:cNvPr id="470" name="Shape 470"/>
          <p:cNvSpPr>
            <a:spLocks noGrp="1"/>
          </p:cNvSpPr>
          <p:nvPr>
            <p:ph type="body" sz="quarter" idx="4294967295"/>
          </p:nvPr>
        </p:nvSpPr>
        <p:spPr>
          <a:xfrm>
            <a:off x="332420" y="30172"/>
            <a:ext cx="7669047" cy="1117323"/>
          </a:xfrm>
          <a:prstGeom prst="rect">
            <a:avLst/>
          </a:prstGeom>
        </p:spPr>
        <p:txBody>
          <a:bodyPr/>
          <a:lstStyle/>
          <a:p>
            <a:pPr marL="0" indent="0" defTabSz="365758">
              <a:lnSpc>
                <a:spcPts val="3000"/>
              </a:lnSpc>
              <a:spcBef>
                <a:spcPts val="0"/>
              </a:spcBef>
              <a:buSzTx/>
              <a:buNone/>
              <a:tabLst>
                <a:tab pos="977900" algn="l"/>
              </a:tabLst>
              <a:defRPr sz="2400" b="1">
                <a:latin typeface="+mj-lt"/>
                <a:ea typeface="+mj-ea"/>
                <a:cs typeface="+mj-cs"/>
                <a:sym typeface="Helvetica"/>
              </a:defRPr>
            </a:pPr>
            <a:r>
              <a:t>Movement and balance sense</a:t>
            </a:r>
          </a:p>
          <a:p>
            <a:pPr marL="0" indent="0" defTabSz="365758">
              <a:lnSpc>
                <a:spcPts val="3000"/>
              </a:lnSpc>
              <a:spcBef>
                <a:spcPts val="0"/>
              </a:spcBef>
              <a:buSzTx/>
              <a:buNone/>
              <a:tabLst>
                <a:tab pos="977900" algn="l"/>
              </a:tabLst>
              <a:defRPr sz="2900">
                <a:latin typeface="Monlam Uni OuChan2"/>
                <a:ea typeface="Monlam Uni OuChan2"/>
                <a:cs typeface="Monlam Uni OuChan2"/>
                <a:sym typeface="Monlam Uni OuChan2"/>
              </a:defRPr>
            </a:pPr>
            <a:r>
              <a:t>འགུལ་སྐྱོད་དང་ལྗིད་སྙོམ་གྱི་དབང་ཚོར།</a:t>
            </a:r>
          </a:p>
        </p:txBody>
      </p:sp>
      <p:pic>
        <p:nvPicPr>
          <p:cNvPr id="471" name="image22.tif"/>
          <p:cNvPicPr>
            <a:picLocks noChangeAspect="1"/>
          </p:cNvPicPr>
          <p:nvPr/>
        </p:nvPicPr>
        <p:blipFill>
          <a:blip r:embed="rId3"/>
          <a:stretch>
            <a:fillRect/>
          </a:stretch>
        </p:blipFill>
        <p:spPr>
          <a:xfrm>
            <a:off x="5538959" y="1968704"/>
            <a:ext cx="2586400" cy="2024176"/>
          </a:xfrm>
          <a:prstGeom prst="rect">
            <a:avLst/>
          </a:prstGeom>
          <a:ln w="12700">
            <a:miter lim="400000"/>
          </a:ln>
        </p:spPr>
      </p:pic>
      <p:sp>
        <p:nvSpPr>
          <p:cNvPr id="472" name="Shape 472"/>
          <p:cNvSpPr/>
          <p:nvPr/>
        </p:nvSpPr>
        <p:spPr>
          <a:xfrm>
            <a:off x="-21617" y="1127486"/>
            <a:ext cx="9144001" cy="1"/>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1" build="p" bldLvl="5" animBg="1" advAuto="0"/>
      <p:bldP spid="467"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p:nvPr/>
        </p:nvSpPr>
        <p:spPr>
          <a:xfrm>
            <a:off x="3356140" y="3233828"/>
            <a:ext cx="2375751"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R="40639" indent="40639" algn="ctr" defTabSz="914400">
              <a:defRPr sz="1600">
                <a:solidFill>
                  <a:srgbClr val="FFFFFF"/>
                </a:solidFill>
                <a:uFill>
                  <a:solidFill>
                    <a:srgbClr val="FFFFFF"/>
                  </a:solidFill>
                </a:uFill>
                <a:latin typeface="Lucida Grande"/>
                <a:ea typeface="Lucida Grande"/>
                <a:cs typeface="Lucida Grande"/>
                <a:sym typeface="Lucida Grande"/>
              </a:defRPr>
            </a:pPr>
            <a:r>
              <a:rPr lang="de-CH" dirty="0" err="1"/>
              <a:t>Projector</a:t>
            </a:r>
            <a:r>
              <a:rPr lang="de-CH" dirty="0"/>
              <a:t> </a:t>
            </a:r>
            <a:r>
              <a:rPr dirty="0"/>
              <a:t>off</a:t>
            </a:r>
            <a:br>
              <a:rPr dirty="0"/>
            </a:br>
            <a:r>
              <a:rPr dirty="0"/>
              <a:t>Exp: Stand on one foot </a:t>
            </a: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C8"/>
        </a:solidFill>
        <a:effectLst/>
      </p:bgPr>
    </p:bg>
    <p:spTree>
      <p:nvGrpSpPr>
        <p:cNvPr id="1" name=""/>
        <p:cNvGrpSpPr/>
        <p:nvPr/>
      </p:nvGrpSpPr>
      <p:grpSpPr>
        <a:xfrm>
          <a:off x="0" y="0"/>
          <a:ext cx="0" cy="0"/>
          <a:chOff x="0" y="0"/>
          <a:chExt cx="0" cy="0"/>
        </a:xfrm>
      </p:grpSpPr>
      <p:sp>
        <p:nvSpPr>
          <p:cNvPr id="478" name="Shape 47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24</a:t>
            </a:fld>
            <a:endParaRPr/>
          </a:p>
        </p:txBody>
      </p:sp>
      <p:sp>
        <p:nvSpPr>
          <p:cNvPr id="479" name="Shape 479"/>
          <p:cNvSpPr>
            <a:spLocks noGrp="1"/>
          </p:cNvSpPr>
          <p:nvPr>
            <p:ph type="title" idx="4294967295"/>
          </p:nvPr>
        </p:nvSpPr>
        <p:spPr>
          <a:xfrm>
            <a:off x="528320" y="1033728"/>
            <a:ext cx="7832267" cy="1470028"/>
          </a:xfrm>
          <a:prstGeom prst="rect">
            <a:avLst/>
          </a:prstGeom>
        </p:spPr>
        <p:txBody>
          <a:bodyPr/>
          <a:lstStyle/>
          <a:p>
            <a:pPr defTabSz="406400">
              <a:lnSpc>
                <a:spcPts val="4300"/>
              </a:lnSpc>
              <a:spcBef>
                <a:spcPts val="200"/>
              </a:spcBef>
              <a:tabLst>
                <a:tab pos="863600" algn="l"/>
              </a:tabLst>
              <a:defRPr sz="3600" b="1">
                <a:latin typeface="+mj-lt"/>
                <a:ea typeface="+mj-ea"/>
                <a:cs typeface="+mj-cs"/>
                <a:sym typeface="Helvetica"/>
              </a:defRPr>
            </a:pPr>
            <a:r>
              <a:rPr dirty="0"/>
              <a:t>Animals – Senses</a:t>
            </a:r>
            <a:br>
              <a:rPr dirty="0"/>
            </a:br>
            <a:r>
              <a:rPr dirty="0"/>
              <a:t> </a:t>
            </a:r>
            <a:r>
              <a:rPr sz="4200" b="1" dirty="0" err="1">
                <a:latin typeface="Monlam Uni OuChan2"/>
                <a:ea typeface="Monlam Uni OuChan2"/>
                <a:cs typeface="Monlam Uni OuChan2"/>
                <a:sym typeface="Monlam Uni OuChan2"/>
              </a:rPr>
              <a:t>སེམས་ཅན</a:t>
            </a:r>
            <a:r>
              <a:rPr sz="4200" dirty="0"/>
              <a:t>།</a:t>
            </a:r>
            <a:r>
              <a:rPr sz="4200" b="0" dirty="0">
                <a:latin typeface="Monlam Uni OuChan2"/>
                <a:ea typeface="Monlam Uni OuChan2"/>
                <a:cs typeface="Monlam Uni OuChan2"/>
                <a:sym typeface="Monlam Uni OuChan2"/>
              </a:rPr>
              <a:t>   </a:t>
            </a:r>
            <a:r>
              <a:rPr sz="4200" b="1" dirty="0">
                <a:latin typeface="Monlam Uni OuChan2"/>
                <a:ea typeface="Monlam Uni OuChan2"/>
                <a:cs typeface="Monlam Uni OuChan2"/>
                <a:sym typeface="Monlam Uni OuChan2"/>
              </a:rPr>
              <a:t>–</a:t>
            </a:r>
            <a:r>
              <a:rPr sz="4200" b="0" dirty="0">
                <a:latin typeface="Monlam Uni OuChan2"/>
                <a:ea typeface="Monlam Uni OuChan2"/>
                <a:cs typeface="Monlam Uni OuChan2"/>
                <a:sym typeface="Monlam Uni OuChan2"/>
              </a:rPr>
              <a:t>   </a:t>
            </a:r>
            <a:r>
              <a:rPr sz="4200" b="1" dirty="0" err="1">
                <a:latin typeface="Monlam Uni OuChan2"/>
                <a:ea typeface="Monlam Uni OuChan2"/>
                <a:cs typeface="Monlam Uni OuChan2"/>
                <a:sym typeface="Monlam Uni OuChan2"/>
              </a:rPr>
              <a:t>དབང་ཚོར</a:t>
            </a:r>
            <a:r>
              <a:rPr sz="4200" dirty="0"/>
              <a:t>།</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image25.jpeg" descr="Strix_aluco_Waldohreule_Gesichtsschleier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 y="2292790"/>
            <a:ext cx="4040188" cy="3951288"/>
          </a:xfrm>
          <a:prstGeom prst="rect">
            <a:avLst/>
          </a:prstGeom>
          <a:ln w="12700">
            <a:miter lim="400000"/>
          </a:ln>
        </p:spPr>
      </p:pic>
      <p:pic>
        <p:nvPicPr>
          <p:cNvPr id="484" name="image26.jpeg" descr="bienen_hero_max.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2005" y="2292790"/>
            <a:ext cx="4041777" cy="2272420"/>
          </a:xfrm>
          <a:prstGeom prst="rect">
            <a:avLst/>
          </a:prstGeom>
          <a:ln w="12700">
            <a:miter lim="400000"/>
          </a:ln>
        </p:spPr>
      </p:pic>
      <p:sp>
        <p:nvSpPr>
          <p:cNvPr id="485" name="Shape 48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25</a:t>
            </a:fld>
            <a:endParaRPr/>
          </a:p>
        </p:txBody>
      </p:sp>
      <p:sp>
        <p:nvSpPr>
          <p:cNvPr id="486" name="Shape 486"/>
          <p:cNvSpPr/>
          <p:nvPr/>
        </p:nvSpPr>
        <p:spPr>
          <a:xfrm>
            <a:off x="433465" y="37355"/>
            <a:ext cx="6399430"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rPr dirty="0"/>
              <a:t>Senses are specific for each species</a:t>
            </a:r>
            <a:br>
              <a:rPr dirty="0"/>
            </a:br>
            <a:r>
              <a:rPr sz="2800" dirty="0">
                <a:latin typeface="Monlam Uni OuChan2"/>
                <a:ea typeface="Monlam Uni OuChan2"/>
                <a:cs typeface="Monlam Uni OuChan2"/>
                <a:sym typeface="Monlam Uni OuChan2"/>
              </a:rPr>
              <a:t>ཉེ་རིགས་སོ་སོར་དབང་ཚོར་བྱེ་བྲག་པ་ཡོད།</a:t>
            </a:r>
          </a:p>
        </p:txBody>
      </p:sp>
      <p:sp>
        <p:nvSpPr>
          <p:cNvPr id="487" name="Shape 487"/>
          <p:cNvSpPr>
            <a:spLocks noGrp="1"/>
          </p:cNvSpPr>
          <p:nvPr>
            <p:ph type="body" sz="quarter" idx="4294967295"/>
          </p:nvPr>
        </p:nvSpPr>
        <p:spPr>
          <a:xfrm>
            <a:off x="406398" y="1246091"/>
            <a:ext cx="4215138" cy="841082"/>
          </a:xfrm>
          <a:prstGeom prst="rect">
            <a:avLst/>
          </a:prstGeom>
        </p:spPr>
        <p:txBody>
          <a:bodyPr anchor="b"/>
          <a:lstStyle/>
          <a:p>
            <a:pPr marL="0" indent="0" defTabSz="408187">
              <a:lnSpc>
                <a:spcPct val="80000"/>
              </a:lnSpc>
              <a:spcBef>
                <a:spcPts val="300"/>
              </a:spcBef>
              <a:buSzTx/>
              <a:buNone/>
              <a:defRPr sz="2046">
                <a:latin typeface="+mj-lt"/>
                <a:ea typeface="+mj-ea"/>
                <a:cs typeface="+mj-cs"/>
                <a:sym typeface="Helvetica"/>
              </a:defRPr>
            </a:pPr>
            <a:r>
              <a:rPr dirty="0"/>
              <a:t>Owls catch mice even in the dark</a:t>
            </a:r>
          </a:p>
          <a:p>
            <a:pPr marL="0" indent="0" defTabSz="408187">
              <a:lnSpc>
                <a:spcPct val="80000"/>
              </a:lnSpc>
              <a:spcBef>
                <a:spcPts val="300"/>
              </a:spcBef>
              <a:buSzTx/>
              <a:buNone/>
              <a:defRPr sz="2232">
                <a:latin typeface="Monlam Uni OuChan2"/>
                <a:ea typeface="Monlam Uni OuChan2"/>
                <a:cs typeface="Monlam Uni OuChan2"/>
                <a:sym typeface="Monlam Uni OuChan2"/>
              </a:defRPr>
            </a:pPr>
            <a:r>
              <a:rPr dirty="0"/>
              <a:t>འུག་པས་ནག་ཁུང་ལའང་ཙི་ཙི་འཛིན་ཐུབ།</a:t>
            </a:r>
          </a:p>
        </p:txBody>
      </p:sp>
      <p:sp>
        <p:nvSpPr>
          <p:cNvPr id="488" name="Shape 488"/>
          <p:cNvSpPr/>
          <p:nvPr/>
        </p:nvSpPr>
        <p:spPr>
          <a:xfrm>
            <a:off x="4726940" y="1231809"/>
            <a:ext cx="4038741" cy="9016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a:bodyPr>
          <a:lstStyle/>
          <a:p>
            <a:pPr>
              <a:lnSpc>
                <a:spcPct val="80000"/>
              </a:lnSpc>
              <a:spcBef>
                <a:spcPts val="400"/>
              </a:spcBef>
              <a:defRPr sz="2200">
                <a:latin typeface="+mj-lt"/>
                <a:ea typeface="+mj-ea"/>
                <a:cs typeface="+mj-cs"/>
                <a:sym typeface="Helvetica"/>
              </a:defRPr>
            </a:pPr>
            <a:r>
              <a:rPr dirty="0"/>
              <a:t>Bees can see things we cannot</a:t>
            </a:r>
          </a:p>
          <a:p>
            <a:pPr>
              <a:lnSpc>
                <a:spcPct val="80000"/>
              </a:lnSpc>
              <a:spcBef>
                <a:spcPts val="400"/>
              </a:spcBef>
              <a:defRPr sz="2400">
                <a:latin typeface="Monlam Uni OuChan2"/>
                <a:ea typeface="Monlam Uni OuChan2"/>
                <a:cs typeface="Monlam Uni OuChan2"/>
                <a:sym typeface="Monlam Uni OuChan2"/>
              </a:defRPr>
            </a:pPr>
            <a:r>
              <a:rPr dirty="0" err="1"/>
              <a:t>མིས་མཐོང་མི་ཐུབ་པ་སྦྲང</a:t>
            </a:r>
            <a:r>
              <a:rPr dirty="0"/>
              <a:t>་</a:t>
            </a:r>
            <a:r>
              <a:rPr lang="bo-CN" dirty="0"/>
              <a:t>བུ</a:t>
            </a:r>
            <a:r>
              <a:rPr dirty="0" err="1"/>
              <a:t>ས་མཐོང་ཐུབ</a:t>
            </a:r>
            <a:r>
              <a:rPr dirty="0"/>
              <a:t>།</a:t>
            </a:r>
          </a:p>
        </p:txBody>
      </p:sp>
      <p:sp>
        <p:nvSpPr>
          <p:cNvPr id="489" name="Shape 48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2" animBg="1" advAuto="0"/>
      <p:bldP spid="487" grpId="1" animBg="1" advAuto="0"/>
      <p:bldP spid="488" grpId="3"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26</a:t>
            </a:fld>
            <a:endParaRPr/>
          </a:p>
        </p:txBody>
      </p:sp>
      <p:pic>
        <p:nvPicPr>
          <p:cNvPr id="494" name="image27.png" descr="Bildschirmfoto 2017-10-09 um 15.50.23.png"/>
          <p:cNvPicPr>
            <a:picLocks noChangeAspect="1"/>
          </p:cNvPicPr>
          <p:nvPr/>
        </p:nvPicPr>
        <p:blipFill>
          <a:blip r:embed="rId3"/>
          <a:stretch>
            <a:fillRect/>
          </a:stretch>
        </p:blipFill>
        <p:spPr>
          <a:xfrm>
            <a:off x="464133" y="2233584"/>
            <a:ext cx="3977393" cy="2654301"/>
          </a:xfrm>
          <a:prstGeom prst="rect">
            <a:avLst/>
          </a:prstGeom>
          <a:ln w="12700">
            <a:miter lim="400000"/>
          </a:ln>
        </p:spPr>
      </p:pic>
      <p:pic>
        <p:nvPicPr>
          <p:cNvPr id="495" name="image28.tif"/>
          <p:cNvPicPr>
            <a:picLocks noChangeAspect="1"/>
          </p:cNvPicPr>
          <p:nvPr/>
        </p:nvPicPr>
        <p:blipFill>
          <a:blip r:embed="rId4"/>
          <a:stretch>
            <a:fillRect/>
          </a:stretch>
        </p:blipFill>
        <p:spPr>
          <a:xfrm>
            <a:off x="5427814" y="1979584"/>
            <a:ext cx="3289302" cy="2857501"/>
          </a:xfrm>
          <a:prstGeom prst="rect">
            <a:avLst/>
          </a:prstGeom>
          <a:ln w="12700">
            <a:miter lim="400000"/>
          </a:ln>
        </p:spPr>
      </p:pic>
      <p:sp>
        <p:nvSpPr>
          <p:cNvPr id="496" name="Shape 496"/>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497" name="Shape 497"/>
          <p:cNvSpPr/>
          <p:nvPr/>
        </p:nvSpPr>
        <p:spPr>
          <a:xfrm>
            <a:off x="433465" y="37355"/>
            <a:ext cx="6399430"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rPr dirty="0"/>
              <a:t>Senses are specific for each species</a:t>
            </a:r>
            <a:br>
              <a:rPr dirty="0"/>
            </a:br>
            <a:r>
              <a:rPr sz="2800" dirty="0">
                <a:latin typeface="Monlam Uni OuChan2"/>
                <a:ea typeface="Monlam Uni OuChan2"/>
                <a:cs typeface="Monlam Uni OuChan2"/>
                <a:sym typeface="Monlam Uni OuChan2"/>
              </a:rPr>
              <a:t>ཉེ་རིགས་སོ་སོར་དབང་ཚོར་བྱེ་བྲག་པ་ཡོད།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27</a:t>
            </a:fld>
            <a:endParaRPr/>
          </a:p>
        </p:txBody>
      </p:sp>
      <p:pic>
        <p:nvPicPr>
          <p:cNvPr id="502" name="image29.png" descr="Bildschirmfoto 2017-10-09 um 16.31.24.png"/>
          <p:cNvPicPr>
            <a:picLocks noChangeAspect="1"/>
          </p:cNvPicPr>
          <p:nvPr/>
        </p:nvPicPr>
        <p:blipFill>
          <a:blip r:embed="rId3"/>
          <a:stretch>
            <a:fillRect/>
          </a:stretch>
        </p:blipFill>
        <p:spPr>
          <a:xfrm>
            <a:off x="1923066" y="1421193"/>
            <a:ext cx="5297868" cy="3428823"/>
          </a:xfrm>
          <a:prstGeom prst="rect">
            <a:avLst/>
          </a:prstGeom>
          <a:ln w="12700">
            <a:miter lim="400000"/>
          </a:ln>
        </p:spPr>
      </p:pic>
      <p:sp>
        <p:nvSpPr>
          <p:cNvPr id="503" name="Shape 503"/>
          <p:cNvSpPr>
            <a:spLocks noGrp="1"/>
          </p:cNvSpPr>
          <p:nvPr>
            <p:ph type="title" idx="4294967295"/>
          </p:nvPr>
        </p:nvSpPr>
        <p:spPr>
          <a:xfrm>
            <a:off x="495963" y="5044680"/>
            <a:ext cx="8650114" cy="878539"/>
          </a:xfrm>
          <a:prstGeom prst="rect">
            <a:avLst/>
          </a:prstGeom>
        </p:spPr>
        <p:txBody>
          <a:bodyPr anchor="t"/>
          <a:lstStyle/>
          <a:p>
            <a:pPr algn="l" defTabSz="406400">
              <a:lnSpc>
                <a:spcPts val="2600"/>
              </a:lnSpc>
              <a:spcBef>
                <a:spcPts val="200"/>
              </a:spcBef>
              <a:tabLst>
                <a:tab pos="863600" algn="l"/>
              </a:tabLst>
              <a:defRPr sz="2400">
                <a:latin typeface="+mj-lt"/>
                <a:ea typeface="+mj-ea"/>
                <a:cs typeface="+mj-cs"/>
                <a:sym typeface="Helvetica"/>
              </a:defRPr>
            </a:pPr>
            <a:r>
              <a:rPr dirty="0"/>
              <a:t>Even the earthworms distinguish dark and light. What for?</a:t>
            </a:r>
            <a:br>
              <a:rPr dirty="0"/>
            </a:br>
            <a:r>
              <a:rPr sz="2800" dirty="0" err="1">
                <a:latin typeface="Monlam Uni OuChan2"/>
                <a:ea typeface="Monlam Uno 2"/>
                <a:cs typeface="Monlam Uni OuChan2"/>
                <a:sym typeface="Monlam Uno 2"/>
              </a:rPr>
              <a:t>ས་འབུས</a:t>
            </a:r>
            <a:r>
              <a:rPr sz="2800" dirty="0">
                <a:latin typeface="Monlam Uni OuChan2"/>
                <a:ea typeface="Monlam Uno 2"/>
                <a:cs typeface="Monlam Uni OuChan2"/>
                <a:sym typeface="Monlam Uno 2"/>
              </a:rPr>
              <a:t>་</a:t>
            </a:r>
            <a:r>
              <a:rPr lang="bo-CN" sz="2800" dirty="0">
                <a:latin typeface="Monlam Uni OuChan2"/>
                <a:ea typeface="Monlam Uno 2"/>
                <a:cs typeface="Monlam Uni OuChan2"/>
                <a:sym typeface="Monlam Uno 2"/>
              </a:rPr>
              <a:t>ཀྱང་</a:t>
            </a:r>
            <a:r>
              <a:rPr sz="2800" dirty="0" err="1">
                <a:latin typeface="Monlam Uni OuChan2"/>
                <a:ea typeface="Monlam Uno 2"/>
                <a:cs typeface="Monlam Uni OuChan2"/>
                <a:sym typeface="Monlam Uno 2"/>
              </a:rPr>
              <a:t>ནག་ཁུང་དང་འོད་གཉིས</a:t>
            </a:r>
            <a:r>
              <a:rPr sz="2800" dirty="0">
                <a:latin typeface="Monlam Uni OuChan2"/>
                <a:ea typeface="Monlam Uno 2"/>
                <a:cs typeface="Monlam Uni OuChan2"/>
                <a:sym typeface="Monlam Uno 2"/>
              </a:rPr>
              <a:t>་</a:t>
            </a:r>
            <a:r>
              <a:rPr lang="bo-CN" sz="2800" dirty="0">
                <a:latin typeface="Monlam Uni OuChan2"/>
                <a:ea typeface="Monlam Uno 2"/>
                <a:cs typeface="Monlam Uni OuChan2"/>
                <a:sym typeface="Monlam Uno 2"/>
              </a:rPr>
              <a:t>དབར་</a:t>
            </a:r>
            <a:r>
              <a:rPr lang="bo-CN" sz="2800" dirty="0">
                <a:latin typeface="Monlam Uni OuChan2"/>
                <a:cs typeface="Monlam Uni OuChan2"/>
                <a:sym typeface="Helvetica"/>
              </a:rPr>
              <a:t>གྱི་</a:t>
            </a:r>
            <a:r>
              <a:rPr sz="2800" dirty="0" err="1">
                <a:latin typeface="Monlam Uni OuChan2"/>
                <a:ea typeface="Monlam Uno 2"/>
                <a:cs typeface="Monlam Uni OuChan2"/>
                <a:sym typeface="Monlam Uno 2"/>
              </a:rPr>
              <a:t>དབྱེ་འབྱེད་བྱེད་ཐུབ</a:t>
            </a:r>
            <a:r>
              <a:rPr sz="2800" dirty="0">
                <a:latin typeface="Monlam Uni OuChan2"/>
                <a:ea typeface="Monlam Uno 2"/>
                <a:cs typeface="Monlam Uni OuChan2"/>
                <a:sym typeface="Monlam Uno 2"/>
              </a:rPr>
              <a:t>། </a:t>
            </a:r>
            <a:r>
              <a:rPr sz="2800" dirty="0" err="1">
                <a:latin typeface="Monlam Uni OuChan2"/>
                <a:ea typeface="Monlam Uno 2"/>
                <a:cs typeface="Monlam Uni OuChan2"/>
                <a:sym typeface="Monlam Uno 2"/>
              </a:rPr>
              <a:t>ག་རེ་ཆེད་དུ</a:t>
            </a:r>
            <a:r>
              <a:rPr sz="2800" dirty="0">
                <a:latin typeface="Monlam Uni OuChan2"/>
                <a:ea typeface="Monlam Uno 2"/>
                <a:cs typeface="Monlam Uni OuChan2"/>
                <a:sym typeface="Monlam Uno 2"/>
              </a:rPr>
              <a:t>།</a:t>
            </a:r>
          </a:p>
        </p:txBody>
      </p:sp>
      <p:sp>
        <p:nvSpPr>
          <p:cNvPr id="504" name="Shape 504"/>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505" name="Shape 505"/>
          <p:cNvSpPr/>
          <p:nvPr/>
        </p:nvSpPr>
        <p:spPr>
          <a:xfrm>
            <a:off x="433465" y="37355"/>
            <a:ext cx="6399430"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Senses are specific for each species</a:t>
            </a:r>
            <a:br/>
            <a:r>
              <a:rPr sz="2800">
                <a:latin typeface="Monlam Uni OuChan2"/>
                <a:ea typeface="Monlam Uni OuChan2"/>
                <a:cs typeface="Monlam Uni OuChan2"/>
                <a:sym typeface="Monlam Uni OuChan2"/>
              </a:rPr>
              <a:t>ཉེ་རིགས་སོ་སོར་དབང་ཚོར་བྱེ་བྲག་པ་ཡོད།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1" animBg="1" advAuto="0"/>
      <p:bldP spid="503"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media1.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4142" y="-1981282"/>
            <a:ext cx="9192284" cy="6894820"/>
          </a:xfrm>
          <a:prstGeom prst="rect">
            <a:avLst/>
          </a:prstGeom>
          <a:ln w="12700">
            <a:miter lim="400000"/>
          </a:ln>
        </p:spPr>
      </p:pic>
      <p:sp>
        <p:nvSpPr>
          <p:cNvPr id="510" name="Shape 510"/>
          <p:cNvSpPr>
            <a:spLocks noGrp="1"/>
          </p:cNvSpPr>
          <p:nvPr>
            <p:ph type="sldNum" sz="quarter" idx="4294967295"/>
          </p:nvPr>
        </p:nvSpPr>
        <p:spPr>
          <a:xfrm>
            <a:off x="7463965" y="6245225"/>
            <a:ext cx="312069" cy="298984"/>
          </a:xfrm>
          <a:prstGeom prst="rect">
            <a:avLst/>
          </a:prstGeom>
          <a:extLst>
            <a:ext uri="{C572A759-6A51-4108-AA02-DFA0A04FC94B}">
              <ma14:wrappingTextBoxFlag xmlns:ma14="http://schemas.microsoft.com/office/mac/drawingml/2011/main" val="1"/>
            </a:ext>
          </a:extLst>
        </p:spPr>
        <p:txBody>
          <a:bodyPr lIns="50800" tIns="50800" rIns="50800" bIns="50800" anchor="t"/>
          <a:lstStyle>
            <a:lvl1pPr algn="ctr">
              <a:defRPr sz="1400">
                <a:solidFill>
                  <a:srgbClr val="000000"/>
                </a:solidFill>
                <a:uFill>
                  <a:solidFill>
                    <a:srgbClr val="000000"/>
                  </a:solidFill>
                </a:uFill>
                <a:latin typeface="Arial"/>
                <a:ea typeface="Arial"/>
                <a:cs typeface="Arial"/>
                <a:sym typeface="Arial"/>
              </a:defRPr>
            </a:lvl1pPr>
          </a:lstStyle>
          <a:p>
            <a:fld id="{86CB4B4D-7CA3-9044-876B-883B54F8677D}" type="slidenum">
              <a:t>28</a:t>
            </a:fld>
            <a:endParaRPr/>
          </a:p>
        </p:txBody>
      </p:sp>
      <p:sp>
        <p:nvSpPr>
          <p:cNvPr id="511" name="Shape 511"/>
          <p:cNvSpPr>
            <a:spLocks noGrp="1"/>
          </p:cNvSpPr>
          <p:nvPr>
            <p:ph type="title" idx="4294967295"/>
          </p:nvPr>
        </p:nvSpPr>
        <p:spPr>
          <a:xfrm>
            <a:off x="2220050" y="5272451"/>
            <a:ext cx="4703900" cy="1013912"/>
          </a:xfrm>
          <a:prstGeom prst="rect">
            <a:avLst/>
          </a:prstGeom>
        </p:spPr>
        <p:txBody>
          <a:bodyPr/>
          <a:lstStyle/>
          <a:p>
            <a:pPr marR="34544" indent="34544" defTabSz="777240">
              <a:defRPr sz="2000">
                <a:solidFill>
                  <a:srgbClr val="FFFFFF"/>
                </a:solidFill>
                <a:uFill>
                  <a:solidFill>
                    <a:srgbClr val="000000"/>
                  </a:solidFill>
                </a:uFill>
                <a:latin typeface="+mj-lt"/>
                <a:ea typeface="+mj-ea"/>
                <a:cs typeface="+mj-cs"/>
                <a:sym typeface="Helvetica"/>
              </a:defRPr>
            </a:pPr>
            <a:r>
              <a:t>Movie: Earth (thread) worm experiment</a:t>
            </a:r>
            <a:br/>
            <a:r>
              <a:rPr sz="2800">
                <a:latin typeface="Monlam Uni OuChan2"/>
                <a:ea typeface="Monlam Uni OuChan2"/>
                <a:cs typeface="Monlam Uni OuChan2"/>
                <a:sym typeface="Monlam Uni OuChan2"/>
              </a:rPr>
              <a:t>ས་འབུའི་བརྟག་དཔྱད</a:t>
            </a:r>
            <a:r>
              <a:rPr sz="280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661666" fill="hold"/>
                                        <p:tgtEl>
                                          <p:spTgt spid="50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5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0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29</a:t>
            </a:fld>
            <a:endParaRPr/>
          </a:p>
        </p:txBody>
      </p:sp>
      <p:pic>
        <p:nvPicPr>
          <p:cNvPr id="516" name="image31.png" descr="Bildschirmfoto 2017-10-09 um 16.42.23.png"/>
          <p:cNvPicPr>
            <a:picLocks noChangeAspect="1"/>
          </p:cNvPicPr>
          <p:nvPr/>
        </p:nvPicPr>
        <p:blipFill>
          <a:blip r:embed="rId3"/>
          <a:stretch>
            <a:fillRect/>
          </a:stretch>
        </p:blipFill>
        <p:spPr>
          <a:xfrm>
            <a:off x="4765675" y="3878226"/>
            <a:ext cx="4032250" cy="2129392"/>
          </a:xfrm>
          <a:prstGeom prst="rect">
            <a:avLst/>
          </a:prstGeom>
          <a:ln w="12700">
            <a:miter lim="400000"/>
          </a:ln>
        </p:spPr>
      </p:pic>
      <p:pic>
        <p:nvPicPr>
          <p:cNvPr id="517" name="image32.png" descr="Bildschirmfoto 2017-10-09 um 15.54.2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150" y="1625600"/>
            <a:ext cx="3968752" cy="2667520"/>
          </a:xfrm>
          <a:prstGeom prst="rect">
            <a:avLst/>
          </a:prstGeom>
          <a:ln w="12700">
            <a:miter lim="400000"/>
          </a:ln>
        </p:spPr>
      </p:pic>
      <p:sp>
        <p:nvSpPr>
          <p:cNvPr id="518" name="Shape 518"/>
          <p:cNvSpPr/>
          <p:nvPr/>
        </p:nvSpPr>
        <p:spPr>
          <a:xfrm>
            <a:off x="835779" y="5204921"/>
            <a:ext cx="4007752" cy="1031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400">
                <a:solidFill>
                  <a:srgbClr val="FF0000"/>
                </a:solidFill>
                <a:latin typeface="+mj-lt"/>
                <a:ea typeface="+mj-ea"/>
                <a:cs typeface="+mj-cs"/>
                <a:sym typeface="Helvetica"/>
              </a:defRPr>
            </a:pPr>
            <a:r>
              <a:rPr dirty="0"/>
              <a:t>Knee “ear" of a grasshopper</a:t>
            </a:r>
          </a:p>
          <a:p>
            <a:pPr>
              <a:defRPr sz="2800">
                <a:solidFill>
                  <a:srgbClr val="FF2600"/>
                </a:solidFill>
                <a:latin typeface="Monlam Uni OuChan2"/>
                <a:ea typeface="Monlam Uni OuChan2"/>
                <a:cs typeface="Monlam Uni OuChan2"/>
                <a:sym typeface="Monlam Uni OuChan2"/>
              </a:defRPr>
            </a:pPr>
            <a:r>
              <a:rPr dirty="0"/>
              <a:t>ཆ་ག་པ་ཡི་ ‘‘པུས་མོའི་མིག་”</a:t>
            </a:r>
          </a:p>
        </p:txBody>
      </p:sp>
      <p:sp>
        <p:nvSpPr>
          <p:cNvPr id="519" name="Shape 51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520" name="Shape 520"/>
          <p:cNvSpPr/>
          <p:nvPr/>
        </p:nvSpPr>
        <p:spPr>
          <a:xfrm>
            <a:off x="433465" y="37355"/>
            <a:ext cx="6399430"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Senses are specific for each species</a:t>
            </a:r>
            <a:br/>
            <a:r>
              <a:rPr sz="2800">
                <a:latin typeface="Monlam Uni OuChan2"/>
                <a:ea typeface="Monlam Uni OuChan2"/>
                <a:cs typeface="Monlam Uni OuChan2"/>
                <a:sym typeface="Monlam Uni OuChan2"/>
              </a:rPr>
              <a:t>ཉེ་རིགས་སོ་སོར་དབང་ཚོར་བྱེ་བྲག་པ་ཡོད།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2" animBg="1" advAuto="0"/>
      <p:bldP spid="517" grpId="1" animBg="1" advAuto="0"/>
      <p:bldP spid="518"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a:t>
            </a:fld>
            <a:endParaRPr/>
          </a:p>
        </p:txBody>
      </p:sp>
      <p:sp>
        <p:nvSpPr>
          <p:cNvPr id="258" name="Shape 258"/>
          <p:cNvSpPr/>
          <p:nvPr/>
        </p:nvSpPr>
        <p:spPr>
          <a:xfrm>
            <a:off x="254720" y="1604296"/>
            <a:ext cx="3939308" cy="1221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06400">
              <a:defRPr sz="2800">
                <a:latin typeface="+mj-lt"/>
                <a:ea typeface="+mj-ea"/>
                <a:cs typeface="+mj-cs"/>
                <a:sym typeface="Helvetica"/>
              </a:defRPr>
            </a:pPr>
            <a:r>
              <a:rPr dirty="0"/>
              <a:t>Definition - Biology:</a:t>
            </a:r>
          </a:p>
          <a:p>
            <a:pPr defTabSz="406400">
              <a:defRPr sz="3200">
                <a:latin typeface="+mj-lt"/>
                <a:ea typeface="+mj-ea"/>
                <a:cs typeface="+mj-cs"/>
                <a:sym typeface="Helvetica"/>
              </a:defRPr>
            </a:pPr>
            <a:r>
              <a:rPr dirty="0">
                <a:latin typeface="Monlam Uni OuChan2"/>
                <a:ea typeface="Monlam Uni OuChan2"/>
                <a:cs typeface="Monlam Uni OuChan2"/>
                <a:sym typeface="Monlam Uni OuChan2"/>
              </a:rPr>
              <a:t>མཚན་ཉིད།  </a:t>
            </a:r>
            <a:r>
              <a:rPr dirty="0"/>
              <a:t>   </a:t>
            </a:r>
            <a:r>
              <a:rPr dirty="0">
                <a:latin typeface="Monlam Uni OuChan2"/>
                <a:ea typeface="Monlam Uni OuChan2"/>
                <a:cs typeface="Monlam Uni OuChan2"/>
                <a:sym typeface="Monlam Uni OuChan2"/>
              </a:rPr>
              <a:t>སྐྱེ་དངོས་རིག་པ། </a:t>
            </a:r>
          </a:p>
        </p:txBody>
      </p:sp>
      <p:sp>
        <p:nvSpPr>
          <p:cNvPr id="259" name="Shape 259"/>
          <p:cNvSpPr/>
          <p:nvPr/>
        </p:nvSpPr>
        <p:spPr>
          <a:xfrm>
            <a:off x="1221404" y="597779"/>
            <a:ext cx="6749462" cy="6001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a:latin typeface="+mj-lt"/>
                <a:ea typeface="+mj-ea"/>
                <a:cs typeface="+mj-cs"/>
                <a:sym typeface="Helvetica"/>
              </a:defRPr>
            </a:pPr>
            <a:r>
              <a:rPr dirty="0"/>
              <a:t>Biology   </a:t>
            </a:r>
            <a:r>
              <a:rPr sz="3900" dirty="0" err="1"/>
              <a:t>སྐྱེ་</a:t>
            </a:r>
            <a:r>
              <a:rPr sz="3900" dirty="0" err="1">
                <a:latin typeface="Monlam Uni OuChan2"/>
                <a:ea typeface="Monlam Uni OuChan2"/>
                <a:cs typeface="Monlam Uni OuChan2"/>
                <a:sym typeface="Monlam Uni OuChan2"/>
              </a:rPr>
              <a:t>དངོས་</a:t>
            </a:r>
            <a:r>
              <a:rPr sz="3900" dirty="0" err="1"/>
              <a:t>རིག་པ</a:t>
            </a:r>
            <a:r>
              <a:rPr sz="3900" dirty="0"/>
              <a:t>།</a:t>
            </a:r>
          </a:p>
        </p:txBody>
      </p:sp>
      <p:sp>
        <p:nvSpPr>
          <p:cNvPr id="260" name="Shape 260"/>
          <p:cNvSpPr/>
          <p:nvPr/>
        </p:nvSpPr>
        <p:spPr>
          <a:xfrm>
            <a:off x="254719" y="2849509"/>
            <a:ext cx="8856473" cy="12311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06400">
              <a:defRPr sz="1600">
                <a:latin typeface="+mj-lt"/>
                <a:ea typeface="+mj-ea"/>
                <a:cs typeface="+mj-cs"/>
                <a:sym typeface="Helvetica"/>
              </a:defRPr>
            </a:pPr>
            <a:endParaRPr dirty="0"/>
          </a:p>
          <a:p>
            <a:pPr defTabSz="406400">
              <a:defRPr sz="2800">
                <a:latin typeface="Arial"/>
                <a:ea typeface="Arial"/>
                <a:cs typeface="Arial"/>
                <a:sym typeface="Arial"/>
              </a:defRPr>
            </a:pPr>
            <a:r>
              <a:rPr dirty="0"/>
              <a:t>Biology is the science of life and living beings.</a:t>
            </a:r>
            <a:endParaRPr dirty="0">
              <a:latin typeface="+mj-lt"/>
              <a:ea typeface="+mj-ea"/>
              <a:cs typeface="+mj-cs"/>
              <a:sym typeface="Helvetica"/>
            </a:endParaRPr>
          </a:p>
          <a:p>
            <a:pPr defTabSz="406400">
              <a:defRPr sz="3200">
                <a:latin typeface="Monlam Uni OuChan2"/>
                <a:ea typeface="Monlam Uni OuChan2"/>
                <a:cs typeface="Monlam Uni OuChan2"/>
                <a:sym typeface="Monlam Uni OuChan2"/>
              </a:defRPr>
            </a:pPr>
            <a:r>
              <a:rPr sz="3000" dirty="0" err="1">
                <a:solidFill>
                  <a:schemeClr val="tx1"/>
                </a:solidFill>
              </a:rPr>
              <a:t>སྐྱེས་དངོས་རིག་པ་ནི་ཚེ་སྲོག་དང</a:t>
            </a:r>
            <a:r>
              <a:rPr sz="3000" dirty="0">
                <a:solidFill>
                  <a:schemeClr val="tx1"/>
                </a:solidFill>
              </a:rPr>
              <a:t>་</a:t>
            </a:r>
            <a:r>
              <a:rPr lang="bo-CN" sz="3000" dirty="0">
                <a:solidFill>
                  <a:schemeClr val="tx1"/>
                </a:solidFill>
              </a:rPr>
              <a:t>སྐྱེ་ལྡན་གྱི་དངོས་པོ་རྣམས་ཀྱི་རིག་པ་ཞིག་ལ་ཟེར།</a:t>
            </a:r>
            <a:endParaRPr sz="3000" dirty="0">
              <a:solidFill>
                <a:schemeClr val="tx1"/>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30</a:t>
            </a:fld>
            <a:endParaRPr/>
          </a:p>
        </p:txBody>
      </p:sp>
      <p:pic>
        <p:nvPicPr>
          <p:cNvPr id="525" name="image33.png" descr="Bildschirmfoto 2017-10-09 um 16.46.5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71" y="4134965"/>
            <a:ext cx="2873463" cy="2323956"/>
          </a:xfrm>
          <a:prstGeom prst="rect">
            <a:avLst/>
          </a:prstGeom>
          <a:ln w="12700">
            <a:miter lim="400000"/>
          </a:ln>
        </p:spPr>
      </p:pic>
      <p:pic>
        <p:nvPicPr>
          <p:cNvPr id="526" name="image34.png" descr="Bildschirmfoto 2017-10-09 um 16.50.10.png"/>
          <p:cNvPicPr>
            <a:picLocks noChangeAspect="1"/>
          </p:cNvPicPr>
          <p:nvPr/>
        </p:nvPicPr>
        <p:blipFill>
          <a:blip r:embed="rId4"/>
          <a:stretch>
            <a:fillRect/>
          </a:stretch>
        </p:blipFill>
        <p:spPr>
          <a:xfrm>
            <a:off x="4593401" y="2577587"/>
            <a:ext cx="4011715" cy="2752655"/>
          </a:xfrm>
          <a:prstGeom prst="rect">
            <a:avLst/>
          </a:prstGeom>
          <a:ln w="12700">
            <a:miter lim="400000"/>
          </a:ln>
        </p:spPr>
      </p:pic>
      <p:pic>
        <p:nvPicPr>
          <p:cNvPr id="527" name="image35.png" descr="Bildschirmfoto 2017-10-09 um 16.19.39.png"/>
          <p:cNvPicPr>
            <a:picLocks noChangeAspect="1"/>
          </p:cNvPicPr>
          <p:nvPr/>
        </p:nvPicPr>
        <p:blipFill>
          <a:blip r:embed="rId5"/>
          <a:stretch>
            <a:fillRect/>
          </a:stretch>
        </p:blipFill>
        <p:spPr>
          <a:xfrm>
            <a:off x="526471" y="1332833"/>
            <a:ext cx="2860310" cy="2562362"/>
          </a:xfrm>
          <a:prstGeom prst="rect">
            <a:avLst/>
          </a:prstGeom>
          <a:ln w="12700">
            <a:miter lim="400000"/>
          </a:ln>
        </p:spPr>
      </p:pic>
      <p:sp>
        <p:nvSpPr>
          <p:cNvPr id="528" name="Shape 528"/>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529" name="Shape 529"/>
          <p:cNvSpPr/>
          <p:nvPr/>
        </p:nvSpPr>
        <p:spPr>
          <a:xfrm>
            <a:off x="433465" y="37355"/>
            <a:ext cx="6399430" cy="101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Senses are specific for each species</a:t>
            </a:r>
            <a:br/>
            <a:r>
              <a:rPr sz="2800">
                <a:latin typeface="Monlam Uni OuChan2"/>
                <a:ea typeface="Monlam Uni OuChan2"/>
                <a:cs typeface="Monlam Uni OuChan2"/>
                <a:sym typeface="Monlam Uni OuChan2"/>
              </a:rPr>
              <a:t>ཉེ་རིགས་སོ་སོར་དབང་ཚོར་བྱེ་བྲག་པ་ཡོད།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2" animBg="1" advAuto="0"/>
      <p:bldP spid="526" grpId="3" animBg="1" advAuto="0"/>
      <p:bldP spid="527"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DC8"/>
        </a:solidFill>
        <a:effectLst/>
      </p:bgPr>
    </p:bg>
    <p:spTree>
      <p:nvGrpSpPr>
        <p:cNvPr id="1" name=""/>
        <p:cNvGrpSpPr/>
        <p:nvPr/>
      </p:nvGrpSpPr>
      <p:grpSpPr>
        <a:xfrm>
          <a:off x="0" y="0"/>
          <a:ext cx="0" cy="0"/>
          <a:chOff x="0" y="0"/>
          <a:chExt cx="0" cy="0"/>
        </a:xfrm>
      </p:grpSpPr>
      <p:sp>
        <p:nvSpPr>
          <p:cNvPr id="533" name="Shape 53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31</a:t>
            </a:fld>
            <a:endParaRPr/>
          </a:p>
        </p:txBody>
      </p:sp>
      <p:sp>
        <p:nvSpPr>
          <p:cNvPr id="534" name="Shape 534"/>
          <p:cNvSpPr/>
          <p:nvPr/>
        </p:nvSpPr>
        <p:spPr>
          <a:xfrm>
            <a:off x="460700" y="1212853"/>
            <a:ext cx="8222600" cy="19492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600" b="1">
                <a:latin typeface="+mj-lt"/>
                <a:ea typeface="+mj-ea"/>
                <a:cs typeface="+mj-cs"/>
                <a:sym typeface="Helvetica"/>
              </a:defRPr>
            </a:pPr>
            <a:r>
              <a:rPr dirty="0"/>
              <a:t>Sensory Organs and </a:t>
            </a:r>
          </a:p>
          <a:p>
            <a:pPr algn="ctr">
              <a:defRPr sz="3600" b="1">
                <a:latin typeface="+mj-lt"/>
                <a:ea typeface="+mj-ea"/>
                <a:cs typeface="+mj-cs"/>
                <a:sym typeface="Helvetica"/>
              </a:defRPr>
            </a:pPr>
            <a:r>
              <a:rPr dirty="0"/>
              <a:t>Central Nervous System (CNS)</a:t>
            </a:r>
          </a:p>
          <a:p>
            <a:pPr algn="ctr">
              <a:spcBef>
                <a:spcPts val="800"/>
              </a:spcBef>
              <a:defRPr sz="4200">
                <a:latin typeface="Monlam Uni OuChan2"/>
                <a:ea typeface="Monlam Uni OuChan2"/>
                <a:cs typeface="Monlam Uni OuChan2"/>
                <a:sym typeface="Monlam Uni OuChan2"/>
              </a:defRPr>
            </a:pPr>
            <a:r>
              <a:rPr b="1" dirty="0"/>
              <a:t>དབང་ཚོར་དབང་པོ་དང་དབང་རྩ་ལྟེ་བའི་མ་ལག </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p:cNvSpPr>
          <p:nvPr>
            <p:ph type="sldNum" sz="quarter" idx="4294967295"/>
          </p:nvPr>
        </p:nvSpPr>
        <p:spPr>
          <a:xfrm>
            <a:off x="440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32</a:t>
            </a:fld>
            <a:endParaRPr/>
          </a:p>
        </p:txBody>
      </p:sp>
      <p:grpSp>
        <p:nvGrpSpPr>
          <p:cNvPr id="545" name="Group 545"/>
          <p:cNvGrpSpPr/>
          <p:nvPr/>
        </p:nvGrpSpPr>
        <p:grpSpPr>
          <a:xfrm>
            <a:off x="435799" y="2152392"/>
            <a:ext cx="2084966" cy="3165518"/>
            <a:chOff x="0" y="0"/>
            <a:chExt cx="2084965" cy="3165517"/>
          </a:xfrm>
        </p:grpSpPr>
        <p:sp>
          <p:nvSpPr>
            <p:cNvPr id="539" name="Shape 539"/>
            <p:cNvSpPr/>
            <p:nvPr/>
          </p:nvSpPr>
          <p:spPr>
            <a:xfrm>
              <a:off x="0" y="0"/>
              <a:ext cx="2084966" cy="367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06400">
                <a:lnSpc>
                  <a:spcPts val="2100"/>
                </a:lnSpc>
                <a:tabLst>
                  <a:tab pos="749300" algn="l"/>
                </a:tabLst>
                <a:defRPr b="1">
                  <a:latin typeface="+mj-lt"/>
                  <a:ea typeface="+mj-ea"/>
                  <a:cs typeface="+mj-cs"/>
                  <a:sym typeface="Helvetica"/>
                </a:defRPr>
              </a:pPr>
              <a:r>
                <a:t>Five senses</a:t>
              </a:r>
            </a:p>
          </p:txBody>
        </p:sp>
        <p:sp>
          <p:nvSpPr>
            <p:cNvPr id="540" name="Shape 540"/>
            <p:cNvSpPr/>
            <p:nvPr/>
          </p:nvSpPr>
          <p:spPr>
            <a:xfrm>
              <a:off x="832642" y="633928"/>
              <a:ext cx="342109"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1" name="Shape 541"/>
            <p:cNvSpPr/>
            <p:nvPr/>
          </p:nvSpPr>
          <p:spPr>
            <a:xfrm>
              <a:off x="832642" y="1181299"/>
              <a:ext cx="342109"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2" name="Shape 542"/>
            <p:cNvSpPr/>
            <p:nvPr/>
          </p:nvSpPr>
          <p:spPr>
            <a:xfrm>
              <a:off x="832642" y="1728670"/>
              <a:ext cx="342109"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3" name="Shape 543"/>
            <p:cNvSpPr/>
            <p:nvPr/>
          </p:nvSpPr>
          <p:spPr>
            <a:xfrm>
              <a:off x="832642" y="2276040"/>
              <a:ext cx="342109"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4" name="Shape 544"/>
            <p:cNvSpPr/>
            <p:nvPr/>
          </p:nvSpPr>
          <p:spPr>
            <a:xfrm>
              <a:off x="832642" y="2823409"/>
              <a:ext cx="342109"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46" name="Shape 546"/>
          <p:cNvSpPr/>
          <p:nvPr/>
        </p:nvSpPr>
        <p:spPr>
          <a:xfrm>
            <a:off x="456083" y="3170199"/>
            <a:ext cx="328210" cy="43088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200">
                <a:latin typeface="Monlam Uni OuChan2"/>
                <a:ea typeface="Monlam Uni OuChan2"/>
                <a:cs typeface="Monlam Uni OuChan2"/>
                <a:sym typeface="Monlam Uni OuChan2"/>
              </a:defRPr>
            </a:lvl1pPr>
          </a:lstStyle>
          <a:p>
            <a:r>
              <a:rPr b="1" dirty="0" err="1"/>
              <a:t>སྒྲ</a:t>
            </a:r>
            <a:r>
              <a:rPr b="1" dirty="0"/>
              <a:t>།</a:t>
            </a:r>
          </a:p>
        </p:txBody>
      </p:sp>
      <p:sp>
        <p:nvSpPr>
          <p:cNvPr id="547" name="Shape 547"/>
          <p:cNvSpPr/>
          <p:nvPr/>
        </p:nvSpPr>
        <p:spPr>
          <a:xfrm>
            <a:off x="456083" y="2673148"/>
            <a:ext cx="742461" cy="459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spcBef>
                <a:spcPts val="500"/>
              </a:spcBef>
              <a:defRPr sz="2200" b="1">
                <a:latin typeface="+mj-lt"/>
                <a:ea typeface="+mj-ea"/>
                <a:cs typeface="+mj-cs"/>
                <a:sym typeface="Helvetica"/>
              </a:defRPr>
            </a:lvl1pPr>
          </a:lstStyle>
          <a:p>
            <a:r>
              <a:t>གཟུགས།</a:t>
            </a:r>
          </a:p>
        </p:txBody>
      </p:sp>
      <p:sp>
        <p:nvSpPr>
          <p:cNvPr id="548" name="Shape 548"/>
          <p:cNvSpPr/>
          <p:nvPr/>
        </p:nvSpPr>
        <p:spPr>
          <a:xfrm>
            <a:off x="456083" y="3738128"/>
            <a:ext cx="353258"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200" b="1"/>
            </a:lvl1pPr>
          </a:lstStyle>
          <a:p>
            <a:r>
              <a:rPr dirty="0"/>
              <a:t>དྲི།</a:t>
            </a:r>
          </a:p>
        </p:txBody>
      </p:sp>
      <p:sp>
        <p:nvSpPr>
          <p:cNvPr id="549" name="Shape 549"/>
          <p:cNvSpPr/>
          <p:nvPr/>
        </p:nvSpPr>
        <p:spPr>
          <a:xfrm>
            <a:off x="456083" y="4305286"/>
            <a:ext cx="330817" cy="43088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200">
                <a:latin typeface="Monlam Uni OuChan2"/>
                <a:ea typeface="Monlam Uni OuChan2"/>
                <a:cs typeface="Monlam Uni OuChan2"/>
                <a:sym typeface="Monlam Uni OuChan2"/>
              </a:defRPr>
            </a:lvl1pPr>
          </a:lstStyle>
          <a:p>
            <a:r>
              <a:rPr b="1" dirty="0" err="1"/>
              <a:t>རོ</a:t>
            </a:r>
            <a:r>
              <a:rPr b="1" dirty="0"/>
              <a:t>།</a:t>
            </a:r>
          </a:p>
        </p:txBody>
      </p:sp>
      <p:grpSp>
        <p:nvGrpSpPr>
          <p:cNvPr id="555" name="Group 555"/>
          <p:cNvGrpSpPr/>
          <p:nvPr/>
        </p:nvGrpSpPr>
        <p:grpSpPr>
          <a:xfrm>
            <a:off x="1693451" y="3018089"/>
            <a:ext cx="1489290" cy="1999273"/>
            <a:chOff x="0" y="0"/>
            <a:chExt cx="1489289" cy="1999272"/>
          </a:xfrm>
        </p:grpSpPr>
        <p:sp>
          <p:nvSpPr>
            <p:cNvPr id="550" name="Shape 550"/>
            <p:cNvSpPr/>
            <p:nvPr/>
          </p:nvSpPr>
          <p:spPr>
            <a:xfrm flipH="1">
              <a:off x="-1" y="997057"/>
              <a:ext cx="1452651" cy="14848"/>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551" name="Shape 551"/>
            <p:cNvSpPr/>
            <p:nvPr/>
          </p:nvSpPr>
          <p:spPr>
            <a:xfrm flipH="1">
              <a:off x="3632" y="1207321"/>
              <a:ext cx="1428125" cy="295846"/>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552" name="Shape 552"/>
            <p:cNvSpPr/>
            <p:nvPr/>
          </p:nvSpPr>
          <p:spPr>
            <a:xfrm flipH="1">
              <a:off x="3632" y="1402868"/>
              <a:ext cx="1485658" cy="596405"/>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553" name="Shape 553"/>
            <p:cNvSpPr/>
            <p:nvPr/>
          </p:nvSpPr>
          <p:spPr>
            <a:xfrm flipH="1" flipV="1">
              <a:off x="3632" y="511609"/>
              <a:ext cx="1434787" cy="294202"/>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554" name="Shape 554"/>
            <p:cNvSpPr/>
            <p:nvPr/>
          </p:nvSpPr>
          <p:spPr>
            <a:xfrm flipH="1" flipV="1">
              <a:off x="3632" y="0"/>
              <a:ext cx="1485658" cy="596404"/>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grpSp>
      <p:grpSp>
        <p:nvGrpSpPr>
          <p:cNvPr id="558" name="Group 558"/>
          <p:cNvGrpSpPr/>
          <p:nvPr/>
        </p:nvGrpSpPr>
        <p:grpSpPr>
          <a:xfrm>
            <a:off x="3212982" y="3109383"/>
            <a:ext cx="1765887" cy="1765886"/>
            <a:chOff x="0" y="0"/>
            <a:chExt cx="1765886" cy="1765885"/>
          </a:xfrm>
        </p:grpSpPr>
        <p:sp>
          <p:nvSpPr>
            <p:cNvPr id="556" name="Shape 556"/>
            <p:cNvSpPr/>
            <p:nvPr/>
          </p:nvSpPr>
          <p:spPr>
            <a:xfrm>
              <a:off x="0" y="0"/>
              <a:ext cx="1765887" cy="1765886"/>
            </a:xfrm>
            <a:prstGeom prst="roundRect">
              <a:avLst>
                <a:gd name="adj" fmla="val 15000"/>
              </a:avLst>
            </a:prstGeom>
            <a:noFill/>
            <a:ln w="63500" cap="flat">
              <a:solidFill>
                <a:srgbClr val="0226C8"/>
              </a:solidFill>
              <a:prstDash val="solid"/>
              <a:round/>
            </a:ln>
            <a:effectLst/>
          </p:spPr>
          <p:txBody>
            <a:bodyPr wrap="square" lIns="45718" tIns="45718" rIns="45718" bIns="45718" numCol="1" anchor="ctr">
              <a:noAutofit/>
            </a:bodyPr>
            <a:lstStyle/>
            <a:p>
              <a:pPr>
                <a:spcBef>
                  <a:spcPts val="600"/>
                </a:spcBef>
                <a:defRPr sz="2800" b="1">
                  <a:solidFill>
                    <a:srgbClr val="0226C8"/>
                  </a:solidFill>
                  <a:latin typeface="+mj-lt"/>
                  <a:ea typeface="+mj-ea"/>
                  <a:cs typeface="+mj-cs"/>
                  <a:sym typeface="Helvetica"/>
                </a:defRPr>
              </a:pPr>
              <a:endParaRPr/>
            </a:p>
          </p:txBody>
        </p:sp>
        <p:pic>
          <p:nvPicPr>
            <p:cNvPr id="557" name="image3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97" y="144997"/>
              <a:ext cx="1475892" cy="1475891"/>
            </a:xfrm>
            <a:prstGeom prst="rect">
              <a:avLst/>
            </a:prstGeom>
            <a:ln w="12700" cap="flat">
              <a:noFill/>
              <a:miter lim="400000"/>
            </a:ln>
            <a:effectLst/>
          </p:spPr>
        </p:pic>
      </p:grpSp>
      <p:sp>
        <p:nvSpPr>
          <p:cNvPr id="559" name="Shape 559"/>
          <p:cNvSpPr/>
          <p:nvPr/>
        </p:nvSpPr>
        <p:spPr>
          <a:xfrm>
            <a:off x="3099180" y="1201802"/>
            <a:ext cx="1993493"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0226C8"/>
                </a:solidFill>
                <a:latin typeface="+mj-lt"/>
                <a:ea typeface="+mj-ea"/>
                <a:cs typeface="+mj-cs"/>
                <a:sym typeface="Helvetica"/>
              </a:defRPr>
            </a:pPr>
            <a:r>
              <a:t>Sense organs</a:t>
            </a:r>
          </a:p>
          <a:p>
            <a:pPr algn="ctr">
              <a:defRPr sz="2400">
                <a:solidFill>
                  <a:srgbClr val="0226C8"/>
                </a:solidFill>
                <a:latin typeface="Monlam Uni OuChan2"/>
                <a:ea typeface="Monlam Uni OuChan2"/>
                <a:cs typeface="Monlam Uni OuChan2"/>
                <a:sym typeface="Monlam Uni OuChan2"/>
              </a:defRPr>
            </a:pPr>
            <a:r>
              <a:t>དབང་ཚོར་དབང་པོ།</a:t>
            </a:r>
          </a:p>
        </p:txBody>
      </p:sp>
      <p:sp>
        <p:nvSpPr>
          <p:cNvPr id="560" name="Shape 560"/>
          <p:cNvSpPr/>
          <p:nvPr/>
        </p:nvSpPr>
        <p:spPr>
          <a:xfrm>
            <a:off x="6659301" y="1201802"/>
            <a:ext cx="1565492"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8F1506"/>
                </a:solidFill>
                <a:latin typeface="+mj-lt"/>
                <a:ea typeface="+mj-ea"/>
                <a:cs typeface="+mj-cs"/>
                <a:sym typeface="Helvetica"/>
              </a:defRPr>
            </a:pPr>
            <a:r>
              <a:rPr dirty="0"/>
              <a:t>Perception</a:t>
            </a:r>
          </a:p>
          <a:p>
            <a:pPr algn="ctr">
              <a:defRPr sz="2400">
                <a:solidFill>
                  <a:srgbClr val="8F1506"/>
                </a:solidFill>
                <a:latin typeface="Monlam Uni OuChan2"/>
                <a:ea typeface="Monlam Uni OuChan2"/>
                <a:cs typeface="Monlam Uni OuChan2"/>
                <a:sym typeface="Monlam Uni OuChan2"/>
              </a:defRPr>
            </a:pPr>
            <a:r>
              <a:rPr dirty="0"/>
              <a:t>འདུ་ཤེས།</a:t>
            </a:r>
          </a:p>
        </p:txBody>
      </p:sp>
      <p:sp>
        <p:nvSpPr>
          <p:cNvPr id="561" name="Shape 561"/>
          <p:cNvSpPr/>
          <p:nvPr/>
        </p:nvSpPr>
        <p:spPr>
          <a:xfrm>
            <a:off x="5591733" y="3161210"/>
            <a:ext cx="414445"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000" b="1">
                <a:solidFill>
                  <a:srgbClr val="F62402"/>
                </a:solidFill>
                <a:latin typeface="+mj-lt"/>
                <a:ea typeface="+mj-ea"/>
                <a:cs typeface="+mj-cs"/>
                <a:sym typeface="Helvetica"/>
              </a:defRPr>
            </a:lvl1pPr>
          </a:lstStyle>
          <a:p>
            <a:r>
              <a:t>?</a:t>
            </a:r>
          </a:p>
        </p:txBody>
      </p:sp>
      <p:sp>
        <p:nvSpPr>
          <p:cNvPr id="562" name="Shape 562"/>
          <p:cNvSpPr/>
          <p:nvPr/>
        </p:nvSpPr>
        <p:spPr>
          <a:xfrm>
            <a:off x="456083" y="4862286"/>
            <a:ext cx="938475" cy="43088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200">
                <a:latin typeface="Monlam Uni OuChan2"/>
                <a:ea typeface="Monlam Uni OuChan2"/>
                <a:cs typeface="Monlam Uni OuChan2"/>
                <a:sym typeface="Monlam Uni OuChan2"/>
              </a:defRPr>
            </a:lvl1pPr>
          </a:lstStyle>
          <a:p>
            <a:r>
              <a:rPr b="1" dirty="0" err="1"/>
              <a:t>རེག་བྱ</a:t>
            </a:r>
            <a:r>
              <a:rPr b="1" dirty="0"/>
              <a:t>།</a:t>
            </a:r>
          </a:p>
        </p:txBody>
      </p:sp>
      <p:grpSp>
        <p:nvGrpSpPr>
          <p:cNvPr id="565" name="Group 565"/>
          <p:cNvGrpSpPr/>
          <p:nvPr/>
        </p:nvGrpSpPr>
        <p:grpSpPr>
          <a:xfrm>
            <a:off x="4752242" y="2484251"/>
            <a:ext cx="2563688" cy="1508075"/>
            <a:chOff x="0" y="0"/>
            <a:chExt cx="2563687" cy="1508074"/>
          </a:xfrm>
        </p:grpSpPr>
        <p:sp>
          <p:nvSpPr>
            <p:cNvPr id="563" name="Shape 563"/>
            <p:cNvSpPr/>
            <p:nvPr/>
          </p:nvSpPr>
          <p:spPr>
            <a:xfrm>
              <a:off x="250645" y="1508074"/>
              <a:ext cx="1500445" cy="1"/>
            </a:xfrm>
            <a:prstGeom prst="line">
              <a:avLst/>
            </a:prstGeom>
            <a:noFill/>
            <a:ln w="114300" cap="flat">
              <a:solidFill>
                <a:srgbClr val="F62402"/>
              </a:solidFill>
              <a:prstDash val="solid"/>
              <a:round/>
              <a:tailEnd type="triangle" w="med" len="med"/>
            </a:ln>
            <a:effectLst/>
          </p:spPr>
          <p:txBody>
            <a:bodyPr wrap="square" lIns="45718" tIns="45718" rIns="45718" bIns="45718" numCol="1" anchor="t">
              <a:noAutofit/>
            </a:bodyPr>
            <a:lstStyle/>
            <a:p>
              <a:endParaRPr/>
            </a:p>
          </p:txBody>
        </p:sp>
        <p:sp>
          <p:nvSpPr>
            <p:cNvPr id="564" name="Shape 564"/>
            <p:cNvSpPr/>
            <p:nvPr/>
          </p:nvSpPr>
          <p:spPr>
            <a:xfrm>
              <a:off x="-1" y="0"/>
              <a:ext cx="2563688" cy="48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b="1">
                  <a:solidFill>
                    <a:srgbClr val="FF0000"/>
                  </a:solidFill>
                </a:defRPr>
              </a:pPr>
              <a:r>
                <a:rPr dirty="0"/>
                <a:t>Information   </a:t>
              </a:r>
              <a:r>
                <a:rPr sz="2400" dirty="0"/>
                <a:t>ཆ་འཕྲིན།</a:t>
              </a:r>
            </a:p>
          </p:txBody>
        </p:sp>
      </p:grpSp>
      <p:sp>
        <p:nvSpPr>
          <p:cNvPr id="566" name="Shape 566"/>
          <p:cNvSpPr/>
          <p:nvPr/>
        </p:nvSpPr>
        <p:spPr>
          <a:xfrm>
            <a:off x="1640225" y="2463930"/>
            <a:ext cx="2443624" cy="48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b="1">
                <a:solidFill>
                  <a:srgbClr val="FF0000"/>
                </a:solidFill>
              </a:defRPr>
            </a:pPr>
            <a:r>
              <a:t>Information   </a:t>
            </a:r>
            <a:r>
              <a:rPr sz="2400"/>
              <a:t>ཆ་འཕྲིན</a:t>
            </a:r>
            <a:r>
              <a:rPr sz="2400">
                <a:latin typeface="+mj-lt"/>
                <a:ea typeface="+mj-ea"/>
                <a:cs typeface="+mj-cs"/>
                <a:sym typeface="Helvetica"/>
              </a:rPr>
              <a:t>།</a:t>
            </a:r>
          </a:p>
        </p:txBody>
      </p:sp>
      <p:sp>
        <p:nvSpPr>
          <p:cNvPr id="567" name="Shape 567"/>
          <p:cNvSpPr/>
          <p:nvPr/>
        </p:nvSpPr>
        <p:spPr>
          <a:xfrm>
            <a:off x="456431" y="-20231"/>
            <a:ext cx="8229601" cy="10972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a:lnSpc>
                <a:spcPct val="80000"/>
              </a:lnSpc>
              <a:defRPr sz="2800" b="1">
                <a:latin typeface="+mj-lt"/>
                <a:ea typeface="+mj-ea"/>
                <a:cs typeface="+mj-cs"/>
                <a:sym typeface="Helvetica"/>
              </a:defRPr>
            </a:pPr>
            <a:r>
              <a:rPr dirty="0"/>
              <a:t>The senses and their organs</a:t>
            </a:r>
          </a:p>
          <a:p>
            <a:pPr algn="ctr">
              <a:defRPr sz="3200">
                <a:latin typeface="Monlam Uni OuChan2"/>
                <a:ea typeface="Monlam Uni OuChan2"/>
                <a:cs typeface="Monlam Uni OuChan2"/>
                <a:sym typeface="Monlam Uni OuChan2"/>
              </a:defRPr>
            </a:pPr>
            <a:r>
              <a:rPr dirty="0"/>
              <a:t>དབང་ཚོར་རྣམས་དང་དབང་པོ་ཁག</a:t>
            </a:r>
          </a:p>
        </p:txBody>
      </p:sp>
      <p:grpSp>
        <p:nvGrpSpPr>
          <p:cNvPr id="572" name="Group 572"/>
          <p:cNvGrpSpPr/>
          <p:nvPr/>
        </p:nvGrpSpPr>
        <p:grpSpPr>
          <a:xfrm>
            <a:off x="6345463" y="3109383"/>
            <a:ext cx="2193165" cy="3607832"/>
            <a:chOff x="0" y="0"/>
            <a:chExt cx="2193163" cy="3607830"/>
          </a:xfrm>
        </p:grpSpPr>
        <p:sp>
          <p:nvSpPr>
            <p:cNvPr id="568" name="Shape 568"/>
            <p:cNvSpPr/>
            <p:nvPr/>
          </p:nvSpPr>
          <p:spPr>
            <a:xfrm>
              <a:off x="213640" y="0"/>
              <a:ext cx="1765886" cy="1765885"/>
            </a:xfrm>
            <a:prstGeom prst="roundRect">
              <a:avLst>
                <a:gd name="adj" fmla="val 15000"/>
              </a:avLst>
            </a:prstGeom>
            <a:noFill/>
            <a:ln w="63500" cap="flat">
              <a:solidFill>
                <a:srgbClr val="8F1506"/>
              </a:solidFill>
              <a:prstDash val="solid"/>
              <a:round/>
            </a:ln>
            <a:effectLst/>
          </p:spPr>
          <p:txBody>
            <a:bodyPr wrap="square" lIns="45718" tIns="45718" rIns="45718" bIns="45718" numCol="1" anchor="ctr">
              <a:noAutofit/>
            </a:bodyPr>
            <a:lstStyle/>
            <a:p>
              <a:pPr>
                <a:spcBef>
                  <a:spcPts val="600"/>
                </a:spcBef>
                <a:defRPr sz="2800" b="1">
                  <a:solidFill>
                    <a:srgbClr val="8F1506"/>
                  </a:solidFill>
                  <a:latin typeface="+mj-lt"/>
                  <a:ea typeface="+mj-ea"/>
                  <a:cs typeface="+mj-cs"/>
                  <a:sym typeface="Helvetica"/>
                </a:defRPr>
              </a:pPr>
              <a:endParaRPr/>
            </a:p>
          </p:txBody>
        </p:sp>
        <p:grpSp>
          <p:nvGrpSpPr>
            <p:cNvPr id="571" name="Group 571"/>
            <p:cNvGrpSpPr/>
            <p:nvPr/>
          </p:nvGrpSpPr>
          <p:grpSpPr>
            <a:xfrm>
              <a:off x="0" y="256747"/>
              <a:ext cx="2193165" cy="3351085"/>
              <a:chOff x="0" y="0"/>
              <a:chExt cx="2193163" cy="3351084"/>
            </a:xfrm>
          </p:grpSpPr>
          <p:pic>
            <p:nvPicPr>
              <p:cNvPr id="569" name="image3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582" y="0"/>
                <a:ext cx="1646002" cy="1252391"/>
              </a:xfrm>
              <a:prstGeom prst="rect">
                <a:avLst/>
              </a:prstGeom>
              <a:ln w="12700" cap="flat">
                <a:noFill/>
                <a:miter lim="400000"/>
              </a:ln>
              <a:effectLst/>
            </p:spPr>
          </p:pic>
          <p:sp>
            <p:nvSpPr>
              <p:cNvPr id="570" name="Shape 570"/>
              <p:cNvSpPr/>
              <p:nvPr/>
            </p:nvSpPr>
            <p:spPr>
              <a:xfrm>
                <a:off x="0" y="1608645"/>
                <a:ext cx="2193164" cy="1742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gn="ctr">
                  <a:defRPr sz="2000">
                    <a:latin typeface="+mj-lt"/>
                    <a:ea typeface="+mj-ea"/>
                    <a:cs typeface="+mj-cs"/>
                    <a:sym typeface="Helvetica"/>
                  </a:defRPr>
                </a:pPr>
                <a:r>
                  <a:rPr dirty="0"/>
                  <a:t>Nervous System, </a:t>
                </a:r>
                <a:endParaRPr sz="2400" dirty="0"/>
              </a:p>
              <a:p>
                <a:pPr algn="ctr">
                  <a:defRPr sz="2000">
                    <a:solidFill>
                      <a:schemeClr val="accent6">
                        <a:satOff val="-35873"/>
                        <a:lumOff val="-12431"/>
                      </a:schemeClr>
                    </a:solidFill>
                    <a:latin typeface="+mj-lt"/>
                    <a:ea typeface="+mj-ea"/>
                    <a:cs typeface="+mj-cs"/>
                    <a:sym typeface="Helvetica"/>
                  </a:defRPr>
                </a:pPr>
                <a:r>
                  <a:rPr dirty="0"/>
                  <a:t>Brain</a:t>
                </a:r>
                <a:endParaRPr sz="2400" dirty="0"/>
              </a:p>
              <a:p>
                <a:pPr algn="ctr">
                  <a:defRPr sz="2600">
                    <a:latin typeface="Monlam Uni OuChan2"/>
                    <a:ea typeface="Monlam Uni OuChan2"/>
                    <a:cs typeface="Monlam Uni OuChan2"/>
                    <a:sym typeface="Monlam Uni OuChan2"/>
                  </a:defRPr>
                </a:pPr>
                <a:r>
                  <a:rPr dirty="0"/>
                  <a:t>དབང་རྩ་མ་ལག</a:t>
                </a:r>
              </a:p>
              <a:p>
                <a:pPr algn="ctr">
                  <a:defRPr sz="2600">
                    <a:solidFill>
                      <a:srgbClr val="A54E07"/>
                    </a:solidFill>
                    <a:latin typeface="Monlam Uni OuChan2"/>
                    <a:ea typeface="Monlam Uni OuChan2"/>
                    <a:cs typeface="Monlam Uni OuChan2"/>
                    <a:sym typeface="Monlam Uni OuChan2"/>
                  </a:defRPr>
                </a:pPr>
                <a:r>
                  <a:rPr dirty="0"/>
                  <a:t>ཀླད་པ།</a:t>
                </a:r>
              </a:p>
            </p:txBody>
          </p:sp>
        </p:grpSp>
      </p:grpSp>
      <p:sp>
        <p:nvSpPr>
          <p:cNvPr id="573" name="Shape 573"/>
          <p:cNvSpPr/>
          <p:nvPr/>
        </p:nvSpPr>
        <p:spPr>
          <a:xfrm>
            <a:off x="363145" y="1213486"/>
            <a:ext cx="1357572"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F62402"/>
                </a:solidFill>
                <a:latin typeface="+mj-lt"/>
                <a:ea typeface="+mj-ea"/>
                <a:cs typeface="+mj-cs"/>
                <a:sym typeface="Helvetica"/>
              </a:defRPr>
            </a:pPr>
            <a:r>
              <a:rPr dirty="0"/>
              <a:t>Stimulus</a:t>
            </a:r>
          </a:p>
          <a:p>
            <a:pPr algn="ctr">
              <a:defRPr sz="2400">
                <a:solidFill>
                  <a:srgbClr val="F62402"/>
                </a:solidFill>
                <a:latin typeface="Monlam Uni OuChan2"/>
                <a:ea typeface="Monlam Uni OuChan2"/>
                <a:cs typeface="Monlam Uni OuChan2"/>
                <a:sym typeface="Monlam Uni OuChan2"/>
              </a:defRPr>
            </a:pPr>
            <a:r>
              <a:rPr lang="bo-CN" sz="2400" dirty="0">
                <a:solidFill>
                  <a:srgbClr val="FF0000"/>
                </a:solidFill>
              </a:rPr>
              <a:t>སྐུལ་</a:t>
            </a:r>
            <a:r>
              <a:rPr lang="bo-CN" sz="2400" b="0" i="0" u="none" strike="noStrike" dirty="0">
                <a:solidFill>
                  <a:srgbClr val="FF0000"/>
                </a:solidFill>
                <a:effectLst/>
                <a:latin typeface="Arial" panose="020B0604020202020204" pitchFamily="34" charset="0"/>
              </a:rPr>
              <a:t>རྐྱེན</a:t>
            </a:r>
            <a:r>
              <a:rPr dirty="0"/>
              <a:t>།</a:t>
            </a:r>
          </a:p>
        </p:txBody>
      </p:sp>
      <p:sp>
        <p:nvSpPr>
          <p:cNvPr id="574" name="Shape 574"/>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5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5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5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5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5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5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5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iterate>
                                    <p:tmAbs val="0"/>
                                  </p:iterate>
                                  <p:childTnLst>
                                    <p:set>
                                      <p:cBhvr>
                                        <p:cTn id="58" fill="hold"/>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1" animBg="1" advAuto="0"/>
      <p:bldP spid="546" grpId="3" animBg="1" advAuto="0"/>
      <p:bldP spid="547" grpId="2" animBg="1" advAuto="0"/>
      <p:bldP spid="548" grpId="4" animBg="1" advAuto="0"/>
      <p:bldP spid="549" grpId="5" animBg="1" advAuto="0"/>
      <p:bldP spid="555" grpId="9" animBg="1" advAuto="0"/>
      <p:bldP spid="558" grpId="7" animBg="1" advAuto="0"/>
      <p:bldP spid="559" grpId="8" animBg="1" advAuto="0"/>
      <p:bldP spid="560" grpId="14" animBg="1" advAuto="0"/>
      <p:bldP spid="561" grpId="12" animBg="1" advAuto="0"/>
      <p:bldP spid="562" grpId="6" animBg="1" advAuto="0"/>
      <p:bldP spid="565" grpId="11" animBg="1" advAuto="0"/>
      <p:bldP spid="566" grpId="10" animBg="1" advAuto="0"/>
      <p:bldP spid="572" grpId="1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33</a:t>
            </a:fld>
            <a:endParaRPr/>
          </a:p>
        </p:txBody>
      </p:sp>
      <p:sp>
        <p:nvSpPr>
          <p:cNvPr id="577" name="Shape 577"/>
          <p:cNvSpPr/>
          <p:nvPr/>
        </p:nvSpPr>
        <p:spPr>
          <a:xfrm>
            <a:off x="7175451" y="1993745"/>
            <a:ext cx="1165154" cy="916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Front</a:t>
            </a:r>
            <a:br/>
            <a:r>
              <a:rPr sz="2900">
                <a:latin typeface="+mn-lt"/>
                <a:ea typeface="+mn-ea"/>
                <a:cs typeface="+mn-cs"/>
                <a:sym typeface="Calibri"/>
              </a:rPr>
              <a:t>མདུན།</a:t>
            </a:r>
          </a:p>
        </p:txBody>
      </p:sp>
      <p:sp>
        <p:nvSpPr>
          <p:cNvPr id="578" name="Shape 578"/>
          <p:cNvSpPr/>
          <p:nvPr/>
        </p:nvSpPr>
        <p:spPr>
          <a:xfrm>
            <a:off x="-117090" y="4160"/>
            <a:ext cx="9401549"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800" b="1">
                <a:latin typeface="Arial Narrow"/>
                <a:ea typeface="Arial Narrow"/>
                <a:cs typeface="Arial Narrow"/>
                <a:sym typeface="Arial Narrow"/>
              </a:defRPr>
            </a:pPr>
            <a:r>
              <a:rPr dirty="0"/>
              <a:t>Central Nervous System (CNS): Brain and Spinal Cord</a:t>
            </a:r>
            <a:endParaRPr sz="2700" dirty="0">
              <a:latin typeface="+mj-lt"/>
              <a:ea typeface="+mj-ea"/>
              <a:cs typeface="+mj-cs"/>
              <a:sym typeface="Helvetica"/>
            </a:endParaRPr>
          </a:p>
          <a:p>
            <a:pPr algn="ctr">
              <a:defRPr sz="3200">
                <a:latin typeface="Monlam Uni OuChan2"/>
                <a:ea typeface="Monlam Uni OuChan2"/>
                <a:cs typeface="Monlam Uni OuChan2"/>
                <a:sym typeface="Monlam Uni OuChan2"/>
              </a:defRPr>
            </a:pPr>
            <a:r>
              <a:rPr dirty="0" err="1"/>
              <a:t>དབང་རྩ་ལྟེ་བའི་མ་ལག</a:t>
            </a:r>
            <a:r>
              <a:rPr dirty="0"/>
              <a:t>    </a:t>
            </a:r>
            <a:r>
              <a:rPr lang="en-US" dirty="0"/>
              <a:t>:</a:t>
            </a:r>
            <a:r>
              <a:rPr dirty="0"/>
              <a:t>         </a:t>
            </a:r>
            <a:r>
              <a:rPr dirty="0" err="1"/>
              <a:t>ཀླད་པ་དང་རྒྱུངས་པ</a:t>
            </a:r>
            <a:r>
              <a:rPr dirty="0"/>
              <a:t>།</a:t>
            </a:r>
          </a:p>
        </p:txBody>
      </p:sp>
      <p:sp>
        <p:nvSpPr>
          <p:cNvPr id="579" name="Shape 579"/>
          <p:cNvSpPr/>
          <p:nvPr/>
        </p:nvSpPr>
        <p:spPr>
          <a:xfrm>
            <a:off x="1044308" y="4683485"/>
            <a:ext cx="3457390"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t>1 Skull  		   </a:t>
            </a:r>
            <a:r>
              <a:rPr sz="2600"/>
              <a:t>ཀ་པ་ལི།</a:t>
            </a:r>
          </a:p>
        </p:txBody>
      </p:sp>
      <p:sp>
        <p:nvSpPr>
          <p:cNvPr id="580" name="Shape 580"/>
          <p:cNvSpPr/>
          <p:nvPr/>
        </p:nvSpPr>
        <p:spPr>
          <a:xfrm>
            <a:off x="1044307" y="5327203"/>
            <a:ext cx="3131056"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t>2 Cerebrum 	   </a:t>
            </a:r>
            <a:r>
              <a:rPr sz="2600"/>
              <a:t>ཀླད་ཆེན།</a:t>
            </a:r>
          </a:p>
        </p:txBody>
      </p:sp>
      <p:sp>
        <p:nvSpPr>
          <p:cNvPr id="581" name="Shape 581"/>
          <p:cNvSpPr/>
          <p:nvPr/>
        </p:nvSpPr>
        <p:spPr>
          <a:xfrm>
            <a:off x="1044306" y="5993915"/>
            <a:ext cx="3674776"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t>3 Diencephalon  </a:t>
            </a:r>
            <a:r>
              <a:rPr sz="2600"/>
              <a:t>ཀླད་རིམ་བར་མ།</a:t>
            </a:r>
          </a:p>
        </p:txBody>
      </p:sp>
      <p:sp>
        <p:nvSpPr>
          <p:cNvPr id="582" name="Shape 582"/>
          <p:cNvSpPr/>
          <p:nvPr/>
        </p:nvSpPr>
        <p:spPr>
          <a:xfrm>
            <a:off x="5565082" y="4683485"/>
            <a:ext cx="3025218" cy="4924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rPr dirty="0"/>
              <a:t>4 Brainstem     </a:t>
            </a:r>
            <a:r>
              <a:rPr sz="2600" dirty="0" err="1"/>
              <a:t>ཀླད་རྐང</a:t>
            </a:r>
            <a:r>
              <a:rPr lang="bo-CN" sz="2600" dirty="0">
                <a:sym typeface="Helvetica"/>
              </a:rPr>
              <a:t>་</a:t>
            </a:r>
            <a:r>
              <a:rPr sz="2600" dirty="0"/>
              <a:t>།</a:t>
            </a:r>
          </a:p>
        </p:txBody>
      </p:sp>
      <p:sp>
        <p:nvSpPr>
          <p:cNvPr id="583" name="Shape 583"/>
          <p:cNvSpPr/>
          <p:nvPr/>
        </p:nvSpPr>
        <p:spPr>
          <a:xfrm>
            <a:off x="5565082" y="5327203"/>
            <a:ext cx="3025218"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rPr dirty="0"/>
              <a:t>5 Cerebellum   </a:t>
            </a:r>
            <a:r>
              <a:rPr sz="2600" dirty="0" err="1"/>
              <a:t>ཀླད་སྙིང</a:t>
            </a:r>
            <a:r>
              <a:rPr lang="bo-CN" sz="2600" dirty="0">
                <a:sym typeface="Helvetica"/>
              </a:rPr>
              <a:t>་</a:t>
            </a:r>
            <a:r>
              <a:rPr sz="2600" dirty="0"/>
              <a:t>།</a:t>
            </a:r>
          </a:p>
          <a:p>
            <a:pPr>
              <a:defRPr sz="2200">
                <a:latin typeface="+mj-lt"/>
                <a:ea typeface="+mj-ea"/>
                <a:cs typeface="+mj-cs"/>
                <a:sym typeface="Helvetica"/>
              </a:defRPr>
            </a:pPr>
            <a:r>
              <a:rPr dirty="0"/>
              <a:t/>
            </a:r>
            <a:br>
              <a:rPr dirty="0"/>
            </a:br>
            <a:endParaRPr dirty="0"/>
          </a:p>
        </p:txBody>
      </p:sp>
      <p:grpSp>
        <p:nvGrpSpPr>
          <p:cNvPr id="591" name="Group 591"/>
          <p:cNvGrpSpPr/>
          <p:nvPr/>
        </p:nvGrpSpPr>
        <p:grpSpPr>
          <a:xfrm>
            <a:off x="2367702" y="1279038"/>
            <a:ext cx="4456867" cy="3213101"/>
            <a:chOff x="0" y="0"/>
            <a:chExt cx="4456866" cy="3213100"/>
          </a:xfrm>
        </p:grpSpPr>
        <p:sp>
          <p:nvSpPr>
            <p:cNvPr id="584" name="Shape 584"/>
            <p:cNvSpPr/>
            <p:nvPr/>
          </p:nvSpPr>
          <p:spPr>
            <a:xfrm>
              <a:off x="4180827" y="383278"/>
              <a:ext cx="276040" cy="370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r>
                <a:t>1</a:t>
              </a:r>
            </a:p>
          </p:txBody>
        </p:sp>
        <p:sp>
          <p:nvSpPr>
            <p:cNvPr id="585" name="Shape 585"/>
            <p:cNvSpPr/>
            <p:nvPr/>
          </p:nvSpPr>
          <p:spPr>
            <a:xfrm>
              <a:off x="0" y="162146"/>
              <a:ext cx="517066" cy="370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r>
                <a:t>2</a:t>
              </a:r>
            </a:p>
          </p:txBody>
        </p:sp>
        <p:sp>
          <p:nvSpPr>
            <p:cNvPr id="586" name="Shape 586"/>
            <p:cNvSpPr/>
            <p:nvPr/>
          </p:nvSpPr>
          <p:spPr>
            <a:xfrm>
              <a:off x="4180827" y="1138761"/>
              <a:ext cx="276040" cy="370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r>
                <a:t>3</a:t>
              </a:r>
            </a:p>
          </p:txBody>
        </p:sp>
        <p:sp>
          <p:nvSpPr>
            <p:cNvPr id="587" name="Shape 587"/>
            <p:cNvSpPr/>
            <p:nvPr/>
          </p:nvSpPr>
          <p:spPr>
            <a:xfrm>
              <a:off x="4180827" y="1721741"/>
              <a:ext cx="276040" cy="370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r>
                <a:t>4</a:t>
              </a:r>
            </a:p>
          </p:txBody>
        </p:sp>
        <p:sp>
          <p:nvSpPr>
            <p:cNvPr id="588" name="Shape 588"/>
            <p:cNvSpPr/>
            <p:nvPr/>
          </p:nvSpPr>
          <p:spPr>
            <a:xfrm>
              <a:off x="1909" y="1721741"/>
              <a:ext cx="305390" cy="370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r>
                <a:t>5</a:t>
              </a:r>
            </a:p>
          </p:txBody>
        </p:sp>
        <p:sp>
          <p:nvSpPr>
            <p:cNvPr id="589" name="Shape 589"/>
            <p:cNvSpPr/>
            <p:nvPr/>
          </p:nvSpPr>
          <p:spPr>
            <a:xfrm>
              <a:off x="0" y="2680113"/>
              <a:ext cx="449830" cy="370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r>
                <a:t>6</a:t>
              </a:r>
            </a:p>
          </p:txBody>
        </p:sp>
        <p:pic>
          <p:nvPicPr>
            <p:cNvPr id="590" name="image38.tif"/>
            <p:cNvPicPr>
              <a:picLocks noChangeAspect="1"/>
            </p:cNvPicPr>
            <p:nvPr/>
          </p:nvPicPr>
          <p:blipFill>
            <a:blip r:embed="rId3"/>
            <a:stretch>
              <a:fillRect/>
            </a:stretch>
          </p:blipFill>
          <p:spPr>
            <a:xfrm flipH="1">
              <a:off x="364462" y="0"/>
              <a:ext cx="3759202" cy="3213101"/>
            </a:xfrm>
            <a:prstGeom prst="rect">
              <a:avLst/>
            </a:prstGeom>
            <a:ln w="12700" cap="flat">
              <a:noFill/>
              <a:miter lim="400000"/>
            </a:ln>
            <a:effectLst/>
          </p:spPr>
        </p:pic>
      </p:grpSp>
      <p:sp>
        <p:nvSpPr>
          <p:cNvPr id="592" name="Shape 592"/>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593" name="Shape 593"/>
          <p:cNvSpPr/>
          <p:nvPr/>
        </p:nvSpPr>
        <p:spPr>
          <a:xfrm>
            <a:off x="5590497" y="5985921"/>
            <a:ext cx="2766174"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200">
                <a:latin typeface="+mj-lt"/>
                <a:ea typeface="+mj-ea"/>
                <a:cs typeface="+mj-cs"/>
                <a:sym typeface="Helvetica"/>
              </a:defRPr>
            </a:pPr>
            <a:r>
              <a:t>6 Spinal cord   </a:t>
            </a:r>
            <a:r>
              <a:rPr sz="2600"/>
              <a:t>རྒྱུངས་པ།</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1" animBg="1" advAuto="0"/>
      <p:bldP spid="580" grpId="2" animBg="1" advAuto="0"/>
      <p:bldP spid="581" grpId="3" animBg="1" advAuto="0"/>
      <p:bldP spid="582" grpId="4" animBg="1" advAuto="0"/>
      <p:bldP spid="583" grpId="5" animBg="1" advAuto="0"/>
      <p:bldP spid="593" grpId="6"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34</a:t>
            </a:fld>
            <a:endParaRPr/>
          </a:p>
        </p:txBody>
      </p:sp>
      <p:sp>
        <p:nvSpPr>
          <p:cNvPr id="598" name="Shape 598"/>
          <p:cNvSpPr/>
          <p:nvPr/>
        </p:nvSpPr>
        <p:spPr>
          <a:xfrm>
            <a:off x="-21618" y="1127486"/>
            <a:ext cx="9207501" cy="1"/>
          </a:xfrm>
          <a:prstGeom prst="line">
            <a:avLst/>
          </a:prstGeom>
          <a:ln w="25400">
            <a:solidFill>
              <a:srgbClr val="000000"/>
            </a:solidFill>
          </a:ln>
        </p:spPr>
        <p:txBody>
          <a:bodyPr lIns="45718" tIns="45718" rIns="45718" bIns="45718"/>
          <a:lstStyle/>
          <a:p>
            <a:endParaRPr/>
          </a:p>
        </p:txBody>
      </p:sp>
      <p:sp>
        <p:nvSpPr>
          <p:cNvPr id="599" name="Shape 599"/>
          <p:cNvSpPr>
            <a:spLocks noGrp="1"/>
          </p:cNvSpPr>
          <p:nvPr>
            <p:ph type="title" idx="4294967295"/>
          </p:nvPr>
        </p:nvSpPr>
        <p:spPr>
          <a:xfrm>
            <a:off x="457200" y="12948"/>
            <a:ext cx="8229600" cy="1113524"/>
          </a:xfrm>
          <a:prstGeom prst="rect">
            <a:avLst/>
          </a:prstGeom>
        </p:spPr>
        <p:txBody>
          <a:bodyPr/>
          <a:lstStyle/>
          <a:p>
            <a:pPr defTabSz="398272">
              <a:lnSpc>
                <a:spcPts val="3200"/>
              </a:lnSpc>
              <a:spcBef>
                <a:spcPts val="100"/>
              </a:spcBef>
              <a:tabLst>
                <a:tab pos="838200" algn="l"/>
              </a:tabLst>
              <a:defRPr sz="2744" b="1">
                <a:latin typeface="+mj-lt"/>
                <a:ea typeface="+mj-ea"/>
                <a:cs typeface="+mj-cs"/>
                <a:sym typeface="Helvetica"/>
              </a:defRPr>
            </a:pPr>
            <a:r>
              <a:rPr dirty="0"/>
              <a:t>The Central Nervous System (CNS)</a:t>
            </a:r>
            <a:br>
              <a:rPr dirty="0"/>
            </a:br>
            <a:r>
              <a:rPr sz="3200" b="0" dirty="0">
                <a:latin typeface="Monlam Uni OuChan2"/>
                <a:ea typeface="Monlam Uni OuChan2"/>
                <a:cs typeface="Monlam Uni OuChan2"/>
                <a:sym typeface="Monlam Uni OuChan2"/>
              </a:rPr>
              <a:t>དབང་རྩ་ལྟེ་བའི་མ་ལག</a:t>
            </a:r>
          </a:p>
        </p:txBody>
      </p:sp>
      <p:sp>
        <p:nvSpPr>
          <p:cNvPr id="600" name="Shape 600"/>
          <p:cNvSpPr>
            <a:spLocks noGrp="1"/>
          </p:cNvSpPr>
          <p:nvPr>
            <p:ph type="body" sz="quarter" idx="4294967295"/>
          </p:nvPr>
        </p:nvSpPr>
        <p:spPr>
          <a:xfrm>
            <a:off x="4823579" y="1600200"/>
            <a:ext cx="4241803" cy="1862499"/>
          </a:xfrm>
          <a:prstGeom prst="rect">
            <a:avLst/>
          </a:prstGeom>
        </p:spPr>
        <p:txBody>
          <a:bodyPr/>
          <a:lstStyle/>
          <a:p>
            <a:pPr marL="0" indent="0" defTabSz="412210">
              <a:lnSpc>
                <a:spcPct val="90000"/>
              </a:lnSpc>
              <a:spcBef>
                <a:spcPts val="400"/>
              </a:spcBef>
              <a:buSzTx/>
              <a:buNone/>
              <a:defRPr sz="2352"/>
            </a:pPr>
            <a:r>
              <a:t>The CNS includes the </a:t>
            </a:r>
            <a:r>
              <a:rPr b="1"/>
              <a:t>brain</a:t>
            </a:r>
            <a:r>
              <a:t> and the </a:t>
            </a:r>
            <a:r>
              <a:rPr b="1"/>
              <a:t>spinal cord</a:t>
            </a:r>
            <a:r>
              <a:t>. </a:t>
            </a:r>
            <a:endParaRPr sz="2156"/>
          </a:p>
          <a:p>
            <a:pPr marL="0" indent="0" defTabSz="412210">
              <a:lnSpc>
                <a:spcPct val="90000"/>
              </a:lnSpc>
              <a:spcBef>
                <a:spcPts val="400"/>
              </a:spcBef>
              <a:buSzTx/>
              <a:buNone/>
              <a:defRPr sz="2744">
                <a:latin typeface="Monlam Uni OuChan2"/>
                <a:ea typeface="Monlam Uni OuChan2"/>
                <a:cs typeface="Monlam Uni OuChan2"/>
                <a:sym typeface="Monlam Uni OuChan2"/>
              </a:defRPr>
            </a:pPr>
            <a:r>
              <a:t>དབང་རྩ་ལྟེ་བའི་མ་ལག་ནང་ཀླད་པ་དང་རྒྱུངས་པ་གཉིས་ཚུད་ཡོད།</a:t>
            </a:r>
          </a:p>
        </p:txBody>
      </p:sp>
      <p:pic>
        <p:nvPicPr>
          <p:cNvPr id="601" name="image39.tif"/>
          <p:cNvPicPr>
            <a:picLocks noChangeAspect="1"/>
          </p:cNvPicPr>
          <p:nvPr/>
        </p:nvPicPr>
        <p:blipFill>
          <a:blip r:embed="rId3"/>
          <a:stretch>
            <a:fillRect/>
          </a:stretch>
        </p:blipFill>
        <p:spPr>
          <a:xfrm>
            <a:off x="185376" y="1325718"/>
            <a:ext cx="4546159" cy="5134028"/>
          </a:xfrm>
          <a:prstGeom prst="rect">
            <a:avLst/>
          </a:prstGeom>
          <a:ln w="12700">
            <a:miter lim="400000"/>
          </a:ln>
        </p:spPr>
      </p:pic>
      <p:sp>
        <p:nvSpPr>
          <p:cNvPr id="602" name="Shape 602"/>
          <p:cNvSpPr/>
          <p:nvPr/>
        </p:nvSpPr>
        <p:spPr>
          <a:xfrm>
            <a:off x="2194311" y="1515628"/>
            <a:ext cx="670764" cy="386325"/>
          </a:xfrm>
          <a:custGeom>
            <a:avLst/>
            <a:gdLst/>
            <a:ahLst/>
            <a:cxnLst>
              <a:cxn ang="0">
                <a:pos x="wd2" y="hd2"/>
              </a:cxn>
              <a:cxn ang="5400000">
                <a:pos x="wd2" y="hd2"/>
              </a:cxn>
              <a:cxn ang="10800000">
                <a:pos x="wd2" y="hd2"/>
              </a:cxn>
              <a:cxn ang="16200000">
                <a:pos x="wd2" y="hd2"/>
              </a:cxn>
            </a:cxnLst>
            <a:rect l="0" t="0" r="r" b="b"/>
            <a:pathLst>
              <a:path w="21600" h="21600" extrusionOk="0">
                <a:moveTo>
                  <a:pt x="0" y="185"/>
                </a:moveTo>
                <a:lnTo>
                  <a:pt x="7670" y="0"/>
                </a:lnTo>
                <a:cubicBezTo>
                  <a:pt x="9367" y="182"/>
                  <a:pt x="10906" y="1794"/>
                  <a:pt x="11790" y="4316"/>
                </a:cubicBezTo>
                <a:cubicBezTo>
                  <a:pt x="12510" y="6370"/>
                  <a:pt x="12708" y="8797"/>
                  <a:pt x="12974" y="11151"/>
                </a:cubicBezTo>
                <a:cubicBezTo>
                  <a:pt x="13210" y="13241"/>
                  <a:pt x="13513" y="15325"/>
                  <a:pt x="14099" y="17199"/>
                </a:cubicBezTo>
                <a:cubicBezTo>
                  <a:pt x="14589" y="18765"/>
                  <a:pt x="15264" y="20135"/>
                  <a:pt x="16079" y="21219"/>
                </a:cubicBezTo>
                <a:lnTo>
                  <a:pt x="21600" y="21600"/>
                </a:lnTo>
              </a:path>
            </a:pathLst>
          </a:custGeom>
          <a:ln w="38100">
            <a:solidFill>
              <a:srgbClr val="F62402"/>
            </a:solidFill>
          </a:ln>
        </p:spPr>
        <p:txBody>
          <a:bodyPr lIns="45718" tIns="45718" rIns="45718" bIns="45718"/>
          <a:lstStyle/>
          <a:p>
            <a:pPr>
              <a:spcBef>
                <a:spcPts val="600"/>
              </a:spcBef>
              <a:defRPr sz="2800" b="1">
                <a:latin typeface="+mj-lt"/>
                <a:ea typeface="+mj-ea"/>
                <a:cs typeface="+mj-cs"/>
                <a:sym typeface="Helvetica"/>
              </a:defRPr>
            </a:pPr>
            <a:endParaRPr/>
          </a:p>
        </p:txBody>
      </p:sp>
      <p:sp>
        <p:nvSpPr>
          <p:cNvPr id="603" name="Shape 603"/>
          <p:cNvSpPr/>
          <p:nvPr/>
        </p:nvSpPr>
        <p:spPr>
          <a:xfrm>
            <a:off x="2068392" y="3726729"/>
            <a:ext cx="612850" cy="1619991"/>
          </a:xfrm>
          <a:custGeom>
            <a:avLst/>
            <a:gdLst/>
            <a:ahLst/>
            <a:cxnLst>
              <a:cxn ang="0">
                <a:pos x="wd2" y="hd2"/>
              </a:cxn>
              <a:cxn ang="5400000">
                <a:pos x="wd2" y="hd2"/>
              </a:cxn>
              <a:cxn ang="10800000">
                <a:pos x="wd2" y="hd2"/>
              </a:cxn>
              <a:cxn ang="16200000">
                <a:pos x="wd2" y="hd2"/>
              </a:cxn>
            </a:cxnLst>
            <a:rect l="0" t="0" r="r" b="b"/>
            <a:pathLst>
              <a:path w="21600" h="21600" extrusionOk="0">
                <a:moveTo>
                  <a:pt x="21600" y="70"/>
                </a:moveTo>
                <a:lnTo>
                  <a:pt x="18633" y="0"/>
                </a:lnTo>
                <a:cubicBezTo>
                  <a:pt x="17728" y="39"/>
                  <a:pt x="16868" y="169"/>
                  <a:pt x="16144" y="377"/>
                </a:cubicBezTo>
                <a:cubicBezTo>
                  <a:pt x="14982" y="711"/>
                  <a:pt x="14259" y="1211"/>
                  <a:pt x="13949" y="1750"/>
                </a:cubicBezTo>
                <a:cubicBezTo>
                  <a:pt x="13711" y="2164"/>
                  <a:pt x="13719" y="2593"/>
                  <a:pt x="13972" y="3005"/>
                </a:cubicBezTo>
                <a:lnTo>
                  <a:pt x="13798" y="19115"/>
                </a:lnTo>
                <a:cubicBezTo>
                  <a:pt x="13543" y="19455"/>
                  <a:pt x="13101" y="19771"/>
                  <a:pt x="12503" y="20043"/>
                </a:cubicBezTo>
                <a:cubicBezTo>
                  <a:pt x="11959" y="20290"/>
                  <a:pt x="11296" y="20495"/>
                  <a:pt x="10549" y="20648"/>
                </a:cubicBezTo>
                <a:cubicBezTo>
                  <a:pt x="9809" y="20860"/>
                  <a:pt x="9007" y="21040"/>
                  <a:pt x="8158" y="21183"/>
                </a:cubicBezTo>
                <a:cubicBezTo>
                  <a:pt x="7160" y="21352"/>
                  <a:pt x="6106" y="21469"/>
                  <a:pt x="5025" y="21531"/>
                </a:cubicBezTo>
                <a:lnTo>
                  <a:pt x="0" y="21600"/>
                </a:lnTo>
              </a:path>
            </a:pathLst>
          </a:custGeom>
          <a:ln w="38100">
            <a:solidFill>
              <a:srgbClr val="F62402"/>
            </a:solidFill>
          </a:ln>
        </p:spPr>
        <p:txBody>
          <a:bodyPr lIns="45718" tIns="45718" rIns="45718" bIns="45718"/>
          <a:lstStyle/>
          <a:p>
            <a:pPr>
              <a:spcBef>
                <a:spcPts val="600"/>
              </a:spcBef>
              <a:defRPr sz="2800" b="1">
                <a:latin typeface="+mj-lt"/>
                <a:ea typeface="+mj-ea"/>
                <a:cs typeface="+mj-cs"/>
                <a:sym typeface="Helvetica"/>
              </a:defRPr>
            </a:pPr>
            <a:endParaRPr/>
          </a:p>
        </p:txBody>
      </p:sp>
      <p:sp>
        <p:nvSpPr>
          <p:cNvPr id="604" name="Shape 604"/>
          <p:cNvSpPr/>
          <p:nvPr/>
        </p:nvSpPr>
        <p:spPr>
          <a:xfrm>
            <a:off x="4823578" y="4115775"/>
            <a:ext cx="4365340" cy="22478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20623">
              <a:lnSpc>
                <a:spcPct val="90000"/>
              </a:lnSpc>
              <a:spcBef>
                <a:spcPts val="500"/>
              </a:spcBef>
              <a:defRPr sz="2400"/>
            </a:pPr>
            <a:r>
              <a:t>The peripheral nervous system includes all the other nerves in the body.</a:t>
            </a:r>
            <a:endParaRPr sz="2200"/>
          </a:p>
          <a:p>
            <a:pPr defTabSz="420623">
              <a:lnSpc>
                <a:spcPct val="90000"/>
              </a:lnSpc>
              <a:spcBef>
                <a:spcPts val="600"/>
              </a:spcBef>
              <a:defRPr sz="2800">
                <a:latin typeface="Monlam Uni OuChan2"/>
                <a:ea typeface="Monlam Uni OuChan2"/>
                <a:cs typeface="Monlam Uni OuChan2"/>
                <a:sym typeface="Monlam Uni OuChan2"/>
              </a:defRPr>
            </a:pPr>
            <a:r>
              <a:t>མཐའ་འཁོར་དབང་རྩ་མ་ལག་ནང་ལུས་པོའི་དབང་རྩ་གཞན་རྣམས་ཆ་ཚང་ཚུད་ཡོད།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1" animBg="1" advAuto="0"/>
      <p:bldP spid="604"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p:nvPr/>
        </p:nvSpPr>
        <p:spPr>
          <a:xfrm>
            <a:off x="3539102" y="3115239"/>
            <a:ext cx="2065795"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algn="ctr" defTabSz="914400">
              <a:defRPr>
                <a:solidFill>
                  <a:srgbClr val="FFFFFF"/>
                </a:solidFill>
                <a:uFill>
                  <a:solidFill>
                    <a:srgbClr val="FFFFFF"/>
                  </a:solidFill>
                </a:uFill>
                <a:latin typeface="Arial"/>
                <a:ea typeface="Arial"/>
                <a:cs typeface="Arial"/>
                <a:sym typeface="Arial"/>
              </a:defRPr>
            </a:pPr>
            <a:r>
              <a:rPr lang="de-CH" dirty="0" err="1"/>
              <a:t>Projector</a:t>
            </a:r>
            <a:r>
              <a:rPr dirty="0"/>
              <a:t> off</a:t>
            </a:r>
            <a:br>
              <a:rPr dirty="0"/>
            </a:br>
            <a:r>
              <a:rPr dirty="0"/>
              <a:t>Exp: Explore Spine </a:t>
            </a:r>
          </a:p>
        </p:txBody>
      </p:sp>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36</a:t>
            </a:fld>
            <a:endParaRPr/>
          </a:p>
        </p:txBody>
      </p:sp>
      <p:grpSp>
        <p:nvGrpSpPr>
          <p:cNvPr id="617" name="Group 617"/>
          <p:cNvGrpSpPr/>
          <p:nvPr/>
        </p:nvGrpSpPr>
        <p:grpSpPr>
          <a:xfrm>
            <a:off x="635020" y="1133141"/>
            <a:ext cx="7895851" cy="5473894"/>
            <a:chOff x="0" y="0"/>
            <a:chExt cx="7895849" cy="5473893"/>
          </a:xfrm>
        </p:grpSpPr>
        <p:pic>
          <p:nvPicPr>
            <p:cNvPr id="613" name="image40.png"/>
            <p:cNvPicPr>
              <a:picLocks noChangeAspect="1"/>
            </p:cNvPicPr>
            <p:nvPr/>
          </p:nvPicPr>
          <p:blipFill>
            <a:blip r:embed="rId3"/>
            <a:stretch>
              <a:fillRect/>
            </a:stretch>
          </p:blipFill>
          <p:spPr>
            <a:xfrm>
              <a:off x="0" y="0"/>
              <a:ext cx="7895850" cy="5473894"/>
            </a:xfrm>
            <a:prstGeom prst="rect">
              <a:avLst/>
            </a:prstGeom>
            <a:ln w="12700" cap="flat">
              <a:noFill/>
              <a:miter lim="400000"/>
            </a:ln>
            <a:effectLst/>
          </p:spPr>
        </p:pic>
        <p:sp>
          <p:nvSpPr>
            <p:cNvPr id="614" name="Shape 614"/>
            <p:cNvSpPr/>
            <p:nvPr/>
          </p:nvSpPr>
          <p:spPr>
            <a:xfrm>
              <a:off x="468425" y="2375075"/>
              <a:ext cx="936852" cy="648590"/>
            </a:xfrm>
            <a:prstGeom prst="rect">
              <a:avLst/>
            </a:prstGeom>
            <a:solidFill>
              <a:srgbClr val="EFF2D6"/>
            </a:solidFill>
            <a:ln w="25400" cap="flat">
              <a:solidFill>
                <a:srgbClr val="EFF2D6"/>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5" name="Shape 615"/>
            <p:cNvSpPr/>
            <p:nvPr/>
          </p:nvSpPr>
          <p:spPr>
            <a:xfrm>
              <a:off x="4143767" y="177077"/>
              <a:ext cx="1741584" cy="216197"/>
            </a:xfrm>
            <a:prstGeom prst="rect">
              <a:avLst/>
            </a:prstGeom>
            <a:solidFill>
              <a:srgbClr val="EFF2D6"/>
            </a:solidFill>
            <a:ln w="25400" cap="flat">
              <a:solidFill>
                <a:srgbClr val="EFF2D6"/>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Shape 616"/>
            <p:cNvSpPr/>
            <p:nvPr/>
          </p:nvSpPr>
          <p:spPr>
            <a:xfrm>
              <a:off x="4672247" y="3191818"/>
              <a:ext cx="936852" cy="648590"/>
            </a:xfrm>
            <a:prstGeom prst="rect">
              <a:avLst/>
            </a:prstGeom>
            <a:solidFill>
              <a:srgbClr val="EFF2D6"/>
            </a:solidFill>
            <a:ln w="25400" cap="flat">
              <a:solidFill>
                <a:srgbClr val="EFF2D6"/>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20" name="Group 620"/>
          <p:cNvGrpSpPr/>
          <p:nvPr/>
        </p:nvGrpSpPr>
        <p:grpSpPr>
          <a:xfrm>
            <a:off x="4329015" y="3108510"/>
            <a:ext cx="2366815" cy="2504000"/>
            <a:chOff x="0" y="0"/>
            <a:chExt cx="2366813" cy="2503999"/>
          </a:xfrm>
        </p:grpSpPr>
        <p:sp>
          <p:nvSpPr>
            <p:cNvPr id="618" name="Shape 618"/>
            <p:cNvSpPr/>
            <p:nvPr/>
          </p:nvSpPr>
          <p:spPr>
            <a:xfrm>
              <a:off x="0" y="1538202"/>
              <a:ext cx="2366814" cy="9657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defTabSz="406400">
                <a:lnSpc>
                  <a:spcPts val="2800"/>
                </a:lnSpc>
                <a:tabLst>
                  <a:tab pos="749300" algn="l"/>
                </a:tabLst>
                <a:defRPr sz="2400" b="1">
                  <a:solidFill>
                    <a:srgbClr val="4F8F00"/>
                  </a:solidFill>
                  <a:latin typeface="+mj-lt"/>
                  <a:ea typeface="+mj-ea"/>
                  <a:cs typeface="+mj-cs"/>
                  <a:sym typeface="Helvetica"/>
                </a:defRPr>
              </a:pPr>
              <a:r>
                <a:rPr dirty="0"/>
                <a:t>Auditory cortex</a:t>
              </a:r>
              <a:br>
                <a:rPr dirty="0"/>
              </a:br>
              <a:r>
                <a:rPr b="0" dirty="0">
                  <a:latin typeface="Monlam Uni OuChan2"/>
                  <a:ea typeface="Monlam Uni OuChan2"/>
                  <a:cs typeface="Monlam Uni OuChan2"/>
                  <a:sym typeface="Monlam Uni OuChan2"/>
                </a:rPr>
                <a:t>ཐོས་ཚོར་ཀླད་ཤུན།</a:t>
              </a:r>
            </a:p>
          </p:txBody>
        </p:sp>
        <p:sp>
          <p:nvSpPr>
            <p:cNvPr id="619" name="Shape 619"/>
            <p:cNvSpPr/>
            <p:nvPr/>
          </p:nvSpPr>
          <p:spPr>
            <a:xfrm flipH="1">
              <a:off x="1051420" y="0"/>
              <a:ext cx="2" cy="1577715"/>
            </a:xfrm>
            <a:prstGeom prst="line">
              <a:avLst/>
            </a:prstGeom>
            <a:noFill/>
            <a:ln w="50800" cap="flat">
              <a:solidFill>
                <a:srgbClr val="4F8F00"/>
              </a:solidFill>
              <a:prstDash val="solid"/>
              <a:miter lim="400000"/>
              <a:headEnd type="stealth" w="med" len="med"/>
            </a:ln>
            <a:effectLst/>
          </p:spPr>
          <p:txBody>
            <a:bodyPr wrap="square" lIns="45718" tIns="45718" rIns="45718" bIns="45718" numCol="1" anchor="t">
              <a:noAutofit/>
            </a:bodyPr>
            <a:lstStyle/>
            <a:p>
              <a:endParaRPr/>
            </a:p>
          </p:txBody>
        </p:sp>
      </p:grpSp>
      <p:grpSp>
        <p:nvGrpSpPr>
          <p:cNvPr id="623" name="Group 623"/>
          <p:cNvGrpSpPr/>
          <p:nvPr/>
        </p:nvGrpSpPr>
        <p:grpSpPr>
          <a:xfrm>
            <a:off x="573289" y="3413573"/>
            <a:ext cx="2026196" cy="822447"/>
            <a:chOff x="-9921" y="0"/>
            <a:chExt cx="2026194" cy="822446"/>
          </a:xfrm>
        </p:grpSpPr>
        <p:sp>
          <p:nvSpPr>
            <p:cNvPr id="621" name="Shape 621"/>
            <p:cNvSpPr/>
            <p:nvPr/>
          </p:nvSpPr>
          <p:spPr>
            <a:xfrm>
              <a:off x="-9921" y="0"/>
              <a:ext cx="2026194" cy="8224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defTabSz="406400">
                <a:lnSpc>
                  <a:spcPts val="2800"/>
                </a:lnSpc>
                <a:tabLst>
                  <a:tab pos="749300" algn="l"/>
                </a:tabLst>
                <a:defRPr sz="2400" b="1">
                  <a:solidFill>
                    <a:srgbClr val="0433FF"/>
                  </a:solidFill>
                  <a:latin typeface="+mj-lt"/>
                  <a:ea typeface="+mj-ea"/>
                  <a:cs typeface="+mj-cs"/>
                  <a:sym typeface="Helvetica"/>
                </a:defRPr>
              </a:pPr>
              <a:r>
                <a:rPr dirty="0"/>
                <a:t>Visual cortex</a:t>
              </a:r>
              <a:br>
                <a:rPr dirty="0"/>
              </a:br>
              <a:r>
                <a:rPr b="0" dirty="0">
                  <a:latin typeface="Monlam Uni OuChan2"/>
                  <a:ea typeface="Monlam Uni OuChan2"/>
                  <a:cs typeface="Monlam Uni OuChan2"/>
                  <a:sym typeface="Monlam Uni OuChan2"/>
                </a:rPr>
                <a:t>མཐོང་ཚོར་ཀླད་ཤུན</a:t>
              </a:r>
              <a:r>
                <a:rPr dirty="0">
                  <a:latin typeface="Monlam Uni OuChan2"/>
                  <a:cs typeface="Monlam Uni OuChan2"/>
                </a:rPr>
                <a:t>།</a:t>
              </a:r>
            </a:p>
          </p:txBody>
        </p:sp>
        <p:sp>
          <p:nvSpPr>
            <p:cNvPr id="622" name="Shape 622"/>
            <p:cNvSpPr/>
            <p:nvPr/>
          </p:nvSpPr>
          <p:spPr>
            <a:xfrm flipH="1">
              <a:off x="960674" y="436165"/>
              <a:ext cx="1015010" cy="3326"/>
            </a:xfrm>
            <a:prstGeom prst="line">
              <a:avLst/>
            </a:prstGeom>
            <a:noFill/>
            <a:ln w="50800" cap="flat">
              <a:solidFill>
                <a:srgbClr val="0433FF"/>
              </a:solidFill>
              <a:prstDash val="solid"/>
              <a:miter lim="400000"/>
              <a:headEnd type="stealth" w="med" len="med"/>
            </a:ln>
            <a:effectLst/>
          </p:spPr>
          <p:txBody>
            <a:bodyPr wrap="square" lIns="45718" tIns="45718" rIns="45718" bIns="45718" numCol="1" anchor="t">
              <a:noAutofit/>
            </a:bodyPr>
            <a:lstStyle/>
            <a:p>
              <a:endParaRPr/>
            </a:p>
          </p:txBody>
        </p:sp>
      </p:grpSp>
      <p:grpSp>
        <p:nvGrpSpPr>
          <p:cNvPr id="626" name="Group 626"/>
          <p:cNvGrpSpPr/>
          <p:nvPr/>
        </p:nvGrpSpPr>
        <p:grpSpPr>
          <a:xfrm>
            <a:off x="4927598" y="1337772"/>
            <a:ext cx="2132760" cy="822447"/>
            <a:chOff x="0" y="0"/>
            <a:chExt cx="2132758" cy="822446"/>
          </a:xfrm>
        </p:grpSpPr>
        <p:sp>
          <p:nvSpPr>
            <p:cNvPr id="624" name="Shape 624"/>
            <p:cNvSpPr/>
            <p:nvPr/>
          </p:nvSpPr>
          <p:spPr>
            <a:xfrm>
              <a:off x="157860" y="0"/>
              <a:ext cx="1974898" cy="8224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defTabSz="406400">
                <a:lnSpc>
                  <a:spcPts val="2800"/>
                </a:lnSpc>
                <a:tabLst>
                  <a:tab pos="749300" algn="l"/>
                </a:tabLst>
                <a:defRPr sz="2400" b="1">
                  <a:solidFill>
                    <a:srgbClr val="FF2600"/>
                  </a:solidFill>
                  <a:latin typeface="+mj-lt"/>
                  <a:ea typeface="+mj-ea"/>
                  <a:cs typeface="+mj-cs"/>
                  <a:sym typeface="Helvetica"/>
                </a:defRPr>
              </a:pPr>
              <a:r>
                <a:rPr dirty="0"/>
                <a:t>Motor cortex</a:t>
              </a:r>
              <a:br>
                <a:rPr dirty="0"/>
              </a:br>
              <a:r>
                <a:rPr b="0" dirty="0">
                  <a:latin typeface="Monlam Uni OuChan2"/>
                  <a:ea typeface="Monlam Uni OuChan2"/>
                  <a:cs typeface="Monlam Uni OuChan2"/>
                  <a:sym typeface="Monlam Uni OuChan2"/>
                </a:rPr>
                <a:t>འགུལ་སྐྱོད་ཀླད་ཤུན</a:t>
              </a:r>
              <a:r>
                <a:rPr dirty="0">
                  <a:latin typeface="Monlam Uni OuChan2"/>
                  <a:cs typeface="Monlam Uni OuChan2"/>
                </a:rPr>
                <a:t>།</a:t>
              </a:r>
            </a:p>
          </p:txBody>
        </p:sp>
        <p:sp>
          <p:nvSpPr>
            <p:cNvPr id="625" name="Shape 625"/>
            <p:cNvSpPr/>
            <p:nvPr/>
          </p:nvSpPr>
          <p:spPr>
            <a:xfrm flipV="1">
              <a:off x="0" y="141410"/>
              <a:ext cx="3" cy="506291"/>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grpSp>
      <p:sp>
        <p:nvSpPr>
          <p:cNvPr id="627" name="Shape 627"/>
          <p:cNvSpPr/>
          <p:nvPr/>
        </p:nvSpPr>
        <p:spPr>
          <a:xfrm>
            <a:off x="-21618" y="1127486"/>
            <a:ext cx="9207501" cy="1"/>
          </a:xfrm>
          <a:prstGeom prst="line">
            <a:avLst/>
          </a:prstGeom>
          <a:ln w="25400">
            <a:solidFill>
              <a:srgbClr val="000000"/>
            </a:solidFill>
          </a:ln>
        </p:spPr>
        <p:txBody>
          <a:bodyPr lIns="45718" tIns="45718" rIns="45718" bIns="45718"/>
          <a:lstStyle/>
          <a:p>
            <a:endParaRPr/>
          </a:p>
        </p:txBody>
      </p:sp>
      <p:sp>
        <p:nvSpPr>
          <p:cNvPr id="628" name="Shape 628"/>
          <p:cNvSpPr/>
          <p:nvPr/>
        </p:nvSpPr>
        <p:spPr>
          <a:xfrm>
            <a:off x="339497" y="-1"/>
            <a:ext cx="822960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defTabSz="452627">
              <a:defRPr sz="2800" b="1">
                <a:latin typeface="+mj-lt"/>
                <a:ea typeface="+mj-ea"/>
                <a:cs typeface="+mj-cs"/>
                <a:sym typeface="Helvetica"/>
              </a:defRPr>
            </a:pPr>
            <a:r>
              <a:rPr dirty="0"/>
              <a:t>The Brain</a:t>
            </a:r>
            <a:endParaRPr sz="2700" dirty="0"/>
          </a:p>
          <a:p>
            <a:pPr algn="ctr" defTabSz="452627">
              <a:defRPr sz="3200">
                <a:latin typeface="Monlam Uni OuChan2"/>
                <a:ea typeface="Monlam Uni OuChan2"/>
                <a:cs typeface="Monlam Uni OuChan2"/>
                <a:sym typeface="Monlam Uni OuChan2"/>
              </a:defRPr>
            </a:pPr>
            <a:r>
              <a:rPr b="1" dirty="0"/>
              <a:t>ཀླད་པ།</a:t>
            </a:r>
          </a:p>
        </p:txBody>
      </p:sp>
      <p:sp>
        <p:nvSpPr>
          <p:cNvPr id="629" name="Shape 629"/>
          <p:cNvSpPr/>
          <p:nvPr/>
        </p:nvSpPr>
        <p:spPr>
          <a:xfrm>
            <a:off x="7570791" y="2508972"/>
            <a:ext cx="1165154" cy="916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latin typeface="Arial"/>
                <a:ea typeface="Arial"/>
                <a:cs typeface="Arial"/>
                <a:sym typeface="Arial"/>
              </a:defRPr>
            </a:pPr>
            <a:r>
              <a:t>Front</a:t>
            </a:r>
            <a:br/>
            <a:r>
              <a:rPr sz="2900">
                <a:latin typeface="+mn-lt"/>
                <a:ea typeface="+mn-ea"/>
                <a:cs typeface="+mn-cs"/>
                <a:sym typeface="Calibri"/>
              </a:rPr>
              <a:t>མདུན།</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1" animBg="1" advAuto="0"/>
      <p:bldP spid="623" grpId="3" animBg="1" advAuto="0"/>
      <p:bldP spid="626" grpId="2"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sldNum" sz="quarter" idx="4294967295"/>
          </p:nvPr>
        </p:nvSpPr>
        <p:spPr>
          <a:xfrm>
            <a:off x="440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37</a:t>
            </a:fld>
            <a:endParaRPr/>
          </a:p>
        </p:txBody>
      </p:sp>
      <p:sp>
        <p:nvSpPr>
          <p:cNvPr id="634" name="Shape 634"/>
          <p:cNvSpPr/>
          <p:nvPr/>
        </p:nvSpPr>
        <p:spPr>
          <a:xfrm>
            <a:off x="1268441" y="2786320"/>
            <a:ext cx="342109" cy="342109"/>
          </a:xfrm>
          <a:prstGeom prst="ellipse">
            <a:avLst/>
          </a:prstGeom>
          <a:solidFill>
            <a:srgbClr val="FF26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5" name="Shape 635"/>
          <p:cNvSpPr/>
          <p:nvPr/>
        </p:nvSpPr>
        <p:spPr>
          <a:xfrm>
            <a:off x="1268441" y="3333691"/>
            <a:ext cx="342109" cy="342109"/>
          </a:xfrm>
          <a:prstGeom prst="ellipse">
            <a:avLst/>
          </a:prstGeom>
          <a:solidFill>
            <a:srgbClr val="FF26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6" name="Shape 636"/>
          <p:cNvSpPr/>
          <p:nvPr/>
        </p:nvSpPr>
        <p:spPr>
          <a:xfrm>
            <a:off x="1268441" y="3881061"/>
            <a:ext cx="342109" cy="342109"/>
          </a:xfrm>
          <a:prstGeom prst="ellipse">
            <a:avLst/>
          </a:prstGeom>
          <a:solidFill>
            <a:srgbClr val="FF26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7" name="Shape 637"/>
          <p:cNvSpPr/>
          <p:nvPr/>
        </p:nvSpPr>
        <p:spPr>
          <a:xfrm>
            <a:off x="1268441" y="4428432"/>
            <a:ext cx="342109" cy="342109"/>
          </a:xfrm>
          <a:prstGeom prst="ellipse">
            <a:avLst/>
          </a:prstGeom>
          <a:solidFill>
            <a:srgbClr val="FF26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8" name="Shape 638"/>
          <p:cNvSpPr/>
          <p:nvPr/>
        </p:nvSpPr>
        <p:spPr>
          <a:xfrm>
            <a:off x="1268441" y="4975802"/>
            <a:ext cx="342109" cy="342109"/>
          </a:xfrm>
          <a:prstGeom prst="ellipse">
            <a:avLst/>
          </a:prstGeom>
          <a:solidFill>
            <a:srgbClr val="FF2600"/>
          </a:solidFill>
          <a:ln w="25400">
            <a:solidFill>
              <a:srgbClr val="000000"/>
            </a:solidFill>
            <a:miter lim="400000"/>
          </a:ln>
        </p:spPr>
        <p:txBody>
          <a:bodyPr lIns="45718" tIns="45718" rIns="45718" bIns="45718"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644" name="Group 644"/>
          <p:cNvGrpSpPr/>
          <p:nvPr/>
        </p:nvGrpSpPr>
        <p:grpSpPr>
          <a:xfrm>
            <a:off x="1693451" y="3018089"/>
            <a:ext cx="1489290" cy="1999273"/>
            <a:chOff x="0" y="0"/>
            <a:chExt cx="1489289" cy="1999272"/>
          </a:xfrm>
        </p:grpSpPr>
        <p:sp>
          <p:nvSpPr>
            <p:cNvPr id="639" name="Shape 639"/>
            <p:cNvSpPr/>
            <p:nvPr/>
          </p:nvSpPr>
          <p:spPr>
            <a:xfrm flipH="1">
              <a:off x="-1" y="997057"/>
              <a:ext cx="1452651" cy="14848"/>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640" name="Shape 640"/>
            <p:cNvSpPr/>
            <p:nvPr/>
          </p:nvSpPr>
          <p:spPr>
            <a:xfrm flipH="1">
              <a:off x="3632" y="1207321"/>
              <a:ext cx="1428125" cy="295846"/>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641" name="Shape 641"/>
            <p:cNvSpPr/>
            <p:nvPr/>
          </p:nvSpPr>
          <p:spPr>
            <a:xfrm flipH="1">
              <a:off x="3632" y="1402868"/>
              <a:ext cx="1485658" cy="596405"/>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642" name="Shape 642"/>
            <p:cNvSpPr/>
            <p:nvPr/>
          </p:nvSpPr>
          <p:spPr>
            <a:xfrm flipH="1" flipV="1">
              <a:off x="3632" y="511609"/>
              <a:ext cx="1434787" cy="294202"/>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643" name="Shape 643"/>
            <p:cNvSpPr/>
            <p:nvPr/>
          </p:nvSpPr>
          <p:spPr>
            <a:xfrm flipH="1" flipV="1">
              <a:off x="3632" y="0"/>
              <a:ext cx="1485658" cy="596404"/>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grpSp>
      <p:grpSp>
        <p:nvGrpSpPr>
          <p:cNvPr id="647" name="Group 647"/>
          <p:cNvGrpSpPr/>
          <p:nvPr/>
        </p:nvGrpSpPr>
        <p:grpSpPr>
          <a:xfrm>
            <a:off x="3212982" y="3109383"/>
            <a:ext cx="1765887" cy="1765886"/>
            <a:chOff x="0" y="0"/>
            <a:chExt cx="1765886" cy="1765885"/>
          </a:xfrm>
        </p:grpSpPr>
        <p:sp>
          <p:nvSpPr>
            <p:cNvPr id="645" name="Shape 645"/>
            <p:cNvSpPr/>
            <p:nvPr/>
          </p:nvSpPr>
          <p:spPr>
            <a:xfrm>
              <a:off x="0" y="0"/>
              <a:ext cx="1765887" cy="1765886"/>
            </a:xfrm>
            <a:prstGeom prst="roundRect">
              <a:avLst>
                <a:gd name="adj" fmla="val 15000"/>
              </a:avLst>
            </a:prstGeom>
            <a:noFill/>
            <a:ln w="63500" cap="flat">
              <a:solidFill>
                <a:srgbClr val="0226C8"/>
              </a:solidFill>
              <a:prstDash val="solid"/>
              <a:round/>
            </a:ln>
            <a:effectLst/>
          </p:spPr>
          <p:txBody>
            <a:bodyPr wrap="square" lIns="45718" tIns="45718" rIns="45718" bIns="45718" numCol="1" anchor="ctr">
              <a:noAutofit/>
            </a:bodyPr>
            <a:lstStyle/>
            <a:p>
              <a:pPr>
                <a:spcBef>
                  <a:spcPts val="600"/>
                </a:spcBef>
                <a:defRPr sz="2800" b="1">
                  <a:solidFill>
                    <a:srgbClr val="0226C8"/>
                  </a:solidFill>
                  <a:latin typeface="+mj-lt"/>
                  <a:ea typeface="+mj-ea"/>
                  <a:cs typeface="+mj-cs"/>
                  <a:sym typeface="Helvetica"/>
                </a:defRPr>
              </a:pPr>
              <a:endParaRPr/>
            </a:p>
          </p:txBody>
        </p:sp>
        <p:pic>
          <p:nvPicPr>
            <p:cNvPr id="646" name="image3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97" y="144997"/>
              <a:ext cx="1475892" cy="1475891"/>
            </a:xfrm>
            <a:prstGeom prst="rect">
              <a:avLst/>
            </a:prstGeom>
            <a:ln w="12700" cap="flat">
              <a:noFill/>
              <a:miter lim="400000"/>
            </a:ln>
            <a:effectLst/>
          </p:spPr>
        </p:pic>
      </p:grpSp>
      <p:sp>
        <p:nvSpPr>
          <p:cNvPr id="648" name="Shape 648"/>
          <p:cNvSpPr/>
          <p:nvPr/>
        </p:nvSpPr>
        <p:spPr>
          <a:xfrm>
            <a:off x="3099180" y="1201802"/>
            <a:ext cx="1993493"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0226C8"/>
                </a:solidFill>
                <a:latin typeface="+mj-lt"/>
                <a:ea typeface="+mj-ea"/>
                <a:cs typeface="+mj-cs"/>
                <a:sym typeface="Helvetica"/>
              </a:defRPr>
            </a:pPr>
            <a:r>
              <a:t>Sense organs</a:t>
            </a:r>
          </a:p>
          <a:p>
            <a:pPr algn="ctr">
              <a:defRPr sz="2400">
                <a:solidFill>
                  <a:srgbClr val="0226C8"/>
                </a:solidFill>
                <a:latin typeface="Monlam Uni OuChan2"/>
                <a:ea typeface="Monlam Uni OuChan2"/>
                <a:cs typeface="Monlam Uni OuChan2"/>
                <a:sym typeface="Monlam Uni OuChan2"/>
              </a:defRPr>
            </a:pPr>
            <a:r>
              <a:t>དབང་ཚོར་དབང་པོ། </a:t>
            </a:r>
          </a:p>
        </p:txBody>
      </p:sp>
      <p:sp>
        <p:nvSpPr>
          <p:cNvPr id="649" name="Shape 649"/>
          <p:cNvSpPr/>
          <p:nvPr/>
        </p:nvSpPr>
        <p:spPr>
          <a:xfrm>
            <a:off x="6659301" y="1201802"/>
            <a:ext cx="1565492"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8F1506"/>
                </a:solidFill>
                <a:latin typeface="+mj-lt"/>
                <a:ea typeface="+mj-ea"/>
                <a:cs typeface="+mj-cs"/>
                <a:sym typeface="Helvetica"/>
              </a:defRPr>
            </a:pPr>
            <a:r>
              <a:t>Perception</a:t>
            </a:r>
          </a:p>
          <a:p>
            <a:pPr algn="ctr">
              <a:defRPr sz="2400">
                <a:solidFill>
                  <a:srgbClr val="8F1506"/>
                </a:solidFill>
                <a:latin typeface="Monlam Uni OuChan2"/>
                <a:ea typeface="Monlam Uni OuChan2"/>
                <a:cs typeface="Monlam Uni OuChan2"/>
                <a:sym typeface="Monlam Uni OuChan2"/>
              </a:defRPr>
            </a:pPr>
            <a:r>
              <a:t>འདུ་ཤེས།</a:t>
            </a:r>
          </a:p>
        </p:txBody>
      </p:sp>
      <p:sp>
        <p:nvSpPr>
          <p:cNvPr id="650" name="Shape 650"/>
          <p:cNvSpPr/>
          <p:nvPr/>
        </p:nvSpPr>
        <p:spPr>
          <a:xfrm>
            <a:off x="6559105" y="3109383"/>
            <a:ext cx="1765885" cy="1765885"/>
          </a:xfrm>
          <a:prstGeom prst="roundRect">
            <a:avLst>
              <a:gd name="adj" fmla="val 15000"/>
            </a:avLst>
          </a:prstGeom>
          <a:ln w="63500">
            <a:solidFill>
              <a:srgbClr val="8F1506"/>
            </a:solidFill>
          </a:ln>
        </p:spPr>
        <p:txBody>
          <a:bodyPr lIns="45718" tIns="45718" rIns="45718" bIns="45718" anchor="ctr"/>
          <a:lstStyle/>
          <a:p>
            <a:pPr>
              <a:spcBef>
                <a:spcPts val="600"/>
              </a:spcBef>
              <a:defRPr sz="2800" b="1">
                <a:solidFill>
                  <a:srgbClr val="8F1506"/>
                </a:solidFill>
                <a:latin typeface="+mj-lt"/>
                <a:ea typeface="+mj-ea"/>
                <a:cs typeface="+mj-cs"/>
                <a:sym typeface="Helvetica"/>
              </a:defRPr>
            </a:pPr>
            <a:endParaRPr/>
          </a:p>
        </p:txBody>
      </p:sp>
      <p:pic>
        <p:nvPicPr>
          <p:cNvPr id="651" name="image3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047" y="3366129"/>
            <a:ext cx="1646001" cy="1252392"/>
          </a:xfrm>
          <a:prstGeom prst="rect">
            <a:avLst/>
          </a:prstGeom>
          <a:ln w="12700">
            <a:miter lim="400000"/>
          </a:ln>
        </p:spPr>
      </p:pic>
      <p:sp>
        <p:nvSpPr>
          <p:cNvPr id="652" name="Shape 652"/>
          <p:cNvSpPr/>
          <p:nvPr/>
        </p:nvSpPr>
        <p:spPr>
          <a:xfrm>
            <a:off x="5002888" y="3992324"/>
            <a:ext cx="1500445" cy="2"/>
          </a:xfrm>
          <a:prstGeom prst="line">
            <a:avLst/>
          </a:prstGeom>
          <a:ln w="114300">
            <a:solidFill>
              <a:srgbClr val="F62402"/>
            </a:solidFill>
            <a:tailEnd type="triangle"/>
          </a:ln>
        </p:spPr>
        <p:txBody>
          <a:bodyPr lIns="45718" tIns="45718" rIns="45718" bIns="45718"/>
          <a:lstStyle/>
          <a:p>
            <a:endParaRPr/>
          </a:p>
        </p:txBody>
      </p:sp>
      <p:sp>
        <p:nvSpPr>
          <p:cNvPr id="653" name="Shape 653"/>
          <p:cNvSpPr/>
          <p:nvPr/>
        </p:nvSpPr>
        <p:spPr>
          <a:xfrm>
            <a:off x="-21618" y="1137646"/>
            <a:ext cx="9187237" cy="1"/>
          </a:xfrm>
          <a:prstGeom prst="line">
            <a:avLst/>
          </a:prstGeom>
          <a:ln w="25400">
            <a:solidFill>
              <a:srgbClr val="000000"/>
            </a:solidFill>
          </a:ln>
        </p:spPr>
        <p:txBody>
          <a:bodyPr lIns="45718" tIns="45718" rIns="45718" bIns="45718"/>
          <a:lstStyle/>
          <a:p>
            <a:endParaRPr/>
          </a:p>
        </p:txBody>
      </p:sp>
      <p:sp>
        <p:nvSpPr>
          <p:cNvPr id="654" name="Shape 654"/>
          <p:cNvSpPr/>
          <p:nvPr/>
        </p:nvSpPr>
        <p:spPr>
          <a:xfrm>
            <a:off x="5591733" y="3161210"/>
            <a:ext cx="414445"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000" b="1">
                <a:solidFill>
                  <a:srgbClr val="F62402"/>
                </a:solidFill>
                <a:latin typeface="+mj-lt"/>
                <a:ea typeface="+mj-ea"/>
                <a:cs typeface="+mj-cs"/>
                <a:sym typeface="Helvetica"/>
              </a:defRPr>
            </a:lvl1pPr>
          </a:lstStyle>
          <a:p>
            <a:r>
              <a:t>?</a:t>
            </a:r>
          </a:p>
        </p:txBody>
      </p:sp>
      <p:sp>
        <p:nvSpPr>
          <p:cNvPr id="655" name="Shape 655"/>
          <p:cNvSpPr/>
          <p:nvPr/>
        </p:nvSpPr>
        <p:spPr>
          <a:xfrm>
            <a:off x="6145737" y="4974776"/>
            <a:ext cx="2592617" cy="1221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000">
                <a:latin typeface="+mj-lt"/>
                <a:ea typeface="+mj-ea"/>
                <a:cs typeface="+mj-cs"/>
                <a:sym typeface="Helvetica"/>
              </a:defRPr>
            </a:pPr>
            <a:r>
              <a:t>Nervous System, </a:t>
            </a:r>
            <a:endParaRPr sz="2400"/>
          </a:p>
          <a:p>
            <a:pPr algn="ctr">
              <a:defRPr sz="2000">
                <a:latin typeface="+mj-lt"/>
                <a:ea typeface="+mj-ea"/>
                <a:cs typeface="+mj-cs"/>
                <a:sym typeface="Helvetica"/>
              </a:defRPr>
            </a:pPr>
            <a:r>
              <a:t>Brain</a:t>
            </a:r>
            <a:endParaRPr sz="2400">
              <a:solidFill>
                <a:schemeClr val="accent6">
                  <a:satOff val="-35873"/>
                  <a:lumOff val="-12431"/>
                </a:schemeClr>
              </a:solidFill>
            </a:endParaRPr>
          </a:p>
          <a:p>
            <a:pPr algn="ctr">
              <a:defRPr sz="2600">
                <a:latin typeface="Monlam Uni OuChan2"/>
                <a:ea typeface="Monlam Uni OuChan2"/>
                <a:cs typeface="Monlam Uni OuChan2"/>
                <a:sym typeface="Monlam Uni OuChan2"/>
              </a:defRPr>
            </a:pPr>
            <a:r>
              <a:t>དབང་རྩ་མ་ལག་དང་ཀླད་པ།</a:t>
            </a:r>
          </a:p>
        </p:txBody>
      </p:sp>
      <p:sp>
        <p:nvSpPr>
          <p:cNvPr id="656" name="Shape 656"/>
          <p:cNvSpPr/>
          <p:nvPr/>
        </p:nvSpPr>
        <p:spPr>
          <a:xfrm>
            <a:off x="363145" y="1213486"/>
            <a:ext cx="1357572"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F62402"/>
                </a:solidFill>
                <a:latin typeface="+mj-lt"/>
                <a:ea typeface="+mj-ea"/>
                <a:cs typeface="+mj-cs"/>
                <a:sym typeface="Helvetica"/>
              </a:defRPr>
            </a:pPr>
            <a:r>
              <a:rPr dirty="0"/>
              <a:t>Stimulus</a:t>
            </a:r>
          </a:p>
          <a:p>
            <a:pPr algn="ctr">
              <a:defRPr sz="2400">
                <a:solidFill>
                  <a:srgbClr val="F62402"/>
                </a:solidFill>
                <a:latin typeface="Monlam Uni OuChan2"/>
                <a:ea typeface="Monlam Uni OuChan2"/>
                <a:cs typeface="Monlam Uni OuChan2"/>
                <a:sym typeface="Monlam Uni OuChan2"/>
              </a:defRPr>
            </a:pPr>
            <a:r>
              <a:rPr lang="bo-CN" sz="2400" dirty="0">
                <a:solidFill>
                  <a:srgbClr val="FF0000"/>
                </a:solidFill>
              </a:rPr>
              <a:t>སྐུལ་</a:t>
            </a:r>
            <a:r>
              <a:rPr lang="bo-CN" sz="2400" b="0" i="0" u="none" strike="noStrike" dirty="0">
                <a:solidFill>
                  <a:srgbClr val="FF0000"/>
                </a:solidFill>
                <a:effectLst/>
                <a:latin typeface="Arial" panose="020B0604020202020204" pitchFamily="34" charset="0"/>
              </a:rPr>
              <a:t>རྐྱེན</a:t>
            </a:r>
            <a:r>
              <a:rPr lang="bo-CN" dirty="0"/>
              <a:t>།</a:t>
            </a:r>
          </a:p>
        </p:txBody>
      </p:sp>
      <p:sp>
        <p:nvSpPr>
          <p:cNvPr id="657" name="Shape 657"/>
          <p:cNvSpPr/>
          <p:nvPr/>
        </p:nvSpPr>
        <p:spPr>
          <a:xfrm>
            <a:off x="456431" y="-19837"/>
            <a:ext cx="8229601" cy="10972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a:lnSpc>
                <a:spcPct val="80000"/>
              </a:lnSpc>
              <a:defRPr sz="2800" b="1">
                <a:latin typeface="+mj-lt"/>
                <a:ea typeface="+mj-ea"/>
                <a:cs typeface="+mj-cs"/>
                <a:sym typeface="Helvetica"/>
              </a:defRPr>
            </a:pPr>
            <a:r>
              <a:rPr dirty="0"/>
              <a:t>The senses and their organs</a:t>
            </a:r>
          </a:p>
          <a:p>
            <a:pPr algn="ctr">
              <a:defRPr sz="3200">
                <a:latin typeface="Monlam Uni OuChan2"/>
                <a:ea typeface="Monlam Uni OuChan2"/>
                <a:cs typeface="Monlam Uni OuChan2"/>
                <a:sym typeface="Monlam Uni OuChan2"/>
              </a:defRPr>
            </a:pPr>
            <a:r>
              <a:rPr b="1" dirty="0"/>
              <a:t>དབང་ཚོར་རྣམས་དང་དབང་པོ་ཁག</a:t>
            </a:r>
          </a:p>
        </p:txBody>
      </p:sp>
      <p:grpSp>
        <p:nvGrpSpPr>
          <p:cNvPr id="664" name="Group 664"/>
          <p:cNvGrpSpPr/>
          <p:nvPr/>
        </p:nvGrpSpPr>
        <p:grpSpPr>
          <a:xfrm>
            <a:off x="398445" y="2264151"/>
            <a:ext cx="2216351" cy="3029018"/>
            <a:chOff x="0" y="0"/>
            <a:chExt cx="2216350" cy="3029017"/>
          </a:xfrm>
        </p:grpSpPr>
        <p:sp>
          <p:nvSpPr>
            <p:cNvPr id="658" name="Shape 658"/>
            <p:cNvSpPr/>
            <p:nvPr/>
          </p:nvSpPr>
          <p:spPr>
            <a:xfrm>
              <a:off x="0" y="0"/>
              <a:ext cx="2216350" cy="373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06400">
                <a:lnSpc>
                  <a:spcPts val="2100"/>
                </a:lnSpc>
                <a:tabLst>
                  <a:tab pos="749300" algn="l"/>
                </a:tabLst>
                <a:defRPr sz="2000" b="1">
                  <a:latin typeface="+mj-lt"/>
                  <a:ea typeface="+mj-ea"/>
                  <a:cs typeface="+mj-cs"/>
                  <a:sym typeface="Helvetica"/>
                </a:defRPr>
              </a:pPr>
              <a:r>
                <a:t>Five senses</a:t>
              </a:r>
            </a:p>
          </p:txBody>
        </p:sp>
        <p:sp>
          <p:nvSpPr>
            <p:cNvPr id="659" name="Shape 659"/>
            <p:cNvSpPr/>
            <p:nvPr/>
          </p:nvSpPr>
          <p:spPr>
            <a:xfrm>
              <a:off x="57638" y="906047"/>
              <a:ext cx="328210" cy="430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200">
                  <a:latin typeface="Monlam Uni OuChan2"/>
                  <a:ea typeface="Monlam Uni OuChan2"/>
                  <a:cs typeface="Monlam Uni OuChan2"/>
                  <a:sym typeface="Monlam Uni OuChan2"/>
                </a:defRPr>
              </a:lvl1pPr>
            </a:lstStyle>
            <a:p>
              <a:r>
                <a:rPr b="1" dirty="0" err="1"/>
                <a:t>སྒྲ</a:t>
              </a:r>
              <a:r>
                <a:rPr b="1" dirty="0"/>
                <a:t>།</a:t>
              </a:r>
            </a:p>
          </p:txBody>
        </p:sp>
        <p:sp>
          <p:nvSpPr>
            <p:cNvPr id="660" name="Shape 660"/>
            <p:cNvSpPr/>
            <p:nvPr/>
          </p:nvSpPr>
          <p:spPr>
            <a:xfrm>
              <a:off x="57638" y="408995"/>
              <a:ext cx="742461"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spcBef>
                  <a:spcPts val="500"/>
                </a:spcBef>
                <a:defRPr sz="2200" b="1">
                  <a:latin typeface="+mj-lt"/>
                  <a:ea typeface="+mj-ea"/>
                  <a:cs typeface="+mj-cs"/>
                  <a:sym typeface="Helvetica"/>
                </a:defRPr>
              </a:lvl1pPr>
            </a:lstStyle>
            <a:p>
              <a:r>
                <a:rPr dirty="0" err="1"/>
                <a:t>གཟུགས</a:t>
              </a:r>
              <a:r>
                <a:rPr dirty="0"/>
                <a:t>།</a:t>
              </a:r>
            </a:p>
          </p:txBody>
        </p:sp>
        <p:sp>
          <p:nvSpPr>
            <p:cNvPr id="661" name="Shape 661"/>
            <p:cNvSpPr/>
            <p:nvPr/>
          </p:nvSpPr>
          <p:spPr>
            <a:xfrm>
              <a:off x="57638" y="1473976"/>
              <a:ext cx="353258"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200" b="1"/>
              </a:lvl1pPr>
            </a:lstStyle>
            <a:p>
              <a:r>
                <a:t>དྲི།</a:t>
              </a:r>
            </a:p>
          </p:txBody>
        </p:sp>
        <p:sp>
          <p:nvSpPr>
            <p:cNvPr id="662" name="Shape 662"/>
            <p:cNvSpPr/>
            <p:nvPr/>
          </p:nvSpPr>
          <p:spPr>
            <a:xfrm>
              <a:off x="57638" y="2041134"/>
              <a:ext cx="330817" cy="430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200">
                  <a:latin typeface="Monlam Uni OuChan2"/>
                  <a:ea typeface="Monlam Uni OuChan2"/>
                  <a:cs typeface="Monlam Uni OuChan2"/>
                  <a:sym typeface="Monlam Uni OuChan2"/>
                </a:defRPr>
              </a:lvl1pPr>
            </a:lstStyle>
            <a:p>
              <a:r>
                <a:rPr b="1" dirty="0" err="1"/>
                <a:t>རོ</a:t>
              </a:r>
              <a:r>
                <a:rPr b="1" dirty="0"/>
                <a:t>།</a:t>
              </a:r>
            </a:p>
          </p:txBody>
        </p:sp>
        <p:sp>
          <p:nvSpPr>
            <p:cNvPr id="663" name="Shape 663"/>
            <p:cNvSpPr/>
            <p:nvPr/>
          </p:nvSpPr>
          <p:spPr>
            <a:xfrm>
              <a:off x="57986" y="2598134"/>
              <a:ext cx="938126" cy="430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200">
                  <a:latin typeface="Monlam Uni OuChan2"/>
                  <a:ea typeface="Monlam Uni OuChan2"/>
                  <a:cs typeface="Monlam Uni OuChan2"/>
                  <a:sym typeface="Monlam Uni OuChan2"/>
                </a:defRPr>
              </a:lvl1pPr>
            </a:lstStyle>
            <a:p>
              <a:r>
                <a:rPr b="1" dirty="0" err="1"/>
                <a:t>རེག་བྱ</a:t>
              </a:r>
              <a:r>
                <a:rPr b="1" dirty="0"/>
                <a:t>།</a:t>
              </a:r>
            </a:p>
          </p:txBody>
        </p:sp>
      </p:grpSp>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38</a:t>
            </a:fld>
            <a:endParaRPr/>
          </a:p>
        </p:txBody>
      </p:sp>
      <p:sp>
        <p:nvSpPr>
          <p:cNvPr id="667" name="Shape 667"/>
          <p:cNvSpPr>
            <a:spLocks noGrp="1"/>
          </p:cNvSpPr>
          <p:nvPr>
            <p:ph type="body" idx="4294967295"/>
          </p:nvPr>
        </p:nvSpPr>
        <p:spPr>
          <a:xfrm>
            <a:off x="273930" y="2378353"/>
            <a:ext cx="8870072" cy="4109197"/>
          </a:xfrm>
          <a:prstGeom prst="rect">
            <a:avLst/>
          </a:prstGeom>
        </p:spPr>
        <p:txBody>
          <a:bodyPr/>
          <a:lstStyle/>
          <a:p>
            <a:pPr marL="0" indent="0" defTabSz="354009">
              <a:lnSpc>
                <a:spcPct val="90000"/>
              </a:lnSpc>
              <a:spcBef>
                <a:spcPts val="400"/>
              </a:spcBef>
              <a:buSzTx/>
              <a:buNone/>
              <a:defRPr sz="2088">
                <a:solidFill>
                  <a:srgbClr val="800000"/>
                </a:solidFill>
                <a:latin typeface="+mj-lt"/>
                <a:ea typeface="+mj-ea"/>
                <a:cs typeface="+mj-cs"/>
                <a:sym typeface="Helvetica"/>
              </a:defRPr>
            </a:pPr>
            <a:r>
              <a:rPr dirty="0"/>
              <a:t>Thoughts, feelings, desires      ↔      Brain</a:t>
            </a:r>
            <a:br>
              <a:rPr dirty="0"/>
            </a:br>
            <a:r>
              <a:rPr sz="2349" dirty="0" err="1">
                <a:latin typeface="Monlam Uni OuChan2"/>
                <a:ea typeface="Monlam Uni OuChan2"/>
                <a:cs typeface="Monlam Uni OuChan2"/>
                <a:sym typeface="Monlam Uni OuChan2"/>
              </a:rPr>
              <a:t>བསམ་བློ</a:t>
            </a:r>
            <a:r>
              <a:rPr sz="2349" dirty="0">
                <a:latin typeface="Monlam Uni OuChan2"/>
                <a:ea typeface="Monlam Uni OuChan2"/>
                <a:cs typeface="Monlam Uni OuChan2"/>
                <a:sym typeface="Monlam Uni OuChan2"/>
              </a:rPr>
              <a:t>།	    </a:t>
            </a:r>
            <a:r>
              <a:rPr sz="2349" dirty="0" err="1">
                <a:latin typeface="Monlam Uni OuChan2"/>
                <a:ea typeface="Monlam Uni OuChan2"/>
                <a:cs typeface="Monlam Uni OuChan2"/>
                <a:sym typeface="Monlam Uni OuChan2"/>
              </a:rPr>
              <a:t>ཚོར་བ</a:t>
            </a:r>
            <a:r>
              <a:rPr sz="2349" dirty="0">
                <a:latin typeface="Monlam Uni OuChan2"/>
                <a:ea typeface="Monlam Uni OuChan2"/>
                <a:cs typeface="Monlam Uni OuChan2"/>
                <a:sym typeface="Monlam Uni OuChan2"/>
              </a:rPr>
              <a:t>། 	</a:t>
            </a:r>
            <a:r>
              <a:rPr sz="2349" dirty="0" err="1">
                <a:latin typeface="Monlam Uni OuChan2"/>
                <a:ea typeface="Monlam Uni OuChan2"/>
                <a:cs typeface="Monlam Uni OuChan2"/>
                <a:sym typeface="Monlam Uni OuChan2"/>
              </a:rPr>
              <a:t>འདོད་པ</a:t>
            </a:r>
            <a:r>
              <a:rPr sz="2349" dirty="0">
                <a:latin typeface="Monlam Uni OuChan2"/>
                <a:ea typeface="Monlam Uni OuChan2"/>
                <a:cs typeface="Monlam Uni OuChan2"/>
                <a:sym typeface="Monlam Uni OuChan2"/>
              </a:rPr>
              <a:t>།  </a:t>
            </a:r>
            <a:r>
              <a:rPr sz="2349" dirty="0"/>
              <a:t>	 ↔ 	 </a:t>
            </a:r>
            <a:r>
              <a:rPr sz="2349" dirty="0" err="1">
                <a:latin typeface="Monlam Uni OuChan2"/>
                <a:ea typeface="Monlam Uni OuChan2"/>
                <a:cs typeface="Monlam Uni OuChan2"/>
                <a:sym typeface="Monlam Uni OuChan2"/>
              </a:rPr>
              <a:t>ཀླད་པ</a:t>
            </a:r>
            <a:r>
              <a:rPr sz="2349" dirty="0">
                <a:latin typeface="Monlam Uni OuChan2"/>
                <a:ea typeface="Monlam Uni OuChan2"/>
                <a:cs typeface="Monlam Uni OuChan2"/>
                <a:sym typeface="Monlam Uni OuChan2"/>
              </a:rPr>
              <a:t>།</a:t>
            </a:r>
            <a:endParaRPr sz="2610" dirty="0"/>
          </a:p>
          <a:p>
            <a:pPr marL="0" indent="0" defTabSz="354009">
              <a:lnSpc>
                <a:spcPct val="120000"/>
              </a:lnSpc>
              <a:spcBef>
                <a:spcPts val="1300"/>
              </a:spcBef>
              <a:buSzTx/>
              <a:buNone/>
              <a:defRPr sz="1914">
                <a:latin typeface="Arial"/>
                <a:ea typeface="Arial"/>
                <a:cs typeface="Arial"/>
                <a:sym typeface="Arial"/>
              </a:defRPr>
            </a:pPr>
            <a:r>
              <a:rPr dirty="0"/>
              <a:t>Controls and coordinates activities</a:t>
            </a:r>
            <a:br>
              <a:rPr dirty="0"/>
            </a:br>
            <a:r>
              <a:rPr sz="2175" dirty="0" err="1">
                <a:latin typeface="Monlam Uni OuChan2"/>
                <a:ea typeface="Monlam Uni OuChan2"/>
                <a:cs typeface="Monlam Uni OuChan2"/>
                <a:sym typeface="Monlam Uni OuChan2"/>
              </a:rPr>
              <a:t>བྱེད་སྒོ་རྣམས་སྟངས་འཛིན་དང་འབྲེལ་མཐུད་བྱེད</a:t>
            </a:r>
            <a:r>
              <a:rPr sz="2175" dirty="0">
                <a:latin typeface="Monlam Uni OuChan2"/>
                <a:ea typeface="Monlam Uni OuChan2"/>
                <a:cs typeface="Monlam Uni OuChan2"/>
                <a:sym typeface="Monlam Uni OuChan2"/>
              </a:rPr>
              <a:t>། </a:t>
            </a:r>
            <a:endParaRPr sz="1653" dirty="0">
              <a:latin typeface="+mj-lt"/>
              <a:ea typeface="+mj-ea"/>
              <a:cs typeface="+mj-cs"/>
              <a:sym typeface="Helvetica"/>
            </a:endParaRPr>
          </a:p>
          <a:p>
            <a:pPr marL="238935" lvl="1" indent="-238935" defTabSz="354009">
              <a:lnSpc>
                <a:spcPct val="120000"/>
              </a:lnSpc>
              <a:spcBef>
                <a:spcPts val="1300"/>
              </a:spcBef>
              <a:buFontTx/>
              <a:buChar char="•"/>
              <a:defRPr sz="1914">
                <a:latin typeface="Arial"/>
                <a:ea typeface="Arial"/>
                <a:cs typeface="Arial"/>
                <a:sym typeface="Arial"/>
              </a:defRPr>
            </a:pPr>
            <a:r>
              <a:rPr dirty="0"/>
              <a:t>Conscious ones (kicking a ball)</a:t>
            </a:r>
            <a:br>
              <a:rPr dirty="0"/>
            </a:br>
            <a:r>
              <a:rPr sz="2175" dirty="0" err="1">
                <a:latin typeface="Monlam Uni OuChan2"/>
                <a:ea typeface="Monlam Uni OuChan2"/>
                <a:cs typeface="Monlam Uni OuChan2"/>
                <a:sym typeface="Monlam Uni OuChan2"/>
              </a:rPr>
              <a:t>ཤེས་བཞིན་དུ</a:t>
            </a:r>
            <a:r>
              <a:rPr sz="2175" dirty="0">
                <a:latin typeface="Monlam Uni OuChan2"/>
                <a:ea typeface="Monlam Uni OuChan2"/>
                <a:cs typeface="Monlam Uni OuChan2"/>
                <a:sym typeface="Monlam Uni OuChan2"/>
              </a:rPr>
              <a:t>། (</a:t>
            </a:r>
            <a:r>
              <a:rPr sz="2175" dirty="0" err="1">
                <a:latin typeface="Monlam Uni OuChan2"/>
                <a:ea typeface="Monlam Uni OuChan2"/>
                <a:cs typeface="Monlam Uni OuChan2"/>
                <a:sym typeface="Monlam Uni OuChan2"/>
              </a:rPr>
              <a:t>པོ་ལོར་རྡོག་རྒྱག་ཞུ་བ</a:t>
            </a:r>
            <a:r>
              <a:rPr sz="2175" dirty="0">
                <a:latin typeface="Monlam Uni OuChan2"/>
                <a:ea typeface="Monlam Uni OuChan2"/>
                <a:cs typeface="Monlam Uni OuChan2"/>
                <a:sym typeface="Monlam Uni OuChan2"/>
              </a:rPr>
              <a:t>།)</a:t>
            </a:r>
            <a:endParaRPr sz="2436" dirty="0">
              <a:latin typeface="Monlam Uni OuChan2"/>
              <a:ea typeface="Monlam Uni OuChan2"/>
              <a:cs typeface="Monlam Uni OuChan2"/>
              <a:sym typeface="Monlam Uni OuChan2"/>
            </a:endParaRPr>
          </a:p>
          <a:p>
            <a:pPr marL="238935" lvl="1" indent="-238935" defTabSz="354009">
              <a:lnSpc>
                <a:spcPct val="120000"/>
              </a:lnSpc>
              <a:spcBef>
                <a:spcPts val="1300"/>
              </a:spcBef>
              <a:buFontTx/>
              <a:buChar char="•"/>
              <a:defRPr sz="1914">
                <a:latin typeface="Arial"/>
                <a:ea typeface="Arial"/>
                <a:cs typeface="Arial"/>
                <a:sym typeface="Arial"/>
              </a:defRPr>
            </a:pPr>
            <a:r>
              <a:rPr dirty="0"/>
              <a:t>Unconscious ones (breathing, blood circulation, and digestion)</a:t>
            </a:r>
            <a:br>
              <a:rPr dirty="0"/>
            </a:br>
            <a:r>
              <a:rPr sz="2175" dirty="0" err="1">
                <a:latin typeface="Monlam Uni OuChan2"/>
                <a:ea typeface="Monlam Uni OuChan2"/>
                <a:cs typeface="Monlam Uni OuChan2"/>
                <a:sym typeface="Monlam Uni OuChan2"/>
              </a:rPr>
              <a:t>ཤེས་མ་བཞིན་དུ</a:t>
            </a:r>
            <a:r>
              <a:rPr sz="2175" dirty="0">
                <a:latin typeface="Monlam Uni OuChan2"/>
                <a:ea typeface="Monlam Uni OuChan2"/>
                <a:cs typeface="Monlam Uni OuChan2"/>
                <a:sym typeface="Monlam Uni OuChan2"/>
              </a:rPr>
              <a:t>།  (</a:t>
            </a:r>
            <a:r>
              <a:rPr sz="2175" dirty="0" err="1">
                <a:latin typeface="Monlam Uni OuChan2"/>
                <a:ea typeface="Monlam Uni OuChan2"/>
                <a:cs typeface="Monlam Uni OuChan2"/>
                <a:sym typeface="Monlam Uni OuChan2"/>
              </a:rPr>
              <a:t>དབུགས་འབྱིན་རྔུབ</a:t>
            </a:r>
            <a:r>
              <a:rPr sz="2175" dirty="0">
                <a:latin typeface="Monlam Uni OuChan2"/>
                <a:ea typeface="Monlam Uni OuChan2"/>
                <a:cs typeface="Monlam Uni OuChan2"/>
                <a:sym typeface="Monlam Uni OuChan2"/>
              </a:rPr>
              <a:t>། </a:t>
            </a:r>
            <a:r>
              <a:rPr sz="2175" dirty="0" err="1">
                <a:latin typeface="Monlam Uni OuChan2"/>
                <a:ea typeface="Monlam Uni OuChan2"/>
                <a:cs typeface="Monlam Uni OuChan2"/>
                <a:sym typeface="Monlam Uni OuChan2"/>
              </a:rPr>
              <a:t>ཁྲག་གི་འཁོར་སྐྱོད</a:t>
            </a:r>
            <a:r>
              <a:rPr sz="2175" dirty="0">
                <a:latin typeface="Monlam Uni OuChan2"/>
                <a:ea typeface="Monlam Uni OuChan2"/>
                <a:cs typeface="Monlam Uni OuChan2"/>
                <a:sym typeface="Monlam Uni OuChan2"/>
              </a:rPr>
              <a:t>། </a:t>
            </a:r>
            <a:r>
              <a:rPr sz="2175" dirty="0" err="1">
                <a:latin typeface="Monlam Uni OuChan2"/>
                <a:ea typeface="Monlam Uni OuChan2"/>
                <a:cs typeface="Monlam Uni OuChan2"/>
                <a:sym typeface="Monlam Uni OuChan2"/>
              </a:rPr>
              <a:t>ཟས་འཇུ་བ</a:t>
            </a:r>
            <a:r>
              <a:rPr sz="2175" dirty="0">
                <a:latin typeface="Monlam Uni OuChan2"/>
                <a:ea typeface="Monlam Uni OuChan2"/>
                <a:cs typeface="Monlam Uni OuChan2"/>
                <a:sym typeface="Monlam Uni OuChan2"/>
              </a:rPr>
              <a:t>།)</a:t>
            </a:r>
          </a:p>
        </p:txBody>
      </p:sp>
      <p:sp>
        <p:nvSpPr>
          <p:cNvPr id="668" name="Shape 668"/>
          <p:cNvSpPr/>
          <p:nvPr/>
        </p:nvSpPr>
        <p:spPr>
          <a:xfrm>
            <a:off x="273930" y="1295031"/>
            <a:ext cx="6640944" cy="1031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400">
                <a:latin typeface="+mj-lt"/>
                <a:ea typeface="+mj-ea"/>
                <a:cs typeface="+mj-cs"/>
                <a:sym typeface="Helvetica"/>
              </a:defRPr>
            </a:pPr>
            <a:r>
              <a:t>On top of the whole nervous system is the brain</a:t>
            </a:r>
            <a:endParaRPr sz="2800"/>
          </a:p>
          <a:p>
            <a:pPr>
              <a:defRPr sz="2800">
                <a:latin typeface="Monlam Uni OuChan2"/>
                <a:ea typeface="Monlam Uni OuChan2"/>
                <a:cs typeface="Monlam Uni OuChan2"/>
                <a:sym typeface="Monlam Uni OuChan2"/>
              </a:defRPr>
            </a:pPr>
            <a:r>
              <a:t>ཀླད་པ་ནི་དབང་རྩ་མ་ལག་ཡོངས་རྫོགས་ཀྱི་ལྟེ་གནས་ཡིན།</a:t>
            </a:r>
          </a:p>
        </p:txBody>
      </p:sp>
      <p:sp>
        <p:nvSpPr>
          <p:cNvPr id="669" name="Shape 66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670" name="Shape 670"/>
          <p:cNvSpPr/>
          <p:nvPr/>
        </p:nvSpPr>
        <p:spPr>
          <a:xfrm>
            <a:off x="339497" y="-1"/>
            <a:ext cx="822960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algn="ctr" defTabSz="452627">
              <a:defRPr sz="2800" b="1">
                <a:latin typeface="+mj-lt"/>
                <a:ea typeface="+mj-ea"/>
                <a:cs typeface="+mj-cs"/>
                <a:sym typeface="Helvetica"/>
              </a:defRPr>
            </a:pPr>
            <a:r>
              <a:rPr dirty="0"/>
              <a:t>The Brain</a:t>
            </a:r>
            <a:endParaRPr sz="2700" dirty="0"/>
          </a:p>
          <a:p>
            <a:pPr algn="ctr" defTabSz="452627">
              <a:defRPr sz="3200">
                <a:latin typeface="Monlam Uni OuChan2"/>
                <a:ea typeface="Monlam Uni OuChan2"/>
                <a:cs typeface="Monlam Uni OuChan2"/>
                <a:sym typeface="Monlam Uni OuChan2"/>
              </a:defRPr>
            </a:pPr>
            <a:r>
              <a:rPr b="1" dirty="0"/>
              <a:t>ཀླད་པ།</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39</a:t>
            </a:fld>
            <a:endParaRPr/>
          </a:p>
        </p:txBody>
      </p:sp>
      <p:sp>
        <p:nvSpPr>
          <p:cNvPr id="673" name="Shape 673"/>
          <p:cNvSpPr/>
          <p:nvPr/>
        </p:nvSpPr>
        <p:spPr>
          <a:xfrm>
            <a:off x="311392" y="0"/>
            <a:ext cx="7726206" cy="1094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a:latin typeface="+mj-lt"/>
                <a:ea typeface="+mj-ea"/>
                <a:cs typeface="+mj-cs"/>
                <a:sym typeface="Helvetica"/>
              </a:defRPr>
            </a:pPr>
            <a:r>
              <a:rPr dirty="0"/>
              <a:t>A short digression: What are cells?  </a:t>
            </a:r>
            <a:br>
              <a:rPr dirty="0"/>
            </a:br>
            <a:r>
              <a:rPr dirty="0">
                <a:latin typeface="Monlam Uni OuChan2"/>
                <a:ea typeface="Monlam Uni OuChan2"/>
                <a:cs typeface="Monlam Uni OuChan2"/>
                <a:sym typeface="Monlam Uni OuChan2"/>
              </a:rPr>
              <a:t>འཕྲོས་བཤད་ཆུང་ངུ་ཞིག  ཕྲ་ཕུང་ཟེར་ན་གང་རེད་དམ།</a:t>
            </a:r>
          </a:p>
        </p:txBody>
      </p:sp>
      <p:sp>
        <p:nvSpPr>
          <p:cNvPr id="674" name="Shape 674"/>
          <p:cNvSpPr/>
          <p:nvPr/>
        </p:nvSpPr>
        <p:spPr>
          <a:xfrm>
            <a:off x="4837652" y="1231045"/>
            <a:ext cx="3948011" cy="18507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A cell contains all that is needed for life.</a:t>
            </a:r>
            <a:endParaRPr sz="2000" dirty="0"/>
          </a:p>
          <a:p>
            <a:pPr>
              <a:lnSpc>
                <a:spcPct val="120000"/>
              </a:lnSpc>
              <a:defRPr sz="2800">
                <a:latin typeface="Monlam Uni OuChan2"/>
                <a:ea typeface="Monlam Uni OuChan2"/>
                <a:cs typeface="Monlam Uni OuChan2"/>
                <a:sym typeface="Monlam Uni OuChan2"/>
              </a:defRPr>
            </a:pPr>
            <a:r>
              <a:rPr dirty="0"/>
              <a:t>ཕྲ་ཕུང་ལ་སྐྱེ་དངོས་གྲུབ་དགོས་པའི་ཆ་རྐྱེན་ཚང་མ་ཡོད།</a:t>
            </a:r>
          </a:p>
        </p:txBody>
      </p:sp>
      <p:sp>
        <p:nvSpPr>
          <p:cNvPr id="675" name="Shape 675"/>
          <p:cNvSpPr/>
          <p:nvPr/>
        </p:nvSpPr>
        <p:spPr>
          <a:xfrm>
            <a:off x="4837652" y="3179698"/>
            <a:ext cx="4268248" cy="1399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A cell is the smallest entity of life.</a:t>
            </a:r>
            <a:endParaRPr sz="2000" dirty="0"/>
          </a:p>
          <a:p>
            <a:pPr>
              <a:defRPr sz="2800">
                <a:latin typeface="Monlam Uni OuChan2"/>
                <a:ea typeface="Monlam Uni OuChan2"/>
                <a:cs typeface="Monlam Uni OuChan2"/>
                <a:sym typeface="Monlam Uni OuChan2"/>
              </a:defRPr>
            </a:pPr>
            <a:r>
              <a:rPr dirty="0"/>
              <a:t>ཕྲ་ཕུང་ནི་སྐྱེ་དངོས་ཀྱི་ངོ་བོ་ཆུང་ཤོས་ཡིན།</a:t>
            </a:r>
          </a:p>
        </p:txBody>
      </p:sp>
      <p:sp>
        <p:nvSpPr>
          <p:cNvPr id="676" name="Shape 676"/>
          <p:cNvSpPr/>
          <p:nvPr/>
        </p:nvSpPr>
        <p:spPr>
          <a:xfrm>
            <a:off x="4837652" y="4646144"/>
            <a:ext cx="4331748" cy="18507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A human body is build up out of 30 – 37 trillion cells.</a:t>
            </a:r>
            <a:endParaRPr sz="2000" dirty="0"/>
          </a:p>
          <a:p>
            <a:pPr>
              <a:lnSpc>
                <a:spcPct val="120000"/>
              </a:lnSpc>
              <a:defRPr sz="2800">
                <a:latin typeface="Monlam Uni OuChan2"/>
                <a:ea typeface="Monlam Uni OuChan2"/>
                <a:cs typeface="Monlam Uni OuChan2"/>
                <a:sym typeface="Monlam Uni OuChan2"/>
              </a:defRPr>
            </a:pPr>
            <a:r>
              <a:rPr dirty="0"/>
              <a:t>མིའི་ལུས་པོ་འདི་ཕྲ་ཕུང་གི་གྲངས་ཁྲག་ཁྲིག་ཆེན་པོ་༣༠ - ༣༧ ཙམ་གྱི་གྲུབ་པ་ཡིན།</a:t>
            </a:r>
          </a:p>
        </p:txBody>
      </p:sp>
      <p:pic>
        <p:nvPicPr>
          <p:cNvPr id="677" name="image41.tif"/>
          <p:cNvPicPr>
            <a:picLocks noChangeAspect="1"/>
          </p:cNvPicPr>
          <p:nvPr/>
        </p:nvPicPr>
        <p:blipFill>
          <a:blip r:embed="rId3"/>
          <a:stretch>
            <a:fillRect/>
          </a:stretch>
        </p:blipFill>
        <p:spPr>
          <a:xfrm>
            <a:off x="248447" y="1353859"/>
            <a:ext cx="4292603" cy="4432302"/>
          </a:xfrm>
          <a:prstGeom prst="rect">
            <a:avLst/>
          </a:prstGeom>
          <a:ln w="12700">
            <a:miter lim="400000"/>
          </a:ln>
        </p:spPr>
      </p:pic>
      <p:sp>
        <p:nvSpPr>
          <p:cNvPr id="678" name="Shape 678"/>
          <p:cNvSpPr/>
          <p:nvPr/>
        </p:nvSpPr>
        <p:spPr>
          <a:xfrm>
            <a:off x="261448" y="5765541"/>
            <a:ext cx="1364152"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t>Drawing</a:t>
            </a:r>
            <a:endParaRPr sz="2000"/>
          </a:p>
          <a:p>
            <a:pPr>
              <a:defRPr sz="2400">
                <a:latin typeface="Monlam Uni OuChan2"/>
                <a:ea typeface="Monlam Uni OuChan2"/>
                <a:cs typeface="Monlam Uni OuChan2"/>
                <a:sym typeface="Monlam Uni OuChan2"/>
              </a:defRPr>
            </a:pPr>
            <a:r>
              <a:t>རི་མོ།</a:t>
            </a:r>
          </a:p>
        </p:txBody>
      </p:sp>
      <p:sp>
        <p:nvSpPr>
          <p:cNvPr id="679" name="Shape 67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1" animBg="1" advAuto="0"/>
      <p:bldP spid="675" grpId="2" animBg="1" advAuto="0"/>
      <p:bldP spid="676"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a:t>
            </a:fld>
            <a:endParaRPr/>
          </a:p>
        </p:txBody>
      </p:sp>
      <p:sp>
        <p:nvSpPr>
          <p:cNvPr id="265" name="Shape 265"/>
          <p:cNvSpPr/>
          <p:nvPr/>
        </p:nvSpPr>
        <p:spPr>
          <a:xfrm>
            <a:off x="751556" y="1588507"/>
            <a:ext cx="8208711" cy="126188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sz="2400">
                <a:latin typeface="+mj-lt"/>
                <a:ea typeface="+mj-ea"/>
                <a:cs typeface="+mj-cs"/>
                <a:sym typeface="Helvetica"/>
              </a:defRPr>
            </a:pPr>
            <a:r>
              <a:rPr dirty="0"/>
              <a:t>According to western science, all living beings show most of the following criteria:</a:t>
            </a:r>
            <a:br>
              <a:rPr dirty="0"/>
            </a:br>
            <a:r>
              <a:rPr sz="2800" dirty="0">
                <a:latin typeface="Monlam Uni OuChan2"/>
                <a:ea typeface="Monlam Uni OuChan2"/>
                <a:cs typeface="Monlam Uni OuChan2"/>
                <a:sym typeface="Monlam Uni OuChan2"/>
              </a:rPr>
              <a:t>ནུབ་ཕྱོགས་ཚན་རིག་</a:t>
            </a:r>
            <a:r>
              <a:rPr lang="bo-CN" sz="2800" b="0" i="0" u="none" strike="noStrike" dirty="0">
                <a:effectLst/>
                <a:latin typeface="Monlam Uni OuChan2"/>
                <a:cs typeface="Monlam Uni OuChan2"/>
              </a:rPr>
              <a:t>གཞིར་བྱེད་ན་སྐྱེ་ལྡན་རྣམས་ལ་གཤམ་གྱི་ཁྱད་ཆོས་དེ་ཚོ་ཡོད།</a:t>
            </a:r>
            <a:endParaRPr sz="2800" dirty="0">
              <a:latin typeface="Monlam Uni OuChan2"/>
              <a:ea typeface="Monlam Uni OuChan2"/>
              <a:cs typeface="Monlam Uni OuChan2"/>
              <a:sym typeface="Monlam Uni OuChan2"/>
            </a:endParaRPr>
          </a:p>
        </p:txBody>
      </p:sp>
      <p:grpSp>
        <p:nvGrpSpPr>
          <p:cNvPr id="268" name="Group 268"/>
          <p:cNvGrpSpPr/>
          <p:nvPr/>
        </p:nvGrpSpPr>
        <p:grpSpPr>
          <a:xfrm>
            <a:off x="734676" y="5434955"/>
            <a:ext cx="5968974" cy="533479"/>
            <a:chOff x="0" y="69810"/>
            <a:chExt cx="5968973" cy="533478"/>
          </a:xfrm>
        </p:grpSpPr>
        <p:sp>
          <p:nvSpPr>
            <p:cNvPr id="266" name="Shape 266"/>
            <p:cNvSpPr/>
            <p:nvPr/>
          </p:nvSpPr>
          <p:spPr>
            <a:xfrm>
              <a:off x="0" y="106679"/>
              <a:ext cx="3636432"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marL="342900" indent="-342900">
                <a:buSzPct val="100000"/>
                <a:buChar char="-"/>
                <a:defRPr sz="2400">
                  <a:latin typeface="+mj-lt"/>
                  <a:ea typeface="+mj-ea"/>
                  <a:cs typeface="+mj-cs"/>
                  <a:sym typeface="Helvetica"/>
                </a:defRPr>
              </a:lvl1pPr>
            </a:lstStyle>
            <a:p>
              <a:r>
                <a:t>Reaction to Stimuli   </a:t>
              </a:r>
            </a:p>
          </p:txBody>
        </p:sp>
        <p:sp>
          <p:nvSpPr>
            <p:cNvPr id="267" name="Shape 267"/>
            <p:cNvSpPr/>
            <p:nvPr/>
          </p:nvSpPr>
          <p:spPr>
            <a:xfrm>
              <a:off x="4290628" y="69810"/>
              <a:ext cx="1678345" cy="5334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Monlam Uni OuChan2"/>
                  <a:ea typeface="Monlam Uni OuChan2"/>
                  <a:cs typeface="Monlam Uni OuChan2"/>
                  <a:sym typeface="Monlam Uni OuChan2"/>
                </a:defRPr>
              </a:pPr>
              <a:r>
                <a:rPr lang="bo-CN" sz="2800" dirty="0"/>
                <a:t>སྐུལ་</a:t>
              </a:r>
              <a:r>
                <a:rPr lang="bo-CN" sz="2800" b="0" i="0" u="none" strike="noStrike" dirty="0">
                  <a:effectLst/>
                  <a:latin typeface="Arial" panose="020B0604020202020204" pitchFamily="34" charset="0"/>
                </a:rPr>
                <a:t>རྐྱེན་</a:t>
              </a:r>
              <a:r>
                <a:rPr dirty="0" err="1"/>
                <a:t>ལ་ཡ་ལན</a:t>
              </a:r>
              <a:r>
                <a:rPr dirty="0"/>
                <a:t>། </a:t>
              </a:r>
            </a:p>
          </p:txBody>
        </p:sp>
      </p:grpSp>
      <p:grpSp>
        <p:nvGrpSpPr>
          <p:cNvPr id="271" name="Group 271"/>
          <p:cNvGrpSpPr/>
          <p:nvPr/>
        </p:nvGrpSpPr>
        <p:grpSpPr>
          <a:xfrm>
            <a:off x="734675" y="4658471"/>
            <a:ext cx="7125619" cy="673101"/>
            <a:chOff x="0" y="0"/>
            <a:chExt cx="7125617" cy="673100"/>
          </a:xfrm>
        </p:grpSpPr>
        <p:sp>
          <p:nvSpPr>
            <p:cNvPr id="269" name="Shape 269"/>
            <p:cNvSpPr/>
            <p:nvPr/>
          </p:nvSpPr>
          <p:spPr>
            <a:xfrm>
              <a:off x="0" y="106679"/>
              <a:ext cx="3771902"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marL="342900" indent="-342900">
                <a:buSzPct val="100000"/>
                <a:buChar char="-"/>
                <a:defRPr sz="2400">
                  <a:latin typeface="+mj-lt"/>
                  <a:ea typeface="+mj-ea"/>
                  <a:cs typeface="+mj-cs"/>
                  <a:sym typeface="Helvetica"/>
                </a:defRPr>
              </a:lvl1pPr>
            </a:lstStyle>
            <a:p>
              <a:r>
                <a:t>Nutrition and Digestion </a:t>
              </a:r>
            </a:p>
          </p:txBody>
        </p:sp>
        <p:sp>
          <p:nvSpPr>
            <p:cNvPr id="270" name="Shape 270"/>
            <p:cNvSpPr/>
            <p:nvPr/>
          </p:nvSpPr>
          <p:spPr>
            <a:xfrm>
              <a:off x="4290629" y="-1"/>
              <a:ext cx="2834989"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atin typeface="Monlam Uni OuChan2"/>
                  <a:ea typeface="Monlam Uni OuChan2"/>
                  <a:cs typeface="Monlam Uni OuChan2"/>
                  <a:sym typeface="Monlam Uni OuChan2"/>
                </a:defRPr>
              </a:lvl1pPr>
            </a:lstStyle>
            <a:p>
              <a:r>
                <a:rPr dirty="0" err="1"/>
                <a:t>ཟས་བཅུད་དང་ཟས་འཇུ་བ</a:t>
              </a:r>
              <a:r>
                <a:rPr dirty="0"/>
                <a:t>། </a:t>
              </a:r>
            </a:p>
          </p:txBody>
        </p:sp>
      </p:grpSp>
      <p:grpSp>
        <p:nvGrpSpPr>
          <p:cNvPr id="274" name="Group 274"/>
          <p:cNvGrpSpPr/>
          <p:nvPr/>
        </p:nvGrpSpPr>
        <p:grpSpPr>
          <a:xfrm>
            <a:off x="734675" y="3951798"/>
            <a:ext cx="8541744" cy="673101"/>
            <a:chOff x="0" y="0"/>
            <a:chExt cx="8541742" cy="673100"/>
          </a:xfrm>
        </p:grpSpPr>
        <p:sp>
          <p:nvSpPr>
            <p:cNvPr id="272" name="Shape 272"/>
            <p:cNvSpPr/>
            <p:nvPr/>
          </p:nvSpPr>
          <p:spPr>
            <a:xfrm>
              <a:off x="0" y="106679"/>
              <a:ext cx="4302325"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marL="342900" indent="-342900">
                <a:buSzPct val="100000"/>
                <a:buChar char="-"/>
                <a:defRPr sz="2400">
                  <a:latin typeface="+mj-lt"/>
                  <a:ea typeface="+mj-ea"/>
                  <a:cs typeface="+mj-cs"/>
                  <a:sym typeface="Helvetica"/>
                </a:defRPr>
              </a:lvl1pPr>
            </a:lstStyle>
            <a:p>
              <a:r>
                <a:t>Growth – Change – Death</a:t>
              </a:r>
            </a:p>
          </p:txBody>
        </p:sp>
        <p:sp>
          <p:nvSpPr>
            <p:cNvPr id="273" name="Shape 273"/>
            <p:cNvSpPr/>
            <p:nvPr/>
          </p:nvSpPr>
          <p:spPr>
            <a:xfrm>
              <a:off x="4290629" y="-1"/>
              <a:ext cx="4251114"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Monlam Uni OuChan2"/>
                  <a:ea typeface="Monlam Uni OuChan2"/>
                  <a:cs typeface="Monlam Uni OuChan2"/>
                  <a:sym typeface="Monlam Uni OuChan2"/>
                </a:defRPr>
              </a:pPr>
              <a:r>
                <a:rPr dirty="0"/>
                <a:t>འཚར་ལོངས།  -  འགྱུར་བ།  -  འཆི་བ། </a:t>
              </a:r>
            </a:p>
          </p:txBody>
        </p:sp>
      </p:grpSp>
      <p:grpSp>
        <p:nvGrpSpPr>
          <p:cNvPr id="277" name="Group 277"/>
          <p:cNvGrpSpPr/>
          <p:nvPr/>
        </p:nvGrpSpPr>
        <p:grpSpPr>
          <a:xfrm>
            <a:off x="734676" y="3314934"/>
            <a:ext cx="5349497" cy="864909"/>
            <a:chOff x="0" y="69810"/>
            <a:chExt cx="5349496" cy="864908"/>
          </a:xfrm>
        </p:grpSpPr>
        <p:sp>
          <p:nvSpPr>
            <p:cNvPr id="275" name="Shape 275"/>
            <p:cNvSpPr/>
            <p:nvPr/>
          </p:nvSpPr>
          <p:spPr>
            <a:xfrm>
              <a:off x="0" y="106679"/>
              <a:ext cx="2570447" cy="828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marL="342900" indent="-342900">
                <a:buSzPct val="100000"/>
                <a:buChar char="-"/>
                <a:defRPr sz="2400">
                  <a:latin typeface="+mj-lt"/>
                  <a:ea typeface="+mj-ea"/>
                  <a:cs typeface="+mj-cs"/>
                  <a:sym typeface="Helvetica"/>
                </a:defRPr>
              </a:lvl1pPr>
            </a:lstStyle>
            <a:p>
              <a:r>
                <a:t>Reproduction    </a:t>
              </a:r>
            </a:p>
          </p:txBody>
        </p:sp>
        <p:sp>
          <p:nvSpPr>
            <p:cNvPr id="276" name="Shape 276"/>
            <p:cNvSpPr/>
            <p:nvPr/>
          </p:nvSpPr>
          <p:spPr>
            <a:xfrm>
              <a:off x="4235408" y="69810"/>
              <a:ext cx="1114088" cy="5334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latin typeface="Monlam Uni OuChan2"/>
                  <a:ea typeface="Monlam Uni OuChan2"/>
                  <a:cs typeface="Monlam Uni OuChan2"/>
                  <a:sym typeface="Monlam Uni OuChan2"/>
                </a:defRPr>
              </a:pPr>
              <a:r>
                <a:rPr dirty="0"/>
                <a:t> </a:t>
              </a:r>
              <a:r>
                <a:rPr sz="2800" dirty="0" err="1"/>
                <a:t>སྐྱེ</a:t>
              </a:r>
              <a:r>
                <a:rPr lang="bo-CN" sz="2800" dirty="0"/>
                <a:t>ད</a:t>
              </a:r>
              <a:r>
                <a:rPr sz="2800" dirty="0"/>
                <a:t>་</a:t>
              </a:r>
              <a:r>
                <a:rPr sz="2800" dirty="0" err="1"/>
                <a:t>འཕེལ</a:t>
              </a:r>
              <a:r>
                <a:rPr sz="2800" dirty="0"/>
                <a:t>། </a:t>
              </a:r>
            </a:p>
          </p:txBody>
        </p:sp>
      </p:grpSp>
      <p:sp>
        <p:nvSpPr>
          <p:cNvPr id="278" name="Shape 278"/>
          <p:cNvSpPr/>
          <p:nvPr/>
        </p:nvSpPr>
        <p:spPr>
          <a:xfrm>
            <a:off x="1221404" y="597779"/>
            <a:ext cx="6749462" cy="6001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a:latin typeface="+mj-lt"/>
                <a:ea typeface="+mj-ea"/>
                <a:cs typeface="+mj-cs"/>
                <a:sym typeface="Helvetica"/>
              </a:defRPr>
            </a:pPr>
            <a:r>
              <a:rPr dirty="0"/>
              <a:t>Biology   </a:t>
            </a:r>
            <a:r>
              <a:rPr sz="3900" dirty="0" err="1"/>
              <a:t>སྐྱེ་</a:t>
            </a:r>
            <a:r>
              <a:rPr sz="3900" dirty="0" err="1">
                <a:latin typeface="Monlam Uni OuChan2"/>
                <a:ea typeface="Monlam Uni OuChan2"/>
                <a:cs typeface="Monlam Uni OuChan2"/>
                <a:sym typeface="Monlam Uni OuChan2"/>
              </a:rPr>
              <a:t>དངོས་</a:t>
            </a:r>
            <a:r>
              <a:rPr sz="3900" dirty="0" err="1"/>
              <a:t>རིག་པ</a:t>
            </a:r>
            <a:r>
              <a:rPr sz="39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4" animBg="1" advAuto="0"/>
      <p:bldP spid="271" grpId="3" animBg="1" advAuto="0"/>
      <p:bldP spid="274" grpId="2" animBg="1" advAuto="0"/>
      <p:bldP spid="277"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40</a:t>
            </a:fld>
            <a:endParaRPr/>
          </a:p>
        </p:txBody>
      </p:sp>
      <p:sp>
        <p:nvSpPr>
          <p:cNvPr id="684" name="Shape 684"/>
          <p:cNvSpPr/>
          <p:nvPr/>
        </p:nvSpPr>
        <p:spPr>
          <a:xfrm>
            <a:off x="-21618" y="1127486"/>
            <a:ext cx="9187237" cy="1"/>
          </a:xfrm>
          <a:prstGeom prst="line">
            <a:avLst/>
          </a:prstGeom>
          <a:ln w="25400">
            <a:solidFill>
              <a:srgbClr val="000000"/>
            </a:solidFill>
          </a:ln>
        </p:spPr>
        <p:txBody>
          <a:bodyPr lIns="45718" tIns="45718" rIns="45718" bIns="45718"/>
          <a:lstStyle/>
          <a:p>
            <a:endParaRPr/>
          </a:p>
        </p:txBody>
      </p:sp>
      <p:pic>
        <p:nvPicPr>
          <p:cNvPr id="685" name="image42.png" descr="Bildschirmfoto 2017-08-03 um 10.40.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8103" y="2457548"/>
            <a:ext cx="3203119" cy="2787652"/>
          </a:xfrm>
          <a:prstGeom prst="rect">
            <a:avLst/>
          </a:prstGeom>
          <a:ln w="12700">
            <a:miter lim="400000"/>
          </a:ln>
        </p:spPr>
      </p:pic>
      <p:sp>
        <p:nvSpPr>
          <p:cNvPr id="686" name="Shape 686"/>
          <p:cNvSpPr/>
          <p:nvPr/>
        </p:nvSpPr>
        <p:spPr>
          <a:xfrm>
            <a:off x="307823" y="5683039"/>
            <a:ext cx="8781600" cy="942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200">
                <a:latin typeface="+mj-lt"/>
                <a:ea typeface="+mj-ea"/>
                <a:cs typeface="+mj-cs"/>
                <a:sym typeface="Helvetica"/>
              </a:defRPr>
            </a:pPr>
            <a:r>
              <a:t>Cells differ in appearance and function according to their task</a:t>
            </a:r>
          </a:p>
          <a:p>
            <a:pPr>
              <a:defRPr sz="2600">
                <a:latin typeface="Monlam Uni OuChan2"/>
                <a:ea typeface="Monlam Uni OuChan2"/>
                <a:cs typeface="Monlam Uni OuChan2"/>
                <a:sym typeface="Monlam Uni OuChan2"/>
              </a:defRPr>
            </a:pPr>
            <a:r>
              <a:t>ཕྲ་ཕུང་གི་བསྒྲུབ་བྱའི་ལས་དོན་ལ་བརྟེན་ནས་ཕྲ་ཕུང་སོ་སོའི་བཀོད་པ་དང་བྱེད་ལས་མི་འདྲ་བ་ཡོད།</a:t>
            </a:r>
          </a:p>
        </p:txBody>
      </p:sp>
      <p:grpSp>
        <p:nvGrpSpPr>
          <p:cNvPr id="694" name="Group 694"/>
          <p:cNvGrpSpPr/>
          <p:nvPr/>
        </p:nvGrpSpPr>
        <p:grpSpPr>
          <a:xfrm>
            <a:off x="307822" y="1209951"/>
            <a:ext cx="7111139" cy="4636916"/>
            <a:chOff x="0" y="0"/>
            <a:chExt cx="7111137" cy="4636914"/>
          </a:xfrm>
        </p:grpSpPr>
        <p:pic>
          <p:nvPicPr>
            <p:cNvPr id="687" name="image43.png"/>
            <p:cNvPicPr>
              <a:picLocks noChangeAspect="1"/>
            </p:cNvPicPr>
            <p:nvPr/>
          </p:nvPicPr>
          <p:blipFill>
            <a:blip r:embed="rId4"/>
            <a:stretch>
              <a:fillRect/>
            </a:stretch>
          </p:blipFill>
          <p:spPr>
            <a:xfrm>
              <a:off x="0" y="0"/>
              <a:ext cx="7031545" cy="4561003"/>
            </a:xfrm>
            <a:prstGeom prst="rect">
              <a:avLst/>
            </a:prstGeom>
            <a:ln w="12700" cap="flat">
              <a:noFill/>
              <a:miter lim="400000"/>
            </a:ln>
            <a:effectLst/>
          </p:spPr>
        </p:pic>
        <p:grpSp>
          <p:nvGrpSpPr>
            <p:cNvPr id="693" name="Group 693"/>
            <p:cNvGrpSpPr/>
            <p:nvPr/>
          </p:nvGrpSpPr>
          <p:grpSpPr>
            <a:xfrm>
              <a:off x="4216" y="136333"/>
              <a:ext cx="7106922" cy="4500582"/>
              <a:chOff x="0" y="0"/>
              <a:chExt cx="7106920" cy="4500581"/>
            </a:xfrm>
          </p:grpSpPr>
          <p:sp>
            <p:nvSpPr>
              <p:cNvPr id="688" name="Shape 688"/>
              <p:cNvSpPr/>
              <p:nvPr/>
            </p:nvSpPr>
            <p:spPr>
              <a:xfrm>
                <a:off x="353914" y="0"/>
                <a:ext cx="1548507" cy="980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latin typeface="Monlam Uni OuChan2"/>
                    <a:ea typeface="Monlam Uni OuChan2"/>
                    <a:cs typeface="Monlam Uni OuChan2"/>
                    <a:sym typeface="Monlam Uni OuChan2"/>
                  </a:defRPr>
                </a:pPr>
                <a:r>
                  <a:t>དབང་རྩ་ཕྲ་གཟུགས།</a:t>
                </a:r>
              </a:p>
            </p:txBody>
          </p:sp>
          <p:sp>
            <p:nvSpPr>
              <p:cNvPr id="689" name="Shape 689"/>
              <p:cNvSpPr/>
              <p:nvPr/>
            </p:nvSpPr>
            <p:spPr>
              <a:xfrm>
                <a:off x="0" y="2544995"/>
                <a:ext cx="1595120"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200"/>
                </a:lvl1pPr>
              </a:lstStyle>
              <a:p>
                <a:pPr>
                  <a:defRPr>
                    <a:latin typeface="Monlam Uni OuChan2"/>
                    <a:ea typeface="Monlam Uni OuChan2"/>
                    <a:cs typeface="Monlam Uni OuChan2"/>
                    <a:sym typeface="Monlam Uni OuChan2"/>
                  </a:defRPr>
                </a:pPr>
                <a:r>
                  <a:rPr>
                    <a:latin typeface="+mn-lt"/>
                    <a:ea typeface="+mn-ea"/>
                    <a:cs typeface="+mn-cs"/>
                    <a:sym typeface="Calibri"/>
                  </a:rPr>
                  <a:t>ཁྲག་དམར་ཕྲ་ཕུང།</a:t>
                </a:r>
              </a:p>
            </p:txBody>
          </p:sp>
          <p:sp>
            <p:nvSpPr>
              <p:cNvPr id="690" name="Shape 690"/>
              <p:cNvSpPr/>
              <p:nvPr/>
            </p:nvSpPr>
            <p:spPr>
              <a:xfrm>
                <a:off x="154940" y="3672755"/>
                <a:ext cx="1574800" cy="8278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200">
                    <a:latin typeface="Monlam Uni OuChan2"/>
                    <a:ea typeface="Monlam Uni OuChan2"/>
                    <a:cs typeface="Monlam Uni OuChan2"/>
                    <a:sym typeface="Monlam Uni OuChan2"/>
                  </a:defRPr>
                </a:pPr>
                <a:r>
                  <a:rPr>
                    <a:latin typeface="+mn-lt"/>
                    <a:ea typeface="+mn-ea"/>
                    <a:cs typeface="+mn-cs"/>
                    <a:sym typeface="Calibri"/>
                  </a:rPr>
                  <a:t>འཇམ་ཤ་ཕྲ་ཕུང།</a:t>
                </a:r>
                <a:br>
                  <a:rPr>
                    <a:latin typeface="+mn-lt"/>
                    <a:ea typeface="+mn-ea"/>
                    <a:cs typeface="+mn-cs"/>
                    <a:sym typeface="Calibri"/>
                  </a:rPr>
                </a:br>
                <a:endParaRPr>
                  <a:latin typeface="+mn-lt"/>
                  <a:ea typeface="+mn-ea"/>
                  <a:cs typeface="+mn-cs"/>
                  <a:sym typeface="Calibri"/>
                </a:endParaRPr>
              </a:p>
            </p:txBody>
          </p:sp>
          <p:sp>
            <p:nvSpPr>
              <p:cNvPr id="691" name="Shape 691"/>
              <p:cNvSpPr/>
              <p:nvPr/>
            </p:nvSpPr>
            <p:spPr>
              <a:xfrm>
                <a:off x="5461000" y="144695"/>
                <a:ext cx="1645921"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200"/>
                </a:lvl1pPr>
              </a:lstStyle>
              <a:p>
                <a:pPr>
                  <a:defRPr>
                    <a:latin typeface="Monlam Uni OuChan2"/>
                    <a:ea typeface="Monlam Uni OuChan2"/>
                    <a:cs typeface="Monlam Uni OuChan2"/>
                    <a:sym typeface="Monlam Uni OuChan2"/>
                  </a:defRPr>
                </a:pPr>
                <a:r>
                  <a:rPr>
                    <a:latin typeface="+mn-lt"/>
                    <a:ea typeface="+mn-ea"/>
                    <a:cs typeface="+mn-cs"/>
                    <a:sym typeface="Calibri"/>
                  </a:rPr>
                  <a:t>ཁྲག་དཀར་ཕྲ་ཕུང།</a:t>
                </a:r>
              </a:p>
            </p:txBody>
          </p:sp>
          <p:sp>
            <p:nvSpPr>
              <p:cNvPr id="692" name="Shape 692"/>
              <p:cNvSpPr/>
              <p:nvPr/>
            </p:nvSpPr>
            <p:spPr>
              <a:xfrm>
                <a:off x="3414063" y="1427395"/>
                <a:ext cx="1978358"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sz="2200"/>
                </a:lvl1pPr>
              </a:lstStyle>
              <a:p>
                <a:pPr>
                  <a:defRPr>
                    <a:latin typeface="Monlam Uni OuChan2"/>
                    <a:ea typeface="Monlam Uni OuChan2"/>
                    <a:cs typeface="Monlam Uni OuChan2"/>
                    <a:sym typeface="Monlam Uni OuChan2"/>
                  </a:defRPr>
                </a:pPr>
                <a:r>
                  <a:rPr>
                    <a:latin typeface="+mn-lt"/>
                    <a:ea typeface="+mn-ea"/>
                    <a:cs typeface="+mn-cs"/>
                    <a:sym typeface="Calibri"/>
                  </a:rPr>
                  <a:t>རུ་བསྟར་ཤུན་པའི་ཕྲ་ཕུང།</a:t>
                </a:r>
              </a:p>
            </p:txBody>
          </p:sp>
        </p:grpSp>
      </p:grpSp>
      <p:sp>
        <p:nvSpPr>
          <p:cNvPr id="695" name="Shape 695"/>
          <p:cNvSpPr/>
          <p:nvPr/>
        </p:nvSpPr>
        <p:spPr>
          <a:xfrm>
            <a:off x="307823" y="0"/>
            <a:ext cx="7726206" cy="1094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a:latin typeface="+mj-lt"/>
                <a:ea typeface="+mj-ea"/>
                <a:cs typeface="+mj-cs"/>
                <a:sym typeface="Helvetica"/>
              </a:defRPr>
            </a:pPr>
            <a:r>
              <a:t>A short digression: What are cells?  </a:t>
            </a:r>
            <a:br/>
            <a:r>
              <a:rPr>
                <a:latin typeface="Monlam Uni OuChan2"/>
                <a:ea typeface="Monlam Uni OuChan2"/>
                <a:cs typeface="Monlam Uni OuChan2"/>
                <a:sym typeface="Monlam Uni OuChan2"/>
              </a:rPr>
              <a:t>འཕྲོས་བཤད་ཆུང་ངུ་ཞིག  ཕྲ་ཕུང་ཟེར་ན་གང་རེད་དམ།</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41</a:t>
            </a:fld>
            <a:endParaRPr/>
          </a:p>
        </p:txBody>
      </p:sp>
      <p:sp>
        <p:nvSpPr>
          <p:cNvPr id="700" name="Shape 700"/>
          <p:cNvSpPr/>
          <p:nvPr/>
        </p:nvSpPr>
        <p:spPr>
          <a:xfrm>
            <a:off x="-21618" y="1127486"/>
            <a:ext cx="9187237" cy="1"/>
          </a:xfrm>
          <a:prstGeom prst="line">
            <a:avLst/>
          </a:prstGeom>
          <a:ln w="25400">
            <a:solidFill>
              <a:srgbClr val="000000"/>
            </a:solidFill>
          </a:ln>
        </p:spPr>
        <p:txBody>
          <a:bodyPr lIns="45718" tIns="45718" rIns="45718" bIns="45718"/>
          <a:lstStyle/>
          <a:p>
            <a:endParaRPr/>
          </a:p>
        </p:txBody>
      </p:sp>
      <p:pic>
        <p:nvPicPr>
          <p:cNvPr id="701" name="image44.tif"/>
          <p:cNvPicPr>
            <a:picLocks noChangeAspect="1"/>
          </p:cNvPicPr>
          <p:nvPr/>
        </p:nvPicPr>
        <p:blipFill>
          <a:blip r:embed="rId3"/>
          <a:stretch>
            <a:fillRect/>
          </a:stretch>
        </p:blipFill>
        <p:spPr>
          <a:xfrm>
            <a:off x="1459483" y="1822125"/>
            <a:ext cx="1841844" cy="4494095"/>
          </a:xfrm>
          <a:prstGeom prst="rect">
            <a:avLst/>
          </a:prstGeom>
          <a:ln w="12700">
            <a:miter lim="400000"/>
          </a:ln>
        </p:spPr>
      </p:pic>
      <p:sp>
        <p:nvSpPr>
          <p:cNvPr id="702" name="Shape 702"/>
          <p:cNvSpPr/>
          <p:nvPr/>
        </p:nvSpPr>
        <p:spPr>
          <a:xfrm flipV="1">
            <a:off x="1707401" y="1725467"/>
            <a:ext cx="880261" cy="14625"/>
          </a:xfrm>
          <a:prstGeom prst="line">
            <a:avLst/>
          </a:prstGeom>
          <a:ln w="25400">
            <a:solidFill>
              <a:srgbClr val="000000"/>
            </a:solidFill>
            <a:headEnd type="triangle"/>
            <a:tailEnd type="triangle"/>
          </a:ln>
        </p:spPr>
        <p:txBody>
          <a:bodyPr lIns="45718" tIns="45718" rIns="45718" bIns="45718"/>
          <a:lstStyle/>
          <a:p>
            <a:endParaRPr/>
          </a:p>
        </p:txBody>
      </p:sp>
      <p:sp>
        <p:nvSpPr>
          <p:cNvPr id="703" name="Shape 703"/>
          <p:cNvSpPr/>
          <p:nvPr/>
        </p:nvSpPr>
        <p:spPr>
          <a:xfrm flipV="1">
            <a:off x="2184288" y="1444091"/>
            <a:ext cx="2" cy="279402"/>
          </a:xfrm>
          <a:prstGeom prst="line">
            <a:avLst/>
          </a:prstGeom>
          <a:ln w="25400">
            <a:solidFill>
              <a:srgbClr val="000000"/>
            </a:solidFill>
          </a:ln>
        </p:spPr>
        <p:txBody>
          <a:bodyPr lIns="45718" tIns="45718" rIns="45718" bIns="45718"/>
          <a:lstStyle/>
          <a:p>
            <a:endParaRPr/>
          </a:p>
        </p:txBody>
      </p:sp>
      <p:sp>
        <p:nvSpPr>
          <p:cNvPr id="704" name="Shape 704"/>
          <p:cNvSpPr/>
          <p:nvPr/>
        </p:nvSpPr>
        <p:spPr>
          <a:xfrm flipH="1" flipV="1">
            <a:off x="2184288" y="1444090"/>
            <a:ext cx="1066802" cy="3"/>
          </a:xfrm>
          <a:prstGeom prst="line">
            <a:avLst/>
          </a:prstGeom>
          <a:ln w="25400">
            <a:solidFill>
              <a:srgbClr val="000000"/>
            </a:solidFill>
          </a:ln>
        </p:spPr>
        <p:txBody>
          <a:bodyPr lIns="45718" tIns="45718" rIns="45718" bIns="45718"/>
          <a:lstStyle/>
          <a:p>
            <a:endParaRPr/>
          </a:p>
        </p:txBody>
      </p:sp>
      <p:sp>
        <p:nvSpPr>
          <p:cNvPr id="705" name="Shape 705"/>
          <p:cNvSpPr/>
          <p:nvPr/>
        </p:nvSpPr>
        <p:spPr>
          <a:xfrm>
            <a:off x="3450342" y="1144979"/>
            <a:ext cx="4998041"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Human hair   		</a:t>
            </a:r>
            <a:r>
              <a:rPr sz="2800">
                <a:latin typeface="Monlam Uni OuChan2"/>
                <a:ea typeface="Monlam Uni OuChan2"/>
                <a:cs typeface="Monlam Uni OuChan2"/>
                <a:sym typeface="Monlam Uni OuChan2"/>
              </a:rPr>
              <a:t>མིའི་སྐྲ། </a:t>
            </a:r>
          </a:p>
        </p:txBody>
      </p:sp>
      <p:sp>
        <p:nvSpPr>
          <p:cNvPr id="706" name="Shape 706"/>
          <p:cNvSpPr/>
          <p:nvPr/>
        </p:nvSpPr>
        <p:spPr>
          <a:xfrm>
            <a:off x="3450342" y="2931791"/>
            <a:ext cx="5601827"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Oral mucosa cells   </a:t>
            </a:r>
            <a:r>
              <a:rPr sz="2800">
                <a:latin typeface="Monlam Uni OuChan2"/>
                <a:ea typeface="Monlam Uni OuChan2"/>
                <a:cs typeface="Monlam Uni OuChan2"/>
                <a:sym typeface="Monlam Uni OuChan2"/>
              </a:rPr>
              <a:t>ཁའི་བེ་སྣབས་ཕྲ་ཕུང་།</a:t>
            </a:r>
          </a:p>
        </p:txBody>
      </p:sp>
      <p:sp>
        <p:nvSpPr>
          <p:cNvPr id="707" name="Shape 707"/>
          <p:cNvSpPr/>
          <p:nvPr/>
        </p:nvSpPr>
        <p:spPr>
          <a:xfrm>
            <a:off x="3450342" y="3590425"/>
            <a:ext cx="5693657"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rPr dirty="0"/>
              <a:t>Red blood cells       </a:t>
            </a:r>
            <a:r>
              <a:rPr sz="2800" dirty="0" err="1">
                <a:latin typeface="Monlam Uni OuChan2"/>
                <a:ea typeface="Monlam Uni OuChan2"/>
                <a:cs typeface="Monlam Uni OuChan2"/>
                <a:sym typeface="Monlam Uni OuChan2"/>
              </a:rPr>
              <a:t>ཁྲག་དམར་ཕྲ་ཕུང</a:t>
            </a:r>
            <a:r>
              <a:rPr sz="2800" dirty="0">
                <a:latin typeface="Monlam Uni OuChan2"/>
                <a:ea typeface="Monlam Uni OuChan2"/>
                <a:cs typeface="Monlam Uni OuChan2"/>
                <a:sym typeface="Monlam Uni OuChan2"/>
              </a:rPr>
              <a:t>་། </a:t>
            </a:r>
          </a:p>
        </p:txBody>
      </p:sp>
      <p:sp>
        <p:nvSpPr>
          <p:cNvPr id="708" name="Shape 708"/>
          <p:cNvSpPr/>
          <p:nvPr/>
        </p:nvSpPr>
        <p:spPr>
          <a:xfrm>
            <a:off x="3450342" y="4281144"/>
            <a:ext cx="5693657" cy="5232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rPr dirty="0"/>
              <a:t>Nerve cell		      	</a:t>
            </a:r>
            <a:r>
              <a:rPr sz="2800" dirty="0" err="1">
                <a:latin typeface="Monlam Uni OuChan2"/>
                <a:ea typeface="Monlam Uni OuChan2"/>
                <a:cs typeface="Monlam Uni OuChan2"/>
                <a:sym typeface="Monlam Uni OuChan2"/>
              </a:rPr>
              <a:t>དབང་རྩ་ཕྲ</a:t>
            </a:r>
            <a:r>
              <a:rPr sz="2800" dirty="0">
                <a:latin typeface="Monlam Uni OuChan2"/>
                <a:ea typeface="Monlam Uni OuChan2"/>
                <a:cs typeface="Monlam Uni OuChan2"/>
                <a:sym typeface="Monlam Uni OuChan2"/>
              </a:rPr>
              <a:t>་</a:t>
            </a:r>
            <a:r>
              <a:rPr lang="bo-CN" sz="2800" dirty="0">
                <a:latin typeface="Monlam Uni OuChan2"/>
                <a:ea typeface="Monlam Uni OuChan2"/>
                <a:cs typeface="Monlam Uni OuChan2"/>
                <a:sym typeface="Monlam Uni OuChan2"/>
              </a:rPr>
              <a:t>ཕུང་</a:t>
            </a:r>
            <a:r>
              <a:rPr sz="2800" dirty="0">
                <a:latin typeface="Monlam Uni OuChan2"/>
                <a:ea typeface="Monlam Uni OuChan2"/>
                <a:cs typeface="Monlam Uni OuChan2"/>
                <a:sym typeface="Monlam Uni OuChan2"/>
              </a:rPr>
              <a:t>།</a:t>
            </a:r>
          </a:p>
        </p:txBody>
      </p:sp>
      <p:sp>
        <p:nvSpPr>
          <p:cNvPr id="709" name="Shape 709"/>
          <p:cNvSpPr/>
          <p:nvPr/>
        </p:nvSpPr>
        <p:spPr>
          <a:xfrm>
            <a:off x="3450342" y="5208115"/>
            <a:ext cx="5601828"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Human sperm cell   </a:t>
            </a:r>
            <a:r>
              <a:rPr sz="2800">
                <a:latin typeface="Monlam Uni OuChan2"/>
                <a:ea typeface="Monlam Uni OuChan2"/>
                <a:cs typeface="Monlam Uni OuChan2"/>
                <a:sym typeface="Monlam Uni OuChan2"/>
              </a:rPr>
              <a:t>ཁམས་དཀར་ཕྲ་ཕུང་།</a:t>
            </a:r>
          </a:p>
        </p:txBody>
      </p:sp>
      <p:sp>
        <p:nvSpPr>
          <p:cNvPr id="710" name="Shape 710"/>
          <p:cNvSpPr/>
          <p:nvPr/>
        </p:nvSpPr>
        <p:spPr>
          <a:xfrm>
            <a:off x="3450342" y="5953357"/>
            <a:ext cx="5693657" cy="66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t>Human egg cell       </a:t>
            </a:r>
            <a:r>
              <a:rPr sz="2800">
                <a:latin typeface="Monlam Uni OuChan2"/>
                <a:ea typeface="Monlam Uni OuChan2"/>
                <a:cs typeface="Monlam Uni OuChan2"/>
                <a:sym typeface="Monlam Uni OuChan2"/>
              </a:rPr>
              <a:t>ཁམས་དམར་ཕྲ་ཕུང་།</a:t>
            </a:r>
          </a:p>
        </p:txBody>
      </p:sp>
      <p:sp>
        <p:nvSpPr>
          <p:cNvPr id="711" name="Shape 711"/>
          <p:cNvSpPr/>
          <p:nvPr/>
        </p:nvSpPr>
        <p:spPr>
          <a:xfrm>
            <a:off x="160594" y="5705976"/>
            <a:ext cx="1106373" cy="891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000">
                <a:latin typeface="+mj-lt"/>
                <a:ea typeface="+mj-ea"/>
                <a:cs typeface="+mj-cs"/>
                <a:sym typeface="Helvetica"/>
              </a:defRPr>
            </a:pPr>
            <a:r>
              <a:t>Drawing</a:t>
            </a:r>
          </a:p>
          <a:p>
            <a:pPr>
              <a:defRPr sz="2400">
                <a:latin typeface="Monlam Uni OuChan2"/>
                <a:ea typeface="Monlam Uni OuChan2"/>
                <a:cs typeface="Monlam Uni OuChan2"/>
                <a:sym typeface="Monlam Uni OuChan2"/>
              </a:defRPr>
            </a:pPr>
            <a:r>
              <a:t>རི་མོ།</a:t>
            </a:r>
          </a:p>
        </p:txBody>
      </p:sp>
      <p:sp>
        <p:nvSpPr>
          <p:cNvPr id="712" name="Shape 712"/>
          <p:cNvSpPr/>
          <p:nvPr/>
        </p:nvSpPr>
        <p:spPr>
          <a:xfrm>
            <a:off x="590792" y="0"/>
            <a:ext cx="7726206" cy="1094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a:latin typeface="+mj-lt"/>
                <a:ea typeface="+mj-ea"/>
                <a:cs typeface="+mj-cs"/>
                <a:sym typeface="Helvetica"/>
              </a:defRPr>
            </a:pPr>
            <a:r>
              <a:t>A short digression: What are cells?  </a:t>
            </a:r>
            <a:br/>
            <a:r>
              <a:rPr sz="1800">
                <a:latin typeface="+mn-lt"/>
                <a:ea typeface="+mn-ea"/>
                <a:cs typeface="+mn-cs"/>
                <a:sym typeface="Calibri"/>
              </a:rPr>
              <a:t> </a:t>
            </a:r>
            <a:r>
              <a:rPr>
                <a:latin typeface="Monlam Uni OuChan2"/>
                <a:ea typeface="Monlam Uni OuChan2"/>
                <a:cs typeface="Monlam Uni OuChan2"/>
                <a:sym typeface="Monlam Uni OuChan2"/>
              </a:rPr>
              <a:t>འཕྲོས་བཤད་ཆུང་ངུ་ཞིག  ཕྲ་ཕུང་ཟེར་ན་གང་རེད་དམ།</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1" animBg="1" advAuto="0"/>
      <p:bldP spid="707" grpId="2" animBg="1" advAuto="0"/>
      <p:bldP spid="708" grpId="3" animBg="1" advAuto="0"/>
      <p:bldP spid="709" grpId="4" animBg="1" advAuto="0"/>
      <p:bldP spid="710" grpId="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 name="image45.tif"/>
          <p:cNvPicPr>
            <a:picLocks noChangeAspect="1"/>
          </p:cNvPicPr>
          <p:nvPr/>
        </p:nvPicPr>
        <p:blipFill>
          <a:blip r:embed="rId3"/>
          <a:stretch>
            <a:fillRect/>
          </a:stretch>
        </p:blipFill>
        <p:spPr>
          <a:xfrm>
            <a:off x="3677920" y="1807880"/>
            <a:ext cx="5050505" cy="3060702"/>
          </a:xfrm>
          <a:prstGeom prst="rect">
            <a:avLst/>
          </a:prstGeom>
          <a:ln w="12700">
            <a:miter lim="400000"/>
          </a:ln>
        </p:spPr>
      </p:pic>
      <p:sp>
        <p:nvSpPr>
          <p:cNvPr id="717" name="Shape 71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42</a:t>
            </a:fld>
            <a:endParaRPr/>
          </a:p>
        </p:txBody>
      </p:sp>
      <p:grpSp>
        <p:nvGrpSpPr>
          <p:cNvPr id="720" name="Group 720"/>
          <p:cNvGrpSpPr/>
          <p:nvPr/>
        </p:nvGrpSpPr>
        <p:grpSpPr>
          <a:xfrm>
            <a:off x="441063" y="2168539"/>
            <a:ext cx="7786549" cy="3840765"/>
            <a:chOff x="0" y="0"/>
            <a:chExt cx="7786547" cy="3840764"/>
          </a:xfrm>
        </p:grpSpPr>
        <p:sp>
          <p:nvSpPr>
            <p:cNvPr id="718" name="Shape 718"/>
            <p:cNvSpPr/>
            <p:nvPr/>
          </p:nvSpPr>
          <p:spPr>
            <a:xfrm>
              <a:off x="0" y="0"/>
              <a:ext cx="3623374" cy="1859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400" b="1">
                  <a:latin typeface="Arial"/>
                  <a:ea typeface="Arial"/>
                  <a:cs typeface="Arial"/>
                  <a:sym typeface="Arial"/>
                </a:defRPr>
              </a:pPr>
              <a:r>
                <a:t>Human Brain</a:t>
              </a:r>
              <a:r>
                <a:rPr b="0"/>
                <a:t>: </a:t>
              </a:r>
            </a:p>
            <a:p>
              <a:pPr>
                <a:defRPr sz="2400">
                  <a:latin typeface="Arial"/>
                  <a:ea typeface="Arial"/>
                  <a:cs typeface="Arial"/>
                  <a:sym typeface="Arial"/>
                </a:defRPr>
              </a:pPr>
              <a:r>
                <a:t>About</a:t>
              </a:r>
            </a:p>
            <a:p>
              <a:pPr>
                <a:defRPr sz="2400">
                  <a:latin typeface="Arial"/>
                  <a:ea typeface="Arial"/>
                  <a:cs typeface="Arial"/>
                  <a:sym typeface="Arial"/>
                </a:defRPr>
              </a:pPr>
              <a:r>
                <a:t>100 billion cells = </a:t>
              </a:r>
            </a:p>
            <a:p>
              <a:pPr>
                <a:defRPr sz="2400">
                  <a:latin typeface="Arial"/>
                  <a:ea typeface="Arial"/>
                  <a:cs typeface="Arial"/>
                  <a:sym typeface="Arial"/>
                </a:defRPr>
              </a:pPr>
              <a:r>
                <a:t>100,000 millions cells = </a:t>
              </a:r>
            </a:p>
            <a:p>
              <a:pPr>
                <a:lnSpc>
                  <a:spcPct val="80000"/>
                </a:lnSpc>
                <a:defRPr sz="2400">
                  <a:latin typeface="Arial"/>
                  <a:ea typeface="Arial"/>
                  <a:cs typeface="Arial"/>
                  <a:sym typeface="Arial"/>
                </a:defRPr>
              </a:pPr>
              <a:r>
                <a:t>100,000,000,000</a:t>
              </a:r>
            </a:p>
          </p:txBody>
        </p:sp>
        <p:sp>
          <p:nvSpPr>
            <p:cNvPr id="719" name="Shape 719"/>
            <p:cNvSpPr/>
            <p:nvPr/>
          </p:nvSpPr>
          <p:spPr>
            <a:xfrm>
              <a:off x="0" y="3088925"/>
              <a:ext cx="7786548" cy="751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3200">
                  <a:latin typeface="Monlam Uni OuChan2"/>
                  <a:ea typeface="Monlam Uni OuChan2"/>
                  <a:cs typeface="Monlam Uni OuChan2"/>
                  <a:sym typeface="Monlam Uni OuChan2"/>
                </a:defRPr>
              </a:lvl1pPr>
            </a:lstStyle>
            <a:p>
              <a:r>
                <a:t>མིའི་ཀླད་པ་ལ་དབང་རྩ་ཕྲ་གཟུགས་ཐེར་འབུམ་	༡༠༠ ཙམ་ཡོད།</a:t>
              </a:r>
            </a:p>
          </p:txBody>
        </p:sp>
      </p:grpSp>
      <p:sp>
        <p:nvSpPr>
          <p:cNvPr id="721" name="Shape 721"/>
          <p:cNvSpPr>
            <a:spLocks noGrp="1"/>
          </p:cNvSpPr>
          <p:nvPr>
            <p:ph type="title" idx="4294967295"/>
          </p:nvPr>
        </p:nvSpPr>
        <p:spPr>
          <a:xfrm>
            <a:off x="316754" y="-268744"/>
            <a:ext cx="8459693" cy="1358970"/>
          </a:xfrm>
          <a:prstGeom prst="rect">
            <a:avLst/>
          </a:prstGeom>
        </p:spPr>
        <p:txBody>
          <a:bodyPr/>
          <a:lstStyle/>
          <a:p>
            <a:pPr defTabSz="329184">
              <a:defRPr sz="2800" b="1">
                <a:latin typeface="+mj-lt"/>
                <a:ea typeface="+mj-ea"/>
                <a:cs typeface="+mj-cs"/>
                <a:sym typeface="Helvetica"/>
              </a:defRPr>
            </a:pPr>
            <a:r>
              <a:rPr dirty="0"/>
              <a:t>A single nerve cell = Neuron</a:t>
            </a:r>
            <a:br>
              <a:rPr dirty="0"/>
            </a:br>
            <a:r>
              <a:rPr sz="3200" b="0" dirty="0">
                <a:latin typeface="Monlam Uni OuChan2"/>
                <a:ea typeface="Monlam Uni OuChan2"/>
                <a:cs typeface="Monlam Uni OuChan2"/>
                <a:sym typeface="Monlam Uni OuChan2"/>
              </a:rPr>
              <a:t>དབང་རྩ་ཕྲ་ཕུང་རྐྱང་པ།  = དབང་རྩ་ཕྲ་གཟུགས།</a:t>
            </a:r>
          </a:p>
        </p:txBody>
      </p:sp>
      <p:sp>
        <p:nvSpPr>
          <p:cNvPr id="722" name="Shape 722"/>
          <p:cNvSpPr/>
          <p:nvPr/>
        </p:nvSpPr>
        <p:spPr>
          <a:xfrm>
            <a:off x="7529796" y="1429863"/>
            <a:ext cx="1034898"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mj-lt"/>
                <a:ea typeface="+mj-ea"/>
                <a:cs typeface="+mj-cs"/>
                <a:sym typeface="Helvetica"/>
              </a:defRPr>
            </a:pPr>
            <a:r>
              <a:rPr dirty="0"/>
              <a:t>Drawing</a:t>
            </a:r>
          </a:p>
          <a:p>
            <a:pPr>
              <a:defRPr sz="2400">
                <a:latin typeface="Monlam Uni OuChan2"/>
                <a:ea typeface="Monlam Uni OuChan2"/>
                <a:cs typeface="Monlam Uni OuChan2"/>
                <a:sym typeface="Monlam Uni OuChan2"/>
              </a:defRPr>
            </a:pPr>
            <a:r>
              <a:rPr dirty="0"/>
              <a:t>རི་མོ།</a:t>
            </a:r>
          </a:p>
        </p:txBody>
      </p:sp>
      <p:sp>
        <p:nvSpPr>
          <p:cNvPr id="723" name="Shape 723"/>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43</a:t>
            </a:fld>
            <a:endParaRPr/>
          </a:p>
        </p:txBody>
      </p:sp>
      <p:pic>
        <p:nvPicPr>
          <p:cNvPr id="728" name="image45.tif"/>
          <p:cNvPicPr>
            <a:picLocks noChangeAspect="1"/>
          </p:cNvPicPr>
          <p:nvPr/>
        </p:nvPicPr>
        <p:blipFill>
          <a:blip r:embed="rId3"/>
          <a:stretch>
            <a:fillRect/>
          </a:stretch>
        </p:blipFill>
        <p:spPr>
          <a:xfrm>
            <a:off x="2574741" y="1411119"/>
            <a:ext cx="4247505" cy="2591518"/>
          </a:xfrm>
          <a:prstGeom prst="rect">
            <a:avLst/>
          </a:prstGeom>
          <a:ln w="12700">
            <a:miter lim="400000"/>
          </a:ln>
        </p:spPr>
      </p:pic>
      <p:sp>
        <p:nvSpPr>
          <p:cNvPr id="730" name="Shape 730"/>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731" name="Shape 731"/>
          <p:cNvSpPr/>
          <p:nvPr/>
        </p:nvSpPr>
        <p:spPr>
          <a:xfrm>
            <a:off x="298833" y="4308430"/>
            <a:ext cx="8703531" cy="19697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Arial"/>
                <a:ea typeface="Arial"/>
                <a:cs typeface="Arial"/>
                <a:sym typeface="Arial"/>
              </a:defRPr>
            </a:pPr>
            <a:r>
              <a:rPr dirty="0"/>
              <a:t>Neuron: Receives and transmits electrical signals from one part of the body to another</a:t>
            </a:r>
          </a:p>
          <a:p>
            <a:pPr>
              <a:defRPr>
                <a:latin typeface="Monlam Uni OuChan2"/>
                <a:ea typeface="Monlam Uni OuChan2"/>
                <a:cs typeface="Monlam Uni OuChan2"/>
                <a:sym typeface="Monlam Uni OuChan2"/>
              </a:defRPr>
            </a:pPr>
            <a:endParaRPr dirty="0"/>
          </a:p>
          <a:p>
            <a:pPr>
              <a:defRPr sz="2800">
                <a:latin typeface="Monlam Uni OuChan2"/>
                <a:ea typeface="Monlam Uni OuChan2"/>
                <a:cs typeface="Monlam Uni OuChan2"/>
                <a:sym typeface="Monlam Uni OuChan2"/>
              </a:defRPr>
            </a:pPr>
            <a:r>
              <a:rPr lang="bo-CN" dirty="0"/>
              <a:t>དབང་རྩ་ཕྲ་གཟུགས། </a:t>
            </a:r>
            <a:r>
              <a:rPr dirty="0"/>
              <a:t>དབང་རྩ་ཕྲ་གཟུགས་ཀྱི་ཆ་ཤས་གཅིག་ནས་ཆ་འཕྲིན་ལེན་པ་དང་ཆ་ཤས་གཞན་ལ་གློག་བརྡ་བརྒྱུད་ནས་ཆ་འཕྲིན་གཏོང་གི་ཡོད།</a:t>
            </a:r>
          </a:p>
        </p:txBody>
      </p:sp>
      <p:sp>
        <p:nvSpPr>
          <p:cNvPr id="8" name="Shape 722"/>
          <p:cNvSpPr/>
          <p:nvPr/>
        </p:nvSpPr>
        <p:spPr>
          <a:xfrm>
            <a:off x="7529796" y="1429863"/>
            <a:ext cx="1034898"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mj-lt"/>
                <a:ea typeface="+mj-ea"/>
                <a:cs typeface="+mj-cs"/>
                <a:sym typeface="Helvetica"/>
              </a:defRPr>
            </a:pPr>
            <a:r>
              <a:rPr dirty="0"/>
              <a:t>Drawing</a:t>
            </a:r>
          </a:p>
          <a:p>
            <a:pPr>
              <a:defRPr sz="2400">
                <a:latin typeface="Monlam Uni OuChan2"/>
                <a:ea typeface="Monlam Uni OuChan2"/>
                <a:cs typeface="Monlam Uni OuChan2"/>
                <a:sym typeface="Monlam Uni OuChan2"/>
              </a:defRPr>
            </a:pPr>
            <a:r>
              <a:rPr dirty="0"/>
              <a:t>རི་མོ།</a:t>
            </a:r>
          </a:p>
        </p:txBody>
      </p:sp>
      <p:sp>
        <p:nvSpPr>
          <p:cNvPr id="9" name="Shape 721"/>
          <p:cNvSpPr txBox="1">
            <a:spLocks/>
          </p:cNvSpPr>
          <p:nvPr/>
        </p:nvSpPr>
        <p:spPr>
          <a:xfrm>
            <a:off x="316754" y="-268744"/>
            <a:ext cx="8459693" cy="135897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defTabSz="329184">
              <a:defRPr sz="2800" b="1">
                <a:latin typeface="+mj-lt"/>
                <a:ea typeface="+mj-ea"/>
                <a:cs typeface="+mj-cs"/>
                <a:sym typeface="Helvetica"/>
              </a:defRPr>
            </a:pPr>
            <a:r>
              <a:rPr lang="it-IT" sz="2800" b="1">
                <a:latin typeface="+mj-lt"/>
                <a:ea typeface="+mj-ea"/>
                <a:cs typeface="+mj-cs"/>
                <a:sym typeface="Helvetica"/>
              </a:rPr>
              <a:t>A single nerve cell = Neuron</a:t>
            </a:r>
            <a:br>
              <a:rPr lang="it-IT" sz="2800" b="1">
                <a:latin typeface="+mj-lt"/>
                <a:ea typeface="+mj-ea"/>
                <a:cs typeface="+mj-cs"/>
                <a:sym typeface="Helvetica"/>
              </a:rPr>
            </a:br>
            <a:r>
              <a:rPr lang="it-IT" sz="3200">
                <a:latin typeface="Monlam Uni OuChan2"/>
                <a:ea typeface="Monlam Uni OuChan2"/>
                <a:cs typeface="Monlam Uni OuChan2"/>
                <a:sym typeface="Monlam Uni OuChan2"/>
              </a:rPr>
              <a:t>དབང་རྩ་ཕྲ་ཕུང་རྐྱང་པ།  = དབང་རྩ་ཕྲ་གཟུགས།</a:t>
            </a:r>
            <a:endParaRPr lang="it-IT" sz="320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44</a:t>
            </a:fld>
            <a:endParaRPr/>
          </a:p>
        </p:txBody>
      </p:sp>
      <p:sp>
        <p:nvSpPr>
          <p:cNvPr id="737" name="Shape 737"/>
          <p:cNvSpPr/>
          <p:nvPr/>
        </p:nvSpPr>
        <p:spPr>
          <a:xfrm>
            <a:off x="174320" y="1182950"/>
            <a:ext cx="7014810"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t>Anatomy and function of neurons</a:t>
            </a:r>
          </a:p>
          <a:p>
            <a:pPr>
              <a:defRPr sz="2800">
                <a:latin typeface="Monlam Uni OuChan2"/>
                <a:ea typeface="Monlam Uni OuChan2"/>
                <a:cs typeface="Monlam Uni OuChan2"/>
                <a:sym typeface="Monlam Uni OuChan2"/>
              </a:defRPr>
            </a:pPr>
            <a:r>
              <a:t>དབང་རྩ་ཕྲ་གཟུགས་ཀྱི་ཕུང་གནས་དང་བྱེད་ལས།</a:t>
            </a:r>
          </a:p>
        </p:txBody>
      </p:sp>
      <p:grpSp>
        <p:nvGrpSpPr>
          <p:cNvPr id="748" name="Group 748"/>
          <p:cNvGrpSpPr/>
          <p:nvPr/>
        </p:nvGrpSpPr>
        <p:grpSpPr>
          <a:xfrm>
            <a:off x="101079" y="2311152"/>
            <a:ext cx="8915401" cy="4240025"/>
            <a:chOff x="0" y="0"/>
            <a:chExt cx="8915400" cy="4240024"/>
          </a:xfrm>
        </p:grpSpPr>
        <p:pic>
          <p:nvPicPr>
            <p:cNvPr id="738" name="image46.tif"/>
            <p:cNvPicPr>
              <a:picLocks noChangeAspect="1"/>
            </p:cNvPicPr>
            <p:nvPr/>
          </p:nvPicPr>
          <p:blipFill>
            <a:blip r:embed="rId3"/>
            <a:stretch>
              <a:fillRect/>
            </a:stretch>
          </p:blipFill>
          <p:spPr>
            <a:xfrm>
              <a:off x="0" y="112524"/>
              <a:ext cx="8915400" cy="4127501"/>
            </a:xfrm>
            <a:prstGeom prst="rect">
              <a:avLst/>
            </a:prstGeom>
            <a:ln w="12700" cap="flat">
              <a:noFill/>
              <a:miter lim="400000"/>
            </a:ln>
            <a:effectLst/>
          </p:spPr>
        </p:pic>
        <p:sp>
          <p:nvSpPr>
            <p:cNvPr id="739" name="Shape 739"/>
            <p:cNvSpPr/>
            <p:nvPr/>
          </p:nvSpPr>
          <p:spPr>
            <a:xfrm>
              <a:off x="2523485" y="0"/>
              <a:ext cx="1534161"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pPr>
                <a:defRPr>
                  <a:latin typeface="Monlam Uni OuChan2"/>
                  <a:ea typeface="Monlam Uni OuChan2"/>
                  <a:cs typeface="Monlam Uni OuChan2"/>
                  <a:sym typeface="Monlam Uni OuChan2"/>
                </a:defRPr>
              </a:pPr>
              <a:r>
                <a:rPr>
                  <a:latin typeface="+mn-lt"/>
                  <a:ea typeface="+mn-ea"/>
                  <a:cs typeface="+mn-cs"/>
                  <a:sym typeface="Calibri"/>
                </a:rPr>
                <a:t>བརྡ་ལེན་རྩ་ཕྲན།</a:t>
              </a:r>
            </a:p>
          </p:txBody>
        </p:sp>
        <p:sp>
          <p:nvSpPr>
            <p:cNvPr id="740" name="Shape 740"/>
            <p:cNvSpPr/>
            <p:nvPr/>
          </p:nvSpPr>
          <p:spPr>
            <a:xfrm>
              <a:off x="2602855" y="708154"/>
              <a:ext cx="1210952"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r>
                <a:t>ཕྲ་ཕུང་ལུས།</a:t>
              </a:r>
            </a:p>
          </p:txBody>
        </p:sp>
        <p:sp>
          <p:nvSpPr>
            <p:cNvPr id="741" name="Shape 741"/>
            <p:cNvSpPr/>
            <p:nvPr/>
          </p:nvSpPr>
          <p:spPr>
            <a:xfrm>
              <a:off x="2371085" y="1351168"/>
              <a:ext cx="964423"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r>
                <a:t>ལྟེ་ཉིང་།</a:t>
              </a:r>
            </a:p>
          </p:txBody>
        </p:sp>
        <p:sp>
          <p:nvSpPr>
            <p:cNvPr id="742" name="Shape 742"/>
            <p:cNvSpPr/>
            <p:nvPr/>
          </p:nvSpPr>
          <p:spPr>
            <a:xfrm>
              <a:off x="1756601" y="1998970"/>
              <a:ext cx="1529103"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r>
                <a:t>བརྡ་སྐྱེལ་རྩ་ཕྲན།</a:t>
              </a:r>
            </a:p>
          </p:txBody>
        </p:sp>
        <p:sp>
          <p:nvSpPr>
            <p:cNvPr id="743" name="Shape 743"/>
            <p:cNvSpPr/>
            <p:nvPr/>
          </p:nvSpPr>
          <p:spPr>
            <a:xfrm>
              <a:off x="2936781" y="1634016"/>
              <a:ext cx="1432198"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r>
                <a:t>བརྡ་ཡི་ཁ་ཕྱོགས།</a:t>
              </a:r>
            </a:p>
          </p:txBody>
        </p:sp>
        <p:sp>
          <p:nvSpPr>
            <p:cNvPr id="744" name="Shape 744"/>
            <p:cNvSpPr/>
            <p:nvPr/>
          </p:nvSpPr>
          <p:spPr>
            <a:xfrm>
              <a:off x="378451" y="3206423"/>
              <a:ext cx="1596395" cy="777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100"/>
              </a:pPr>
              <a:r>
                <a:t>མཐུད་མཚམས་</a:t>
              </a:r>
            </a:p>
            <a:p>
              <a:pPr>
                <a:defRPr sz="2100"/>
              </a:pPr>
              <a:r>
                <a:t>སྔོན་གྱི་ཕྲ་ཕུང་།</a:t>
              </a:r>
            </a:p>
          </p:txBody>
        </p:sp>
        <p:sp>
          <p:nvSpPr>
            <p:cNvPr id="745" name="Shape 745"/>
            <p:cNvSpPr/>
            <p:nvPr/>
          </p:nvSpPr>
          <p:spPr>
            <a:xfrm>
              <a:off x="5977887" y="3471674"/>
              <a:ext cx="2425343"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r>
                <a:t>མཐུད་མཚམས་རྗེས་ཀྱི་ཕྲ་ཕུང་།</a:t>
              </a:r>
            </a:p>
          </p:txBody>
        </p:sp>
        <p:sp>
          <p:nvSpPr>
            <p:cNvPr id="746" name="Shape 746"/>
            <p:cNvSpPr/>
            <p:nvPr/>
          </p:nvSpPr>
          <p:spPr>
            <a:xfrm>
              <a:off x="1945632" y="3452434"/>
              <a:ext cx="1450891"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r>
                <a:t>བད་རྩིའི་ཕྱི་ཤུན།</a:t>
              </a:r>
            </a:p>
          </p:txBody>
        </p:sp>
        <p:sp>
          <p:nvSpPr>
            <p:cNvPr id="747" name="Shape 747"/>
            <p:cNvSpPr/>
            <p:nvPr/>
          </p:nvSpPr>
          <p:spPr>
            <a:xfrm>
              <a:off x="5646151" y="1788024"/>
              <a:ext cx="2072253" cy="434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100"/>
              </a:lvl1pPr>
            </a:lstStyle>
            <a:p>
              <a:r>
                <a:t>དབང་རྩའི་མཐུད་མཚམས།</a:t>
              </a:r>
            </a:p>
          </p:txBody>
        </p:sp>
      </p:grpSp>
      <p:sp>
        <p:nvSpPr>
          <p:cNvPr id="749" name="Shape 74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18" name="Shape 722"/>
          <p:cNvSpPr/>
          <p:nvPr/>
        </p:nvSpPr>
        <p:spPr>
          <a:xfrm>
            <a:off x="7529796" y="1429863"/>
            <a:ext cx="1034898"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mj-lt"/>
                <a:ea typeface="+mj-ea"/>
                <a:cs typeface="+mj-cs"/>
                <a:sym typeface="Helvetica"/>
              </a:defRPr>
            </a:pPr>
            <a:r>
              <a:rPr dirty="0"/>
              <a:t>Drawing</a:t>
            </a:r>
          </a:p>
          <a:p>
            <a:pPr>
              <a:defRPr sz="2400">
                <a:latin typeface="Monlam Uni OuChan2"/>
                <a:ea typeface="Monlam Uni OuChan2"/>
                <a:cs typeface="Monlam Uni OuChan2"/>
                <a:sym typeface="Monlam Uni OuChan2"/>
              </a:defRPr>
            </a:pPr>
            <a:r>
              <a:rPr dirty="0"/>
              <a:t>རི་མོ།</a:t>
            </a:r>
          </a:p>
        </p:txBody>
      </p:sp>
      <p:sp>
        <p:nvSpPr>
          <p:cNvPr id="19" name="Shape 721"/>
          <p:cNvSpPr txBox="1">
            <a:spLocks/>
          </p:cNvSpPr>
          <p:nvPr/>
        </p:nvSpPr>
        <p:spPr>
          <a:xfrm>
            <a:off x="316754" y="-268744"/>
            <a:ext cx="8459693" cy="135897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defTabSz="329184">
              <a:defRPr sz="2800" b="1">
                <a:latin typeface="+mj-lt"/>
                <a:ea typeface="+mj-ea"/>
                <a:cs typeface="+mj-cs"/>
                <a:sym typeface="Helvetica"/>
              </a:defRPr>
            </a:pPr>
            <a:r>
              <a:rPr lang="it-IT" sz="2800" b="1">
                <a:latin typeface="+mj-lt"/>
                <a:ea typeface="+mj-ea"/>
                <a:cs typeface="+mj-cs"/>
                <a:sym typeface="Helvetica"/>
              </a:rPr>
              <a:t>A single nerve cell = Neuron</a:t>
            </a:r>
            <a:br>
              <a:rPr lang="it-IT" sz="2800" b="1">
                <a:latin typeface="+mj-lt"/>
                <a:ea typeface="+mj-ea"/>
                <a:cs typeface="+mj-cs"/>
                <a:sym typeface="Helvetica"/>
              </a:rPr>
            </a:br>
            <a:r>
              <a:rPr lang="it-IT" sz="3200">
                <a:latin typeface="Monlam Uni OuChan2"/>
                <a:ea typeface="Monlam Uni OuChan2"/>
                <a:cs typeface="Monlam Uni OuChan2"/>
                <a:sym typeface="Monlam Uni OuChan2"/>
              </a:rPr>
              <a:t>དབང་རྩ་ཕྲ་ཕུང་རྐྱང་པ།  = དབང་རྩ་ཕྲ་གཟུགས།</a:t>
            </a:r>
            <a:endParaRPr lang="it-IT" sz="320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0" name="Group 760"/>
          <p:cNvGrpSpPr/>
          <p:nvPr/>
        </p:nvGrpSpPr>
        <p:grpSpPr>
          <a:xfrm>
            <a:off x="486951" y="2582112"/>
            <a:ext cx="1546313" cy="2075822"/>
            <a:chOff x="0" y="0"/>
            <a:chExt cx="1546312" cy="2075821"/>
          </a:xfrm>
        </p:grpSpPr>
        <p:sp>
          <p:nvSpPr>
            <p:cNvPr id="755" name="Shape 755"/>
            <p:cNvSpPr/>
            <p:nvPr/>
          </p:nvSpPr>
          <p:spPr>
            <a:xfrm flipH="1">
              <a:off x="0" y="1035232"/>
              <a:ext cx="1508270" cy="15417"/>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756" name="Shape 756"/>
            <p:cNvSpPr/>
            <p:nvPr/>
          </p:nvSpPr>
          <p:spPr>
            <a:xfrm flipH="1">
              <a:off x="3772" y="1253547"/>
              <a:ext cx="1482806" cy="307174"/>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757" name="Shape 757"/>
            <p:cNvSpPr/>
            <p:nvPr/>
          </p:nvSpPr>
          <p:spPr>
            <a:xfrm flipH="1">
              <a:off x="3772" y="1456582"/>
              <a:ext cx="1542541" cy="619239"/>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758" name="Shape 758"/>
            <p:cNvSpPr/>
            <p:nvPr/>
          </p:nvSpPr>
          <p:spPr>
            <a:xfrm flipH="1" flipV="1">
              <a:off x="3771" y="531197"/>
              <a:ext cx="1489723" cy="305467"/>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759" name="Shape 759"/>
            <p:cNvSpPr/>
            <p:nvPr/>
          </p:nvSpPr>
          <p:spPr>
            <a:xfrm flipH="1" flipV="1">
              <a:off x="3772" y="-1"/>
              <a:ext cx="1542541" cy="619240"/>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grpSp>
      <p:sp>
        <p:nvSpPr>
          <p:cNvPr id="761" name="Shape 761"/>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45</a:t>
            </a:fld>
            <a:endParaRPr/>
          </a:p>
        </p:txBody>
      </p:sp>
      <p:grpSp>
        <p:nvGrpSpPr>
          <p:cNvPr id="767" name="Group 767"/>
          <p:cNvGrpSpPr/>
          <p:nvPr/>
        </p:nvGrpSpPr>
        <p:grpSpPr>
          <a:xfrm>
            <a:off x="266771" y="2379921"/>
            <a:ext cx="342111" cy="2531591"/>
            <a:chOff x="0" y="0"/>
            <a:chExt cx="342110" cy="2531590"/>
          </a:xfrm>
        </p:grpSpPr>
        <p:sp>
          <p:nvSpPr>
            <p:cNvPr id="762" name="Shape 762"/>
            <p:cNvSpPr/>
            <p:nvPr/>
          </p:nvSpPr>
          <p:spPr>
            <a:xfrm>
              <a:off x="-1" y="0"/>
              <a:ext cx="342111" cy="342108"/>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3" name="Shape 763"/>
            <p:cNvSpPr/>
            <p:nvPr/>
          </p:nvSpPr>
          <p:spPr>
            <a:xfrm>
              <a:off x="-1" y="547370"/>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4" name="Shape 764"/>
            <p:cNvSpPr/>
            <p:nvPr/>
          </p:nvSpPr>
          <p:spPr>
            <a:xfrm>
              <a:off x="-1" y="1094741"/>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5" name="Shape 765"/>
            <p:cNvSpPr/>
            <p:nvPr/>
          </p:nvSpPr>
          <p:spPr>
            <a:xfrm>
              <a:off x="-1" y="1642112"/>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6" name="Shape 766"/>
            <p:cNvSpPr/>
            <p:nvPr/>
          </p:nvSpPr>
          <p:spPr>
            <a:xfrm>
              <a:off x="-1" y="2189482"/>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768" name="Shape 768"/>
          <p:cNvSpPr/>
          <p:nvPr/>
        </p:nvSpPr>
        <p:spPr>
          <a:xfrm>
            <a:off x="161217" y="1152527"/>
            <a:ext cx="1273743" cy="83099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solidFill>
                  <a:srgbClr val="F62402"/>
                </a:solidFill>
                <a:latin typeface="+mj-lt"/>
                <a:ea typeface="+mj-ea"/>
                <a:cs typeface="+mj-cs"/>
                <a:sym typeface="Helvetica"/>
              </a:defRPr>
            </a:pPr>
            <a:r>
              <a:rPr dirty="0"/>
              <a:t>Stimulus</a:t>
            </a:r>
          </a:p>
          <a:p>
            <a:pPr algn="ctr">
              <a:defRPr sz="2400">
                <a:solidFill>
                  <a:srgbClr val="F62402"/>
                </a:solidFill>
                <a:latin typeface="Monlam Uni OuChan2"/>
                <a:ea typeface="Monlam Uni OuChan2"/>
                <a:cs typeface="Monlam Uni OuChan2"/>
                <a:sym typeface="Monlam Uni OuChan2"/>
              </a:defRPr>
            </a:pPr>
            <a:r>
              <a:rPr lang="bo-CN" sz="2400" dirty="0">
                <a:solidFill>
                  <a:srgbClr val="FF0000"/>
                </a:solidFill>
              </a:rPr>
              <a:t>སྐུལ་</a:t>
            </a:r>
            <a:r>
              <a:rPr lang="bo-CN" sz="2400" b="0" i="0" u="none" strike="noStrike" dirty="0">
                <a:solidFill>
                  <a:srgbClr val="FF0000"/>
                </a:solidFill>
                <a:effectLst/>
                <a:latin typeface="Arial" panose="020B0604020202020204" pitchFamily="34" charset="0"/>
              </a:rPr>
              <a:t>རྐྱེན</a:t>
            </a:r>
            <a:r>
              <a:rPr lang="bo-CN" dirty="0"/>
              <a:t>།</a:t>
            </a:r>
          </a:p>
        </p:txBody>
      </p:sp>
      <p:grpSp>
        <p:nvGrpSpPr>
          <p:cNvPr id="771" name="Group 771"/>
          <p:cNvGrpSpPr/>
          <p:nvPr/>
        </p:nvGrpSpPr>
        <p:grpSpPr>
          <a:xfrm>
            <a:off x="2006482" y="2728383"/>
            <a:ext cx="1765887" cy="1765887"/>
            <a:chOff x="0" y="0"/>
            <a:chExt cx="1765886" cy="1765886"/>
          </a:xfrm>
        </p:grpSpPr>
        <p:sp>
          <p:nvSpPr>
            <p:cNvPr id="769" name="Shape 769"/>
            <p:cNvSpPr/>
            <p:nvPr/>
          </p:nvSpPr>
          <p:spPr>
            <a:xfrm>
              <a:off x="0" y="0"/>
              <a:ext cx="1765887" cy="1765887"/>
            </a:xfrm>
            <a:prstGeom prst="roundRect">
              <a:avLst>
                <a:gd name="adj" fmla="val 15000"/>
              </a:avLst>
            </a:prstGeom>
            <a:noFill/>
            <a:ln w="63500" cap="flat">
              <a:solidFill>
                <a:srgbClr val="0226C8"/>
              </a:solidFill>
              <a:prstDash val="solid"/>
              <a:round/>
            </a:ln>
            <a:effectLst/>
          </p:spPr>
          <p:txBody>
            <a:bodyPr wrap="square" lIns="45718" tIns="45718" rIns="45718" bIns="45718" numCol="1" anchor="ctr">
              <a:noAutofit/>
            </a:bodyPr>
            <a:lstStyle/>
            <a:p>
              <a:pPr>
                <a:spcBef>
                  <a:spcPts val="600"/>
                </a:spcBef>
                <a:defRPr sz="2800" b="1">
                  <a:solidFill>
                    <a:srgbClr val="0226C8"/>
                  </a:solidFill>
                  <a:latin typeface="+mj-lt"/>
                  <a:ea typeface="+mj-ea"/>
                  <a:cs typeface="+mj-cs"/>
                  <a:sym typeface="Helvetica"/>
                </a:defRPr>
              </a:pPr>
              <a:endParaRPr/>
            </a:p>
          </p:txBody>
        </p:sp>
        <p:pic>
          <p:nvPicPr>
            <p:cNvPr id="770" name="image3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997" y="144997"/>
              <a:ext cx="1475892" cy="1475892"/>
            </a:xfrm>
            <a:prstGeom prst="rect">
              <a:avLst/>
            </a:prstGeom>
            <a:ln w="12700" cap="flat">
              <a:noFill/>
              <a:miter lim="400000"/>
            </a:ln>
            <a:effectLst/>
          </p:spPr>
        </p:pic>
      </p:grpSp>
      <p:sp>
        <p:nvSpPr>
          <p:cNvPr id="772" name="Shape 772"/>
          <p:cNvSpPr/>
          <p:nvPr/>
        </p:nvSpPr>
        <p:spPr>
          <a:xfrm>
            <a:off x="1854570" y="1140842"/>
            <a:ext cx="2069712" cy="955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solidFill>
                  <a:srgbClr val="0226C8"/>
                </a:solidFill>
                <a:latin typeface="+mj-lt"/>
                <a:ea typeface="+mj-ea"/>
                <a:cs typeface="+mj-cs"/>
                <a:sym typeface="Helvetica"/>
              </a:defRPr>
            </a:pPr>
            <a:r>
              <a:t>Sense organs</a:t>
            </a:r>
          </a:p>
          <a:p>
            <a:pPr algn="ctr">
              <a:defRPr sz="2400">
                <a:solidFill>
                  <a:srgbClr val="0226C8"/>
                </a:solidFill>
                <a:latin typeface="Monlam Uni OuChan2"/>
                <a:ea typeface="Monlam Uni OuChan2"/>
                <a:cs typeface="Monlam Uni OuChan2"/>
                <a:sym typeface="Monlam Uni OuChan2"/>
              </a:defRPr>
            </a:pPr>
            <a:r>
              <a:t>དབང་ཚོར་དབང་པོ། </a:t>
            </a:r>
          </a:p>
        </p:txBody>
      </p:sp>
      <p:sp>
        <p:nvSpPr>
          <p:cNvPr id="773" name="Shape 773"/>
          <p:cNvSpPr/>
          <p:nvPr/>
        </p:nvSpPr>
        <p:spPr>
          <a:xfrm>
            <a:off x="7040301" y="1140842"/>
            <a:ext cx="1565492"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8F1506"/>
                </a:solidFill>
                <a:latin typeface="+mj-lt"/>
                <a:ea typeface="+mj-ea"/>
                <a:cs typeface="+mj-cs"/>
                <a:sym typeface="Helvetica"/>
              </a:defRPr>
            </a:pPr>
            <a:r>
              <a:t>Perception</a:t>
            </a:r>
          </a:p>
          <a:p>
            <a:pPr algn="ctr">
              <a:defRPr sz="2400">
                <a:solidFill>
                  <a:srgbClr val="8F1506"/>
                </a:solidFill>
                <a:latin typeface="Monlam Uni OuChan2"/>
                <a:ea typeface="Monlam Uni OuChan2"/>
                <a:cs typeface="Monlam Uni OuChan2"/>
                <a:sym typeface="Monlam Uni OuChan2"/>
              </a:defRPr>
            </a:pPr>
            <a:r>
              <a:t>འདུ་ཤེས།</a:t>
            </a:r>
          </a:p>
        </p:txBody>
      </p:sp>
      <p:grpSp>
        <p:nvGrpSpPr>
          <p:cNvPr id="776" name="Group 776"/>
          <p:cNvGrpSpPr/>
          <p:nvPr/>
        </p:nvGrpSpPr>
        <p:grpSpPr>
          <a:xfrm>
            <a:off x="7003605" y="2728383"/>
            <a:ext cx="1765886" cy="1765887"/>
            <a:chOff x="0" y="0"/>
            <a:chExt cx="1765885" cy="1765886"/>
          </a:xfrm>
        </p:grpSpPr>
        <p:sp>
          <p:nvSpPr>
            <p:cNvPr id="774" name="Shape 774"/>
            <p:cNvSpPr/>
            <p:nvPr/>
          </p:nvSpPr>
          <p:spPr>
            <a:xfrm>
              <a:off x="0" y="0"/>
              <a:ext cx="1765886" cy="1765887"/>
            </a:xfrm>
            <a:prstGeom prst="roundRect">
              <a:avLst>
                <a:gd name="adj" fmla="val 15000"/>
              </a:avLst>
            </a:prstGeom>
            <a:noFill/>
            <a:ln w="63500" cap="flat">
              <a:solidFill>
                <a:srgbClr val="8F1506"/>
              </a:solidFill>
              <a:prstDash val="solid"/>
              <a:round/>
            </a:ln>
            <a:effectLst/>
          </p:spPr>
          <p:txBody>
            <a:bodyPr wrap="square" lIns="45718" tIns="45718" rIns="45718" bIns="45718" numCol="1" anchor="ctr">
              <a:noAutofit/>
            </a:bodyPr>
            <a:lstStyle/>
            <a:p>
              <a:pPr>
                <a:spcBef>
                  <a:spcPts val="600"/>
                </a:spcBef>
                <a:defRPr sz="2800" b="1">
                  <a:solidFill>
                    <a:srgbClr val="8F1506"/>
                  </a:solidFill>
                  <a:latin typeface="+mj-lt"/>
                  <a:ea typeface="+mj-ea"/>
                  <a:cs typeface="+mj-cs"/>
                  <a:sym typeface="Helvetica"/>
                </a:defRPr>
              </a:pPr>
              <a:endParaRPr/>
            </a:p>
          </p:txBody>
        </p:sp>
        <p:pic>
          <p:nvPicPr>
            <p:cNvPr id="775" name="image3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42" y="256746"/>
              <a:ext cx="1646001" cy="1252394"/>
            </a:xfrm>
            <a:prstGeom prst="rect">
              <a:avLst/>
            </a:prstGeom>
            <a:ln w="12700" cap="flat">
              <a:noFill/>
              <a:miter lim="400000"/>
            </a:ln>
            <a:effectLst/>
          </p:spPr>
        </p:pic>
      </p:grpSp>
      <p:sp>
        <p:nvSpPr>
          <p:cNvPr id="777" name="Shape 777"/>
          <p:cNvSpPr/>
          <p:nvPr/>
        </p:nvSpPr>
        <p:spPr>
          <a:xfrm>
            <a:off x="3796388" y="3611324"/>
            <a:ext cx="3183195" cy="3"/>
          </a:xfrm>
          <a:prstGeom prst="line">
            <a:avLst/>
          </a:prstGeom>
          <a:ln w="114300">
            <a:solidFill>
              <a:srgbClr val="F62402"/>
            </a:solidFill>
            <a:tailEnd type="triangle"/>
          </a:ln>
        </p:spPr>
        <p:txBody>
          <a:bodyPr lIns="45718" tIns="45718" rIns="45718" bIns="45718"/>
          <a:lstStyle/>
          <a:p>
            <a:endParaRPr/>
          </a:p>
        </p:txBody>
      </p:sp>
      <p:sp>
        <p:nvSpPr>
          <p:cNvPr id="778" name="Shape 778"/>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43 </a:t>
            </a:r>
          </a:p>
        </p:txBody>
      </p:sp>
      <p:sp>
        <p:nvSpPr>
          <p:cNvPr id="779" name="Shape 779"/>
          <p:cNvSpPr/>
          <p:nvPr/>
        </p:nvSpPr>
        <p:spPr>
          <a:xfrm>
            <a:off x="6526029" y="4593776"/>
            <a:ext cx="2594033" cy="1348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latin typeface="+mj-lt"/>
                <a:ea typeface="+mj-ea"/>
                <a:cs typeface="+mj-cs"/>
                <a:sym typeface="Helvetica"/>
              </a:defRPr>
            </a:pPr>
            <a:r>
              <a:t>Nervous System, </a:t>
            </a:r>
          </a:p>
          <a:p>
            <a:pPr algn="ctr">
              <a:defRPr sz="2400">
                <a:latin typeface="+mj-lt"/>
                <a:ea typeface="+mj-ea"/>
                <a:cs typeface="+mj-cs"/>
                <a:sym typeface="Helvetica"/>
              </a:defRPr>
            </a:pPr>
            <a:r>
              <a:t>Brain</a:t>
            </a:r>
          </a:p>
          <a:p>
            <a:pPr algn="ctr">
              <a:defRPr sz="2600">
                <a:latin typeface="Monlam Uni OuChan2"/>
                <a:ea typeface="Monlam Uni OuChan2"/>
                <a:cs typeface="Monlam Uni OuChan2"/>
                <a:sym typeface="Monlam Uni OuChan2"/>
              </a:defRPr>
            </a:pPr>
            <a:r>
              <a:t>དབང་རྩ་མ་ལག་དང་ཀླད་པ།</a:t>
            </a:r>
          </a:p>
        </p:txBody>
      </p:sp>
      <p:sp>
        <p:nvSpPr>
          <p:cNvPr id="780" name="Shape 780"/>
          <p:cNvSpPr/>
          <p:nvPr/>
        </p:nvSpPr>
        <p:spPr>
          <a:xfrm>
            <a:off x="822802" y="4914060"/>
            <a:ext cx="4889699" cy="10772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mj-lt"/>
                <a:ea typeface="+mj-ea"/>
                <a:cs typeface="+mj-cs"/>
                <a:sym typeface="Helvetica"/>
              </a:defRPr>
            </a:pPr>
            <a:r>
              <a:rPr dirty="0"/>
              <a:t>Purpose of receptor cells: To translate</a:t>
            </a:r>
          </a:p>
          <a:p>
            <a:pPr>
              <a:defRPr sz="2000">
                <a:latin typeface="+mj-lt"/>
                <a:ea typeface="+mj-ea"/>
                <a:cs typeface="+mj-cs"/>
                <a:sym typeface="Helvetica"/>
              </a:defRPr>
            </a:pPr>
            <a:r>
              <a:rPr dirty="0"/>
              <a:t>the stimuli into electrical impulses</a:t>
            </a:r>
          </a:p>
          <a:p>
            <a:pPr>
              <a:defRPr sz="2400">
                <a:latin typeface="Monlam Uni OuChan2"/>
                <a:ea typeface="Monlam Uni OuChan2"/>
                <a:cs typeface="Monlam Uni OuChan2"/>
                <a:sym typeface="Monlam Uni OuChan2"/>
              </a:defRPr>
            </a:pPr>
            <a:r>
              <a:rPr dirty="0" err="1"/>
              <a:t>སྣེ་ལེན་ཕྲ་ཕུང་གི་བྱེད་ལས</a:t>
            </a:r>
            <a:r>
              <a:rPr dirty="0"/>
              <a:t>། </a:t>
            </a:r>
            <a:r>
              <a:rPr lang="bo-CN" sz="2400" dirty="0"/>
              <a:t>སྐུལ་</a:t>
            </a:r>
            <a:r>
              <a:rPr lang="bo-CN" sz="2400" dirty="0">
                <a:latin typeface="Arial" panose="020B0604020202020204" pitchFamily="34" charset="0"/>
              </a:rPr>
              <a:t>རྐྱེན</a:t>
            </a:r>
            <a:r>
              <a:rPr lang="bo-CN" dirty="0"/>
              <a:t>་</a:t>
            </a:r>
            <a:r>
              <a:rPr dirty="0" err="1"/>
              <a:t>རྣམས་གློག་བརྡའི་ངོ་བོར་འགྱུར</a:t>
            </a:r>
            <a:r>
              <a:rPr lang="bo-CN" dirty="0"/>
              <a:t>་བ</a:t>
            </a:r>
            <a:r>
              <a:rPr dirty="0"/>
              <a:t>།</a:t>
            </a:r>
          </a:p>
        </p:txBody>
      </p:sp>
      <p:sp>
        <p:nvSpPr>
          <p:cNvPr id="781" name="Shape 781"/>
          <p:cNvSpPr/>
          <p:nvPr/>
        </p:nvSpPr>
        <p:spPr>
          <a:xfrm>
            <a:off x="4124964" y="1600870"/>
            <a:ext cx="2880233" cy="16927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solidFill>
                  <a:srgbClr val="FF2600"/>
                </a:solidFill>
                <a:latin typeface="+mj-lt"/>
                <a:ea typeface="+mj-ea"/>
                <a:cs typeface="+mj-cs"/>
                <a:sym typeface="Helvetica"/>
              </a:defRPr>
            </a:pPr>
            <a:r>
              <a:rPr dirty="0"/>
              <a:t>Nerve cells transmit the information by an electrical impulse</a:t>
            </a:r>
            <a:br>
              <a:rPr dirty="0"/>
            </a:br>
            <a:r>
              <a:rPr sz="2200" dirty="0">
                <a:latin typeface="Monlam Uni OuChan2"/>
                <a:ea typeface="Monlam Uni OuChan2"/>
                <a:cs typeface="Monlam Uni OuChan2"/>
                <a:sym typeface="Monlam Uni OuChan2"/>
              </a:rPr>
              <a:t>དབང་རྩ་ཕྲ་ཕུང་རྣམས་ཀྱི་གློག་བརྡ་</a:t>
            </a:r>
          </a:p>
          <a:p>
            <a:pPr>
              <a:defRPr sz="2200">
                <a:solidFill>
                  <a:srgbClr val="FF2600"/>
                </a:solidFill>
                <a:latin typeface="Monlam Uni OuChan2"/>
                <a:ea typeface="Monlam Uni OuChan2"/>
                <a:cs typeface="Monlam Uni OuChan2"/>
                <a:sym typeface="Monlam Uni OuChan2"/>
              </a:defRPr>
            </a:pPr>
            <a:r>
              <a:rPr dirty="0">
                <a:latin typeface="Monlam Uni OuChan2"/>
                <a:cs typeface="Monlam Uni OuChan2"/>
              </a:rPr>
              <a:t>བརྒྱུད་ནས་ཆ་འཕྲིན་གཏོང་གི་ཡོད</a:t>
            </a:r>
            <a:r>
              <a:rPr dirty="0">
                <a:latin typeface="Monlam Uni OuChan2"/>
                <a:ea typeface="+mj-ea"/>
                <a:cs typeface="Monlam Uni OuChan2"/>
                <a:sym typeface="Helvetica"/>
              </a:rPr>
              <a:t>།</a:t>
            </a:r>
          </a:p>
        </p:txBody>
      </p:sp>
      <p:sp>
        <p:nvSpPr>
          <p:cNvPr id="782" name="Shape 782"/>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783" name="Shape 783"/>
          <p:cNvSpPr/>
          <p:nvPr/>
        </p:nvSpPr>
        <p:spPr>
          <a:xfrm>
            <a:off x="456431" y="-46331"/>
            <a:ext cx="8229601" cy="1043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a:defRPr sz="2800" b="1">
                <a:latin typeface="+mj-lt"/>
                <a:ea typeface="+mj-ea"/>
                <a:cs typeface="+mj-cs"/>
                <a:sym typeface="Helvetica"/>
              </a:defRPr>
            </a:pPr>
            <a:r>
              <a:rPr dirty="0"/>
              <a:t>The senses and their organs</a:t>
            </a:r>
          </a:p>
          <a:p>
            <a:pPr algn="ctr">
              <a:defRPr sz="3200">
                <a:latin typeface="+mj-lt"/>
                <a:ea typeface="+mj-ea"/>
                <a:cs typeface="+mj-cs"/>
                <a:sym typeface="Helvetica"/>
              </a:defRPr>
            </a:pPr>
            <a:r>
              <a:rPr b="1" dirty="0">
                <a:latin typeface="+mn-lt"/>
                <a:ea typeface="+mn-ea"/>
                <a:cs typeface="+mn-cs"/>
                <a:sym typeface="Calibri"/>
              </a:rPr>
              <a:t>དབང་ཚོར་རྣམས་དང་དབང་པོ་ཁག</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1" animBg="1" advAuto="0"/>
      <p:bldP spid="781"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DC8"/>
        </a:solidFill>
        <a:effectLst/>
      </p:bgPr>
    </p:bg>
    <p:spTree>
      <p:nvGrpSpPr>
        <p:cNvPr id="1" name=""/>
        <p:cNvGrpSpPr/>
        <p:nvPr/>
      </p:nvGrpSpPr>
      <p:grpSpPr>
        <a:xfrm>
          <a:off x="0" y="0"/>
          <a:ext cx="0" cy="0"/>
          <a:chOff x="0" y="0"/>
          <a:chExt cx="0" cy="0"/>
        </a:xfrm>
      </p:grpSpPr>
      <p:sp>
        <p:nvSpPr>
          <p:cNvPr id="787" name="Shape 78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46</a:t>
            </a:fld>
            <a:endParaRPr/>
          </a:p>
        </p:txBody>
      </p:sp>
      <p:sp>
        <p:nvSpPr>
          <p:cNvPr id="788" name="Shape 788"/>
          <p:cNvSpPr>
            <a:spLocks noGrp="1"/>
          </p:cNvSpPr>
          <p:nvPr>
            <p:ph type="title" idx="4294967295"/>
          </p:nvPr>
        </p:nvSpPr>
        <p:spPr>
          <a:xfrm>
            <a:off x="709934" y="1784643"/>
            <a:ext cx="7772401" cy="1470027"/>
          </a:xfrm>
          <a:prstGeom prst="rect">
            <a:avLst/>
          </a:prstGeom>
        </p:spPr>
        <p:txBody>
          <a:bodyPr/>
          <a:lstStyle/>
          <a:p>
            <a:pPr defTabSz="406400">
              <a:lnSpc>
                <a:spcPts val="4300"/>
              </a:lnSpc>
              <a:spcBef>
                <a:spcPts val="200"/>
              </a:spcBef>
              <a:tabLst>
                <a:tab pos="863600" algn="l"/>
              </a:tabLst>
              <a:defRPr sz="3600" b="1">
                <a:latin typeface="+mj-lt"/>
                <a:ea typeface="+mj-ea"/>
                <a:cs typeface="+mj-cs"/>
                <a:sym typeface="Helvetica"/>
              </a:defRPr>
            </a:pPr>
            <a:r>
              <a:rPr dirty="0"/>
              <a:t>Cell – Tissue – Organ</a:t>
            </a:r>
            <a:br>
              <a:rPr dirty="0"/>
            </a:br>
            <a:r>
              <a:rPr sz="4000" b="1" dirty="0">
                <a:latin typeface="Monlam Uni OuChan2"/>
                <a:ea typeface="Monlam Uni OuChan2"/>
                <a:cs typeface="Monlam Uni OuChan2"/>
                <a:sym typeface="Monlam Uni OuChan2"/>
              </a:rPr>
              <a:t>ཕྲ་ཕུང་།</a:t>
            </a:r>
            <a:r>
              <a:rPr sz="3200" b="1" dirty="0">
                <a:latin typeface="Monlam Uni OuChan2"/>
                <a:cs typeface="Monlam Uni OuChan2"/>
              </a:rPr>
              <a:t> –</a:t>
            </a:r>
            <a:r>
              <a:rPr sz="4000" b="1" dirty="0">
                <a:latin typeface="Monlam Uni OuChan2"/>
                <a:ea typeface="Monlam Uni OuChan2"/>
                <a:cs typeface="Monlam Uni OuChan2"/>
                <a:sym typeface="Monlam Uni OuChan2"/>
              </a:rPr>
              <a:t> ཕུང་གྲུབ།</a:t>
            </a:r>
            <a:r>
              <a:rPr sz="3200" b="1" dirty="0">
                <a:latin typeface="Monlam Uni OuChan2"/>
                <a:cs typeface="Monlam Uni OuChan2"/>
              </a:rPr>
              <a:t> –</a:t>
            </a:r>
            <a:r>
              <a:rPr sz="4000" b="1" dirty="0">
                <a:latin typeface="Monlam Uni OuChan2"/>
                <a:cs typeface="Monlam Uni OuChan2"/>
              </a:rPr>
              <a:t> </a:t>
            </a:r>
            <a:r>
              <a:rPr sz="4000" b="1" dirty="0">
                <a:latin typeface="Monlam Uni OuChan2"/>
                <a:ea typeface="Monlam Uni OuChan2"/>
                <a:cs typeface="Monlam Uni OuChan2"/>
                <a:sym typeface="Monlam Uni OuChan2"/>
              </a:rPr>
              <a:t>དབང་པོ།</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47</a:t>
            </a:fld>
            <a:endParaRPr/>
          </a:p>
        </p:txBody>
      </p:sp>
      <p:sp>
        <p:nvSpPr>
          <p:cNvPr id="791" name="Shape 791"/>
          <p:cNvSpPr>
            <a:spLocks noGrp="1"/>
          </p:cNvSpPr>
          <p:nvPr>
            <p:ph type="title" idx="4294967295"/>
          </p:nvPr>
        </p:nvSpPr>
        <p:spPr>
          <a:xfrm>
            <a:off x="481334" y="-48808"/>
            <a:ext cx="8229601" cy="1094338"/>
          </a:xfrm>
          <a:prstGeom prst="rect">
            <a:avLst/>
          </a:prstGeom>
        </p:spPr>
        <p:txBody>
          <a:bodyPr/>
          <a:lstStyle/>
          <a:p>
            <a:pPr defTabSz="434340">
              <a:lnSpc>
                <a:spcPct val="80000"/>
              </a:lnSpc>
              <a:defRPr sz="2660" b="1">
                <a:latin typeface="+mj-lt"/>
                <a:ea typeface="+mj-ea"/>
                <a:cs typeface="+mj-cs"/>
                <a:sym typeface="Helvetica"/>
              </a:defRPr>
            </a:pPr>
            <a:r>
              <a:rPr dirty="0"/>
              <a:t>Cells  -  Tissues – Tongue</a:t>
            </a:r>
            <a:br>
              <a:rPr dirty="0"/>
            </a:br>
            <a:r>
              <a:rPr sz="2800" b="1" dirty="0">
                <a:latin typeface="Monlam Uni OuChan2"/>
                <a:ea typeface="Monlam Uni OuChan2"/>
                <a:cs typeface="Monlam Uni OuChan2"/>
                <a:sym typeface="Monlam Uni OuChan2"/>
              </a:rPr>
              <a:t>ཕྲ་ཕུང་།    -  ཕུང་གྲུབ།   -    ལྕེ།</a:t>
            </a:r>
            <a:r>
              <a:rPr sz="3040" b="0" dirty="0">
                <a:latin typeface="Monlam Uni OuChan2"/>
                <a:ea typeface="Monlam Uni OuChan2"/>
                <a:cs typeface="Monlam Uni OuChan2"/>
                <a:sym typeface="Monlam Uni OuChan2"/>
              </a:rPr>
              <a:t> </a:t>
            </a:r>
          </a:p>
        </p:txBody>
      </p:sp>
      <p:sp>
        <p:nvSpPr>
          <p:cNvPr id="792" name="Shape 792"/>
          <p:cNvSpPr/>
          <p:nvPr/>
        </p:nvSpPr>
        <p:spPr>
          <a:xfrm>
            <a:off x="365361" y="4565274"/>
            <a:ext cx="2622062" cy="1742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200">
                <a:latin typeface="+mj-lt"/>
                <a:ea typeface="+mj-ea"/>
                <a:cs typeface="+mj-cs"/>
                <a:sym typeface="Helvetica"/>
              </a:defRPr>
            </a:pPr>
            <a:r>
              <a:t>3 types of </a:t>
            </a:r>
            <a:r>
              <a:rPr b="1"/>
              <a:t>cells</a:t>
            </a:r>
          </a:p>
          <a:p>
            <a:pPr>
              <a:defRPr sz="2800">
                <a:latin typeface="Monlam Uni OuChan2"/>
                <a:ea typeface="Monlam Uni OuChan2"/>
                <a:cs typeface="Monlam Uni OuChan2"/>
                <a:sym typeface="Monlam Uni OuChan2"/>
              </a:defRPr>
            </a:pPr>
            <a:r>
              <a:t>ཕྲ་ཕུང་མི་འདྲ་བ་གསུམ།</a:t>
            </a:r>
          </a:p>
          <a:p>
            <a:pPr>
              <a:defRPr sz="2200">
                <a:latin typeface="Monlam Uni OuChan2"/>
                <a:ea typeface="Monlam Uni OuChan2"/>
                <a:cs typeface="Monlam Uni OuChan2"/>
                <a:sym typeface="Monlam Uni OuChan2"/>
              </a:defRPr>
            </a:pPr>
            <a:endParaRPr/>
          </a:p>
          <a:p>
            <a:pPr>
              <a:defRPr sz="2000">
                <a:latin typeface="+mj-lt"/>
                <a:ea typeface="+mj-ea"/>
                <a:cs typeface="+mj-cs"/>
                <a:sym typeface="Helvetica"/>
              </a:defRPr>
            </a:pPr>
            <a:r>
              <a:t>Cell size 1 to 30 µm    </a:t>
            </a:r>
          </a:p>
        </p:txBody>
      </p:sp>
      <p:pic>
        <p:nvPicPr>
          <p:cNvPr id="793" name="image47.tif"/>
          <p:cNvPicPr>
            <a:picLocks noChangeAspect="1"/>
          </p:cNvPicPr>
          <p:nvPr/>
        </p:nvPicPr>
        <p:blipFill>
          <a:blip r:embed="rId2"/>
          <a:stretch>
            <a:fillRect/>
          </a:stretch>
        </p:blipFill>
        <p:spPr>
          <a:xfrm>
            <a:off x="487683" y="1330490"/>
            <a:ext cx="8216902" cy="2946401"/>
          </a:xfrm>
          <a:prstGeom prst="rect">
            <a:avLst/>
          </a:prstGeom>
          <a:ln w="12700">
            <a:miter lim="400000"/>
          </a:ln>
        </p:spPr>
      </p:pic>
      <p:sp>
        <p:nvSpPr>
          <p:cNvPr id="794" name="Shape 794"/>
          <p:cNvSpPr/>
          <p:nvPr/>
        </p:nvSpPr>
        <p:spPr>
          <a:xfrm>
            <a:off x="2976879" y="4565274"/>
            <a:ext cx="3459712" cy="993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t>Several </a:t>
            </a:r>
            <a:r>
              <a:rPr b="1"/>
              <a:t>tissues </a:t>
            </a:r>
            <a:r>
              <a:t>of the skin </a:t>
            </a:r>
          </a:p>
          <a:p>
            <a:pPr>
              <a:defRPr sz="2800">
                <a:latin typeface="Monlam Uni OuChan2"/>
                <a:ea typeface="Monlam Uni OuChan2"/>
                <a:cs typeface="Monlam Uni OuChan2"/>
                <a:sym typeface="Monlam Uni OuChan2"/>
              </a:defRPr>
            </a:pPr>
            <a:r>
              <a:t>པགས་པའི་ཕུང་གྲུབ་མི་འདྲ་བ།</a:t>
            </a:r>
          </a:p>
        </p:txBody>
      </p:sp>
      <p:sp>
        <p:nvSpPr>
          <p:cNvPr id="795" name="Shape 795"/>
          <p:cNvSpPr/>
          <p:nvPr/>
        </p:nvSpPr>
        <p:spPr>
          <a:xfrm>
            <a:off x="6681693" y="4544953"/>
            <a:ext cx="2482543" cy="993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t>Tongue - </a:t>
            </a:r>
            <a:r>
              <a:rPr b="1"/>
              <a:t>Organ</a:t>
            </a:r>
          </a:p>
          <a:p>
            <a:pPr>
              <a:defRPr sz="2800">
                <a:latin typeface="Monlam Uni OuChan2"/>
                <a:ea typeface="Monlam Uni OuChan2"/>
                <a:cs typeface="Monlam Uni OuChan2"/>
                <a:sym typeface="Monlam Uni OuChan2"/>
              </a:defRPr>
            </a:pPr>
            <a:r>
              <a:t>ལྕེ་ནི་དབང་པོ་ཞིག་ཡིན</a:t>
            </a:r>
            <a:r>
              <a:rPr sz="2400"/>
              <a:t>།</a:t>
            </a:r>
          </a:p>
        </p:txBody>
      </p:sp>
      <p:sp>
        <p:nvSpPr>
          <p:cNvPr id="796" name="Shape 796"/>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 grpId="1" animBg="1" advAuto="0"/>
      <p:bldP spid="795"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48</a:t>
            </a:fld>
            <a:endParaRPr/>
          </a:p>
        </p:txBody>
      </p:sp>
      <p:sp>
        <p:nvSpPr>
          <p:cNvPr id="799" name="Shape 799"/>
          <p:cNvSpPr/>
          <p:nvPr/>
        </p:nvSpPr>
        <p:spPr>
          <a:xfrm>
            <a:off x="683293" y="1284824"/>
            <a:ext cx="8919875"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Cell – tissue – organ – organ system - organism</a:t>
            </a:r>
            <a:br>
              <a:rPr dirty="0"/>
            </a:br>
            <a:r>
              <a:rPr sz="2800" dirty="0">
                <a:latin typeface="Monlam Uni OuChan2"/>
                <a:ea typeface="Monlam Uni OuChan2"/>
                <a:cs typeface="Monlam Uni OuChan2"/>
                <a:sym typeface="Monlam Uni OuChan2"/>
              </a:rPr>
              <a:t>ཕྲ་ཕུང་། - ཕུང་གྲུབ། - དབང་པོ། - དབང་པོའི་མ་ལག - སྐྱེ་དངོས། / སྐྱེ་ལྡན།</a:t>
            </a:r>
          </a:p>
        </p:txBody>
      </p:sp>
      <p:sp>
        <p:nvSpPr>
          <p:cNvPr id="800" name="Shape 800"/>
          <p:cNvSpPr/>
          <p:nvPr/>
        </p:nvSpPr>
        <p:spPr>
          <a:xfrm>
            <a:off x="683293" y="2228507"/>
            <a:ext cx="6571906" cy="43396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52308">
              <a:lnSpc>
                <a:spcPct val="120000"/>
              </a:lnSpc>
              <a:buSzPct val="100000"/>
              <a:buFont typeface="Arial"/>
              <a:buChar char="•"/>
              <a:tabLst>
                <a:tab pos="1066800" algn="l"/>
              </a:tabLst>
              <a:defRPr sz="2200">
                <a:latin typeface="+mj-lt"/>
                <a:ea typeface="+mj-ea"/>
                <a:cs typeface="+mj-cs"/>
                <a:sym typeface="Helvetica"/>
              </a:defRPr>
            </a:pPr>
            <a:r>
              <a:rPr dirty="0"/>
              <a:t> a cell is the smallest entity of life  </a:t>
            </a:r>
            <a:br>
              <a:rPr dirty="0"/>
            </a:br>
            <a:r>
              <a:rPr dirty="0"/>
              <a:t>  </a:t>
            </a:r>
            <a:r>
              <a:rPr sz="2400" dirty="0" err="1"/>
              <a:t>ཕྲ་ཕུང་ནི་ཚེ་སྲོག་གི་ངོ་བོ་ཆུང་ཤོས་དེ་ཡིན</a:t>
            </a:r>
            <a:r>
              <a:rPr sz="2400" dirty="0"/>
              <a:t>།</a:t>
            </a:r>
          </a:p>
          <a:p>
            <a:pPr marL="52308">
              <a:lnSpc>
                <a:spcPct val="120000"/>
              </a:lnSpc>
              <a:buSzPct val="100000"/>
              <a:buFont typeface="Arial"/>
              <a:buChar char="•"/>
              <a:tabLst>
                <a:tab pos="1066800" algn="l"/>
              </a:tabLst>
              <a:defRPr sz="2200">
                <a:latin typeface="+mj-lt"/>
                <a:ea typeface="+mj-ea"/>
                <a:cs typeface="+mj-cs"/>
                <a:sym typeface="Helvetica"/>
              </a:defRPr>
            </a:pPr>
            <a:r>
              <a:rPr dirty="0"/>
              <a:t> many same cells form a tissue</a:t>
            </a:r>
            <a:r>
              <a:rPr lang="en-US" dirty="0"/>
              <a:t/>
            </a:r>
            <a:br>
              <a:rPr lang="en-US" dirty="0"/>
            </a:br>
            <a:r>
              <a:rPr lang="en-US" dirty="0"/>
              <a:t>  </a:t>
            </a:r>
            <a:r>
              <a:rPr lang="bo-CN" sz="2400" dirty="0">
                <a:sym typeface="Helvetica"/>
              </a:rPr>
              <a:t>ཕུང་གྲུབ་ནི་</a:t>
            </a:r>
            <a:r>
              <a:rPr sz="2400" dirty="0" err="1"/>
              <a:t>ཕྲ་ཕུང་འདྲ་བོ་དུ་མ་འདུས་པ་ལས་གྲུབ</a:t>
            </a:r>
            <a:r>
              <a:rPr sz="2400" dirty="0"/>
              <a:t>།</a:t>
            </a:r>
          </a:p>
          <a:p>
            <a:pPr marL="52308">
              <a:lnSpc>
                <a:spcPct val="120000"/>
              </a:lnSpc>
              <a:buSzPct val="100000"/>
              <a:buFont typeface="Arial"/>
              <a:buChar char="•"/>
              <a:tabLst>
                <a:tab pos="1066800" algn="l"/>
              </a:tabLst>
              <a:defRPr sz="2200">
                <a:latin typeface="+mj-lt"/>
                <a:ea typeface="+mj-ea"/>
                <a:cs typeface="+mj-cs"/>
                <a:sym typeface="Helvetica"/>
              </a:defRPr>
            </a:pPr>
            <a:r>
              <a:rPr dirty="0"/>
              <a:t> different tissues form an organ</a:t>
            </a:r>
            <a:br>
              <a:rPr dirty="0"/>
            </a:br>
            <a:r>
              <a:rPr dirty="0"/>
              <a:t>   </a:t>
            </a:r>
            <a:r>
              <a:rPr sz="2400" dirty="0" err="1"/>
              <a:t>ཕུང་གྲུབ་མི་འདྲ་བ་དུ་མ་འདུས་པ་ལས་དབང་པོ་གྲུབ</a:t>
            </a:r>
            <a:r>
              <a:rPr sz="2400" dirty="0"/>
              <a:t>།</a:t>
            </a:r>
          </a:p>
          <a:p>
            <a:pPr marL="52308">
              <a:lnSpc>
                <a:spcPct val="120000"/>
              </a:lnSpc>
              <a:buSzPct val="100000"/>
              <a:buFont typeface="Arial"/>
              <a:buChar char="•"/>
              <a:tabLst>
                <a:tab pos="1066800" algn="l"/>
              </a:tabLst>
              <a:defRPr sz="2200">
                <a:latin typeface="+mj-lt"/>
                <a:ea typeface="+mj-ea"/>
                <a:cs typeface="+mj-cs"/>
                <a:sym typeface="Helvetica"/>
              </a:defRPr>
            </a:pPr>
            <a:r>
              <a:rPr dirty="0"/>
              <a:t> different organs form an organ system</a:t>
            </a:r>
            <a:br>
              <a:rPr dirty="0"/>
            </a:br>
            <a:r>
              <a:rPr dirty="0"/>
              <a:t>   </a:t>
            </a:r>
            <a:r>
              <a:rPr sz="2400" dirty="0" err="1"/>
              <a:t>དབང་པོ་མི་འདྲ་བ་དུ་མ་འདུས་པ་ལས་དབང་པོའི་མ་ལག་གྲུབ</a:t>
            </a:r>
            <a:r>
              <a:rPr sz="2400" dirty="0"/>
              <a:t>།</a:t>
            </a:r>
          </a:p>
          <a:p>
            <a:pPr marL="52308">
              <a:lnSpc>
                <a:spcPct val="120000"/>
              </a:lnSpc>
              <a:buSzPct val="100000"/>
              <a:buFont typeface="Arial"/>
              <a:buChar char="•"/>
              <a:tabLst>
                <a:tab pos="1066800" algn="l"/>
              </a:tabLst>
              <a:defRPr sz="2200">
                <a:latin typeface="+mj-lt"/>
                <a:ea typeface="+mj-ea"/>
                <a:cs typeface="+mj-cs"/>
                <a:sym typeface="Helvetica"/>
              </a:defRPr>
            </a:pPr>
            <a:r>
              <a:rPr dirty="0"/>
              <a:t> several organ systems together form an organism</a:t>
            </a:r>
            <a:br>
              <a:rPr dirty="0"/>
            </a:br>
            <a:r>
              <a:rPr sz="2400" dirty="0"/>
              <a:t>  </a:t>
            </a:r>
            <a:r>
              <a:rPr sz="2400" dirty="0" err="1"/>
              <a:t>དབང་པོའི་མ་ལག་དུ་མ་འདུས་པ་ལས་</a:t>
            </a:r>
            <a:r>
              <a:rPr sz="2400" dirty="0" err="1">
                <a:latin typeface="Monlam Uni OuChan2"/>
                <a:ea typeface="Monlam Uni OuChan2"/>
                <a:cs typeface="Monlam Uni OuChan2"/>
                <a:sym typeface="Monlam Uni OuChan2"/>
              </a:rPr>
              <a:t>སྐྱེ་</a:t>
            </a:r>
            <a:r>
              <a:rPr sz="2400" dirty="0" err="1"/>
              <a:t>དངོས་ས</a:t>
            </a:r>
            <a:r>
              <a:rPr sz="2400" dirty="0" err="1">
                <a:latin typeface="Monlam Uni OuChan2"/>
                <a:ea typeface="Monlam Uni OuChan2"/>
                <a:cs typeface="Monlam Uni OuChan2"/>
                <a:sym typeface="Monlam Uni OuChan2"/>
              </a:rPr>
              <a:t>མ་སྐྱེ་ལྡན་</a:t>
            </a:r>
            <a:r>
              <a:rPr sz="2400" dirty="0" err="1"/>
              <a:t>གྲུབ</a:t>
            </a:r>
            <a:r>
              <a:rPr sz="2400" dirty="0"/>
              <a:t>།</a:t>
            </a:r>
          </a:p>
        </p:txBody>
      </p:sp>
      <p:sp>
        <p:nvSpPr>
          <p:cNvPr id="801" name="Shape 801"/>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802" name="Shape 802"/>
          <p:cNvSpPr/>
          <p:nvPr/>
        </p:nvSpPr>
        <p:spPr>
          <a:xfrm>
            <a:off x="481334" y="-82149"/>
            <a:ext cx="822960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a:lnSpc>
                <a:spcPct val="90000"/>
              </a:lnSpc>
              <a:defRPr sz="2800" b="1">
                <a:latin typeface="+mj-lt"/>
                <a:ea typeface="+mj-ea"/>
                <a:cs typeface="+mj-cs"/>
                <a:sym typeface="Helvetica"/>
              </a:defRPr>
            </a:pPr>
            <a:r>
              <a:rPr dirty="0"/>
              <a:t>From Cell to Organism</a:t>
            </a:r>
            <a:br>
              <a:rPr dirty="0"/>
            </a:br>
            <a:r>
              <a:rPr sz="2800" b="1" dirty="0">
                <a:latin typeface="Monlam Uni OuChan2"/>
                <a:ea typeface="Monlam Uni OuChan2"/>
                <a:cs typeface="Monlam Uni OuChan2"/>
                <a:sym typeface="Monlam Uni OuChan2"/>
              </a:rPr>
              <a:t>ཕྲ་ཕུང་ནས་སྐྱེ་དངོས་སམ་སྐྱེ་ལྡན་བར།</a:t>
            </a:r>
          </a:p>
        </p:txBody>
      </p:sp>
      <p:sp>
        <p:nvSpPr>
          <p:cNvPr id="2" name="Textfeld 1"/>
          <p:cNvSpPr txBox="1"/>
          <p:nvPr/>
        </p:nvSpPr>
        <p:spPr>
          <a:xfrm>
            <a:off x="6716795" y="854770"/>
            <a:ext cx="9232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8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8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8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8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1"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49</a:t>
            </a:fld>
            <a:endParaRPr/>
          </a:p>
        </p:txBody>
      </p:sp>
      <p:sp>
        <p:nvSpPr>
          <p:cNvPr id="805" name="Shape 805"/>
          <p:cNvSpPr/>
          <p:nvPr/>
        </p:nvSpPr>
        <p:spPr>
          <a:xfrm>
            <a:off x="-21618" y="1127486"/>
            <a:ext cx="9187237" cy="1"/>
          </a:xfrm>
          <a:prstGeom prst="line">
            <a:avLst/>
          </a:prstGeom>
          <a:ln w="25400">
            <a:solidFill>
              <a:srgbClr val="000000"/>
            </a:solidFill>
          </a:ln>
        </p:spPr>
        <p:txBody>
          <a:bodyPr lIns="45718" tIns="45718" rIns="45718" bIns="45718"/>
          <a:lstStyle/>
          <a:p>
            <a:endParaRPr/>
          </a:p>
        </p:txBody>
      </p:sp>
      <p:pic>
        <p:nvPicPr>
          <p:cNvPr id="806" name="image48.png"/>
          <p:cNvPicPr>
            <a:picLocks noChangeAspect="1"/>
          </p:cNvPicPr>
          <p:nvPr/>
        </p:nvPicPr>
        <p:blipFill>
          <a:blip r:embed="rId2"/>
          <a:stretch>
            <a:fillRect/>
          </a:stretch>
        </p:blipFill>
        <p:spPr>
          <a:xfrm>
            <a:off x="325863" y="2192877"/>
            <a:ext cx="8492274" cy="3494958"/>
          </a:xfrm>
          <a:prstGeom prst="rect">
            <a:avLst/>
          </a:prstGeom>
          <a:ln w="12700">
            <a:miter lim="400000"/>
          </a:ln>
        </p:spPr>
      </p:pic>
      <p:sp>
        <p:nvSpPr>
          <p:cNvPr id="807" name="Shape 807"/>
          <p:cNvSpPr/>
          <p:nvPr/>
        </p:nvSpPr>
        <p:spPr>
          <a:xfrm>
            <a:off x="395427" y="1199171"/>
            <a:ext cx="1374685" cy="955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R="186689">
              <a:defRPr sz="2400">
                <a:latin typeface="+mj-lt"/>
                <a:ea typeface="+mj-ea"/>
                <a:cs typeface="+mj-cs"/>
                <a:sym typeface="Helvetica"/>
              </a:defRPr>
            </a:pPr>
            <a:r>
              <a:rPr dirty="0"/>
              <a:t>Example</a:t>
            </a:r>
          </a:p>
          <a:p>
            <a:pPr>
              <a:defRPr sz="2400">
                <a:latin typeface="Monlam Uni OuChan2"/>
                <a:ea typeface="Monlam Uni OuChan2"/>
                <a:cs typeface="Monlam Uni OuChan2"/>
                <a:sym typeface="Monlam Uni OuChan2"/>
              </a:defRPr>
            </a:pPr>
            <a:r>
              <a:rPr dirty="0"/>
              <a:t>དཔེ་ཚོན།</a:t>
            </a:r>
          </a:p>
        </p:txBody>
      </p:sp>
      <p:sp>
        <p:nvSpPr>
          <p:cNvPr id="8" name="Shape 802"/>
          <p:cNvSpPr/>
          <p:nvPr/>
        </p:nvSpPr>
        <p:spPr>
          <a:xfrm>
            <a:off x="481334" y="-82149"/>
            <a:ext cx="822960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a:lnSpc>
                <a:spcPct val="90000"/>
              </a:lnSpc>
              <a:defRPr sz="2800" b="1">
                <a:latin typeface="+mj-lt"/>
                <a:ea typeface="+mj-ea"/>
                <a:cs typeface="+mj-cs"/>
                <a:sym typeface="Helvetica"/>
              </a:defRPr>
            </a:pPr>
            <a:r>
              <a:rPr dirty="0"/>
              <a:t>From Cell to Organism</a:t>
            </a:r>
            <a:br>
              <a:rPr dirty="0"/>
            </a:br>
            <a:r>
              <a:rPr sz="2800" b="1" dirty="0">
                <a:latin typeface="Monlam Uni OuChan2"/>
                <a:ea typeface="Monlam Uni OuChan2"/>
                <a:cs typeface="Monlam Uni OuChan2"/>
                <a:sym typeface="Monlam Uni OuChan2"/>
              </a:rPr>
              <a:t>ཕྲ་ཕུང་ནས་སྐྱེ་དངོས་སམ་སྐྱེ་ལྡན་བར།</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a:t>
            </a:fld>
            <a:endParaRPr/>
          </a:p>
        </p:txBody>
      </p:sp>
      <p:sp>
        <p:nvSpPr>
          <p:cNvPr id="281" name="Shape 281"/>
          <p:cNvSpPr/>
          <p:nvPr/>
        </p:nvSpPr>
        <p:spPr>
          <a:xfrm>
            <a:off x="1547728" y="1878490"/>
            <a:ext cx="5847576" cy="8925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Plants – Botany</a:t>
            </a:r>
          </a:p>
          <a:p>
            <a:pPr>
              <a:defRPr sz="2800">
                <a:latin typeface="Monlam Uni OuChan2"/>
                <a:ea typeface="Monlam Uni OuChan2"/>
                <a:cs typeface="Monlam Uni OuChan2"/>
                <a:sym typeface="Monlam Uni OuChan2"/>
              </a:defRPr>
            </a:pPr>
            <a:r>
              <a:rPr dirty="0" err="1">
                <a:latin typeface="Monlam Uni OuChan2"/>
                <a:cs typeface="Monlam Uni OuChan2"/>
              </a:rPr>
              <a:t>རྩི་ཤིང</a:t>
            </a:r>
            <a:r>
              <a:rPr lang="bo-CN" dirty="0">
                <a:solidFill>
                  <a:srgbClr val="FF0000"/>
                </a:solidFill>
                <a:latin typeface="Monlam Uni OuChan2"/>
                <a:cs typeface="Monlam Uni OuChan2"/>
              </a:rPr>
              <a:t>་</a:t>
            </a:r>
            <a:r>
              <a:rPr dirty="0">
                <a:latin typeface="Monlam Uni OuChan2"/>
                <a:cs typeface="Monlam Uni OuChan2"/>
              </a:rPr>
              <a:t>།  </a:t>
            </a:r>
            <a:r>
              <a:rPr dirty="0" err="1">
                <a:latin typeface="Monlam Uni OuChan2"/>
                <a:cs typeface="Monlam Uni OuChan2"/>
              </a:rPr>
              <a:t>རྩི་ཤིང་རིག་པ</a:t>
            </a:r>
            <a:r>
              <a:rPr dirty="0">
                <a:latin typeface="Monlam Uni OuChan2"/>
                <a:ea typeface="+mj-ea"/>
                <a:cs typeface="Monlam Uni OuChan2"/>
                <a:sym typeface="Helvetica"/>
              </a:rPr>
              <a:t>།</a:t>
            </a:r>
          </a:p>
        </p:txBody>
      </p:sp>
      <p:sp>
        <p:nvSpPr>
          <p:cNvPr id="282" name="Shape 282"/>
          <p:cNvSpPr/>
          <p:nvPr/>
        </p:nvSpPr>
        <p:spPr>
          <a:xfrm>
            <a:off x="1547728" y="3171183"/>
            <a:ext cx="4158811"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Animals – Zoology</a:t>
            </a:r>
          </a:p>
          <a:p>
            <a:pPr>
              <a:defRPr sz="2800">
                <a:latin typeface="Monlam Uni OuChan2"/>
                <a:ea typeface="Monlam Uni OuChan2"/>
                <a:cs typeface="Monlam Uni OuChan2"/>
                <a:sym typeface="Monlam Uni OuChan2"/>
              </a:defRPr>
            </a:pPr>
            <a:r>
              <a:rPr dirty="0"/>
              <a:t>སེམས་ཅན།  དུད་འགྲོ་རིག་པ།</a:t>
            </a:r>
          </a:p>
        </p:txBody>
      </p:sp>
      <p:sp>
        <p:nvSpPr>
          <p:cNvPr id="283" name="Shape 283"/>
          <p:cNvSpPr/>
          <p:nvPr/>
        </p:nvSpPr>
        <p:spPr>
          <a:xfrm>
            <a:off x="1547727" y="4439523"/>
            <a:ext cx="4485001" cy="8925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Humans – Human Biology</a:t>
            </a:r>
          </a:p>
          <a:p>
            <a:pPr>
              <a:defRPr sz="2800">
                <a:latin typeface="Monlam Uni OuChan2"/>
                <a:ea typeface="Monlam Uni OuChan2"/>
                <a:cs typeface="Monlam Uni OuChan2"/>
                <a:sym typeface="Monlam Uni OuChan2"/>
              </a:defRPr>
            </a:pPr>
            <a:r>
              <a:rPr dirty="0" err="1"/>
              <a:t>མི</a:t>
            </a:r>
            <a:r>
              <a:rPr dirty="0"/>
              <a:t>།  </a:t>
            </a:r>
            <a:r>
              <a:rPr dirty="0" err="1"/>
              <a:t>མིའི</a:t>
            </a:r>
            <a:r>
              <a:rPr dirty="0"/>
              <a:t>་</a:t>
            </a:r>
            <a:r>
              <a:rPr lang="bo-CN" dirty="0"/>
              <a:t>ཆགས་རིམ་</a:t>
            </a:r>
            <a:r>
              <a:rPr lang="bo-CN" sz="2800" dirty="0">
                <a:latin typeface="Arial" panose="020B0604020202020204" pitchFamily="34" charset="0"/>
              </a:rPr>
              <a:t>གྱི་རིག་པ</a:t>
            </a:r>
            <a:r>
              <a:rPr lang="bo-CN" sz="2800" dirty="0"/>
              <a:t>། </a:t>
            </a:r>
            <a:endParaRPr dirty="0"/>
          </a:p>
        </p:txBody>
      </p:sp>
      <p:sp>
        <p:nvSpPr>
          <p:cNvPr id="284" name="Shape 284"/>
          <p:cNvSpPr/>
          <p:nvPr/>
        </p:nvSpPr>
        <p:spPr>
          <a:xfrm>
            <a:off x="5404965" y="1960415"/>
            <a:ext cx="384766" cy="32980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8"/>
                  <a:pt x="10800" y="241"/>
                </a:cubicBezTo>
                <a:lnTo>
                  <a:pt x="10800" y="10559"/>
                </a:lnTo>
                <a:cubicBezTo>
                  <a:pt x="10800" y="10692"/>
                  <a:pt x="15635" y="10800"/>
                  <a:pt x="21600" y="10800"/>
                </a:cubicBezTo>
                <a:cubicBezTo>
                  <a:pt x="15635" y="10800"/>
                  <a:pt x="10800" y="10908"/>
                  <a:pt x="10800" y="11041"/>
                </a:cubicBezTo>
                <a:lnTo>
                  <a:pt x="10800" y="21359"/>
                </a:lnTo>
                <a:cubicBezTo>
                  <a:pt x="10800" y="21492"/>
                  <a:pt x="5965" y="21600"/>
                  <a:pt x="0" y="21600"/>
                </a:cubicBezTo>
              </a:path>
            </a:pathLst>
          </a:custGeom>
          <a:ln w="38100">
            <a:solidFill>
              <a:srgbClr val="000000"/>
            </a:solidFill>
          </a:ln>
        </p:spPr>
        <p:txBody>
          <a:bodyPr lIns="45718" tIns="45718" rIns="45718" bIns="45718" anchor="ctr"/>
          <a:lstStyle/>
          <a:p>
            <a:pPr algn="ctr">
              <a:spcBef>
                <a:spcPts val="600"/>
              </a:spcBef>
              <a:defRPr sz="2800" b="1">
                <a:latin typeface="+mj-lt"/>
                <a:ea typeface="+mj-ea"/>
                <a:cs typeface="+mj-cs"/>
                <a:sym typeface="Helvetica"/>
              </a:defRPr>
            </a:pPr>
            <a:endParaRPr/>
          </a:p>
        </p:txBody>
      </p:sp>
      <p:sp>
        <p:nvSpPr>
          <p:cNvPr id="285" name="Shape 285"/>
          <p:cNvSpPr/>
          <p:nvPr/>
        </p:nvSpPr>
        <p:spPr>
          <a:xfrm>
            <a:off x="6173997" y="3171822"/>
            <a:ext cx="3185704" cy="8925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rPr dirty="0"/>
              <a:t>Ecology </a:t>
            </a:r>
            <a:br>
              <a:rPr dirty="0"/>
            </a:br>
            <a:r>
              <a:rPr sz="2800" dirty="0">
                <a:latin typeface="Monlam Uni OuChan2"/>
                <a:cs typeface="Monlam Uni OuChan2"/>
              </a:rPr>
              <a:t>སྣོད་བཅུད་རྟེན་འབྲེལ་རིག་པ།</a:t>
            </a:r>
            <a:r>
              <a:rPr sz="2800" dirty="0">
                <a:latin typeface="Monlam Uni OuChan2"/>
                <a:ea typeface="Monlam Uni OuChan2"/>
                <a:cs typeface="Monlam Uni OuChan2"/>
                <a:sym typeface="Monlam Uni OuChan2"/>
              </a:rPr>
              <a:t> </a:t>
            </a:r>
            <a:r>
              <a:rPr dirty="0"/>
              <a:t>  </a:t>
            </a:r>
          </a:p>
        </p:txBody>
      </p:sp>
      <p:pic>
        <p:nvPicPr>
          <p:cNvPr id="286" name="image3.png" descr="Bildschirmfoto 2016-09-26 um 21.54.1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922" y="1795086"/>
            <a:ext cx="691530" cy="1092691"/>
          </a:xfrm>
          <a:prstGeom prst="rect">
            <a:avLst/>
          </a:prstGeom>
          <a:ln w="12700">
            <a:miter lim="400000"/>
          </a:ln>
        </p:spPr>
      </p:pic>
      <p:pic>
        <p:nvPicPr>
          <p:cNvPr id="287" name="image4.png" descr="Bildschirmfoto 2016-09-26 um 22.00.1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31" y="3175193"/>
            <a:ext cx="1077817" cy="867509"/>
          </a:xfrm>
          <a:prstGeom prst="rect">
            <a:avLst/>
          </a:prstGeom>
          <a:ln w="12700">
            <a:miter lim="400000"/>
          </a:ln>
        </p:spPr>
      </p:pic>
      <p:pic>
        <p:nvPicPr>
          <p:cNvPr id="288" name="image5.png" descr="Bildschirmfoto 2016-09-26 um 22.05.2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59" y="4374338"/>
            <a:ext cx="930622" cy="1017683"/>
          </a:xfrm>
          <a:prstGeom prst="rect">
            <a:avLst/>
          </a:prstGeom>
          <a:ln w="12700">
            <a:miter lim="400000"/>
          </a:ln>
        </p:spPr>
      </p:pic>
      <p:sp>
        <p:nvSpPr>
          <p:cNvPr id="289" name="Shape 289"/>
          <p:cNvSpPr/>
          <p:nvPr/>
        </p:nvSpPr>
        <p:spPr>
          <a:xfrm>
            <a:off x="1221404" y="597779"/>
            <a:ext cx="6749462" cy="6001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a:latin typeface="+mj-lt"/>
                <a:ea typeface="+mj-ea"/>
                <a:cs typeface="+mj-cs"/>
                <a:sym typeface="Helvetica"/>
              </a:defRPr>
            </a:pPr>
            <a:r>
              <a:rPr dirty="0"/>
              <a:t>Biology   </a:t>
            </a:r>
            <a:r>
              <a:rPr sz="3900" dirty="0" err="1"/>
              <a:t>སྐྱེ་</a:t>
            </a:r>
            <a:r>
              <a:rPr sz="3900" dirty="0" err="1">
                <a:latin typeface="Monlam Uni OuChan2"/>
                <a:ea typeface="Monlam Uni OuChan2"/>
                <a:cs typeface="Monlam Uni OuChan2"/>
                <a:sym typeface="Monlam Uni OuChan2"/>
              </a:rPr>
              <a:t>དངོས་</a:t>
            </a:r>
            <a:r>
              <a:rPr sz="3900" dirty="0" err="1"/>
              <a:t>རིག་པ</a:t>
            </a:r>
            <a:r>
              <a:rPr sz="39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8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8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28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28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28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2" animBg="1" advAuto="0"/>
      <p:bldP spid="282" grpId="4" animBg="1" advAuto="0"/>
      <p:bldP spid="283" grpId="6" animBg="1" advAuto="0"/>
      <p:bldP spid="284" grpId="7" animBg="1" advAuto="0"/>
      <p:bldP spid="285" grpId="8" animBg="1" advAuto="0"/>
      <p:bldP spid="286" grpId="1" animBg="1" advAuto="0"/>
      <p:bldP spid="287" grpId="3" animBg="1" advAuto="0"/>
      <p:bldP spid="288" grpId="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50</a:t>
            </a:fld>
            <a:endParaRPr/>
          </a:p>
        </p:txBody>
      </p:sp>
      <p:sp>
        <p:nvSpPr>
          <p:cNvPr id="811" name="Shape 811"/>
          <p:cNvSpPr/>
          <p:nvPr/>
        </p:nvSpPr>
        <p:spPr>
          <a:xfrm>
            <a:off x="-21618" y="1127486"/>
            <a:ext cx="9187237" cy="1"/>
          </a:xfrm>
          <a:prstGeom prst="line">
            <a:avLst/>
          </a:prstGeom>
          <a:ln w="25400">
            <a:solidFill>
              <a:srgbClr val="000000"/>
            </a:solidFill>
          </a:ln>
        </p:spPr>
        <p:txBody>
          <a:bodyPr lIns="45718" tIns="45718" rIns="45718" bIns="45718"/>
          <a:lstStyle/>
          <a:p>
            <a:endParaRPr/>
          </a:p>
        </p:txBody>
      </p:sp>
      <p:pic>
        <p:nvPicPr>
          <p:cNvPr id="812" name="image49.tif"/>
          <p:cNvPicPr>
            <a:picLocks noChangeAspect="1"/>
          </p:cNvPicPr>
          <p:nvPr/>
        </p:nvPicPr>
        <p:blipFill>
          <a:blip r:embed="rId2"/>
          <a:stretch>
            <a:fillRect/>
          </a:stretch>
        </p:blipFill>
        <p:spPr>
          <a:xfrm>
            <a:off x="496022" y="1371600"/>
            <a:ext cx="8151956" cy="4792556"/>
          </a:xfrm>
          <a:prstGeom prst="rect">
            <a:avLst/>
          </a:prstGeom>
          <a:ln w="12700">
            <a:miter lim="400000"/>
          </a:ln>
        </p:spPr>
      </p:pic>
      <p:sp>
        <p:nvSpPr>
          <p:cNvPr id="814" name="Shape 814"/>
          <p:cNvSpPr/>
          <p:nvPr/>
        </p:nvSpPr>
        <p:spPr>
          <a:xfrm>
            <a:off x="527252" y="6126479"/>
            <a:ext cx="1733546" cy="48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vl1pPr>
          </a:lstStyle>
          <a:p>
            <a:r>
              <a:rPr dirty="0"/>
              <a:t>དབང་རྩ་ཕྲ་ཕུང་།</a:t>
            </a:r>
          </a:p>
        </p:txBody>
      </p:sp>
      <p:sp>
        <p:nvSpPr>
          <p:cNvPr id="815" name="Shape 815"/>
          <p:cNvSpPr/>
          <p:nvPr/>
        </p:nvSpPr>
        <p:spPr>
          <a:xfrm>
            <a:off x="2022836" y="6116320"/>
            <a:ext cx="1650331" cy="48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vl1pPr>
          </a:lstStyle>
          <a:p>
            <a:r>
              <a:rPr dirty="0"/>
              <a:t>དབང་རྩ་ཕུང་གྲུབ།</a:t>
            </a:r>
          </a:p>
        </p:txBody>
      </p:sp>
      <p:sp>
        <p:nvSpPr>
          <p:cNvPr id="816" name="Shape 816"/>
          <p:cNvSpPr/>
          <p:nvPr/>
        </p:nvSpPr>
        <p:spPr>
          <a:xfrm>
            <a:off x="4623849" y="6116320"/>
            <a:ext cx="1751272" cy="5149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t>དབང་པོ་ (ཀླད་པ།)</a:t>
            </a:r>
          </a:p>
        </p:txBody>
      </p:sp>
      <p:sp>
        <p:nvSpPr>
          <p:cNvPr id="817" name="Shape 817"/>
          <p:cNvSpPr/>
          <p:nvPr/>
        </p:nvSpPr>
        <p:spPr>
          <a:xfrm>
            <a:off x="6698129" y="6096000"/>
            <a:ext cx="1911351" cy="4851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vl1pPr>
          </a:lstStyle>
          <a:p>
            <a:r>
              <a:t>དབང་རྩ་མ་ལག</a:t>
            </a:r>
          </a:p>
        </p:txBody>
      </p:sp>
      <p:sp>
        <p:nvSpPr>
          <p:cNvPr id="11" name="Shape 807"/>
          <p:cNvSpPr/>
          <p:nvPr/>
        </p:nvSpPr>
        <p:spPr>
          <a:xfrm>
            <a:off x="395427" y="1199171"/>
            <a:ext cx="1374685" cy="955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R="186689">
              <a:defRPr sz="2400">
                <a:latin typeface="+mj-lt"/>
                <a:ea typeface="+mj-ea"/>
                <a:cs typeface="+mj-cs"/>
                <a:sym typeface="Helvetica"/>
              </a:defRPr>
            </a:pPr>
            <a:r>
              <a:rPr dirty="0"/>
              <a:t>Example</a:t>
            </a:r>
          </a:p>
          <a:p>
            <a:pPr>
              <a:defRPr sz="2400">
                <a:latin typeface="Monlam Uni OuChan2"/>
                <a:ea typeface="Monlam Uni OuChan2"/>
                <a:cs typeface="Monlam Uni OuChan2"/>
                <a:sym typeface="Monlam Uni OuChan2"/>
              </a:defRPr>
            </a:pPr>
            <a:r>
              <a:rPr dirty="0"/>
              <a:t>དཔེ་ཚོན།</a:t>
            </a:r>
          </a:p>
        </p:txBody>
      </p:sp>
      <p:sp>
        <p:nvSpPr>
          <p:cNvPr id="13" name="Shape 802"/>
          <p:cNvSpPr/>
          <p:nvPr/>
        </p:nvSpPr>
        <p:spPr>
          <a:xfrm>
            <a:off x="481334" y="-82149"/>
            <a:ext cx="822960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a:lnSpc>
                <a:spcPct val="90000"/>
              </a:lnSpc>
              <a:defRPr sz="2800" b="1">
                <a:latin typeface="+mj-lt"/>
                <a:ea typeface="+mj-ea"/>
                <a:cs typeface="+mj-cs"/>
                <a:sym typeface="Helvetica"/>
              </a:defRPr>
            </a:pPr>
            <a:r>
              <a:rPr dirty="0"/>
              <a:t>From Cell to Organism</a:t>
            </a:r>
            <a:br>
              <a:rPr dirty="0"/>
            </a:br>
            <a:r>
              <a:rPr sz="2800" b="1" dirty="0">
                <a:latin typeface="Monlam Uni OuChan2"/>
                <a:ea typeface="Monlam Uni OuChan2"/>
                <a:cs typeface="Monlam Uni OuChan2"/>
                <a:sym typeface="Monlam Uni OuChan2"/>
              </a:rPr>
              <a:t>ཕྲ་ཕུང་ནས་སྐྱེ་དངོས་སམ་སྐྱེ་ལྡན་བར།</a:t>
            </a:r>
          </a:p>
        </p:txBody>
      </p:sp>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Shape 820"/>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51</a:t>
            </a:fld>
            <a:endParaRPr/>
          </a:p>
        </p:txBody>
      </p:sp>
      <p:sp>
        <p:nvSpPr>
          <p:cNvPr id="821" name="Shape 821"/>
          <p:cNvSpPr>
            <a:spLocks noGrp="1"/>
          </p:cNvSpPr>
          <p:nvPr>
            <p:ph type="title" idx="4294967295"/>
          </p:nvPr>
        </p:nvSpPr>
        <p:spPr>
          <a:xfrm>
            <a:off x="481334" y="-70672"/>
            <a:ext cx="8229601" cy="1143001"/>
          </a:xfrm>
          <a:prstGeom prst="rect">
            <a:avLst/>
          </a:prstGeom>
        </p:spPr>
        <p:txBody>
          <a:bodyPr/>
          <a:lstStyle/>
          <a:p>
            <a:pPr defTabSz="452627">
              <a:lnSpc>
                <a:spcPct val="90000"/>
              </a:lnSpc>
              <a:defRPr sz="2772" b="1">
                <a:latin typeface="+mj-lt"/>
                <a:ea typeface="+mj-ea"/>
                <a:cs typeface="+mj-cs"/>
                <a:sym typeface="Helvetica"/>
              </a:defRPr>
            </a:pPr>
            <a:r>
              <a:rPr dirty="0"/>
              <a:t>Organ systems</a:t>
            </a:r>
            <a:br>
              <a:rPr dirty="0"/>
            </a:br>
            <a:r>
              <a:rPr sz="3168" b="1" dirty="0" err="1">
                <a:latin typeface="Monlam Uni OuChan2"/>
                <a:ea typeface="Monlam Uni OuChan2"/>
                <a:cs typeface="Monlam Uni OuChan2"/>
                <a:sym typeface="Monlam Uni OuChan2"/>
              </a:rPr>
              <a:t>དབང་པོ</a:t>
            </a:r>
            <a:r>
              <a:rPr sz="3168" b="1" dirty="0" err="1">
                <a:latin typeface="Monlam Uni OuChan2"/>
                <a:cs typeface="Monlam Uni OuChan2"/>
              </a:rPr>
              <a:t>འི</a:t>
            </a:r>
            <a:r>
              <a:rPr sz="3168" b="1" dirty="0" err="1">
                <a:latin typeface="Monlam Uni OuChan2"/>
                <a:ea typeface="Monlam Uni OuChan2"/>
                <a:cs typeface="Monlam Uni OuChan2"/>
                <a:sym typeface="Monlam Uni OuChan2"/>
              </a:rPr>
              <a:t>་མ་ལག</a:t>
            </a:r>
            <a:endParaRPr sz="3168" b="1" dirty="0">
              <a:latin typeface="Monlam Uni OuChan2"/>
              <a:ea typeface="Monlam Uni OuChan2"/>
              <a:cs typeface="Monlam Uni OuChan2"/>
              <a:sym typeface="Monlam Uni OuChan2"/>
            </a:endParaRPr>
          </a:p>
        </p:txBody>
      </p:sp>
      <p:sp>
        <p:nvSpPr>
          <p:cNvPr id="822" name="Shape 822"/>
          <p:cNvSpPr/>
          <p:nvPr/>
        </p:nvSpPr>
        <p:spPr>
          <a:xfrm>
            <a:off x="-21618" y="1127486"/>
            <a:ext cx="9187237" cy="1"/>
          </a:xfrm>
          <a:prstGeom prst="line">
            <a:avLst/>
          </a:prstGeom>
          <a:ln w="25400">
            <a:solidFill>
              <a:srgbClr val="000000"/>
            </a:solidFill>
          </a:ln>
        </p:spPr>
        <p:txBody>
          <a:bodyPr lIns="45718" tIns="45718" rIns="45718" bIns="45718"/>
          <a:lstStyle/>
          <a:p>
            <a:endParaRPr/>
          </a:p>
        </p:txBody>
      </p:sp>
      <p:sp>
        <p:nvSpPr>
          <p:cNvPr id="823" name="Shape 823"/>
          <p:cNvSpPr>
            <a:spLocks noGrp="1"/>
          </p:cNvSpPr>
          <p:nvPr>
            <p:ph type="body" idx="4294967295"/>
          </p:nvPr>
        </p:nvSpPr>
        <p:spPr>
          <a:xfrm>
            <a:off x="457200" y="1330959"/>
            <a:ext cx="8358393" cy="5032069"/>
          </a:xfrm>
          <a:prstGeom prst="rect">
            <a:avLst/>
          </a:prstGeom>
        </p:spPr>
        <p:txBody>
          <a:bodyPr/>
          <a:lstStyle/>
          <a:p>
            <a:pPr marL="0" indent="0" defTabSz="349117">
              <a:lnSpc>
                <a:spcPct val="64000"/>
              </a:lnSpc>
              <a:spcBef>
                <a:spcPts val="400"/>
              </a:spcBef>
              <a:buSzTx/>
              <a:buNone/>
              <a:defRPr sz="2208">
                <a:latin typeface="+mj-lt"/>
                <a:ea typeface="+mj-ea"/>
                <a:cs typeface="+mj-cs"/>
                <a:sym typeface="Helvetica"/>
              </a:defRPr>
            </a:pPr>
            <a:r>
              <a:rPr dirty="0"/>
              <a:t>Often several organs work together as a "team",</a:t>
            </a:r>
            <a:endParaRPr sz="2392" dirty="0"/>
          </a:p>
          <a:p>
            <a:pPr marL="0" indent="0" defTabSz="349117">
              <a:lnSpc>
                <a:spcPct val="64000"/>
              </a:lnSpc>
              <a:spcBef>
                <a:spcPts val="400"/>
              </a:spcBef>
              <a:buSzTx/>
              <a:buNone/>
              <a:defRPr sz="2208">
                <a:latin typeface="+mj-lt"/>
                <a:ea typeface="+mj-ea"/>
                <a:cs typeface="+mj-cs"/>
                <a:sym typeface="Helvetica"/>
              </a:defRPr>
            </a:pPr>
            <a:r>
              <a:rPr dirty="0"/>
              <a:t>they are one </a:t>
            </a:r>
            <a:r>
              <a:rPr b="1" dirty="0"/>
              <a:t>organ system</a:t>
            </a:r>
            <a:r>
              <a:rPr dirty="0"/>
              <a:t>.</a:t>
            </a:r>
            <a:endParaRPr sz="1932" dirty="0"/>
          </a:p>
          <a:p>
            <a:pPr marL="0" indent="0" defTabSz="420623">
              <a:lnSpc>
                <a:spcPct val="80000"/>
              </a:lnSpc>
              <a:spcBef>
                <a:spcPts val="600"/>
              </a:spcBef>
              <a:buSzTx/>
              <a:buNone/>
              <a:defRPr sz="2484">
                <a:latin typeface="Monlam Uni OuChan2"/>
                <a:ea typeface="Monlam Uni OuChan2"/>
                <a:cs typeface="Monlam Uni OuChan2"/>
                <a:sym typeface="Monlam Uni OuChan2"/>
              </a:defRPr>
            </a:pPr>
            <a:r>
              <a:rPr dirty="0">
                <a:latin typeface="+mn-lt"/>
                <a:ea typeface="+mn-ea"/>
                <a:cs typeface="+mn-cs"/>
                <a:sym typeface="Calibri"/>
              </a:rPr>
              <a:t>སྤྱིར་བཏང་དབང་པོ་མང་པོ་ཞིག་མཉམ་རུབ་བྱེད་ནས་ལྷན་དུ་ལས་ཀ་བྱེད་ཀྱི་ཡོད་པས་</a:t>
            </a:r>
            <a:endParaRPr sz="2760" dirty="0"/>
          </a:p>
          <a:p>
            <a:pPr marL="0" indent="0" defTabSz="420623">
              <a:lnSpc>
                <a:spcPct val="80000"/>
              </a:lnSpc>
              <a:spcBef>
                <a:spcPts val="600"/>
              </a:spcBef>
              <a:buSzTx/>
              <a:buNone/>
              <a:defRPr sz="2484">
                <a:latin typeface="Monlam Uni OuChan2"/>
                <a:ea typeface="Monlam Uni OuChan2"/>
                <a:cs typeface="Monlam Uni OuChan2"/>
                <a:sym typeface="Monlam Uni OuChan2"/>
              </a:defRPr>
            </a:pPr>
            <a:r>
              <a:rPr dirty="0" err="1">
                <a:latin typeface="+mn-lt"/>
                <a:ea typeface="+mn-ea"/>
                <a:cs typeface="+mn-cs"/>
                <a:sym typeface="Calibri"/>
              </a:rPr>
              <a:t>འདི་ཚོ་ལ་</a:t>
            </a:r>
            <a:r>
              <a:rPr b="1" dirty="0" err="1">
                <a:latin typeface="+mn-lt"/>
                <a:ea typeface="+mn-ea"/>
                <a:cs typeface="+mn-cs"/>
                <a:sym typeface="Calibri"/>
              </a:rPr>
              <a:t>དབང་པོའི་མ་ལག་</a:t>
            </a:r>
            <a:r>
              <a:rPr dirty="0" err="1">
                <a:latin typeface="+mn-lt"/>
                <a:ea typeface="+mn-ea"/>
                <a:cs typeface="+mn-cs"/>
                <a:sym typeface="Calibri"/>
              </a:rPr>
              <a:t>ཟེར</a:t>
            </a:r>
            <a:r>
              <a:rPr dirty="0">
                <a:latin typeface="+mn-lt"/>
                <a:ea typeface="+mn-ea"/>
                <a:cs typeface="+mn-cs"/>
                <a:sym typeface="Calibri"/>
              </a:rPr>
              <a:t>།</a:t>
            </a:r>
            <a:endParaRPr sz="2760" dirty="0"/>
          </a:p>
          <a:p>
            <a:pPr marL="0" indent="0" defTabSz="349117">
              <a:lnSpc>
                <a:spcPct val="64000"/>
              </a:lnSpc>
              <a:spcBef>
                <a:spcPts val="400"/>
              </a:spcBef>
              <a:buSzTx/>
              <a:buNone/>
              <a:tabLst>
                <a:tab pos="2705100" algn="l"/>
              </a:tabLst>
              <a:defRPr sz="1564">
                <a:latin typeface="+mj-lt"/>
                <a:ea typeface="+mj-ea"/>
                <a:cs typeface="+mj-cs"/>
                <a:sym typeface="Helvetica"/>
              </a:defRPr>
            </a:pPr>
            <a:endParaRPr sz="2760" dirty="0"/>
          </a:p>
          <a:p>
            <a:pPr marL="0" indent="0" defTabSz="349117">
              <a:lnSpc>
                <a:spcPct val="64000"/>
              </a:lnSpc>
              <a:spcBef>
                <a:spcPts val="0"/>
              </a:spcBef>
              <a:buSzTx/>
              <a:buNone/>
              <a:tabLst>
                <a:tab pos="2705100" algn="l"/>
              </a:tabLst>
              <a:defRPr sz="2208" b="1">
                <a:latin typeface="+mj-lt"/>
                <a:ea typeface="+mj-ea"/>
                <a:cs typeface="+mj-cs"/>
                <a:sym typeface="Helvetica"/>
              </a:defRPr>
            </a:pPr>
            <a:r>
              <a:rPr dirty="0"/>
              <a:t>Major organ systems: </a:t>
            </a:r>
            <a:r>
              <a:rPr b="0" dirty="0"/>
              <a:t>	</a:t>
            </a:r>
            <a:r>
              <a:rPr sz="2484" b="0" dirty="0">
                <a:latin typeface="Monlam Uni OuChan2"/>
                <a:ea typeface="Monlam Uni OuChan2"/>
                <a:cs typeface="Monlam Uni OuChan2"/>
                <a:sym typeface="Monlam Uni OuChan2"/>
              </a:rPr>
              <a:t>དབང་པོའི་མ་ལག་ཁག་ཆེ་བ་རྣམས།</a:t>
            </a:r>
            <a:endParaRPr sz="2760" b="0" dirty="0">
              <a:latin typeface="Monlam Uni OuChan2"/>
              <a:ea typeface="Monlam Uni OuChan2"/>
              <a:cs typeface="Monlam Uni OuChan2"/>
              <a:sym typeface="Monlam Uni OuChan2"/>
            </a:endParaRPr>
          </a:p>
          <a:p>
            <a:pPr marL="331533" lvl="1" indent="-331533" defTabSz="349117">
              <a:lnSpc>
                <a:spcPct val="120000"/>
              </a:lnSpc>
              <a:spcBef>
                <a:spcPts val="1400"/>
              </a:spcBef>
              <a:buChar char="•"/>
              <a:tabLst>
                <a:tab pos="3124200" algn="l"/>
              </a:tabLst>
              <a:defRPr sz="2208">
                <a:latin typeface="+mj-lt"/>
                <a:ea typeface="+mj-ea"/>
                <a:cs typeface="+mj-cs"/>
                <a:sym typeface="Helvetica"/>
              </a:defRPr>
            </a:pPr>
            <a:r>
              <a:rPr dirty="0"/>
              <a:t>nervous system    	</a:t>
            </a:r>
            <a:r>
              <a:rPr sz="2484" dirty="0">
                <a:latin typeface="Monlam Uni OuChan2"/>
                <a:ea typeface="Monlam Uni OuChan2"/>
                <a:cs typeface="Monlam Uni OuChan2"/>
                <a:sym typeface="Monlam Uni OuChan2"/>
              </a:rPr>
              <a:t>དབང་རྩ་མ་ལག</a:t>
            </a:r>
            <a:r>
              <a:rPr sz="1564" dirty="0"/>
              <a:t/>
            </a:r>
            <a:br>
              <a:rPr sz="1564" dirty="0"/>
            </a:br>
            <a:r>
              <a:rPr sz="1564" dirty="0"/>
              <a:t>—&gt;    </a:t>
            </a:r>
            <a:r>
              <a:rPr dirty="0"/>
              <a:t>sensory system  </a:t>
            </a:r>
            <a:r>
              <a:rPr dirty="0">
                <a:latin typeface="Monlam Uni OuChan2"/>
                <a:ea typeface="Monlam Uni OuChan2"/>
                <a:cs typeface="Monlam Uni OuChan2"/>
                <a:sym typeface="Monlam Uni OuChan2"/>
              </a:rPr>
              <a:t>  	</a:t>
            </a:r>
            <a:r>
              <a:rPr sz="2484" dirty="0">
                <a:latin typeface="Monlam Uni OuChan2"/>
                <a:ea typeface="Monlam Uni OuChan2"/>
                <a:cs typeface="Monlam Uni OuChan2"/>
                <a:sym typeface="Monlam Uni OuChan2"/>
              </a:rPr>
              <a:t>དབང་ཚོར་མ་ལག</a:t>
            </a:r>
            <a:endParaRPr sz="2760" dirty="0">
              <a:latin typeface="Monlam Uni OuChan2"/>
              <a:ea typeface="Monlam Uni OuChan2"/>
              <a:cs typeface="Monlam Uni OuChan2"/>
              <a:sym typeface="Monlam Uni OuChan2"/>
            </a:endParaRPr>
          </a:p>
          <a:p>
            <a:pPr marL="331533" lvl="1" indent="-331533" defTabSz="349117">
              <a:lnSpc>
                <a:spcPct val="72000"/>
              </a:lnSpc>
              <a:spcBef>
                <a:spcPts val="1400"/>
              </a:spcBef>
              <a:buChar char="•"/>
              <a:tabLst>
                <a:tab pos="3124200" algn="l"/>
              </a:tabLst>
              <a:defRPr sz="2208">
                <a:latin typeface="+mj-lt"/>
                <a:ea typeface="+mj-ea"/>
                <a:cs typeface="+mj-cs"/>
                <a:sym typeface="Helvetica"/>
              </a:defRPr>
            </a:pPr>
            <a:r>
              <a:rPr dirty="0"/>
              <a:t>circulatory system  	</a:t>
            </a:r>
            <a:r>
              <a:rPr sz="2484" dirty="0" err="1">
                <a:latin typeface="Monlam Uni OuChan2"/>
                <a:ea typeface="Monlam Uni OuChan2"/>
                <a:cs typeface="Monlam Uni OuChan2"/>
                <a:sym typeface="Monlam Uni OuChan2"/>
              </a:rPr>
              <a:t>འཁོར་སྐྱོད་མ་ལག</a:t>
            </a:r>
            <a:endParaRPr sz="2760" dirty="0">
              <a:latin typeface="Monlam Uni OuChan2"/>
              <a:ea typeface="Monlam Uni OuChan2"/>
              <a:cs typeface="Monlam Uni OuChan2"/>
              <a:sym typeface="Monlam Uni OuChan2"/>
            </a:endParaRPr>
          </a:p>
          <a:p>
            <a:pPr marL="331533" lvl="1" indent="-331533" defTabSz="349117">
              <a:lnSpc>
                <a:spcPct val="72000"/>
              </a:lnSpc>
              <a:spcBef>
                <a:spcPts val="1400"/>
              </a:spcBef>
              <a:buChar char="•"/>
              <a:tabLst>
                <a:tab pos="3124200" algn="l"/>
              </a:tabLst>
              <a:defRPr sz="2208">
                <a:latin typeface="+mj-lt"/>
                <a:ea typeface="+mj-ea"/>
                <a:cs typeface="+mj-cs"/>
                <a:sym typeface="Helvetica"/>
              </a:defRPr>
            </a:pPr>
            <a:r>
              <a:rPr dirty="0"/>
              <a:t>respiratory system 	</a:t>
            </a:r>
            <a:r>
              <a:rPr sz="2484" dirty="0" err="1">
                <a:latin typeface="Monlam Uni OuChan2"/>
                <a:ea typeface="Monlam Uni OuChan2"/>
                <a:cs typeface="Monlam Uni OuChan2"/>
                <a:sym typeface="Monlam Uni OuChan2"/>
              </a:rPr>
              <a:t>འབྱིན་རྔུབ་མ་ལག</a:t>
            </a:r>
            <a:endParaRPr sz="1564" dirty="0"/>
          </a:p>
          <a:p>
            <a:pPr marL="331533" lvl="1" indent="-331533" defTabSz="349117">
              <a:lnSpc>
                <a:spcPct val="72000"/>
              </a:lnSpc>
              <a:spcBef>
                <a:spcPts val="1400"/>
              </a:spcBef>
              <a:buChar char="•"/>
              <a:tabLst>
                <a:tab pos="3124200" algn="l"/>
              </a:tabLst>
              <a:defRPr sz="2208">
                <a:latin typeface="+mj-lt"/>
                <a:ea typeface="+mj-ea"/>
                <a:cs typeface="+mj-cs"/>
                <a:sym typeface="Helvetica"/>
              </a:defRPr>
            </a:pPr>
            <a:r>
              <a:rPr dirty="0"/>
              <a:t>digestive system    	</a:t>
            </a:r>
            <a:r>
              <a:rPr sz="2484" dirty="0" err="1">
                <a:latin typeface="Monlam Uni OuChan2"/>
                <a:ea typeface="Monlam Uni OuChan2"/>
                <a:cs typeface="Monlam Uni OuChan2"/>
                <a:sym typeface="Monlam Uni OuChan2"/>
              </a:rPr>
              <a:t>འཇུ་བྱེད་མ་ལག</a:t>
            </a:r>
            <a:r>
              <a:rPr sz="2484" dirty="0">
                <a:latin typeface="Monlam Uni OuChan2"/>
                <a:ea typeface="Monlam Uni OuChan2"/>
                <a:cs typeface="Monlam Uni OuChan2"/>
                <a:sym typeface="Monlam Uni OuChan2"/>
              </a:rPr>
              <a: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2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82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82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82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8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1"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52</a:t>
            </a:fld>
            <a:endParaRPr/>
          </a:p>
        </p:txBody>
      </p:sp>
      <p:sp>
        <p:nvSpPr>
          <p:cNvPr id="826" name="Shape 826"/>
          <p:cNvSpPr/>
          <p:nvPr/>
        </p:nvSpPr>
        <p:spPr>
          <a:xfrm>
            <a:off x="-21618" y="1127486"/>
            <a:ext cx="9187237" cy="1"/>
          </a:xfrm>
          <a:prstGeom prst="line">
            <a:avLst/>
          </a:prstGeom>
          <a:ln w="25400">
            <a:solidFill>
              <a:srgbClr val="000000"/>
            </a:solidFill>
          </a:ln>
        </p:spPr>
        <p:txBody>
          <a:bodyPr lIns="45718" tIns="45718" rIns="45718" bIns="45718"/>
          <a:lstStyle/>
          <a:p>
            <a:endParaRPr/>
          </a:p>
        </p:txBody>
      </p:sp>
      <p:pic>
        <p:nvPicPr>
          <p:cNvPr id="827" name="image50.tif"/>
          <p:cNvPicPr>
            <a:picLocks noChangeAspect="1"/>
          </p:cNvPicPr>
          <p:nvPr/>
        </p:nvPicPr>
        <p:blipFill>
          <a:blip r:embed="rId2"/>
          <a:stretch>
            <a:fillRect/>
          </a:stretch>
        </p:blipFill>
        <p:spPr>
          <a:xfrm>
            <a:off x="12700" y="1270000"/>
            <a:ext cx="9118600" cy="4318000"/>
          </a:xfrm>
          <a:prstGeom prst="rect">
            <a:avLst/>
          </a:prstGeom>
          <a:ln w="12700">
            <a:miter lim="400000"/>
          </a:ln>
        </p:spPr>
      </p:pic>
      <p:sp>
        <p:nvSpPr>
          <p:cNvPr id="7" name="Shape 802"/>
          <p:cNvSpPr/>
          <p:nvPr/>
        </p:nvSpPr>
        <p:spPr>
          <a:xfrm>
            <a:off x="481334" y="-82149"/>
            <a:ext cx="8229601" cy="1183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algn="ctr">
              <a:lnSpc>
                <a:spcPct val="90000"/>
              </a:lnSpc>
              <a:defRPr sz="2800" b="1">
                <a:latin typeface="+mj-lt"/>
                <a:ea typeface="+mj-ea"/>
                <a:cs typeface="+mj-cs"/>
                <a:sym typeface="Helvetica"/>
              </a:defRPr>
            </a:pPr>
            <a:r>
              <a:rPr dirty="0"/>
              <a:t>From Cell to Organism</a:t>
            </a:r>
            <a:br>
              <a:rPr dirty="0"/>
            </a:br>
            <a:r>
              <a:rPr sz="2800" b="1" dirty="0">
                <a:latin typeface="Monlam Uni OuChan2"/>
                <a:ea typeface="Monlam Uni OuChan2"/>
                <a:cs typeface="Monlam Uni OuChan2"/>
                <a:sym typeface="Monlam Uni OuChan2"/>
              </a:rPr>
              <a:t>ཕྲ་ཕུང་ནས་སྐྱེ་དངོས་སམ་སྐྱེ་ལྡན་བར།</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30" name="Shape 830"/>
          <p:cNvSpPr>
            <a:spLocks noGrp="1"/>
          </p:cNvSpPr>
          <p:nvPr>
            <p:ph type="title"/>
          </p:nvPr>
        </p:nvSpPr>
        <p:spPr>
          <a:xfrm>
            <a:off x="457200" y="274638"/>
            <a:ext cx="8229600" cy="1143002"/>
          </a:xfrm>
          <a:prstGeom prst="rect">
            <a:avLst/>
          </a:prstGeom>
        </p:spPr>
        <p:txBody>
          <a:bodyPr/>
          <a:lstStyle/>
          <a:p>
            <a:endParaRPr/>
          </a:p>
        </p:txBody>
      </p:sp>
      <p:sp>
        <p:nvSpPr>
          <p:cNvPr id="831" name="Shape 831"/>
          <p:cNvSpPr>
            <a:spLocks noGrp="1"/>
          </p:cNvSpPr>
          <p:nvPr>
            <p:ph type="body" idx="1"/>
          </p:nvPr>
        </p:nvSpPr>
        <p:spPr>
          <a:xfrm>
            <a:off x="457200" y="1600200"/>
            <a:ext cx="8229600" cy="4525963"/>
          </a:xfrm>
          <a:prstGeom prst="rect">
            <a:avLst/>
          </a:prstGeom>
        </p:spPr>
        <p:txBody>
          <a:bodyPr/>
          <a:lstStyle/>
          <a:p>
            <a:endParaRPr/>
          </a:p>
        </p:txBody>
      </p:sp>
      <p:sp>
        <p:nvSpPr>
          <p:cNvPr id="832" name="Shape 832"/>
          <p:cNvSpPr>
            <a:spLocks noGrp="1"/>
          </p:cNvSpPr>
          <p:nvPr>
            <p:ph type="sldNum" sz="quarter" idx="4294967295"/>
          </p:nvPr>
        </p:nvSpPr>
        <p:spPr>
          <a:xfrm>
            <a:off x="8428176" y="6404291"/>
            <a:ext cx="258622" cy="2692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53</a:t>
            </a:fld>
            <a:endParaRPr/>
          </a:p>
        </p:txBody>
      </p:sp>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BFDC8"/>
        </a:solidFill>
        <a:effectLst/>
      </p:bgPr>
    </p:bg>
    <p:spTree>
      <p:nvGrpSpPr>
        <p:cNvPr id="1" name=""/>
        <p:cNvGrpSpPr/>
        <p:nvPr/>
      </p:nvGrpSpPr>
      <p:grpSpPr>
        <a:xfrm>
          <a:off x="0" y="0"/>
          <a:ext cx="0" cy="0"/>
          <a:chOff x="0" y="0"/>
          <a:chExt cx="0" cy="0"/>
        </a:xfrm>
      </p:grpSpPr>
      <p:sp>
        <p:nvSpPr>
          <p:cNvPr id="834" name="Shape 834"/>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54</a:t>
            </a:fld>
            <a:endParaRPr/>
          </a:p>
        </p:txBody>
      </p:sp>
      <p:sp>
        <p:nvSpPr>
          <p:cNvPr id="835" name="Shape 835"/>
          <p:cNvSpPr/>
          <p:nvPr/>
        </p:nvSpPr>
        <p:spPr>
          <a:xfrm>
            <a:off x="721576" y="1562580"/>
            <a:ext cx="7763224" cy="172970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lnSpc>
                <a:spcPct val="140000"/>
              </a:lnSpc>
              <a:defRPr sz="3600" b="1">
                <a:latin typeface="+mj-lt"/>
                <a:ea typeface="+mj-ea"/>
                <a:cs typeface="+mj-cs"/>
                <a:sym typeface="Helvetica"/>
              </a:defRPr>
            </a:pPr>
            <a:r>
              <a:rPr dirty="0"/>
              <a:t>Sense Organs and Body Reactions</a:t>
            </a:r>
          </a:p>
          <a:p>
            <a:pPr algn="ctr">
              <a:lnSpc>
                <a:spcPct val="140000"/>
              </a:lnSpc>
              <a:defRPr sz="4200">
                <a:latin typeface="Monlam Uni OuChan2"/>
                <a:ea typeface="Monlam Uni OuChan2"/>
                <a:cs typeface="Monlam Uni OuChan2"/>
                <a:sym typeface="Monlam Uni OuChan2"/>
              </a:defRPr>
            </a:pPr>
            <a:r>
              <a:rPr b="1" dirty="0"/>
              <a:t>དབང་ཚོར་དབང་པོ་དང་ལུས་པོའི་ཡ་ལན།</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55</a:t>
            </a:fld>
            <a:endParaRPr/>
          </a:p>
        </p:txBody>
      </p:sp>
      <p:sp>
        <p:nvSpPr>
          <p:cNvPr id="838" name="Shape 838"/>
          <p:cNvSpPr/>
          <p:nvPr/>
        </p:nvSpPr>
        <p:spPr>
          <a:xfrm>
            <a:off x="-21618" y="1056366"/>
            <a:ext cx="9187237" cy="1"/>
          </a:xfrm>
          <a:prstGeom prst="line">
            <a:avLst/>
          </a:prstGeom>
          <a:ln w="25400">
            <a:solidFill>
              <a:srgbClr val="000000"/>
            </a:solidFill>
          </a:ln>
        </p:spPr>
        <p:txBody>
          <a:bodyPr lIns="45718" tIns="45718" rIns="45718" bIns="45718"/>
          <a:lstStyle/>
          <a:p>
            <a:endParaRPr/>
          </a:p>
        </p:txBody>
      </p:sp>
      <p:sp>
        <p:nvSpPr>
          <p:cNvPr id="839" name="Shape 839"/>
          <p:cNvSpPr>
            <a:spLocks noGrp="1"/>
          </p:cNvSpPr>
          <p:nvPr>
            <p:ph type="title" idx="4294967295"/>
          </p:nvPr>
        </p:nvSpPr>
        <p:spPr>
          <a:xfrm>
            <a:off x="457200" y="-148093"/>
            <a:ext cx="8229600" cy="1113756"/>
          </a:xfrm>
          <a:prstGeom prst="rect">
            <a:avLst/>
          </a:prstGeom>
        </p:spPr>
        <p:txBody>
          <a:bodyPr/>
          <a:lstStyle/>
          <a:p>
            <a:pPr defTabSz="452627">
              <a:defRPr sz="2800" b="1">
                <a:latin typeface="+mj-lt"/>
                <a:ea typeface="+mj-ea"/>
                <a:cs typeface="+mj-cs"/>
                <a:sym typeface="Helvetica"/>
              </a:defRPr>
            </a:pPr>
            <a:r>
              <a:rPr dirty="0"/>
              <a:t>Vision in animals  &lt;=&gt;  Body reactions</a:t>
            </a:r>
            <a:br>
              <a:rPr dirty="0"/>
            </a:br>
            <a:r>
              <a:rPr b="1" dirty="0">
                <a:latin typeface="Monlam Uni OuChan2"/>
                <a:ea typeface="Monlam Uni OuChan2"/>
                <a:cs typeface="Monlam Uni OuChan2"/>
                <a:sym typeface="Monlam Uni OuChan2"/>
              </a:rPr>
              <a:t>སེམས་ཅན་རྣམས་ཀྱི་མཐོང་ཚོར།     </a:t>
            </a:r>
            <a:r>
              <a:rPr b="0" dirty="0">
                <a:latin typeface="Monlam Uni OuChan2"/>
                <a:ea typeface="Monlam Uni OuChan2"/>
                <a:cs typeface="Monlam Uni OuChan2"/>
                <a:sym typeface="Monlam Uni OuChan2"/>
              </a:rPr>
              <a:t>&lt;=</a:t>
            </a:r>
            <a:r>
              <a:rPr b="1" dirty="0">
                <a:latin typeface="Monlam Uni OuChan2"/>
                <a:ea typeface="Monlam Uni OuChan2"/>
                <a:cs typeface="Monlam Uni OuChan2"/>
                <a:sym typeface="Monlam Uni OuChan2"/>
              </a:rPr>
              <a:t>&gt;      ལུས་པོའི་ཡ་ལན།</a:t>
            </a:r>
          </a:p>
        </p:txBody>
      </p:sp>
      <p:pic>
        <p:nvPicPr>
          <p:cNvPr id="840" name="image51.gif"/>
          <p:cNvPicPr>
            <a:picLocks/>
          </p:cNvPicPr>
          <p:nvPr/>
        </p:nvPicPr>
        <p:blipFill>
          <a:blip r:embed="rId3"/>
          <a:stretch>
            <a:fillRect/>
          </a:stretch>
        </p:blipFill>
        <p:spPr>
          <a:xfrm>
            <a:off x="194478" y="1195088"/>
            <a:ext cx="8755044" cy="4863724"/>
          </a:xfrm>
          <a:prstGeom prst="rect">
            <a:avLst/>
          </a:prstGeom>
          <a:ln w="12700">
            <a:miter lim="400000"/>
          </a:ln>
        </p:spPr>
      </p:pic>
      <p:sp>
        <p:nvSpPr>
          <p:cNvPr id="841" name="Shape 841"/>
          <p:cNvSpPr/>
          <p:nvPr/>
        </p:nvSpPr>
        <p:spPr>
          <a:xfrm>
            <a:off x="2926430" y="6019215"/>
            <a:ext cx="3291140" cy="5232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pPr>
            <a:r>
              <a:rPr dirty="0"/>
              <a:t>Hawk</a:t>
            </a:r>
            <a:r>
              <a:rPr b="1" dirty="0"/>
              <a:t>  </a:t>
            </a:r>
            <a:r>
              <a:rPr sz="2800" b="1" dirty="0">
                <a:latin typeface="Monlam Uni OuChan2"/>
                <a:ea typeface="+mj-ea"/>
                <a:cs typeface="Monlam Uni OuChan2"/>
                <a:sym typeface="Helvetica"/>
              </a:rPr>
              <a:t>ཁྲ།</a:t>
            </a:r>
          </a:p>
        </p:txBody>
      </p:sp>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56</a:t>
            </a:fld>
            <a:endParaRPr/>
          </a:p>
        </p:txBody>
      </p:sp>
      <p:sp>
        <p:nvSpPr>
          <p:cNvPr id="846" name="Shape 846"/>
          <p:cNvSpPr>
            <a:spLocks noGrp="1"/>
          </p:cNvSpPr>
          <p:nvPr>
            <p:ph type="title" idx="4294967295"/>
          </p:nvPr>
        </p:nvSpPr>
        <p:spPr>
          <a:xfrm>
            <a:off x="375006" y="-125978"/>
            <a:ext cx="8442258" cy="1279615"/>
          </a:xfrm>
          <a:prstGeom prst="rect">
            <a:avLst/>
          </a:prstGeom>
        </p:spPr>
        <p:txBody>
          <a:bodyPr>
            <a:normAutofit/>
          </a:bodyPr>
          <a:lstStyle/>
          <a:p>
            <a:pPr defTabSz="452627">
              <a:lnSpc>
                <a:spcPct val="90000"/>
              </a:lnSpc>
              <a:defRPr sz="2700" b="1">
                <a:latin typeface="+mj-lt"/>
                <a:ea typeface="+mj-ea"/>
                <a:cs typeface="+mj-cs"/>
                <a:sym typeface="Helvetica"/>
              </a:defRPr>
            </a:pPr>
            <a:r>
              <a:rPr sz="2800" dirty="0"/>
              <a:t>Stimulus  &lt;=&gt;  Body reaction</a:t>
            </a:r>
            <a:r>
              <a:rPr dirty="0"/>
              <a:t/>
            </a:r>
            <a:br>
              <a:rPr dirty="0"/>
            </a:br>
            <a:r>
              <a:rPr lang="bo-CN" sz="2800" dirty="0">
                <a:latin typeface="Monlam Uni OuChan2"/>
                <a:cs typeface="Monlam Uni OuChan2"/>
              </a:rPr>
              <a:t>སྐུལ་</a:t>
            </a:r>
            <a:r>
              <a:rPr lang="bo-CN" sz="2800" i="0" u="none" strike="noStrike" dirty="0">
                <a:effectLst/>
                <a:latin typeface="Monlam Uni OuChan2"/>
                <a:cs typeface="Monlam Uni OuChan2"/>
              </a:rPr>
              <a:t>རྐྱེན</a:t>
            </a:r>
            <a:r>
              <a:rPr lang="bo-CN" sz="2800" dirty="0">
                <a:latin typeface="Monlam Uni OuChan2"/>
                <a:cs typeface="Monlam Uni OuChan2"/>
              </a:rPr>
              <a:t>།</a:t>
            </a:r>
            <a:r>
              <a:rPr sz="2800" dirty="0">
                <a:latin typeface="Monlam Uni OuChan2"/>
                <a:ea typeface="Monlam Uni OuChan2"/>
                <a:cs typeface="Monlam Uni OuChan2"/>
                <a:sym typeface="Monlam Uni OuChan2"/>
              </a:rPr>
              <a:t> </a:t>
            </a:r>
            <a:r>
              <a:rPr sz="2800" b="0" dirty="0">
                <a:latin typeface="Monlam Uni OuChan2"/>
                <a:ea typeface="Monlam Uni OuChan2"/>
                <a:cs typeface="Monlam Uni OuChan2"/>
                <a:sym typeface="Monlam Uni OuChan2"/>
              </a:rPr>
              <a:t> </a:t>
            </a:r>
            <a:r>
              <a:rPr sz="2800" dirty="0">
                <a:latin typeface="Monlam Uni OuChan2"/>
                <a:cs typeface="Monlam Uni OuChan2"/>
              </a:rPr>
              <a:t> &lt;=&gt; </a:t>
            </a:r>
            <a:r>
              <a:rPr sz="2800" b="0" dirty="0">
                <a:latin typeface="Monlam Uni OuChan2"/>
                <a:ea typeface="Monlam Uni OuChan2"/>
                <a:cs typeface="Monlam Uni OuChan2"/>
                <a:sym typeface="Monlam Uni OuChan2"/>
              </a:rPr>
              <a:t> </a:t>
            </a:r>
            <a:r>
              <a:rPr sz="2800" dirty="0">
                <a:latin typeface="Monlam Uni OuChan2"/>
                <a:cs typeface="Monlam Uni OuChan2"/>
              </a:rPr>
              <a:t> </a:t>
            </a:r>
            <a:r>
              <a:rPr sz="2800" dirty="0" err="1">
                <a:latin typeface="Monlam Uni OuChan2"/>
                <a:ea typeface="Monlam Uni OuChan2"/>
                <a:cs typeface="Monlam Uni OuChan2"/>
                <a:sym typeface="Monlam Uni OuChan2"/>
              </a:rPr>
              <a:t>ལུས་པོའི་ཡ་ལན</a:t>
            </a:r>
            <a:r>
              <a:rPr sz="2800" dirty="0">
                <a:latin typeface="Monlam Uni OuChan2"/>
                <a:ea typeface="Monlam Uni OuChan2"/>
                <a:cs typeface="Monlam Uni OuChan2"/>
                <a:sym typeface="Monlam Uni OuChan2"/>
              </a:rPr>
              <a:t>།</a:t>
            </a:r>
          </a:p>
        </p:txBody>
      </p:sp>
      <p:pic>
        <p:nvPicPr>
          <p:cNvPr id="847" name="image52.tif"/>
          <p:cNvPicPr>
            <a:picLocks noChangeAspect="1"/>
          </p:cNvPicPr>
          <p:nvPr/>
        </p:nvPicPr>
        <p:blipFill>
          <a:blip r:embed="rId2"/>
          <a:stretch>
            <a:fillRect/>
          </a:stretch>
        </p:blipFill>
        <p:spPr>
          <a:xfrm>
            <a:off x="6553206" y="3365044"/>
            <a:ext cx="2266814" cy="2078958"/>
          </a:xfrm>
          <a:prstGeom prst="rect">
            <a:avLst/>
          </a:prstGeom>
          <a:ln w="12700">
            <a:miter lim="400000"/>
          </a:ln>
        </p:spPr>
      </p:pic>
      <p:pic>
        <p:nvPicPr>
          <p:cNvPr id="848" name="image53.tif"/>
          <p:cNvPicPr>
            <a:picLocks noChangeAspect="1"/>
          </p:cNvPicPr>
          <p:nvPr/>
        </p:nvPicPr>
        <p:blipFill>
          <a:blip r:embed="rId3"/>
          <a:stretch>
            <a:fillRect/>
          </a:stretch>
        </p:blipFill>
        <p:spPr>
          <a:xfrm>
            <a:off x="277165" y="3413923"/>
            <a:ext cx="3822702" cy="1981201"/>
          </a:xfrm>
          <a:prstGeom prst="rect">
            <a:avLst/>
          </a:prstGeom>
          <a:ln w="12700">
            <a:miter lim="400000"/>
          </a:ln>
        </p:spPr>
      </p:pic>
      <p:grpSp>
        <p:nvGrpSpPr>
          <p:cNvPr id="851" name="Group 851"/>
          <p:cNvGrpSpPr/>
          <p:nvPr/>
        </p:nvGrpSpPr>
        <p:grpSpPr>
          <a:xfrm>
            <a:off x="273320" y="2115713"/>
            <a:ext cx="6078060" cy="3279412"/>
            <a:chOff x="0" y="0"/>
            <a:chExt cx="6078059" cy="3279410"/>
          </a:xfrm>
        </p:grpSpPr>
        <p:pic>
          <p:nvPicPr>
            <p:cNvPr id="849" name="image54.tif"/>
            <p:cNvPicPr>
              <a:picLocks noChangeAspect="1"/>
            </p:cNvPicPr>
            <p:nvPr/>
          </p:nvPicPr>
          <p:blipFill>
            <a:blip r:embed="rId4"/>
            <a:stretch>
              <a:fillRect/>
            </a:stretch>
          </p:blipFill>
          <p:spPr>
            <a:xfrm>
              <a:off x="2968564" y="-1"/>
              <a:ext cx="3109496" cy="1852263"/>
            </a:xfrm>
            <a:prstGeom prst="rect">
              <a:avLst/>
            </a:prstGeom>
            <a:ln w="12700" cap="flat">
              <a:noFill/>
              <a:miter lim="400000"/>
            </a:ln>
            <a:effectLst/>
          </p:spPr>
        </p:pic>
        <p:pic>
          <p:nvPicPr>
            <p:cNvPr id="850" name="image55.tif"/>
            <p:cNvPicPr>
              <a:picLocks noChangeAspect="1"/>
            </p:cNvPicPr>
            <p:nvPr/>
          </p:nvPicPr>
          <p:blipFill>
            <a:blip r:embed="rId5"/>
            <a:stretch>
              <a:fillRect/>
            </a:stretch>
          </p:blipFill>
          <p:spPr>
            <a:xfrm>
              <a:off x="0" y="1298208"/>
              <a:ext cx="3822702" cy="1981203"/>
            </a:xfrm>
            <a:prstGeom prst="rect">
              <a:avLst/>
            </a:prstGeom>
            <a:ln w="12700" cap="flat">
              <a:noFill/>
              <a:miter lim="400000"/>
            </a:ln>
            <a:effectLst/>
          </p:spPr>
        </p:pic>
      </p:grpSp>
      <p:grpSp>
        <p:nvGrpSpPr>
          <p:cNvPr id="2" name="Gruppierung 1"/>
          <p:cNvGrpSpPr/>
          <p:nvPr/>
        </p:nvGrpSpPr>
        <p:grpSpPr>
          <a:xfrm>
            <a:off x="4083225" y="4404522"/>
            <a:ext cx="2486624" cy="1197865"/>
            <a:chOff x="4083225" y="4404522"/>
            <a:chExt cx="2486624" cy="1197865"/>
          </a:xfrm>
        </p:grpSpPr>
        <p:sp>
          <p:nvSpPr>
            <p:cNvPr id="852" name="Shape 852"/>
            <p:cNvSpPr/>
            <p:nvPr/>
          </p:nvSpPr>
          <p:spPr>
            <a:xfrm>
              <a:off x="4083225" y="4404522"/>
              <a:ext cx="2486624" cy="3"/>
            </a:xfrm>
            <a:prstGeom prst="line">
              <a:avLst/>
            </a:prstGeom>
            <a:ln w="139700">
              <a:solidFill>
                <a:srgbClr val="F62402"/>
              </a:solidFill>
              <a:tailEnd type="triangle"/>
            </a:ln>
          </p:spPr>
          <p:txBody>
            <a:bodyPr lIns="45718" tIns="45718" rIns="45718" bIns="45718"/>
            <a:lstStyle/>
            <a:p>
              <a:endParaRPr/>
            </a:p>
          </p:txBody>
        </p:sp>
        <p:sp>
          <p:nvSpPr>
            <p:cNvPr id="853" name="Shape 853"/>
            <p:cNvSpPr/>
            <p:nvPr/>
          </p:nvSpPr>
          <p:spPr>
            <a:xfrm>
              <a:off x="4449859" y="4571148"/>
              <a:ext cx="1490150" cy="1031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b="1">
                  <a:solidFill>
                    <a:srgbClr val="F62402"/>
                  </a:solidFill>
                  <a:latin typeface="+mj-lt"/>
                  <a:ea typeface="+mj-ea"/>
                  <a:cs typeface="+mj-cs"/>
                  <a:sym typeface="Helvetica"/>
                </a:defRPr>
              </a:pPr>
              <a:r>
                <a:rPr dirty="0"/>
                <a:t>Reaction</a:t>
              </a:r>
              <a:endParaRPr sz="2800" dirty="0"/>
            </a:p>
            <a:p>
              <a:pPr algn="ctr">
                <a:defRPr sz="2800">
                  <a:solidFill>
                    <a:srgbClr val="FF0000"/>
                  </a:solidFill>
                  <a:latin typeface="Monlam Uni OuChan2"/>
                  <a:ea typeface="Monlam Uni OuChan2"/>
                  <a:cs typeface="Monlam Uni OuChan2"/>
                  <a:sym typeface="Monlam Uni OuChan2"/>
                </a:defRPr>
              </a:pPr>
              <a:r>
                <a:rPr dirty="0"/>
                <a:t>ཡ་ལན།</a:t>
              </a:r>
            </a:p>
          </p:txBody>
        </p:sp>
      </p:grpSp>
      <p:sp>
        <p:nvSpPr>
          <p:cNvPr id="854" name="Shape 854"/>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4" nodeType="clickEffect">
                                  <p:stCondLst>
                                    <p:cond delay="0"/>
                                  </p:stCondLst>
                                  <p:iterate>
                                    <p:tmAbs val="0"/>
                                  </p:iterate>
                                  <p:childTnLst>
                                    <p:set>
                                      <p:cBhvr>
                                        <p:cTn id="14" fill="hold"/>
                                        <p:tgtEl>
                                          <p:spTgt spid="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4" animBg="1" advAuto="0"/>
      <p:bldP spid="851"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1" name="Group 861"/>
          <p:cNvGrpSpPr/>
          <p:nvPr/>
        </p:nvGrpSpPr>
        <p:grpSpPr>
          <a:xfrm>
            <a:off x="486951" y="3179808"/>
            <a:ext cx="1546313" cy="2075822"/>
            <a:chOff x="0" y="0"/>
            <a:chExt cx="1546312" cy="2075821"/>
          </a:xfrm>
        </p:grpSpPr>
        <p:sp>
          <p:nvSpPr>
            <p:cNvPr id="856" name="Shape 856"/>
            <p:cNvSpPr/>
            <p:nvPr/>
          </p:nvSpPr>
          <p:spPr>
            <a:xfrm flipH="1">
              <a:off x="0" y="1035232"/>
              <a:ext cx="1508270" cy="15417"/>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857" name="Shape 857"/>
            <p:cNvSpPr/>
            <p:nvPr/>
          </p:nvSpPr>
          <p:spPr>
            <a:xfrm flipH="1">
              <a:off x="3772" y="1253547"/>
              <a:ext cx="1482806" cy="307174"/>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858" name="Shape 858"/>
            <p:cNvSpPr/>
            <p:nvPr/>
          </p:nvSpPr>
          <p:spPr>
            <a:xfrm flipH="1">
              <a:off x="3772" y="1456582"/>
              <a:ext cx="1542541" cy="619239"/>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859" name="Shape 859"/>
            <p:cNvSpPr/>
            <p:nvPr/>
          </p:nvSpPr>
          <p:spPr>
            <a:xfrm flipH="1" flipV="1">
              <a:off x="3771" y="531197"/>
              <a:ext cx="1489723" cy="305467"/>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860" name="Shape 860"/>
            <p:cNvSpPr/>
            <p:nvPr/>
          </p:nvSpPr>
          <p:spPr>
            <a:xfrm flipH="1" flipV="1">
              <a:off x="3772" y="-1"/>
              <a:ext cx="1542541" cy="619240"/>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grpSp>
      <p:sp>
        <p:nvSpPr>
          <p:cNvPr id="862" name="Shape 86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57</a:t>
            </a:fld>
            <a:endParaRPr/>
          </a:p>
        </p:txBody>
      </p:sp>
      <p:grpSp>
        <p:nvGrpSpPr>
          <p:cNvPr id="868" name="Group 868"/>
          <p:cNvGrpSpPr/>
          <p:nvPr/>
        </p:nvGrpSpPr>
        <p:grpSpPr>
          <a:xfrm>
            <a:off x="266771" y="2977617"/>
            <a:ext cx="342111" cy="2531591"/>
            <a:chOff x="0" y="0"/>
            <a:chExt cx="342110" cy="2531590"/>
          </a:xfrm>
        </p:grpSpPr>
        <p:sp>
          <p:nvSpPr>
            <p:cNvPr id="863" name="Shape 863"/>
            <p:cNvSpPr/>
            <p:nvPr/>
          </p:nvSpPr>
          <p:spPr>
            <a:xfrm>
              <a:off x="-1" y="0"/>
              <a:ext cx="342111" cy="342108"/>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4" name="Shape 864"/>
            <p:cNvSpPr/>
            <p:nvPr/>
          </p:nvSpPr>
          <p:spPr>
            <a:xfrm>
              <a:off x="-1" y="547370"/>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5" name="Shape 865"/>
            <p:cNvSpPr/>
            <p:nvPr/>
          </p:nvSpPr>
          <p:spPr>
            <a:xfrm>
              <a:off x="-1" y="1094741"/>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6" name="Shape 866"/>
            <p:cNvSpPr/>
            <p:nvPr/>
          </p:nvSpPr>
          <p:spPr>
            <a:xfrm>
              <a:off x="-1" y="1642112"/>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7" name="Shape 867"/>
            <p:cNvSpPr/>
            <p:nvPr/>
          </p:nvSpPr>
          <p:spPr>
            <a:xfrm>
              <a:off x="-1" y="2189482"/>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71" name="Group 871"/>
          <p:cNvGrpSpPr/>
          <p:nvPr/>
        </p:nvGrpSpPr>
        <p:grpSpPr>
          <a:xfrm>
            <a:off x="2006482" y="3326079"/>
            <a:ext cx="1765887" cy="1765887"/>
            <a:chOff x="0" y="0"/>
            <a:chExt cx="1765886" cy="1765886"/>
          </a:xfrm>
        </p:grpSpPr>
        <p:sp>
          <p:nvSpPr>
            <p:cNvPr id="869" name="Shape 869"/>
            <p:cNvSpPr/>
            <p:nvPr/>
          </p:nvSpPr>
          <p:spPr>
            <a:xfrm>
              <a:off x="0" y="0"/>
              <a:ext cx="1765887" cy="1765887"/>
            </a:xfrm>
            <a:prstGeom prst="roundRect">
              <a:avLst>
                <a:gd name="adj" fmla="val 15000"/>
              </a:avLst>
            </a:prstGeom>
            <a:noFill/>
            <a:ln w="63500" cap="flat">
              <a:solidFill>
                <a:srgbClr val="0226C8"/>
              </a:solidFill>
              <a:prstDash val="solid"/>
              <a:round/>
            </a:ln>
            <a:effectLst/>
          </p:spPr>
          <p:txBody>
            <a:bodyPr wrap="square" lIns="45718" tIns="45718" rIns="45718" bIns="45718" numCol="1" anchor="ctr">
              <a:noAutofit/>
            </a:bodyPr>
            <a:lstStyle/>
            <a:p>
              <a:pPr>
                <a:spcBef>
                  <a:spcPts val="600"/>
                </a:spcBef>
                <a:defRPr sz="2800" b="1">
                  <a:solidFill>
                    <a:srgbClr val="0226C8"/>
                  </a:solidFill>
                  <a:latin typeface="+mj-lt"/>
                  <a:ea typeface="+mj-ea"/>
                  <a:cs typeface="+mj-cs"/>
                  <a:sym typeface="Helvetica"/>
                </a:defRPr>
              </a:pPr>
              <a:endParaRPr/>
            </a:p>
          </p:txBody>
        </p:sp>
        <p:pic>
          <p:nvPicPr>
            <p:cNvPr id="870" name="image3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997" y="144997"/>
              <a:ext cx="1475892" cy="1475892"/>
            </a:xfrm>
            <a:prstGeom prst="rect">
              <a:avLst/>
            </a:prstGeom>
            <a:ln w="12700" cap="flat">
              <a:noFill/>
              <a:miter lim="400000"/>
            </a:ln>
            <a:effectLst/>
          </p:spPr>
        </p:pic>
      </p:grpSp>
      <p:sp>
        <p:nvSpPr>
          <p:cNvPr id="872" name="Shape 872"/>
          <p:cNvSpPr/>
          <p:nvPr/>
        </p:nvSpPr>
        <p:spPr>
          <a:xfrm>
            <a:off x="1859659" y="1140842"/>
            <a:ext cx="1993494"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0226C8"/>
                </a:solidFill>
                <a:latin typeface="+mj-lt"/>
                <a:ea typeface="+mj-ea"/>
                <a:cs typeface="+mj-cs"/>
                <a:sym typeface="Helvetica"/>
              </a:defRPr>
            </a:pPr>
            <a:r>
              <a:t>Sense organs</a:t>
            </a:r>
          </a:p>
          <a:p>
            <a:pPr algn="ctr">
              <a:defRPr sz="2400">
                <a:solidFill>
                  <a:srgbClr val="0226C8"/>
                </a:solidFill>
                <a:latin typeface="Monlam Uni OuChan2"/>
                <a:ea typeface="Monlam Uni OuChan2"/>
                <a:cs typeface="Monlam Uni OuChan2"/>
                <a:sym typeface="Monlam Uni OuChan2"/>
              </a:defRPr>
            </a:pPr>
            <a:r>
              <a:t>དབང་ཚོར་དབང་པོ། </a:t>
            </a:r>
          </a:p>
        </p:txBody>
      </p:sp>
      <p:sp>
        <p:nvSpPr>
          <p:cNvPr id="873" name="Shape 873"/>
          <p:cNvSpPr/>
          <p:nvPr/>
        </p:nvSpPr>
        <p:spPr>
          <a:xfrm>
            <a:off x="4662861" y="1140842"/>
            <a:ext cx="1565492"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8F1506"/>
                </a:solidFill>
                <a:latin typeface="+mj-lt"/>
                <a:ea typeface="+mj-ea"/>
                <a:cs typeface="+mj-cs"/>
                <a:sym typeface="Helvetica"/>
              </a:defRPr>
            </a:pPr>
            <a:r>
              <a:t>Perception</a:t>
            </a:r>
          </a:p>
          <a:p>
            <a:pPr algn="ctr">
              <a:defRPr sz="2400">
                <a:solidFill>
                  <a:srgbClr val="8F1506"/>
                </a:solidFill>
                <a:latin typeface="Monlam Uni OuChan2"/>
                <a:ea typeface="Monlam Uni OuChan2"/>
                <a:cs typeface="Monlam Uni OuChan2"/>
                <a:sym typeface="Monlam Uni OuChan2"/>
              </a:defRPr>
            </a:pPr>
            <a:r>
              <a:t>འདུ་ཤེས།</a:t>
            </a:r>
          </a:p>
        </p:txBody>
      </p:sp>
      <p:grpSp>
        <p:nvGrpSpPr>
          <p:cNvPr id="876" name="Group 876"/>
          <p:cNvGrpSpPr/>
          <p:nvPr/>
        </p:nvGrpSpPr>
        <p:grpSpPr>
          <a:xfrm>
            <a:off x="4600764" y="3326079"/>
            <a:ext cx="1765886" cy="1765887"/>
            <a:chOff x="0" y="0"/>
            <a:chExt cx="1765885" cy="1765886"/>
          </a:xfrm>
        </p:grpSpPr>
        <p:sp>
          <p:nvSpPr>
            <p:cNvPr id="874" name="Shape 874"/>
            <p:cNvSpPr/>
            <p:nvPr/>
          </p:nvSpPr>
          <p:spPr>
            <a:xfrm>
              <a:off x="0" y="0"/>
              <a:ext cx="1765886" cy="1765887"/>
            </a:xfrm>
            <a:prstGeom prst="roundRect">
              <a:avLst>
                <a:gd name="adj" fmla="val 15000"/>
              </a:avLst>
            </a:prstGeom>
            <a:noFill/>
            <a:ln w="63500" cap="flat">
              <a:solidFill>
                <a:srgbClr val="8F1506"/>
              </a:solidFill>
              <a:prstDash val="solid"/>
              <a:round/>
            </a:ln>
            <a:effectLst/>
          </p:spPr>
          <p:txBody>
            <a:bodyPr wrap="square" lIns="45718" tIns="45718" rIns="45718" bIns="45718" numCol="1" anchor="ctr">
              <a:noAutofit/>
            </a:bodyPr>
            <a:lstStyle/>
            <a:p>
              <a:pPr>
                <a:spcBef>
                  <a:spcPts val="600"/>
                </a:spcBef>
                <a:defRPr sz="2800" b="1">
                  <a:solidFill>
                    <a:srgbClr val="8F1506"/>
                  </a:solidFill>
                  <a:latin typeface="+mj-lt"/>
                  <a:ea typeface="+mj-ea"/>
                  <a:cs typeface="+mj-cs"/>
                  <a:sym typeface="Helvetica"/>
                </a:defRPr>
              </a:pPr>
              <a:endParaRPr/>
            </a:p>
          </p:txBody>
        </p:sp>
        <p:pic>
          <p:nvPicPr>
            <p:cNvPr id="875" name="image3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42" y="256746"/>
              <a:ext cx="1646001" cy="1252394"/>
            </a:xfrm>
            <a:prstGeom prst="rect">
              <a:avLst/>
            </a:prstGeom>
            <a:ln w="12700" cap="flat">
              <a:noFill/>
              <a:miter lim="400000"/>
            </a:ln>
            <a:effectLst/>
          </p:spPr>
        </p:pic>
      </p:grpSp>
      <p:sp>
        <p:nvSpPr>
          <p:cNvPr id="877" name="Shape 877"/>
          <p:cNvSpPr/>
          <p:nvPr/>
        </p:nvSpPr>
        <p:spPr>
          <a:xfrm>
            <a:off x="3796388" y="4209020"/>
            <a:ext cx="773394" cy="2"/>
          </a:xfrm>
          <a:prstGeom prst="line">
            <a:avLst/>
          </a:prstGeom>
          <a:ln w="114300">
            <a:solidFill>
              <a:srgbClr val="F62402"/>
            </a:solidFill>
            <a:tailEnd type="triangle"/>
          </a:ln>
        </p:spPr>
        <p:txBody>
          <a:bodyPr lIns="45718" tIns="45718" rIns="45718" bIns="45718"/>
          <a:lstStyle/>
          <a:p>
            <a:endParaRPr/>
          </a:p>
        </p:txBody>
      </p:sp>
      <p:sp>
        <p:nvSpPr>
          <p:cNvPr id="878" name="Shape 878"/>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55 </a:t>
            </a:r>
          </a:p>
        </p:txBody>
      </p:sp>
      <p:sp>
        <p:nvSpPr>
          <p:cNvPr id="879" name="Shape 879"/>
          <p:cNvSpPr/>
          <p:nvPr/>
        </p:nvSpPr>
        <p:spPr>
          <a:xfrm>
            <a:off x="-21618" y="1127486"/>
            <a:ext cx="9187237" cy="1"/>
          </a:xfrm>
          <a:prstGeom prst="line">
            <a:avLst/>
          </a:prstGeom>
          <a:ln w="25400">
            <a:solidFill>
              <a:srgbClr val="000000"/>
            </a:solidFill>
          </a:ln>
        </p:spPr>
        <p:txBody>
          <a:bodyPr lIns="45718" tIns="45718" rIns="45718" bIns="45718"/>
          <a:lstStyle/>
          <a:p>
            <a:endParaRPr/>
          </a:p>
        </p:txBody>
      </p:sp>
      <p:sp>
        <p:nvSpPr>
          <p:cNvPr id="880" name="Shape 880"/>
          <p:cNvSpPr/>
          <p:nvPr/>
        </p:nvSpPr>
        <p:spPr>
          <a:xfrm>
            <a:off x="4441285" y="2182897"/>
            <a:ext cx="1972655" cy="866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latin typeface="+mj-lt"/>
                <a:ea typeface="+mj-ea"/>
                <a:cs typeface="+mj-cs"/>
                <a:sym typeface="Helvetica"/>
              </a:defRPr>
            </a:pPr>
            <a:r>
              <a:t>Brain</a:t>
            </a:r>
          </a:p>
          <a:p>
            <a:pPr algn="ctr">
              <a:defRPr sz="2300">
                <a:latin typeface="Monlam Uni OuChan2"/>
                <a:ea typeface="Monlam Uni OuChan2"/>
                <a:cs typeface="Monlam Uni OuChan2"/>
                <a:sym typeface="Monlam Uni OuChan2"/>
              </a:defRPr>
            </a:pPr>
            <a:r>
              <a:t>ཀླད་པ།</a:t>
            </a:r>
          </a:p>
        </p:txBody>
      </p:sp>
      <p:sp>
        <p:nvSpPr>
          <p:cNvPr id="881" name="Shape 881"/>
          <p:cNvSpPr/>
          <p:nvPr/>
        </p:nvSpPr>
        <p:spPr>
          <a:xfrm>
            <a:off x="7186155" y="3334777"/>
            <a:ext cx="1765886" cy="1765885"/>
          </a:xfrm>
          <a:prstGeom prst="roundRect">
            <a:avLst>
              <a:gd name="adj" fmla="val 15000"/>
            </a:avLst>
          </a:prstGeom>
          <a:ln w="63500">
            <a:solidFill>
              <a:srgbClr val="F62402"/>
            </a:solidFill>
          </a:ln>
        </p:spPr>
        <p:txBody>
          <a:bodyPr lIns="45718" tIns="45718" rIns="45718" bIns="45718" anchor="ctr"/>
          <a:lstStyle/>
          <a:p>
            <a:pPr>
              <a:spcBef>
                <a:spcPts val="600"/>
              </a:spcBef>
              <a:defRPr sz="2800" b="1">
                <a:solidFill>
                  <a:srgbClr val="F62402"/>
                </a:solidFill>
                <a:latin typeface="+mj-lt"/>
                <a:ea typeface="+mj-ea"/>
                <a:cs typeface="+mj-cs"/>
                <a:sym typeface="Helvetica"/>
              </a:defRPr>
            </a:pPr>
            <a:endParaRPr/>
          </a:p>
        </p:txBody>
      </p:sp>
      <p:sp>
        <p:nvSpPr>
          <p:cNvPr id="882" name="Shape 882"/>
          <p:cNvSpPr/>
          <p:nvPr/>
        </p:nvSpPr>
        <p:spPr>
          <a:xfrm>
            <a:off x="7650480" y="3764150"/>
            <a:ext cx="748753"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b="1">
                <a:solidFill>
                  <a:srgbClr val="F62402"/>
                </a:solidFill>
              </a:defRPr>
            </a:pPr>
            <a:r>
              <a:t>Body</a:t>
            </a:r>
          </a:p>
          <a:p>
            <a:pPr algn="ctr">
              <a:defRPr sz="2400" b="1">
                <a:solidFill>
                  <a:srgbClr val="F62402"/>
                </a:solidFill>
              </a:defRPr>
            </a:pPr>
            <a:r>
              <a:t>ལུས་</a:t>
            </a:r>
            <a:r>
              <a:rPr>
                <a:latin typeface="+mj-lt"/>
                <a:ea typeface="+mj-ea"/>
                <a:cs typeface="+mj-cs"/>
                <a:sym typeface="Helvetica"/>
              </a:rPr>
              <a:t>པོ།</a:t>
            </a:r>
          </a:p>
        </p:txBody>
      </p:sp>
      <p:sp>
        <p:nvSpPr>
          <p:cNvPr id="883" name="Shape 883"/>
          <p:cNvSpPr>
            <a:spLocks noGrp="1"/>
          </p:cNvSpPr>
          <p:nvPr>
            <p:ph type="title" idx="4294967295"/>
          </p:nvPr>
        </p:nvSpPr>
        <p:spPr>
          <a:xfrm>
            <a:off x="481334" y="-134856"/>
            <a:ext cx="8229601" cy="1143001"/>
          </a:xfrm>
          <a:prstGeom prst="rect">
            <a:avLst/>
          </a:prstGeom>
        </p:spPr>
        <p:txBody>
          <a:bodyPr/>
          <a:lstStyle/>
          <a:p>
            <a:pPr defTabSz="452627">
              <a:defRPr sz="2772" b="1">
                <a:latin typeface="+mj-lt"/>
                <a:ea typeface="+mj-ea"/>
                <a:cs typeface="+mj-cs"/>
                <a:sym typeface="Helvetica"/>
              </a:defRPr>
            </a:pPr>
            <a:r>
              <a:rPr dirty="0"/>
              <a:t>Perception and Reaction</a:t>
            </a:r>
            <a:br>
              <a:rPr dirty="0"/>
            </a:br>
            <a:r>
              <a:rPr sz="3168" dirty="0">
                <a:latin typeface="Monlam Uni OuChan2"/>
                <a:cs typeface="Monlam Uni OuChan2"/>
              </a:rPr>
              <a:t>འདུ་ཤེས</a:t>
            </a:r>
            <a:r>
              <a:rPr sz="3168" b="0" dirty="0">
                <a:latin typeface="Monlam Uni OuChan2"/>
                <a:ea typeface="Monlam Uni OuChan2"/>
                <a:cs typeface="Monlam Uni OuChan2"/>
                <a:sym typeface="Monlam Uni OuChan2"/>
              </a:rPr>
              <a:t>་དང་ཡ་ལན།</a:t>
            </a:r>
          </a:p>
        </p:txBody>
      </p:sp>
      <p:sp>
        <p:nvSpPr>
          <p:cNvPr id="884" name="Shape 884"/>
          <p:cNvSpPr/>
          <p:nvPr/>
        </p:nvSpPr>
        <p:spPr>
          <a:xfrm>
            <a:off x="6399231" y="4190870"/>
            <a:ext cx="773393" cy="1"/>
          </a:xfrm>
          <a:prstGeom prst="line">
            <a:avLst/>
          </a:prstGeom>
          <a:ln w="114300">
            <a:solidFill>
              <a:srgbClr val="F62402"/>
            </a:solidFill>
            <a:tailEnd type="triangle"/>
          </a:ln>
        </p:spPr>
        <p:txBody>
          <a:bodyPr lIns="45718" tIns="45718" rIns="45718" bIns="45718"/>
          <a:lstStyle/>
          <a:p>
            <a:endParaRPr/>
          </a:p>
        </p:txBody>
      </p:sp>
      <p:sp>
        <p:nvSpPr>
          <p:cNvPr id="885" name="Shape 885"/>
          <p:cNvSpPr/>
          <p:nvPr/>
        </p:nvSpPr>
        <p:spPr>
          <a:xfrm>
            <a:off x="7333312" y="1151002"/>
            <a:ext cx="1309011"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F62402"/>
                </a:solidFill>
                <a:latin typeface="+mj-lt"/>
                <a:ea typeface="+mj-ea"/>
                <a:cs typeface="+mj-cs"/>
                <a:sym typeface="Helvetica"/>
              </a:defRPr>
            </a:pPr>
            <a:r>
              <a:t>Reaction</a:t>
            </a:r>
          </a:p>
          <a:p>
            <a:pPr algn="ctr">
              <a:defRPr sz="2800">
                <a:solidFill>
                  <a:srgbClr val="FF0000"/>
                </a:solidFill>
                <a:latin typeface="Monlam Uni OuChan2"/>
                <a:ea typeface="Monlam Uni OuChan2"/>
                <a:cs typeface="Monlam Uni OuChan2"/>
                <a:sym typeface="Monlam Uni OuChan2"/>
              </a:defRPr>
            </a:pPr>
            <a:r>
              <a:t>ཡ་ལན།</a:t>
            </a:r>
          </a:p>
        </p:txBody>
      </p:sp>
      <p:sp>
        <p:nvSpPr>
          <p:cNvPr id="886" name="Shape 886"/>
          <p:cNvSpPr/>
          <p:nvPr/>
        </p:nvSpPr>
        <p:spPr>
          <a:xfrm>
            <a:off x="3135951" y="5231967"/>
            <a:ext cx="2068749"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latin typeface="+mj-lt"/>
                <a:ea typeface="+mj-ea"/>
                <a:cs typeface="+mj-cs"/>
                <a:sym typeface="Helvetica"/>
              </a:defRPr>
            </a:pPr>
            <a:r>
              <a:t>Neurons</a:t>
            </a:r>
            <a:br/>
            <a:r>
              <a:rPr sz="2400">
                <a:latin typeface="Monlam Uni OuChan2"/>
                <a:ea typeface="Monlam Uni OuChan2"/>
                <a:cs typeface="Monlam Uni OuChan2"/>
                <a:sym typeface="Monlam Uni OuChan2"/>
              </a:rPr>
              <a:t>དབང་རྩ་ཕྲ་གཟུགས།</a:t>
            </a:r>
          </a:p>
        </p:txBody>
      </p:sp>
      <p:sp>
        <p:nvSpPr>
          <p:cNvPr id="887" name="Shape 887"/>
          <p:cNvSpPr/>
          <p:nvPr/>
        </p:nvSpPr>
        <p:spPr>
          <a:xfrm>
            <a:off x="119304" y="1152527"/>
            <a:ext cx="1357573"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F62402"/>
                </a:solidFill>
                <a:latin typeface="+mj-lt"/>
                <a:ea typeface="+mj-ea"/>
                <a:cs typeface="+mj-cs"/>
                <a:sym typeface="Helvetica"/>
              </a:defRPr>
            </a:pPr>
            <a:r>
              <a:rPr dirty="0"/>
              <a:t>Stimulus</a:t>
            </a:r>
          </a:p>
          <a:p>
            <a:pPr algn="ctr">
              <a:defRPr sz="2400">
                <a:solidFill>
                  <a:srgbClr val="F62402"/>
                </a:solidFill>
                <a:latin typeface="Monlam Uni OuChan2"/>
                <a:ea typeface="Monlam Uni OuChan2"/>
                <a:cs typeface="Monlam Uni OuChan2"/>
                <a:sym typeface="Monlam Uni OuChan2"/>
              </a:defRPr>
            </a:pPr>
            <a:r>
              <a:rPr lang="bo-CN" sz="2400" dirty="0">
                <a:solidFill>
                  <a:srgbClr val="FF0000"/>
                </a:solidFill>
              </a:rPr>
              <a:t>སྐུལ་</a:t>
            </a:r>
            <a:r>
              <a:rPr lang="bo-CN" sz="2400" b="0" i="0" u="none" strike="noStrike" dirty="0">
                <a:solidFill>
                  <a:srgbClr val="FF0000"/>
                </a:solidFill>
                <a:effectLst/>
                <a:latin typeface="Arial" panose="020B0604020202020204" pitchFamily="34" charset="0"/>
              </a:rPr>
              <a:t>རྐྱེན</a:t>
            </a:r>
            <a:r>
              <a:rPr lang="bo-CN" dirty="0"/>
              <a:t>།</a:t>
            </a:r>
          </a:p>
        </p:txBody>
      </p:sp>
      <p:sp>
        <p:nvSpPr>
          <p:cNvPr id="888" name="Shape 888"/>
          <p:cNvSpPr/>
          <p:nvPr/>
        </p:nvSpPr>
        <p:spPr>
          <a:xfrm>
            <a:off x="5728827" y="5234942"/>
            <a:ext cx="2068749"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latin typeface="+mj-lt"/>
                <a:ea typeface="+mj-ea"/>
                <a:cs typeface="+mj-cs"/>
                <a:sym typeface="Helvetica"/>
              </a:defRPr>
            </a:pPr>
            <a:r>
              <a:t>Neurons</a:t>
            </a:r>
            <a:br/>
            <a:r>
              <a:rPr sz="2400">
                <a:latin typeface="Monlam Uni OuChan2"/>
                <a:ea typeface="Monlam Uni OuChan2"/>
                <a:cs typeface="Monlam Uni OuChan2"/>
                <a:sym typeface="Monlam Uni OuChan2"/>
              </a:rPr>
              <a:t>དབང་རྩ་ཕྲ་གཟུགས།</a:t>
            </a:r>
          </a:p>
        </p:txBody>
      </p:sp>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Shape 89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58</a:t>
            </a:fld>
            <a:endParaRPr/>
          </a:p>
        </p:txBody>
      </p:sp>
      <p:sp>
        <p:nvSpPr>
          <p:cNvPr id="893" name="Shape 893"/>
          <p:cNvSpPr>
            <a:spLocks noGrp="1"/>
          </p:cNvSpPr>
          <p:nvPr>
            <p:ph type="title" idx="4294967295"/>
          </p:nvPr>
        </p:nvSpPr>
        <p:spPr>
          <a:xfrm>
            <a:off x="468883" y="-85552"/>
            <a:ext cx="8229601" cy="1137924"/>
          </a:xfrm>
          <a:prstGeom prst="rect">
            <a:avLst/>
          </a:prstGeom>
        </p:spPr>
        <p:txBody>
          <a:bodyPr/>
          <a:lstStyle/>
          <a:p>
            <a:pPr defTabSz="452627">
              <a:lnSpc>
                <a:spcPct val="90000"/>
              </a:lnSpc>
              <a:defRPr sz="2772" b="1">
                <a:latin typeface="+mj-lt"/>
                <a:ea typeface="+mj-ea"/>
                <a:cs typeface="+mj-cs"/>
                <a:sym typeface="Helvetica"/>
              </a:defRPr>
            </a:pPr>
            <a:r>
              <a:rPr dirty="0"/>
              <a:t>Kinds and functions of neurons </a:t>
            </a:r>
            <a:br>
              <a:rPr dirty="0"/>
            </a:br>
            <a:r>
              <a:rPr sz="2800" b="1" dirty="0">
                <a:latin typeface="Monlam Uni OuChan2"/>
                <a:ea typeface="Monlam Uni OuChan2"/>
                <a:cs typeface="Monlam Uni OuChan2"/>
                <a:sym typeface="Monlam Uni OuChan2"/>
              </a:rPr>
              <a:t>དབང་རྩ་ཕྲ་གཟུགས་ཀྱི་རིགས་དང་བྱེད་ལས།</a:t>
            </a:r>
          </a:p>
        </p:txBody>
      </p:sp>
      <p:sp>
        <p:nvSpPr>
          <p:cNvPr id="894" name="Shape 894"/>
          <p:cNvSpPr/>
          <p:nvPr/>
        </p:nvSpPr>
        <p:spPr>
          <a:xfrm>
            <a:off x="4561991" y="1319996"/>
            <a:ext cx="1" cy="870999"/>
          </a:xfrm>
          <a:prstGeom prst="line">
            <a:avLst/>
          </a:prstGeom>
          <a:ln w="50800">
            <a:solidFill>
              <a:srgbClr val="000000"/>
            </a:solidFill>
            <a:tailEnd type="triangle"/>
          </a:ln>
        </p:spPr>
        <p:txBody>
          <a:bodyPr lIns="45718" tIns="45718" rIns="45718" bIns="45718"/>
          <a:lstStyle/>
          <a:p>
            <a:endParaRPr/>
          </a:p>
        </p:txBody>
      </p:sp>
      <p:sp>
        <p:nvSpPr>
          <p:cNvPr id="895" name="Shape 895"/>
          <p:cNvSpPr/>
          <p:nvPr/>
        </p:nvSpPr>
        <p:spPr>
          <a:xfrm flipH="1">
            <a:off x="2071964" y="1319996"/>
            <a:ext cx="2090399" cy="885820"/>
          </a:xfrm>
          <a:prstGeom prst="line">
            <a:avLst/>
          </a:prstGeom>
          <a:ln w="50800">
            <a:solidFill>
              <a:srgbClr val="000000"/>
            </a:solidFill>
            <a:tailEnd type="triangle"/>
          </a:ln>
        </p:spPr>
        <p:txBody>
          <a:bodyPr lIns="45718" tIns="45718" rIns="45718" bIns="45718"/>
          <a:lstStyle/>
          <a:p>
            <a:endParaRPr/>
          </a:p>
        </p:txBody>
      </p:sp>
      <p:sp>
        <p:nvSpPr>
          <p:cNvPr id="896" name="Shape 896"/>
          <p:cNvSpPr/>
          <p:nvPr/>
        </p:nvSpPr>
        <p:spPr>
          <a:xfrm>
            <a:off x="5029908" y="1321170"/>
            <a:ext cx="2109461" cy="879619"/>
          </a:xfrm>
          <a:prstGeom prst="line">
            <a:avLst/>
          </a:prstGeom>
          <a:ln w="50800">
            <a:solidFill>
              <a:srgbClr val="000000"/>
            </a:solidFill>
            <a:tailEnd type="triangle"/>
          </a:ln>
        </p:spPr>
        <p:txBody>
          <a:bodyPr lIns="45718" tIns="45718" rIns="45718" bIns="45718"/>
          <a:lstStyle/>
          <a:p>
            <a:endParaRPr/>
          </a:p>
        </p:txBody>
      </p:sp>
      <p:sp>
        <p:nvSpPr>
          <p:cNvPr id="897" name="Shape 897"/>
          <p:cNvSpPr/>
          <p:nvPr/>
        </p:nvSpPr>
        <p:spPr>
          <a:xfrm>
            <a:off x="259504" y="2286302"/>
            <a:ext cx="2665302" cy="310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b="1">
                <a:latin typeface="+mj-lt"/>
                <a:ea typeface="+mj-ea"/>
                <a:cs typeface="+mj-cs"/>
                <a:sym typeface="Helvetica"/>
              </a:defRPr>
            </a:pPr>
            <a:r>
              <a:rPr dirty="0"/>
              <a:t>Sensory neurons: </a:t>
            </a:r>
            <a:r>
              <a:rPr b="0" dirty="0"/>
              <a:t> carry information from sense organs to the CNS.</a:t>
            </a:r>
            <a:br>
              <a:rPr b="0" dirty="0"/>
            </a:br>
            <a:endParaRPr b="0" dirty="0"/>
          </a:p>
          <a:p>
            <a:pPr>
              <a:defRPr sz="2400">
                <a:latin typeface="Monlam Uni OuChan2"/>
                <a:ea typeface="Monlam Uni OuChan2"/>
                <a:cs typeface="Monlam Uni OuChan2"/>
                <a:sym typeface="Monlam Uni OuChan2"/>
              </a:defRPr>
            </a:pPr>
            <a:r>
              <a:rPr dirty="0" err="1"/>
              <a:t>དབང་ཚོར་དབང་རྩ་ཕྲ་གཟུགས</a:t>
            </a:r>
            <a:r>
              <a:rPr dirty="0"/>
              <a:t>། </a:t>
            </a:r>
          </a:p>
          <a:p>
            <a:pPr>
              <a:defRPr sz="2400">
                <a:latin typeface="Monlam Uni OuChan2"/>
                <a:ea typeface="Monlam Uni OuChan2"/>
                <a:cs typeface="Monlam Uni OuChan2"/>
                <a:sym typeface="Monlam Uni OuChan2"/>
              </a:defRPr>
            </a:pPr>
            <a:r>
              <a:rPr dirty="0" err="1"/>
              <a:t>དབང་ཚོར་དབང་པོ་ནས་དབང་རྩ</a:t>
            </a:r>
            <a:r>
              <a:rPr dirty="0"/>
              <a:t>་</a:t>
            </a:r>
            <a:r>
              <a:rPr lang="en-US" dirty="0"/>
              <a:t/>
            </a:r>
            <a:br>
              <a:rPr lang="en-US" dirty="0"/>
            </a:br>
            <a:r>
              <a:rPr dirty="0" err="1"/>
              <a:t>ལྟེ་བའི་མ་ལག་བར་ཆ་འཕྲིན་རྣམས</a:t>
            </a:r>
            <a:r>
              <a:rPr dirty="0"/>
              <a:t>་ </a:t>
            </a:r>
            <a:r>
              <a:rPr dirty="0" err="1"/>
              <a:t>བརྡ་སྐྱེལ་བྱེད</a:t>
            </a:r>
            <a:r>
              <a:rPr dirty="0"/>
              <a:t>།</a:t>
            </a:r>
          </a:p>
        </p:txBody>
      </p:sp>
      <p:sp>
        <p:nvSpPr>
          <p:cNvPr id="898" name="Shape 898"/>
          <p:cNvSpPr/>
          <p:nvPr/>
        </p:nvSpPr>
        <p:spPr>
          <a:xfrm>
            <a:off x="3209180" y="2282373"/>
            <a:ext cx="2773911" cy="419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b="1">
                <a:latin typeface="+mj-lt"/>
                <a:ea typeface="+mj-ea"/>
                <a:cs typeface="+mj-cs"/>
                <a:sym typeface="Helvetica"/>
              </a:defRPr>
            </a:pPr>
            <a:r>
              <a:t>Interneurons:</a:t>
            </a:r>
          </a:p>
          <a:p>
            <a:pPr>
              <a:defRPr sz="2000">
                <a:latin typeface="+mj-lt"/>
                <a:ea typeface="+mj-ea"/>
                <a:cs typeface="+mj-cs"/>
                <a:sym typeface="Helvetica"/>
              </a:defRPr>
            </a:pPr>
            <a:r>
              <a:t>connect sensory neurons to motor neurons. </a:t>
            </a:r>
            <a:endParaRPr b="1"/>
          </a:p>
          <a:p>
            <a:pPr>
              <a:defRPr sz="2000">
                <a:latin typeface="Monlam Uni OuChan2"/>
                <a:ea typeface="Monlam Uni OuChan2"/>
                <a:cs typeface="Monlam Uni OuChan2"/>
                <a:sym typeface="Monlam Uni OuChan2"/>
              </a:defRPr>
            </a:pPr>
            <a:endParaRPr b="1"/>
          </a:p>
          <a:p>
            <a:pPr>
              <a:defRPr sz="2400">
                <a:latin typeface="Monlam Uni OuChan2"/>
                <a:ea typeface="Monlam Uni OuChan2"/>
                <a:cs typeface="Monlam Uni OuChan2"/>
                <a:sym typeface="Monlam Uni OuChan2"/>
              </a:defRPr>
            </a:pPr>
            <a:r>
              <a:t>བར་གནས་དབང་རྩ་ཕྲ་གཟུགས། </a:t>
            </a:r>
          </a:p>
          <a:p>
            <a:pPr>
              <a:defRPr sz="2400">
                <a:latin typeface="Monlam Uni OuChan2"/>
                <a:ea typeface="Monlam Uni OuChan2"/>
                <a:cs typeface="Monlam Uni OuChan2"/>
                <a:sym typeface="Monlam Uni OuChan2"/>
              </a:defRPr>
            </a:pPr>
            <a:r>
              <a:t>དབང་ཚོར་དབང་རྩ་ཕྲ་གཟུགས་དང་འགུལ་སྐྱོད་དབང་རྩ་ཕྲ་གཟུགས་དབར་གྱི་མཐུད་ཁ་བྱེད།</a:t>
            </a:r>
          </a:p>
        </p:txBody>
      </p:sp>
      <p:sp>
        <p:nvSpPr>
          <p:cNvPr id="899" name="Shape 899"/>
          <p:cNvSpPr/>
          <p:nvPr/>
        </p:nvSpPr>
        <p:spPr>
          <a:xfrm>
            <a:off x="6172749" y="2282373"/>
            <a:ext cx="2866059" cy="409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b="1">
                <a:latin typeface="+mj-lt"/>
                <a:ea typeface="+mj-ea"/>
                <a:cs typeface="+mj-cs"/>
                <a:sym typeface="Helvetica"/>
              </a:defRPr>
            </a:pPr>
            <a:r>
              <a:t>Motor neurons:</a:t>
            </a:r>
          </a:p>
          <a:p>
            <a:pPr>
              <a:defRPr sz="2000">
                <a:latin typeface="+mj-lt"/>
                <a:ea typeface="+mj-ea"/>
                <a:cs typeface="+mj-cs"/>
                <a:sym typeface="Helvetica"/>
              </a:defRPr>
            </a:pPr>
            <a:r>
              <a:t>carry orders from the CNS to the muscles or organs. </a:t>
            </a:r>
            <a:br/>
            <a:endParaRPr/>
          </a:p>
          <a:p>
            <a:pPr>
              <a:defRPr sz="2400">
                <a:latin typeface="Monlam Uni OuChan2"/>
                <a:ea typeface="Monlam Uni OuChan2"/>
                <a:cs typeface="Monlam Uni OuChan2"/>
                <a:sym typeface="Monlam Uni OuChan2"/>
              </a:defRPr>
            </a:pPr>
            <a:r>
              <a:t>འགུལ་སྐྱོད་དབང་རྩ་ཕྲ་གཟུགས།</a:t>
            </a:r>
          </a:p>
          <a:p>
            <a:pPr>
              <a:defRPr sz="2400">
                <a:latin typeface="Monlam Uni OuChan2"/>
                <a:ea typeface="Monlam Uni OuChan2"/>
                <a:cs typeface="Monlam Uni OuChan2"/>
                <a:sym typeface="Monlam Uni OuChan2"/>
              </a:defRPr>
            </a:pPr>
            <a:r>
              <a:t>དབང་རྩ་ལྟེ་བའི་མ་ལག་ནས་བཀའ་གང་གཏོང་བར་ཤ་སྒྲིམ་མམ་དབང་པོ་རྣམས་སུ་བརྡ་སྐྱེལ་བྱེད།</a:t>
            </a:r>
          </a:p>
        </p:txBody>
      </p:sp>
      <p:sp>
        <p:nvSpPr>
          <p:cNvPr id="900" name="Shape 900"/>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1" animBg="1" advAuto="0"/>
      <p:bldP spid="898" grpId="2" animBg="1" advAuto="0"/>
      <p:bldP spid="899"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FDC8"/>
        </a:solidFill>
        <a:effectLst/>
      </p:bgPr>
    </p:bg>
    <p:spTree>
      <p:nvGrpSpPr>
        <p:cNvPr id="1" name=""/>
        <p:cNvGrpSpPr/>
        <p:nvPr/>
      </p:nvGrpSpPr>
      <p:grpSpPr>
        <a:xfrm>
          <a:off x="0" y="0"/>
          <a:ext cx="0" cy="0"/>
          <a:chOff x="0" y="0"/>
          <a:chExt cx="0" cy="0"/>
        </a:xfrm>
      </p:grpSpPr>
      <p:sp>
        <p:nvSpPr>
          <p:cNvPr id="902" name="Shape 902"/>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59</a:t>
            </a:fld>
            <a:endParaRPr/>
          </a:p>
        </p:txBody>
      </p:sp>
      <p:sp>
        <p:nvSpPr>
          <p:cNvPr id="903" name="Shape 903"/>
          <p:cNvSpPr/>
          <p:nvPr/>
        </p:nvSpPr>
        <p:spPr>
          <a:xfrm>
            <a:off x="371309" y="1132838"/>
            <a:ext cx="8401382" cy="177041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lnSpc>
                <a:spcPct val="140000"/>
              </a:lnSpc>
              <a:defRPr sz="3600" b="1"/>
            </a:pPr>
            <a:r>
              <a:rPr dirty="0"/>
              <a:t>Central Nervous System Activity   =&gt;  Reflex</a:t>
            </a:r>
          </a:p>
          <a:p>
            <a:pPr algn="ctr">
              <a:lnSpc>
                <a:spcPct val="140000"/>
              </a:lnSpc>
              <a:defRPr sz="4200">
                <a:latin typeface="Monlam Uni OuChan2"/>
                <a:ea typeface="Monlam Uni OuChan2"/>
                <a:cs typeface="Monlam Uni OuChan2"/>
                <a:sym typeface="Monlam Uni OuChan2"/>
              </a:defRPr>
            </a:pPr>
            <a:r>
              <a:rPr dirty="0">
                <a:latin typeface="Monlam Uni OuChan2"/>
                <a:cs typeface="Monlam Uni OuChan2"/>
              </a:rPr>
              <a:t>དབང་རྩ་ལྟེ་བའི་མ་ལག་གི་བྱེད་སྒོ། </a:t>
            </a:r>
            <a:r>
              <a:rPr b="1" dirty="0">
                <a:latin typeface="Monlam Uni OuChan2"/>
                <a:cs typeface="Monlam Uni OuChan2"/>
                <a:sym typeface="Calibri"/>
              </a:rPr>
              <a:t>=&gt; </a:t>
            </a:r>
            <a:r>
              <a:rPr dirty="0">
                <a:latin typeface="Monlam Uni OuChan2"/>
                <a:cs typeface="Monlam Uni OuChan2"/>
              </a:rPr>
              <a:t>ལྡོག་འགུལ།</a:t>
            </a:r>
          </a:p>
        </p:txBody>
      </p:sp>
      <p:sp>
        <p:nvSpPr>
          <p:cNvPr id="904" name="Shape 904"/>
          <p:cNvSpPr/>
          <p:nvPr/>
        </p:nvSpPr>
        <p:spPr>
          <a:xfrm>
            <a:off x="3116128" y="3749038"/>
            <a:ext cx="3174903" cy="174406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spcBef>
                <a:spcPts val="400"/>
              </a:spcBef>
              <a:defRPr sz="2400">
                <a:latin typeface="+mj-lt"/>
                <a:ea typeface="+mj-ea"/>
                <a:cs typeface="+mj-cs"/>
                <a:sym typeface="Helvetica"/>
              </a:defRPr>
            </a:pPr>
            <a:r>
              <a:rPr dirty="0"/>
              <a:t>Via spinal cord directly</a:t>
            </a:r>
            <a:br>
              <a:rPr dirty="0"/>
            </a:br>
            <a:r>
              <a:rPr sz="2800" dirty="0" err="1"/>
              <a:t>རྒྱུངས་པ་ཐད་ཀར་བརྒྱུད་ནས</a:t>
            </a:r>
            <a:r>
              <a:rPr sz="2800" dirty="0"/>
              <a:t>།</a:t>
            </a:r>
          </a:p>
          <a:p>
            <a:pPr algn="ctr">
              <a:spcBef>
                <a:spcPts val="400"/>
              </a:spcBef>
              <a:defRPr sz="2400">
                <a:latin typeface="+mj-lt"/>
                <a:ea typeface="+mj-ea"/>
                <a:cs typeface="+mj-cs"/>
                <a:sym typeface="Helvetica"/>
              </a:defRPr>
            </a:pPr>
            <a:r>
              <a:rPr dirty="0"/>
              <a:t>No brain activity</a:t>
            </a:r>
            <a:br>
              <a:rPr dirty="0"/>
            </a:br>
            <a:r>
              <a:rPr sz="2800" dirty="0" err="1">
                <a:latin typeface="Monlam Uni OuChan2"/>
                <a:ea typeface="Monlam Uni OuChan2"/>
                <a:cs typeface="Monlam Uni OuChan2"/>
                <a:sym typeface="Monlam Uni OuChan2"/>
              </a:rPr>
              <a:t>ཀླད་པའི་བྱེད་སྒོ་མེད</a:t>
            </a:r>
            <a:r>
              <a:rPr lang="bo-CN" sz="2800" dirty="0">
                <a:latin typeface="Monlam Uni OuChan2"/>
                <a:cs typeface="Monlam Uni OuChan2"/>
                <a:sym typeface="Helvetica"/>
              </a:rPr>
              <a:t>་པ</a:t>
            </a:r>
            <a:r>
              <a:rPr sz="2800"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6</a:t>
            </a:fld>
            <a:endParaRPr/>
          </a:p>
        </p:txBody>
      </p:sp>
      <p:sp>
        <p:nvSpPr>
          <p:cNvPr id="294" name="Shape 294"/>
          <p:cNvSpPr/>
          <p:nvPr/>
        </p:nvSpPr>
        <p:spPr>
          <a:xfrm>
            <a:off x="584200" y="1199342"/>
            <a:ext cx="7975600" cy="16204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130000"/>
              </a:lnSpc>
              <a:defRPr sz="3600" b="1">
                <a:latin typeface="+mj-lt"/>
                <a:ea typeface="+mj-ea"/>
                <a:cs typeface="+mj-cs"/>
                <a:sym typeface="Helvetica"/>
              </a:defRPr>
            </a:pPr>
            <a:r>
              <a:rPr dirty="0"/>
              <a:t>The sense organs and our body</a:t>
            </a:r>
          </a:p>
          <a:p>
            <a:pPr algn="ctr">
              <a:lnSpc>
                <a:spcPct val="130000"/>
              </a:lnSpc>
              <a:defRPr sz="4200">
                <a:latin typeface="Monlam Uni OuChan2"/>
                <a:ea typeface="Monlam Uni OuChan2"/>
                <a:cs typeface="Monlam Uni OuChan2"/>
                <a:sym typeface="Monlam Uni OuChan2"/>
              </a:defRPr>
            </a:pPr>
            <a:r>
              <a:rPr b="1" dirty="0">
                <a:latin typeface="Monlam Uni OuChan2"/>
                <a:ea typeface="+mj-ea"/>
                <a:cs typeface="Monlam Uni OuChan2"/>
                <a:sym typeface="Helvetica"/>
              </a:rPr>
              <a:t>དབང་ཚོར་དབང་པོ་དང་ང་ཚོའི་ལུས་པོ།</a:t>
            </a:r>
          </a:p>
        </p:txBody>
      </p:sp>
    </p:spTree>
  </p:cSld>
  <p:clrMapOvr>
    <a:masterClrMapping/>
  </p:clrMapOvr>
  <p:transition xmlns:p14="http://schemas.microsoft.com/office/powerpoint/2010/mai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60</a:t>
            </a:fld>
            <a:endParaRPr/>
          </a:p>
        </p:txBody>
      </p:sp>
      <p:pic>
        <p:nvPicPr>
          <p:cNvPr id="907" name="image56.tif"/>
          <p:cNvPicPr>
            <a:picLocks noChangeAspect="1"/>
          </p:cNvPicPr>
          <p:nvPr/>
        </p:nvPicPr>
        <p:blipFill>
          <a:blip r:embed="rId3"/>
          <a:stretch>
            <a:fillRect/>
          </a:stretch>
        </p:blipFill>
        <p:spPr>
          <a:xfrm>
            <a:off x="4800600" y="1890585"/>
            <a:ext cx="4073134" cy="2661654"/>
          </a:xfrm>
          <a:prstGeom prst="rect">
            <a:avLst/>
          </a:prstGeom>
          <a:ln w="12700">
            <a:miter lim="400000"/>
          </a:ln>
        </p:spPr>
      </p:pic>
      <p:pic>
        <p:nvPicPr>
          <p:cNvPr id="908" name="image57.tif"/>
          <p:cNvPicPr>
            <a:picLocks noChangeAspect="1"/>
          </p:cNvPicPr>
          <p:nvPr/>
        </p:nvPicPr>
        <p:blipFill>
          <a:blip r:embed="rId4"/>
          <a:stretch>
            <a:fillRect/>
          </a:stretch>
        </p:blipFill>
        <p:spPr>
          <a:xfrm>
            <a:off x="393700" y="2113483"/>
            <a:ext cx="4073134" cy="2500340"/>
          </a:xfrm>
          <a:prstGeom prst="rect">
            <a:avLst/>
          </a:prstGeom>
          <a:ln w="12700">
            <a:miter lim="400000"/>
          </a:ln>
        </p:spPr>
      </p:pic>
      <p:sp>
        <p:nvSpPr>
          <p:cNvPr id="909" name="Shape 909"/>
          <p:cNvSpPr>
            <a:spLocks noGrp="1"/>
          </p:cNvSpPr>
          <p:nvPr>
            <p:ph type="title" idx="4294967295"/>
          </p:nvPr>
        </p:nvSpPr>
        <p:spPr>
          <a:xfrm>
            <a:off x="481334" y="-170302"/>
            <a:ext cx="8229601" cy="1143002"/>
          </a:xfrm>
          <a:prstGeom prst="rect">
            <a:avLst/>
          </a:prstGeom>
        </p:spPr>
        <p:txBody>
          <a:bodyPr/>
          <a:lstStyle/>
          <a:p>
            <a:pPr defTabSz="452627">
              <a:defRPr sz="2772" b="1">
                <a:latin typeface="+mj-lt"/>
                <a:ea typeface="+mj-ea"/>
                <a:cs typeface="+mj-cs"/>
                <a:sym typeface="Helvetica"/>
              </a:defRPr>
            </a:pPr>
            <a:r>
              <a:rPr dirty="0"/>
              <a:t>Reflexes, reflex arcs</a:t>
            </a:r>
            <a:br>
              <a:rPr dirty="0"/>
            </a:br>
            <a:r>
              <a:rPr sz="3168" b="1" dirty="0">
                <a:latin typeface="Monlam Uni OuChan2"/>
                <a:ea typeface="Monlam Uni OuChan2"/>
                <a:cs typeface="Monlam Uni OuChan2"/>
                <a:sym typeface="Monlam Uni OuChan2"/>
              </a:rPr>
              <a:t>ལྡོག་འགུལ་དང་ལྡོག་འགུལ་གཞུ་ལམ། </a:t>
            </a:r>
          </a:p>
        </p:txBody>
      </p:sp>
      <p:sp>
        <p:nvSpPr>
          <p:cNvPr id="910" name="Shape 910"/>
          <p:cNvSpPr/>
          <p:nvPr/>
        </p:nvSpPr>
        <p:spPr>
          <a:xfrm>
            <a:off x="1684020" y="5302637"/>
            <a:ext cx="6292752"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mj-lt"/>
                <a:ea typeface="+mj-ea"/>
                <a:cs typeface="+mj-cs"/>
                <a:sym typeface="Helvetica"/>
              </a:defRPr>
            </a:pPr>
            <a:r>
              <a:t>Reflex arc without modulation by the brain       </a:t>
            </a:r>
            <a:br/>
            <a:r>
              <a:rPr sz="2800">
                <a:latin typeface="Monlam Uni OuChan2"/>
                <a:ea typeface="Monlam Uni OuChan2"/>
                <a:cs typeface="Monlam Uni OuChan2"/>
                <a:sym typeface="Monlam Uni OuChan2"/>
              </a:rPr>
              <a:t>ལྡོག་འགུལ་གཞུ་ལམ་ནི་ཀླད་པའི་སྟངས་འཛིན་མི་བྱེད།</a:t>
            </a:r>
          </a:p>
        </p:txBody>
      </p:sp>
      <p:sp>
        <p:nvSpPr>
          <p:cNvPr id="912" name="Shape 912"/>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9" name="Shape 807"/>
          <p:cNvSpPr/>
          <p:nvPr/>
        </p:nvSpPr>
        <p:spPr>
          <a:xfrm>
            <a:off x="395427" y="1199171"/>
            <a:ext cx="1374685" cy="955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R="186689">
              <a:defRPr sz="2400">
                <a:latin typeface="+mj-lt"/>
                <a:ea typeface="+mj-ea"/>
                <a:cs typeface="+mj-cs"/>
                <a:sym typeface="Helvetica"/>
              </a:defRPr>
            </a:pPr>
            <a:r>
              <a:rPr dirty="0"/>
              <a:t>Example</a:t>
            </a:r>
          </a:p>
          <a:p>
            <a:pPr>
              <a:defRPr sz="2400">
                <a:latin typeface="Monlam Uni OuChan2"/>
                <a:ea typeface="Monlam Uni OuChan2"/>
                <a:cs typeface="Monlam Uni OuChan2"/>
                <a:sym typeface="Monlam Uni OuChan2"/>
              </a:defRPr>
            </a:pPr>
            <a:r>
              <a:rPr dirty="0"/>
              <a:t>དཔེ་ཚོན།</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 grpId="1" animBg="1" advAuto="0"/>
      <p:bldP spid="910" grpId="2"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61</a:t>
            </a:fld>
            <a:endParaRPr/>
          </a:p>
        </p:txBody>
      </p:sp>
      <p:sp>
        <p:nvSpPr>
          <p:cNvPr id="917" name="Shape 917"/>
          <p:cNvSpPr/>
          <p:nvPr/>
        </p:nvSpPr>
        <p:spPr>
          <a:xfrm>
            <a:off x="-21618" y="1147806"/>
            <a:ext cx="9187237" cy="1"/>
          </a:xfrm>
          <a:prstGeom prst="line">
            <a:avLst/>
          </a:prstGeom>
          <a:ln w="25400">
            <a:solidFill>
              <a:srgbClr val="000000"/>
            </a:solidFill>
          </a:ln>
        </p:spPr>
        <p:txBody>
          <a:bodyPr lIns="45718" tIns="45718" rIns="45718" bIns="45718"/>
          <a:lstStyle/>
          <a:p>
            <a:endParaRPr/>
          </a:p>
        </p:txBody>
      </p:sp>
      <p:pic>
        <p:nvPicPr>
          <p:cNvPr id="918" name="image58.tif"/>
          <p:cNvPicPr>
            <a:picLocks noChangeAspect="1"/>
          </p:cNvPicPr>
          <p:nvPr/>
        </p:nvPicPr>
        <p:blipFill>
          <a:blip r:embed="rId3"/>
          <a:stretch>
            <a:fillRect/>
          </a:stretch>
        </p:blipFill>
        <p:spPr>
          <a:xfrm>
            <a:off x="1593850" y="1644650"/>
            <a:ext cx="5956300" cy="4965700"/>
          </a:xfrm>
          <a:prstGeom prst="rect">
            <a:avLst/>
          </a:prstGeom>
          <a:ln w="12700">
            <a:miter lim="400000"/>
          </a:ln>
        </p:spPr>
      </p:pic>
      <p:sp>
        <p:nvSpPr>
          <p:cNvPr id="8" name="Shape 807"/>
          <p:cNvSpPr/>
          <p:nvPr/>
        </p:nvSpPr>
        <p:spPr>
          <a:xfrm>
            <a:off x="395427" y="1199171"/>
            <a:ext cx="1374685" cy="955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R="186689">
              <a:defRPr sz="2400">
                <a:latin typeface="+mj-lt"/>
                <a:ea typeface="+mj-ea"/>
                <a:cs typeface="+mj-cs"/>
                <a:sym typeface="Helvetica"/>
              </a:defRPr>
            </a:pPr>
            <a:r>
              <a:rPr dirty="0"/>
              <a:t>Example</a:t>
            </a:r>
          </a:p>
          <a:p>
            <a:pPr>
              <a:defRPr sz="2400">
                <a:latin typeface="Monlam Uni OuChan2"/>
                <a:ea typeface="Monlam Uni OuChan2"/>
                <a:cs typeface="Monlam Uni OuChan2"/>
                <a:sym typeface="Monlam Uni OuChan2"/>
              </a:defRPr>
            </a:pPr>
            <a:r>
              <a:rPr dirty="0"/>
              <a:t>དཔེ་ཚོན།</a:t>
            </a:r>
          </a:p>
        </p:txBody>
      </p:sp>
      <p:sp>
        <p:nvSpPr>
          <p:cNvPr id="7" name="Shape 909"/>
          <p:cNvSpPr txBox="1">
            <a:spLocks/>
          </p:cNvSpPr>
          <p:nvPr/>
        </p:nvSpPr>
        <p:spPr>
          <a:xfrm>
            <a:off x="481334" y="-170302"/>
            <a:ext cx="8229601" cy="11430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defTabSz="452627">
              <a:defRPr sz="2772" b="1">
                <a:latin typeface="+mj-lt"/>
                <a:ea typeface="+mj-ea"/>
                <a:cs typeface="+mj-cs"/>
                <a:sym typeface="Helvetica"/>
              </a:defRPr>
            </a:pPr>
            <a:r>
              <a:rPr lang="fr-FR" sz="2772" b="1">
                <a:latin typeface="+mj-lt"/>
                <a:ea typeface="+mj-ea"/>
                <a:cs typeface="+mj-cs"/>
                <a:sym typeface="Helvetica"/>
              </a:rPr>
              <a:t>Reflexes, reflex arcs</a:t>
            </a:r>
            <a:br>
              <a:rPr lang="fr-FR" sz="2772" b="1">
                <a:latin typeface="+mj-lt"/>
                <a:ea typeface="+mj-ea"/>
                <a:cs typeface="+mj-cs"/>
                <a:sym typeface="Helvetica"/>
              </a:rPr>
            </a:br>
            <a:r>
              <a:rPr lang="fr-FR" sz="3168" b="1">
                <a:latin typeface="Monlam Uni OuChan2"/>
                <a:ea typeface="Monlam Uni OuChan2"/>
                <a:cs typeface="Monlam Uni OuChan2"/>
                <a:sym typeface="Monlam Uni OuChan2"/>
              </a:rPr>
              <a:t>ལྡོག་འགུལ་དང་ལྡོག་འགུལ་གཞུ་ལམ། </a:t>
            </a:r>
            <a:endParaRPr lang="fr-FR" sz="3168" b="1"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p:nvPr/>
        </p:nvSpPr>
        <p:spPr>
          <a:xfrm>
            <a:off x="3665555" y="2713462"/>
            <a:ext cx="1796302"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R="40639" indent="40639" algn="ctr" defTabSz="914400">
              <a:defRPr>
                <a:solidFill>
                  <a:srgbClr val="FFFFFF"/>
                </a:solidFill>
                <a:uFill>
                  <a:solidFill>
                    <a:srgbClr val="FFFFFF"/>
                  </a:solidFill>
                </a:uFill>
                <a:latin typeface="Arial"/>
                <a:ea typeface="Arial"/>
                <a:cs typeface="Arial"/>
                <a:sym typeface="Arial"/>
              </a:defRPr>
            </a:pPr>
            <a:r>
              <a:rPr lang="de-CH" dirty="0" err="1"/>
              <a:t>Projector</a:t>
            </a:r>
            <a:r>
              <a:rPr lang="de-CH" dirty="0"/>
              <a:t> </a:t>
            </a:r>
            <a:r>
              <a:rPr dirty="0"/>
              <a:t>off</a:t>
            </a:r>
            <a:br>
              <a:rPr dirty="0"/>
            </a:br>
            <a:r>
              <a:rPr dirty="0"/>
              <a:t>Exp: Knee reflex</a:t>
            </a:r>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BFDC8"/>
        </a:solidFill>
        <a:effectLst/>
      </p:bgPr>
    </p:bg>
    <p:spTree>
      <p:nvGrpSpPr>
        <p:cNvPr id="1" name=""/>
        <p:cNvGrpSpPr/>
        <p:nvPr/>
      </p:nvGrpSpPr>
      <p:grpSpPr>
        <a:xfrm>
          <a:off x="0" y="0"/>
          <a:ext cx="0" cy="0"/>
          <a:chOff x="0" y="0"/>
          <a:chExt cx="0" cy="0"/>
        </a:xfrm>
      </p:grpSpPr>
      <p:sp>
        <p:nvSpPr>
          <p:cNvPr id="928" name="Shape 92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63</a:t>
            </a:fld>
            <a:endParaRPr/>
          </a:p>
        </p:txBody>
      </p:sp>
      <p:sp>
        <p:nvSpPr>
          <p:cNvPr id="929" name="Shape 929"/>
          <p:cNvSpPr/>
          <p:nvPr/>
        </p:nvSpPr>
        <p:spPr>
          <a:xfrm>
            <a:off x="3342640" y="1236978"/>
            <a:ext cx="2100272" cy="15327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120000"/>
              </a:lnSpc>
              <a:defRPr sz="3600" b="1"/>
            </a:pPr>
            <a:r>
              <a:rPr dirty="0"/>
              <a:t>Learning</a:t>
            </a:r>
          </a:p>
          <a:p>
            <a:pPr algn="ctr">
              <a:lnSpc>
                <a:spcPct val="120000"/>
              </a:lnSpc>
              <a:defRPr sz="4200">
                <a:latin typeface="Monlam Uni OuChan2"/>
                <a:ea typeface="Monlam Uni OuChan2"/>
                <a:cs typeface="Monlam Uni OuChan2"/>
                <a:sym typeface="Monlam Uni OuChan2"/>
              </a:defRPr>
            </a:pPr>
            <a:r>
              <a:rPr b="1" dirty="0" err="1">
                <a:latin typeface="Monlam Uni OuChan2"/>
                <a:cs typeface="Monlam Uni OuChan2"/>
              </a:rPr>
              <a:t>ཤེས་</a:t>
            </a:r>
            <a:r>
              <a:rPr b="1" dirty="0" err="1">
                <a:latin typeface="Monlam Uni OuChan2"/>
                <a:cs typeface="Monlam Uni OuChan2"/>
                <a:sym typeface="Calibri"/>
              </a:rPr>
              <a:t>སྦྱོང</a:t>
            </a:r>
            <a:r>
              <a:rPr lang="bo-CN" b="1" dirty="0">
                <a:latin typeface="Monlam Uni OuChan2"/>
                <a:cs typeface="Monlam Uni OuChan2"/>
              </a:rPr>
              <a:t>་</a:t>
            </a:r>
            <a:r>
              <a:rPr b="1" dirty="0">
                <a:latin typeface="Monlam Uni OuChan2"/>
                <a:cs typeface="Monlam Uni OuChan2"/>
                <a:sym typeface="Calibri"/>
              </a:rPr>
              <a:t>།</a:t>
            </a:r>
          </a:p>
        </p:txBody>
      </p:sp>
      <p:sp>
        <p:nvSpPr>
          <p:cNvPr id="930" name="Shape 930"/>
          <p:cNvSpPr/>
          <p:nvPr/>
        </p:nvSpPr>
        <p:spPr>
          <a:xfrm>
            <a:off x="3364943" y="3675379"/>
            <a:ext cx="2189060"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400"/>
              </a:spcBef>
              <a:defRPr sz="2800">
                <a:latin typeface="+mj-lt"/>
                <a:ea typeface="+mj-ea"/>
                <a:cs typeface="+mj-cs"/>
                <a:sym typeface="Helvetica"/>
              </a:defRPr>
            </a:pPr>
            <a:r>
              <a:rPr dirty="0"/>
              <a:t>Brain-Activity</a:t>
            </a:r>
            <a:br>
              <a:rPr dirty="0"/>
            </a:br>
            <a:r>
              <a:rPr sz="3200" dirty="0" err="1">
                <a:latin typeface="Monlam Uni OuChan2"/>
                <a:ea typeface="Monlam Uni OuChan2"/>
                <a:cs typeface="Monlam Uni OuChan2"/>
                <a:sym typeface="Monlam Uni OuChan2"/>
              </a:rPr>
              <a:t>ཀླད་པའི་བྱེད་སྒ</a:t>
            </a:r>
            <a:r>
              <a:rPr sz="3200" dirty="0" err="1">
                <a:latin typeface="Monlam Uni OuChan2"/>
                <a:cs typeface="Monlam Uni OuChan2"/>
              </a:rPr>
              <a:t>ོ</a:t>
            </a:r>
            <a:r>
              <a:rPr lang="bo-CN" sz="3200" dirty="0">
                <a:latin typeface="Monlam Uni OuChan2"/>
                <a:cs typeface="Monlam Uni OuChan2"/>
              </a:rPr>
              <a:t>།</a:t>
            </a:r>
            <a:endParaRPr sz="3200"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7" name="Group 937"/>
          <p:cNvGrpSpPr/>
          <p:nvPr/>
        </p:nvGrpSpPr>
        <p:grpSpPr>
          <a:xfrm>
            <a:off x="536756" y="2370428"/>
            <a:ext cx="1546313" cy="2075822"/>
            <a:chOff x="0" y="0"/>
            <a:chExt cx="1546312" cy="2075821"/>
          </a:xfrm>
        </p:grpSpPr>
        <p:sp>
          <p:nvSpPr>
            <p:cNvPr id="932" name="Shape 932"/>
            <p:cNvSpPr/>
            <p:nvPr/>
          </p:nvSpPr>
          <p:spPr>
            <a:xfrm flipH="1">
              <a:off x="0" y="1035232"/>
              <a:ext cx="1508270" cy="15417"/>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933" name="Shape 933"/>
            <p:cNvSpPr/>
            <p:nvPr/>
          </p:nvSpPr>
          <p:spPr>
            <a:xfrm flipH="1">
              <a:off x="3772" y="1253547"/>
              <a:ext cx="1482806" cy="307174"/>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934" name="Shape 934"/>
            <p:cNvSpPr/>
            <p:nvPr/>
          </p:nvSpPr>
          <p:spPr>
            <a:xfrm flipH="1">
              <a:off x="3772" y="1456582"/>
              <a:ext cx="1542541" cy="619239"/>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935" name="Shape 935"/>
            <p:cNvSpPr/>
            <p:nvPr/>
          </p:nvSpPr>
          <p:spPr>
            <a:xfrm flipH="1" flipV="1">
              <a:off x="3771" y="531197"/>
              <a:ext cx="1489723" cy="305467"/>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sp>
          <p:nvSpPr>
            <p:cNvPr id="936" name="Shape 936"/>
            <p:cNvSpPr/>
            <p:nvPr/>
          </p:nvSpPr>
          <p:spPr>
            <a:xfrm flipH="1" flipV="1">
              <a:off x="3772" y="-1"/>
              <a:ext cx="1542541" cy="619240"/>
            </a:xfrm>
            <a:prstGeom prst="line">
              <a:avLst/>
            </a:prstGeom>
            <a:noFill/>
            <a:ln w="50800" cap="flat">
              <a:solidFill>
                <a:srgbClr val="FF2600"/>
              </a:solidFill>
              <a:prstDash val="solid"/>
              <a:miter lim="400000"/>
              <a:headEnd type="stealth" w="med" len="med"/>
            </a:ln>
            <a:effectLst/>
          </p:spPr>
          <p:txBody>
            <a:bodyPr wrap="square" lIns="45718" tIns="45718" rIns="45718" bIns="45718" numCol="1" anchor="t">
              <a:noAutofit/>
            </a:bodyPr>
            <a:lstStyle/>
            <a:p>
              <a:endParaRPr/>
            </a:p>
          </p:txBody>
        </p:sp>
      </p:grpSp>
      <p:sp>
        <p:nvSpPr>
          <p:cNvPr id="938" name="Shape 93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64</a:t>
            </a:fld>
            <a:endParaRPr/>
          </a:p>
        </p:txBody>
      </p:sp>
      <p:grpSp>
        <p:nvGrpSpPr>
          <p:cNvPr id="944" name="Group 944"/>
          <p:cNvGrpSpPr/>
          <p:nvPr/>
        </p:nvGrpSpPr>
        <p:grpSpPr>
          <a:xfrm>
            <a:off x="316576" y="2168237"/>
            <a:ext cx="342111" cy="2531591"/>
            <a:chOff x="0" y="0"/>
            <a:chExt cx="342110" cy="2531590"/>
          </a:xfrm>
        </p:grpSpPr>
        <p:sp>
          <p:nvSpPr>
            <p:cNvPr id="939" name="Shape 939"/>
            <p:cNvSpPr/>
            <p:nvPr/>
          </p:nvSpPr>
          <p:spPr>
            <a:xfrm>
              <a:off x="-1" y="0"/>
              <a:ext cx="342111" cy="342108"/>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0" name="Shape 940"/>
            <p:cNvSpPr/>
            <p:nvPr/>
          </p:nvSpPr>
          <p:spPr>
            <a:xfrm>
              <a:off x="-1" y="547370"/>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1" name="Shape 941"/>
            <p:cNvSpPr/>
            <p:nvPr/>
          </p:nvSpPr>
          <p:spPr>
            <a:xfrm>
              <a:off x="-1" y="1094741"/>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2" name="Shape 942"/>
            <p:cNvSpPr/>
            <p:nvPr/>
          </p:nvSpPr>
          <p:spPr>
            <a:xfrm>
              <a:off x="-1" y="1642112"/>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3" name="Shape 943"/>
            <p:cNvSpPr/>
            <p:nvPr/>
          </p:nvSpPr>
          <p:spPr>
            <a:xfrm>
              <a:off x="-1" y="2189482"/>
              <a:ext cx="342111" cy="342109"/>
            </a:xfrm>
            <a:prstGeom prst="ellipse">
              <a:avLst/>
            </a:prstGeom>
            <a:solidFill>
              <a:srgbClr val="FF2600"/>
            </a:solidFill>
            <a:ln w="25400" cap="flat">
              <a:solidFill>
                <a:srgbClr val="000000"/>
              </a:solidFill>
              <a:prstDash val="solid"/>
              <a:miter lim="400000"/>
            </a:ln>
            <a:effectLst/>
          </p:spPr>
          <p:txBody>
            <a:bodyPr wrap="square" lIns="45718" tIns="45718" rIns="45718" bIns="45718"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947" name="Group 947"/>
          <p:cNvGrpSpPr/>
          <p:nvPr/>
        </p:nvGrpSpPr>
        <p:grpSpPr>
          <a:xfrm>
            <a:off x="2066448" y="2516699"/>
            <a:ext cx="1765887" cy="1765887"/>
            <a:chOff x="0" y="0"/>
            <a:chExt cx="1765886" cy="1765886"/>
          </a:xfrm>
        </p:grpSpPr>
        <p:sp>
          <p:nvSpPr>
            <p:cNvPr id="945" name="Shape 945"/>
            <p:cNvSpPr/>
            <p:nvPr/>
          </p:nvSpPr>
          <p:spPr>
            <a:xfrm>
              <a:off x="0" y="0"/>
              <a:ext cx="1765887" cy="1765887"/>
            </a:xfrm>
            <a:prstGeom prst="roundRect">
              <a:avLst>
                <a:gd name="adj" fmla="val 15000"/>
              </a:avLst>
            </a:prstGeom>
            <a:noFill/>
            <a:ln w="63500" cap="flat">
              <a:solidFill>
                <a:srgbClr val="0226C8"/>
              </a:solidFill>
              <a:prstDash val="solid"/>
              <a:round/>
            </a:ln>
            <a:effectLst/>
          </p:spPr>
          <p:txBody>
            <a:bodyPr wrap="square" lIns="45718" tIns="45718" rIns="45718" bIns="45718" numCol="1" anchor="ctr">
              <a:noAutofit/>
            </a:bodyPr>
            <a:lstStyle/>
            <a:p>
              <a:pPr>
                <a:spcBef>
                  <a:spcPts val="600"/>
                </a:spcBef>
                <a:defRPr sz="2800" b="1">
                  <a:solidFill>
                    <a:srgbClr val="0226C8"/>
                  </a:solidFill>
                  <a:latin typeface="+mj-lt"/>
                  <a:ea typeface="+mj-ea"/>
                  <a:cs typeface="+mj-cs"/>
                  <a:sym typeface="Helvetica"/>
                </a:defRPr>
              </a:pPr>
              <a:endParaRPr/>
            </a:p>
          </p:txBody>
        </p:sp>
        <p:pic>
          <p:nvPicPr>
            <p:cNvPr id="946" name="image3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997" y="144997"/>
              <a:ext cx="1475892" cy="1475892"/>
            </a:xfrm>
            <a:prstGeom prst="rect">
              <a:avLst/>
            </a:prstGeom>
            <a:ln w="12700" cap="flat">
              <a:noFill/>
              <a:miter lim="400000"/>
            </a:ln>
            <a:effectLst/>
          </p:spPr>
        </p:pic>
      </p:grpSp>
      <p:sp>
        <p:nvSpPr>
          <p:cNvPr id="948" name="Shape 948"/>
          <p:cNvSpPr/>
          <p:nvPr/>
        </p:nvSpPr>
        <p:spPr>
          <a:xfrm>
            <a:off x="1981580" y="1171322"/>
            <a:ext cx="1993493"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0226C8"/>
                </a:solidFill>
                <a:latin typeface="+mj-lt"/>
                <a:ea typeface="+mj-ea"/>
                <a:cs typeface="+mj-cs"/>
                <a:sym typeface="Helvetica"/>
              </a:defRPr>
            </a:pPr>
            <a:r>
              <a:t>Sense organs</a:t>
            </a:r>
          </a:p>
          <a:p>
            <a:pPr algn="ctr">
              <a:defRPr sz="2400">
                <a:solidFill>
                  <a:srgbClr val="0226C8"/>
                </a:solidFill>
                <a:latin typeface="Monlam Uni OuChan2"/>
                <a:ea typeface="Monlam Uni OuChan2"/>
                <a:cs typeface="Monlam Uni OuChan2"/>
                <a:sym typeface="Monlam Uni OuChan2"/>
              </a:defRPr>
            </a:pPr>
            <a:r>
              <a:t>དབང་ཚོར་དབང་པོ། </a:t>
            </a:r>
          </a:p>
        </p:txBody>
      </p:sp>
      <p:sp>
        <p:nvSpPr>
          <p:cNvPr id="949" name="Shape 949"/>
          <p:cNvSpPr/>
          <p:nvPr/>
        </p:nvSpPr>
        <p:spPr>
          <a:xfrm>
            <a:off x="4582159" y="1161163"/>
            <a:ext cx="1585234"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8F1506"/>
                </a:solidFill>
                <a:latin typeface="+mj-lt"/>
                <a:ea typeface="+mj-ea"/>
                <a:cs typeface="+mj-cs"/>
                <a:sym typeface="Helvetica"/>
              </a:defRPr>
            </a:pPr>
            <a:r>
              <a:t>Perception</a:t>
            </a:r>
          </a:p>
          <a:p>
            <a:pPr algn="ctr">
              <a:defRPr sz="2400">
                <a:solidFill>
                  <a:srgbClr val="8F1506"/>
                </a:solidFill>
                <a:latin typeface="+mj-lt"/>
                <a:ea typeface="+mj-ea"/>
                <a:cs typeface="+mj-cs"/>
                <a:sym typeface="Helvetica"/>
              </a:defRPr>
            </a:pPr>
            <a:r>
              <a:t>འདུ་ཤེས།</a:t>
            </a:r>
          </a:p>
        </p:txBody>
      </p:sp>
      <p:sp>
        <p:nvSpPr>
          <p:cNvPr id="950" name="Shape 950"/>
          <p:cNvSpPr/>
          <p:nvPr/>
        </p:nvSpPr>
        <p:spPr>
          <a:xfrm>
            <a:off x="4607059" y="2503999"/>
            <a:ext cx="1765885" cy="1765886"/>
          </a:xfrm>
          <a:prstGeom prst="roundRect">
            <a:avLst>
              <a:gd name="adj" fmla="val 15000"/>
            </a:avLst>
          </a:prstGeom>
          <a:ln w="63500">
            <a:solidFill>
              <a:srgbClr val="8F1506"/>
            </a:solidFill>
          </a:ln>
        </p:spPr>
        <p:txBody>
          <a:bodyPr lIns="45718" tIns="45718" rIns="45718" bIns="45718" anchor="ctr"/>
          <a:lstStyle/>
          <a:p>
            <a:pPr>
              <a:spcBef>
                <a:spcPts val="600"/>
              </a:spcBef>
              <a:defRPr sz="2800" b="1">
                <a:solidFill>
                  <a:srgbClr val="8F1506"/>
                </a:solidFill>
                <a:latin typeface="+mj-lt"/>
                <a:ea typeface="+mj-ea"/>
                <a:cs typeface="+mj-cs"/>
                <a:sym typeface="Helvetica"/>
              </a:defRPr>
            </a:pPr>
            <a:endParaRPr/>
          </a:p>
        </p:txBody>
      </p:sp>
      <p:pic>
        <p:nvPicPr>
          <p:cNvPr id="951" name="image3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8887" y="2645816"/>
            <a:ext cx="1502230" cy="1143001"/>
          </a:xfrm>
          <a:prstGeom prst="rect">
            <a:avLst/>
          </a:prstGeom>
          <a:ln w="12700">
            <a:miter lim="400000"/>
          </a:ln>
        </p:spPr>
      </p:pic>
      <p:sp>
        <p:nvSpPr>
          <p:cNvPr id="952" name="Shape 952"/>
          <p:cNvSpPr/>
          <p:nvPr/>
        </p:nvSpPr>
        <p:spPr>
          <a:xfrm>
            <a:off x="3846193" y="3399640"/>
            <a:ext cx="773394" cy="2"/>
          </a:xfrm>
          <a:prstGeom prst="line">
            <a:avLst/>
          </a:prstGeom>
          <a:ln w="114300">
            <a:solidFill>
              <a:srgbClr val="F62402"/>
            </a:solidFill>
            <a:tailEnd type="triangle"/>
          </a:ln>
        </p:spPr>
        <p:txBody>
          <a:bodyPr lIns="45718" tIns="45718" rIns="45718" bIns="45718"/>
          <a:lstStyle/>
          <a:p>
            <a:endParaRPr/>
          </a:p>
        </p:txBody>
      </p:sp>
      <p:sp>
        <p:nvSpPr>
          <p:cNvPr id="953" name="Shape 953"/>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62 </a:t>
            </a:r>
          </a:p>
        </p:txBody>
      </p:sp>
      <p:sp>
        <p:nvSpPr>
          <p:cNvPr id="954" name="Shape 954"/>
          <p:cNvSpPr/>
          <p:nvPr/>
        </p:nvSpPr>
        <p:spPr>
          <a:xfrm>
            <a:off x="4774982" y="1896503"/>
            <a:ext cx="1363561" cy="48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latin typeface="+mj-lt"/>
                <a:ea typeface="+mj-ea"/>
                <a:cs typeface="+mj-cs"/>
                <a:sym typeface="Helvetica"/>
              </a:defRPr>
            </a:pPr>
            <a:r>
              <a:t>Brain </a:t>
            </a:r>
            <a:r>
              <a:rPr sz="2400"/>
              <a:t>ཀླད་པ།</a:t>
            </a:r>
          </a:p>
        </p:txBody>
      </p:sp>
      <p:sp>
        <p:nvSpPr>
          <p:cNvPr id="955" name="Shape 955"/>
          <p:cNvSpPr/>
          <p:nvPr/>
        </p:nvSpPr>
        <p:spPr>
          <a:xfrm>
            <a:off x="7183562" y="2515236"/>
            <a:ext cx="1765885" cy="1765886"/>
          </a:xfrm>
          <a:prstGeom prst="roundRect">
            <a:avLst>
              <a:gd name="adj" fmla="val 15000"/>
            </a:avLst>
          </a:prstGeom>
          <a:ln w="63500">
            <a:solidFill>
              <a:srgbClr val="F62402">
                <a:alpha val="28368"/>
              </a:srgbClr>
            </a:solidFill>
          </a:ln>
        </p:spPr>
        <p:txBody>
          <a:bodyPr lIns="45718" tIns="45718" rIns="45718" bIns="45718" anchor="ctr"/>
          <a:lstStyle/>
          <a:p>
            <a:pPr>
              <a:spcBef>
                <a:spcPts val="600"/>
              </a:spcBef>
              <a:defRPr sz="2800" b="1">
                <a:solidFill>
                  <a:srgbClr val="F62402">
                    <a:alpha val="28368"/>
                  </a:srgbClr>
                </a:solidFill>
                <a:latin typeface="+mj-lt"/>
                <a:ea typeface="+mj-ea"/>
                <a:cs typeface="+mj-cs"/>
                <a:sym typeface="Helvetica"/>
              </a:defRPr>
            </a:pPr>
            <a:endParaRPr/>
          </a:p>
        </p:txBody>
      </p:sp>
      <p:sp>
        <p:nvSpPr>
          <p:cNvPr id="956" name="Shape 956"/>
          <p:cNvSpPr/>
          <p:nvPr/>
        </p:nvSpPr>
        <p:spPr>
          <a:xfrm>
            <a:off x="7484526" y="2954770"/>
            <a:ext cx="1006585"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b="1">
                <a:solidFill>
                  <a:srgbClr val="F62402">
                    <a:alpha val="28368"/>
                  </a:srgbClr>
                </a:solidFill>
              </a:defRPr>
            </a:pPr>
            <a:r>
              <a:t>Body</a:t>
            </a:r>
          </a:p>
          <a:p>
            <a:pPr algn="ctr">
              <a:defRPr sz="2400" b="1">
                <a:solidFill>
                  <a:srgbClr val="F62402">
                    <a:alpha val="28368"/>
                  </a:srgbClr>
                </a:solidFill>
              </a:defRPr>
            </a:pPr>
            <a:r>
              <a:t>ལུས</a:t>
            </a:r>
            <a:r>
              <a:rPr>
                <a:latin typeface="+mj-lt"/>
                <a:ea typeface="+mj-ea"/>
                <a:cs typeface="+mj-cs"/>
                <a:sym typeface="Helvetica"/>
              </a:rPr>
              <a:t>་པོ།</a:t>
            </a:r>
          </a:p>
        </p:txBody>
      </p:sp>
      <p:sp>
        <p:nvSpPr>
          <p:cNvPr id="958" name="Shape 958"/>
          <p:cNvSpPr/>
          <p:nvPr/>
        </p:nvSpPr>
        <p:spPr>
          <a:xfrm>
            <a:off x="6396635" y="3381490"/>
            <a:ext cx="773394" cy="1"/>
          </a:xfrm>
          <a:prstGeom prst="line">
            <a:avLst/>
          </a:prstGeom>
          <a:ln w="114300">
            <a:solidFill>
              <a:srgbClr val="F62402">
                <a:alpha val="28368"/>
              </a:srgbClr>
            </a:solidFill>
            <a:tailEnd type="triangle"/>
          </a:ln>
        </p:spPr>
        <p:txBody>
          <a:bodyPr lIns="45718" tIns="45718" rIns="45718" bIns="45718"/>
          <a:lstStyle/>
          <a:p>
            <a:endParaRPr/>
          </a:p>
        </p:txBody>
      </p:sp>
      <p:sp>
        <p:nvSpPr>
          <p:cNvPr id="959" name="Shape 959"/>
          <p:cNvSpPr/>
          <p:nvPr/>
        </p:nvSpPr>
        <p:spPr>
          <a:xfrm>
            <a:off x="7239517" y="1173863"/>
            <a:ext cx="1391803"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F62402">
                    <a:alpha val="28368"/>
                  </a:srgbClr>
                </a:solidFill>
                <a:latin typeface="+mj-lt"/>
                <a:ea typeface="+mj-ea"/>
                <a:cs typeface="+mj-cs"/>
                <a:sym typeface="Helvetica"/>
              </a:defRPr>
            </a:pPr>
            <a:r>
              <a:t>Reaction</a:t>
            </a:r>
          </a:p>
          <a:p>
            <a:pPr algn="ctr">
              <a:defRPr sz="2800">
                <a:solidFill>
                  <a:srgbClr val="FF2600">
                    <a:alpha val="50000"/>
                  </a:srgbClr>
                </a:solidFill>
                <a:latin typeface="Monlam Uni OuChan2"/>
                <a:ea typeface="Monlam Uni OuChan2"/>
                <a:cs typeface="Monlam Uni OuChan2"/>
                <a:sym typeface="Monlam Uni OuChan2"/>
              </a:defRPr>
            </a:pPr>
            <a:r>
              <a:t>ཡ་ལན།</a:t>
            </a:r>
          </a:p>
        </p:txBody>
      </p:sp>
      <p:grpSp>
        <p:nvGrpSpPr>
          <p:cNvPr id="962" name="Group 962"/>
          <p:cNvGrpSpPr/>
          <p:nvPr/>
        </p:nvGrpSpPr>
        <p:grpSpPr>
          <a:xfrm>
            <a:off x="4567839" y="4869508"/>
            <a:ext cx="1894444" cy="1108031"/>
            <a:chOff x="0" y="0"/>
            <a:chExt cx="1894443" cy="1108029"/>
          </a:xfrm>
        </p:grpSpPr>
        <p:sp>
          <p:nvSpPr>
            <p:cNvPr id="960" name="Shape 960"/>
            <p:cNvSpPr/>
            <p:nvPr/>
          </p:nvSpPr>
          <p:spPr>
            <a:xfrm>
              <a:off x="22764" y="0"/>
              <a:ext cx="1796967" cy="1108030"/>
            </a:xfrm>
            <a:prstGeom prst="roundRect">
              <a:avLst>
                <a:gd name="adj" fmla="val 23906"/>
              </a:avLst>
            </a:prstGeom>
            <a:noFill/>
            <a:ln w="63500" cap="flat">
              <a:solidFill>
                <a:srgbClr val="8F1506"/>
              </a:solidFill>
              <a:custDash>
                <a:ds d="200000" sp="200000"/>
              </a:custDash>
              <a:miter lim="400000"/>
            </a:ln>
            <a:effectLst/>
          </p:spPr>
          <p:txBody>
            <a:bodyPr wrap="square" lIns="45718" tIns="45718" rIns="45718" bIns="45718" numCol="1" anchor="ctr">
              <a:noAutofit/>
            </a:bodyPr>
            <a:lstStyle/>
            <a:p>
              <a:pPr>
                <a:spcBef>
                  <a:spcPts val="600"/>
                </a:spcBef>
                <a:defRPr sz="2800" b="1">
                  <a:solidFill>
                    <a:srgbClr val="8F1506"/>
                  </a:solidFill>
                  <a:latin typeface="+mj-lt"/>
                  <a:ea typeface="+mj-ea"/>
                  <a:cs typeface="+mj-cs"/>
                  <a:sym typeface="Helvetica"/>
                </a:defRPr>
              </a:pPr>
              <a:endParaRPr/>
            </a:p>
          </p:txBody>
        </p:sp>
        <p:sp>
          <p:nvSpPr>
            <p:cNvPr id="961" name="Shape 961"/>
            <p:cNvSpPr/>
            <p:nvPr/>
          </p:nvSpPr>
          <p:spPr>
            <a:xfrm>
              <a:off x="0" y="63353"/>
              <a:ext cx="1894444" cy="955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a:latin typeface="+mj-lt"/>
                  <a:ea typeface="+mj-ea"/>
                  <a:cs typeface="+mj-cs"/>
                  <a:sym typeface="Helvetica"/>
                </a:defRPr>
              </a:pPr>
              <a:r>
                <a:t>Good-bad</a:t>
              </a:r>
              <a:br/>
              <a:r>
                <a:t>experience</a:t>
              </a:r>
            </a:p>
            <a:p>
              <a:pPr algn="ctr">
                <a:defRPr sz="2400">
                  <a:latin typeface="Monlam Uni OuChan2"/>
                  <a:ea typeface="Monlam Uni OuChan2"/>
                  <a:cs typeface="Monlam Uni OuChan2"/>
                  <a:sym typeface="Monlam Uni OuChan2"/>
                </a:defRPr>
              </a:pPr>
              <a:r>
                <a:rPr>
                  <a:latin typeface="Microsoft Himalaya"/>
                  <a:ea typeface="Microsoft Himalaya"/>
                  <a:cs typeface="Microsoft Himalaya"/>
                  <a:sym typeface="Microsoft Himalaya"/>
                </a:rPr>
                <a:t>ཉམས་མྱོང་བཟང་ངན།</a:t>
              </a:r>
            </a:p>
          </p:txBody>
        </p:sp>
      </p:grpSp>
      <p:sp>
        <p:nvSpPr>
          <p:cNvPr id="963" name="Shape 963"/>
          <p:cNvSpPr/>
          <p:nvPr/>
        </p:nvSpPr>
        <p:spPr>
          <a:xfrm>
            <a:off x="4018132" y="3901449"/>
            <a:ext cx="552719" cy="1518098"/>
          </a:xfrm>
          <a:custGeom>
            <a:avLst/>
            <a:gdLst/>
            <a:ahLst/>
            <a:cxnLst>
              <a:cxn ang="0">
                <a:pos x="wd2" y="hd2"/>
              </a:cxn>
              <a:cxn ang="5400000">
                <a:pos x="wd2" y="hd2"/>
              </a:cxn>
              <a:cxn ang="10800000">
                <a:pos x="wd2" y="hd2"/>
              </a:cxn>
              <a:cxn ang="16200000">
                <a:pos x="wd2" y="hd2"/>
              </a:cxn>
            </a:cxnLst>
            <a:rect l="0" t="0" r="r" b="b"/>
            <a:pathLst>
              <a:path w="16203" h="21600" extrusionOk="0">
                <a:moveTo>
                  <a:pt x="15387" y="21600"/>
                </a:moveTo>
                <a:cubicBezTo>
                  <a:pt x="-5397" y="14213"/>
                  <a:pt x="-5125" y="7013"/>
                  <a:pt x="16203" y="0"/>
                </a:cubicBezTo>
              </a:path>
            </a:pathLst>
          </a:custGeom>
          <a:ln w="63500">
            <a:solidFill>
              <a:srgbClr val="00E607"/>
            </a:solidFill>
            <a:tailEnd type="triangle"/>
          </a:ln>
        </p:spPr>
        <p:txBody>
          <a:bodyPr lIns="45718" tIns="45718" rIns="45718" bIns="45718"/>
          <a:lstStyle/>
          <a:p>
            <a:endParaRPr/>
          </a:p>
        </p:txBody>
      </p:sp>
      <p:sp>
        <p:nvSpPr>
          <p:cNvPr id="964" name="Shape 964"/>
          <p:cNvSpPr/>
          <p:nvPr/>
        </p:nvSpPr>
        <p:spPr>
          <a:xfrm>
            <a:off x="170104" y="4759281"/>
            <a:ext cx="4140575" cy="16496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spcBef>
                <a:spcPts val="700"/>
              </a:spcBef>
              <a:defRPr sz="2000">
                <a:latin typeface="+mj-lt"/>
                <a:ea typeface="+mj-ea"/>
                <a:cs typeface="+mj-cs"/>
                <a:sym typeface="Helvetica"/>
              </a:defRPr>
            </a:pPr>
            <a:r>
              <a:rPr dirty="0"/>
              <a:t>To learn and adapt our </a:t>
            </a:r>
            <a:r>
              <a:rPr dirty="0" err="1"/>
              <a:t>behaviour</a:t>
            </a:r>
            <a:r>
              <a:rPr dirty="0"/>
              <a:t> by trial and error.</a:t>
            </a:r>
            <a:br>
              <a:rPr dirty="0"/>
            </a:br>
            <a:r>
              <a:rPr sz="2400" dirty="0">
                <a:latin typeface="Monlam Uni OuChan2"/>
                <a:ea typeface="Monlam Uni OuChan2"/>
                <a:cs typeface="Monlam Uni OuChan2"/>
                <a:sym typeface="Monlam Uni OuChan2"/>
              </a:rPr>
              <a:t>ཚོད་ལྟ་དང་ནོར་འཁྲུལ་ཐབས་ལམ་གྱི་ངང་ནས་ང་ཚོའི་གཤིས་སྤྱོད་ལ་སྦྱོང་བ་དང་གོམས་འདྲིས་ཐེབས་པ།</a:t>
            </a:r>
          </a:p>
        </p:txBody>
      </p:sp>
      <p:grpSp>
        <p:nvGrpSpPr>
          <p:cNvPr id="967" name="Group 967"/>
          <p:cNvGrpSpPr/>
          <p:nvPr/>
        </p:nvGrpSpPr>
        <p:grpSpPr>
          <a:xfrm>
            <a:off x="5071486" y="3656591"/>
            <a:ext cx="1023036" cy="1162052"/>
            <a:chOff x="0" y="0"/>
            <a:chExt cx="1023035" cy="1162051"/>
          </a:xfrm>
        </p:grpSpPr>
        <p:sp>
          <p:nvSpPr>
            <p:cNvPr id="965" name="Shape 965"/>
            <p:cNvSpPr/>
            <p:nvPr/>
          </p:nvSpPr>
          <p:spPr>
            <a:xfrm>
              <a:off x="427244" y="626353"/>
              <a:ext cx="3" cy="535698"/>
            </a:xfrm>
            <a:prstGeom prst="line">
              <a:avLst/>
            </a:prstGeom>
            <a:noFill/>
            <a:ln w="76200" cap="flat">
              <a:solidFill>
                <a:srgbClr val="00E606"/>
              </a:solidFill>
              <a:prstDash val="solid"/>
              <a:round/>
              <a:tailEnd type="triangle" w="med" len="med"/>
            </a:ln>
            <a:effectLst/>
          </p:spPr>
          <p:txBody>
            <a:bodyPr wrap="square" lIns="45718" tIns="45718" rIns="45718" bIns="45718" numCol="1" anchor="t">
              <a:noAutofit/>
            </a:bodyPr>
            <a:lstStyle/>
            <a:p>
              <a:endParaRPr/>
            </a:p>
          </p:txBody>
        </p:sp>
        <p:sp>
          <p:nvSpPr>
            <p:cNvPr id="966" name="Shape 966"/>
            <p:cNvSpPr/>
            <p:nvPr/>
          </p:nvSpPr>
          <p:spPr>
            <a:xfrm>
              <a:off x="-1" y="-1"/>
              <a:ext cx="1023037" cy="6456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marR="186689">
                <a:lnSpc>
                  <a:spcPts val="1900"/>
                </a:lnSpc>
                <a:defRPr sz="1600">
                  <a:solidFill>
                    <a:srgbClr val="00E607"/>
                  </a:solidFill>
                  <a:latin typeface="+mj-lt"/>
                  <a:ea typeface="+mj-ea"/>
                  <a:cs typeface="+mj-cs"/>
                  <a:sym typeface="Helvetica"/>
                </a:defRPr>
              </a:pPr>
              <a:r>
                <a:t>Memory</a:t>
              </a:r>
            </a:p>
            <a:p>
              <a:pPr>
                <a:lnSpc>
                  <a:spcPts val="1900"/>
                </a:lnSpc>
                <a:defRPr sz="2200" b="1">
                  <a:solidFill>
                    <a:srgbClr val="00E606"/>
                  </a:solidFill>
                  <a:latin typeface="+mj-lt"/>
                  <a:ea typeface="+mj-ea"/>
                  <a:cs typeface="+mj-cs"/>
                  <a:sym typeface="Helvetica"/>
                </a:defRPr>
              </a:pPr>
              <a:r>
                <a:t>  </a:t>
              </a:r>
              <a:r>
                <a:rPr sz="2100"/>
                <a:t>དྲན་པ།</a:t>
              </a:r>
            </a:p>
          </p:txBody>
        </p:sp>
      </p:grpSp>
      <p:sp>
        <p:nvSpPr>
          <p:cNvPr id="968" name="Shape 968"/>
          <p:cNvSpPr/>
          <p:nvPr/>
        </p:nvSpPr>
        <p:spPr>
          <a:xfrm>
            <a:off x="119304" y="1183006"/>
            <a:ext cx="1357573"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400">
                <a:solidFill>
                  <a:srgbClr val="F62402"/>
                </a:solidFill>
                <a:latin typeface="+mj-lt"/>
                <a:ea typeface="+mj-ea"/>
                <a:cs typeface="+mj-cs"/>
                <a:sym typeface="Helvetica"/>
              </a:defRPr>
            </a:pPr>
            <a:r>
              <a:rPr dirty="0"/>
              <a:t>Stimulus</a:t>
            </a:r>
          </a:p>
          <a:p>
            <a:pPr algn="ctr">
              <a:defRPr sz="2400">
                <a:solidFill>
                  <a:srgbClr val="F62402"/>
                </a:solidFill>
                <a:latin typeface="Monlam Uni OuChan2"/>
                <a:ea typeface="Monlam Uni OuChan2"/>
                <a:cs typeface="Monlam Uni OuChan2"/>
                <a:sym typeface="Monlam Uni OuChan2"/>
              </a:defRPr>
            </a:pPr>
            <a:r>
              <a:rPr lang="bo-CN" sz="2400" dirty="0">
                <a:solidFill>
                  <a:srgbClr val="FF0000"/>
                </a:solidFill>
              </a:rPr>
              <a:t>སྐུལ་</a:t>
            </a:r>
            <a:r>
              <a:rPr lang="bo-CN" sz="2400" b="0" i="0" u="none" strike="noStrike" dirty="0">
                <a:solidFill>
                  <a:srgbClr val="FF0000"/>
                </a:solidFill>
                <a:effectLst/>
                <a:latin typeface="Arial" panose="020B0604020202020204" pitchFamily="34" charset="0"/>
              </a:rPr>
              <a:t>རྐྱེན</a:t>
            </a:r>
            <a:r>
              <a:rPr lang="bo-CN" dirty="0"/>
              <a:t>།</a:t>
            </a:r>
          </a:p>
        </p:txBody>
      </p:sp>
      <p:sp>
        <p:nvSpPr>
          <p:cNvPr id="969" name="Shape 96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41" name="Shape 986"/>
          <p:cNvSpPr txBox="1">
            <a:spLocks/>
          </p:cNvSpPr>
          <p:nvPr/>
        </p:nvSpPr>
        <p:spPr>
          <a:xfrm>
            <a:off x="457199" y="-80743"/>
            <a:ext cx="2512891"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algn="l" defTabSz="452627">
              <a:defRPr sz="2772" b="1">
                <a:latin typeface="+mj-lt"/>
                <a:ea typeface="+mj-ea"/>
                <a:cs typeface="+mj-cs"/>
                <a:sym typeface="Helvetica"/>
              </a:defRPr>
            </a:pPr>
            <a:r>
              <a:rPr lang="en-US" sz="2772" b="1" dirty="0">
                <a:latin typeface="+mj-lt"/>
                <a:ea typeface="+mj-ea"/>
                <a:cs typeface="+mj-cs"/>
                <a:sym typeface="Helvetica"/>
              </a:rPr>
              <a:t>Learning </a:t>
            </a:r>
            <a:br>
              <a:rPr lang="en-US" sz="2772" b="1" dirty="0">
                <a:latin typeface="+mj-lt"/>
                <a:ea typeface="+mj-ea"/>
                <a:cs typeface="+mj-cs"/>
                <a:sym typeface="Helvetica"/>
              </a:rPr>
            </a:br>
            <a:r>
              <a:rPr lang="en-US" sz="3168" dirty="0" err="1">
                <a:latin typeface="Monlam Uni OuChan2"/>
                <a:ea typeface="Monlam Uni OuChan2"/>
                <a:cs typeface="Monlam Uni OuChan2"/>
                <a:sym typeface="Monlam Uni OuChan2"/>
              </a:rPr>
              <a:t>ཤེས་</a:t>
            </a:r>
            <a:r>
              <a:rPr lang="en-US" sz="3168" dirty="0" err="1">
                <a:latin typeface="Monlam Uni OuChan2"/>
                <a:ea typeface="+mj-ea"/>
                <a:cs typeface="Monlam Uni OuChan2"/>
                <a:sym typeface="Helvetica"/>
              </a:rPr>
              <a:t>སྦྱོང</a:t>
            </a:r>
            <a:r>
              <a:rPr lang="en-US" sz="3168" dirty="0">
                <a:latin typeface="Monlam Uni OuChan2"/>
                <a:ea typeface="Monlam Uni OuChan2"/>
                <a:cs typeface="Monlam Uni OuChan2"/>
                <a:sym typeface="Monlam Uni OuChan2"/>
              </a:rPr>
              <a:t>་</a:t>
            </a:r>
            <a:r>
              <a:rPr lang="en-US" sz="3168" dirty="0">
                <a:latin typeface="Monlam Uni OuChan2"/>
                <a:ea typeface="+mj-ea"/>
                <a:cs typeface="Monlam Uni OuChan2"/>
                <a:sym typeface="Helvetica"/>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 grpId="2" animBg="1" advAuto="0"/>
      <p:bldP spid="963" grpId="3" animBg="1" advAuto="0"/>
      <p:bldP spid="964" grpId="4" animBg="1" advAuto="0"/>
      <p:bldP spid="967"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Shape 97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65</a:t>
            </a:fld>
            <a:endParaRPr/>
          </a:p>
        </p:txBody>
      </p:sp>
      <p:sp>
        <p:nvSpPr>
          <p:cNvPr id="974" name="Shape 974"/>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63 </a:t>
            </a:r>
          </a:p>
        </p:txBody>
      </p:sp>
      <p:pic>
        <p:nvPicPr>
          <p:cNvPr id="975" name="image59.jpeg" descr="Tibetan monks.jpg"/>
          <p:cNvPicPr>
            <a:picLocks noChangeAspect="1"/>
          </p:cNvPicPr>
          <p:nvPr/>
        </p:nvPicPr>
        <p:blipFill>
          <a:blip r:embed="rId3"/>
          <a:stretch>
            <a:fillRect/>
          </a:stretch>
        </p:blipFill>
        <p:spPr>
          <a:xfrm>
            <a:off x="5694841" y="1196750"/>
            <a:ext cx="2889091" cy="4422002"/>
          </a:xfrm>
          <a:prstGeom prst="rect">
            <a:avLst/>
          </a:prstGeom>
          <a:ln w="12700">
            <a:miter lim="400000"/>
          </a:ln>
        </p:spPr>
      </p:pic>
      <p:pic>
        <p:nvPicPr>
          <p:cNvPr id="976" name="image60.tif"/>
          <p:cNvPicPr>
            <a:picLocks noChangeAspect="1"/>
          </p:cNvPicPr>
          <p:nvPr/>
        </p:nvPicPr>
        <p:blipFill>
          <a:blip r:embed="rId4"/>
          <a:stretch>
            <a:fillRect/>
          </a:stretch>
        </p:blipFill>
        <p:spPr>
          <a:xfrm>
            <a:off x="607853" y="1196751"/>
            <a:ext cx="3467581" cy="4421994"/>
          </a:xfrm>
          <a:prstGeom prst="rect">
            <a:avLst/>
          </a:prstGeom>
          <a:ln w="12700">
            <a:miter lim="400000"/>
          </a:ln>
        </p:spPr>
      </p:pic>
      <p:sp>
        <p:nvSpPr>
          <p:cNvPr id="977" name="Shape 977"/>
          <p:cNvSpPr/>
          <p:nvPr/>
        </p:nvSpPr>
        <p:spPr>
          <a:xfrm>
            <a:off x="200356" y="5728968"/>
            <a:ext cx="8820067" cy="891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latin typeface="+mj-lt"/>
                <a:ea typeface="+mj-ea"/>
                <a:cs typeface="+mj-cs"/>
                <a:sym typeface="Helvetica"/>
              </a:defRPr>
            </a:pPr>
            <a:r>
              <a:t>At any moment, your body is involved in a huge number of different activities. </a:t>
            </a:r>
          </a:p>
          <a:p>
            <a:pPr>
              <a:defRPr sz="2400">
                <a:latin typeface="Monlam Uni OuChan2"/>
                <a:ea typeface="Monlam Uni OuChan2"/>
                <a:cs typeface="Monlam Uni OuChan2"/>
                <a:sym typeface="Monlam Uni OuChan2"/>
              </a:defRPr>
            </a:pPr>
            <a:r>
              <a:t>ང་ཚོས་ཤེས་རྟོགས་མེད་པར་ང་ཚོའི་གཟུགས་པོའི་ནང་ལས་ཀ་མང་པོ་ཞིག་བྱེད་ཀྱི་ཡོད།</a:t>
            </a:r>
          </a:p>
        </p:txBody>
      </p:sp>
      <p:sp>
        <p:nvSpPr>
          <p:cNvPr id="978" name="Shape 978"/>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12" name="Shape 986"/>
          <p:cNvSpPr txBox="1">
            <a:spLocks/>
          </p:cNvSpPr>
          <p:nvPr/>
        </p:nvSpPr>
        <p:spPr>
          <a:xfrm>
            <a:off x="457199" y="-80743"/>
            <a:ext cx="2512891"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algn="l" defTabSz="452627">
              <a:defRPr sz="2772" b="1">
                <a:latin typeface="+mj-lt"/>
                <a:ea typeface="+mj-ea"/>
                <a:cs typeface="+mj-cs"/>
                <a:sym typeface="Helvetica"/>
              </a:defRPr>
            </a:pPr>
            <a:r>
              <a:rPr lang="en-US" sz="2772" b="1" dirty="0">
                <a:latin typeface="+mj-lt"/>
                <a:ea typeface="+mj-ea"/>
                <a:cs typeface="+mj-cs"/>
                <a:sym typeface="Helvetica"/>
              </a:rPr>
              <a:t>Learning </a:t>
            </a:r>
            <a:br>
              <a:rPr lang="en-US" sz="2772" b="1" dirty="0">
                <a:latin typeface="+mj-lt"/>
                <a:ea typeface="+mj-ea"/>
                <a:cs typeface="+mj-cs"/>
                <a:sym typeface="Helvetica"/>
              </a:rPr>
            </a:br>
            <a:r>
              <a:rPr lang="en-US" sz="3168" dirty="0" err="1">
                <a:latin typeface="Monlam Uni OuChan2"/>
                <a:ea typeface="Monlam Uni OuChan2"/>
                <a:cs typeface="Monlam Uni OuChan2"/>
                <a:sym typeface="Monlam Uni OuChan2"/>
              </a:rPr>
              <a:t>ཤེས་</a:t>
            </a:r>
            <a:r>
              <a:rPr lang="en-US" sz="3168" dirty="0" err="1">
                <a:latin typeface="Monlam Uni OuChan2"/>
                <a:ea typeface="+mj-ea"/>
                <a:cs typeface="Monlam Uni OuChan2"/>
                <a:sym typeface="Helvetica"/>
              </a:rPr>
              <a:t>སྦྱོང</a:t>
            </a:r>
            <a:r>
              <a:rPr lang="en-US" sz="3168" dirty="0">
                <a:latin typeface="Monlam Uni OuChan2"/>
                <a:ea typeface="Monlam Uni OuChan2"/>
                <a:cs typeface="Monlam Uni OuChan2"/>
                <a:sym typeface="Monlam Uni OuChan2"/>
              </a:rPr>
              <a:t>་</a:t>
            </a:r>
            <a:r>
              <a:rPr lang="en-US" sz="3168" dirty="0">
                <a:latin typeface="Monlam Uni OuChan2"/>
                <a:ea typeface="+mj-ea"/>
                <a:cs typeface="Monlam Uni OuChan2"/>
                <a:sym typeface="Helvetica"/>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1" animBg="1" advAuto="0"/>
      <p:bldP spid="977"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Shape 983"/>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66</a:t>
            </a:fld>
            <a:endParaRPr/>
          </a:p>
        </p:txBody>
      </p:sp>
      <p:sp>
        <p:nvSpPr>
          <p:cNvPr id="984" name="Shape 984"/>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64 </a:t>
            </a:r>
          </a:p>
        </p:txBody>
      </p:sp>
      <p:sp>
        <p:nvSpPr>
          <p:cNvPr id="985" name="Shape 985"/>
          <p:cNvSpPr/>
          <p:nvPr/>
        </p:nvSpPr>
        <p:spPr>
          <a:xfrm>
            <a:off x="-21618" y="1127486"/>
            <a:ext cx="9187237" cy="1"/>
          </a:xfrm>
          <a:prstGeom prst="line">
            <a:avLst/>
          </a:prstGeom>
          <a:ln w="25400">
            <a:solidFill>
              <a:srgbClr val="000000"/>
            </a:solidFill>
          </a:ln>
        </p:spPr>
        <p:txBody>
          <a:bodyPr lIns="45718" tIns="45718" rIns="45718" bIns="45718"/>
          <a:lstStyle/>
          <a:p>
            <a:endParaRPr/>
          </a:p>
        </p:txBody>
      </p:sp>
      <p:sp>
        <p:nvSpPr>
          <p:cNvPr id="987" name="Shape 987"/>
          <p:cNvSpPr/>
          <p:nvPr/>
        </p:nvSpPr>
        <p:spPr>
          <a:xfrm>
            <a:off x="2966720" y="134611"/>
            <a:ext cx="5665690" cy="86177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rPr dirty="0"/>
              <a:t>Pavlov’s experiment: Classical conditioning</a:t>
            </a:r>
          </a:p>
          <a:p>
            <a:pPr>
              <a:defRPr sz="2600">
                <a:latin typeface="Monlam Uni OuChan2"/>
                <a:ea typeface="Monlam Uni OuChan2"/>
                <a:cs typeface="Monlam Uni OuChan2"/>
                <a:sym typeface="Monlam Uni OuChan2"/>
              </a:defRPr>
            </a:pPr>
            <a:r>
              <a:rPr dirty="0" err="1"/>
              <a:t>པབ་ལོབ་ཀྱི་བརྟག་དཔྱད</a:t>
            </a:r>
            <a:r>
              <a:rPr dirty="0"/>
              <a:t>། </a:t>
            </a:r>
            <a:r>
              <a:rPr lang="en-US" dirty="0"/>
              <a:t> :   </a:t>
            </a:r>
            <a:r>
              <a:rPr lang="bo-CN" sz="2600" dirty="0"/>
              <a:t>རྒྱུ</a:t>
            </a:r>
            <a:r>
              <a:rPr lang="bo-CN" sz="2600" b="0" i="0" u="none" strike="noStrike" dirty="0">
                <a:effectLst/>
                <a:latin typeface="Arial" panose="020B0604020202020204" pitchFamily="34" charset="0"/>
              </a:rPr>
              <a:t>ན</a:t>
            </a:r>
            <a:r>
              <a:rPr sz="2600" dirty="0"/>
              <a:t>་</a:t>
            </a:r>
            <a:r>
              <a:rPr lang="bo-CN" sz="2600" dirty="0"/>
              <a:t>འགྲོས་</a:t>
            </a:r>
            <a:r>
              <a:rPr lang="bo-CN" sz="2600" b="0" i="0" u="none" strike="noStrike" dirty="0">
                <a:effectLst/>
                <a:latin typeface="Arial" panose="020B0604020202020204" pitchFamily="34" charset="0"/>
              </a:rPr>
              <a:t>རྐྱེན</a:t>
            </a:r>
            <a:r>
              <a:rPr sz="2600" dirty="0"/>
              <a:t>་</a:t>
            </a:r>
            <a:r>
              <a:rPr sz="2600" dirty="0" err="1"/>
              <a:t>འདྲིས</a:t>
            </a:r>
            <a:r>
              <a:rPr sz="2600" dirty="0"/>
              <a:t>།</a:t>
            </a:r>
          </a:p>
        </p:txBody>
      </p:sp>
      <p:pic>
        <p:nvPicPr>
          <p:cNvPr id="988" name="image61.tif"/>
          <p:cNvPicPr>
            <a:picLocks noChangeAspect="1"/>
          </p:cNvPicPr>
          <p:nvPr/>
        </p:nvPicPr>
        <p:blipFill>
          <a:blip r:embed="rId3"/>
          <a:stretch>
            <a:fillRect/>
          </a:stretch>
        </p:blipFill>
        <p:spPr>
          <a:xfrm>
            <a:off x="901700" y="1262368"/>
            <a:ext cx="7340600" cy="4330703"/>
          </a:xfrm>
          <a:prstGeom prst="rect">
            <a:avLst/>
          </a:prstGeom>
          <a:ln w="12700">
            <a:miter lim="400000"/>
          </a:ln>
        </p:spPr>
      </p:pic>
      <p:sp>
        <p:nvSpPr>
          <p:cNvPr id="989" name="Shape 989"/>
          <p:cNvSpPr/>
          <p:nvPr/>
        </p:nvSpPr>
        <p:spPr>
          <a:xfrm>
            <a:off x="-59774" y="5655083"/>
            <a:ext cx="9311818" cy="8002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200">
                <a:latin typeface="+mj-lt"/>
                <a:ea typeface="+mj-ea"/>
                <a:cs typeface="+mj-cs"/>
                <a:sym typeface="Helvetica"/>
              </a:defRPr>
            </a:pPr>
            <a:r>
              <a:rPr dirty="0"/>
              <a:t>Some reaction to specific stimuli can be improved or conditioned (trained)</a:t>
            </a:r>
          </a:p>
          <a:p>
            <a:pPr>
              <a:defRPr sz="2400"/>
            </a:pPr>
            <a:r>
              <a:rPr dirty="0">
                <a:latin typeface="Monlam Uni OuChan2"/>
                <a:cs typeface="Monlam Uni OuChan2"/>
              </a:rPr>
              <a:t> </a:t>
            </a:r>
            <a:r>
              <a:rPr lang="bo-CN" sz="2400" dirty="0">
                <a:latin typeface="Monlam Uni OuChan2"/>
                <a:cs typeface="Monlam Uni OuChan2"/>
              </a:rPr>
              <a:t>རྐྱེན་</a:t>
            </a:r>
            <a:r>
              <a:rPr dirty="0" err="1">
                <a:latin typeface="Monlam Uni OuChan2"/>
                <a:cs typeface="Monlam Uni OuChan2"/>
              </a:rPr>
              <a:t>འདྲིས་སམ་སྦྱོང་བརྡར་གྱི་ལམ་ནས</a:t>
            </a:r>
            <a:r>
              <a:rPr dirty="0">
                <a:latin typeface="Monlam Uni OuChan2"/>
                <a:cs typeface="Monlam Uni OuChan2"/>
              </a:rPr>
              <a:t>་</a:t>
            </a:r>
            <a:r>
              <a:rPr lang="bo-CN" sz="2400" dirty="0">
                <a:latin typeface="Monlam Uni OuChan2"/>
                <a:cs typeface="Monlam Uni OuChan2"/>
              </a:rPr>
              <a:t>སྐུལ་རྐྱེན</a:t>
            </a:r>
            <a:r>
              <a:rPr dirty="0">
                <a:latin typeface="Monlam Uni OuChan2"/>
                <a:cs typeface="Monlam Uni OuChan2"/>
              </a:rPr>
              <a:t>་བྱེ་བྲག་པ་ཞིག་གི་ཡ་ལན་ལ་ཡར་རྒྱས་གཏོང་ཐུབ།</a:t>
            </a:r>
          </a:p>
        </p:txBody>
      </p:sp>
      <p:sp>
        <p:nvSpPr>
          <p:cNvPr id="9" name="Shape 986"/>
          <p:cNvSpPr txBox="1">
            <a:spLocks/>
          </p:cNvSpPr>
          <p:nvPr/>
        </p:nvSpPr>
        <p:spPr>
          <a:xfrm>
            <a:off x="457199" y="-80743"/>
            <a:ext cx="2512891"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algn="l" defTabSz="452627">
              <a:defRPr sz="2772" b="1">
                <a:latin typeface="+mj-lt"/>
                <a:ea typeface="+mj-ea"/>
                <a:cs typeface="+mj-cs"/>
                <a:sym typeface="Helvetica"/>
              </a:defRPr>
            </a:pPr>
            <a:r>
              <a:rPr lang="en-US" sz="2772" b="1" dirty="0">
                <a:latin typeface="+mj-lt"/>
                <a:ea typeface="+mj-ea"/>
                <a:cs typeface="+mj-cs"/>
                <a:sym typeface="Helvetica"/>
              </a:rPr>
              <a:t>Learning </a:t>
            </a:r>
            <a:br>
              <a:rPr lang="en-US" sz="2772" b="1" dirty="0">
                <a:latin typeface="+mj-lt"/>
                <a:ea typeface="+mj-ea"/>
                <a:cs typeface="+mj-cs"/>
                <a:sym typeface="Helvetica"/>
              </a:rPr>
            </a:br>
            <a:r>
              <a:rPr lang="en-US" sz="3168" dirty="0" err="1">
                <a:latin typeface="Monlam Uni OuChan2"/>
                <a:ea typeface="Monlam Uni OuChan2"/>
                <a:cs typeface="Monlam Uni OuChan2"/>
                <a:sym typeface="Monlam Uni OuChan2"/>
              </a:rPr>
              <a:t>ཤེས་</a:t>
            </a:r>
            <a:r>
              <a:rPr lang="en-US" sz="3168" dirty="0" err="1">
                <a:latin typeface="Monlam Uni OuChan2"/>
                <a:ea typeface="+mj-ea"/>
                <a:cs typeface="Monlam Uni OuChan2"/>
                <a:sym typeface="Helvetica"/>
              </a:rPr>
              <a:t>སྦྱོང</a:t>
            </a:r>
            <a:r>
              <a:rPr lang="en-US" sz="3168" dirty="0">
                <a:latin typeface="Monlam Uni OuChan2"/>
                <a:ea typeface="Monlam Uni OuChan2"/>
                <a:cs typeface="Monlam Uni OuChan2"/>
                <a:sym typeface="Monlam Uni OuChan2"/>
              </a:rPr>
              <a:t>་</a:t>
            </a:r>
            <a:r>
              <a:rPr lang="en-US" sz="3168" dirty="0">
                <a:latin typeface="Monlam Uni OuChan2"/>
                <a:ea typeface="+mj-ea"/>
                <a:cs typeface="Monlam Uni OuChan2"/>
                <a:sym typeface="Helvetica"/>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 grpId="1" animBg="1" advAuto="0"/>
      <p:bldP spid="989"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p:nvPr/>
        </p:nvSpPr>
        <p:spPr>
          <a:xfrm>
            <a:off x="3325715" y="2629091"/>
            <a:ext cx="2531018" cy="6275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R="40639" indent="40639" algn="ctr" defTabSz="914400">
              <a:defRPr>
                <a:solidFill>
                  <a:srgbClr val="FFFFFF"/>
                </a:solidFill>
                <a:uFill>
                  <a:solidFill>
                    <a:srgbClr val="FFFFFF"/>
                  </a:solidFill>
                </a:uFill>
                <a:latin typeface="Arial"/>
                <a:ea typeface="Arial"/>
                <a:cs typeface="Arial"/>
                <a:sym typeface="Arial"/>
              </a:defRPr>
            </a:pPr>
            <a:r>
              <a:t>Beamer off</a:t>
            </a:r>
            <a:br/>
            <a:r>
              <a:t>Exp: Catch falling scale</a:t>
            </a:r>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rPr/>
              <a:t>68</a:t>
            </a:fld>
            <a:endParaRPr/>
          </a:p>
        </p:txBody>
      </p:sp>
      <p:sp>
        <p:nvSpPr>
          <p:cNvPr id="998" name="Shape 998"/>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66 </a:t>
            </a:r>
          </a:p>
        </p:txBody>
      </p:sp>
      <p:sp>
        <p:nvSpPr>
          <p:cNvPr id="999" name="Shape 999"/>
          <p:cNvSpPr/>
          <p:nvPr/>
        </p:nvSpPr>
        <p:spPr>
          <a:xfrm>
            <a:off x="-21618" y="1127486"/>
            <a:ext cx="9187237" cy="1"/>
          </a:xfrm>
          <a:prstGeom prst="line">
            <a:avLst/>
          </a:prstGeom>
          <a:ln w="25400">
            <a:solidFill>
              <a:srgbClr val="000000"/>
            </a:solidFill>
          </a:ln>
        </p:spPr>
        <p:txBody>
          <a:bodyPr lIns="45718" tIns="45718" rIns="45718" bIns="45718"/>
          <a:lstStyle/>
          <a:p>
            <a:endParaRPr/>
          </a:p>
        </p:txBody>
      </p:sp>
      <p:sp>
        <p:nvSpPr>
          <p:cNvPr id="1001" name="Shape 1001"/>
          <p:cNvSpPr/>
          <p:nvPr/>
        </p:nvSpPr>
        <p:spPr>
          <a:xfrm>
            <a:off x="3329023" y="71049"/>
            <a:ext cx="5651367"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a:latin typeface="+mj-lt"/>
                <a:ea typeface="+mj-ea"/>
                <a:cs typeface="+mj-cs"/>
                <a:sym typeface="Helvetica"/>
              </a:defRPr>
            </a:pPr>
            <a:r>
              <a:rPr dirty="0"/>
              <a:t>Reflex arc is </a:t>
            </a:r>
            <a:r>
              <a:rPr b="1" dirty="0"/>
              <a:t>not</a:t>
            </a:r>
            <a:r>
              <a:rPr dirty="0"/>
              <a:t> modulated by the brain  </a:t>
            </a:r>
            <a:br>
              <a:rPr dirty="0"/>
            </a:br>
            <a:r>
              <a:rPr sz="2600" dirty="0" err="1">
                <a:latin typeface="Monlam Uni OuChan2"/>
                <a:ea typeface="Monlam Uni OuChan2"/>
                <a:cs typeface="Monlam Uni OuChan2"/>
                <a:sym typeface="Monlam Uni OuChan2"/>
              </a:rPr>
              <a:t>ལྡོག་འགུལ་གཞུ་ལམ་ནི་ཀླད་པའི་སྟངས་འཛིན་</a:t>
            </a:r>
            <a:r>
              <a:rPr sz="2600" b="1" dirty="0" err="1">
                <a:latin typeface="Monlam Uni OuChan2"/>
                <a:ea typeface="Monlam Uni OuChan2"/>
                <a:cs typeface="Monlam Uni OuChan2"/>
                <a:sym typeface="Monlam Uni OuChan2"/>
              </a:rPr>
              <a:t>མི་བྱེད</a:t>
            </a:r>
            <a:r>
              <a:rPr sz="2600" dirty="0">
                <a:latin typeface="Monlam Uni OuChan2"/>
                <a:ea typeface="Monlam Uni OuChan2"/>
                <a:cs typeface="Monlam Uni OuChan2"/>
                <a:sym typeface="Monlam Uni OuChan2"/>
              </a:rPr>
              <a:t>།</a:t>
            </a:r>
          </a:p>
        </p:txBody>
      </p:sp>
      <p:pic>
        <p:nvPicPr>
          <p:cNvPr id="1002" name="image62.tif"/>
          <p:cNvPicPr>
            <a:picLocks noChangeAspect="1"/>
          </p:cNvPicPr>
          <p:nvPr/>
        </p:nvPicPr>
        <p:blipFill>
          <a:blip r:embed="rId3"/>
          <a:stretch>
            <a:fillRect/>
          </a:stretch>
        </p:blipFill>
        <p:spPr>
          <a:xfrm>
            <a:off x="0" y="1142709"/>
            <a:ext cx="9144000" cy="5499391"/>
          </a:xfrm>
          <a:prstGeom prst="rect">
            <a:avLst/>
          </a:prstGeom>
          <a:ln w="12700">
            <a:miter lim="400000"/>
          </a:ln>
        </p:spPr>
      </p:pic>
      <p:sp>
        <p:nvSpPr>
          <p:cNvPr id="1003" name="Shape 1003"/>
          <p:cNvSpPr/>
          <p:nvPr/>
        </p:nvSpPr>
        <p:spPr>
          <a:xfrm>
            <a:off x="1167286" y="1628224"/>
            <a:ext cx="1852174" cy="5578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ts val="1800"/>
              </a:lnSpc>
              <a:defRPr sz="1400">
                <a:solidFill>
                  <a:srgbClr val="F62402"/>
                </a:solidFill>
              </a:defRPr>
            </a:pPr>
            <a:r>
              <a:rPr dirty="0"/>
              <a:t> </a:t>
            </a:r>
            <a:r>
              <a:rPr sz="1700" dirty="0"/>
              <a:t>Stimulus source</a:t>
            </a:r>
          </a:p>
          <a:p>
            <a:pPr>
              <a:lnSpc>
                <a:spcPts val="1800"/>
              </a:lnSpc>
              <a:defRPr sz="1600">
                <a:solidFill>
                  <a:srgbClr val="F62402"/>
                </a:solidFill>
              </a:defRPr>
            </a:pPr>
            <a:r>
              <a:rPr dirty="0"/>
              <a:t> </a:t>
            </a:r>
            <a:r>
              <a:rPr lang="bo-CN" sz="1600" dirty="0">
                <a:solidFill>
                  <a:srgbClr val="FF0000"/>
                </a:solidFill>
              </a:rPr>
              <a:t>སྐུལ་</a:t>
            </a:r>
            <a:r>
              <a:rPr lang="bo-CN" sz="1600" dirty="0">
                <a:solidFill>
                  <a:srgbClr val="FF0000"/>
                </a:solidFill>
                <a:latin typeface="Arial" panose="020B0604020202020204" pitchFamily="34" charset="0"/>
              </a:rPr>
              <a:t>རྐྱེན</a:t>
            </a:r>
            <a:r>
              <a:rPr lang="bo-CN" dirty="0">
                <a:solidFill>
                  <a:srgbClr val="FF0000"/>
                </a:solidFill>
              </a:rPr>
              <a:t>་གྱི་</a:t>
            </a:r>
            <a:r>
              <a:rPr dirty="0" err="1"/>
              <a:t>འབྱུང་ཁུངས</a:t>
            </a:r>
            <a:r>
              <a:rPr dirty="0"/>
              <a:t>།</a:t>
            </a:r>
          </a:p>
        </p:txBody>
      </p:sp>
      <p:sp>
        <p:nvSpPr>
          <p:cNvPr id="1004" name="Shape 1004"/>
          <p:cNvSpPr/>
          <p:nvPr/>
        </p:nvSpPr>
        <p:spPr>
          <a:xfrm>
            <a:off x="2798719" y="1963813"/>
            <a:ext cx="979008" cy="5206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ts val="1600"/>
              </a:lnSpc>
              <a:defRPr sz="1700">
                <a:solidFill>
                  <a:srgbClr val="F62402"/>
                </a:solidFill>
              </a:defRPr>
            </a:pPr>
            <a:r>
              <a:rPr dirty="0"/>
              <a:t>Stimulus</a:t>
            </a:r>
            <a:endParaRPr sz="1600" dirty="0"/>
          </a:p>
          <a:p>
            <a:pPr>
              <a:lnSpc>
                <a:spcPts val="1600"/>
              </a:lnSpc>
              <a:defRPr>
                <a:solidFill>
                  <a:srgbClr val="FF0000"/>
                </a:solidFill>
              </a:defRPr>
            </a:pPr>
            <a:r>
              <a:rPr dirty="0"/>
              <a:t> </a:t>
            </a:r>
            <a:r>
              <a:rPr lang="en-US" dirty="0"/>
              <a:t>  </a:t>
            </a:r>
            <a:r>
              <a:rPr lang="bo-CN" dirty="0">
                <a:solidFill>
                  <a:srgbClr val="FF0000"/>
                </a:solidFill>
              </a:rPr>
              <a:t>སྐུལ་</a:t>
            </a:r>
            <a:r>
              <a:rPr lang="bo-CN" dirty="0">
                <a:solidFill>
                  <a:srgbClr val="FF0000"/>
                </a:solidFill>
                <a:latin typeface="Arial" panose="020B0604020202020204" pitchFamily="34" charset="0"/>
              </a:rPr>
              <a:t>རྐྱེན</a:t>
            </a:r>
            <a:r>
              <a:rPr dirty="0"/>
              <a:t>།</a:t>
            </a:r>
          </a:p>
        </p:txBody>
      </p:sp>
      <p:sp>
        <p:nvSpPr>
          <p:cNvPr id="1005" name="Shape 1005"/>
          <p:cNvSpPr/>
          <p:nvPr/>
        </p:nvSpPr>
        <p:spPr>
          <a:xfrm>
            <a:off x="5167383" y="1649852"/>
            <a:ext cx="1852174"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700">
                <a:solidFill>
                  <a:srgbClr val="F62402"/>
                </a:solidFill>
              </a:defRPr>
            </a:pPr>
            <a:r>
              <a:t>Nerve to CNS</a:t>
            </a:r>
          </a:p>
          <a:p>
            <a:pPr algn="ctr">
              <a:defRPr>
                <a:solidFill>
                  <a:srgbClr val="F62402"/>
                </a:solidFill>
                <a:latin typeface="+mj-lt"/>
                <a:ea typeface="+mj-ea"/>
                <a:cs typeface="+mj-cs"/>
                <a:sym typeface="Helvetica"/>
              </a:defRPr>
            </a:pPr>
            <a:r>
              <a:t>དབང་རྩ་ནས་དབང་རྩ་</a:t>
            </a:r>
          </a:p>
          <a:p>
            <a:pPr algn="ctr">
              <a:defRPr>
                <a:solidFill>
                  <a:srgbClr val="F62402"/>
                </a:solidFill>
              </a:defRPr>
            </a:pPr>
            <a:r>
              <a:t>ལྟེ་བའི་</a:t>
            </a:r>
            <a:r>
              <a:rPr>
                <a:latin typeface="+mj-lt"/>
                <a:ea typeface="+mj-ea"/>
                <a:cs typeface="+mj-cs"/>
                <a:sym typeface="Helvetica"/>
              </a:rPr>
              <a:t>མ་ལག</a:t>
            </a:r>
          </a:p>
        </p:txBody>
      </p:sp>
      <p:sp>
        <p:nvSpPr>
          <p:cNvPr id="1006" name="Shape 1006"/>
          <p:cNvSpPr/>
          <p:nvPr/>
        </p:nvSpPr>
        <p:spPr>
          <a:xfrm>
            <a:off x="7516355" y="1311758"/>
            <a:ext cx="1517020"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700">
                <a:solidFill>
                  <a:srgbClr val="F62402"/>
                </a:solidFill>
              </a:defRPr>
            </a:pPr>
            <a:r>
              <a:t>Modulation</a:t>
            </a:r>
          </a:p>
          <a:p>
            <a:pPr algn="ctr">
              <a:defRPr>
                <a:solidFill>
                  <a:srgbClr val="F62402"/>
                </a:solidFill>
              </a:defRPr>
            </a:pPr>
            <a:r>
              <a:t>སྟངས་འཛིན།</a:t>
            </a:r>
          </a:p>
        </p:txBody>
      </p:sp>
      <p:sp>
        <p:nvSpPr>
          <p:cNvPr id="1007" name="Shape 1007"/>
          <p:cNvSpPr/>
          <p:nvPr/>
        </p:nvSpPr>
        <p:spPr>
          <a:xfrm>
            <a:off x="3646487" y="3192615"/>
            <a:ext cx="1958011" cy="9544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700">
                <a:solidFill>
                  <a:srgbClr val="F62402"/>
                </a:solidFill>
              </a:defRPr>
            </a:pPr>
            <a:r>
              <a:t>Receive and transform</a:t>
            </a:r>
          </a:p>
          <a:p>
            <a:pPr>
              <a:defRPr>
                <a:solidFill>
                  <a:srgbClr val="FF0000"/>
                </a:solidFill>
                <a:latin typeface="+mj-lt"/>
                <a:ea typeface="+mj-ea"/>
                <a:cs typeface="+mj-cs"/>
                <a:sym typeface="Helvetica"/>
              </a:defRPr>
            </a:pPr>
            <a:r>
              <a:t>   བརྡ་</a:t>
            </a:r>
            <a:r>
              <a:rPr>
                <a:latin typeface="+mn-lt"/>
                <a:ea typeface="+mn-ea"/>
                <a:cs typeface="+mn-cs"/>
                <a:sym typeface="Calibri"/>
              </a:rPr>
              <a:t>ལེན་པ་དང་འགྱུར་བ།</a:t>
            </a:r>
          </a:p>
        </p:txBody>
      </p:sp>
      <p:sp>
        <p:nvSpPr>
          <p:cNvPr id="1008" name="Shape 1008"/>
          <p:cNvSpPr/>
          <p:nvPr/>
        </p:nvSpPr>
        <p:spPr>
          <a:xfrm>
            <a:off x="5167383" y="5417468"/>
            <a:ext cx="1852174" cy="6877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700">
                <a:solidFill>
                  <a:srgbClr val="F62402"/>
                </a:solidFill>
              </a:defRPr>
            </a:pPr>
            <a:r>
              <a:t>Nerve to muscle</a:t>
            </a:r>
          </a:p>
          <a:p>
            <a:pPr>
              <a:defRPr>
                <a:solidFill>
                  <a:srgbClr val="FF0000"/>
                </a:solidFill>
                <a:latin typeface="+mj-lt"/>
                <a:ea typeface="+mj-ea"/>
                <a:cs typeface="+mj-cs"/>
                <a:sym typeface="Helvetica"/>
              </a:defRPr>
            </a:pPr>
            <a:r>
              <a:t>    </a:t>
            </a:r>
            <a:r>
              <a:rPr>
                <a:latin typeface="+mn-lt"/>
                <a:ea typeface="+mn-ea"/>
                <a:cs typeface="+mn-cs"/>
                <a:sym typeface="Calibri"/>
              </a:rPr>
              <a:t>དབང་</a:t>
            </a:r>
            <a:r>
              <a:t>རྩ་ནས་ཤ་</a:t>
            </a:r>
            <a:r>
              <a:rPr>
                <a:latin typeface="+mn-lt"/>
                <a:ea typeface="+mn-ea"/>
                <a:cs typeface="+mn-cs"/>
                <a:sym typeface="Calibri"/>
              </a:rPr>
              <a:t>གནད།</a:t>
            </a:r>
          </a:p>
        </p:txBody>
      </p:sp>
      <p:sp>
        <p:nvSpPr>
          <p:cNvPr id="1009" name="Shape 1009"/>
          <p:cNvSpPr/>
          <p:nvPr/>
        </p:nvSpPr>
        <p:spPr>
          <a:xfrm>
            <a:off x="1578757" y="5935754"/>
            <a:ext cx="1384721" cy="5142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a:lnSpc>
                <a:spcPts val="1400"/>
              </a:lnSpc>
              <a:defRPr sz="1700">
                <a:solidFill>
                  <a:srgbClr val="F62402"/>
                </a:solidFill>
              </a:defRPr>
            </a:pPr>
            <a:r>
              <a:t>Reaction</a:t>
            </a:r>
          </a:p>
          <a:p>
            <a:pPr algn="ctr">
              <a:lnSpc>
                <a:spcPts val="1400"/>
              </a:lnSpc>
              <a:defRPr>
                <a:solidFill>
                  <a:srgbClr val="F62402"/>
                </a:solidFill>
                <a:latin typeface="+mj-lt"/>
                <a:ea typeface="+mj-ea"/>
                <a:cs typeface="+mj-cs"/>
                <a:sym typeface="Helvetica"/>
              </a:defRPr>
            </a:pPr>
            <a:r>
              <a:t>ཡ་ལན།</a:t>
            </a:r>
          </a:p>
        </p:txBody>
      </p:sp>
      <p:sp>
        <p:nvSpPr>
          <p:cNvPr id="1010" name="Shape 1010"/>
          <p:cNvSpPr/>
          <p:nvPr/>
        </p:nvSpPr>
        <p:spPr>
          <a:xfrm>
            <a:off x="4450005" y="2252551"/>
            <a:ext cx="473919" cy="90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a:latin typeface="Monlam Uni OuChan2"/>
                <a:ea typeface="Monlam Uni OuChan2"/>
                <a:cs typeface="Monlam Uni OuChan2"/>
                <a:sym typeface="Monlam Uni OuChan2"/>
              </a:defRPr>
            </a:pPr>
            <a:r>
              <a:t>Eye</a:t>
            </a:r>
            <a:endParaRPr sz="2400" b="1">
              <a:latin typeface="+mj-lt"/>
              <a:ea typeface="+mj-ea"/>
              <a:cs typeface="+mj-cs"/>
              <a:sym typeface="Helvetica"/>
            </a:endParaRPr>
          </a:p>
          <a:p>
            <a:pPr>
              <a:spcBef>
                <a:spcPts val="600"/>
              </a:spcBef>
              <a:defRPr>
                <a:latin typeface="Monlam Uni OuChan2"/>
                <a:ea typeface="Monlam Uni OuChan2"/>
                <a:cs typeface="Monlam Uni OuChan2"/>
                <a:sym typeface="Monlam Uni OuChan2"/>
              </a:defRPr>
            </a:pPr>
            <a:r>
              <a:t> མིག</a:t>
            </a:r>
          </a:p>
        </p:txBody>
      </p:sp>
      <p:sp>
        <p:nvSpPr>
          <p:cNvPr id="1011" name="Shape 1011"/>
          <p:cNvSpPr/>
          <p:nvPr/>
        </p:nvSpPr>
        <p:spPr>
          <a:xfrm>
            <a:off x="7137961" y="3461760"/>
            <a:ext cx="786354" cy="1082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latin typeface="Monlam Uni OuChan2"/>
                <a:ea typeface="Monlam Uni OuChan2"/>
                <a:cs typeface="Monlam Uni OuChan2"/>
                <a:sym typeface="Monlam Uni OuChan2"/>
              </a:defRPr>
            </a:pPr>
            <a:r>
              <a:t>Brain</a:t>
            </a:r>
            <a:br/>
            <a:r>
              <a:t>ཀླད་པ།</a:t>
            </a:r>
          </a:p>
        </p:txBody>
      </p:sp>
      <p:sp>
        <p:nvSpPr>
          <p:cNvPr id="17" name="Shape 986"/>
          <p:cNvSpPr txBox="1">
            <a:spLocks/>
          </p:cNvSpPr>
          <p:nvPr/>
        </p:nvSpPr>
        <p:spPr>
          <a:xfrm>
            <a:off x="457199" y="-80743"/>
            <a:ext cx="2512891"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algn="l" defTabSz="452627">
              <a:defRPr sz="2772" b="1">
                <a:latin typeface="+mj-lt"/>
                <a:ea typeface="+mj-ea"/>
                <a:cs typeface="+mj-cs"/>
                <a:sym typeface="Helvetica"/>
              </a:defRPr>
            </a:pPr>
            <a:r>
              <a:rPr lang="en-US" sz="2772" b="1" dirty="0">
                <a:latin typeface="+mj-lt"/>
                <a:ea typeface="+mj-ea"/>
                <a:cs typeface="+mj-cs"/>
                <a:sym typeface="Helvetica"/>
              </a:rPr>
              <a:t>Learning </a:t>
            </a:r>
            <a:br>
              <a:rPr lang="en-US" sz="2772" b="1" dirty="0">
                <a:latin typeface="+mj-lt"/>
                <a:ea typeface="+mj-ea"/>
                <a:cs typeface="+mj-cs"/>
                <a:sym typeface="Helvetica"/>
              </a:rPr>
            </a:br>
            <a:r>
              <a:rPr lang="en-US" sz="3168" dirty="0" err="1">
                <a:latin typeface="Monlam Uni OuChan2"/>
                <a:ea typeface="Monlam Uni OuChan2"/>
                <a:cs typeface="Monlam Uni OuChan2"/>
                <a:sym typeface="Monlam Uni OuChan2"/>
              </a:rPr>
              <a:t>ཤེས་</a:t>
            </a:r>
            <a:r>
              <a:rPr lang="en-US" sz="3168" dirty="0" err="1">
                <a:latin typeface="Monlam Uni OuChan2"/>
                <a:ea typeface="+mj-ea"/>
                <a:cs typeface="Monlam Uni OuChan2"/>
                <a:sym typeface="Helvetica"/>
              </a:rPr>
              <a:t>སྦྱོང</a:t>
            </a:r>
            <a:r>
              <a:rPr lang="en-US" sz="3168" dirty="0">
                <a:latin typeface="Monlam Uni OuChan2"/>
                <a:ea typeface="Monlam Uni OuChan2"/>
                <a:cs typeface="Monlam Uni OuChan2"/>
                <a:sym typeface="Monlam Uni OuChan2"/>
              </a:rPr>
              <a:t>་</a:t>
            </a:r>
            <a:r>
              <a:rPr lang="en-US" sz="3168" dirty="0">
                <a:latin typeface="Monlam Uni OuChan2"/>
                <a:ea typeface="+mj-ea"/>
                <a:cs typeface="Monlam Uni OuChan2"/>
                <a:sym typeface="Helvetica"/>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0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0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0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0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1" animBg="1" advAuto="0"/>
      <p:bldP spid="1004" grpId="2" animBg="1" advAuto="0"/>
      <p:bldP spid="1005" grpId="4" animBg="1" advAuto="0"/>
      <p:bldP spid="1006" grpId="5" animBg="1" advAuto="0"/>
      <p:bldP spid="1007" grpId="3" animBg="1" advAuto="0"/>
      <p:bldP spid="1008" grpId="6" animBg="1" advAuto="0"/>
      <p:bldP spid="1009" grpId="7"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BFDC8"/>
        </a:solidFill>
        <a:effectLst/>
      </p:bgPr>
    </p:bg>
    <p:spTree>
      <p:nvGrpSpPr>
        <p:cNvPr id="1" name=""/>
        <p:cNvGrpSpPr/>
        <p:nvPr/>
      </p:nvGrpSpPr>
      <p:grpSpPr>
        <a:xfrm>
          <a:off x="0" y="0"/>
          <a:ext cx="0" cy="0"/>
          <a:chOff x="0" y="0"/>
          <a:chExt cx="0" cy="0"/>
        </a:xfrm>
      </p:grpSpPr>
      <p:sp>
        <p:nvSpPr>
          <p:cNvPr id="1015" name="Shape 101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69</a:t>
            </a:fld>
            <a:endParaRPr/>
          </a:p>
        </p:txBody>
      </p:sp>
      <p:sp>
        <p:nvSpPr>
          <p:cNvPr id="1016" name="Shape 1016"/>
          <p:cNvSpPr/>
          <p:nvPr/>
        </p:nvSpPr>
        <p:spPr>
          <a:xfrm>
            <a:off x="2536378" y="1788767"/>
            <a:ext cx="4350781" cy="18389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lnSpc>
                <a:spcPct val="150000"/>
              </a:lnSpc>
              <a:defRPr sz="3600" b="1">
                <a:latin typeface="+mj-lt"/>
                <a:ea typeface="+mj-ea"/>
                <a:cs typeface="+mj-cs"/>
                <a:sym typeface="Helvetica"/>
              </a:defRPr>
            </a:pPr>
            <a:r>
              <a:rPr dirty="0"/>
              <a:t>Recognize patterns</a:t>
            </a:r>
          </a:p>
          <a:p>
            <a:pPr algn="ctr">
              <a:lnSpc>
                <a:spcPct val="150000"/>
              </a:lnSpc>
              <a:defRPr sz="4200">
                <a:latin typeface="Monlam Uni OuChan2"/>
                <a:ea typeface="Monlam Uni OuChan2"/>
                <a:cs typeface="Monlam Uni OuChan2"/>
                <a:sym typeface="Monlam Uni OuChan2"/>
              </a:defRPr>
            </a:pPr>
            <a:r>
              <a:rPr b="1" dirty="0" err="1"/>
              <a:t>འགྲོས་རིམ་ངོས་འཛིན</a:t>
            </a:r>
            <a:r>
              <a:rPr b="1" dirty="0"/>
              <a:t>།</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a:t>
            </a:fld>
            <a:endParaRPr/>
          </a:p>
        </p:txBody>
      </p:sp>
      <p:pic>
        <p:nvPicPr>
          <p:cNvPr id="297" name="Selectiv_Attention_Test.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0" y="-25400"/>
            <a:ext cx="9194800" cy="6896100"/>
          </a:xfrm>
          <a:prstGeom prst="rect">
            <a:avLst/>
          </a:prstGeom>
          <a:ln w="12700">
            <a:miter lim="400000"/>
          </a:ln>
        </p:spPr>
      </p:pic>
      <p:pic>
        <p:nvPicPr>
          <p:cNvPr id="298" name="Selectiv_Attention.mov"/>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139700" y="-118238"/>
            <a:ext cx="9423400" cy="707783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33" fill="hold"/>
                                        <p:tgtEl>
                                          <p:spTgt spid="297"/>
                                        </p:tgtEl>
                                      </p:cBhvr>
                                    </p:cmd>
                                  </p:childTnLst>
                                </p:cTn>
                              </p:par>
                            </p:childTnLst>
                          </p:cTn>
                        </p:par>
                        <p:par>
                          <p:cTn id="7" fill="hold">
                            <p:stCondLst>
                              <p:cond delay="82233"/>
                            </p:stCondLst>
                            <p:childTnLst>
                              <p:par>
                                <p:cTn id="8" presetID="1" presetClass="mediacall" presetSubtype="0" fill="hold" nodeType="afterEffect">
                                  <p:stCondLst>
                                    <p:cond delay="0"/>
                                  </p:stCondLst>
                                  <p:childTnLst>
                                    <p:cmd type="call" cmd="playFrom(0.0)">
                                      <p:cBhvr>
                                        <p:cTn id="9" dur="81933" fill="hold"/>
                                        <p:tgtEl>
                                          <p:spTgt spid="2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297"/>
                </p:tgtEl>
              </p:cMediaNode>
            </p:video>
            <p:video>
              <p:cMediaNode vol="100000">
                <p:cTn id="11" fill="hold" display="0">
                  <p:stCondLst>
                    <p:cond delay="indefinite"/>
                  </p:stCondLst>
                </p:cTn>
                <p:tgtEl>
                  <p:spTgt spid="29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70</a:t>
            </a:fld>
            <a:endParaRPr/>
          </a:p>
        </p:txBody>
      </p:sp>
      <p:sp>
        <p:nvSpPr>
          <p:cNvPr id="1019" name="Shape 1019"/>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68 </a:t>
            </a:r>
          </a:p>
        </p:txBody>
      </p:sp>
      <p:sp>
        <p:nvSpPr>
          <p:cNvPr id="1021" name="Shape 1021"/>
          <p:cNvSpPr>
            <a:spLocks noGrp="1"/>
          </p:cNvSpPr>
          <p:nvPr>
            <p:ph type="body" idx="4294967295"/>
          </p:nvPr>
        </p:nvSpPr>
        <p:spPr>
          <a:xfrm>
            <a:off x="286060" y="1396479"/>
            <a:ext cx="8604237" cy="3795281"/>
          </a:xfrm>
          <a:prstGeom prst="rect">
            <a:avLst/>
          </a:prstGeom>
        </p:spPr>
        <p:txBody>
          <a:bodyPr/>
          <a:lstStyle/>
          <a:p>
            <a:pPr>
              <a:lnSpc>
                <a:spcPct val="110000"/>
              </a:lnSpc>
              <a:spcBef>
                <a:spcPts val="1800"/>
              </a:spcBef>
              <a:defRPr sz="2400">
                <a:latin typeface="+mj-lt"/>
                <a:ea typeface="+mj-ea"/>
                <a:cs typeface="+mj-cs"/>
                <a:sym typeface="Helvetica"/>
              </a:defRPr>
            </a:pPr>
            <a:r>
              <a:t>Birds can recognize cats</a:t>
            </a:r>
            <a:br/>
            <a:r>
              <a:rPr sz="2800">
                <a:latin typeface="Monlam Uni OuChan2"/>
                <a:ea typeface="Monlam Uni OuChan2"/>
                <a:cs typeface="Monlam Uni OuChan2"/>
                <a:sym typeface="Monlam Uni OuChan2"/>
              </a:rPr>
              <a:t>བྱ་ཡིས་ཞི་མི་ངོས་འཛིན་ཐུབ་པ།</a:t>
            </a:r>
            <a:r>
              <a:rPr sz="2600">
                <a:latin typeface="Monlam Uni OuChan2"/>
                <a:ea typeface="Monlam Uni OuChan2"/>
                <a:cs typeface="Monlam Uni OuChan2"/>
                <a:sym typeface="Monlam Uni OuChan2"/>
              </a:rPr>
              <a:t>   </a:t>
            </a:r>
            <a:r>
              <a:rPr sz="2600"/>
              <a:t>     </a:t>
            </a:r>
          </a:p>
          <a:p>
            <a:pPr>
              <a:lnSpc>
                <a:spcPct val="110000"/>
              </a:lnSpc>
              <a:spcBef>
                <a:spcPts val="1800"/>
              </a:spcBef>
              <a:defRPr sz="2400">
                <a:latin typeface="+mj-lt"/>
                <a:ea typeface="+mj-ea"/>
                <a:cs typeface="+mj-cs"/>
                <a:sym typeface="Helvetica"/>
              </a:defRPr>
            </a:pPr>
            <a:r>
              <a:t>Hens can recognize kites  </a:t>
            </a:r>
            <a:br/>
            <a:r>
              <a:rPr sz="2600">
                <a:latin typeface="Monlam Uni OuChan2"/>
                <a:ea typeface="Monlam Uni OuChan2"/>
                <a:cs typeface="Monlam Uni OuChan2"/>
                <a:sym typeface="Monlam Uni OuChan2"/>
              </a:rPr>
              <a:t>བྱ</a:t>
            </a:r>
            <a:r>
              <a:rPr sz="2800">
                <a:latin typeface="Monlam Uni OuChan2"/>
                <a:ea typeface="Monlam Uni OuChan2"/>
                <a:cs typeface="Monlam Uni OuChan2"/>
                <a:sym typeface="Monlam Uni OuChan2"/>
              </a:rPr>
              <a:t>་མོས་བྱ་པིང་སྐྱུར་ངོས་འཛིན་ཐུབ་པ།</a:t>
            </a:r>
          </a:p>
          <a:p>
            <a:pPr>
              <a:lnSpc>
                <a:spcPct val="110000"/>
              </a:lnSpc>
              <a:spcBef>
                <a:spcPts val="1800"/>
              </a:spcBef>
              <a:defRPr sz="2400">
                <a:latin typeface="+mj-lt"/>
                <a:ea typeface="+mj-ea"/>
                <a:cs typeface="+mj-cs"/>
                <a:sym typeface="Helvetica"/>
              </a:defRPr>
            </a:pPr>
            <a:r>
              <a:t>A pigeon picks up little forms like seeds and corn </a:t>
            </a:r>
            <a:br/>
            <a:r>
              <a:rPr sz="2800">
                <a:latin typeface="Monlam Uni OuChan2"/>
                <a:ea typeface="Monlam Uni OuChan2"/>
                <a:cs typeface="Monlam Uni OuChan2"/>
                <a:sym typeface="Monlam Uni OuChan2"/>
              </a:rPr>
              <a:t>ཕུག་རོན་གྱིས་ས་བོན་དང་འབྲུ་རིགས་ཆུང་ཆུང་སོགས་ངོས་འཛིན་ཐུབ་པ།</a:t>
            </a:r>
          </a:p>
        </p:txBody>
      </p:sp>
      <p:sp>
        <p:nvSpPr>
          <p:cNvPr id="1022" name="Shape 1022"/>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7" name="Shape 1031"/>
          <p:cNvSpPr txBox="1">
            <a:spLocks/>
          </p:cNvSpPr>
          <p:nvPr/>
        </p:nvSpPr>
        <p:spPr>
          <a:xfrm>
            <a:off x="2869039" y="-88347"/>
            <a:ext cx="3405922"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defTabSz="452627">
              <a:defRPr sz="2772" b="1">
                <a:latin typeface="+mj-lt"/>
                <a:ea typeface="+mj-ea"/>
                <a:cs typeface="+mj-cs"/>
                <a:sym typeface="Helvetica"/>
              </a:defRPr>
            </a:pPr>
            <a:r>
              <a:rPr lang="en-US" sz="2772" b="1" dirty="0">
                <a:latin typeface="+mj-lt"/>
                <a:ea typeface="+mj-ea"/>
                <a:cs typeface="+mj-cs"/>
                <a:sym typeface="Helvetica"/>
              </a:rPr>
              <a:t>Recognize patterns</a:t>
            </a:r>
          </a:p>
          <a:p>
            <a:pPr defTabSz="452627">
              <a:defRPr sz="3168">
                <a:latin typeface="Monlam Uni OuChan2"/>
                <a:ea typeface="Monlam Uni OuChan2"/>
                <a:cs typeface="Monlam Uni OuChan2"/>
                <a:sym typeface="Monlam Uni OuChan2"/>
              </a:defRPr>
            </a:pPr>
            <a:r>
              <a:rPr lang="en-US" sz="3168" b="1" dirty="0" err="1">
                <a:latin typeface="Monlam Uni OuChan2"/>
                <a:ea typeface="Monlam Uni OuChan2"/>
                <a:cs typeface="Monlam Uni OuChan2"/>
                <a:sym typeface="Monlam Uni OuChan2"/>
              </a:rPr>
              <a:t>འགྲོས་རིམ་ངོས་འཛིན</a:t>
            </a:r>
            <a:r>
              <a:rPr lang="en-US" sz="3168"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0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 grpId="1" build="p" bldLvl="5"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71</a:t>
            </a:fld>
            <a:endParaRPr/>
          </a:p>
        </p:txBody>
      </p:sp>
      <p:sp>
        <p:nvSpPr>
          <p:cNvPr id="1027" name="Shape 1027"/>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69 </a:t>
            </a:r>
          </a:p>
        </p:txBody>
      </p:sp>
      <p:sp>
        <p:nvSpPr>
          <p:cNvPr id="1028" name="Shape 1028"/>
          <p:cNvSpPr>
            <a:spLocks noGrp="1"/>
          </p:cNvSpPr>
          <p:nvPr>
            <p:ph type="body" sz="quarter" idx="4294967295"/>
          </p:nvPr>
        </p:nvSpPr>
        <p:spPr>
          <a:xfrm>
            <a:off x="638840" y="1797688"/>
            <a:ext cx="8362920" cy="1094735"/>
          </a:xfrm>
          <a:prstGeom prst="rect">
            <a:avLst/>
          </a:prstGeom>
        </p:spPr>
        <p:txBody>
          <a:bodyPr/>
          <a:lstStyle/>
          <a:p>
            <a:pPr marL="0" indent="0" defTabSz="452627">
              <a:spcBef>
                <a:spcPts val="600"/>
              </a:spcBef>
              <a:buSzTx/>
              <a:buNone/>
              <a:defRPr sz="2376">
                <a:latin typeface="+mj-lt"/>
                <a:ea typeface="+mj-ea"/>
                <a:cs typeface="+mj-cs"/>
                <a:sym typeface="Helvetica"/>
              </a:defRPr>
            </a:pPr>
            <a:r>
              <a:t>Humans can read</a:t>
            </a:r>
          </a:p>
          <a:p>
            <a:pPr marL="0" indent="0" defTabSz="452627">
              <a:spcBef>
                <a:spcPts val="600"/>
              </a:spcBef>
              <a:buSzTx/>
              <a:buNone/>
              <a:defRPr sz="2772">
                <a:latin typeface="Monlam Uni OuChan2"/>
                <a:ea typeface="Monlam Uni OuChan2"/>
                <a:cs typeface="Monlam Uni OuChan2"/>
                <a:sym typeface="Monlam Uni OuChan2"/>
              </a:defRPr>
            </a:pPr>
            <a:r>
              <a:t>མིས་ཡི་གེ་ངོས་འཛིན་ཐུབ་པ།</a:t>
            </a:r>
          </a:p>
        </p:txBody>
      </p:sp>
      <p:sp>
        <p:nvSpPr>
          <p:cNvPr id="1029" name="Shape 1029"/>
          <p:cNvSpPr/>
          <p:nvPr/>
        </p:nvSpPr>
        <p:spPr>
          <a:xfrm>
            <a:off x="638840" y="3218961"/>
            <a:ext cx="4026101" cy="103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700"/>
              </a:spcBef>
              <a:defRPr sz="2400">
                <a:latin typeface="+mj-lt"/>
                <a:ea typeface="+mj-ea"/>
                <a:cs typeface="+mj-cs"/>
                <a:sym typeface="Helvetica"/>
              </a:defRPr>
            </a:pPr>
            <a:r>
              <a:t>Experiment: Quick reading</a:t>
            </a:r>
            <a:br/>
            <a:r>
              <a:rPr sz="2800">
                <a:latin typeface="Monlam Uni OuChan2"/>
                <a:ea typeface="Monlam Uni OuChan2"/>
                <a:cs typeface="Monlam Uni OuChan2"/>
                <a:sym typeface="Monlam Uni OuChan2"/>
              </a:rPr>
              <a:t>བརྟག་དཔྱད། ཡི་གེ་མགྱོགས་པོ་ཀློག</a:t>
            </a:r>
          </a:p>
        </p:txBody>
      </p:sp>
      <p:sp>
        <p:nvSpPr>
          <p:cNvPr id="1030" name="Shape 1030"/>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8" name="Shape 1031"/>
          <p:cNvSpPr txBox="1">
            <a:spLocks/>
          </p:cNvSpPr>
          <p:nvPr/>
        </p:nvSpPr>
        <p:spPr>
          <a:xfrm>
            <a:off x="2869039" y="-88347"/>
            <a:ext cx="3405922"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defTabSz="452627">
              <a:defRPr sz="2772" b="1">
                <a:latin typeface="+mj-lt"/>
                <a:ea typeface="+mj-ea"/>
                <a:cs typeface="+mj-cs"/>
                <a:sym typeface="Helvetica"/>
              </a:defRPr>
            </a:pPr>
            <a:r>
              <a:rPr lang="en-US" sz="2772" b="1" dirty="0">
                <a:latin typeface="+mj-lt"/>
                <a:ea typeface="+mj-ea"/>
                <a:cs typeface="+mj-cs"/>
                <a:sym typeface="Helvetica"/>
              </a:rPr>
              <a:t>Recognize patterns</a:t>
            </a:r>
          </a:p>
          <a:p>
            <a:pPr defTabSz="452627">
              <a:defRPr sz="3168">
                <a:latin typeface="Monlam Uni OuChan2"/>
                <a:ea typeface="Monlam Uni OuChan2"/>
                <a:cs typeface="Monlam Uni OuChan2"/>
                <a:sym typeface="Monlam Uni OuChan2"/>
              </a:defRPr>
            </a:pPr>
            <a:r>
              <a:rPr lang="en-US" sz="3168" b="1" dirty="0" err="1">
                <a:latin typeface="Monlam Uni OuChan2"/>
                <a:ea typeface="Monlam Uni OuChan2"/>
                <a:cs typeface="Monlam Uni OuChan2"/>
                <a:sym typeface="Monlam Uni OuChan2"/>
              </a:rPr>
              <a:t>འགྲོས་རིམ་ངོས་འཛིན</a:t>
            </a:r>
            <a:r>
              <a:rPr lang="en-US" sz="3168"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hape 1035"/>
          <p:cNvSpPr>
            <a:spLocks noGrp="1"/>
          </p:cNvSpPr>
          <p:nvPr>
            <p:ph type="sldNum" sz="quarter" idx="4294967295"/>
          </p:nvPr>
        </p:nvSpPr>
        <p:spPr>
          <a:xfrm>
            <a:off x="4443427" y="6642355"/>
            <a:ext cx="258416"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72</a:t>
            </a:fld>
            <a:endParaRPr/>
          </a:p>
        </p:txBody>
      </p:sp>
      <p:sp>
        <p:nvSpPr>
          <p:cNvPr id="1036" name="Shape 1036"/>
          <p:cNvSpPr/>
          <p:nvPr/>
        </p:nvSpPr>
        <p:spPr>
          <a:xfrm>
            <a:off x="4422256" y="6642355"/>
            <a:ext cx="300758" cy="25349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sz="1200">
                <a:latin typeface="+mj-lt"/>
                <a:ea typeface="+mj-ea"/>
                <a:cs typeface="+mj-cs"/>
                <a:sym typeface="Helvetica"/>
              </a:defRPr>
            </a:lvl1pPr>
          </a:lstStyle>
          <a:p>
            <a:r>
              <a:t>70 </a:t>
            </a:r>
          </a:p>
        </p:txBody>
      </p:sp>
      <p:sp>
        <p:nvSpPr>
          <p:cNvPr id="1037" name="Shape 1037"/>
          <p:cNvSpPr/>
          <p:nvPr/>
        </p:nvSpPr>
        <p:spPr>
          <a:xfrm>
            <a:off x="2228380" y="2253216"/>
            <a:ext cx="4819142" cy="751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200">
                <a:latin typeface="Monlam Uni OuChan2"/>
                <a:ea typeface="Monlam Uni OuChan2"/>
                <a:cs typeface="Monlam Uni OuChan2"/>
                <a:sym typeface="Monlam Uni OuChan2"/>
              </a:defRPr>
            </a:pPr>
            <a:r>
              <a:t>ཅོག་ལེ་ཊིའི་གནས་བབས་གཉིས།</a:t>
            </a:r>
          </a:p>
        </p:txBody>
      </p:sp>
      <p:sp>
        <p:nvSpPr>
          <p:cNvPr id="1038" name="Shape 1038"/>
          <p:cNvSpPr/>
          <p:nvPr/>
        </p:nvSpPr>
        <p:spPr>
          <a:xfrm>
            <a:off x="2765408" y="3528487"/>
            <a:ext cx="3745086" cy="751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atin typeface="Monlam Uni OuChan2"/>
                <a:ea typeface="Monlam Uni OuChan2"/>
                <a:cs typeface="Monlam Uni OuChan2"/>
                <a:sym typeface="Monlam Uni OuChan2"/>
              </a:defRPr>
            </a:lvl1pPr>
          </a:lstStyle>
          <a:p>
            <a:r>
              <a:t>ཨོཾ་མ་ཎི་པད་མེ་ཧཱུཾ།</a:t>
            </a:r>
          </a:p>
        </p:txBody>
      </p:sp>
      <p:sp>
        <p:nvSpPr>
          <p:cNvPr id="1039" name="Shape 1039"/>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1040" name="Shape 1040"/>
          <p:cNvSpPr>
            <a:spLocks noGrp="1"/>
          </p:cNvSpPr>
          <p:nvPr>
            <p:ph type="title" idx="4294967295"/>
          </p:nvPr>
        </p:nvSpPr>
        <p:spPr>
          <a:xfrm>
            <a:off x="6095294" y="5179346"/>
            <a:ext cx="2520728" cy="1143002"/>
          </a:xfrm>
          <a:prstGeom prst="rect">
            <a:avLst/>
          </a:prstGeom>
        </p:spPr>
        <p:txBody>
          <a:bodyPr/>
          <a:lstStyle/>
          <a:p>
            <a:pPr>
              <a:defRPr sz="2800" b="1">
                <a:latin typeface="+mj-lt"/>
                <a:ea typeface="+mj-ea"/>
                <a:cs typeface="+mj-cs"/>
                <a:sym typeface="Helvetica"/>
              </a:defRPr>
            </a:pPr>
            <a:r>
              <a:rPr dirty="0"/>
              <a:t>Learning          </a:t>
            </a:r>
            <a:r>
              <a:rPr sz="3000" b="0" dirty="0" err="1">
                <a:latin typeface="Monlam Uni OuChan2"/>
                <a:ea typeface="Monlam Uni OuChan2"/>
                <a:cs typeface="Monlam Uni OuChan2"/>
                <a:sym typeface="Monlam Uni OuChan2"/>
              </a:rPr>
              <a:t>ཤེས་</a:t>
            </a:r>
            <a:r>
              <a:rPr sz="3000" dirty="0" err="1"/>
              <a:t>སྦྱོང</a:t>
            </a:r>
            <a:r>
              <a:rPr lang="bo-CN" sz="2800" dirty="0">
                <a:solidFill>
                  <a:srgbClr val="FF0000"/>
                </a:solidFill>
                <a:latin typeface="Monlam Uni OuChan2"/>
                <a:ea typeface="Monlam Uni OuChan2"/>
                <a:cs typeface="Monlam Uni OuChan2"/>
                <a:sym typeface="Monlam Uni OuChan2"/>
              </a:rPr>
              <a:t>་</a:t>
            </a:r>
            <a:r>
              <a:rPr sz="3000" dirty="0"/>
              <a:t>།</a:t>
            </a:r>
          </a:p>
        </p:txBody>
      </p:sp>
      <p:sp>
        <p:nvSpPr>
          <p:cNvPr id="1042" name="Shape 1042"/>
          <p:cNvSpPr/>
          <p:nvPr/>
        </p:nvSpPr>
        <p:spPr>
          <a:xfrm>
            <a:off x="3639729" y="5700047"/>
            <a:ext cx="1864542" cy="1"/>
          </a:xfrm>
          <a:prstGeom prst="line">
            <a:avLst/>
          </a:prstGeom>
          <a:ln w="101600">
            <a:solidFill>
              <a:srgbClr val="000000"/>
            </a:solidFill>
            <a:tailEnd type="triangle"/>
          </a:ln>
        </p:spPr>
        <p:txBody>
          <a:bodyPr lIns="45718" tIns="45718" rIns="45718" bIns="45718"/>
          <a:lstStyle/>
          <a:p>
            <a:endParaRPr/>
          </a:p>
        </p:txBody>
      </p:sp>
      <p:sp>
        <p:nvSpPr>
          <p:cNvPr id="11" name="Shape 1031"/>
          <p:cNvSpPr txBox="1">
            <a:spLocks/>
          </p:cNvSpPr>
          <p:nvPr/>
        </p:nvSpPr>
        <p:spPr>
          <a:xfrm>
            <a:off x="2869039" y="-88347"/>
            <a:ext cx="3405922"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defTabSz="452627">
              <a:defRPr sz="2772" b="1">
                <a:latin typeface="+mj-lt"/>
                <a:ea typeface="+mj-ea"/>
                <a:cs typeface="+mj-cs"/>
                <a:sym typeface="Helvetica"/>
              </a:defRPr>
            </a:pPr>
            <a:r>
              <a:rPr lang="en-US" sz="2772" b="1" dirty="0">
                <a:latin typeface="+mj-lt"/>
                <a:ea typeface="+mj-ea"/>
                <a:cs typeface="+mj-cs"/>
                <a:sym typeface="Helvetica"/>
              </a:rPr>
              <a:t>Recognize patterns</a:t>
            </a:r>
          </a:p>
          <a:p>
            <a:pPr defTabSz="452627">
              <a:defRPr sz="3168">
                <a:latin typeface="Monlam Uni OuChan2"/>
                <a:ea typeface="Monlam Uni OuChan2"/>
                <a:cs typeface="Monlam Uni OuChan2"/>
                <a:sym typeface="Monlam Uni OuChan2"/>
              </a:defRPr>
            </a:pPr>
            <a:r>
              <a:rPr lang="en-US" sz="3168" b="1" dirty="0" err="1">
                <a:latin typeface="Monlam Uni OuChan2"/>
                <a:ea typeface="Monlam Uni OuChan2"/>
                <a:cs typeface="Monlam Uni OuChan2"/>
                <a:sym typeface="Monlam Uni OuChan2"/>
              </a:rPr>
              <a:t>འགྲོས་རིམ་ངོས་འཛིན</a:t>
            </a:r>
            <a:r>
              <a:rPr lang="en-US" sz="3168" b="1"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0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1" animBg="1" advAuto="0"/>
      <p:bldP spid="1038" grpId="2" animBg="1" advAuto="0"/>
      <p:bldP spid="1040" grpId="4" animBg="1" advAuto="0"/>
      <p:bldP spid="1042" grpId="3"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image63.tif"/>
          <p:cNvPicPr>
            <a:picLocks noChangeAspect="1"/>
          </p:cNvPicPr>
          <p:nvPr/>
        </p:nvPicPr>
        <p:blipFill>
          <a:blip r:embed="rId2"/>
          <a:stretch>
            <a:fillRect/>
          </a:stretch>
        </p:blipFill>
        <p:spPr>
          <a:xfrm>
            <a:off x="-3164" y="1"/>
            <a:ext cx="9150329" cy="6868570"/>
          </a:xfrm>
          <a:prstGeom prst="rect">
            <a:avLst/>
          </a:prstGeom>
          <a:ln w="12700">
            <a:miter lim="400000"/>
          </a:ln>
        </p:spPr>
      </p:pic>
      <p:sp>
        <p:nvSpPr>
          <p:cNvPr id="1047" name="Shape 1047"/>
          <p:cNvSpPr/>
          <p:nvPr/>
        </p:nvSpPr>
        <p:spPr>
          <a:xfrm>
            <a:off x="7212337" y="6389370"/>
            <a:ext cx="1854854" cy="33121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ts val="1900"/>
              </a:lnSpc>
              <a:tabLst>
                <a:tab pos="1066800" algn="l"/>
              </a:tabLst>
              <a:defRPr sz="1600" b="1">
                <a:solidFill>
                  <a:srgbClr val="FFFB00"/>
                </a:solidFill>
                <a:latin typeface="+mj-lt"/>
                <a:ea typeface="+mj-ea"/>
                <a:cs typeface="+mj-cs"/>
                <a:sym typeface="Helvetica"/>
              </a:defRPr>
            </a:lvl1pPr>
          </a:lstStyle>
          <a:p>
            <a:r>
              <a:t>Lake  Manasarova</a:t>
            </a:r>
          </a:p>
        </p:txBody>
      </p:sp>
      <p:sp>
        <p:nvSpPr>
          <p:cNvPr id="1048" name="Shape 1048"/>
          <p:cNvSpPr/>
          <p:nvPr/>
        </p:nvSpPr>
        <p:spPr>
          <a:xfrm>
            <a:off x="6639824" y="33282"/>
            <a:ext cx="2834642" cy="1082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6000">
                <a:solidFill>
                  <a:srgbClr val="AFD75C"/>
                </a:solidFill>
                <a:latin typeface="Arial"/>
                <a:ea typeface="Arial"/>
                <a:cs typeface="Arial"/>
                <a:sym typeface="Arial"/>
              </a:defRPr>
            </a:lvl1pPr>
          </a:lstStyle>
          <a:p>
            <a:r>
              <a:t>ཐུགས་རྗེ་ཆེ།</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48"/>
                                        </p:tgtEl>
                                        <p:attrNameLst>
                                          <p:attrName>style.visibility</p:attrName>
                                        </p:attrNameLst>
                                      </p:cBhvr>
                                      <p:to>
                                        <p:strVal val="visible"/>
                                      </p:to>
                                    </p:set>
                                    <p:animEffect transition="in" filter="dissolve">
                                      <p:cBhvr>
                                        <p:cTn id="7" dur="10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Shape 1050"/>
          <p:cNvSpPr/>
          <p:nvPr/>
        </p:nvSpPr>
        <p:spPr>
          <a:xfrm>
            <a:off x="2968397" y="264075"/>
            <a:ext cx="3207206" cy="576724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0000" b="1">
                <a:solidFill>
                  <a:srgbClr val="F62402"/>
                </a:solidFill>
                <a:latin typeface="Arial"/>
                <a:ea typeface="Arial"/>
                <a:cs typeface="Arial"/>
                <a:sym typeface="Arial"/>
              </a:defRPr>
            </a:lvl1pPr>
          </a:lstStyle>
          <a:p>
            <a:r>
              <a:t>?</a:t>
            </a:r>
          </a:p>
        </p:txBody>
      </p:sp>
    </p:spTree>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DECFE"/>
        </a:solidFill>
        <a:effectLst/>
      </p:bgPr>
    </p:bg>
    <p:spTree>
      <p:nvGrpSpPr>
        <p:cNvPr id="1" name=""/>
        <p:cNvGrpSpPr/>
        <p:nvPr/>
      </p:nvGrpSpPr>
      <p:grpSpPr>
        <a:xfrm>
          <a:off x="0" y="0"/>
          <a:ext cx="0" cy="0"/>
          <a:chOff x="0" y="0"/>
          <a:chExt cx="0" cy="0"/>
        </a:xfrm>
      </p:grpSpPr>
      <p:sp>
        <p:nvSpPr>
          <p:cNvPr id="1052" name="Shape 1052"/>
          <p:cNvSpPr>
            <a:spLocks noGrp="1"/>
          </p:cNvSpPr>
          <p:nvPr>
            <p:ph type="body" idx="1"/>
          </p:nvPr>
        </p:nvSpPr>
        <p:spPr>
          <a:xfrm>
            <a:off x="457200" y="1600200"/>
            <a:ext cx="8229600" cy="4525963"/>
          </a:xfrm>
          <a:prstGeom prst="rect">
            <a:avLst/>
          </a:prstGeom>
        </p:spPr>
        <p:txBody>
          <a:bodyPr/>
          <a:lstStyle/>
          <a:p>
            <a:pPr marL="0" indent="0" algn="just">
              <a:buSzTx/>
              <a:buNone/>
            </a:pPr>
            <a:r>
              <a:t>Natural sciences are defined by special methods like observing phenomena and by measuring reactions in the body of test persons and animals. </a:t>
            </a:r>
          </a:p>
          <a:p>
            <a:pPr marL="0" indent="0" algn="just">
              <a:buSzTx/>
              <a:buNone/>
            </a:pPr>
            <a:r>
              <a:t>The relation between physical processes and the </a:t>
            </a:r>
            <a:r>
              <a:rPr b="1"/>
              <a:t>mind</a:t>
            </a:r>
            <a:r>
              <a:t> is not part of natural sciences but can lead to an interesting discussion between different disciplines.</a:t>
            </a:r>
          </a:p>
        </p:txBody>
      </p:sp>
      <p:sp>
        <p:nvSpPr>
          <p:cNvPr id="1053" name="Shape 1053"/>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1054" name="Shape 1054"/>
          <p:cNvSpPr/>
          <p:nvPr/>
        </p:nvSpPr>
        <p:spPr>
          <a:xfrm>
            <a:off x="2108302" y="51791"/>
            <a:ext cx="4921225" cy="10156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b="1">
                <a:latin typeface="Arial"/>
                <a:ea typeface="Arial"/>
                <a:cs typeface="Arial"/>
                <a:sym typeface="Arial"/>
              </a:defRPr>
            </a:pPr>
            <a:r>
              <a:rPr dirty="0"/>
              <a:t>The limits of natural science</a:t>
            </a:r>
            <a:br>
              <a:rPr dirty="0"/>
            </a:br>
            <a:endParaRPr sz="3200" b="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DECFE"/>
        </a:solidFill>
        <a:effectLst/>
      </p:bgPr>
    </p:bg>
    <p:spTree>
      <p:nvGrpSpPr>
        <p:cNvPr id="1" name=""/>
        <p:cNvGrpSpPr/>
        <p:nvPr/>
      </p:nvGrpSpPr>
      <p:grpSpPr>
        <a:xfrm>
          <a:off x="0" y="0"/>
          <a:ext cx="0" cy="0"/>
          <a:chOff x="0" y="0"/>
          <a:chExt cx="0" cy="0"/>
        </a:xfrm>
      </p:grpSpPr>
      <p:sp>
        <p:nvSpPr>
          <p:cNvPr id="1056" name="Shape 1056"/>
          <p:cNvSpPr>
            <a:spLocks noGrp="1"/>
          </p:cNvSpPr>
          <p:nvPr>
            <p:ph type="body" idx="1"/>
          </p:nvPr>
        </p:nvSpPr>
        <p:spPr>
          <a:xfrm>
            <a:off x="332689" y="1475064"/>
            <a:ext cx="8520264" cy="5224172"/>
          </a:xfrm>
          <a:prstGeom prst="rect">
            <a:avLst/>
          </a:prstGeom>
        </p:spPr>
        <p:txBody>
          <a:bodyPr/>
          <a:lstStyle/>
          <a:p>
            <a:pPr marL="0" indent="0">
              <a:lnSpc>
                <a:spcPts val="5300"/>
              </a:lnSpc>
              <a:spcBef>
                <a:spcPts val="0"/>
              </a:spcBef>
              <a:buSzTx/>
              <a:buNone/>
              <a:defRPr>
                <a:latin typeface="Monlam Uni OuChan2"/>
                <a:ea typeface="Monlam Uni OuChan2"/>
                <a:cs typeface="Monlam Uni OuChan2"/>
                <a:sym typeface="Monlam Uni OuChan2"/>
              </a:defRPr>
            </a:pPr>
            <a:r>
              <a:rPr dirty="0"/>
              <a:t>རང་བྱུང་ཚན་རིག་ནི་མངོན་ཚུལ་གྱི་ཆོས་ཉིད་ལ་དམིགས་བསལ་གྱི་ཐབས་ལམ་ལྟ་བུ་ཞིབ་ལྟ་བྱེད་རྒྱུ་དང་བརྟག་དཔྱད་བྱེད་སའི་མི་དང་སེམས་ཅན་གྱི་ལུས་པོའི་ནང་གི་ཡ་ལན་ལ་ཚད་འཇལ་རྒྱུའི་ཐབས་ལམ་ཞིག་ཡིན།</a:t>
            </a:r>
          </a:p>
          <a:p>
            <a:pPr marL="0" indent="0">
              <a:lnSpc>
                <a:spcPts val="5300"/>
              </a:lnSpc>
              <a:spcBef>
                <a:spcPts val="0"/>
              </a:spcBef>
              <a:buSzTx/>
              <a:buNone/>
              <a:defRPr>
                <a:latin typeface="Monlam Uni OuChan2"/>
                <a:ea typeface="Monlam Uni OuChan2"/>
                <a:cs typeface="Monlam Uni OuChan2"/>
                <a:sym typeface="Monlam Uni OuChan2"/>
              </a:defRPr>
            </a:pPr>
            <a:endParaRPr dirty="0"/>
          </a:p>
          <a:p>
            <a:pPr marL="0" indent="0">
              <a:lnSpc>
                <a:spcPts val="5300"/>
              </a:lnSpc>
              <a:spcBef>
                <a:spcPts val="800"/>
              </a:spcBef>
              <a:buSzTx/>
              <a:buNone/>
              <a:defRPr>
                <a:latin typeface="Monlam Uni OuChan2"/>
                <a:ea typeface="Monlam Uni OuChan2"/>
                <a:cs typeface="Monlam Uni OuChan2"/>
                <a:sym typeface="Monlam Uni OuChan2"/>
              </a:defRPr>
            </a:pPr>
            <a:r>
              <a:rPr dirty="0" err="1"/>
              <a:t>དངོས་པོ་རགས་པའི</a:t>
            </a:r>
            <a:r>
              <a:rPr dirty="0"/>
              <a:t>་</a:t>
            </a:r>
            <a:r>
              <a:rPr lang="bo-CN" dirty="0"/>
              <a:t>བ</a:t>
            </a:r>
            <a:r>
              <a:rPr dirty="0"/>
              <a:t>རྒྱུད་རིམ་དང་སེམས་དབར་གྱི་འབྲེལ་བ་ནི་རང་བྱུང་ཚན་རིག་གི་ཆ་ཤས་མ་ཡིན་ཡང་དེ་གཉིས་ལ་བརྟེན་ནས་སློབ་གཞི་མང་པོའི་ཐོག་བགྲོ་གླེང་བྱེད་ཐུབ་ཀྱི་ཡོད།</a:t>
            </a:r>
          </a:p>
        </p:txBody>
      </p:sp>
      <p:sp>
        <p:nvSpPr>
          <p:cNvPr id="1057" name="Shape 1057"/>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
        <p:nvSpPr>
          <p:cNvPr id="1058" name="Shape 1058"/>
          <p:cNvSpPr/>
          <p:nvPr/>
        </p:nvSpPr>
        <p:spPr>
          <a:xfrm>
            <a:off x="2453223" y="991"/>
            <a:ext cx="4231382" cy="95410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b="1">
                <a:latin typeface="Arial"/>
                <a:ea typeface="Arial"/>
                <a:cs typeface="Arial"/>
                <a:sym typeface="Arial"/>
              </a:defRPr>
            </a:pPr>
            <a:r>
              <a:rPr sz="2400" dirty="0"/>
              <a:t>The limits of natural science</a:t>
            </a:r>
            <a:r>
              <a:rPr dirty="0"/>
              <a:t/>
            </a:r>
            <a:br>
              <a:rPr dirty="0"/>
            </a:br>
            <a:r>
              <a:rPr sz="3200" b="0" dirty="0">
                <a:latin typeface="Monlam Uni OuChan2"/>
                <a:ea typeface="Monlam Uni OuChan2"/>
                <a:cs typeface="Monlam Uni OuChan2"/>
                <a:sym typeface="Monlam Uni OuChan2"/>
              </a:rPr>
              <a:t>རང་བྱུང་ཚན་རིག་གི་ཚད།</a:t>
            </a:r>
          </a:p>
        </p:txBody>
      </p:sp>
    </p:spTree>
  </p:cSld>
  <p:clrMapOvr>
    <a:masterClrMapping/>
  </p:clrMapOvr>
  <p:transition xmlns:p14="http://schemas.microsoft.com/office/powerpoint/2010/main" spd="slow"/>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0" name="Shape 1060"/>
          <p:cNvSpPr>
            <a:spLocks noGrp="1"/>
          </p:cNvSpPr>
          <p:nvPr>
            <p:ph type="title"/>
          </p:nvPr>
        </p:nvSpPr>
        <p:spPr>
          <a:xfrm>
            <a:off x="457200" y="274638"/>
            <a:ext cx="8229600" cy="1143002"/>
          </a:xfrm>
          <a:prstGeom prst="rect">
            <a:avLst/>
          </a:prstGeom>
        </p:spPr>
        <p:txBody>
          <a:bodyPr/>
          <a:lstStyle/>
          <a:p>
            <a:endParaRPr/>
          </a:p>
        </p:txBody>
      </p:sp>
      <p:sp>
        <p:nvSpPr>
          <p:cNvPr id="1061" name="Shape 1061"/>
          <p:cNvSpPr>
            <a:spLocks noGrp="1"/>
          </p:cNvSpPr>
          <p:nvPr>
            <p:ph type="body" idx="1"/>
          </p:nvPr>
        </p:nvSpPr>
        <p:spPr>
          <a:xfrm>
            <a:off x="457200" y="1600200"/>
            <a:ext cx="8229600" cy="4525963"/>
          </a:xfrm>
          <a:prstGeom prst="rect">
            <a:avLst/>
          </a:prstGeom>
        </p:spPr>
        <p:txBody>
          <a:bodyPr/>
          <a:lstStyle/>
          <a:p>
            <a:endParaRPr/>
          </a:p>
        </p:txBody>
      </p:sp>
      <p:sp>
        <p:nvSpPr>
          <p:cNvPr id="1062" name="Shape 1062"/>
          <p:cNvSpPr>
            <a:spLocks noGrp="1"/>
          </p:cNvSpPr>
          <p:nvPr>
            <p:ph type="sldNum" sz="quarter" idx="4294967295"/>
          </p:nvPr>
        </p:nvSpPr>
        <p:spPr>
          <a:xfrm>
            <a:off x="8428176" y="6404291"/>
            <a:ext cx="258622" cy="2692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77</a:t>
            </a:fld>
            <a:endParaRP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8</a:t>
            </a:fld>
            <a:endParaRPr/>
          </a:p>
        </p:txBody>
      </p:sp>
      <p:sp>
        <p:nvSpPr>
          <p:cNvPr id="301" name="Shape 301"/>
          <p:cNvSpPr/>
          <p:nvPr/>
        </p:nvSpPr>
        <p:spPr>
          <a:xfrm>
            <a:off x="167882" y="1513743"/>
            <a:ext cx="8976118" cy="288796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sz="2400">
                <a:latin typeface="+mj-lt"/>
                <a:ea typeface="+mj-ea"/>
                <a:cs typeface="+mj-cs"/>
                <a:sym typeface="Helvetica"/>
              </a:defRPr>
            </a:pPr>
            <a:r>
              <a:rPr dirty="0"/>
              <a:t>Senses are transducers from the physical world to the realm of the brain where we interpret the information, creating our </a:t>
            </a:r>
            <a:r>
              <a:rPr b="1" dirty="0">
                <a:solidFill>
                  <a:srgbClr val="800000"/>
                </a:solidFill>
              </a:rPr>
              <a:t>perception</a:t>
            </a:r>
            <a:r>
              <a:rPr b="1" dirty="0"/>
              <a:t> of the world around us.</a:t>
            </a:r>
            <a:endParaRPr sz="2800" dirty="0"/>
          </a:p>
          <a:p>
            <a:pPr>
              <a:defRPr sz="2800" b="1">
                <a:latin typeface="+mj-lt"/>
                <a:ea typeface="+mj-ea"/>
                <a:cs typeface="+mj-cs"/>
                <a:sym typeface="Helvetica"/>
              </a:defRPr>
            </a:pPr>
            <a:endParaRPr sz="2800" dirty="0"/>
          </a:p>
          <a:p>
            <a:pPr>
              <a:lnSpc>
                <a:spcPct val="150000"/>
              </a:lnSpc>
              <a:defRPr sz="2800">
                <a:latin typeface="Monlam Uni OuChan2"/>
                <a:ea typeface="Monlam Uni OuChan2"/>
                <a:cs typeface="Monlam Uni OuChan2"/>
                <a:sym typeface="Monlam Uni OuChan2"/>
              </a:defRPr>
            </a:pPr>
            <a:r>
              <a:rPr dirty="0"/>
              <a:t>དབང་ཚོར་ནི་ཕྱི་དངོས་པོའི་ཡུལ་ནས་ནང་ཀླད་པའི་གནས་སུ་བརྒྱུད་སྤེལ་བྱེད་ནས་ང་ཚོའི་ཆ་འཕྲིན་རྣམས་དོན་འགྲེལ་བྱེད་པ་དང་མཐའ་འཁོར་གྱི་ཁོར་ཡུག་གི་འདུ་ཤེས་སྐྲུན་པ་ལ་ཟེར།</a:t>
            </a:r>
          </a:p>
        </p:txBody>
      </p:sp>
      <p:sp>
        <p:nvSpPr>
          <p:cNvPr id="302" name="Shape 302"/>
          <p:cNvSpPr/>
          <p:nvPr/>
        </p:nvSpPr>
        <p:spPr>
          <a:xfrm>
            <a:off x="2949556" y="10729"/>
            <a:ext cx="3238792"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800" b="1">
                <a:latin typeface="+mj-lt"/>
                <a:ea typeface="+mj-ea"/>
                <a:cs typeface="+mj-cs"/>
                <a:sym typeface="Helvetica"/>
              </a:defRPr>
            </a:pPr>
            <a:r>
              <a:rPr dirty="0"/>
              <a:t>Definition: Senses  </a:t>
            </a:r>
            <a:r>
              <a:rPr b="0" dirty="0">
                <a:latin typeface="Monlam Uni OuChan2"/>
                <a:ea typeface="Monlam Uni OuChan2"/>
                <a:cs typeface="Monlam Uni OuChan2"/>
                <a:sym typeface="Monlam Uni OuChan2"/>
              </a:rPr>
              <a:t> </a:t>
            </a:r>
          </a:p>
          <a:p>
            <a:pPr algn="ctr">
              <a:defRPr sz="3200">
                <a:latin typeface="Monlam Uni OuChan2"/>
                <a:ea typeface="Monlam Uni OuChan2"/>
                <a:cs typeface="Monlam Uni OuChan2"/>
                <a:sym typeface="Monlam Uni OuChan2"/>
              </a:defRPr>
            </a:pPr>
            <a:r>
              <a:rPr b="1" dirty="0" err="1">
                <a:latin typeface="Monlam Uni OuChan2"/>
                <a:cs typeface="Monlam Uni OuChan2"/>
              </a:rPr>
              <a:t>མཚན་ཉིད</a:t>
            </a:r>
            <a:r>
              <a:rPr b="1" dirty="0">
                <a:latin typeface="Monlam Uni OuChan2"/>
                <a:cs typeface="Monlam Uni OuChan2"/>
              </a:rPr>
              <a:t>།     </a:t>
            </a:r>
            <a:r>
              <a:rPr b="1" dirty="0" err="1">
                <a:latin typeface="Monlam Uni OuChan2"/>
                <a:ea typeface="+mj-ea"/>
                <a:cs typeface="Monlam Uni OuChan2"/>
                <a:sym typeface="Helvetica"/>
              </a:rPr>
              <a:t>དབང་</a:t>
            </a:r>
            <a:r>
              <a:rPr b="1" dirty="0" err="1">
                <a:latin typeface="Monlam Uni OuChan2"/>
                <a:cs typeface="Monlam Uni OuChan2"/>
              </a:rPr>
              <a:t>ཚོར</a:t>
            </a:r>
            <a:r>
              <a:rPr b="1" dirty="0">
                <a:latin typeface="Monlam Uni OuChan2"/>
                <a:cs typeface="Monlam Uni OuChan2"/>
              </a:rPr>
              <a:t>།</a:t>
            </a:r>
            <a:r>
              <a:rPr dirty="0">
                <a:latin typeface="Monlam Uni OuChan2"/>
                <a:cs typeface="Monlam Uni OuChan2"/>
              </a:rPr>
              <a:t>  </a:t>
            </a:r>
          </a:p>
        </p:txBody>
      </p:sp>
      <p:sp>
        <p:nvSpPr>
          <p:cNvPr id="303" name="Shape 303"/>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sldNum" sz="quarter" idx="4294967295"/>
          </p:nvPr>
        </p:nvSpPr>
        <p:spPr>
          <a:xfrm>
            <a:off x="4485806" y="6642355"/>
            <a:ext cx="173658" cy="253490"/>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defTabSz="406400">
              <a:lnSpc>
                <a:spcPts val="1400"/>
              </a:lnSpc>
              <a:tabLst>
                <a:tab pos="749300" algn="l"/>
              </a:tabLst>
              <a:defRPr>
                <a:solidFill>
                  <a:srgbClr val="000000"/>
                </a:solidFill>
                <a:latin typeface="+mj-lt"/>
                <a:ea typeface="+mj-ea"/>
                <a:cs typeface="+mj-cs"/>
                <a:sym typeface="Helvetica"/>
              </a:defRPr>
            </a:lvl1pPr>
          </a:lstStyle>
          <a:p>
            <a:fld id="{86CB4B4D-7CA3-9044-876B-883B54F8677D}" type="slidenum">
              <a:t>9</a:t>
            </a:fld>
            <a:endParaRPr/>
          </a:p>
        </p:txBody>
      </p:sp>
      <p:sp>
        <p:nvSpPr>
          <p:cNvPr id="306" name="Shape 306"/>
          <p:cNvSpPr>
            <a:spLocks noGrp="1"/>
          </p:cNvSpPr>
          <p:nvPr>
            <p:ph type="title" idx="4294967295"/>
          </p:nvPr>
        </p:nvSpPr>
        <p:spPr>
          <a:xfrm>
            <a:off x="2648458" y="-126360"/>
            <a:ext cx="4491935" cy="1258676"/>
          </a:xfrm>
          <a:prstGeom prst="rect">
            <a:avLst/>
          </a:prstGeom>
        </p:spPr>
        <p:txBody>
          <a:bodyPr/>
          <a:lstStyle/>
          <a:p>
            <a:pPr defTabSz="329184">
              <a:lnSpc>
                <a:spcPts val="3700"/>
              </a:lnSpc>
              <a:spcBef>
                <a:spcPts val="100"/>
              </a:spcBef>
              <a:tabLst>
                <a:tab pos="698500" algn="l"/>
              </a:tabLst>
              <a:defRPr sz="2800" b="1">
                <a:latin typeface="+mj-lt"/>
                <a:ea typeface="+mj-ea"/>
                <a:cs typeface="+mj-cs"/>
                <a:sym typeface="Helvetica"/>
              </a:defRPr>
            </a:pPr>
            <a:r>
              <a:rPr dirty="0"/>
              <a:t>Traditionally: Five senses</a:t>
            </a:r>
            <a:br>
              <a:rPr dirty="0"/>
            </a:br>
            <a:r>
              <a:rPr sz="3200" b="0" dirty="0">
                <a:latin typeface="Monlam Uni OuChan2"/>
                <a:ea typeface="Monlam Uni OuChan2"/>
                <a:cs typeface="Monlam Uni OuChan2"/>
                <a:sym typeface="Monlam Uni OuChan2"/>
              </a:rPr>
              <a:t>ཡོངས་ཁྱབ་ཀྱི་དབང་ཚོར་ལྔ། </a:t>
            </a:r>
          </a:p>
        </p:txBody>
      </p:sp>
      <p:grpSp>
        <p:nvGrpSpPr>
          <p:cNvPr id="309" name="Group 309"/>
          <p:cNvGrpSpPr/>
          <p:nvPr/>
        </p:nvGrpSpPr>
        <p:grpSpPr>
          <a:xfrm>
            <a:off x="660217" y="1516832"/>
            <a:ext cx="6603349" cy="802642"/>
            <a:chOff x="0" y="0"/>
            <a:chExt cx="6603348" cy="802641"/>
          </a:xfrm>
        </p:grpSpPr>
        <p:sp>
          <p:nvSpPr>
            <p:cNvPr id="307" name="Shape 307"/>
            <p:cNvSpPr/>
            <p:nvPr/>
          </p:nvSpPr>
          <p:spPr>
            <a:xfrm>
              <a:off x="-1" y="71157"/>
              <a:ext cx="3904559" cy="702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marL="293914" indent="-293914">
                <a:lnSpc>
                  <a:spcPct val="130000"/>
                </a:lnSpc>
                <a:spcBef>
                  <a:spcPts val="700"/>
                </a:spcBef>
                <a:buSzPct val="100000"/>
                <a:buFont typeface="Arial"/>
                <a:buChar char="•"/>
                <a:tabLst>
                  <a:tab pos="3225800" algn="l"/>
                </a:tabLst>
                <a:defRPr sz="2800">
                  <a:latin typeface="+mj-lt"/>
                  <a:ea typeface="+mj-ea"/>
                  <a:cs typeface="+mj-cs"/>
                  <a:sym typeface="Helvetica"/>
                </a:defRPr>
              </a:pPr>
              <a:r>
                <a:rPr sz="2400" dirty="0"/>
                <a:t>Sight/vision </a:t>
              </a:r>
              <a:r>
                <a:rPr dirty="0"/>
                <a:t>       </a:t>
              </a:r>
              <a:r>
                <a:rPr dirty="0">
                  <a:latin typeface="Monlam Uni OuChan2"/>
                  <a:ea typeface="Monlam Uni OuChan2"/>
                  <a:cs typeface="Monlam Uni OuChan2"/>
                  <a:sym typeface="Monlam Uni OuChan2"/>
                </a:rPr>
                <a:t>མཐོང་ཚོར།</a:t>
              </a:r>
            </a:p>
          </p:txBody>
        </p:sp>
        <p:pic>
          <p:nvPicPr>
            <p:cNvPr id="308" name="image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8460" y="-1"/>
              <a:ext cx="794888" cy="802643"/>
            </a:xfrm>
            <a:prstGeom prst="rect">
              <a:avLst/>
            </a:prstGeom>
            <a:ln w="12700" cap="flat">
              <a:noFill/>
              <a:miter lim="400000"/>
            </a:ln>
            <a:effectLst/>
          </p:spPr>
        </p:pic>
      </p:grpSp>
      <p:grpSp>
        <p:nvGrpSpPr>
          <p:cNvPr id="312" name="Group 312"/>
          <p:cNvGrpSpPr/>
          <p:nvPr/>
        </p:nvGrpSpPr>
        <p:grpSpPr>
          <a:xfrm>
            <a:off x="660217" y="2309565"/>
            <a:ext cx="6603349" cy="802643"/>
            <a:chOff x="0" y="0"/>
            <a:chExt cx="6603348" cy="802641"/>
          </a:xfrm>
        </p:grpSpPr>
        <p:sp>
          <p:nvSpPr>
            <p:cNvPr id="310" name="Shape 310"/>
            <p:cNvSpPr/>
            <p:nvPr/>
          </p:nvSpPr>
          <p:spPr>
            <a:xfrm>
              <a:off x="-1" y="71158"/>
              <a:ext cx="4948570" cy="702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marL="293914" indent="-293914">
                <a:lnSpc>
                  <a:spcPct val="130000"/>
                </a:lnSpc>
                <a:spcBef>
                  <a:spcPts val="700"/>
                </a:spcBef>
                <a:buSzPct val="100000"/>
                <a:buFont typeface="Arial"/>
                <a:buChar char="•"/>
                <a:tabLst>
                  <a:tab pos="3225800" algn="l"/>
                </a:tabLst>
                <a:defRPr sz="2800">
                  <a:latin typeface="+mj-lt"/>
                  <a:ea typeface="+mj-ea"/>
                  <a:cs typeface="+mj-cs"/>
                  <a:sym typeface="Helvetica"/>
                </a:defRPr>
              </a:pPr>
              <a:r>
                <a:rPr sz="2400"/>
                <a:t>Hearing</a:t>
              </a:r>
              <a:r>
                <a:t>             </a:t>
              </a:r>
              <a:r>
                <a:rPr>
                  <a:latin typeface="Monlam Uni OuChan2"/>
                  <a:ea typeface="Monlam Uni OuChan2"/>
                  <a:cs typeface="Monlam Uni OuChan2"/>
                  <a:sym typeface="Monlam Uni OuChan2"/>
                </a:rPr>
                <a:t>ཐོས་ཚོར།</a:t>
              </a:r>
            </a:p>
          </p:txBody>
        </p:sp>
        <p:pic>
          <p:nvPicPr>
            <p:cNvPr id="311" name="image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8460" y="-1"/>
              <a:ext cx="794888" cy="802643"/>
            </a:xfrm>
            <a:prstGeom prst="rect">
              <a:avLst/>
            </a:prstGeom>
            <a:ln w="12700" cap="flat">
              <a:noFill/>
              <a:miter lim="400000"/>
            </a:ln>
            <a:effectLst/>
          </p:spPr>
        </p:pic>
      </p:grpSp>
      <p:grpSp>
        <p:nvGrpSpPr>
          <p:cNvPr id="315" name="Group 315"/>
          <p:cNvGrpSpPr/>
          <p:nvPr/>
        </p:nvGrpSpPr>
        <p:grpSpPr>
          <a:xfrm>
            <a:off x="660217" y="3104906"/>
            <a:ext cx="6603349" cy="802642"/>
            <a:chOff x="0" y="0"/>
            <a:chExt cx="6603347" cy="802641"/>
          </a:xfrm>
        </p:grpSpPr>
        <p:sp>
          <p:nvSpPr>
            <p:cNvPr id="313" name="Shape 313"/>
            <p:cNvSpPr/>
            <p:nvPr/>
          </p:nvSpPr>
          <p:spPr>
            <a:xfrm>
              <a:off x="0" y="71157"/>
              <a:ext cx="4771476" cy="702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marL="293914" indent="-293914">
                <a:lnSpc>
                  <a:spcPct val="130000"/>
                </a:lnSpc>
                <a:spcBef>
                  <a:spcPts val="700"/>
                </a:spcBef>
                <a:buSzPct val="100000"/>
                <a:buFont typeface="Arial"/>
                <a:buChar char="•"/>
                <a:tabLst>
                  <a:tab pos="3225800" algn="l"/>
                </a:tabLst>
                <a:defRPr sz="2800">
                  <a:latin typeface="+mj-lt"/>
                  <a:ea typeface="+mj-ea"/>
                  <a:cs typeface="+mj-cs"/>
                  <a:sym typeface="Helvetica"/>
                </a:defRPr>
              </a:pPr>
              <a:r>
                <a:rPr sz="2400"/>
                <a:t>Touch</a:t>
              </a:r>
              <a:r>
                <a:rPr sz="2400" b="1" i="1"/>
                <a:t> </a:t>
              </a:r>
              <a:r>
                <a:rPr sz="2400"/>
                <a:t>sense</a:t>
              </a:r>
              <a:r>
                <a:t>      </a:t>
              </a:r>
              <a:r>
                <a:rPr>
                  <a:latin typeface="Monlam Uni OuChan2"/>
                  <a:ea typeface="Monlam Uni OuChan2"/>
                  <a:cs typeface="Monlam Uni OuChan2"/>
                  <a:sym typeface="Monlam Uni OuChan2"/>
                </a:rPr>
                <a:t>རེག་ཚོར།</a:t>
              </a:r>
            </a:p>
          </p:txBody>
        </p:sp>
        <p:pic>
          <p:nvPicPr>
            <p:cNvPr id="314" name="image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8460" y="-1"/>
              <a:ext cx="794888" cy="802643"/>
            </a:xfrm>
            <a:prstGeom prst="rect">
              <a:avLst/>
            </a:prstGeom>
            <a:ln w="12700" cap="flat">
              <a:noFill/>
              <a:miter lim="400000"/>
            </a:ln>
            <a:effectLst/>
          </p:spPr>
        </p:pic>
      </p:grpSp>
      <p:grpSp>
        <p:nvGrpSpPr>
          <p:cNvPr id="318" name="Group 318"/>
          <p:cNvGrpSpPr/>
          <p:nvPr/>
        </p:nvGrpSpPr>
        <p:grpSpPr>
          <a:xfrm>
            <a:off x="660217" y="3900246"/>
            <a:ext cx="6598186" cy="792217"/>
            <a:chOff x="0" y="0"/>
            <a:chExt cx="6598184" cy="792216"/>
          </a:xfrm>
        </p:grpSpPr>
        <p:sp>
          <p:nvSpPr>
            <p:cNvPr id="316" name="Shape 316"/>
            <p:cNvSpPr/>
            <p:nvPr/>
          </p:nvSpPr>
          <p:spPr>
            <a:xfrm>
              <a:off x="-1" y="64457"/>
              <a:ext cx="4771476" cy="702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marL="293914" indent="-293914">
                <a:lnSpc>
                  <a:spcPct val="130000"/>
                </a:lnSpc>
                <a:spcBef>
                  <a:spcPts val="700"/>
                </a:spcBef>
                <a:buSzPct val="100000"/>
                <a:buFont typeface="Arial"/>
                <a:buChar char="•"/>
                <a:tabLst>
                  <a:tab pos="3225800" algn="l"/>
                </a:tabLst>
                <a:defRPr sz="2800">
                  <a:latin typeface="+mj-lt"/>
                  <a:ea typeface="+mj-ea"/>
                  <a:cs typeface="+mj-cs"/>
                  <a:sym typeface="Helvetica"/>
                </a:defRPr>
              </a:pPr>
              <a:r>
                <a:rPr sz="2400"/>
                <a:t>Smell sense</a:t>
              </a:r>
              <a:r>
                <a:t>       </a:t>
              </a:r>
              <a:r>
                <a:rPr>
                  <a:latin typeface="Monlam Uni OuChan2"/>
                  <a:ea typeface="Monlam Uni OuChan2"/>
                  <a:cs typeface="Monlam Uni OuChan2"/>
                  <a:sym typeface="Monlam Uni OuChan2"/>
                </a:rPr>
                <a:t>དྲི་ཚོར།</a:t>
              </a:r>
              <a:r>
                <a:t> </a:t>
              </a:r>
            </a:p>
          </p:txBody>
        </p:sp>
        <p:pic>
          <p:nvPicPr>
            <p:cNvPr id="317" name="image9.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13623" y="-1"/>
              <a:ext cx="784562" cy="792218"/>
            </a:xfrm>
            <a:prstGeom prst="rect">
              <a:avLst/>
            </a:prstGeom>
            <a:ln w="12700" cap="flat">
              <a:noFill/>
              <a:miter lim="400000"/>
            </a:ln>
            <a:effectLst/>
          </p:spPr>
        </p:pic>
      </p:grpSp>
      <p:grpSp>
        <p:nvGrpSpPr>
          <p:cNvPr id="321" name="Group 321"/>
          <p:cNvGrpSpPr/>
          <p:nvPr/>
        </p:nvGrpSpPr>
        <p:grpSpPr>
          <a:xfrm>
            <a:off x="660217" y="4692979"/>
            <a:ext cx="6598186" cy="792217"/>
            <a:chOff x="0" y="0"/>
            <a:chExt cx="6598184" cy="792216"/>
          </a:xfrm>
        </p:grpSpPr>
        <p:sp>
          <p:nvSpPr>
            <p:cNvPr id="319" name="Shape 319"/>
            <p:cNvSpPr/>
            <p:nvPr/>
          </p:nvSpPr>
          <p:spPr>
            <a:xfrm>
              <a:off x="-1" y="64456"/>
              <a:ext cx="4771476" cy="702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marL="293914" indent="-293914">
                <a:lnSpc>
                  <a:spcPct val="130000"/>
                </a:lnSpc>
                <a:spcBef>
                  <a:spcPts val="700"/>
                </a:spcBef>
                <a:buSzPct val="100000"/>
                <a:buFont typeface="Arial"/>
                <a:buChar char="•"/>
                <a:tabLst>
                  <a:tab pos="3225800" algn="l"/>
                </a:tabLst>
                <a:defRPr sz="2800">
                  <a:latin typeface="+mj-lt"/>
                  <a:ea typeface="+mj-ea"/>
                  <a:cs typeface="+mj-cs"/>
                  <a:sym typeface="Helvetica"/>
                </a:defRPr>
              </a:pPr>
              <a:r>
                <a:rPr sz="2400"/>
                <a:t>Taste sense</a:t>
              </a:r>
              <a:r>
                <a:t>       </a:t>
              </a:r>
              <a:r>
                <a:rPr>
                  <a:latin typeface="Monlam Uni OuChan2"/>
                  <a:ea typeface="Monlam Uni OuChan2"/>
                  <a:cs typeface="Monlam Uni OuChan2"/>
                  <a:sym typeface="Monlam Uni OuChan2"/>
                </a:rPr>
                <a:t>རོ་ཚོར། </a:t>
              </a:r>
            </a:p>
          </p:txBody>
        </p:sp>
        <p:pic>
          <p:nvPicPr>
            <p:cNvPr id="320" name="image10.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3623" y="-1"/>
              <a:ext cx="784562" cy="792218"/>
            </a:xfrm>
            <a:prstGeom prst="rect">
              <a:avLst/>
            </a:prstGeom>
            <a:ln w="12700" cap="flat">
              <a:noFill/>
              <a:miter lim="400000"/>
            </a:ln>
            <a:effectLst/>
          </p:spPr>
        </p:pic>
      </p:grpSp>
      <p:grpSp>
        <p:nvGrpSpPr>
          <p:cNvPr id="325" name="Group 325"/>
          <p:cNvGrpSpPr/>
          <p:nvPr/>
        </p:nvGrpSpPr>
        <p:grpSpPr>
          <a:xfrm>
            <a:off x="-349965" y="5723166"/>
            <a:ext cx="9573476" cy="683285"/>
            <a:chOff x="-1" y="0"/>
            <a:chExt cx="9573475" cy="683283"/>
          </a:xfrm>
        </p:grpSpPr>
        <p:sp>
          <p:nvSpPr>
            <p:cNvPr id="322" name="Shape 322"/>
            <p:cNvSpPr/>
            <p:nvPr/>
          </p:nvSpPr>
          <p:spPr>
            <a:xfrm>
              <a:off x="472055" y="218890"/>
              <a:ext cx="3763765" cy="459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400" b="1">
                  <a:solidFill>
                    <a:srgbClr val="FF0000"/>
                  </a:solidFill>
                  <a:latin typeface="+mj-lt"/>
                  <a:ea typeface="+mj-ea"/>
                  <a:cs typeface="+mj-cs"/>
                  <a:sym typeface="Helvetica"/>
                </a:defRPr>
              </a:pPr>
              <a:r>
                <a:t>But: 2 more senses </a:t>
              </a:r>
              <a:r>
                <a:rPr b="0"/>
                <a:t>⇒ </a:t>
              </a:r>
              <a:r>
                <a:t>7</a:t>
              </a:r>
              <a:r>
                <a:rPr sz="1800" b="0">
                  <a:solidFill>
                    <a:srgbClr val="000000"/>
                  </a:solidFill>
                </a:rPr>
                <a:t>   </a:t>
              </a:r>
            </a:p>
          </p:txBody>
        </p:sp>
        <p:sp>
          <p:nvSpPr>
            <p:cNvPr id="323" name="Shape 323"/>
            <p:cNvSpPr/>
            <p:nvPr/>
          </p:nvSpPr>
          <p:spPr>
            <a:xfrm>
              <a:off x="-1" y="0"/>
              <a:ext cx="9495896" cy="1"/>
            </a:xfrm>
            <a:prstGeom prst="line">
              <a:avLst/>
            </a:prstGeom>
            <a:noFill/>
            <a:ln w="25400" cap="flat">
              <a:solidFill>
                <a:srgbClr val="000000"/>
              </a:solidFill>
              <a:prstDash val="solid"/>
              <a:round/>
            </a:ln>
            <a:effectLst/>
          </p:spPr>
          <p:txBody>
            <a:bodyPr wrap="square" lIns="45718" tIns="45718" rIns="45718" bIns="45718" numCol="1" anchor="t">
              <a:noAutofit/>
            </a:bodyPr>
            <a:lstStyle/>
            <a:p>
              <a:endParaRPr/>
            </a:p>
          </p:txBody>
        </p:sp>
        <p:sp>
          <p:nvSpPr>
            <p:cNvPr id="324" name="Shape 324"/>
            <p:cNvSpPr/>
            <p:nvPr/>
          </p:nvSpPr>
          <p:spPr>
            <a:xfrm>
              <a:off x="4078085" y="98513"/>
              <a:ext cx="5495389" cy="5847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3000">
                  <a:solidFill>
                    <a:srgbClr val="FF0000"/>
                  </a:solidFill>
                  <a:latin typeface="Monlam Uni OuChan2"/>
                  <a:ea typeface="Monlam Uni OuChan2"/>
                  <a:cs typeface="Monlam Uni OuChan2"/>
                  <a:sym typeface="Monlam Uni OuChan2"/>
                </a:defRPr>
              </a:pPr>
              <a:r>
                <a:rPr dirty="0" err="1">
                  <a:latin typeface="Monlam Uni OuChan2"/>
                  <a:cs typeface="Monlam Uni OuChan2"/>
                </a:rPr>
                <a:t>ཡིན་ནའང</a:t>
              </a:r>
              <a:r>
                <a:rPr lang="bo-CN" dirty="0">
                  <a:latin typeface="Monlam Uni OuChan2"/>
                  <a:cs typeface="Monlam Uni OuChan2"/>
                </a:rPr>
                <a:t>་</a:t>
              </a:r>
              <a:r>
                <a:rPr dirty="0">
                  <a:latin typeface="Monlam Uni OuChan2"/>
                  <a:cs typeface="Monlam Uni OuChan2"/>
                </a:rPr>
                <a:t>། </a:t>
              </a:r>
              <a:r>
                <a:rPr dirty="0" err="1">
                  <a:latin typeface="Monlam Uni OuChan2"/>
                  <a:cs typeface="Monlam Uni OuChan2"/>
                </a:rPr>
                <a:t>དབང་ཚོར</a:t>
              </a:r>
              <a:r>
                <a:rPr dirty="0">
                  <a:latin typeface="Monlam Uni OuChan2"/>
                  <a:cs typeface="Monlam Uni OuChan2"/>
                </a:rPr>
                <a:t>་ ༢ </a:t>
              </a:r>
              <a:r>
                <a:rPr dirty="0" err="1">
                  <a:latin typeface="Monlam Uni OuChan2"/>
                  <a:cs typeface="Monlam Uni OuChan2"/>
                </a:rPr>
                <a:t>མང་བ་ཡོད་པས</a:t>
              </a:r>
              <a:r>
                <a:rPr b="1" dirty="0">
                  <a:latin typeface="Monlam Uni OuChan2"/>
                  <a:cs typeface="Monlam Uni OuChan2"/>
                  <a:sym typeface="Calibri"/>
                </a:rPr>
                <a:t>་ </a:t>
              </a:r>
              <a:r>
                <a:rPr sz="2400" dirty="0">
                  <a:latin typeface="+mj-lt"/>
                  <a:ea typeface="+mj-ea"/>
                  <a:cs typeface="+mj-cs"/>
                  <a:sym typeface="Helvetica"/>
                </a:rPr>
                <a:t>⇒</a:t>
              </a:r>
              <a:r>
                <a:rPr sz="3200" dirty="0">
                  <a:solidFill>
                    <a:srgbClr val="000000"/>
                  </a:solidFill>
                  <a:latin typeface="+mn-lt"/>
                  <a:ea typeface="+mn-ea"/>
                  <a:cs typeface="+mn-cs"/>
                  <a:sym typeface="Calibri"/>
                </a:rPr>
                <a:t> </a:t>
              </a:r>
              <a:r>
                <a:rPr b="1" dirty="0">
                  <a:latin typeface="+mn-lt"/>
                  <a:ea typeface="+mn-ea"/>
                  <a:cs typeface="+mn-cs"/>
                  <a:sym typeface="Calibri"/>
                </a:rPr>
                <a:t>༧</a:t>
              </a:r>
            </a:p>
          </p:txBody>
        </p:sp>
      </p:grpSp>
      <p:sp>
        <p:nvSpPr>
          <p:cNvPr id="326" name="Shape 326"/>
          <p:cNvSpPr/>
          <p:nvPr/>
        </p:nvSpPr>
        <p:spPr>
          <a:xfrm>
            <a:off x="-71421" y="1127485"/>
            <a:ext cx="9285463" cy="5659"/>
          </a:xfrm>
          <a:prstGeom prst="line">
            <a:avLst/>
          </a:prstGeom>
          <a:ln w="25400">
            <a:solidFill>
              <a:srgbClr val="000000"/>
            </a:solidFill>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1" animBg="1" advAuto="0"/>
      <p:bldP spid="312" grpId="2" animBg="1" advAuto="0"/>
      <p:bldP spid="315" grpId="3" animBg="1" advAuto="0"/>
      <p:bldP spid="318" grpId="4" animBg="1" advAuto="0"/>
      <p:bldP spid="321" grpId="5" animBg="1" advAuto="0"/>
      <p:bldP spid="325" grpId="6" animBg="1" advAuto="0"/>
    </p:bldLst>
  </p:timing>
</p:sld>
</file>

<file path=ppt/theme/theme1.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Design">
      <a:majorFont>
        <a:latin typeface="Helvetica"/>
        <a:ea typeface="Helvetica"/>
        <a:cs typeface="Helvetica"/>
      </a:majorFont>
      <a:minorFont>
        <a:latin typeface="Calibri"/>
        <a:ea typeface="Calibri"/>
        <a:cs typeface="Calibri"/>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Design">
      <a:majorFont>
        <a:latin typeface="Helvetica"/>
        <a:ea typeface="Helvetica"/>
        <a:cs typeface="Helvetica"/>
      </a:majorFont>
      <a:minorFont>
        <a:latin typeface="Calibri"/>
        <a:ea typeface="Calibri"/>
        <a:cs typeface="Calibri"/>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5914</Words>
  <Application>Microsoft Macintosh PowerPoint</Application>
  <PresentationFormat>Bildschirmpräsentation (4:3)</PresentationFormat>
  <Paragraphs>674</Paragraphs>
  <Slides>77</Slides>
  <Notes>46</Notes>
  <HiddenSlides>0</HiddenSlides>
  <MMClips>3</MMClips>
  <ScaleCrop>false</ScaleCrop>
  <HeadingPairs>
    <vt:vector size="4" baseType="variant">
      <vt:variant>
        <vt:lpstr>Design</vt:lpstr>
      </vt:variant>
      <vt:variant>
        <vt:i4>1</vt:i4>
      </vt:variant>
      <vt:variant>
        <vt:lpstr>Folientitel</vt:lpstr>
      </vt:variant>
      <vt:variant>
        <vt:i4>77</vt:i4>
      </vt:variant>
    </vt:vector>
  </HeadingPairs>
  <TitlesOfParts>
    <vt:vector size="78" baseType="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Traditionally: Five senses ཡོངས་ཁྱབ་ཀྱི་དབང་ཚོར་ལྔ།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Two lesser known senses =&gt; 7  ཉུང་ཤས་ངོས་འཛིན་པའི་དབང་ཚོར་གཉིས།    =&gt; ༧</vt:lpstr>
      <vt:lpstr>PowerPoint-Präsentation</vt:lpstr>
      <vt:lpstr>PowerPoint-Präsentation</vt:lpstr>
      <vt:lpstr>Animals – Senses  སེམས་ཅན།   –   དབང་ཚོར།</vt:lpstr>
      <vt:lpstr>PowerPoint-Präsentation</vt:lpstr>
      <vt:lpstr>PowerPoint-Präsentation</vt:lpstr>
      <vt:lpstr>Even the earthworms distinguish dark and light. What for? ས་འབུས་ཀྱང་ནག་ཁུང་དང་འོད་གཉིས་དབར་གྱི་དབྱེ་འབྱེད་བྱེད་ཐུབ། ག་རེ་ཆེད་དུ།</vt:lpstr>
      <vt:lpstr>Movie: Earth (thread) worm experiment ས་འབུའི་བརྟག་དཔྱད།</vt:lpstr>
      <vt:lpstr>PowerPoint-Präsentation</vt:lpstr>
      <vt:lpstr>PowerPoint-Präsentation</vt:lpstr>
      <vt:lpstr>PowerPoint-Präsentation</vt:lpstr>
      <vt:lpstr>PowerPoint-Präsentation</vt:lpstr>
      <vt:lpstr>PowerPoint-Präsentation</vt:lpstr>
      <vt:lpstr>The Central Nervous System (CNS) དབང་རྩ་ལྟེ་བའི་མ་ལག</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 single nerve cell = Neuron དབང་རྩ་ཕྲ་ཕུང་རྐྱང་པ།  = དབང་རྩ་ཕྲ་གཟུགས།</vt:lpstr>
      <vt:lpstr>PowerPoint-Präsentation</vt:lpstr>
      <vt:lpstr>PowerPoint-Präsentation</vt:lpstr>
      <vt:lpstr>PowerPoint-Präsentation</vt:lpstr>
      <vt:lpstr>Cell – Tissue – Organ ཕྲ་ཕུང་། – ཕུང་གྲུབ། – དབང་པོ།</vt:lpstr>
      <vt:lpstr>Cells  -  Tissues – Tongue ཕྲ་ཕུང་།    -  ཕུང་གྲུབ།   -    ལྕེ། </vt:lpstr>
      <vt:lpstr>PowerPoint-Präsentation</vt:lpstr>
      <vt:lpstr>PowerPoint-Präsentation</vt:lpstr>
      <vt:lpstr>PowerPoint-Präsentation</vt:lpstr>
      <vt:lpstr>Organ systems དབང་པོའི་མ་ལག</vt:lpstr>
      <vt:lpstr>PowerPoint-Präsentation</vt:lpstr>
      <vt:lpstr>PowerPoint-Präsentation</vt:lpstr>
      <vt:lpstr>PowerPoint-Präsentation</vt:lpstr>
      <vt:lpstr>Vision in animals  &lt;=&gt;  Body reactions སེམས་ཅན་རྣམས་ཀྱི་མཐོང་ཚོར།     &lt;=&gt;      ལུས་པོའི་ཡ་ལན།</vt:lpstr>
      <vt:lpstr>Stimulus  &lt;=&gt;  Body reaction སྐུལ་རྐྱེན།   &lt;=&gt;   ལུས་པོའི་ཡ་ལན།</vt:lpstr>
      <vt:lpstr>Perception and Reaction འདུ་ཤེས་དང་ཡ་ལན།</vt:lpstr>
      <vt:lpstr>Kinds and functions of neurons  དབང་རྩ་ཕྲ་གཟུགས་ཀྱི་རིགས་དང་བྱེད་ལས།</vt:lpstr>
      <vt:lpstr>PowerPoint-Präsentation</vt:lpstr>
      <vt:lpstr>Reflexes, reflex arcs ལྡོག་འགུལ་དང་ལྡོག་འགུལ་གཞུ་ལམ།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Learning          ཤེས་སྦྱོང་།</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Werner Nater</cp:lastModifiedBy>
  <cp:revision>37</cp:revision>
  <dcterms:modified xsi:type="dcterms:W3CDTF">2021-11-01T17:11:32Z</dcterms:modified>
</cp:coreProperties>
</file>