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792"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1143000" y="685800"/>
            <a:ext cx="4572000" cy="3429000"/>
          </a:xfrm>
          <a:prstGeom prst="rect">
            <a:avLst/>
          </a:prstGeom>
        </p:spPr>
        <p:txBody>
          <a:bodyPr/>
          <a:lstStyle/>
          <a:p>
            <a:endParaRPr/>
          </a:p>
        </p:txBody>
      </p:sp>
      <p:sp>
        <p:nvSpPr>
          <p:cNvPr id="91" name="Shape 9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072846236"/>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en.wikipedia.org/wiki/Acid_rai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t>saliva = Speichel</a:t>
            </a:r>
          </a:p>
          <a:p>
            <a:r>
              <a:t>SPACHE: CAVE </a:t>
            </a:r>
            <a:r>
              <a:rPr>
                <a:latin typeface="Wingdings"/>
                <a:ea typeface="Wingdings"/>
                <a:cs typeface="Wingdings"/>
                <a:sym typeface="Wingdings"/>
              </a:rPr>
              <a:t> </a:t>
            </a:r>
            <a:r>
              <a:t>CAVITY</a:t>
            </a:r>
          </a:p>
          <a:p>
            <a:r>
              <a:t>Nature is very motherly protecting the sense organs because they are extremely important for our life. </a:t>
            </a:r>
            <a:r>
              <a:rPr b="1"/>
              <a:t>WHY? DISCUSS </a:t>
            </a:r>
            <a:r>
              <a:t>! (teils Repetition der ersten Lektionen Introduction) =&gt; </a:t>
            </a:r>
            <a:r>
              <a:rPr b="1"/>
              <a:t>Biological Function</a:t>
            </a:r>
          </a:p>
          <a:p>
            <a:r>
              <a:t>Auch Hörsinn und Augen sind geschützt, liegen in einer Höhle.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Take a cotton bud, wet it with the content of a box and put the liquid on the tongue of your test person.</a:t>
            </a:r>
          </a:p>
          <a:p>
            <a:r>
              <a:t>First the test person has to close his nose by a peg and name the liquid. Than without pen and name the liquid. Write down the results into your handout.</a:t>
            </a:r>
          </a:p>
          <a:p>
            <a:r>
              <a:t>We only can taste sweet, salty, bitter, sour, and umami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pPr defTabSz="406400">
              <a:defRPr sz="2400">
                <a:solidFill>
                  <a:srgbClr val="C82506"/>
                </a:solidFill>
                <a:latin typeface="Lucida Grande"/>
                <a:ea typeface="Lucida Grande"/>
                <a:cs typeface="Lucida Grande"/>
                <a:sym typeface="Lucida Grande"/>
              </a:defRPr>
            </a:pPr>
            <a:r>
              <a:t>Exp: </a:t>
            </a:r>
          </a:p>
          <a:p>
            <a:pPr defTabSz="406400">
              <a:defRPr sz="2400">
                <a:solidFill>
                  <a:srgbClr val="C82506"/>
                </a:solidFill>
                <a:latin typeface="Lucida Grande"/>
                <a:ea typeface="Lucida Grande"/>
                <a:cs typeface="Lucida Grande"/>
                <a:sym typeface="Lucida Grande"/>
              </a:defRPr>
            </a:pPr>
            <a:r>
              <a:t>Taste test:</a:t>
            </a:r>
            <a:br/>
            <a:r>
              <a:t>Take a cotton bud, wet it with the content of a box and put the liquid on the tongue of your test person.First the test person has to close his nose by a peg and name the liquid. </a:t>
            </a:r>
          </a:p>
          <a:p>
            <a:pPr defTabSz="406400">
              <a:defRPr sz="2400">
                <a:solidFill>
                  <a:srgbClr val="C82506"/>
                </a:solidFill>
                <a:latin typeface="Lucida Grande"/>
                <a:ea typeface="Lucida Grande"/>
                <a:cs typeface="Lucida Grande"/>
                <a:sym typeface="Lucida Grande"/>
              </a:defRPr>
            </a:pPr>
            <a:r>
              <a:t>Than without peg and name the liquid. Write down the results into your handout.</a:t>
            </a:r>
          </a:p>
          <a:p>
            <a:pPr defTabSz="406400">
              <a:defRPr sz="2400">
                <a:solidFill>
                  <a:srgbClr val="C82506"/>
                </a:solidFill>
                <a:latin typeface="Lucida Grande"/>
                <a:ea typeface="Lucida Grande"/>
                <a:cs typeface="Lucida Grande"/>
                <a:sym typeface="Lucida Grande"/>
              </a:defRPr>
            </a:pPr>
            <a:r>
              <a:t>We only can taste sweet, salty, bitter, sour, and umami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pPr>
              <a:defRPr sz="2400"/>
            </a:pPr>
            <a:r>
              <a:t>Savory foods / savory</a:t>
            </a:r>
          </a:p>
          <a:p>
            <a:pPr>
              <a:defRPr sz="2400"/>
            </a:pPr>
            <a:r>
              <a:t>Especially with soya sauce</a:t>
            </a:r>
          </a:p>
          <a:p>
            <a:pPr>
              <a:defRPr sz="2400"/>
            </a:pPr>
            <a:r>
              <a:t>contains umami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While some parts of the tongue may be able to detect a taste before the other parts do, all parts are equally good at conveying the qualities of all tastes.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Foods rich in simple carbohydrates (sugars) are those most commonly associated with sweetness. These substances are rich in calories.</a:t>
            </a:r>
          </a:p>
          <a:p>
            <a:r>
              <a:t>ཀར་བྷོ་མངར་བཅུད་མང་བའི་ཟས་རིགས་རྣམས་རྒྱུན་དུ་མངར་ཆ་དང་འབྲེལ་བ་བཏགས་ཀྱི་ཡོད། དངོས་རྫས་དེ་དག་ཁེ་ལོ་རི་ཡིས་ཕྱུག</a:t>
            </a:r>
          </a:p>
          <a:p>
            <a:endParaRPr/>
          </a:p>
          <a:p>
            <a:r>
              <a:t>The chemosensory basis for detecting sweetness, which varies between both individuals and species, has only begun to be understood since the late 20th century. </a:t>
            </a:r>
          </a:p>
          <a:p>
            <a:r>
              <a:t>རྫས་ཚོར་ཀྱི་ལམ་ནས་མངར་ཆ་ངོས་བཟུང་ཚུལ། དེ་ཡང་གང་ཟག་སོ་སོ་དང་ཉེ་རིགས་སོ་སོར་མི་འདྲ་བ་ཡིན་པ་དེ་བཞིན་དུས་རབ་ཉི་ ཤུ་པའི་ནང་ཤེས་རྟོགས་བྱུང་འགོ་བརྩམས་པ་རེད།</a:t>
            </a:r>
          </a:p>
          <a:p>
            <a:endParaRPr/>
          </a:p>
          <a:p>
            <a:endParaRPr/>
          </a:p>
          <a:p>
            <a:r>
              <a:t>Studies indicate that the reaction of living beings to sugars and sweetness has very ancient evolutionary beginnings. It seems to be manifest as chemotaxis even in bacteria such as E. coli which can actively move towards a sweet solution.</a:t>
            </a:r>
          </a:p>
          <a:p>
            <a:r>
              <a:t>ཉམས་ཞིབ་འགས་སྲོག་ཆགས་ཀྱིས་བྱེ་མ་ཀ་ར་དང་མངར་ཆར་ཡ་ལན་བྱ་ཚུལ་ནི་གནའ་རབས་འཕེལ་འགྱུར་གྱི་འབྲས་བུར་བསྟན་ཡོད། ཨི་ཁོ་ལཡི་ལྟ་བུའི་ཕྲ་སྲིན་ནང་རྫས་འགུལ་གྱི་ངོ་བོར་བྱུང་ལ་དེས་མངར་ཁུའི་སར་འགུལ་ཏེ་བསྐྱོད་ཐུབ།</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t>Wenn es uns einmal schlecht wurde bei der Einnahme einer Nahrung, sind wir überempfindlich auf diesen Geruch / Geschmack – aus gutem Grund ! Das Gehirn / die Verknüpfung mit der Erinnerung löst Alarm aus. Das ist LERNPROZESS pur: Sensibilisierung.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r>
              <a:t>We cannot renounce acids and bases as they are widely used in personal hygiene, e.g. tooth paste, soap, shampoos, shaving foam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p>
            <a:r>
              <a:t>Water: In the juices</a:t>
            </a:r>
          </a:p>
          <a:p>
            <a:r>
              <a:t>In chemical substances like battery acid</a:t>
            </a:r>
          </a:p>
          <a:p>
            <a:r>
              <a:t>in vinegar</a:t>
            </a:r>
          </a:p>
          <a:p>
            <a:r>
              <a:t>in every cell of plants, of our body</a:t>
            </a:r>
          </a:p>
          <a:p>
            <a:r>
              <a:t>----</a:t>
            </a:r>
          </a:p>
          <a:p>
            <a:r>
              <a:t>Reklame zu Aofelessig: Apple cider vinegar contains many essential minerals useful in growth, repair and maintainance of the body. It contains vitamins C, E, A, B1, B2, B6, beta-carotene, bio-flavanoids, malic acid, acetic acid, pectin etc.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t>Water: In the juices</a:t>
            </a:r>
          </a:p>
          <a:p>
            <a:r>
              <a:t>In chemical substances like battery acid</a:t>
            </a:r>
          </a:p>
          <a:p>
            <a:r>
              <a:t>in vinegar</a:t>
            </a:r>
          </a:p>
          <a:p>
            <a:r>
              <a:t>in every cell of plants, of our body</a:t>
            </a:r>
          </a:p>
          <a:p>
            <a:r>
              <a:t>----</a:t>
            </a:r>
          </a:p>
          <a:p>
            <a:r>
              <a:t>Reklame zu Aofelessig: Apple cider vinegar contains many essential minerals useful in growth, repair and maintainance of the body. It contains vitamins C, E, A, B1, B2, B6, beta-carotene, bio-flavanoids, malic acid, acetic acid, pectin etc.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lvl1pPr defTabSz="406400">
              <a:defRPr sz="2400">
                <a:solidFill>
                  <a:srgbClr val="C82506"/>
                </a:solidFill>
                <a:latin typeface="Lucida Grande"/>
                <a:ea typeface="Lucida Grande"/>
                <a:cs typeface="Lucida Grande"/>
                <a:sym typeface="Lucida Grande"/>
              </a:defRPr>
            </a:lvl1pPr>
          </a:lstStyle>
          <a:p>
            <a:r>
              <a:t>Exp: Nail and acid in test tube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We breathe average of 23.040 times a day. While doing this, it detects smells. A single breath of air is composed of millions times trillions of molecules. These scent particles, which are so small that we cannot see with the naked eye, are inside this group made up of a massive amount of molecules.</a:t>
            </a:r>
          </a:p>
          <a:p>
            <a:r>
              <a:t>After we breathe, the special bones (turbine bones) inside the nose direct part of the air to the olfactory region. This is seven centimeters inside and up the nostrils. When we approach a flower to our nose to smell it and take a deep breath, more smell molecules reach the olfactory region.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t>acids attack some metals 	</a:t>
            </a:r>
          </a:p>
          <a:p>
            <a:r>
              <a:t>how ?</a:t>
            </a:r>
          </a:p>
          <a:p>
            <a:r>
              <a:t>	- slowly, first invisibly </a:t>
            </a:r>
            <a:r>
              <a:rPr>
                <a:latin typeface="Wingdings"/>
                <a:ea typeface="Wingdings"/>
                <a:cs typeface="Wingdings"/>
                <a:sym typeface="Wingdings"/>
              </a:rPr>
              <a:t> </a:t>
            </a:r>
            <a:r>
              <a:t>rough surface</a:t>
            </a:r>
          </a:p>
          <a:p>
            <a:r>
              <a:t>	- quickly with strong acids </a:t>
            </a:r>
            <a:r>
              <a:rPr>
                <a:latin typeface="Wingdings"/>
                <a:ea typeface="Wingdings"/>
                <a:cs typeface="Wingdings"/>
                <a:sym typeface="Wingdings"/>
              </a:rPr>
              <a:t> </a:t>
            </a:r>
            <a:r>
              <a:t>release of gas</a:t>
            </a:r>
          </a:p>
          <a:p>
            <a:r>
              <a:t>iron nail dissolved</a:t>
            </a:r>
            <a:r>
              <a:rPr>
                <a:latin typeface="Wingdings"/>
                <a:ea typeface="Wingdings"/>
                <a:cs typeface="Wingdings"/>
                <a:sym typeface="Wingdings"/>
              </a:rPr>
              <a:t>  </a:t>
            </a:r>
            <a:r>
              <a:t>residue after water is evaporated</a:t>
            </a:r>
          </a:p>
          <a:p>
            <a:r>
              <a:t> gas test: inflammable, explosiv:_ Hydrogen gas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t>Acids donate hydrogen ions; Bases accept hydrogen 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p>
            <a:r>
              <a:t>Whatever the starting color is: with acids </a:t>
            </a:r>
            <a:r>
              <a:rPr>
                <a:latin typeface="Wingdings"/>
                <a:ea typeface="Wingdings"/>
                <a:cs typeface="Wingdings"/>
                <a:sym typeface="Wingdings"/>
              </a:rPr>
              <a:t> </a:t>
            </a:r>
            <a:r>
              <a:t>red. With bases ( alkalies) </a:t>
            </a:r>
            <a:r>
              <a:rPr>
                <a:latin typeface="Wingdings"/>
                <a:ea typeface="Wingdings"/>
                <a:cs typeface="Wingdings"/>
                <a:sym typeface="Wingdings"/>
              </a:rPr>
              <a:t> </a:t>
            </a:r>
            <a:r>
              <a:t>blue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p>
            <a:pPr defTabSz="406400">
              <a:defRPr sz="2400">
                <a:solidFill>
                  <a:srgbClr val="C82506"/>
                </a:solidFill>
                <a:latin typeface="Lucida Grande"/>
                <a:ea typeface="Lucida Grande"/>
                <a:cs typeface="Lucida Grande"/>
                <a:sym typeface="Lucida Grande"/>
              </a:defRPr>
            </a:pPr>
            <a:r>
              <a:t>Exp: </a:t>
            </a:r>
          </a:p>
          <a:p>
            <a:pPr defTabSz="406400">
              <a:defRPr sz="2400">
                <a:solidFill>
                  <a:srgbClr val="C82506"/>
                </a:solidFill>
                <a:latin typeface="Lucida Grande"/>
                <a:ea typeface="Lucida Grande"/>
                <a:cs typeface="Lucida Grande"/>
                <a:sym typeface="Lucida Grande"/>
              </a:defRPr>
            </a:pPr>
            <a:r>
              <a:t>black tea + lemon</a:t>
            </a:r>
          </a:p>
          <a:p>
            <a:pPr defTabSz="406400">
              <a:defRPr sz="2400">
                <a:solidFill>
                  <a:srgbClr val="C82506"/>
                </a:solidFill>
                <a:latin typeface="Lucida Grande"/>
                <a:ea typeface="Lucida Grande"/>
                <a:cs typeface="Lucida Grande"/>
                <a:sym typeface="Lucida Grande"/>
              </a:defRPr>
            </a:pPr>
            <a:r>
              <a:t>pH of different liquides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From:https://</a:t>
            </a:r>
            <a:r>
              <a:rPr u="sng">
                <a:solidFill>
                  <a:srgbClr val="0000FF"/>
                </a:solidFill>
                <a:uFill>
                  <a:solidFill>
                    <a:srgbClr val="0000FF"/>
                  </a:solidFill>
                </a:uFill>
                <a:hlinkClick r:id="rId3"/>
              </a:rPr>
              <a:t>en.wikipedia.org/wiki/Acid_rain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pPr>
              <a:defRPr sz="2400"/>
            </a:pPr>
            <a:r>
              <a:t>Humans    10 cm2   Dogs          170 cm2 </a:t>
            </a:r>
          </a:p>
          <a:p>
            <a:endParaRPr sz="2400"/>
          </a:p>
          <a:p>
            <a:r>
              <a:t>Smell molecules that form the source of smell are of different shapes and sizes, and they are smaller in comparison to other molecules. The charming smells of the flowers in the garden, the attractive smell of delicious food or the foul scent of rotten fruit is composed of different molecules. The chemical facility in our nose can easily differentiate between all of these molecules. It can even immediately recognize molecules that have the same atoms. For instance, a tiny difference between the “L-carvone” and “D-carvone” molecules is due to the different arrangement of atoms. Our nose can easily differentiate the two molecules despite the smallness of the difference; it tells us that one of these is cumin and the other is mint.</a:t>
            </a:r>
          </a:p>
          <a:p>
            <a:endParaRPr/>
          </a:p>
          <a:p>
            <a:endParaRPr/>
          </a:p>
          <a:p>
            <a:r>
              <a:t>Ballon + aufgeklebtes Plastilin = Modell Zelle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pPr defTabSz="406400">
              <a:defRPr sz="2400">
                <a:solidFill>
                  <a:srgbClr val="C82506"/>
                </a:solidFill>
                <a:latin typeface="Lucida Grande"/>
                <a:ea typeface="Lucida Grande"/>
                <a:cs typeface="Lucida Grande"/>
                <a:sym typeface="Lucida Grande"/>
              </a:defRPr>
            </a:pPr>
            <a:r>
              <a:t>Exp: </a:t>
            </a:r>
          </a:p>
          <a:p>
            <a:pPr defTabSz="406400">
              <a:defRPr sz="2400">
                <a:solidFill>
                  <a:srgbClr val="C82506"/>
                </a:solidFill>
                <a:latin typeface="Lucida Grande"/>
                <a:ea typeface="Lucida Grande"/>
                <a:cs typeface="Lucida Grande"/>
                <a:sym typeface="Lucida Grande"/>
              </a:defRPr>
            </a:pPr>
            <a:r>
              <a:t>Smell test Ziel: Wahrnehmung mit Erinnerungen / Gelerntem verknüpft = Gehirn und auch Hinweis auf Verknüpfung mit Körperreaktion (?)</a:t>
            </a:r>
          </a:p>
          <a:p>
            <a:pPr defTabSz="406400">
              <a:defRPr sz="2400">
                <a:solidFill>
                  <a:srgbClr val="C82506"/>
                </a:solidFill>
                <a:latin typeface="Lucida Grande"/>
                <a:ea typeface="Lucida Grande"/>
                <a:cs typeface="Lucida Grande"/>
                <a:sym typeface="Lucida Grande"/>
              </a:defRPr>
            </a:pPr>
            <a:r>
              <a:t>- Try to find out the content of the boxes without opening them.</a:t>
            </a:r>
          </a:p>
          <a:p>
            <a:pPr defTabSz="406400">
              <a:defRPr sz="2400">
                <a:solidFill>
                  <a:srgbClr val="C82506"/>
                </a:solidFill>
                <a:latin typeface="Lucida Grande"/>
                <a:ea typeface="Lucida Grande"/>
                <a:cs typeface="Lucida Grande"/>
                <a:sym typeface="Lucida Grande"/>
              </a:defRPr>
            </a:pPr>
            <a:r>
              <a:t>- Write down the result into your handout.</a:t>
            </a:r>
          </a:p>
          <a:p>
            <a:pPr defTabSz="406400">
              <a:defRPr sz="2400">
                <a:solidFill>
                  <a:srgbClr val="C82506"/>
                </a:solidFill>
                <a:latin typeface="Lucida Grande"/>
                <a:ea typeface="Lucida Grande"/>
                <a:cs typeface="Lucida Grande"/>
                <a:sym typeface="Lucida Grande"/>
              </a:defRPr>
            </a:pPr>
            <a:r>
              <a:t>- Compare with your neighbour.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defTabSz="406400">
              <a:defRPr sz="2400">
                <a:solidFill>
                  <a:srgbClr val="C82506"/>
                </a:solidFill>
                <a:latin typeface="Lucida Grande"/>
                <a:ea typeface="Lucida Grande"/>
                <a:cs typeface="Lucida Grande"/>
                <a:sym typeface="Lucida Grande"/>
              </a:defRPr>
            </a:pPr>
            <a:r>
              <a:t>Exp: </a:t>
            </a:r>
          </a:p>
          <a:p>
            <a:pPr defTabSz="406400">
              <a:defRPr sz="2400">
                <a:solidFill>
                  <a:srgbClr val="C82506"/>
                </a:solidFill>
                <a:latin typeface="Lucida Grande"/>
                <a:ea typeface="Lucida Grande"/>
                <a:cs typeface="Lucida Grande"/>
                <a:sym typeface="Lucida Grande"/>
              </a:defRPr>
            </a:pPr>
            <a:r>
              <a:t>1. Stick out tongue and with torchlight explore the tongue. Find the papilla's </a:t>
            </a:r>
            <a:br/>
            <a:r>
              <a:t>2. Explore with the forefinger the palates and imagine the space of the nasal cavity.</a:t>
            </a:r>
          </a:p>
          <a:p>
            <a:pPr defTabSz="406400">
              <a:defRPr sz="2400">
                <a:solidFill>
                  <a:srgbClr val="C82506"/>
                </a:solidFill>
                <a:latin typeface="Lucida Grande"/>
                <a:ea typeface="Lucida Grande"/>
                <a:cs typeface="Lucida Grande"/>
                <a:sym typeface="Lucida Grande"/>
              </a:defRPr>
            </a:pPr>
            <a:r>
              <a:t>Ziele: Wahrnehmung der Organe. Gaumen abtasten und sich vorstellen, wie darüber die geräumige Nasenhöhle liegt – und dahinter das Gehirn</a:t>
            </a:r>
          </a:p>
          <a:p>
            <a:pPr defTabSz="406400">
              <a:defRPr sz="2400">
                <a:solidFill>
                  <a:srgbClr val="C82506"/>
                </a:solidFill>
                <a:latin typeface="Lucida Grande"/>
                <a:ea typeface="Lucida Grande"/>
                <a:cs typeface="Lucida Grande"/>
                <a:sym typeface="Lucida Grande"/>
              </a:defRPr>
            </a:pPr>
            <a:r>
              <a:t>FUNKTIONEN der Zunge als Organsystem: Kauen und ganze Brocken an die richtigen Zähne manövrieren. – Touch Sense: Wahrnehmung der Konsistenz der Nahrung (vgl. Säuglinge und Kleinkinder: Erkunden die Welt oral), Schlucken,.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lvl1pPr>
              <a:defRPr sz="2000"/>
            </a:lvl1pPr>
          </a:lstStyle>
          <a:p>
            <a:r>
              <a:t>Palate = Gaumen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endParaRPr/>
          </a:p>
          <a:p>
            <a:r>
              <a:t>We breathe average of 23.040 times a day. While doing this, it detects smells. A single breath of air is composed of millions times trillions of molecules. These scent particles, which are so small that we cannot see with the naked eye, are inside this group made up of a massive amount of molecules.</a:t>
            </a:r>
          </a:p>
          <a:p>
            <a:r>
              <a:t>After we breathe, the special bones (turbine bones) inside the nose direct part of the air to the olfactory region. This is seven centimeters inside and up the nostrils. When we approach a flower to our nose to smell it and take a deep breath, more smell molecules reach the olfactory region.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tongue     b) papillae     c) taste bud with taste nerve and receptor cells       </a:t>
            </a:r>
          </a:p>
          <a:p>
            <a:r>
              <a:t>d) same as photo</a:t>
            </a:r>
          </a:p>
          <a:p>
            <a:endParaRPr/>
          </a:p>
          <a:p>
            <a:r>
              <a:t>olfactory epithelium - The olfactory epithelium of each of the two nasal passages in humans is a 2.5 square centimeter patch of mucous membrane containing about 50 million sensory olfactory receptor cells; the reception of the odorant molecule and the beginning of sensory signal transduction occurs in the olfactory cilia, which are hair-like extensions of the receptor neurons (10-20 cilia per neuron); it is the sensory tissue served by the olfactory nerve, Cranial Nerve 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t>The main purpose of the sense organs is to collect and amplify stimuli and to lead them to the receptor cells of the organ.</a:t>
            </a:r>
          </a:p>
          <a:p>
            <a:r>
              <a:t>A receptor cell can only receive one special kind of information: e.g. receptors in the taste bulbs of our tongue are only stimulated by flavours we take in through our mouth. The purpose of the receptor cells is to translate the stimuli into the language of the nerve cells, strictly speaking: into electrical impulses.</a:t>
            </a:r>
          </a:p>
          <a:p>
            <a:r>
              <a:t>Number of taste buds in a given circle: more than 40 = very good taster, 20-40 = mediumtaster, less than 20 bugs = nontaster</a:t>
            </a:r>
          </a:p>
          <a:p>
            <a:endParaRPr/>
          </a:p>
          <a:p>
            <a:r>
              <a:t>choclate particles, taste bud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c">
    <p:bg>
      <p:bgPr>
        <a:gradFill flip="none" rotWithShape="1">
          <a:gsLst>
            <a:gs pos="0">
              <a:srgbClr val="FFFFFF"/>
            </a:gs>
            <a:gs pos="100000">
              <a:srgbClr val="FFFFFF"/>
            </a:gs>
          </a:gsLst>
          <a:lin ang="10800000" scaled="0"/>
        </a:gradFill>
        <a:effectLst/>
      </p:bgPr>
    </p:bg>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7463966" y="6245225"/>
            <a:ext cx="312068" cy="298984"/>
          </a:xfrm>
          <a:prstGeom prst="rect">
            <a:avLst/>
          </a:prstGeom>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mD green only">
    <p:spTree>
      <p:nvGrpSpPr>
        <p:cNvPr id="1" name=""/>
        <p:cNvGrpSpPr/>
        <p:nvPr/>
      </p:nvGrpSpPr>
      <p:grpSpPr>
        <a:xfrm>
          <a:off x="0" y="0"/>
          <a:ext cx="0" cy="0"/>
          <a:chOff x="0" y="0"/>
          <a:chExt cx="0" cy="0"/>
        </a:xfrm>
      </p:grpSpPr>
      <p:sp>
        <p:nvSpPr>
          <p:cNvPr id="18" name="Shape 18"/>
          <p:cNvSpPr/>
          <p:nvPr/>
        </p:nvSpPr>
        <p:spPr>
          <a:xfrm>
            <a:off x="-19050" y="-38100"/>
            <a:ext cx="9182100" cy="6934200"/>
          </a:xfrm>
          <a:prstGeom prst="rect">
            <a:avLst/>
          </a:prstGeom>
          <a:solidFill>
            <a:srgbClr val="E9FEEC"/>
          </a:solidFill>
          <a:ln w="25400">
            <a:solidFill>
              <a:srgbClr val="DCEDFF"/>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 name="Shape 19"/>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mD yellow only">
    <p:spTree>
      <p:nvGrpSpPr>
        <p:cNvPr id="1" name=""/>
        <p:cNvGrpSpPr/>
        <p:nvPr/>
      </p:nvGrpSpPr>
      <p:grpSpPr>
        <a:xfrm>
          <a:off x="0" y="0"/>
          <a:ext cx="0" cy="0"/>
          <a:chOff x="0" y="0"/>
          <a:chExt cx="0" cy="0"/>
        </a:xfrm>
      </p:grpSpPr>
      <p:sp>
        <p:nvSpPr>
          <p:cNvPr id="26" name="Shape 26"/>
          <p:cNvSpPr/>
          <p:nvPr/>
        </p:nvSpPr>
        <p:spPr>
          <a:xfrm>
            <a:off x="-19050" y="-38100"/>
            <a:ext cx="9182100" cy="6934200"/>
          </a:xfrm>
          <a:prstGeom prst="rect">
            <a:avLst/>
          </a:prstGeom>
          <a:solidFill>
            <a:srgbClr val="FFF9D9"/>
          </a:solidFill>
          <a:ln w="25400">
            <a:solidFill>
              <a:srgbClr val="DCEDFF"/>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 name="Shape 27"/>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mD yellow">
    <p:spTree>
      <p:nvGrpSpPr>
        <p:cNvPr id="1" name=""/>
        <p:cNvGrpSpPr/>
        <p:nvPr/>
      </p:nvGrpSpPr>
      <p:grpSpPr>
        <a:xfrm>
          <a:off x="0" y="0"/>
          <a:ext cx="0" cy="0"/>
          <a:chOff x="0" y="0"/>
          <a:chExt cx="0" cy="0"/>
        </a:xfrm>
      </p:grpSpPr>
      <p:sp>
        <p:nvSpPr>
          <p:cNvPr id="34" name="Shape 34"/>
          <p:cNvSpPr/>
          <p:nvPr/>
        </p:nvSpPr>
        <p:spPr>
          <a:xfrm>
            <a:off x="-19050" y="-38100"/>
            <a:ext cx="9182100" cy="6934200"/>
          </a:xfrm>
          <a:prstGeom prst="rect">
            <a:avLst/>
          </a:prstGeom>
          <a:solidFill>
            <a:srgbClr val="FFF9D9"/>
          </a:solidFill>
          <a:ln w="25400">
            <a:solidFill>
              <a:srgbClr val="DCEDFF"/>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 name="Shape 35"/>
          <p:cNvSpPr/>
          <p:nvPr/>
        </p:nvSpPr>
        <p:spPr>
          <a:xfrm>
            <a:off x="0" y="6629400"/>
            <a:ext cx="29845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1400"/>
              </a:lnSpc>
              <a:tabLst>
                <a:tab pos="749300" algn="l"/>
                <a:tab pos="1892300" algn="l"/>
              </a:tabLst>
              <a:defRPr sz="1200" i="1">
                <a:solidFill>
                  <a:srgbClr val="011A9A"/>
                </a:solidFill>
              </a:defRPr>
            </a:lvl1pPr>
          </a:lstStyle>
          <a:p>
            <a:r>
              <a:t>Science meets Dharma</a:t>
            </a:r>
          </a:p>
        </p:txBody>
      </p:sp>
      <p:sp>
        <p:nvSpPr>
          <p:cNvPr id="36" name="Shape 36"/>
          <p:cNvSpPr/>
          <p:nvPr/>
        </p:nvSpPr>
        <p:spPr>
          <a:xfrm flipV="1">
            <a:off x="0" y="6664325"/>
            <a:ext cx="9192271" cy="3176"/>
          </a:xfrm>
          <a:prstGeom prst="line">
            <a:avLst/>
          </a:prstGeom>
          <a:ln w="38100">
            <a:solidFill>
              <a:srgbClr val="15248C"/>
            </a:solidFill>
            <a:miter lim="400000"/>
          </a:ln>
        </p:spPr>
        <p:txBody>
          <a:bodyPr lIns="45718" tIns="45718" rIns="45718" bIns="45718"/>
          <a:lstStyle/>
          <a:p>
            <a:endParaRPr/>
          </a:p>
        </p:txBody>
      </p:sp>
      <p:sp>
        <p:nvSpPr>
          <p:cNvPr id="37" name="Shape 37"/>
          <p:cNvSpPr/>
          <p:nvPr/>
        </p:nvSpPr>
        <p:spPr>
          <a:xfrm>
            <a:off x="8115300" y="6629400"/>
            <a:ext cx="10668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sz="1200">
                <a:solidFill>
                  <a:srgbClr val="011A9A"/>
                </a:solidFill>
              </a:defRPr>
            </a:lvl1pPr>
          </a:lstStyle>
          <a:p>
            <a:r>
              <a:t>Werner Nater</a:t>
            </a:r>
          </a:p>
        </p:txBody>
      </p:sp>
      <p:sp>
        <p:nvSpPr>
          <p:cNvPr id="38" name="Shape 38"/>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mDnormal">
    <p:spTree>
      <p:nvGrpSpPr>
        <p:cNvPr id="1" name=""/>
        <p:cNvGrpSpPr/>
        <p:nvPr/>
      </p:nvGrpSpPr>
      <p:grpSpPr>
        <a:xfrm>
          <a:off x="0" y="0"/>
          <a:ext cx="0" cy="0"/>
          <a:chOff x="0" y="0"/>
          <a:chExt cx="0" cy="0"/>
        </a:xfrm>
      </p:grpSpPr>
      <p:grpSp>
        <p:nvGrpSpPr>
          <p:cNvPr id="48" name="Group 48"/>
          <p:cNvGrpSpPr/>
          <p:nvPr/>
        </p:nvGrpSpPr>
        <p:grpSpPr>
          <a:xfrm>
            <a:off x="0" y="6629399"/>
            <a:ext cx="9192271" cy="278891"/>
            <a:chOff x="0" y="0"/>
            <a:chExt cx="9192270" cy="278889"/>
          </a:xfrm>
        </p:grpSpPr>
        <p:sp>
          <p:nvSpPr>
            <p:cNvPr id="45" name="Shape 45"/>
            <p:cNvSpPr/>
            <p:nvPr/>
          </p:nvSpPr>
          <p:spPr>
            <a:xfrm>
              <a:off x="0" y="0"/>
              <a:ext cx="1701800"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sz="1200" i="1">
                  <a:solidFill>
                    <a:srgbClr val="011A9A"/>
                  </a:solidFill>
                </a:defRPr>
              </a:lvl1pPr>
            </a:lstStyle>
            <a:p>
              <a:r>
                <a:t>Science meets Dharma</a:t>
              </a:r>
            </a:p>
          </p:txBody>
        </p:sp>
        <p:sp>
          <p:nvSpPr>
            <p:cNvPr id="46" name="Shape 46"/>
            <p:cNvSpPr/>
            <p:nvPr/>
          </p:nvSpPr>
          <p:spPr>
            <a:xfrm flipV="1">
              <a:off x="0" y="34925"/>
              <a:ext cx="9192271" cy="3176"/>
            </a:xfrm>
            <a:prstGeom prst="line">
              <a:avLst/>
            </a:prstGeom>
            <a:noFill/>
            <a:ln w="38100" cap="flat">
              <a:solidFill>
                <a:srgbClr val="15248C"/>
              </a:solidFill>
              <a:prstDash val="solid"/>
              <a:miter lim="400000"/>
            </a:ln>
            <a:effectLst/>
          </p:spPr>
          <p:txBody>
            <a:bodyPr wrap="square" lIns="45718" tIns="45718" rIns="45718" bIns="45718" numCol="1" anchor="t">
              <a:noAutofit/>
            </a:bodyPr>
            <a:lstStyle/>
            <a:p>
              <a:endParaRPr/>
            </a:p>
          </p:txBody>
        </p:sp>
        <p:sp>
          <p:nvSpPr>
            <p:cNvPr id="47" name="Shape 47"/>
            <p:cNvSpPr/>
            <p:nvPr/>
          </p:nvSpPr>
          <p:spPr>
            <a:xfrm>
              <a:off x="8115300" y="0"/>
              <a:ext cx="1066801"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sz="1200">
                  <a:solidFill>
                    <a:srgbClr val="011A9A"/>
                  </a:solidFill>
                </a:defRPr>
              </a:lvl1pPr>
            </a:lstStyle>
            <a:p>
              <a:r>
                <a:t>Werner Nater</a:t>
              </a:r>
            </a:p>
          </p:txBody>
        </p:sp>
      </p:grpSp>
      <p:sp>
        <p:nvSpPr>
          <p:cNvPr id="49" name="Shape 49"/>
          <p:cNvSpPr>
            <a:spLocks noGrp="1"/>
          </p:cNvSpPr>
          <p:nvPr>
            <p:ph type="sldNum" sz="quarter" idx="2"/>
          </p:nvPr>
        </p:nvSpPr>
        <p:spPr>
          <a:xfrm>
            <a:off x="443707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56" name="Shape 5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63" name="Shape 63"/>
          <p:cNvSpPr>
            <a:spLocks noGrp="1"/>
          </p:cNvSpPr>
          <p:nvPr>
            <p:ph type="title"/>
          </p:nvPr>
        </p:nvSpPr>
        <p:spPr>
          <a:prstGeom prst="rect">
            <a:avLst/>
          </a:prstGeom>
        </p:spPr>
        <p:txBody>
          <a:bodyPr/>
          <a:lstStyle/>
          <a:p>
            <a:r>
              <a:t>Titeltext</a:t>
            </a:r>
          </a:p>
        </p:txBody>
      </p:sp>
      <p:sp>
        <p:nvSpPr>
          <p:cNvPr id="64" name="Shape 64"/>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Textebene 1</a:t>
            </a:r>
          </a:p>
          <a:p>
            <a:pPr lvl="1"/>
            <a:r>
              <a:t>Textebene 2</a:t>
            </a:r>
          </a:p>
          <a:p>
            <a:pPr lvl="2"/>
            <a:r>
              <a:t>Textebene 3</a:t>
            </a:r>
          </a:p>
          <a:p>
            <a:pPr lvl="3"/>
            <a:r>
              <a:t>Textebene 4</a:t>
            </a:r>
          </a:p>
          <a:p>
            <a:pPr lvl="4"/>
            <a:r>
              <a:t>Textebene 5</a:t>
            </a:r>
          </a:p>
        </p:txBody>
      </p:sp>
      <p:sp>
        <p:nvSpPr>
          <p:cNvPr id="65" name="Shape 6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72" name="Shape 72"/>
          <p:cNvSpPr>
            <a:spLocks noGrp="1"/>
          </p:cNvSpPr>
          <p:nvPr>
            <p:ph type="title"/>
          </p:nvPr>
        </p:nvSpPr>
        <p:spPr>
          <a:prstGeom prst="rect">
            <a:avLst/>
          </a:prstGeom>
        </p:spPr>
        <p:txBody>
          <a:bodyPr/>
          <a:lstStyle/>
          <a:p>
            <a:r>
              <a:t>Titeltext</a:t>
            </a:r>
          </a:p>
        </p:txBody>
      </p:sp>
      <p:sp>
        <p:nvSpPr>
          <p:cNvPr id="73" name="Shape 73"/>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74" name="Shape 7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81" name="Shape 81"/>
          <p:cNvSpPr>
            <a:spLocks noGrp="1"/>
          </p:cNvSpPr>
          <p:nvPr>
            <p:ph type="title"/>
          </p:nvPr>
        </p:nvSpPr>
        <p:spPr>
          <a:prstGeom prst="rect">
            <a:avLst/>
          </a:prstGeom>
        </p:spPr>
        <p:txBody>
          <a:bodyPr/>
          <a:lstStyle/>
          <a:p>
            <a:r>
              <a:t>Titeltext</a:t>
            </a:r>
          </a:p>
        </p:txBody>
      </p:sp>
      <p:sp>
        <p:nvSpPr>
          <p:cNvPr id="82" name="Shape 82"/>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Textebene 1</a:t>
            </a:r>
          </a:p>
          <a:p>
            <a:pPr lvl="1"/>
            <a:r>
              <a:t>Textebene 2</a:t>
            </a:r>
          </a:p>
          <a:p>
            <a:pPr lvl="2"/>
            <a:r>
              <a:t>Textebene 3</a:t>
            </a:r>
          </a:p>
          <a:p>
            <a:pPr lvl="3"/>
            <a:r>
              <a:t>Textebene 4</a:t>
            </a:r>
          </a:p>
          <a:p>
            <a:pPr lvl="4"/>
            <a:r>
              <a:t>Textebene 5</a:t>
            </a:r>
          </a:p>
        </p:txBody>
      </p:sp>
      <p:sp>
        <p:nvSpPr>
          <p:cNvPr id="83" name="Shape 83"/>
          <p:cNvSpPr>
            <a:spLocks noGrp="1"/>
          </p:cNvSpPr>
          <p:nvPr>
            <p:ph type="body" sz="quarter" idx="13"/>
          </p:nvPr>
        </p:nvSpPr>
        <p:spPr>
          <a:xfrm>
            <a:off x="4645025" y="1535112"/>
            <a:ext cx="4041775" cy="639764"/>
          </a:xfrm>
          <a:prstGeom prst="rect">
            <a:avLst/>
          </a:prstGeom>
        </p:spPr>
        <p:txBody>
          <a:bodyPr anchor="b"/>
          <a:lstStyle/>
          <a:p>
            <a:pPr marL="383540" marR="40639" defTabSz="914400">
              <a:buFontTx/>
              <a:defRPr>
                <a:uFill>
                  <a:solidFill>
                    <a:srgbClr val="000000"/>
                  </a:solidFill>
                </a:uFill>
                <a:latin typeface="Arial"/>
                <a:ea typeface="Arial"/>
                <a:cs typeface="Arial"/>
                <a:sym typeface="Arial"/>
              </a:defRPr>
            </a:pPr>
            <a:endParaRPr/>
          </a:p>
        </p:txBody>
      </p:sp>
      <p:sp>
        <p:nvSpPr>
          <p:cNvPr id="84" name="Shape 8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r>
              <a:t>Titeltext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r>
              <a:t>Textebene 1</a:t>
            </a:r>
          </a:p>
          <a:p>
            <a:pPr lvl="1"/>
            <a:r>
              <a:t>Textebene 2</a:t>
            </a:r>
          </a:p>
          <a:p>
            <a:pPr lvl="2"/>
            <a:r>
              <a:t>Textebene 3</a:t>
            </a:r>
          </a:p>
          <a:p>
            <a:pPr lvl="3"/>
            <a:r>
              <a:t>Textebene 4</a:t>
            </a:r>
          </a:p>
          <a:p>
            <a:pPr lvl="4"/>
            <a:r>
              <a:t>Textebene 5</a:t>
            </a:r>
          </a:p>
        </p:txBody>
      </p:sp>
      <p:sp>
        <p:nvSpPr>
          <p:cNvPr id="4" name="Shape 4"/>
          <p:cNvSpPr>
            <a:spLocks noGrp="1"/>
          </p:cNvSpPr>
          <p:nvPr>
            <p:ph type="sldNum" sz="quarter" idx="2"/>
          </p:nvPr>
        </p:nvSpPr>
        <p:spPr>
          <a:xfrm>
            <a:off x="8428178" y="6404293"/>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23520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223520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223520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223520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5.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tif"/><Relationship Id="rId6" Type="http://schemas.openxmlformats.org/officeDocument/2006/relationships/image" Target="../media/image19.tif"/><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Relationship Id="rId4" Type="http://schemas.openxmlformats.org/officeDocument/2006/relationships/image" Target="../media/image26.tif"/><Relationship Id="rId5" Type="http://schemas.openxmlformats.org/officeDocument/2006/relationships/image" Target="../media/image27.tif"/><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tif"/><Relationship Id="rId3" Type="http://schemas.openxmlformats.org/officeDocument/2006/relationships/image" Target="../media/image34.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tif"/></Relationships>
</file>

<file path=ppt/slides/_rels/slide43.xml.rels><?xml version="1.0" encoding="UTF-8" standalone="yes"?>
<Relationships xmlns="http://schemas.openxmlformats.org/package/2006/relationships"><Relationship Id="rId3" Type="http://schemas.openxmlformats.org/officeDocument/2006/relationships/image" Target="../media/image36.tif"/><Relationship Id="rId4" Type="http://schemas.openxmlformats.org/officeDocument/2006/relationships/image" Target="../media/image37.tif"/><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t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tif"/><Relationship Id="rId3" Type="http://schemas.openxmlformats.org/officeDocument/2006/relationships/image" Target="../media/image7.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9.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p:nvPr/>
        </p:nvSpPr>
        <p:spPr>
          <a:xfrm>
            <a:off x="-12700" y="0"/>
            <a:ext cx="9207500" cy="6896100"/>
          </a:xfrm>
          <a:prstGeom prst="rect">
            <a:avLst/>
          </a:prstGeom>
          <a:solidFill>
            <a:srgbClr val="000000"/>
          </a:solidFill>
          <a:ln w="12700">
            <a:solidFill>
              <a:srgbClr val="000000"/>
            </a:solidFill>
          </a:ln>
        </p:spPr>
        <p:txBody>
          <a:bodyPr lIns="45718" tIns="45718" rIns="45718" bIns="45718" anchor="ctr"/>
          <a:lstStyle/>
          <a:p>
            <a:pPr marR="40639" defTabSz="914400">
              <a:defRPr sz="1400">
                <a:uFill>
                  <a:solidFill>
                    <a:srgbClr val="000000"/>
                  </a:solidFill>
                </a:uFill>
                <a:latin typeface="Arial"/>
                <a:ea typeface="Arial"/>
                <a:cs typeface="Arial"/>
                <a:sym typeface="Arial"/>
              </a:defRPr>
            </a:pPr>
            <a:endParaRPr/>
          </a:p>
        </p:txBody>
      </p:sp>
      <p:sp>
        <p:nvSpPr>
          <p:cNvPr id="94" name="Shape 94"/>
          <p:cNvSpPr/>
          <p:nvPr/>
        </p:nvSpPr>
        <p:spPr>
          <a:xfrm>
            <a:off x="3683000" y="2540000"/>
            <a:ext cx="1778000" cy="1778000"/>
          </a:xfrm>
          <a:prstGeom prst="ellipse">
            <a:avLst/>
          </a:prstGeom>
          <a:solidFill>
            <a:srgbClr val="011A9A"/>
          </a:solidFill>
          <a:ln w="254000">
            <a:solidFill>
              <a:srgbClr val="FF2600"/>
            </a:solidFill>
            <a:miter lim="400000"/>
          </a:ln>
        </p:spPr>
        <p:txBody>
          <a:bodyPr lIns="45718" tIns="45718" rIns="45718" bIns="45718" anchor="ctr"/>
          <a:lstStyle/>
          <a:p>
            <a:pPr marR="40639" defTabSz="914400">
              <a:defRPr sz="1400">
                <a:uFill>
                  <a:solidFill>
                    <a:srgbClr val="000000"/>
                  </a:solidFill>
                </a:uFill>
                <a:latin typeface="Arial"/>
                <a:ea typeface="Arial"/>
                <a:cs typeface="Arial"/>
                <a:sym typeface="Arial"/>
              </a:defRPr>
            </a:pPr>
            <a:endParaRPr/>
          </a:p>
        </p:txBody>
      </p:sp>
      <p:sp>
        <p:nvSpPr>
          <p:cNvPr id="95" name="Shape 95"/>
          <p:cNvSpPr/>
          <p:nvPr/>
        </p:nvSpPr>
        <p:spPr>
          <a:xfrm flipV="1">
            <a:off x="-1" y="3485927"/>
            <a:ext cx="646460" cy="225"/>
          </a:xfrm>
          <a:prstGeom prst="line">
            <a:avLst/>
          </a:prstGeom>
          <a:ln w="127000">
            <a:solidFill>
              <a:srgbClr val="FF2600"/>
            </a:solidFill>
            <a:miter lim="400000"/>
          </a:ln>
        </p:spPr>
        <p:txBody>
          <a:bodyPr lIns="45718" tIns="45718" rIns="45718" bIns="45718"/>
          <a:lstStyle/>
          <a:p>
            <a:endParaRPr/>
          </a:p>
        </p:txBody>
      </p:sp>
      <p:sp>
        <p:nvSpPr>
          <p:cNvPr id="96" name="Shape 96"/>
          <p:cNvSpPr/>
          <p:nvPr/>
        </p:nvSpPr>
        <p:spPr>
          <a:xfrm>
            <a:off x="8509000" y="3429000"/>
            <a:ext cx="635000" cy="0"/>
          </a:xfrm>
          <a:prstGeom prst="line">
            <a:avLst/>
          </a:prstGeom>
          <a:ln w="127000">
            <a:solidFill>
              <a:srgbClr val="FF2600"/>
            </a:solidFill>
            <a:miter lim="400000"/>
          </a:ln>
        </p:spPr>
        <p:txBody>
          <a:bodyPr lIns="45718" tIns="45718" rIns="45718" bIns="45718"/>
          <a:lstStyle/>
          <a:p>
            <a:endParaRPr/>
          </a:p>
        </p:txBody>
      </p:sp>
      <p:grpSp>
        <p:nvGrpSpPr>
          <p:cNvPr id="99" name="Group 99"/>
          <p:cNvGrpSpPr/>
          <p:nvPr/>
        </p:nvGrpSpPr>
        <p:grpSpPr>
          <a:xfrm>
            <a:off x="-2" y="5549900"/>
            <a:ext cx="1295403" cy="1295400"/>
            <a:chOff x="0" y="0"/>
            <a:chExt cx="1295401" cy="1295400"/>
          </a:xfrm>
        </p:grpSpPr>
        <p:sp>
          <p:nvSpPr>
            <p:cNvPr id="97" name="Shape 97"/>
            <p:cNvSpPr/>
            <p:nvPr/>
          </p:nvSpPr>
          <p:spPr>
            <a:xfrm flipH="1" flipV="1">
              <a:off x="0" y="1258569"/>
              <a:ext cx="1295402"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98" name="Shape 98"/>
            <p:cNvSpPr/>
            <p:nvPr/>
          </p:nvSpPr>
          <p:spPr>
            <a:xfrm flipH="1">
              <a:off x="52070" y="0"/>
              <a:ext cx="1"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grpSp>
        <p:nvGrpSpPr>
          <p:cNvPr id="102" name="Group 102"/>
          <p:cNvGrpSpPr/>
          <p:nvPr/>
        </p:nvGrpSpPr>
        <p:grpSpPr>
          <a:xfrm>
            <a:off x="7848600" y="5549900"/>
            <a:ext cx="1295400" cy="1295400"/>
            <a:chOff x="0" y="0"/>
            <a:chExt cx="1295400" cy="1295400"/>
          </a:xfrm>
        </p:grpSpPr>
        <p:sp>
          <p:nvSpPr>
            <p:cNvPr id="100" name="Shape 100"/>
            <p:cNvSpPr/>
            <p:nvPr/>
          </p:nvSpPr>
          <p:spPr>
            <a:xfrm>
              <a:off x="0" y="1258569"/>
              <a:ext cx="1295400"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101" name="Shape 101"/>
            <p:cNvSpPr/>
            <p:nvPr/>
          </p:nvSpPr>
          <p:spPr>
            <a:xfrm flipH="1">
              <a:off x="1244600" y="0"/>
              <a:ext cx="1"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grpSp>
        <p:nvGrpSpPr>
          <p:cNvPr id="105" name="Group 105"/>
          <p:cNvGrpSpPr/>
          <p:nvPr/>
        </p:nvGrpSpPr>
        <p:grpSpPr>
          <a:xfrm>
            <a:off x="7848600" y="12700"/>
            <a:ext cx="1295400" cy="1295400"/>
            <a:chOff x="0" y="0"/>
            <a:chExt cx="1295400" cy="1295400"/>
          </a:xfrm>
        </p:grpSpPr>
        <p:sp>
          <p:nvSpPr>
            <p:cNvPr id="103" name="Shape 103"/>
            <p:cNvSpPr/>
            <p:nvPr/>
          </p:nvSpPr>
          <p:spPr>
            <a:xfrm>
              <a:off x="0" y="50799"/>
              <a:ext cx="1295400"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104" name="Shape 104"/>
            <p:cNvSpPr/>
            <p:nvPr/>
          </p:nvSpPr>
          <p:spPr>
            <a:xfrm flipV="1">
              <a:off x="1244600" y="0"/>
              <a:ext cx="0"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grpSp>
        <p:nvGrpSpPr>
          <p:cNvPr id="108" name="Group 108"/>
          <p:cNvGrpSpPr/>
          <p:nvPr/>
        </p:nvGrpSpPr>
        <p:grpSpPr>
          <a:xfrm>
            <a:off x="-1" y="12699"/>
            <a:ext cx="1295401" cy="1295401"/>
            <a:chOff x="0" y="0"/>
            <a:chExt cx="1295400" cy="1295400"/>
          </a:xfrm>
        </p:grpSpPr>
        <p:sp>
          <p:nvSpPr>
            <p:cNvPr id="106" name="Shape 106"/>
            <p:cNvSpPr/>
            <p:nvPr/>
          </p:nvSpPr>
          <p:spPr>
            <a:xfrm flipH="1" flipV="1">
              <a:off x="0" y="50800"/>
              <a:ext cx="1295400"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107" name="Shape 107"/>
            <p:cNvSpPr/>
            <p:nvPr/>
          </p:nvSpPr>
          <p:spPr>
            <a:xfrm flipV="1">
              <a:off x="52069" y="0"/>
              <a:ext cx="1"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sp>
        <p:nvSpPr>
          <p:cNvPr id="109" name="Shape 109"/>
          <p:cNvSpPr/>
          <p:nvPr/>
        </p:nvSpPr>
        <p:spPr>
          <a:xfrm>
            <a:off x="4559299" y="221"/>
            <a:ext cx="12701" cy="651290"/>
          </a:xfrm>
          <a:prstGeom prst="line">
            <a:avLst/>
          </a:prstGeom>
          <a:ln w="127000">
            <a:solidFill>
              <a:srgbClr val="FF2600"/>
            </a:solidFill>
            <a:miter lim="400000"/>
          </a:ln>
        </p:spPr>
        <p:txBody>
          <a:bodyPr lIns="45718" tIns="45718" rIns="45718" bIns="45718"/>
          <a:lstStyle/>
          <a:p>
            <a:endParaRPr/>
          </a:p>
        </p:txBody>
      </p:sp>
      <p:sp>
        <p:nvSpPr>
          <p:cNvPr id="110" name="Shape 110"/>
          <p:cNvSpPr/>
          <p:nvPr/>
        </p:nvSpPr>
        <p:spPr>
          <a:xfrm>
            <a:off x="4559299" y="6210299"/>
            <a:ext cx="12701" cy="651289"/>
          </a:xfrm>
          <a:prstGeom prst="line">
            <a:avLst/>
          </a:prstGeom>
          <a:ln w="127000">
            <a:solidFill>
              <a:srgbClr val="FF2600"/>
            </a:solidFill>
            <a:miter lim="400000"/>
          </a:ln>
        </p:spPr>
        <p:txBody>
          <a:bodyPr lIns="45718" tIns="45718" rIns="45718" bIns="45718"/>
          <a:lstStyle/>
          <a:p>
            <a:endParaRP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10</a:t>
            </a:fld>
            <a:endParaRPr/>
          </a:p>
        </p:txBody>
      </p:sp>
      <p:sp>
        <p:nvSpPr>
          <p:cNvPr id="215" name="Shape 215"/>
          <p:cNvSpPr/>
          <p:nvPr/>
        </p:nvSpPr>
        <p:spPr>
          <a:xfrm>
            <a:off x="5002140" y="2124241"/>
            <a:ext cx="2359240" cy="2162521"/>
          </a:xfrm>
          <a:prstGeom prst="ellipse">
            <a:avLst/>
          </a:prstGeom>
          <a:solidFill>
            <a:srgbClr val="C6D9F1"/>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16" name="Shape 216"/>
          <p:cNvSpPr/>
          <p:nvPr/>
        </p:nvSpPr>
        <p:spPr>
          <a:xfrm>
            <a:off x="5175715" y="2957263"/>
            <a:ext cx="2366264" cy="7540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r>
              <a:rPr dirty="0"/>
              <a:t>Receptor nerve cell</a:t>
            </a:r>
            <a:br>
              <a:rPr dirty="0"/>
            </a:br>
            <a:r>
              <a:rPr sz="2500" dirty="0" err="1">
                <a:latin typeface="Monlam Uni OuChan2"/>
                <a:ea typeface="Monlam Uni OuChan2"/>
                <a:cs typeface="Monlam Uni OuChan2"/>
                <a:sym typeface="Monlam Uni OuChan2"/>
              </a:rPr>
              <a:t>སྣེ་ལེན་དབང་རྩ་ཕྲ་ཕུང</a:t>
            </a:r>
            <a:r>
              <a:rPr lang="bo-CN" sz="2500" dirty="0">
                <a:solidFill>
                  <a:srgbClr val="FF0000"/>
                </a:solidFill>
                <a:latin typeface="Monlam Uni OuChan2"/>
                <a:ea typeface="Monlam Uni OuChan2"/>
                <a:cs typeface="Monlam Uni OuChan2"/>
                <a:sym typeface="Monlam Uni OuChan2"/>
              </a:rPr>
              <a:t>་</a:t>
            </a:r>
            <a:r>
              <a:rPr sz="2500" dirty="0"/>
              <a:t>།</a:t>
            </a:r>
          </a:p>
        </p:txBody>
      </p:sp>
      <p:grpSp>
        <p:nvGrpSpPr>
          <p:cNvPr id="219" name="Group 219"/>
          <p:cNvGrpSpPr/>
          <p:nvPr/>
        </p:nvGrpSpPr>
        <p:grpSpPr>
          <a:xfrm>
            <a:off x="2207138" y="2477641"/>
            <a:ext cx="3609753" cy="1628417"/>
            <a:chOff x="0" y="0"/>
            <a:chExt cx="3609751" cy="1628415"/>
          </a:xfrm>
        </p:grpSpPr>
        <p:sp>
          <p:nvSpPr>
            <p:cNvPr id="217" name="Shape 217"/>
            <p:cNvSpPr/>
            <p:nvPr/>
          </p:nvSpPr>
          <p:spPr>
            <a:xfrm flipH="1">
              <a:off x="2011741" y="0"/>
              <a:ext cx="1598011" cy="778741"/>
            </a:xfrm>
            <a:prstGeom prst="line">
              <a:avLst/>
            </a:prstGeom>
            <a:noFill/>
            <a:ln w="38100" cap="flat">
              <a:solidFill>
                <a:srgbClr val="35BD99"/>
              </a:solidFill>
              <a:prstDash val="solid"/>
              <a:round/>
              <a:headEnd type="triangle" w="med" len="med"/>
            </a:ln>
            <a:effectLst/>
          </p:spPr>
          <p:txBody>
            <a:bodyPr wrap="square" lIns="45718" tIns="45718" rIns="45718" bIns="45718" numCol="1" anchor="t">
              <a:noAutofit/>
            </a:bodyPr>
            <a:lstStyle/>
            <a:p>
              <a:endParaRPr/>
            </a:p>
          </p:txBody>
        </p:sp>
        <p:sp>
          <p:nvSpPr>
            <p:cNvPr id="218" name="Shape 218"/>
            <p:cNvSpPr/>
            <p:nvPr/>
          </p:nvSpPr>
          <p:spPr>
            <a:xfrm>
              <a:off x="0" y="749577"/>
              <a:ext cx="2393695" cy="878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r>
                <a:t>Receptor molecule</a:t>
              </a:r>
              <a:br/>
              <a:r>
                <a:rPr sz="2500">
                  <a:latin typeface="Monlam Uni OuChan2"/>
                  <a:ea typeface="Monlam Uni OuChan2"/>
                  <a:cs typeface="Monlam Uni OuChan2"/>
                  <a:sym typeface="Monlam Uni OuChan2"/>
                </a:rPr>
                <a:t>སྣེ་ལེན་</a:t>
              </a:r>
              <a:r>
                <a:rPr sz="2400">
                  <a:latin typeface="Monlam Uni OuChan2"/>
                  <a:ea typeface="Monlam Uni OuChan2"/>
                  <a:cs typeface="Monlam Uni OuChan2"/>
                  <a:sym typeface="Monlam Uni OuChan2"/>
                </a:rPr>
                <a:t>པའི་</a:t>
              </a:r>
              <a:r>
                <a:rPr sz="2500">
                  <a:latin typeface="Monlam Uni OuChan2"/>
                  <a:ea typeface="Monlam Uni OuChan2"/>
                  <a:cs typeface="Monlam Uni OuChan2"/>
                  <a:sym typeface="Monlam Uni OuChan2"/>
                </a:rPr>
                <a:t>རྡུལ</a:t>
              </a:r>
              <a:r>
                <a:rPr sz="2500"/>
                <a:t>།</a:t>
              </a:r>
            </a:p>
          </p:txBody>
        </p:sp>
      </p:grpSp>
      <p:sp>
        <p:nvSpPr>
          <p:cNvPr id="220" name="Shape 220"/>
          <p:cNvSpPr/>
          <p:nvPr/>
        </p:nvSpPr>
        <p:spPr>
          <a:xfrm>
            <a:off x="191976" y="4199078"/>
            <a:ext cx="8952025" cy="7848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latin typeface="Arial"/>
                <a:ea typeface="Arial"/>
                <a:cs typeface="Arial"/>
                <a:sym typeface="Arial"/>
              </a:defRPr>
            </a:pPr>
            <a:r>
              <a:rPr dirty="0"/>
              <a:t>Smell sensory cells = Receptor nerve cells</a:t>
            </a:r>
            <a:r>
              <a:rPr lang="de-CH" dirty="0"/>
              <a:t>    </a:t>
            </a:r>
            <a:r>
              <a:rPr dirty="0"/>
              <a:t> in the mucus surface of the nose</a:t>
            </a:r>
            <a:endParaRPr dirty="0">
              <a:latin typeface="+mn-lt"/>
              <a:ea typeface="+mn-ea"/>
              <a:cs typeface="+mn-cs"/>
              <a:sym typeface="Calibri"/>
            </a:endParaRPr>
          </a:p>
          <a:p>
            <a:pPr>
              <a:defRPr sz="2500">
                <a:latin typeface="Monlam Uni OuChan2"/>
                <a:ea typeface="Monlam Uni OuChan2"/>
                <a:cs typeface="Monlam Uni OuChan2"/>
                <a:sym typeface="Monlam Uni OuChan2"/>
              </a:defRPr>
            </a:pPr>
            <a:r>
              <a:rPr sz="2500" dirty="0">
                <a:latin typeface="Monlam Uni OuChan2"/>
                <a:cs typeface="Monlam Uni OuChan2"/>
              </a:rPr>
              <a:t>དྲིའི་དབང་ཚོར་ཕྲ་ཕུང</a:t>
            </a:r>
            <a:r>
              <a:rPr lang="bo-CN" sz="2500" dirty="0">
                <a:latin typeface="Monlam Uni OuChan2"/>
                <a:ea typeface="Monlam Uni OuChan2"/>
                <a:cs typeface="Monlam Uni OuChan2"/>
                <a:sym typeface="Monlam Uni OuChan2"/>
              </a:rPr>
              <a:t>་</a:t>
            </a:r>
            <a:r>
              <a:rPr sz="2500" dirty="0">
                <a:latin typeface="Monlam Uni OuChan2"/>
                <a:cs typeface="Monlam Uni OuChan2"/>
              </a:rPr>
              <a:t>།   =  སྣེ་ལེན་དབང་རྩ་ཕྲ་ཕུང</a:t>
            </a:r>
            <a:r>
              <a:rPr lang="bo-CN" sz="2500" dirty="0">
                <a:latin typeface="Monlam Uni OuChan2"/>
                <a:ea typeface="Monlam Uni OuChan2"/>
                <a:cs typeface="Monlam Uni OuChan2"/>
                <a:sym typeface="Monlam Uni OuChan2"/>
              </a:rPr>
              <a:t>་</a:t>
            </a:r>
            <a:r>
              <a:rPr sz="2500" dirty="0">
                <a:latin typeface="Monlam Uni OuChan2"/>
                <a:ea typeface="+mn-ea"/>
                <a:cs typeface="Monlam Uni OuChan2"/>
                <a:sym typeface="Calibri"/>
              </a:rPr>
              <a:t>། </a:t>
            </a:r>
            <a:r>
              <a:rPr sz="2500" dirty="0">
                <a:latin typeface="Monlam Uni OuChan2"/>
                <a:cs typeface="Monlam Uni OuChan2"/>
              </a:rPr>
              <a:t>      སྣའི་བེ་སྣབས་ངོས་ཀྱི་ནང་དུ་ཡོད། </a:t>
            </a:r>
          </a:p>
        </p:txBody>
      </p:sp>
      <p:sp>
        <p:nvSpPr>
          <p:cNvPr id="221" name="Shape 221"/>
          <p:cNvSpPr/>
          <p:nvPr/>
        </p:nvSpPr>
        <p:spPr>
          <a:xfrm>
            <a:off x="203508" y="5085415"/>
            <a:ext cx="8776891" cy="1590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00"/>
              </a:spcBef>
              <a:defRPr sz="2000">
                <a:latin typeface="Arial"/>
                <a:ea typeface="Arial"/>
                <a:cs typeface="Arial"/>
                <a:sym typeface="Arial"/>
              </a:defRPr>
            </a:pPr>
            <a:r>
              <a:t>The </a:t>
            </a:r>
            <a:r>
              <a:rPr b="1"/>
              <a:t>sensory receptor cells</a:t>
            </a:r>
            <a:r>
              <a:t> involved in smell contain receptor molecules</a:t>
            </a:r>
            <a:r>
              <a:rPr b="1"/>
              <a:t> </a:t>
            </a:r>
            <a:r>
              <a:t>on their </a:t>
            </a:r>
            <a:r>
              <a:rPr b="1"/>
              <a:t>surface</a:t>
            </a:r>
            <a:r>
              <a:t>, that can </a:t>
            </a:r>
            <a:r>
              <a:rPr b="1"/>
              <a:t>bind</a:t>
            </a:r>
            <a:r>
              <a:t> to specific substances (odorants). </a:t>
            </a:r>
            <a:br/>
            <a:r>
              <a:rPr sz="2500">
                <a:latin typeface="+mn-lt"/>
                <a:ea typeface="+mn-ea"/>
                <a:cs typeface="+mn-cs"/>
                <a:sym typeface="Calibri"/>
              </a:rPr>
              <a:t>སྣ་བུག་ནང་གི་ངོས་སུ་དྲི་ཚོར་སྣེ་ལེན་ཕྲ་ཕུང་རྣམས་ཡོད་པ་དང་དེ་དག་གིས་བེམ་རྫས་ངེས་ཅན་</a:t>
            </a:r>
            <a:r>
              <a:rPr sz="2500">
                <a:latin typeface="Monlam Uni OuChan2"/>
                <a:ea typeface="Monlam Uni OuChan2"/>
                <a:cs typeface="Monlam Uni OuChan2"/>
                <a:sym typeface="Monlam Uni OuChan2"/>
              </a:rPr>
              <a:t>(</a:t>
            </a:r>
            <a:r>
              <a:rPr sz="2500">
                <a:latin typeface="+mn-lt"/>
                <a:ea typeface="+mn-ea"/>
                <a:cs typeface="+mn-cs"/>
                <a:sym typeface="Calibri"/>
              </a:rPr>
              <a:t>དྲི་རྡུལ་</a:t>
            </a:r>
            <a:r>
              <a:rPr sz="2500">
                <a:latin typeface="Monlam Uni OuChan2"/>
                <a:ea typeface="Monlam Uni OuChan2"/>
                <a:cs typeface="Monlam Uni OuChan2"/>
                <a:sym typeface="Monlam Uni OuChan2"/>
              </a:rPr>
              <a:t>)</a:t>
            </a:r>
            <a:r>
              <a:rPr sz="2500">
                <a:latin typeface="+mn-lt"/>
                <a:ea typeface="+mn-ea"/>
                <a:cs typeface="+mn-cs"/>
                <a:sym typeface="Calibri"/>
              </a:rPr>
              <a:t>དང་མཉམ་དུ་སྦྱོར་བར་བྱེད།</a:t>
            </a:r>
          </a:p>
        </p:txBody>
      </p:sp>
      <p:pic>
        <p:nvPicPr>
          <p:cNvPr id="222" name="image11.tif"/>
          <p:cNvPicPr>
            <a:picLocks noChangeAspect="1"/>
          </p:cNvPicPr>
          <p:nvPr/>
        </p:nvPicPr>
        <p:blipFill>
          <a:blip r:embed="rId3"/>
          <a:stretch>
            <a:fillRect/>
          </a:stretch>
        </p:blipFill>
        <p:spPr>
          <a:xfrm>
            <a:off x="5845209" y="2065377"/>
            <a:ext cx="673102" cy="850902"/>
          </a:xfrm>
          <a:prstGeom prst="rect">
            <a:avLst/>
          </a:prstGeom>
          <a:ln w="12700">
            <a:miter lim="400000"/>
          </a:ln>
        </p:spPr>
      </p:pic>
      <p:sp>
        <p:nvSpPr>
          <p:cNvPr id="223" name="Shape 223"/>
          <p:cNvSpPr/>
          <p:nvPr/>
        </p:nvSpPr>
        <p:spPr>
          <a:xfrm>
            <a:off x="-155364" y="1138237"/>
            <a:ext cx="9454727" cy="1"/>
          </a:xfrm>
          <a:prstGeom prst="line">
            <a:avLst/>
          </a:prstGeom>
          <a:ln w="25400">
            <a:solidFill>
              <a:srgbClr val="000000"/>
            </a:solidFill>
          </a:ln>
        </p:spPr>
        <p:txBody>
          <a:bodyPr lIns="45718" tIns="45718" rIns="45718" bIns="45718"/>
          <a:lstStyle/>
          <a:p>
            <a:endParaRPr/>
          </a:p>
        </p:txBody>
      </p:sp>
      <p:grpSp>
        <p:nvGrpSpPr>
          <p:cNvPr id="231" name="Group 231"/>
          <p:cNvGrpSpPr/>
          <p:nvPr/>
        </p:nvGrpSpPr>
        <p:grpSpPr>
          <a:xfrm>
            <a:off x="256586" y="1343880"/>
            <a:ext cx="6145612" cy="1175566"/>
            <a:chOff x="0" y="0"/>
            <a:chExt cx="6145610" cy="1175565"/>
          </a:xfrm>
        </p:grpSpPr>
        <p:sp>
          <p:nvSpPr>
            <p:cNvPr id="224" name="Shape 224"/>
            <p:cNvSpPr/>
            <p:nvPr/>
          </p:nvSpPr>
          <p:spPr>
            <a:xfrm rot="10800000" flipH="1">
              <a:off x="3027823" y="210424"/>
              <a:ext cx="201486" cy="2468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62402"/>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225" name="Shape 225"/>
            <p:cNvSpPr/>
            <p:nvPr/>
          </p:nvSpPr>
          <p:spPr>
            <a:xfrm>
              <a:off x="0" y="160202"/>
              <a:ext cx="2204418" cy="1015364"/>
            </a:xfrm>
            <a:prstGeom prst="rect">
              <a:avLst/>
            </a:prstGeom>
            <a:noFill/>
            <a:ln w="9525" cap="flat">
              <a:solidFill>
                <a:srgbClr val="808080"/>
              </a:solidFill>
              <a:prstDash val="solid"/>
              <a:round/>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r>
                <a:t>Odorant molecules</a:t>
              </a:r>
            </a:p>
            <a:p>
              <a:pPr algn="ctr">
                <a:defRPr sz="2500">
                  <a:latin typeface="Monlam Uni OuChan2"/>
                  <a:ea typeface="Monlam Uni OuChan2"/>
                  <a:cs typeface="Monlam Uni OuChan2"/>
                  <a:sym typeface="Monlam Uni OuChan2"/>
                </a:defRPr>
              </a:pPr>
              <a:r>
                <a:t>དྲི་རྡུལ</a:t>
              </a:r>
              <a:r>
                <a:rPr>
                  <a:latin typeface="+mj-lt"/>
                  <a:ea typeface="+mj-ea"/>
                  <a:cs typeface="+mj-cs"/>
                  <a:sym typeface="Helvetica"/>
                </a:rPr>
                <a:t>།</a:t>
              </a:r>
            </a:p>
          </p:txBody>
        </p:sp>
        <p:sp>
          <p:nvSpPr>
            <p:cNvPr id="226" name="Shape 226"/>
            <p:cNvSpPr/>
            <p:nvPr/>
          </p:nvSpPr>
          <p:spPr>
            <a:xfrm rot="10800000" flipH="1">
              <a:off x="3892968" y="0"/>
              <a:ext cx="201486" cy="2468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62402"/>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227" name="Shape 227"/>
            <p:cNvSpPr/>
            <p:nvPr/>
          </p:nvSpPr>
          <p:spPr>
            <a:xfrm rot="10800000" flipH="1">
              <a:off x="5030253" y="35778"/>
              <a:ext cx="201486" cy="2468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62402"/>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228" name="Shape 228"/>
            <p:cNvSpPr/>
            <p:nvPr/>
          </p:nvSpPr>
          <p:spPr>
            <a:xfrm rot="10800000" flipH="1">
              <a:off x="3485024" y="810162"/>
              <a:ext cx="201486" cy="2468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62402"/>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229" name="Shape 229"/>
            <p:cNvSpPr/>
            <p:nvPr/>
          </p:nvSpPr>
          <p:spPr>
            <a:xfrm rot="10800000" flipH="1">
              <a:off x="5944125" y="185082"/>
              <a:ext cx="201486" cy="2468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62402"/>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230" name="Shape 230"/>
            <p:cNvSpPr/>
            <p:nvPr/>
          </p:nvSpPr>
          <p:spPr>
            <a:xfrm rot="10800000" flipH="1">
              <a:off x="287092" y="803970"/>
              <a:ext cx="183169" cy="2468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62402"/>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grpSp>
      <p:grpSp>
        <p:nvGrpSpPr>
          <p:cNvPr id="238" name="Group 238"/>
          <p:cNvGrpSpPr/>
          <p:nvPr/>
        </p:nvGrpSpPr>
        <p:grpSpPr>
          <a:xfrm>
            <a:off x="1945632" y="1240864"/>
            <a:ext cx="5671069" cy="1463565"/>
            <a:chOff x="0" y="0"/>
            <a:chExt cx="5671068" cy="1463564"/>
          </a:xfrm>
        </p:grpSpPr>
        <p:sp>
          <p:nvSpPr>
            <p:cNvPr id="232" name="Shape 232"/>
            <p:cNvSpPr/>
            <p:nvPr/>
          </p:nvSpPr>
          <p:spPr>
            <a:xfrm>
              <a:off x="1726127" y="1221148"/>
              <a:ext cx="293611" cy="242417"/>
            </a:xfrm>
            <a:prstGeom prst="rect">
              <a:avLst/>
            </a:prstGeom>
            <a:solidFill>
              <a:srgbClr val="008000"/>
            </a:solid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3" name="Shape 233"/>
            <p:cNvSpPr/>
            <p:nvPr/>
          </p:nvSpPr>
          <p:spPr>
            <a:xfrm>
              <a:off x="5377458" y="-1"/>
              <a:ext cx="293611" cy="242417"/>
            </a:xfrm>
            <a:prstGeom prst="rect">
              <a:avLst/>
            </a:prstGeom>
            <a:solidFill>
              <a:srgbClr val="008000"/>
            </a:solid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4" name="Shape 234"/>
            <p:cNvSpPr/>
            <p:nvPr/>
          </p:nvSpPr>
          <p:spPr>
            <a:xfrm>
              <a:off x="4609769" y="528182"/>
              <a:ext cx="293611" cy="242416"/>
            </a:xfrm>
            <a:prstGeom prst="rect">
              <a:avLst/>
            </a:prstGeom>
            <a:solidFill>
              <a:srgbClr val="008000"/>
            </a:solid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5" name="Shape 235"/>
            <p:cNvSpPr/>
            <p:nvPr/>
          </p:nvSpPr>
          <p:spPr>
            <a:xfrm>
              <a:off x="3595859" y="538043"/>
              <a:ext cx="293611" cy="242417"/>
            </a:xfrm>
            <a:prstGeom prst="rect">
              <a:avLst/>
            </a:prstGeom>
            <a:solidFill>
              <a:srgbClr val="008000"/>
            </a:solid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6" name="Shape 236"/>
            <p:cNvSpPr/>
            <p:nvPr/>
          </p:nvSpPr>
          <p:spPr>
            <a:xfrm>
              <a:off x="2789293" y="794107"/>
              <a:ext cx="293611" cy="242417"/>
            </a:xfrm>
            <a:prstGeom prst="rect">
              <a:avLst/>
            </a:prstGeom>
            <a:solidFill>
              <a:srgbClr val="008000"/>
            </a:solid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7" name="Shape 237"/>
            <p:cNvSpPr/>
            <p:nvPr/>
          </p:nvSpPr>
          <p:spPr>
            <a:xfrm>
              <a:off x="0" y="933549"/>
              <a:ext cx="293611" cy="242417"/>
            </a:xfrm>
            <a:prstGeom prst="rect">
              <a:avLst/>
            </a:prstGeom>
            <a:solidFill>
              <a:srgbClr val="008000"/>
            </a:solid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39" name="Shape 239"/>
          <p:cNvSpPr/>
          <p:nvPr/>
        </p:nvSpPr>
        <p:spPr>
          <a:xfrm rot="10800000" flipH="1">
            <a:off x="6084082" y="1956577"/>
            <a:ext cx="201486" cy="2468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62402"/>
          </a:solidFill>
          <a:ln w="12700">
            <a:miter lim="400000"/>
          </a:ln>
        </p:spPr>
        <p:txBody>
          <a:bodyPr lIns="45718" tIns="45718" rIns="45718" bIns="45718" anchor="ctr"/>
          <a:lstStyle/>
          <a:p>
            <a:pPr>
              <a:defRPr>
                <a:latin typeface="+mn-lt"/>
                <a:ea typeface="+mn-ea"/>
                <a:cs typeface="+mn-cs"/>
                <a:sym typeface="Calibri"/>
              </a:defRPr>
            </a:pPr>
            <a:endParaRPr/>
          </a:p>
        </p:txBody>
      </p:sp>
      <p:sp>
        <p:nvSpPr>
          <p:cNvPr id="240" name="Shape 240"/>
          <p:cNvSpPr/>
          <p:nvPr/>
        </p:nvSpPr>
        <p:spPr>
          <a:xfrm>
            <a:off x="3434062" y="21643"/>
            <a:ext cx="5774735"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b="1"/>
            </a:pPr>
            <a:r>
              <a:rPr dirty="0"/>
              <a:t>Function</a:t>
            </a:r>
            <a:r>
              <a:rPr b="0" dirty="0"/>
              <a:t> of the receptor cells in the nose</a:t>
            </a:r>
            <a:br>
              <a:rPr b="0" dirty="0"/>
            </a:br>
            <a:r>
              <a:rPr sz="2800" b="0" dirty="0">
                <a:latin typeface="Monlam Uni OuChan2"/>
                <a:ea typeface="Monlam Uni OuChan2"/>
                <a:cs typeface="Monlam Uni OuChan2"/>
                <a:sym typeface="Monlam Uni OuChan2"/>
              </a:rPr>
              <a:t>སྣའི་སྣེ་ལེན་ཕྲ་ཕུང་གི་བྱེད་ལས།</a:t>
            </a:r>
          </a:p>
        </p:txBody>
      </p:sp>
      <p:sp>
        <p:nvSpPr>
          <p:cNvPr id="30" name="Shape 169"/>
          <p:cNvSpPr/>
          <p:nvPr/>
        </p:nvSpPr>
        <p:spPr>
          <a:xfrm>
            <a:off x="549050" y="-77748"/>
            <a:ext cx="3830536" cy="10772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pPr>
            <a:r>
              <a:rPr dirty="0"/>
              <a:t>Sense of smell</a:t>
            </a:r>
            <a:r>
              <a:rPr b="0" dirty="0"/>
              <a:t>   </a:t>
            </a:r>
            <a:r>
              <a:rPr sz="3200" b="0" dirty="0">
                <a:latin typeface="Monlam Uni OuChan2"/>
                <a:ea typeface="Monlam Uni OuChan2"/>
                <a:cs typeface="Monlam Uni OuChan2"/>
                <a:sym typeface="Monlam Uni OuChan2"/>
              </a:rPr>
              <a:t> </a:t>
            </a:r>
          </a:p>
          <a:p>
            <a:pPr>
              <a:defRPr sz="3200">
                <a:latin typeface="Monlam Uni OuChan2"/>
                <a:ea typeface="Monlam Uni OuChan2"/>
                <a:cs typeface="Monlam Uni OuChan2"/>
                <a:sym typeface="Monlam Uni OuChan2"/>
              </a:defRPr>
            </a:pPr>
            <a:r>
              <a:rPr b="1" dirty="0"/>
              <a:t>དྲི་ཚོར།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4" animBg="1" advAuto="0"/>
      <p:bldP spid="221" grpId="5" animBg="1" advAuto="0"/>
      <p:bldP spid="231" grpId="1" animBg="1" advAuto="0"/>
      <p:bldP spid="238" grpId="3" animBg="1" advAuto="0"/>
      <p:bldP spid="239"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p:nvPr/>
        </p:nvSpPr>
        <p:spPr>
          <a:xfrm>
            <a:off x="-38100" y="-25400"/>
            <a:ext cx="9207500" cy="6908800"/>
          </a:xfrm>
          <a:prstGeom prst="rect">
            <a:avLst/>
          </a:prstGeom>
          <a:solidFill>
            <a:srgbClr val="0000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6" name="Shape 246"/>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11</a:t>
            </a:fld>
            <a:endParaRPr/>
          </a:p>
        </p:txBody>
      </p:sp>
      <p:sp>
        <p:nvSpPr>
          <p:cNvPr id="247" name="Shape 247"/>
          <p:cNvSpPr/>
          <p:nvPr/>
        </p:nvSpPr>
        <p:spPr>
          <a:xfrm>
            <a:off x="3526843" y="2977595"/>
            <a:ext cx="2090316"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06400">
              <a:defRPr sz="2600">
                <a:solidFill>
                  <a:srgbClr val="FFFFFF"/>
                </a:solidFill>
                <a:latin typeface="Gill Sans"/>
                <a:ea typeface="Gill Sans"/>
                <a:cs typeface="Gill Sans"/>
                <a:sym typeface="Gill Sans"/>
              </a:defRPr>
            </a:pPr>
            <a:r>
              <a:rPr lang="de-CH" dirty="0" err="1"/>
              <a:t>Projector</a:t>
            </a:r>
            <a:r>
              <a:rPr lang="de-CH" dirty="0"/>
              <a:t> </a:t>
            </a:r>
            <a:r>
              <a:rPr dirty="0"/>
              <a:t>off</a:t>
            </a:r>
            <a:br>
              <a:rPr dirty="0"/>
            </a:br>
            <a:r>
              <a:rPr dirty="0"/>
              <a:t>Exp: Smell test</a:t>
            </a:r>
          </a:p>
        </p:txBody>
      </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sldNum" sz="quarter" idx="4294967295"/>
          </p:nvPr>
        </p:nvSpPr>
        <p:spPr>
          <a:xfrm>
            <a:off x="4449045" y="6642355"/>
            <a:ext cx="247180"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12</a:t>
            </a:fld>
            <a:endParaRPr/>
          </a:p>
        </p:txBody>
      </p:sp>
      <p:sp>
        <p:nvSpPr>
          <p:cNvPr id="252" name="Shape 252"/>
          <p:cNvSpPr/>
          <p:nvPr/>
        </p:nvSpPr>
        <p:spPr>
          <a:xfrm>
            <a:off x="593831" y="3691675"/>
            <a:ext cx="3113372" cy="993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pPr>
            <a:r>
              <a:t>Odour  Smell  Nose</a:t>
            </a:r>
            <a:br/>
            <a:r>
              <a:rPr sz="2800">
                <a:latin typeface="Monlam Uni OuChan2"/>
                <a:ea typeface="Monlam Uni OuChan2"/>
                <a:cs typeface="Monlam Uni OuChan2"/>
                <a:sym typeface="Monlam Uni OuChan2"/>
              </a:rPr>
              <a:t>དྲི་མ།</a:t>
            </a:r>
            <a:r>
              <a:rPr sz="2700">
                <a:latin typeface="Monlam Uni OuChan2"/>
                <a:ea typeface="Monlam Uni OuChan2"/>
                <a:cs typeface="Monlam Uni OuChan2"/>
                <a:sym typeface="Monlam Uni OuChan2"/>
              </a:rPr>
              <a:t>       </a:t>
            </a:r>
            <a:r>
              <a:rPr sz="2800">
                <a:latin typeface="Monlam Uni OuChan2"/>
                <a:ea typeface="Monlam Uni OuChan2"/>
                <a:cs typeface="Monlam Uni OuChan2"/>
                <a:sym typeface="Monlam Uni OuChan2"/>
              </a:rPr>
              <a:t>དྲི།     སྣ།</a:t>
            </a:r>
          </a:p>
        </p:txBody>
      </p:sp>
      <p:sp>
        <p:nvSpPr>
          <p:cNvPr id="253" name="Shape 253"/>
          <p:cNvSpPr/>
          <p:nvPr/>
        </p:nvSpPr>
        <p:spPr>
          <a:xfrm>
            <a:off x="5013031" y="3691675"/>
            <a:ext cx="4443898" cy="86177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pPr>
            <a:r>
              <a:rPr dirty="0" err="1"/>
              <a:t>Flavour</a:t>
            </a:r>
            <a:r>
              <a:rPr dirty="0"/>
              <a:t>   Taste  Mouth(+Nose)</a:t>
            </a:r>
            <a:br>
              <a:rPr dirty="0"/>
            </a:br>
            <a:r>
              <a:rPr sz="2800" dirty="0" err="1">
                <a:latin typeface="Monlam Uni OuChan2"/>
                <a:ea typeface="Monlam Uni OuChan2"/>
                <a:cs typeface="Monlam Uni OuChan2"/>
                <a:sym typeface="Monlam Uni OuChan2"/>
              </a:rPr>
              <a:t>རོ་ཁྱད་པར་བ</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རོ</a:t>
            </a:r>
            <a:r>
              <a:rPr sz="2800" dirty="0">
                <a:latin typeface="Monlam Uni OuChan2"/>
                <a:ea typeface="Monlam Uni OuChan2"/>
                <a:cs typeface="Monlam Uni OuChan2"/>
                <a:sym typeface="Monlam Uni OuChan2"/>
              </a:rPr>
              <a:t>།     ཁ།  </a:t>
            </a:r>
            <a:r>
              <a:rPr sz="2500" dirty="0">
                <a:latin typeface="Monlam Uni OuChan2"/>
                <a:ea typeface="Monlam Uni OuChan2"/>
                <a:cs typeface="Monlam Uni OuChan2"/>
                <a:sym typeface="Monlam Uni OuChan2"/>
              </a:rPr>
              <a:t>(+</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སྣ</a:t>
            </a:r>
            <a:r>
              <a:rPr sz="2800" dirty="0">
                <a:latin typeface="Monlam Uni OuChan2"/>
                <a:ea typeface="Monlam Uni OuChan2"/>
                <a:cs typeface="Monlam Uni OuChan2"/>
                <a:sym typeface="Monlam Uni OuChan2"/>
              </a:rPr>
              <a:t>།</a:t>
            </a:r>
            <a:r>
              <a:rPr sz="2500" dirty="0">
                <a:latin typeface="Monlam Uni OuChan2"/>
                <a:ea typeface="Monlam Uni OuChan2"/>
                <a:cs typeface="Monlam Uni OuChan2"/>
                <a:sym typeface="Monlam Uni OuChan2"/>
              </a:rPr>
              <a:t>)</a:t>
            </a:r>
          </a:p>
        </p:txBody>
      </p:sp>
      <p:sp>
        <p:nvSpPr>
          <p:cNvPr id="254" name="Shape 254"/>
          <p:cNvSpPr>
            <a:spLocks noGrp="1"/>
          </p:cNvSpPr>
          <p:nvPr>
            <p:ph type="body" sz="quarter" idx="4294967295"/>
          </p:nvPr>
        </p:nvSpPr>
        <p:spPr>
          <a:xfrm>
            <a:off x="5377872" y="45657"/>
            <a:ext cx="2827939" cy="1118239"/>
          </a:xfrm>
          <a:prstGeom prst="rect">
            <a:avLst/>
          </a:prstGeom>
        </p:spPr>
        <p:txBody>
          <a:bodyPr/>
          <a:lstStyle/>
          <a:p>
            <a:pPr marL="0" indent="0" algn="ctr" defTabSz="452627">
              <a:spcBef>
                <a:spcPts val="0"/>
              </a:spcBef>
              <a:buSzTx/>
              <a:buFontTx/>
              <a:buNone/>
              <a:defRPr sz="2772" b="1">
                <a:latin typeface="+mj-lt"/>
                <a:ea typeface="+mj-ea"/>
                <a:cs typeface="+mj-cs"/>
                <a:sym typeface="Helvetica"/>
              </a:defRPr>
            </a:pPr>
            <a:r>
              <a:rPr dirty="0"/>
              <a:t>Taste</a:t>
            </a:r>
            <a:br>
              <a:rPr dirty="0"/>
            </a:br>
            <a:r>
              <a:rPr sz="3069" b="1" dirty="0">
                <a:latin typeface="Monlam Uni OuChan2"/>
                <a:ea typeface="Monlam Uni OuChan2"/>
                <a:cs typeface="Monlam Uni OuChan2"/>
                <a:sym typeface="Monlam Uni OuChan2"/>
              </a:rPr>
              <a:t>རོ།</a:t>
            </a:r>
          </a:p>
        </p:txBody>
      </p:sp>
      <p:sp>
        <p:nvSpPr>
          <p:cNvPr id="255" name="Shape 255"/>
          <p:cNvSpPr/>
          <p:nvPr/>
        </p:nvSpPr>
        <p:spPr>
          <a:xfrm>
            <a:off x="1265927" y="12957"/>
            <a:ext cx="2479141"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spcBef>
                <a:spcPts val="600"/>
              </a:spcBef>
              <a:defRPr sz="2800" b="1"/>
            </a:pPr>
            <a:r>
              <a:rPr dirty="0"/>
              <a:t>Smell</a:t>
            </a:r>
            <a:br>
              <a:rPr dirty="0"/>
            </a:br>
            <a:r>
              <a:rPr sz="3200" b="1" dirty="0">
                <a:latin typeface="Monlam Uni OuChan2"/>
                <a:ea typeface="Monlam Uni OuChan2"/>
                <a:cs typeface="Monlam Uni OuChan2"/>
                <a:sym typeface="Monlam Uni OuChan2"/>
              </a:rPr>
              <a:t>དྲི</a:t>
            </a:r>
            <a:r>
              <a:rPr sz="3200" b="0" dirty="0">
                <a:latin typeface="Monlam Uni OuChan2"/>
                <a:ea typeface="Monlam Uni OuChan2"/>
                <a:cs typeface="Monlam Uni OuChan2"/>
                <a:sym typeface="Monlam Uni OuChan2"/>
              </a:rPr>
              <a:t>།</a:t>
            </a:r>
          </a:p>
        </p:txBody>
      </p:sp>
      <p:sp>
        <p:nvSpPr>
          <p:cNvPr id="256" name="Shape 256"/>
          <p:cNvSpPr/>
          <p:nvPr/>
        </p:nvSpPr>
        <p:spPr>
          <a:xfrm>
            <a:off x="569479" y="4895596"/>
            <a:ext cx="8549376" cy="8925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r>
              <a:rPr dirty="0"/>
              <a:t>Purpose of sense organs: To collect and amplify stimuli</a:t>
            </a:r>
            <a:endParaRPr sz="2200" dirty="0"/>
          </a:p>
          <a:p>
            <a:pPr>
              <a:defRPr sz="2800">
                <a:latin typeface="Monlam Uni OuChan2"/>
                <a:ea typeface="Monlam Uni OuChan2"/>
                <a:cs typeface="Monlam Uni OuChan2"/>
                <a:sym typeface="Monlam Uni OuChan2"/>
              </a:defRPr>
            </a:pPr>
            <a:r>
              <a:rPr dirty="0" err="1"/>
              <a:t>དབང་ཚོར་དབང་པོའི་དགོས་དོན</a:t>
            </a:r>
            <a:r>
              <a:rPr dirty="0"/>
              <a:t>། </a:t>
            </a:r>
            <a:r>
              <a:rPr lang="bo-CN" sz="2800" dirty="0"/>
              <a:t>སྐུལ་</a:t>
            </a:r>
            <a:r>
              <a:rPr lang="bo-CN" sz="2800" dirty="0">
                <a:latin typeface="Arial" panose="020B0604020202020204" pitchFamily="34" charset="0"/>
              </a:rPr>
              <a:t>རྐྱེན</a:t>
            </a:r>
            <a:r>
              <a:rPr lang="bo-CN" dirty="0"/>
              <a:t>་</a:t>
            </a:r>
            <a:r>
              <a:rPr dirty="0" err="1"/>
              <a:t>བསྡུ་རུབ་བྱེད་རྒྱུ་དང་ཇེ་ཆེར་སྤེལ་བའི་ཆེད</a:t>
            </a:r>
            <a:r>
              <a:rPr dirty="0"/>
              <a:t>།</a:t>
            </a:r>
          </a:p>
        </p:txBody>
      </p:sp>
      <p:sp>
        <p:nvSpPr>
          <p:cNvPr id="257" name="Shape 257"/>
          <p:cNvSpPr/>
          <p:nvPr/>
        </p:nvSpPr>
        <p:spPr>
          <a:xfrm>
            <a:off x="-155364" y="1138237"/>
            <a:ext cx="9454727" cy="1"/>
          </a:xfrm>
          <a:prstGeom prst="line">
            <a:avLst/>
          </a:prstGeom>
          <a:ln w="25400">
            <a:solidFill>
              <a:srgbClr val="000000"/>
            </a:solidFill>
          </a:ln>
        </p:spPr>
        <p:txBody>
          <a:bodyPr lIns="45718" tIns="45718" rIns="45718" bIns="45718"/>
          <a:lstStyle/>
          <a:p>
            <a:endParaRPr/>
          </a:p>
        </p:txBody>
      </p:sp>
      <p:pic>
        <p:nvPicPr>
          <p:cNvPr id="258" name="image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651" y="1275246"/>
            <a:ext cx="3599831" cy="2324102"/>
          </a:xfrm>
          <a:prstGeom prst="rect">
            <a:avLst/>
          </a:prstGeom>
          <a:ln w="12700">
            <a:miter lim="400000"/>
          </a:ln>
        </p:spPr>
      </p:pic>
      <p:pic>
        <p:nvPicPr>
          <p:cNvPr id="259" name="image6.png"/>
          <p:cNvPicPr>
            <a:picLocks noChangeAspect="1"/>
          </p:cNvPicPr>
          <p:nvPr/>
        </p:nvPicPr>
        <p:blipFill>
          <a:blip r:embed="rId3"/>
          <a:stretch>
            <a:fillRect/>
          </a:stretch>
        </p:blipFill>
        <p:spPr>
          <a:xfrm>
            <a:off x="5045590" y="1275246"/>
            <a:ext cx="3492503" cy="2324102"/>
          </a:xfrm>
          <a:prstGeom prst="rect">
            <a:avLst/>
          </a:prstGeom>
          <a:ln w="12700">
            <a:miter lim="400000"/>
          </a:ln>
        </p:spPr>
      </p:pic>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p:nvPr/>
        </p:nvSpPr>
        <p:spPr>
          <a:xfrm>
            <a:off x="-38100" y="-25400"/>
            <a:ext cx="9207500" cy="6908800"/>
          </a:xfrm>
          <a:prstGeom prst="rect">
            <a:avLst/>
          </a:prstGeom>
          <a:solidFill>
            <a:srgbClr val="0000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2" name="Shape 262"/>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13</a:t>
            </a:fld>
            <a:endParaRPr/>
          </a:p>
        </p:txBody>
      </p:sp>
      <p:sp>
        <p:nvSpPr>
          <p:cNvPr id="263" name="Shape 263"/>
          <p:cNvSpPr/>
          <p:nvPr/>
        </p:nvSpPr>
        <p:spPr>
          <a:xfrm>
            <a:off x="2422069" y="2977595"/>
            <a:ext cx="4299868"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06400">
              <a:defRPr sz="2600">
                <a:solidFill>
                  <a:srgbClr val="FFFFFF"/>
                </a:solidFill>
                <a:latin typeface="Gill Sans"/>
                <a:ea typeface="Gill Sans"/>
                <a:cs typeface="Gill Sans"/>
                <a:sym typeface="Gill Sans"/>
              </a:defRPr>
            </a:pPr>
            <a:r>
              <a:rPr lang="de-CH" dirty="0" err="1"/>
              <a:t>Projector</a:t>
            </a:r>
            <a:r>
              <a:rPr lang="de-CH" dirty="0"/>
              <a:t> </a:t>
            </a:r>
            <a:r>
              <a:rPr dirty="0"/>
              <a:t>off</a:t>
            </a:r>
          </a:p>
          <a:p>
            <a:pPr algn="ctr" defTabSz="406400">
              <a:defRPr sz="2600">
                <a:solidFill>
                  <a:srgbClr val="FFFFFF"/>
                </a:solidFill>
                <a:latin typeface="Gill Sans"/>
                <a:ea typeface="Gill Sans"/>
                <a:cs typeface="Gill Sans"/>
                <a:sym typeface="Gill Sans"/>
              </a:defRPr>
            </a:pPr>
            <a:r>
              <a:rPr dirty="0"/>
              <a:t>Exp: Explore tongue and palate </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14</a:t>
            </a:fld>
            <a:endParaRPr/>
          </a:p>
        </p:txBody>
      </p:sp>
      <p:sp>
        <p:nvSpPr>
          <p:cNvPr id="268" name="Shape 268"/>
          <p:cNvSpPr/>
          <p:nvPr/>
        </p:nvSpPr>
        <p:spPr>
          <a:xfrm>
            <a:off x="3124414" y="-25917"/>
            <a:ext cx="3173527" cy="1015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800" b="1"/>
            </a:pPr>
            <a:r>
              <a:rPr dirty="0"/>
              <a:t>Tongue and Nose  </a:t>
            </a:r>
            <a:br>
              <a:rPr dirty="0"/>
            </a:br>
            <a:r>
              <a:rPr sz="3200" dirty="0" err="1"/>
              <a:t>ལྕེ་</a:t>
            </a:r>
            <a:r>
              <a:rPr sz="3200" b="1" dirty="0" err="1">
                <a:latin typeface="Monlam Uni OuChan2"/>
                <a:ea typeface="Monlam Uni OuChan2"/>
                <a:cs typeface="Monlam Uni OuChan2"/>
                <a:sym typeface="Monlam Uni OuChan2"/>
              </a:rPr>
              <a:t>དང་སྣ</a:t>
            </a:r>
            <a:r>
              <a:rPr sz="3200" b="1" dirty="0">
                <a:latin typeface="Monlam Uni OuChan2"/>
                <a:ea typeface="Monlam Uni OuChan2"/>
                <a:cs typeface="Monlam Uni OuChan2"/>
                <a:sym typeface="Monlam Uni OuChan2"/>
              </a:rPr>
              <a:t>།</a:t>
            </a:r>
          </a:p>
        </p:txBody>
      </p:sp>
      <p:sp>
        <p:nvSpPr>
          <p:cNvPr id="269" name="Shape 269"/>
          <p:cNvSpPr/>
          <p:nvPr/>
        </p:nvSpPr>
        <p:spPr>
          <a:xfrm>
            <a:off x="-155364" y="1138237"/>
            <a:ext cx="9454727" cy="1"/>
          </a:xfrm>
          <a:prstGeom prst="line">
            <a:avLst/>
          </a:prstGeom>
          <a:ln w="25400">
            <a:solidFill>
              <a:srgbClr val="000000"/>
            </a:solidFill>
          </a:ln>
        </p:spPr>
        <p:txBody>
          <a:bodyPr lIns="45718" tIns="45718" rIns="45718" bIns="45718"/>
          <a:lstStyle/>
          <a:p>
            <a:endParaRPr/>
          </a:p>
        </p:txBody>
      </p:sp>
      <p:pic>
        <p:nvPicPr>
          <p:cNvPr id="270" name="pasted-image.tiff"/>
          <p:cNvPicPr>
            <a:picLocks noChangeAspect="1"/>
          </p:cNvPicPr>
          <p:nvPr/>
        </p:nvPicPr>
        <p:blipFill>
          <a:blip r:embed="rId3"/>
          <a:stretch>
            <a:fillRect/>
          </a:stretch>
        </p:blipFill>
        <p:spPr>
          <a:xfrm>
            <a:off x="1720850" y="1192647"/>
            <a:ext cx="5805605" cy="5417703"/>
          </a:xfrm>
          <a:prstGeom prst="rect">
            <a:avLst/>
          </a:prstGeom>
          <a:ln w="12700">
            <a:miter lim="400000"/>
          </a:ln>
        </p:spPr>
      </p:pic>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mage13.tif"/>
          <p:cNvPicPr>
            <a:picLocks noChangeAspect="1"/>
          </p:cNvPicPr>
          <p:nvPr/>
        </p:nvPicPr>
        <p:blipFill>
          <a:blip r:embed="rId3"/>
          <a:stretch>
            <a:fillRect/>
          </a:stretch>
        </p:blipFill>
        <p:spPr>
          <a:xfrm>
            <a:off x="74182" y="1417584"/>
            <a:ext cx="5232402" cy="3378203"/>
          </a:xfrm>
          <a:prstGeom prst="rect">
            <a:avLst/>
          </a:prstGeom>
          <a:ln w="12700">
            <a:miter lim="400000"/>
          </a:ln>
        </p:spPr>
      </p:pic>
      <p:sp>
        <p:nvSpPr>
          <p:cNvPr id="275" name="Shape 275"/>
          <p:cNvSpPr/>
          <p:nvPr/>
        </p:nvSpPr>
        <p:spPr>
          <a:xfrm>
            <a:off x="473119" y="5097460"/>
            <a:ext cx="4443066" cy="83148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pPr>
            <a:r>
              <a:t>Top view of the tongue, drawing</a:t>
            </a:r>
          </a:p>
          <a:p>
            <a:pPr>
              <a:defRPr sz="2400">
                <a:latin typeface="Monlam Uni OuChan2"/>
                <a:ea typeface="Monlam Uni OuChan2"/>
                <a:cs typeface="Monlam Uni OuChan2"/>
                <a:sym typeface="Monlam Uni OuChan2"/>
              </a:defRPr>
            </a:pPr>
            <a:r>
              <a:rPr>
                <a:latin typeface="+mj-lt"/>
                <a:ea typeface="+mj-ea"/>
                <a:cs typeface="+mj-cs"/>
                <a:sym typeface="Helvetica"/>
              </a:rPr>
              <a:t>ལྕེའི་སྟེང་ཕྱོགས་ཀྱི་མཐོང་ཚུལ་གྱི་རི་མོ། </a:t>
            </a:r>
          </a:p>
        </p:txBody>
      </p:sp>
      <p:sp>
        <p:nvSpPr>
          <p:cNvPr id="276" name="Shape 276"/>
          <p:cNvSpPr/>
          <p:nvPr/>
        </p:nvSpPr>
        <p:spPr>
          <a:xfrm>
            <a:off x="5360754" y="1321695"/>
            <a:ext cx="3709065" cy="36009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r>
              <a:rPr dirty="0"/>
              <a:t>The tongue is covered with thousands of small bumps called </a:t>
            </a:r>
            <a:r>
              <a:rPr b="1" dirty="0">
                <a:solidFill>
                  <a:srgbClr val="FF2600"/>
                </a:solidFill>
              </a:rPr>
              <a:t>papillae</a:t>
            </a:r>
            <a:r>
              <a:rPr dirty="0"/>
              <a:t>, which are visible to the naked eye. </a:t>
            </a:r>
          </a:p>
          <a:p>
            <a:pPr>
              <a:defRPr sz="2400"/>
            </a:pPr>
            <a:endParaRPr dirty="0"/>
          </a:p>
          <a:p>
            <a:pPr>
              <a:defRPr sz="2800">
                <a:latin typeface="Monlam Uni OuChan2"/>
                <a:ea typeface="Monlam Uni OuChan2"/>
                <a:cs typeface="Monlam Uni OuChan2"/>
                <a:sym typeface="Monlam Uni OuChan2"/>
              </a:defRPr>
            </a:pPr>
            <a:r>
              <a:rPr dirty="0"/>
              <a:t>ལྕེའི་ངོས་སུ་པེ་པི་ལེ་ཞེས་པའི་འབུར་ཆུང་སྟོང་ཕྲག་མང་པོ་ཡོད་པས་དེ་ཚོ་མིག་རྗེན་པ</a:t>
            </a:r>
            <a:r>
              <a:rPr lang="bo-CN" dirty="0"/>
              <a:t>ས</a:t>
            </a:r>
            <a:r>
              <a:rPr dirty="0"/>
              <a:t>་</a:t>
            </a:r>
            <a:r>
              <a:rPr dirty="0" err="1"/>
              <a:t>མཐོང་ཐུབ</a:t>
            </a:r>
            <a:r>
              <a:rPr dirty="0"/>
              <a:t>།</a:t>
            </a:r>
          </a:p>
        </p:txBody>
      </p:sp>
      <p:sp>
        <p:nvSpPr>
          <p:cNvPr id="277" name="Shape 277"/>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278" name="Shape 278"/>
          <p:cNvSpPr/>
          <p:nvPr/>
        </p:nvSpPr>
        <p:spPr>
          <a:xfrm>
            <a:off x="3200805" y="-1"/>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sz="3200" b="1" dirty="0" err="1">
                <a:latin typeface="Monlam Uni OuChan2"/>
                <a:ea typeface="Monlam Uni OuChan2"/>
                <a:cs typeface="Monlam Uni OuChan2"/>
                <a:sym typeface="Monlam Uni OuChan2"/>
              </a:rPr>
              <a:t>རོ</a:t>
            </a:r>
            <a:r>
              <a:rPr sz="3200" b="1" dirty="0">
                <a:latin typeface="Monlam Uni OuChan2"/>
                <a:ea typeface="Monlam Uni OuChan2"/>
                <a:cs typeface="Monlam Uni OuChan2"/>
                <a:sym typeface="Monlam Uni OuChan2"/>
              </a:rPr>
              <a:t>།</a:t>
            </a:r>
          </a:p>
        </p:txBody>
      </p:sp>
      <p:sp>
        <p:nvSpPr>
          <p:cNvPr id="2" name="Rechteck 1"/>
          <p:cNvSpPr/>
          <p:nvPr/>
        </p:nvSpPr>
        <p:spPr>
          <a:xfrm>
            <a:off x="4377474" y="6632702"/>
            <a:ext cx="355837" cy="276999"/>
          </a:xfrm>
          <a:prstGeom prst="rect">
            <a:avLst/>
          </a:prstGeom>
        </p:spPr>
        <p:txBody>
          <a:bodyPr wrap="none">
            <a:spAutoFit/>
          </a:bodyPr>
          <a:lstStyle/>
          <a:p>
            <a:fld id="{86CB4B4D-7CA3-9044-876B-883B54F8677D}" type="slidenum">
              <a:rPr lang="de-DE" sz="1200"/>
              <a:pPr/>
              <a:t>15</a:t>
            </a:fld>
            <a:endParaRPr lang="de-DE" sz="1200" dirty="0"/>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animBg="1" advAuto="0"/>
      <p:bldP spid="276"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16</a:t>
            </a:fld>
            <a:endParaRPr/>
          </a:p>
        </p:txBody>
      </p:sp>
      <p:pic>
        <p:nvPicPr>
          <p:cNvPr id="283" name="image14.tif"/>
          <p:cNvPicPr>
            <a:picLocks noChangeAspect="1"/>
          </p:cNvPicPr>
          <p:nvPr/>
        </p:nvPicPr>
        <p:blipFill>
          <a:blip r:embed="rId3"/>
          <a:stretch>
            <a:fillRect/>
          </a:stretch>
        </p:blipFill>
        <p:spPr>
          <a:xfrm>
            <a:off x="278133" y="1124591"/>
            <a:ext cx="8636002" cy="5067302"/>
          </a:xfrm>
          <a:prstGeom prst="rect">
            <a:avLst/>
          </a:prstGeom>
          <a:ln w="12700">
            <a:miter lim="400000"/>
          </a:ln>
        </p:spPr>
      </p:pic>
      <p:sp>
        <p:nvSpPr>
          <p:cNvPr id="284" name="Shape 284"/>
          <p:cNvSpPr/>
          <p:nvPr/>
        </p:nvSpPr>
        <p:spPr>
          <a:xfrm>
            <a:off x="1137919" y="1352176"/>
            <a:ext cx="1421228" cy="1005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pPr>
            <a:r>
              <a:t>Tongue  </a:t>
            </a:r>
            <a:r>
              <a:rPr sz="2900">
                <a:latin typeface="Monlam Uni OuChan2"/>
                <a:ea typeface="Monlam Uni OuChan2"/>
                <a:cs typeface="Monlam Uni OuChan2"/>
                <a:sym typeface="Monlam Uni OuChan2"/>
              </a:rPr>
              <a:t>ལྕེ།</a:t>
            </a:r>
          </a:p>
        </p:txBody>
      </p:sp>
      <p:sp>
        <p:nvSpPr>
          <p:cNvPr id="285" name="Shape 285"/>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286" name="Shape 286"/>
          <p:cNvSpPr/>
          <p:nvPr/>
        </p:nvSpPr>
        <p:spPr>
          <a:xfrm>
            <a:off x="3200805" y="-1"/>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sz="3200" b="1" dirty="0" err="1">
                <a:latin typeface="Monlam Uni OuChan2"/>
                <a:ea typeface="Monlam Uni OuChan2"/>
                <a:cs typeface="Monlam Uni OuChan2"/>
                <a:sym typeface="Monlam Uni OuChan2"/>
              </a:rPr>
              <a:t>རོ</a:t>
            </a:r>
            <a:r>
              <a:rPr sz="3200"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17</a:t>
            </a:fld>
            <a:endParaRPr/>
          </a:p>
        </p:txBody>
      </p:sp>
      <p:sp>
        <p:nvSpPr>
          <p:cNvPr id="291" name="Shape 291"/>
          <p:cNvSpPr/>
          <p:nvPr/>
        </p:nvSpPr>
        <p:spPr>
          <a:xfrm>
            <a:off x="4585174" y="4942075"/>
            <a:ext cx="4575184" cy="15522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pPr>
            <a:r>
              <a:rPr dirty="0"/>
              <a:t>Purpose of receptor cells: To trans-late the stimuli into electric impulses</a:t>
            </a:r>
          </a:p>
          <a:p>
            <a:pPr>
              <a:lnSpc>
                <a:spcPct val="90000"/>
              </a:lnSpc>
              <a:defRPr sz="2800">
                <a:latin typeface="Monlam Uni OuChan2"/>
                <a:ea typeface="Monlam Uni OuChan2"/>
                <a:cs typeface="Monlam Uni OuChan2"/>
                <a:sym typeface="Monlam Uni OuChan2"/>
              </a:defRPr>
            </a:pPr>
            <a:r>
              <a:rPr dirty="0" err="1">
                <a:latin typeface="+mn-lt"/>
                <a:ea typeface="+mn-ea"/>
                <a:cs typeface="+mn-cs"/>
                <a:sym typeface="Calibri"/>
              </a:rPr>
              <a:t>སྣེ་ལེན་ཕྲ་ཕུང་གི་དགོས་དོན</a:t>
            </a:r>
            <a:r>
              <a:rPr dirty="0">
                <a:latin typeface="+mn-lt"/>
                <a:ea typeface="+mn-ea"/>
                <a:cs typeface="+mn-cs"/>
                <a:sym typeface="Calibri"/>
              </a:rPr>
              <a:t>།</a:t>
            </a:r>
            <a:r>
              <a:rPr dirty="0"/>
              <a:t>   </a:t>
            </a:r>
            <a:endParaRPr dirty="0">
              <a:latin typeface="+mn-lt"/>
              <a:ea typeface="+mn-ea"/>
              <a:cs typeface="+mn-cs"/>
              <a:sym typeface="Calibri"/>
            </a:endParaRPr>
          </a:p>
          <a:p>
            <a:pPr>
              <a:lnSpc>
                <a:spcPct val="90000"/>
              </a:lnSpc>
              <a:defRPr sz="2800">
                <a:latin typeface="Monlam Uni OuChan2"/>
                <a:ea typeface="Monlam Uni OuChan2"/>
                <a:cs typeface="Monlam Uni OuChan2"/>
                <a:sym typeface="Monlam Uni OuChan2"/>
              </a:defRPr>
            </a:pPr>
            <a:r>
              <a:rPr lang="bo-CN" sz="2800" dirty="0">
                <a:latin typeface="Monlam Uni OuChan2"/>
                <a:cs typeface="Monlam Uni OuChan2"/>
              </a:rPr>
              <a:t>སྐུལ་རྐྱེན</a:t>
            </a:r>
            <a:r>
              <a:rPr lang="bo-CN" dirty="0">
                <a:latin typeface="Monlam Uni OuChan2"/>
                <a:cs typeface="Monlam Uni OuChan2"/>
              </a:rPr>
              <a:t>་</a:t>
            </a:r>
            <a:r>
              <a:rPr dirty="0" err="1">
                <a:latin typeface="Monlam Uni OuChan2"/>
                <a:ea typeface="+mn-ea"/>
                <a:cs typeface="Monlam Uni OuChan2"/>
                <a:sym typeface="Calibri"/>
              </a:rPr>
              <a:t>རྣམས་གློག་བརྡ་འགྱུར་བའི་ཆེད</a:t>
            </a:r>
            <a:r>
              <a:rPr dirty="0">
                <a:latin typeface="Monlam Uni OuChan2"/>
                <a:ea typeface="+mn-ea"/>
                <a:cs typeface="Monlam Uni OuChan2"/>
                <a:sym typeface="Calibri"/>
              </a:rPr>
              <a:t>།</a:t>
            </a:r>
          </a:p>
        </p:txBody>
      </p:sp>
      <p:sp>
        <p:nvSpPr>
          <p:cNvPr id="292" name="Shape 292"/>
          <p:cNvSpPr/>
          <p:nvPr/>
        </p:nvSpPr>
        <p:spPr>
          <a:xfrm>
            <a:off x="243806" y="5809893"/>
            <a:ext cx="4447252"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pPr>
            <a:r>
              <a:t>Cross section through taste receptors</a:t>
            </a:r>
          </a:p>
          <a:p>
            <a:pPr>
              <a:defRPr sz="2400">
                <a:latin typeface="Monlam Uni OuChan2"/>
                <a:ea typeface="Monlam Uni OuChan2"/>
                <a:cs typeface="Monlam Uni OuChan2"/>
                <a:sym typeface="Monlam Uni OuChan2"/>
              </a:defRPr>
            </a:pPr>
            <a:r>
              <a:t>རོ་ཚོར་སྣེ་ལེན་པའི་ཁ་གཤག་གི་ངོས།</a:t>
            </a:r>
          </a:p>
        </p:txBody>
      </p:sp>
      <p:sp>
        <p:nvSpPr>
          <p:cNvPr id="293" name="Shape 293"/>
          <p:cNvSpPr/>
          <p:nvPr/>
        </p:nvSpPr>
        <p:spPr>
          <a:xfrm>
            <a:off x="254000" y="1972281"/>
            <a:ext cx="317500" cy="542320"/>
          </a:xfrm>
          <a:prstGeom prst="rect">
            <a:avLst/>
          </a:prstGeom>
          <a:solidFill>
            <a:srgbClr val="FFFFFF"/>
          </a:solidFill>
          <a:ln>
            <a:solidFill>
              <a:srgbClr val="FFFFFF"/>
            </a:solidFill>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94" name="Shape 294"/>
          <p:cNvSpPr/>
          <p:nvPr/>
        </p:nvSpPr>
        <p:spPr>
          <a:xfrm>
            <a:off x="5609375" y="1104594"/>
            <a:ext cx="2131430" cy="662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solidFill>
                  <a:schemeClr val="accent5"/>
                </a:solidFill>
              </a:defRPr>
            </a:pPr>
            <a:r>
              <a:t>Saliva     </a:t>
            </a:r>
            <a:r>
              <a:rPr sz="2800"/>
              <a:t>མཆིལ་མ</a:t>
            </a:r>
            <a:r>
              <a:rPr sz="2800">
                <a:latin typeface="Monlam Uni OuChan2"/>
                <a:ea typeface="Monlam Uni OuChan2"/>
                <a:cs typeface="Monlam Uni OuChan2"/>
                <a:sym typeface="Monlam Uni OuChan2"/>
              </a:rPr>
              <a:t>།</a:t>
            </a:r>
          </a:p>
        </p:txBody>
      </p:sp>
      <p:pic>
        <p:nvPicPr>
          <p:cNvPr id="295" name="image15.tif"/>
          <p:cNvPicPr>
            <a:picLocks noChangeAspect="1"/>
          </p:cNvPicPr>
          <p:nvPr/>
        </p:nvPicPr>
        <p:blipFill>
          <a:blip r:embed="rId3"/>
          <a:stretch>
            <a:fillRect/>
          </a:stretch>
        </p:blipFill>
        <p:spPr>
          <a:xfrm>
            <a:off x="303423" y="1215776"/>
            <a:ext cx="4221878" cy="4289973"/>
          </a:xfrm>
          <a:prstGeom prst="rect">
            <a:avLst/>
          </a:prstGeom>
          <a:ln w="12700">
            <a:miter lim="400000"/>
          </a:ln>
        </p:spPr>
      </p:pic>
      <p:grpSp>
        <p:nvGrpSpPr>
          <p:cNvPr id="298" name="Group 298"/>
          <p:cNvGrpSpPr/>
          <p:nvPr/>
        </p:nvGrpSpPr>
        <p:grpSpPr>
          <a:xfrm>
            <a:off x="1911410" y="1871801"/>
            <a:ext cx="6114651" cy="2174216"/>
            <a:chOff x="-1" y="0"/>
            <a:chExt cx="6114650" cy="2174214"/>
          </a:xfrm>
        </p:grpSpPr>
        <p:sp>
          <p:nvSpPr>
            <p:cNvPr id="296" name="Shape 296"/>
            <p:cNvSpPr/>
            <p:nvPr/>
          </p:nvSpPr>
          <p:spPr>
            <a:xfrm>
              <a:off x="3697963" y="1312445"/>
              <a:ext cx="2416686" cy="861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200"/>
              </a:pPr>
              <a:r>
                <a:rPr dirty="0"/>
                <a:t>Taste receptor cell</a:t>
              </a:r>
            </a:p>
            <a:p>
              <a:pPr>
                <a:defRPr sz="2800">
                  <a:latin typeface="Monlam Uni OuChan2"/>
                  <a:ea typeface="Monlam Uni OuChan2"/>
                  <a:cs typeface="Monlam Uni OuChan2"/>
                  <a:sym typeface="Monlam Uni OuChan2"/>
                </a:defRPr>
              </a:pPr>
              <a:r>
                <a:rPr dirty="0" err="1"/>
                <a:t>རོའི་སྣེ་ལེན་ཕྲ་ཕུང</a:t>
              </a:r>
              <a:r>
                <a:rPr lang="bo-CN" dirty="0">
                  <a:solidFill>
                    <a:srgbClr val="FF0000"/>
                  </a:solidFill>
                </a:rPr>
                <a:t>་</a:t>
              </a:r>
              <a:r>
                <a:rPr dirty="0"/>
                <a:t>།</a:t>
              </a:r>
            </a:p>
          </p:txBody>
        </p:sp>
        <p:sp>
          <p:nvSpPr>
            <p:cNvPr id="297" name="Shape 297"/>
            <p:cNvSpPr/>
            <p:nvPr/>
          </p:nvSpPr>
          <p:spPr>
            <a:xfrm flipH="1" flipV="1">
              <a:off x="-1" y="0"/>
              <a:ext cx="3592309" cy="1719950"/>
            </a:xfrm>
            <a:prstGeom prst="line">
              <a:avLst/>
            </a:prstGeom>
            <a:noFill/>
            <a:ln w="25400"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nvGrpSpPr>
          <p:cNvPr id="301" name="Group 301"/>
          <p:cNvGrpSpPr/>
          <p:nvPr/>
        </p:nvGrpSpPr>
        <p:grpSpPr>
          <a:xfrm>
            <a:off x="1799035" y="1520368"/>
            <a:ext cx="6585695" cy="1822461"/>
            <a:chOff x="0" y="0"/>
            <a:chExt cx="6585694" cy="1822460"/>
          </a:xfrm>
        </p:grpSpPr>
        <p:sp>
          <p:nvSpPr>
            <p:cNvPr id="299" name="Shape 299"/>
            <p:cNvSpPr/>
            <p:nvPr/>
          </p:nvSpPr>
          <p:spPr>
            <a:xfrm flipH="1" flipV="1">
              <a:off x="-1" y="0"/>
              <a:ext cx="3690671" cy="1243600"/>
            </a:xfrm>
            <a:prstGeom prst="line">
              <a:avLst/>
            </a:prstGeom>
            <a:noFill/>
            <a:ln w="25400"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300" name="Shape 300"/>
            <p:cNvSpPr/>
            <p:nvPr/>
          </p:nvSpPr>
          <p:spPr>
            <a:xfrm>
              <a:off x="3810339" y="829323"/>
              <a:ext cx="2775355" cy="993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defRPr sz="2200">
                  <a:solidFill>
                    <a:srgbClr val="8F1506"/>
                  </a:solidFill>
                </a:defRPr>
              </a:pPr>
              <a:r>
                <a:t>Chocolate molecules</a:t>
              </a:r>
            </a:p>
            <a:p>
              <a:pPr>
                <a:defRPr sz="2800">
                  <a:solidFill>
                    <a:srgbClr val="8F1506"/>
                  </a:solidFill>
                  <a:latin typeface="Monlam Uni OuChan2"/>
                  <a:ea typeface="Monlam Uni OuChan2"/>
                  <a:cs typeface="Monlam Uni OuChan2"/>
                  <a:sym typeface="Monlam Uni OuChan2"/>
                </a:defRPr>
              </a:pPr>
              <a:r>
                <a:t>ཅོག་ལེ་ཊིའི་རྡུལ།</a:t>
              </a:r>
            </a:p>
          </p:txBody>
        </p:sp>
      </p:grpSp>
      <p:grpSp>
        <p:nvGrpSpPr>
          <p:cNvPr id="304" name="Group 304"/>
          <p:cNvGrpSpPr/>
          <p:nvPr/>
        </p:nvGrpSpPr>
        <p:grpSpPr>
          <a:xfrm>
            <a:off x="2645641" y="1492624"/>
            <a:ext cx="5285844" cy="993139"/>
            <a:chOff x="0" y="0"/>
            <a:chExt cx="5285843" cy="993138"/>
          </a:xfrm>
        </p:grpSpPr>
        <p:sp>
          <p:nvSpPr>
            <p:cNvPr id="302" name="Shape 302"/>
            <p:cNvSpPr/>
            <p:nvPr/>
          </p:nvSpPr>
          <p:spPr>
            <a:xfrm>
              <a:off x="2963734" y="0"/>
              <a:ext cx="2322110" cy="993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200"/>
              </a:pPr>
              <a:r>
                <a:t>Surface of tongue</a:t>
              </a:r>
            </a:p>
            <a:p>
              <a:pPr>
                <a:defRPr sz="2800">
                  <a:latin typeface="Monlam Uni OuChan2"/>
                  <a:ea typeface="Monlam Uni OuChan2"/>
                  <a:cs typeface="Monlam Uni OuChan2"/>
                  <a:sym typeface="Monlam Uni OuChan2"/>
                </a:defRPr>
              </a:pPr>
              <a:r>
                <a:t>ལྕེ་ཡི་ངོས།</a:t>
              </a:r>
            </a:p>
          </p:txBody>
        </p:sp>
        <p:sp>
          <p:nvSpPr>
            <p:cNvPr id="303" name="Shape 303"/>
            <p:cNvSpPr/>
            <p:nvPr/>
          </p:nvSpPr>
          <p:spPr>
            <a:xfrm flipH="1" flipV="1">
              <a:off x="0" y="106589"/>
              <a:ext cx="2853582" cy="347215"/>
            </a:xfrm>
            <a:prstGeom prst="line">
              <a:avLst/>
            </a:prstGeom>
            <a:noFill/>
            <a:ln w="25400"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nvGrpSpPr>
          <p:cNvPr id="307" name="Group 307"/>
          <p:cNvGrpSpPr/>
          <p:nvPr/>
        </p:nvGrpSpPr>
        <p:grpSpPr>
          <a:xfrm>
            <a:off x="2447217" y="4032182"/>
            <a:ext cx="5289143" cy="861770"/>
            <a:chOff x="-1" y="0"/>
            <a:chExt cx="5289142" cy="861769"/>
          </a:xfrm>
        </p:grpSpPr>
        <p:sp>
          <p:nvSpPr>
            <p:cNvPr id="305" name="Shape 305"/>
            <p:cNvSpPr/>
            <p:nvPr/>
          </p:nvSpPr>
          <p:spPr>
            <a:xfrm>
              <a:off x="3162156" y="0"/>
              <a:ext cx="2126985" cy="861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200"/>
              </a:pPr>
              <a:r>
                <a:rPr dirty="0"/>
                <a:t>Nerve cell</a:t>
              </a:r>
            </a:p>
            <a:p>
              <a:pPr>
                <a:defRPr sz="2800">
                  <a:latin typeface="Monlam Uni OuChan2"/>
                  <a:ea typeface="Monlam Uni OuChan2"/>
                  <a:cs typeface="Monlam Uni OuChan2"/>
                  <a:sym typeface="Monlam Uni OuChan2"/>
                </a:defRPr>
              </a:pPr>
              <a:r>
                <a:rPr dirty="0" err="1"/>
                <a:t>དབང་རྩ་ཕྲ་ཕུང</a:t>
              </a:r>
              <a:r>
                <a:rPr lang="bo-CN" dirty="0">
                  <a:solidFill>
                    <a:srgbClr val="FF0000"/>
                  </a:solidFill>
                </a:rPr>
                <a:t>་</a:t>
              </a:r>
              <a:r>
                <a:rPr dirty="0"/>
                <a:t>།</a:t>
              </a:r>
            </a:p>
          </p:txBody>
        </p:sp>
        <p:sp>
          <p:nvSpPr>
            <p:cNvPr id="306" name="Shape 306"/>
            <p:cNvSpPr/>
            <p:nvPr/>
          </p:nvSpPr>
          <p:spPr>
            <a:xfrm flipH="1" flipV="1">
              <a:off x="-1" y="413031"/>
              <a:ext cx="3056501" cy="5992"/>
            </a:xfrm>
            <a:prstGeom prst="line">
              <a:avLst/>
            </a:prstGeom>
            <a:noFill/>
            <a:ln w="25400"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sp>
        <p:nvSpPr>
          <p:cNvPr id="308" name="Shape 308"/>
          <p:cNvSpPr/>
          <p:nvPr/>
        </p:nvSpPr>
        <p:spPr>
          <a:xfrm>
            <a:off x="3200805" y="-1"/>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sz="3200" b="1" dirty="0" err="1">
                <a:latin typeface="Monlam Uni OuChan2"/>
                <a:ea typeface="Monlam Uni OuChan2"/>
                <a:cs typeface="Monlam Uni OuChan2"/>
                <a:sym typeface="Monlam Uni OuChan2"/>
              </a:rPr>
              <a:t>རོ</a:t>
            </a:r>
            <a:r>
              <a:rPr sz="3200" b="1" dirty="0">
                <a:latin typeface="Monlam Uni OuChan2"/>
                <a:ea typeface="Monlam Uni OuChan2"/>
                <a:cs typeface="Monlam Uni OuChan2"/>
                <a:sym typeface="Monlam Uni OuChan2"/>
              </a:rPr>
              <a:t>།</a:t>
            </a:r>
          </a:p>
        </p:txBody>
      </p:sp>
      <p:sp>
        <p:nvSpPr>
          <p:cNvPr id="309" name="Shape 309"/>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7" animBg="1" advAuto="0"/>
      <p:bldP spid="292" grpId="1" animBg="1" advAuto="0"/>
      <p:bldP spid="294" grpId="2" animBg="1" advAuto="0"/>
      <p:bldP spid="298" grpId="5" animBg="1" advAuto="0"/>
      <p:bldP spid="301" grpId="4" animBg="1" advAuto="0"/>
      <p:bldP spid="304" grpId="3" animBg="1" advAuto="0"/>
      <p:bldP spid="307" grpId="6"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18</a:t>
            </a:fld>
            <a:endParaRPr/>
          </a:p>
        </p:txBody>
      </p:sp>
      <p:sp>
        <p:nvSpPr>
          <p:cNvPr id="314" name="Shape 314"/>
          <p:cNvSpPr/>
          <p:nvPr/>
        </p:nvSpPr>
        <p:spPr>
          <a:xfrm>
            <a:off x="420827" y="3631891"/>
            <a:ext cx="8236406" cy="23177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400"/>
            </a:pPr>
            <a:r>
              <a:t>The taste sense detects substances </a:t>
            </a:r>
            <a:r>
              <a:rPr b="1"/>
              <a:t>dissolved</a:t>
            </a:r>
            <a:r>
              <a:t> in the saliva.</a:t>
            </a:r>
            <a:br/>
            <a:r>
              <a:rPr sz="2800">
                <a:latin typeface="Monlam Uni OuChan2"/>
                <a:ea typeface="Monlam Uni OuChan2"/>
                <a:cs typeface="Monlam Uni OuChan2"/>
                <a:sym typeface="Monlam Uni OuChan2"/>
              </a:rPr>
              <a:t>རོ་ཚོར་སྣེ་ལེན་པའི་མཆིལ་མའི་ནང་བཞུ་བ</a:t>
            </a:r>
            <a:r>
              <a:rPr sz="2800"/>
              <a:t>འི་</a:t>
            </a:r>
            <a:r>
              <a:rPr sz="2800">
                <a:latin typeface="Monlam Uni OuChan2"/>
                <a:ea typeface="Monlam Uni OuChan2"/>
                <a:cs typeface="Monlam Uni OuChan2"/>
                <a:sym typeface="Monlam Uni OuChan2"/>
              </a:rPr>
              <a:t>བེམ་རྫས་རྣམས་</a:t>
            </a:r>
            <a:r>
              <a:rPr sz="2800"/>
              <a:t>ངོས་འཛིན་བྱེད།</a:t>
            </a:r>
            <a:br>
              <a:rPr sz="2800"/>
            </a:br>
            <a:endParaRPr sz="2800"/>
          </a:p>
          <a:p>
            <a:pPr>
              <a:defRPr sz="2400"/>
            </a:pPr>
            <a:r>
              <a:t>How about juices? Do they include water?</a:t>
            </a:r>
            <a:br/>
            <a:r>
              <a:rPr sz="2800"/>
              <a:t>ཤིང་ཏོག་གི་ཁུ་བ་རྣམས་ག་འདྲ་རེད། དེའི་ནང་ཆུ་ཡོད་དམ།</a:t>
            </a:r>
          </a:p>
        </p:txBody>
      </p:sp>
      <p:sp>
        <p:nvSpPr>
          <p:cNvPr id="315" name="Shape 315"/>
          <p:cNvSpPr/>
          <p:nvPr/>
        </p:nvSpPr>
        <p:spPr>
          <a:xfrm>
            <a:off x="415513" y="1385340"/>
            <a:ext cx="8381121" cy="19799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r>
              <a:rPr dirty="0"/>
              <a:t>A </a:t>
            </a:r>
            <a:r>
              <a:rPr b="1" dirty="0"/>
              <a:t>taste bud</a:t>
            </a:r>
            <a:r>
              <a:rPr dirty="0"/>
              <a:t> has 50 to 100 taste receptor nerve </a:t>
            </a:r>
            <a:r>
              <a:rPr b="1" dirty="0"/>
              <a:t>cells</a:t>
            </a:r>
            <a:r>
              <a:rPr dirty="0"/>
              <a:t>.</a:t>
            </a:r>
          </a:p>
          <a:p>
            <a:pPr>
              <a:lnSpc>
                <a:spcPct val="130000"/>
              </a:lnSpc>
              <a:defRPr sz="2400"/>
            </a:pPr>
            <a:r>
              <a:rPr dirty="0"/>
              <a:t>These send their information via nerves to the brain. </a:t>
            </a:r>
          </a:p>
          <a:p>
            <a:pPr>
              <a:defRPr sz="2800">
                <a:latin typeface="Monlam Uni OuChan2"/>
                <a:ea typeface="Monlam Uni OuChan2"/>
                <a:cs typeface="Monlam Uni OuChan2"/>
                <a:sym typeface="Monlam Uni OuChan2"/>
              </a:defRPr>
            </a:pPr>
            <a:r>
              <a:rPr dirty="0" err="1">
                <a:latin typeface="+mj-lt"/>
                <a:ea typeface="+mj-ea"/>
                <a:cs typeface="+mj-cs"/>
                <a:sym typeface="Helvetica"/>
              </a:rPr>
              <a:t>ར</a:t>
            </a:r>
            <a:r>
              <a:rPr dirty="0" err="1"/>
              <a:t>ོ་ཡི་ཐེའུ་རེ་རེ་ལ་རོ་ཡི་སྣེ་ལེན་ཕྲ་ཕུང</a:t>
            </a:r>
            <a:r>
              <a:rPr dirty="0"/>
              <a:t>་ ༥༠ </a:t>
            </a:r>
            <a:r>
              <a:rPr dirty="0" err="1"/>
              <a:t>ནས</a:t>
            </a:r>
            <a:r>
              <a:rPr dirty="0"/>
              <a:t>་ ༡༠༠ </a:t>
            </a:r>
            <a:r>
              <a:rPr dirty="0" err="1"/>
              <a:t>བར་ཡོད</a:t>
            </a:r>
            <a:r>
              <a:rPr dirty="0"/>
              <a:t>།</a:t>
            </a:r>
          </a:p>
          <a:p>
            <a:pPr>
              <a:defRPr sz="2800">
                <a:latin typeface="Monlam Uni OuChan2"/>
                <a:ea typeface="Monlam Uni OuChan2"/>
                <a:cs typeface="Monlam Uni OuChan2"/>
                <a:sym typeface="Monlam Uni OuChan2"/>
              </a:defRPr>
            </a:pPr>
            <a:r>
              <a:rPr dirty="0">
                <a:latin typeface="+mj-lt"/>
                <a:ea typeface="+mj-ea"/>
                <a:cs typeface="+mj-cs"/>
                <a:sym typeface="Helvetica"/>
              </a:rPr>
              <a:t>འདི་ཚོའི་དབང་རྩ་ཕྲ་ཕུང་བརྒྱུད་ནས་ཆ་འཕྲིན་རྣམས་ཀླད་པར་གཏོང་གི་ཡོད།</a:t>
            </a:r>
          </a:p>
        </p:txBody>
      </p:sp>
      <p:sp>
        <p:nvSpPr>
          <p:cNvPr id="316" name="Shape 316"/>
          <p:cNvSpPr/>
          <p:nvPr/>
        </p:nvSpPr>
        <p:spPr>
          <a:xfrm>
            <a:off x="3200805" y="-1"/>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sz="3200" b="1" dirty="0" err="1">
                <a:latin typeface="Monlam Uni OuChan2"/>
                <a:ea typeface="Monlam Uni OuChan2"/>
                <a:cs typeface="Monlam Uni OuChan2"/>
                <a:sym typeface="Monlam Uni OuChan2"/>
              </a:rPr>
              <a:t>རོ</a:t>
            </a:r>
            <a:r>
              <a:rPr sz="3200" b="1" dirty="0">
                <a:latin typeface="Monlam Uni OuChan2"/>
                <a:ea typeface="Monlam Uni OuChan2"/>
                <a:cs typeface="Monlam Uni OuChan2"/>
                <a:sym typeface="Monlam Uni OuChan2"/>
              </a:rPr>
              <a:t>།</a:t>
            </a:r>
          </a:p>
        </p:txBody>
      </p:sp>
      <p:sp>
        <p:nvSpPr>
          <p:cNvPr id="317" name="Shape 317"/>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19</a:t>
            </a:fld>
            <a:endParaRPr/>
          </a:p>
        </p:txBody>
      </p:sp>
      <p:sp>
        <p:nvSpPr>
          <p:cNvPr id="320" name="Shape 320"/>
          <p:cNvSpPr/>
          <p:nvPr/>
        </p:nvSpPr>
        <p:spPr>
          <a:xfrm>
            <a:off x="394914" y="1170745"/>
            <a:ext cx="7450205"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r>
              <a:t>Experiment: 	How good is your taste sense?</a:t>
            </a:r>
            <a:br/>
            <a:r>
              <a:rPr sz="2800">
                <a:latin typeface="Monlam Uni OuChan2"/>
                <a:ea typeface="Monlam Uni OuChan2"/>
                <a:cs typeface="Monlam Uni OuChan2"/>
                <a:sym typeface="Monlam Uni OuChan2"/>
              </a:rPr>
              <a:t>བརྟག་དཔྱད།  	ཁྱེད་རང་གི་རོ་ཚོར་ག་འདྲ་ཡོད་དམ།</a:t>
            </a:r>
          </a:p>
        </p:txBody>
      </p:sp>
      <p:pic>
        <p:nvPicPr>
          <p:cNvPr id="321" name="image16.png" descr="Bildschirmfoto 2017-09-01 um 08.33.5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396" y="4104585"/>
            <a:ext cx="2327306" cy="2344141"/>
          </a:xfrm>
          <a:prstGeom prst="rect">
            <a:avLst/>
          </a:prstGeom>
          <a:ln w="12700">
            <a:miter lim="400000"/>
          </a:ln>
        </p:spPr>
      </p:pic>
      <p:pic>
        <p:nvPicPr>
          <p:cNvPr id="322" name="image17.png" descr="Bildschirmfoto 2017-09-01 um 08.35.12.png"/>
          <p:cNvPicPr>
            <a:picLocks noChangeAspect="1"/>
          </p:cNvPicPr>
          <p:nvPr/>
        </p:nvPicPr>
        <p:blipFill>
          <a:blip r:embed="rId4"/>
          <a:stretch>
            <a:fillRect/>
          </a:stretch>
        </p:blipFill>
        <p:spPr>
          <a:xfrm>
            <a:off x="4114555" y="4354314"/>
            <a:ext cx="3797545" cy="1880220"/>
          </a:xfrm>
          <a:prstGeom prst="rect">
            <a:avLst/>
          </a:prstGeom>
          <a:ln w="12700">
            <a:miter lim="400000"/>
          </a:ln>
        </p:spPr>
      </p:pic>
      <p:pic>
        <p:nvPicPr>
          <p:cNvPr id="323" name="image18.tif"/>
          <p:cNvPicPr>
            <a:picLocks noChangeAspect="1"/>
          </p:cNvPicPr>
          <p:nvPr/>
        </p:nvPicPr>
        <p:blipFill>
          <a:blip r:embed="rId5"/>
          <a:stretch>
            <a:fillRect/>
          </a:stretch>
        </p:blipFill>
        <p:spPr>
          <a:xfrm>
            <a:off x="928612" y="2169036"/>
            <a:ext cx="3251202" cy="1765301"/>
          </a:xfrm>
          <a:prstGeom prst="rect">
            <a:avLst/>
          </a:prstGeom>
          <a:ln w="12700">
            <a:miter lim="400000"/>
          </a:ln>
        </p:spPr>
      </p:pic>
      <p:pic>
        <p:nvPicPr>
          <p:cNvPr id="324" name="image19.tif"/>
          <p:cNvPicPr>
            <a:picLocks noChangeAspect="1"/>
          </p:cNvPicPr>
          <p:nvPr/>
        </p:nvPicPr>
        <p:blipFill>
          <a:blip r:embed="rId6"/>
          <a:stretch>
            <a:fillRect/>
          </a:stretch>
        </p:blipFill>
        <p:spPr>
          <a:xfrm>
            <a:off x="5077981" y="2267683"/>
            <a:ext cx="2082802" cy="1104902"/>
          </a:xfrm>
          <a:prstGeom prst="rect">
            <a:avLst/>
          </a:prstGeom>
          <a:ln w="12700">
            <a:miter lim="400000"/>
          </a:ln>
        </p:spPr>
      </p:pic>
      <p:sp>
        <p:nvSpPr>
          <p:cNvPr id="325" name="Shape 325"/>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326" name="Shape 326"/>
          <p:cNvSpPr/>
          <p:nvPr/>
        </p:nvSpPr>
        <p:spPr>
          <a:xfrm>
            <a:off x="3200805" y="-1"/>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sz="3200" b="1" dirty="0" err="1">
                <a:latin typeface="Monlam Uni OuChan2"/>
                <a:ea typeface="Monlam Uni OuChan2"/>
                <a:cs typeface="Monlam Uni OuChan2"/>
                <a:sym typeface="Monlam Uni OuChan2"/>
              </a:rPr>
              <a:t>རོ</a:t>
            </a:r>
            <a:r>
              <a:rPr sz="3200"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4"/>
          <p:cNvGrpSpPr/>
          <p:nvPr/>
        </p:nvGrpSpPr>
        <p:grpSpPr>
          <a:xfrm>
            <a:off x="445374" y="359607"/>
            <a:ext cx="8287148" cy="1541956"/>
            <a:chOff x="0" y="0"/>
            <a:chExt cx="8287146" cy="1541955"/>
          </a:xfrm>
        </p:grpSpPr>
        <p:pic>
          <p:nvPicPr>
            <p:cNvPr id="11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304239" cy="1541956"/>
            </a:xfrm>
            <a:prstGeom prst="rect">
              <a:avLst/>
            </a:prstGeom>
            <a:ln w="12700" cap="flat">
              <a:noFill/>
              <a:miter lim="400000"/>
            </a:ln>
            <a:effectLst/>
          </p:spPr>
        </p:pic>
        <p:pic>
          <p:nvPicPr>
            <p:cNvPr id="113" name="image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9776" y="34092"/>
              <a:ext cx="1547371" cy="1451612"/>
            </a:xfrm>
            <a:prstGeom prst="rect">
              <a:avLst/>
            </a:prstGeom>
            <a:ln w="12700" cap="flat">
              <a:noFill/>
              <a:miter lim="400000"/>
            </a:ln>
            <a:effectLst/>
          </p:spPr>
        </p:pic>
      </p:grpSp>
      <p:sp>
        <p:nvSpPr>
          <p:cNvPr id="115" name="Shape 115"/>
          <p:cNvSpPr/>
          <p:nvPr/>
        </p:nvSpPr>
        <p:spPr>
          <a:xfrm>
            <a:off x="2017197" y="4024381"/>
            <a:ext cx="5143502"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indent="40639" algn="ctr" defTabSz="914400">
              <a:defRPr>
                <a:uFill>
                  <a:solidFill>
                    <a:srgbClr val="000000"/>
                  </a:solidFill>
                </a:uFill>
              </a:defRPr>
            </a:pPr>
            <a:r>
              <a:t>Dr. Werner Nater</a:t>
            </a:r>
          </a:p>
          <a:p>
            <a:pPr marR="40639" indent="40639" algn="ctr" defTabSz="914400">
              <a:defRPr>
                <a:uFill>
                  <a:solidFill>
                    <a:srgbClr val="000000"/>
                  </a:solidFill>
                </a:uFill>
              </a:defRPr>
            </a:pPr>
            <a:r>
              <a:t>Project Manager "</a:t>
            </a:r>
            <a:r>
              <a:rPr i="1"/>
              <a:t>Science meets Dharma</a:t>
            </a:r>
            <a:r>
              <a:t>"</a:t>
            </a:r>
          </a:p>
          <a:p>
            <a:pPr marR="40639" indent="40639" algn="ctr" defTabSz="914400">
              <a:defRPr>
                <a:uFill>
                  <a:solidFill>
                    <a:srgbClr val="000000"/>
                  </a:solidFill>
                </a:uFill>
              </a:defRPr>
            </a:pPr>
            <a:r>
              <a:t>Tibet Institute Rikon, Switzerland</a:t>
            </a:r>
          </a:p>
        </p:txBody>
      </p:sp>
      <p:sp>
        <p:nvSpPr>
          <p:cNvPr id="116" name="Shape 116"/>
          <p:cNvSpPr/>
          <p:nvPr/>
        </p:nvSpPr>
        <p:spPr>
          <a:xfrm>
            <a:off x="494860" y="6248400"/>
            <a:ext cx="1556954"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a:defRPr sz="1600">
                <a:uFill>
                  <a:solidFill>
                    <a:srgbClr val="000000"/>
                  </a:solidFill>
                </a:uFill>
              </a:defRPr>
            </a:lvl1pPr>
          </a:lstStyle>
          <a:p>
            <a:r>
              <a:t>Kathmandu</a:t>
            </a:r>
          </a:p>
        </p:txBody>
      </p:sp>
      <p:sp>
        <p:nvSpPr>
          <p:cNvPr id="117" name="Shape 117"/>
          <p:cNvSpPr/>
          <p:nvPr/>
        </p:nvSpPr>
        <p:spPr>
          <a:xfrm>
            <a:off x="6221290" y="6248400"/>
            <a:ext cx="2476501"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a:defRPr sz="1600">
                <a:uFill>
                  <a:solidFill>
                    <a:srgbClr val="000000"/>
                  </a:solidFill>
                </a:uFill>
              </a:defRPr>
            </a:lvl1pPr>
          </a:lstStyle>
          <a:p>
            <a:r>
              <a:t>March 2020</a:t>
            </a:r>
          </a:p>
        </p:txBody>
      </p:sp>
      <p:sp>
        <p:nvSpPr>
          <p:cNvPr id="118" name="Shape 118"/>
          <p:cNvSpPr/>
          <p:nvPr/>
        </p:nvSpPr>
        <p:spPr>
          <a:xfrm>
            <a:off x="2457946" y="5461000"/>
            <a:ext cx="4278908" cy="3413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1900"/>
              </a:lnSpc>
              <a:tabLst>
                <a:tab pos="838200" algn="l"/>
              </a:tabLst>
              <a:defRPr sz="1600"/>
            </a:lvl1pPr>
          </a:lstStyle>
          <a:p>
            <a:r>
              <a:t>Translations: Kalsang Gyatso, Tenzin Tsondue</a:t>
            </a:r>
          </a:p>
        </p:txBody>
      </p:sp>
      <p:sp>
        <p:nvSpPr>
          <p:cNvPr id="119" name="Shape 119"/>
          <p:cNvSpPr/>
          <p:nvPr/>
        </p:nvSpPr>
        <p:spPr>
          <a:xfrm>
            <a:off x="833567" y="2182002"/>
            <a:ext cx="7608946" cy="15542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4800" b="1"/>
            </a:pPr>
            <a:r>
              <a:rPr dirty="0"/>
              <a:t>Biology/Chemistry</a:t>
            </a:r>
            <a:br>
              <a:rPr dirty="0"/>
            </a:br>
            <a:r>
              <a:rPr sz="5300" b="0" dirty="0">
                <a:latin typeface="Monlam Uni OuChan2"/>
                <a:ea typeface="Monlam Uni OuChan2"/>
                <a:cs typeface="Monlam Uni OuChan2"/>
                <a:sym typeface="Monlam Uni OuChan2"/>
              </a:rPr>
              <a:t>སྐྱེ་དངོས་རིག་པ།</a:t>
            </a:r>
            <a:r>
              <a:rPr b="0" dirty="0">
                <a:latin typeface="Monlam Uni OuChan2"/>
                <a:ea typeface="Monlam Uni OuChan2"/>
                <a:cs typeface="Monlam Uni OuChan2"/>
                <a:sym typeface="Monlam Uni OuChan2"/>
              </a:rPr>
              <a:t> /</a:t>
            </a:r>
            <a:r>
              <a:rPr lang="de-CH" b="0" dirty="0">
                <a:latin typeface="Monlam Uni OuChan2"/>
                <a:ea typeface="Monlam Uni OuChan2"/>
                <a:cs typeface="Monlam Uni OuChan2"/>
                <a:sym typeface="Monlam Uni OuChan2"/>
              </a:rPr>
              <a:t> </a:t>
            </a:r>
            <a:r>
              <a:rPr sz="5300" b="0" dirty="0">
                <a:latin typeface="Monlam Uni OuChan2"/>
                <a:ea typeface="Monlam Uni OuChan2"/>
                <a:cs typeface="Monlam Uni OuChan2"/>
                <a:sym typeface="Monlam Uni OuChan2"/>
              </a:rPr>
              <a:t>རྫས་སྦྱོར་རིག་པ།</a:t>
            </a:r>
          </a:p>
        </p:txBody>
      </p:sp>
      <p:sp>
        <p:nvSpPr>
          <p:cNvPr id="120" name="Shape 120"/>
          <p:cNvSpPr/>
          <p:nvPr/>
        </p:nvSpPr>
        <p:spPr>
          <a:xfrm>
            <a:off x="2633599" y="927383"/>
            <a:ext cx="387680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39687" algn="ctr">
              <a:defRPr sz="2000"/>
            </a:lvl1pPr>
          </a:lstStyle>
          <a:p>
            <a:r>
              <a:t>Science Introduction Workshop 2</a:t>
            </a:r>
          </a:p>
        </p:txBody>
      </p:sp>
      <p:sp>
        <p:nvSpPr>
          <p:cNvPr id="121" name="Shape 121"/>
          <p:cNvSpPr/>
          <p:nvPr/>
        </p:nvSpPr>
        <p:spPr>
          <a:xfrm>
            <a:off x="2174130" y="5080000"/>
            <a:ext cx="4846540" cy="3413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1900"/>
              </a:lnSpc>
              <a:tabLst>
                <a:tab pos="838200" algn="l"/>
              </a:tabLst>
              <a:defRPr sz="1600"/>
            </a:lvl1pPr>
          </a:lstStyle>
          <a:p>
            <a:r>
              <a:t>Cooperation: Maja Burkhard, Dr. Gabriele Kammradt</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p:nvPr/>
        </p:nvSpPr>
        <p:spPr>
          <a:xfrm>
            <a:off x="-7615" y="-25400"/>
            <a:ext cx="9207501" cy="6908800"/>
          </a:xfrm>
          <a:prstGeom prst="rect">
            <a:avLst/>
          </a:prstGeom>
          <a:solidFill>
            <a:srgbClr val="0000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1" name="Shape 331"/>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20</a:t>
            </a:fld>
            <a:endParaRPr/>
          </a:p>
        </p:txBody>
      </p:sp>
      <p:sp>
        <p:nvSpPr>
          <p:cNvPr id="332" name="Shape 332"/>
          <p:cNvSpPr/>
          <p:nvPr/>
        </p:nvSpPr>
        <p:spPr>
          <a:xfrm>
            <a:off x="3642259" y="2977595"/>
            <a:ext cx="1859483"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06400">
              <a:defRPr sz="2600">
                <a:solidFill>
                  <a:srgbClr val="FFFFFF"/>
                </a:solidFill>
                <a:latin typeface="Gill Sans"/>
                <a:ea typeface="Gill Sans"/>
                <a:cs typeface="Gill Sans"/>
                <a:sym typeface="Gill Sans"/>
              </a:defRPr>
            </a:pPr>
            <a:r>
              <a:rPr lang="de-CH" dirty="0" err="1"/>
              <a:t>Projector</a:t>
            </a:r>
            <a:r>
              <a:rPr lang="de-CH" dirty="0"/>
              <a:t> </a:t>
            </a:r>
            <a:r>
              <a:rPr dirty="0"/>
              <a:t>off</a:t>
            </a:r>
            <a:br>
              <a:rPr dirty="0"/>
            </a:br>
            <a:r>
              <a:rPr dirty="0"/>
              <a:t>Exp: Taste</a:t>
            </a:r>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image20.tif"/>
          <p:cNvPicPr>
            <a:picLocks noChangeAspect="1"/>
          </p:cNvPicPr>
          <p:nvPr/>
        </p:nvPicPr>
        <p:blipFill>
          <a:blip r:embed="rId2"/>
          <a:stretch>
            <a:fillRect/>
          </a:stretch>
        </p:blipFill>
        <p:spPr>
          <a:xfrm>
            <a:off x="2654619" y="459005"/>
            <a:ext cx="6350003" cy="6121401"/>
          </a:xfrm>
          <a:prstGeom prst="rect">
            <a:avLst/>
          </a:prstGeom>
          <a:ln w="12700">
            <a:miter lim="400000"/>
          </a:ln>
        </p:spPr>
      </p:pic>
      <p:sp>
        <p:nvSpPr>
          <p:cNvPr id="337" name="Shape 33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21</a:t>
            </a:fld>
            <a:endParaRPr/>
          </a:p>
        </p:txBody>
      </p:sp>
      <p:sp>
        <p:nvSpPr>
          <p:cNvPr id="338" name="Shape 338"/>
          <p:cNvSpPr/>
          <p:nvPr/>
        </p:nvSpPr>
        <p:spPr>
          <a:xfrm>
            <a:off x="431717" y="1218434"/>
            <a:ext cx="5108126" cy="126188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200"/>
            </a:pPr>
            <a:r>
              <a:rPr dirty="0"/>
              <a:t>Ob</a:t>
            </a:r>
            <a:r>
              <a:rPr sz="2400" dirty="0"/>
              <a:t>servation: </a:t>
            </a:r>
          </a:p>
          <a:p>
            <a:pPr>
              <a:defRPr sz="2400"/>
            </a:pPr>
            <a:r>
              <a:rPr dirty="0"/>
              <a:t>Taste is also influenced by the </a:t>
            </a:r>
            <a:r>
              <a:rPr dirty="0" err="1"/>
              <a:t>odour</a:t>
            </a:r>
            <a:endParaRPr dirty="0"/>
          </a:p>
          <a:p>
            <a:pPr>
              <a:defRPr sz="2800">
                <a:latin typeface="Monlam Uni OuChan2"/>
                <a:ea typeface="Monlam Uni OuChan2"/>
                <a:cs typeface="Monlam Uni OuChan2"/>
                <a:sym typeface="Monlam Uni OuChan2"/>
              </a:defRPr>
            </a:pPr>
            <a:r>
              <a:rPr dirty="0" err="1">
                <a:latin typeface="Monlam Uni OuChan2"/>
                <a:cs typeface="Monlam Uni OuChan2"/>
                <a:sym typeface="Helvetica"/>
              </a:rPr>
              <a:t>ལྟ</a:t>
            </a:r>
            <a:r>
              <a:rPr lang="bo-CN" dirty="0">
                <a:latin typeface="Monlam Uni OuChan2"/>
                <a:cs typeface="Monlam Uni OuChan2"/>
              </a:rPr>
              <a:t>་ཞིབ</a:t>
            </a:r>
            <a:r>
              <a:rPr dirty="0">
                <a:latin typeface="Monlam Uni OuChan2"/>
                <a:cs typeface="Monlam Uni OuChan2"/>
                <a:sym typeface="Helvetica"/>
              </a:rPr>
              <a:t>།</a:t>
            </a:r>
            <a:r>
              <a:rPr dirty="0">
                <a:latin typeface="Monlam Uni OuChan2"/>
                <a:cs typeface="Monlam Uni OuChan2"/>
              </a:rPr>
              <a:t> </a:t>
            </a:r>
            <a:r>
              <a:rPr dirty="0" err="1">
                <a:latin typeface="Monlam Uni OuChan2"/>
                <a:cs typeface="Monlam Uni OuChan2"/>
              </a:rPr>
              <a:t>རོ་ལ་དྲིའི་ཀྱང་ཤུགས་རྐྱེན་སྤྲོད་ཀྱི་ཡོད</a:t>
            </a:r>
            <a:r>
              <a:rPr dirty="0">
                <a:latin typeface="Monlam Uni OuChan2"/>
                <a:cs typeface="Monlam Uni OuChan2"/>
              </a:rPr>
              <a:t>།</a:t>
            </a:r>
          </a:p>
        </p:txBody>
      </p:sp>
      <p:grpSp>
        <p:nvGrpSpPr>
          <p:cNvPr id="341" name="Group 341"/>
          <p:cNvGrpSpPr/>
          <p:nvPr/>
        </p:nvGrpSpPr>
        <p:grpSpPr>
          <a:xfrm>
            <a:off x="7351721" y="3040713"/>
            <a:ext cx="1574865" cy="1095180"/>
            <a:chOff x="0" y="0"/>
            <a:chExt cx="1574864" cy="1095179"/>
          </a:xfrm>
        </p:grpSpPr>
        <p:sp>
          <p:nvSpPr>
            <p:cNvPr id="339" name="Shape 339"/>
            <p:cNvSpPr/>
            <p:nvPr/>
          </p:nvSpPr>
          <p:spPr>
            <a:xfrm>
              <a:off x="368865" y="432241"/>
              <a:ext cx="1206000" cy="662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defRPr sz="2400">
                  <a:solidFill>
                    <a:srgbClr val="F62402"/>
                  </a:solidFill>
                </a:defRPr>
              </a:pPr>
              <a:r>
                <a:t>Taste </a:t>
              </a:r>
              <a:r>
                <a:rPr sz="2800">
                  <a:latin typeface="Monlam Uni OuChan2"/>
                  <a:ea typeface="Monlam Uni OuChan2"/>
                  <a:cs typeface="Monlam Uni OuChan2"/>
                  <a:sym typeface="Monlam Uni OuChan2"/>
                </a:rPr>
                <a:t>རོ།</a:t>
              </a:r>
            </a:p>
          </p:txBody>
        </p:sp>
        <p:sp>
          <p:nvSpPr>
            <p:cNvPr id="340" name="Shape 340"/>
            <p:cNvSpPr/>
            <p:nvPr/>
          </p:nvSpPr>
          <p:spPr>
            <a:xfrm flipH="1" flipV="1">
              <a:off x="-1" y="0"/>
              <a:ext cx="372307" cy="554664"/>
            </a:xfrm>
            <a:prstGeom prst="line">
              <a:avLst/>
            </a:prstGeom>
            <a:noFill/>
            <a:ln w="38100" cap="flat">
              <a:solidFill>
                <a:srgbClr val="F62402"/>
              </a:solidFill>
              <a:prstDash val="solid"/>
              <a:round/>
              <a:tailEnd type="triangle" w="med" len="med"/>
            </a:ln>
            <a:effectLst/>
          </p:spPr>
          <p:txBody>
            <a:bodyPr wrap="square" lIns="45718" tIns="45718" rIns="45718" bIns="45718" numCol="1" anchor="t">
              <a:noAutofit/>
            </a:bodyPr>
            <a:lstStyle/>
            <a:p>
              <a:endParaRPr/>
            </a:p>
          </p:txBody>
        </p:sp>
      </p:grpSp>
      <p:grpSp>
        <p:nvGrpSpPr>
          <p:cNvPr id="344" name="Group 344"/>
          <p:cNvGrpSpPr/>
          <p:nvPr/>
        </p:nvGrpSpPr>
        <p:grpSpPr>
          <a:xfrm>
            <a:off x="5235325" y="246200"/>
            <a:ext cx="1751444" cy="1204677"/>
            <a:chOff x="0" y="0"/>
            <a:chExt cx="1751443" cy="1204675"/>
          </a:xfrm>
        </p:grpSpPr>
        <p:sp>
          <p:nvSpPr>
            <p:cNvPr id="342" name="Shape 342"/>
            <p:cNvSpPr/>
            <p:nvPr/>
          </p:nvSpPr>
          <p:spPr>
            <a:xfrm>
              <a:off x="0" y="-1"/>
              <a:ext cx="1568005" cy="662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2400">
                  <a:solidFill>
                    <a:srgbClr val="F62402"/>
                  </a:solidFill>
                </a:defRPr>
              </a:pPr>
              <a:r>
                <a:t>Smell  </a:t>
              </a:r>
              <a:r>
                <a:rPr sz="2800">
                  <a:latin typeface="Monlam Uni OuChan2"/>
                  <a:ea typeface="Monlam Uni OuChan2"/>
                  <a:cs typeface="Monlam Uni OuChan2"/>
                  <a:sym typeface="Monlam Uni OuChan2"/>
                </a:rPr>
                <a:t>དྲི།</a:t>
              </a:r>
            </a:p>
          </p:txBody>
        </p:sp>
        <p:sp>
          <p:nvSpPr>
            <p:cNvPr id="343" name="Shape 343"/>
            <p:cNvSpPr/>
            <p:nvPr/>
          </p:nvSpPr>
          <p:spPr>
            <a:xfrm>
              <a:off x="1004119" y="548364"/>
              <a:ext cx="747325" cy="656312"/>
            </a:xfrm>
            <a:prstGeom prst="line">
              <a:avLst/>
            </a:prstGeom>
            <a:noFill/>
            <a:ln w="38100" cap="flat">
              <a:solidFill>
                <a:srgbClr val="F62402"/>
              </a:solidFill>
              <a:prstDash val="solid"/>
              <a:round/>
              <a:tailEnd type="triangle" w="med" len="med"/>
            </a:ln>
            <a:effectLst/>
          </p:spPr>
          <p:txBody>
            <a:bodyPr wrap="square" lIns="45718" tIns="45718" rIns="45718" bIns="45718" numCol="1" anchor="t">
              <a:noAutofit/>
            </a:bodyPr>
            <a:lstStyle/>
            <a:p>
              <a:endParaRPr/>
            </a:p>
          </p:txBody>
        </p:sp>
      </p:grpSp>
      <p:grpSp>
        <p:nvGrpSpPr>
          <p:cNvPr id="347" name="Group 347"/>
          <p:cNvGrpSpPr/>
          <p:nvPr/>
        </p:nvGrpSpPr>
        <p:grpSpPr>
          <a:xfrm>
            <a:off x="7134508" y="183304"/>
            <a:ext cx="1846000" cy="1548440"/>
            <a:chOff x="0" y="0"/>
            <a:chExt cx="1845998" cy="1548438"/>
          </a:xfrm>
        </p:grpSpPr>
        <p:sp>
          <p:nvSpPr>
            <p:cNvPr id="345" name="Shape 345"/>
            <p:cNvSpPr/>
            <p:nvPr/>
          </p:nvSpPr>
          <p:spPr>
            <a:xfrm flipH="1">
              <a:off x="480380" y="521818"/>
              <a:ext cx="524676" cy="1026621"/>
            </a:xfrm>
            <a:prstGeom prst="line">
              <a:avLst/>
            </a:prstGeom>
            <a:noFill/>
            <a:ln w="38100" cap="flat">
              <a:solidFill>
                <a:srgbClr val="F62402"/>
              </a:solidFill>
              <a:prstDash val="solid"/>
              <a:round/>
              <a:tailEnd type="triangle" w="med" len="med"/>
            </a:ln>
            <a:effectLst/>
          </p:spPr>
          <p:txBody>
            <a:bodyPr wrap="square" lIns="45718" tIns="45718" rIns="45718" bIns="45718" numCol="1" anchor="t">
              <a:noAutofit/>
            </a:bodyPr>
            <a:lstStyle/>
            <a:p>
              <a:endParaRPr/>
            </a:p>
          </p:txBody>
        </p:sp>
        <p:sp>
          <p:nvSpPr>
            <p:cNvPr id="346" name="Shape 346"/>
            <p:cNvSpPr/>
            <p:nvPr/>
          </p:nvSpPr>
          <p:spPr>
            <a:xfrm>
              <a:off x="0" y="-1"/>
              <a:ext cx="1845999" cy="662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2800">
                  <a:solidFill>
                    <a:srgbClr val="F62402"/>
                  </a:solidFill>
                  <a:latin typeface="Monlam Uni OuChan2"/>
                  <a:ea typeface="Monlam Uni OuChan2"/>
                  <a:cs typeface="Monlam Uni OuChan2"/>
                  <a:sym typeface="Monlam Uni OuChan2"/>
                </a:defRPr>
              </a:pPr>
              <a:r>
                <a:t>དྲི་ཚོར།</a:t>
              </a:r>
              <a:r>
                <a:rPr sz="2300"/>
                <a:t> + </a:t>
              </a:r>
              <a:r>
                <a:rPr>
                  <a:latin typeface="+mj-lt"/>
                  <a:ea typeface="+mj-ea"/>
                  <a:cs typeface="+mj-cs"/>
                  <a:sym typeface="Helvetica"/>
                </a:rPr>
                <a:t>རོ</a:t>
              </a:r>
              <a:r>
                <a:t>།</a:t>
              </a:r>
            </a:p>
          </p:txBody>
        </p:sp>
      </p:grpSp>
      <p:sp>
        <p:nvSpPr>
          <p:cNvPr id="348" name="Shape 348"/>
          <p:cNvSpPr/>
          <p:nvPr/>
        </p:nvSpPr>
        <p:spPr>
          <a:xfrm>
            <a:off x="1788304" y="-1"/>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sz="3200" b="1" dirty="0" err="1">
                <a:latin typeface="Monlam Uni OuChan2"/>
                <a:ea typeface="Monlam Uni OuChan2"/>
                <a:cs typeface="Monlam Uni OuChan2"/>
                <a:sym typeface="Monlam Uni OuChan2"/>
              </a:rPr>
              <a:t>རོ</a:t>
            </a:r>
            <a:r>
              <a:rPr sz="3200" b="1" dirty="0">
                <a:latin typeface="Monlam Uni OuChan2"/>
                <a:ea typeface="Monlam Uni OuChan2"/>
                <a:cs typeface="Monlam Uni OuChan2"/>
                <a:sym typeface="Monlam Uni OuChan2"/>
              </a:rPr>
              <a:t>།</a:t>
            </a:r>
          </a:p>
        </p:txBody>
      </p:sp>
      <p:sp>
        <p:nvSpPr>
          <p:cNvPr id="349" name="Shape 349"/>
          <p:cNvSpPr/>
          <p:nvPr/>
        </p:nvSpPr>
        <p:spPr>
          <a:xfrm flipV="1">
            <a:off x="-155363" y="1124534"/>
            <a:ext cx="5565702" cy="13704"/>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22</a:t>
            </a:fld>
            <a:endParaRPr/>
          </a:p>
        </p:txBody>
      </p:sp>
      <p:sp>
        <p:nvSpPr>
          <p:cNvPr id="352" name="Shape 352"/>
          <p:cNvSpPr/>
          <p:nvPr/>
        </p:nvSpPr>
        <p:spPr>
          <a:xfrm>
            <a:off x="494122" y="1327314"/>
            <a:ext cx="6546758" cy="39415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sz="2400"/>
            </a:pPr>
            <a:r>
              <a:rPr dirty="0"/>
              <a:t>There are five established</a:t>
            </a:r>
            <a:r>
              <a:rPr b="1" i="1" dirty="0"/>
              <a:t> </a:t>
            </a:r>
            <a:r>
              <a:rPr b="1" dirty="0"/>
              <a:t>basic taste senses.</a:t>
            </a:r>
            <a:br>
              <a:rPr b="1" dirty="0"/>
            </a:br>
            <a:r>
              <a:rPr sz="3200" dirty="0">
                <a:latin typeface="Monlam Uni OuChan2"/>
                <a:ea typeface="Monlam Uni OuChan2"/>
                <a:cs typeface="Monlam Uni OuChan2"/>
                <a:sym typeface="Monlam Uni OuChan2"/>
              </a:rPr>
              <a:t>གཞི་རྩའི་རོ་ཚོར་ལྔ་ཡོད།</a:t>
            </a:r>
          </a:p>
          <a:p>
            <a:pPr marL="514350" indent="-514350">
              <a:lnSpc>
                <a:spcPct val="140000"/>
              </a:lnSpc>
              <a:tabLst>
                <a:tab pos="3136900" algn="l"/>
              </a:tabLst>
              <a:defRPr sz="2400">
                <a:solidFill>
                  <a:srgbClr val="FF2600"/>
                </a:solidFill>
              </a:defRPr>
            </a:pPr>
            <a:r>
              <a:rPr dirty="0"/>
              <a:t>1. Sweetness 	</a:t>
            </a:r>
            <a:r>
              <a:rPr sz="2800" dirty="0">
                <a:latin typeface="Monlam Uni OuChan2"/>
                <a:ea typeface="Monlam Uni OuChan2"/>
                <a:cs typeface="Monlam Uni OuChan2"/>
                <a:sym typeface="Monlam Uni OuChan2"/>
              </a:rPr>
              <a:t>༡༽ མངར་ཆ།</a:t>
            </a:r>
            <a:endParaRPr dirty="0">
              <a:latin typeface="Monlam Uni OuChan2"/>
              <a:ea typeface="Monlam Uni OuChan2"/>
              <a:cs typeface="Monlam Uni OuChan2"/>
              <a:sym typeface="Monlam Uni OuChan2"/>
            </a:endParaRPr>
          </a:p>
          <a:p>
            <a:pPr marL="514350" indent="-514350">
              <a:lnSpc>
                <a:spcPct val="140000"/>
              </a:lnSpc>
              <a:tabLst>
                <a:tab pos="3136900" algn="l"/>
              </a:tabLst>
              <a:defRPr sz="2400">
                <a:solidFill>
                  <a:srgbClr val="FF2600"/>
                </a:solidFill>
              </a:defRPr>
            </a:pPr>
            <a:r>
              <a:rPr dirty="0"/>
              <a:t>2. Sourness 	</a:t>
            </a:r>
            <a:r>
              <a:rPr sz="2800" dirty="0">
                <a:latin typeface="Monlam Uni OuChan2"/>
                <a:ea typeface="Monlam Uni OuChan2"/>
                <a:cs typeface="Monlam Uni OuChan2"/>
                <a:sym typeface="Monlam Uni OuChan2"/>
              </a:rPr>
              <a:t>༢༽ སྐྱུར་མོ།</a:t>
            </a:r>
            <a:endParaRPr dirty="0">
              <a:latin typeface="Monlam Uni OuChan2"/>
              <a:ea typeface="Monlam Uni OuChan2"/>
              <a:cs typeface="Monlam Uni OuChan2"/>
              <a:sym typeface="Monlam Uni OuChan2"/>
            </a:endParaRPr>
          </a:p>
          <a:p>
            <a:pPr marL="514350" indent="-514350">
              <a:lnSpc>
                <a:spcPct val="140000"/>
              </a:lnSpc>
              <a:tabLst>
                <a:tab pos="3136900" algn="l"/>
              </a:tabLst>
              <a:defRPr sz="2400">
                <a:solidFill>
                  <a:srgbClr val="FF2600"/>
                </a:solidFill>
              </a:defRPr>
            </a:pPr>
            <a:r>
              <a:rPr dirty="0"/>
              <a:t>3. Saltiness 	</a:t>
            </a:r>
            <a:r>
              <a:rPr sz="2800" dirty="0">
                <a:latin typeface="Monlam Uni OuChan2"/>
                <a:ea typeface="Monlam Uni OuChan2"/>
                <a:cs typeface="Monlam Uni OuChan2"/>
                <a:sym typeface="Monlam Uni OuChan2"/>
              </a:rPr>
              <a:t>༣༽ ཚྭ་ཁུ།</a:t>
            </a:r>
          </a:p>
          <a:p>
            <a:pPr marL="514350" indent="-514350">
              <a:lnSpc>
                <a:spcPct val="140000"/>
              </a:lnSpc>
              <a:tabLst>
                <a:tab pos="3136900" algn="l"/>
              </a:tabLst>
              <a:defRPr sz="2400">
                <a:solidFill>
                  <a:srgbClr val="FF2600"/>
                </a:solidFill>
              </a:defRPr>
            </a:pPr>
            <a:r>
              <a:rPr dirty="0"/>
              <a:t>4. Bitterness 	</a:t>
            </a:r>
            <a:r>
              <a:rPr sz="2800" dirty="0">
                <a:latin typeface="Monlam Uni OuChan2"/>
                <a:ea typeface="Monlam Uni OuChan2"/>
                <a:cs typeface="Monlam Uni OuChan2"/>
                <a:sym typeface="Monlam Uni OuChan2"/>
              </a:rPr>
              <a:t>༤༽ ཁ་ཏིག</a:t>
            </a:r>
          </a:p>
          <a:p>
            <a:pPr marL="514350" indent="-514350">
              <a:lnSpc>
                <a:spcPct val="140000"/>
              </a:lnSpc>
              <a:tabLst>
                <a:tab pos="3136900" algn="l"/>
              </a:tabLst>
              <a:defRPr sz="2400">
                <a:solidFill>
                  <a:srgbClr val="FF2600"/>
                </a:solidFill>
              </a:defRPr>
            </a:pPr>
            <a:r>
              <a:rPr dirty="0"/>
              <a:t>5. Umami	</a:t>
            </a:r>
            <a:r>
              <a:rPr dirty="0">
                <a:latin typeface="Monlam Uni OuChan2"/>
                <a:ea typeface="Monlam Uni OuChan2"/>
                <a:cs typeface="Monlam Uni OuChan2"/>
                <a:sym typeface="Monlam Uni OuChan2"/>
              </a:rPr>
              <a:t>༥</a:t>
            </a:r>
            <a:r>
              <a:rPr sz="2800" dirty="0">
                <a:latin typeface="Monlam Uni OuChan2"/>
                <a:ea typeface="Monlam Uni OuChan2"/>
                <a:cs typeface="Monlam Uni OuChan2"/>
                <a:sym typeface="Monlam Uni OuChan2"/>
              </a:rPr>
              <a:t>༽ བྲོ་བ་ཞིམ་པོ། </a:t>
            </a:r>
            <a:r>
              <a:rPr dirty="0"/>
              <a:t>	</a:t>
            </a:r>
          </a:p>
        </p:txBody>
      </p:sp>
      <p:sp>
        <p:nvSpPr>
          <p:cNvPr id="353" name="Shape 353"/>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354" name="Shape 354"/>
          <p:cNvSpPr/>
          <p:nvPr/>
        </p:nvSpPr>
        <p:spPr>
          <a:xfrm>
            <a:off x="3200805" y="-1"/>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sz="3200" b="1" dirty="0" err="1">
                <a:latin typeface="Monlam Uni OuChan2"/>
                <a:ea typeface="Monlam Uni OuChan2"/>
                <a:cs typeface="Monlam Uni OuChan2"/>
                <a:sym typeface="Monlam Uni OuChan2"/>
              </a:rPr>
              <a:t>རོ</a:t>
            </a:r>
            <a:r>
              <a:rPr sz="3200"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5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5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359" name="Shape 35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23</a:t>
            </a:fld>
            <a:endParaRPr/>
          </a:p>
        </p:txBody>
      </p:sp>
      <p:grpSp>
        <p:nvGrpSpPr>
          <p:cNvPr id="362" name="Group 362"/>
          <p:cNvGrpSpPr/>
          <p:nvPr/>
        </p:nvGrpSpPr>
        <p:grpSpPr>
          <a:xfrm>
            <a:off x="3396741" y="176412"/>
            <a:ext cx="5561862" cy="6320297"/>
            <a:chOff x="0" y="0"/>
            <a:chExt cx="5561861" cy="6320296"/>
          </a:xfrm>
        </p:grpSpPr>
        <p:pic>
          <p:nvPicPr>
            <p:cNvPr id="360" name="image21.png"/>
            <p:cNvPicPr>
              <a:picLocks noChangeAspect="1"/>
            </p:cNvPicPr>
            <p:nvPr/>
          </p:nvPicPr>
          <p:blipFill>
            <a:blip r:embed="rId3"/>
            <a:stretch>
              <a:fillRect/>
            </a:stretch>
          </p:blipFill>
          <p:spPr>
            <a:xfrm>
              <a:off x="-1" y="0"/>
              <a:ext cx="5561863" cy="6320297"/>
            </a:xfrm>
            <a:prstGeom prst="rect">
              <a:avLst/>
            </a:prstGeom>
            <a:ln w="12700" cap="flat">
              <a:noFill/>
              <a:miter lim="400000"/>
            </a:ln>
            <a:effectLst/>
          </p:spPr>
        </p:pic>
        <p:pic>
          <p:nvPicPr>
            <p:cNvPr id="361" name="image22.png"/>
            <p:cNvPicPr>
              <a:picLocks noChangeAspect="1"/>
            </p:cNvPicPr>
            <p:nvPr/>
          </p:nvPicPr>
          <p:blipFill>
            <a:blip r:embed="rId4"/>
            <a:stretch>
              <a:fillRect/>
            </a:stretch>
          </p:blipFill>
          <p:spPr>
            <a:xfrm>
              <a:off x="219837" y="4082211"/>
              <a:ext cx="1107543" cy="2129888"/>
            </a:xfrm>
            <a:prstGeom prst="rect">
              <a:avLst/>
            </a:prstGeom>
            <a:ln w="12700" cap="flat">
              <a:noFill/>
              <a:miter lim="400000"/>
            </a:ln>
            <a:effectLst/>
          </p:spPr>
        </p:pic>
      </p:grpSp>
      <p:sp>
        <p:nvSpPr>
          <p:cNvPr id="363" name="Shape 363"/>
          <p:cNvSpPr/>
          <p:nvPr/>
        </p:nvSpPr>
        <p:spPr>
          <a:xfrm>
            <a:off x="309952" y="1188562"/>
            <a:ext cx="2856716" cy="3710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endParaRPr dirty="0"/>
          </a:p>
          <a:p>
            <a:pPr>
              <a:defRPr sz="2400"/>
            </a:pPr>
            <a:r>
              <a:rPr dirty="0"/>
              <a:t>These 5 tastes can be detected by any area of the tongue. </a:t>
            </a:r>
            <a:endParaRPr sz="2800" dirty="0"/>
          </a:p>
          <a:p>
            <a:pPr>
              <a:defRPr sz="2800"/>
            </a:pPr>
            <a:endParaRPr sz="2800" dirty="0"/>
          </a:p>
          <a:p>
            <a:pPr>
              <a:lnSpc>
                <a:spcPct val="120000"/>
              </a:lnSpc>
              <a:defRPr sz="2800">
                <a:latin typeface="Monlam Uni OuChan2"/>
                <a:ea typeface="Monlam Uni OuChan2"/>
                <a:cs typeface="Monlam Uni OuChan2"/>
                <a:sym typeface="Monlam Uni OuChan2"/>
              </a:defRPr>
            </a:pPr>
            <a:r>
              <a:rPr dirty="0"/>
              <a:t>རོ་ཚོར་ལྔ་པོ་ནི་ལྕེའི་ས་ཁུལ་གང་རུང་གིས་ངོས་འཛིན་བྱེད་ཐུབ།</a:t>
            </a:r>
          </a:p>
        </p:txBody>
      </p:sp>
      <p:sp>
        <p:nvSpPr>
          <p:cNvPr id="364" name="Shape 364"/>
          <p:cNvSpPr/>
          <p:nvPr/>
        </p:nvSpPr>
        <p:spPr>
          <a:xfrm>
            <a:off x="401662" y="-1"/>
            <a:ext cx="2747250"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lang="bo-CN" sz="2800" b="1" dirty="0">
                <a:latin typeface="Monlam Uni OuChan2"/>
                <a:ea typeface="Monlam Uni OuChan2"/>
                <a:cs typeface="Monlam Uni OuChan2"/>
                <a:sym typeface="Monlam Uni OuChan2"/>
              </a:rPr>
              <a:t>རོ།</a:t>
            </a:r>
            <a:endParaRPr sz="3100" b="0"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24</a:t>
            </a:fld>
            <a:endParaRPr/>
          </a:p>
        </p:txBody>
      </p:sp>
      <p:sp>
        <p:nvSpPr>
          <p:cNvPr id="369" name="Shape 369"/>
          <p:cNvSpPr/>
          <p:nvPr/>
        </p:nvSpPr>
        <p:spPr>
          <a:xfrm>
            <a:off x="434168" y="1444235"/>
            <a:ext cx="8275664" cy="30818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solidFill>
                  <a:srgbClr val="FF2600"/>
                </a:solidFill>
                <a:latin typeface="+mn-lt"/>
                <a:ea typeface="+mn-ea"/>
                <a:cs typeface="+mn-cs"/>
                <a:sym typeface="Calibri"/>
              </a:defRPr>
            </a:pPr>
            <a:r>
              <a:rPr dirty="0"/>
              <a:t>5</a:t>
            </a:r>
            <a:r>
              <a:rPr dirty="0">
                <a:solidFill>
                  <a:srgbClr val="000000"/>
                </a:solidFill>
              </a:rPr>
              <a:t> basic taste receptors have about </a:t>
            </a:r>
            <a:r>
              <a:rPr dirty="0"/>
              <a:t>10 </a:t>
            </a:r>
            <a:r>
              <a:rPr dirty="0">
                <a:solidFill>
                  <a:srgbClr val="000000"/>
                </a:solidFill>
              </a:rPr>
              <a:t>intensity grades of each. </a:t>
            </a:r>
            <a:br>
              <a:rPr dirty="0">
                <a:solidFill>
                  <a:srgbClr val="000000"/>
                </a:solidFill>
              </a:rPr>
            </a:br>
            <a:r>
              <a:rPr sz="2800" dirty="0" err="1">
                <a:solidFill>
                  <a:srgbClr val="000000"/>
                </a:solidFill>
              </a:rPr>
              <a:t>གཞི་རྩའི་རོ་ཚོར་སྣེ་ལེན་པ</a:t>
            </a:r>
            <a:r>
              <a:rPr sz="2800" dirty="0">
                <a:solidFill>
                  <a:srgbClr val="000000"/>
                </a:solidFill>
              </a:rPr>
              <a:t>་</a:t>
            </a:r>
            <a:r>
              <a:rPr sz="2800" dirty="0">
                <a:solidFill>
                  <a:srgbClr val="000000"/>
                </a:solidFill>
                <a:latin typeface="Monlam Uni OuChan2"/>
                <a:ea typeface="Monlam Uni OuChan2"/>
                <a:cs typeface="Monlam Uni OuChan2"/>
                <a:sym typeface="Monlam Uni OuChan2"/>
              </a:rPr>
              <a:t> </a:t>
            </a:r>
            <a:r>
              <a:rPr sz="2800" dirty="0">
                <a:solidFill>
                  <a:srgbClr val="FF0000"/>
                </a:solidFill>
              </a:rPr>
              <a:t>༥</a:t>
            </a:r>
            <a:r>
              <a:rPr sz="2800" dirty="0">
                <a:solidFill>
                  <a:srgbClr val="000000"/>
                </a:solidFill>
                <a:latin typeface="Monlam Uni OuChan2"/>
                <a:ea typeface="Monlam Uni OuChan2"/>
                <a:cs typeface="Monlam Uni OuChan2"/>
                <a:sym typeface="Monlam Uni OuChan2"/>
              </a:rPr>
              <a:t> </a:t>
            </a:r>
            <a:r>
              <a:rPr sz="2800" dirty="0" err="1">
                <a:solidFill>
                  <a:srgbClr val="000000"/>
                </a:solidFill>
              </a:rPr>
              <a:t>ཡོད་པ་དེ་ཚོ་རེ་རེ་ལ་རོ་ཚོར་གྱི་རིམ་པ</a:t>
            </a:r>
            <a:r>
              <a:rPr sz="2800" dirty="0">
                <a:solidFill>
                  <a:srgbClr val="000000"/>
                </a:solidFill>
              </a:rPr>
              <a:t>་</a:t>
            </a:r>
            <a:r>
              <a:rPr sz="2800" dirty="0">
                <a:solidFill>
                  <a:srgbClr val="000000"/>
                </a:solidFill>
                <a:latin typeface="Monlam Uni OuChan2"/>
                <a:ea typeface="Monlam Uni OuChan2"/>
                <a:cs typeface="Monlam Uni OuChan2"/>
                <a:sym typeface="Monlam Uni OuChan2"/>
              </a:rPr>
              <a:t> </a:t>
            </a:r>
            <a:r>
              <a:rPr sz="2800" dirty="0"/>
              <a:t>༡༠</a:t>
            </a:r>
            <a:r>
              <a:rPr sz="2800" dirty="0">
                <a:solidFill>
                  <a:srgbClr val="000000"/>
                </a:solidFill>
                <a:latin typeface="Monlam Uni OuChan2"/>
                <a:ea typeface="Monlam Uni OuChan2"/>
                <a:cs typeface="Monlam Uni OuChan2"/>
                <a:sym typeface="Monlam Uni OuChan2"/>
              </a:rPr>
              <a:t> </a:t>
            </a:r>
            <a:r>
              <a:rPr sz="2800" dirty="0" err="1">
                <a:solidFill>
                  <a:srgbClr val="000000"/>
                </a:solidFill>
              </a:rPr>
              <a:t>ཙམ་ཡོད</a:t>
            </a:r>
            <a:r>
              <a:rPr sz="2800" dirty="0">
                <a:solidFill>
                  <a:srgbClr val="000000"/>
                </a:solidFill>
              </a:rPr>
              <a:t>།</a:t>
            </a:r>
            <a:endParaRPr sz="2800" dirty="0">
              <a:latin typeface="Monlam Uni OuChan2"/>
              <a:ea typeface="Monlam Uni OuChan2"/>
              <a:cs typeface="Monlam Uni OuChan2"/>
              <a:sym typeface="Monlam Uni OuChan2"/>
            </a:endParaRPr>
          </a:p>
          <a:p>
            <a:pPr marL="342900" indent="-342900">
              <a:defRPr sz="2800">
                <a:latin typeface="Monlam Uni OuChan2"/>
                <a:ea typeface="Monlam Uni OuChan2"/>
                <a:cs typeface="Monlam Uni OuChan2"/>
                <a:sym typeface="Monlam Uni OuChan2"/>
              </a:defRPr>
            </a:pPr>
            <a:endParaRPr sz="2800" dirty="0">
              <a:latin typeface="Monlam Uni OuChan2"/>
              <a:ea typeface="Monlam Uni OuChan2"/>
              <a:cs typeface="Monlam Uni OuChan2"/>
              <a:sym typeface="Monlam Uni OuChan2"/>
            </a:endParaRPr>
          </a:p>
          <a:p>
            <a:pPr>
              <a:defRPr sz="2400">
                <a:latin typeface="Arial"/>
                <a:ea typeface="Arial"/>
                <a:cs typeface="Arial"/>
                <a:sym typeface="Arial"/>
              </a:defRPr>
            </a:pPr>
            <a:r>
              <a:rPr dirty="0"/>
              <a:t>From this, biologists calculated that they were able to distiguish about </a:t>
            </a:r>
            <a:r>
              <a:rPr dirty="0">
                <a:solidFill>
                  <a:srgbClr val="FF2600"/>
                </a:solidFill>
              </a:rPr>
              <a:t>100,000 </a:t>
            </a:r>
            <a:r>
              <a:rPr dirty="0"/>
              <a:t>different taste qualities.</a:t>
            </a:r>
            <a:endParaRPr lang="de-CH" dirty="0"/>
          </a:p>
          <a:p>
            <a:pPr>
              <a:lnSpc>
                <a:spcPct val="120000"/>
              </a:lnSpc>
              <a:defRPr sz="2400">
                <a:latin typeface="Arial"/>
                <a:ea typeface="Arial"/>
                <a:cs typeface="Arial"/>
                <a:sym typeface="Arial"/>
              </a:defRPr>
            </a:pPr>
            <a:r>
              <a:rPr sz="2800" dirty="0">
                <a:latin typeface="+mn-lt"/>
                <a:ea typeface="+mn-ea"/>
                <a:cs typeface="+mn-cs"/>
                <a:sym typeface="Calibri"/>
              </a:rPr>
              <a:t>དེ་ལ་བརྟེན་ནས་སྐྱེས་དངོས་ཚན་རིག་པ་ཚོས་རོའི་ཁྱད་ཆོས་མི་འདྲ་བ་ </a:t>
            </a:r>
            <a:r>
              <a:rPr sz="2800" dirty="0">
                <a:solidFill>
                  <a:srgbClr val="FF2600"/>
                </a:solidFill>
                <a:latin typeface="+mn-lt"/>
                <a:ea typeface="+mn-ea"/>
                <a:cs typeface="+mn-cs"/>
                <a:sym typeface="Calibri"/>
              </a:rPr>
              <a:t>༡༠༠</a:t>
            </a:r>
            <a:r>
              <a:rPr sz="2800" dirty="0">
                <a:solidFill>
                  <a:srgbClr val="FF2600"/>
                </a:solidFill>
                <a:latin typeface="Monlam Uni OuChan2"/>
                <a:ea typeface="Monlam Uni OuChan2"/>
                <a:cs typeface="Monlam Uni OuChan2"/>
                <a:sym typeface="Monlam Uni OuChan2"/>
              </a:rPr>
              <a:t>,</a:t>
            </a:r>
            <a:r>
              <a:rPr sz="2800" dirty="0">
                <a:solidFill>
                  <a:srgbClr val="FF2600"/>
                </a:solidFill>
                <a:latin typeface="+mn-lt"/>
                <a:ea typeface="+mn-ea"/>
                <a:cs typeface="+mn-cs"/>
                <a:sym typeface="Calibri"/>
              </a:rPr>
              <a:t>༠༠༠</a:t>
            </a:r>
            <a:r>
              <a:rPr sz="2800" dirty="0">
                <a:latin typeface="Monlam Uni OuChan2"/>
                <a:ea typeface="Monlam Uni OuChan2"/>
                <a:cs typeface="Monlam Uni OuChan2"/>
                <a:sym typeface="Monlam Uni OuChan2"/>
              </a:rPr>
              <a:t> </a:t>
            </a:r>
            <a:r>
              <a:rPr sz="2800" dirty="0">
                <a:latin typeface="+mn-lt"/>
                <a:ea typeface="+mn-ea"/>
                <a:cs typeface="+mn-cs"/>
                <a:sym typeface="Calibri"/>
              </a:rPr>
              <a:t>ཙམ་དབྱེ་འབྱེད་བྱེད་ཐུབ་ཡོད།</a:t>
            </a:r>
          </a:p>
        </p:txBody>
      </p:sp>
      <p:sp>
        <p:nvSpPr>
          <p:cNvPr id="370" name="Shape 370"/>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371" name="Shape 371"/>
          <p:cNvSpPr/>
          <p:nvPr/>
        </p:nvSpPr>
        <p:spPr>
          <a:xfrm>
            <a:off x="3200805" y="-1"/>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lang="bo-CN" sz="2800" b="1" dirty="0">
                <a:latin typeface="Monlam Uni OuChan2"/>
                <a:ea typeface="Monlam Uni OuChan2"/>
                <a:cs typeface="Monlam Uni OuChan2"/>
                <a:sym typeface="Monlam Uni OuChan2"/>
              </a:rPr>
              <a:t>རོ།</a:t>
            </a:r>
            <a:endParaRPr sz="3100" b="0"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6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6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25</a:t>
            </a:fld>
            <a:endParaRPr/>
          </a:p>
        </p:txBody>
      </p:sp>
      <p:sp>
        <p:nvSpPr>
          <p:cNvPr id="374" name="Shape 374"/>
          <p:cNvSpPr/>
          <p:nvPr/>
        </p:nvSpPr>
        <p:spPr>
          <a:xfrm>
            <a:off x="455883" y="1177974"/>
            <a:ext cx="4932427" cy="662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400"/>
            </a:pPr>
            <a:r>
              <a:t>Other factors are:  </a:t>
            </a:r>
            <a:r>
              <a:rPr sz="2800">
                <a:latin typeface="Monlam Uni OuChan2"/>
                <a:ea typeface="Monlam Uni OuChan2"/>
                <a:cs typeface="Monlam Uni OuChan2"/>
                <a:sym typeface="Monlam Uni OuChan2"/>
              </a:rPr>
              <a:t>ཆ་རྐྱེན་གཞན་རྣམས་ནི།</a:t>
            </a:r>
          </a:p>
        </p:txBody>
      </p:sp>
      <p:sp>
        <p:nvSpPr>
          <p:cNvPr id="375" name="Shape 375"/>
          <p:cNvSpPr/>
          <p:nvPr/>
        </p:nvSpPr>
        <p:spPr>
          <a:xfrm>
            <a:off x="455883" y="1871370"/>
            <a:ext cx="8863450" cy="44678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200"/>
              </a:spcBef>
              <a:buSzPct val="100000"/>
              <a:buChar char="•"/>
              <a:defRPr sz="2400"/>
            </a:pPr>
            <a:r>
              <a:rPr dirty="0"/>
              <a:t>Smell</a:t>
            </a:r>
            <a:br>
              <a:rPr dirty="0"/>
            </a:br>
            <a:r>
              <a:rPr sz="2800" dirty="0" err="1"/>
              <a:t>དྲི</a:t>
            </a:r>
            <a:r>
              <a:rPr sz="2800" dirty="0"/>
              <a:t>།</a:t>
            </a:r>
            <a:endParaRPr sz="2800" dirty="0">
              <a:latin typeface="Monlam Uni OuChan2"/>
              <a:ea typeface="Monlam Uni OuChan2"/>
              <a:cs typeface="Monlam Uni OuChan2"/>
              <a:sym typeface="Monlam Uni OuChan2"/>
            </a:endParaRPr>
          </a:p>
          <a:p>
            <a:pPr marL="228600" indent="-228600">
              <a:lnSpc>
                <a:spcPct val="90000"/>
              </a:lnSpc>
              <a:spcBef>
                <a:spcPts val="1200"/>
              </a:spcBef>
              <a:buSzPct val="100000"/>
              <a:buChar char="•"/>
              <a:defRPr sz="2400"/>
            </a:pPr>
            <a:r>
              <a:rPr dirty="0"/>
              <a:t>Texture (touch receptors) </a:t>
            </a:r>
            <a:br>
              <a:rPr dirty="0"/>
            </a:br>
            <a:r>
              <a:rPr lang="bo-CN" sz="2800" dirty="0">
                <a:latin typeface="Monlam Uni OuChan2"/>
                <a:cs typeface="Monlam Uni OuChan2"/>
              </a:rPr>
              <a:t>རེ</a:t>
            </a:r>
            <a:r>
              <a:rPr sz="2800" dirty="0" err="1">
                <a:latin typeface="Monlam Uni OuChan2"/>
                <a:ea typeface="Monlam Uni OuChan2"/>
                <a:cs typeface="Monlam Uni OuChan2"/>
                <a:sym typeface="Monlam Uni OuChan2"/>
              </a:rPr>
              <a:t>ག་བྱ</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རེག་ཚོར་སྣེ་ལེན་པ</a:t>
            </a:r>
            <a:r>
              <a:rPr sz="2800" dirty="0">
                <a:latin typeface="Monlam Uni OuChan2"/>
                <a:ea typeface="Monlam Uni OuChan2"/>
                <a:cs typeface="Monlam Uni OuChan2"/>
                <a:sym typeface="Monlam Uni OuChan2"/>
              </a:rPr>
              <a:t>།)</a:t>
            </a:r>
          </a:p>
          <a:p>
            <a:pPr marL="238311" indent="-228600">
              <a:lnSpc>
                <a:spcPct val="90000"/>
              </a:lnSpc>
              <a:spcBef>
                <a:spcPts val="1200"/>
              </a:spcBef>
              <a:buSzPct val="100000"/>
              <a:buChar char="•"/>
              <a:defRPr sz="2400"/>
            </a:pPr>
            <a:r>
              <a:rPr dirty="0"/>
              <a:t>Temperature (heat receptors)</a:t>
            </a:r>
            <a:br>
              <a:rPr dirty="0"/>
            </a:br>
            <a:r>
              <a:rPr sz="2800" dirty="0" err="1">
                <a:latin typeface="Monlam Uni OuChan2"/>
                <a:ea typeface="Monlam Uni OuChan2"/>
                <a:cs typeface="Monlam Uni OuChan2"/>
                <a:sym typeface="Monlam Uni OuChan2"/>
              </a:rPr>
              <a:t>ཚ་དྲོད</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ཚ་དྲོད་སྣེ་ལེན་པ</a:t>
            </a:r>
            <a:r>
              <a:rPr sz="2800" dirty="0">
                <a:latin typeface="Monlam Uni OuChan2"/>
                <a:ea typeface="Monlam Uni OuChan2"/>
                <a:cs typeface="Monlam Uni OuChan2"/>
                <a:sym typeface="Monlam Uni OuChan2"/>
              </a:rPr>
              <a:t>།)</a:t>
            </a:r>
          </a:p>
          <a:p>
            <a:pPr marL="238311" indent="-228600">
              <a:lnSpc>
                <a:spcPct val="110000"/>
              </a:lnSpc>
              <a:spcBef>
                <a:spcPts val="1200"/>
              </a:spcBef>
              <a:buSzPct val="100000"/>
              <a:buChar char="•"/>
              <a:defRPr sz="2400"/>
            </a:pPr>
            <a:r>
              <a:rPr dirty="0"/>
              <a:t>Coolness (menthol) and hotness (pungency) through other receptors</a:t>
            </a:r>
            <a:br>
              <a:rPr dirty="0"/>
            </a:br>
            <a:r>
              <a:rPr sz="2800" dirty="0" err="1">
                <a:latin typeface="Monlam Uni OuChan2"/>
                <a:ea typeface="Monlam Uni OuChan2"/>
                <a:cs typeface="Monlam Uni OuChan2"/>
                <a:sym typeface="Monlam Uni OuChan2"/>
              </a:rPr>
              <a:t>སྣེ་ལེན་ཕྲ་ཕུང་གཞན་གྱིས་མྱོང་བའི་བསིལ་བའི་ཚོར་བ</a:t>
            </a:r>
            <a:r>
              <a:rPr sz="2800" dirty="0">
                <a:latin typeface="Monlam Uni OuChan2"/>
                <a:ea typeface="Monlam Uni OuChan2"/>
                <a:cs typeface="Monlam Uni OuChan2"/>
                <a:sym typeface="Monlam Uni OuChan2"/>
              </a:rPr>
              <a:t>་(</a:t>
            </a:r>
            <a:r>
              <a:rPr sz="2800" dirty="0" err="1">
                <a:latin typeface="Monlam Uni OuChan2"/>
                <a:ea typeface="Monlam Uni OuChan2"/>
                <a:cs typeface="Monlam Uni OuChan2"/>
                <a:sym typeface="Monlam Uni OuChan2"/>
              </a:rPr>
              <a:t>མེན་ཐོལ་ལྟ་བུ</a:t>
            </a:r>
            <a:r>
              <a:rPr sz="2800" dirty="0">
                <a:latin typeface="Monlam Uni OuChan2"/>
                <a:ea typeface="Monlam Uni OuChan2"/>
                <a:cs typeface="Monlam Uni OuChan2"/>
                <a:sym typeface="Monlam Uni OuChan2"/>
              </a:rPr>
              <a:t>།) </a:t>
            </a:r>
            <a:br>
              <a:rPr sz="2800" dirty="0">
                <a:latin typeface="Monlam Uni OuChan2"/>
                <a:ea typeface="Monlam Uni OuChan2"/>
                <a:cs typeface="Monlam Uni OuChan2"/>
                <a:sym typeface="Monlam Uni OuChan2"/>
              </a:rPr>
            </a:br>
            <a:r>
              <a:rPr sz="2800" dirty="0" err="1">
                <a:latin typeface="Monlam Uni OuChan2"/>
                <a:ea typeface="Monlam Uni OuChan2"/>
                <a:cs typeface="Monlam Uni OuChan2"/>
                <a:sym typeface="Monlam Uni OuChan2"/>
              </a:rPr>
              <a:t>དང་ཚ་བའི་ཚོར་བ</a:t>
            </a:r>
            <a:r>
              <a:rPr sz="2800" dirty="0">
                <a:latin typeface="Monlam Uni OuChan2"/>
                <a:ea typeface="Monlam Uni OuChan2"/>
                <a:cs typeface="Monlam Uni OuChan2"/>
                <a:sym typeface="Monlam Uni OuChan2"/>
              </a:rPr>
              <a:t>་(</a:t>
            </a:r>
            <a:r>
              <a:rPr sz="2800" dirty="0" err="1">
                <a:latin typeface="Monlam Uni OuChan2"/>
                <a:ea typeface="Monlam Uni OuChan2"/>
                <a:cs typeface="Monlam Uni OuChan2"/>
                <a:sym typeface="Monlam Uni OuChan2"/>
              </a:rPr>
              <a:t>ཁ་ཚ་བོ་ལྟ་བུ</a:t>
            </a:r>
            <a:r>
              <a:rPr sz="2800" dirty="0">
                <a:latin typeface="Monlam Uni OuChan2"/>
                <a:ea typeface="Monlam Uni OuChan2"/>
                <a:cs typeface="Monlam Uni OuChan2"/>
                <a:sym typeface="Monlam Uni OuChan2"/>
              </a:rPr>
              <a:t>།)</a:t>
            </a:r>
          </a:p>
        </p:txBody>
      </p:sp>
      <p:sp>
        <p:nvSpPr>
          <p:cNvPr id="376" name="Shape 376"/>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377" name="Shape 377"/>
          <p:cNvSpPr/>
          <p:nvPr/>
        </p:nvSpPr>
        <p:spPr>
          <a:xfrm>
            <a:off x="3200805" y="-1"/>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lang="bo-CN" sz="2800" b="1" dirty="0">
                <a:latin typeface="Monlam Uni OuChan2"/>
                <a:ea typeface="Monlam Uni OuChan2"/>
                <a:cs typeface="Monlam Uni OuChan2"/>
                <a:sym typeface="Monlam Uni OuChan2"/>
              </a:rPr>
              <a:t>རོ།</a:t>
            </a:r>
            <a:endParaRPr sz="3100" b="0"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26</a:t>
            </a:fld>
            <a:endParaRPr/>
          </a:p>
        </p:txBody>
      </p:sp>
      <p:sp>
        <p:nvSpPr>
          <p:cNvPr id="382" name="Shape 382"/>
          <p:cNvSpPr/>
          <p:nvPr/>
        </p:nvSpPr>
        <p:spPr>
          <a:xfrm>
            <a:off x="395915" y="1279474"/>
            <a:ext cx="8400440" cy="24929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b="1"/>
            </a:pPr>
            <a:r>
              <a:rPr dirty="0"/>
              <a:t>Taste</a:t>
            </a:r>
            <a:r>
              <a:rPr b="0" dirty="0"/>
              <a:t> and </a:t>
            </a:r>
            <a:r>
              <a:rPr dirty="0"/>
              <a:t>smell</a:t>
            </a:r>
            <a:r>
              <a:rPr b="0" dirty="0"/>
              <a:t> identify together: </a:t>
            </a:r>
          </a:p>
          <a:p>
            <a:pPr marL="240631" indent="-240631">
              <a:buSzPct val="100000"/>
              <a:buChar char="•"/>
              <a:defRPr sz="2400"/>
            </a:pPr>
            <a:r>
              <a:rPr dirty="0"/>
              <a:t>  Flavors of food</a:t>
            </a:r>
          </a:p>
          <a:p>
            <a:pPr marL="240631" indent="-240631">
              <a:buSzPct val="100000"/>
              <a:buChar char="•"/>
              <a:defRPr sz="2400"/>
            </a:pPr>
            <a:r>
              <a:rPr dirty="0"/>
              <a:t>  Substances to be taken in or to be avoided </a:t>
            </a:r>
          </a:p>
          <a:p>
            <a:pPr>
              <a:defRPr sz="2800">
                <a:latin typeface="Monlam Uni OuChan2"/>
                <a:ea typeface="Monlam Uni OuChan2"/>
                <a:cs typeface="Monlam Uni OuChan2"/>
                <a:sym typeface="Monlam Uni OuChan2"/>
              </a:defRPr>
            </a:pPr>
            <a:r>
              <a:rPr dirty="0" err="1">
                <a:latin typeface="Monlam Uni OuChan2"/>
                <a:cs typeface="Monlam Uni OuChan2"/>
                <a:sym typeface="Helvetica"/>
              </a:rPr>
              <a:t>རོ་དང་དྲི་གཉིས་མཉམ་དུ་ངོས་འཛིན་བྱེད</a:t>
            </a:r>
            <a:r>
              <a:rPr dirty="0">
                <a:latin typeface="Monlam Uni OuChan2"/>
                <a:cs typeface="Monlam Uni OuChan2"/>
                <a:sym typeface="Helvetica"/>
              </a:rPr>
              <a:t>་</a:t>
            </a:r>
            <a:r>
              <a:rPr lang="bo-CN" dirty="0">
                <a:latin typeface="Monlam Uni OuChan2"/>
                <a:cs typeface="Monlam Uni OuChan2"/>
                <a:sym typeface="Helvetica"/>
              </a:rPr>
              <a:t>པ</a:t>
            </a:r>
            <a:r>
              <a:rPr dirty="0">
                <a:latin typeface="Monlam Uni OuChan2"/>
                <a:cs typeface="Monlam Uni OuChan2"/>
                <a:sym typeface="Helvetica"/>
              </a:rPr>
              <a:t>།</a:t>
            </a:r>
            <a:r>
              <a:rPr dirty="0">
                <a:latin typeface="Monlam Uni OuChan2"/>
                <a:cs typeface="Monlam Uni OuChan2"/>
              </a:rPr>
              <a:t> :</a:t>
            </a:r>
          </a:p>
          <a:p>
            <a:pPr marL="457200" indent="-457200">
              <a:buSzPct val="100000"/>
              <a:buFont typeface="Arial"/>
              <a:buChar char="•"/>
              <a:defRPr sz="2800">
                <a:latin typeface="Monlam Uni OuChan2"/>
                <a:ea typeface="Monlam Uni OuChan2"/>
                <a:cs typeface="Monlam Uni OuChan2"/>
                <a:sym typeface="Monlam Uni OuChan2"/>
              </a:defRPr>
            </a:pPr>
            <a:r>
              <a:rPr dirty="0" err="1">
                <a:latin typeface="Monlam Uni OuChan2"/>
                <a:cs typeface="Monlam Uni OuChan2"/>
                <a:sym typeface="Helvetica"/>
              </a:rPr>
              <a:t>ཟས་ཀྱི་བྲོ་བ</a:t>
            </a:r>
            <a:r>
              <a:rPr dirty="0">
                <a:latin typeface="Monlam Uni OuChan2"/>
                <a:cs typeface="Monlam Uni OuChan2"/>
                <a:sym typeface="Helvetica"/>
              </a:rPr>
              <a:t>། </a:t>
            </a:r>
          </a:p>
          <a:p>
            <a:pPr marL="457200" indent="-457200">
              <a:buSzPct val="100000"/>
              <a:buFont typeface="Arial"/>
              <a:buChar char="•"/>
              <a:defRPr sz="2800">
                <a:latin typeface="Monlam Uni OuChan2"/>
                <a:ea typeface="Monlam Uni OuChan2"/>
                <a:cs typeface="Monlam Uni OuChan2"/>
                <a:sym typeface="Monlam Uni OuChan2"/>
              </a:defRPr>
            </a:pPr>
            <a:r>
              <a:rPr dirty="0" err="1">
                <a:latin typeface="Monlam Uni OuChan2"/>
                <a:cs typeface="Monlam Uni OuChan2"/>
                <a:sym typeface="Helvetica"/>
              </a:rPr>
              <a:t>བེམ་རྫས་ཟ་རུང་བའམ་ཡང་ན་འཛེམ་དགོས་པ</a:t>
            </a:r>
            <a:r>
              <a:rPr dirty="0">
                <a:latin typeface="Monlam Uni OuChan2"/>
                <a:cs typeface="Monlam Uni OuChan2"/>
                <a:sym typeface="Helvetica"/>
              </a:rPr>
              <a:t>།</a:t>
            </a:r>
          </a:p>
        </p:txBody>
      </p:sp>
      <p:grpSp>
        <p:nvGrpSpPr>
          <p:cNvPr id="385" name="Group 385"/>
          <p:cNvGrpSpPr/>
          <p:nvPr/>
        </p:nvGrpSpPr>
        <p:grpSpPr>
          <a:xfrm>
            <a:off x="6131602" y="3307314"/>
            <a:ext cx="1909269" cy="3239679"/>
            <a:chOff x="0" y="0"/>
            <a:chExt cx="1909267" cy="3239678"/>
          </a:xfrm>
        </p:grpSpPr>
        <p:pic>
          <p:nvPicPr>
            <p:cNvPr id="383" name="image23.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909268" cy="2611715"/>
            </a:xfrm>
            <a:prstGeom prst="rect">
              <a:avLst/>
            </a:prstGeom>
            <a:ln w="12700" cap="flat">
              <a:noFill/>
              <a:miter lim="400000"/>
            </a:ln>
            <a:effectLst/>
          </p:spPr>
        </p:pic>
        <p:sp>
          <p:nvSpPr>
            <p:cNvPr id="384" name="Shape 384"/>
            <p:cNvSpPr/>
            <p:nvPr/>
          </p:nvSpPr>
          <p:spPr>
            <a:xfrm>
              <a:off x="709971" y="2564040"/>
              <a:ext cx="894785" cy="675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900">
                  <a:latin typeface="Monlam Uni OuChan2"/>
                  <a:ea typeface="Monlam Uni OuChan2"/>
                  <a:cs typeface="Monlam Uni OuChan2"/>
                  <a:sym typeface="Monlam Uni OuChan2"/>
                </a:defRPr>
              </a:lvl1pPr>
            </a:lstStyle>
            <a:p>
              <a:r>
                <a:t>དུག</a:t>
              </a:r>
            </a:p>
          </p:txBody>
        </p:sp>
      </p:grpSp>
      <p:pic>
        <p:nvPicPr>
          <p:cNvPr id="386" name="image24.png"/>
          <p:cNvPicPr>
            <a:picLocks noChangeAspect="1"/>
          </p:cNvPicPr>
          <p:nvPr/>
        </p:nvPicPr>
        <p:blipFill>
          <a:blip r:embed="rId4"/>
          <a:stretch>
            <a:fillRect/>
          </a:stretch>
        </p:blipFill>
        <p:spPr>
          <a:xfrm>
            <a:off x="522136" y="4087700"/>
            <a:ext cx="3117309" cy="2078207"/>
          </a:xfrm>
          <a:prstGeom prst="rect">
            <a:avLst/>
          </a:prstGeom>
          <a:ln w="12700">
            <a:miter lim="400000"/>
          </a:ln>
        </p:spPr>
      </p:pic>
      <p:sp>
        <p:nvSpPr>
          <p:cNvPr id="387" name="Shape 387"/>
          <p:cNvSpPr/>
          <p:nvPr/>
        </p:nvSpPr>
        <p:spPr>
          <a:xfrm>
            <a:off x="5377872" y="25399"/>
            <a:ext cx="274725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defRPr sz="2800" b="1"/>
            </a:pPr>
            <a:r>
              <a:rPr dirty="0"/>
              <a:t>Taste</a:t>
            </a:r>
            <a:br>
              <a:rPr dirty="0"/>
            </a:br>
            <a:r>
              <a:rPr sz="3100" b="1" dirty="0">
                <a:latin typeface="Monlam Uni OuChan2"/>
                <a:ea typeface="Monlam Uni OuChan2"/>
                <a:cs typeface="Monlam Uni OuChan2"/>
                <a:sym typeface="Monlam Uni OuChan2"/>
              </a:rPr>
              <a:t>རོ</a:t>
            </a:r>
            <a:r>
              <a:rPr sz="3100" b="0" dirty="0">
                <a:latin typeface="Monlam Uni OuChan2"/>
                <a:ea typeface="Monlam Uni OuChan2"/>
                <a:cs typeface="Monlam Uni OuChan2"/>
                <a:sym typeface="Monlam Uni OuChan2"/>
              </a:rPr>
              <a:t>།</a:t>
            </a:r>
          </a:p>
        </p:txBody>
      </p:sp>
      <p:sp>
        <p:nvSpPr>
          <p:cNvPr id="388" name="Shape 388"/>
          <p:cNvSpPr/>
          <p:nvPr/>
        </p:nvSpPr>
        <p:spPr>
          <a:xfrm>
            <a:off x="1265927" y="12957"/>
            <a:ext cx="2479141"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a:spcBef>
                <a:spcPts val="600"/>
              </a:spcBef>
              <a:defRPr sz="2800" b="1"/>
            </a:pPr>
            <a:r>
              <a:rPr dirty="0"/>
              <a:t>Smell</a:t>
            </a:r>
            <a:br>
              <a:rPr dirty="0"/>
            </a:br>
            <a:r>
              <a:rPr lang="bo-CN" sz="3200" b="1" dirty="0">
                <a:latin typeface="Monlam Uni OuChan2"/>
                <a:ea typeface="Monlam Uni OuChan2"/>
                <a:cs typeface="Monlam Uni OuChan2"/>
                <a:sym typeface="Monlam Uni OuChan2"/>
              </a:rPr>
              <a:t>དྲི།</a:t>
            </a:r>
            <a:endParaRPr sz="3200" b="1" dirty="0">
              <a:latin typeface="Monlam Uni OuChan2"/>
              <a:ea typeface="Monlam Uni OuChan2"/>
              <a:cs typeface="Monlam Uni OuChan2"/>
              <a:sym typeface="Monlam Uni OuChan2"/>
            </a:endParaRPr>
          </a:p>
        </p:txBody>
      </p:sp>
      <p:sp>
        <p:nvSpPr>
          <p:cNvPr id="389" name="Shape 389"/>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p:nvPr/>
        </p:nvSpPr>
        <p:spPr>
          <a:xfrm>
            <a:off x="-38100" y="-25400"/>
            <a:ext cx="9207500" cy="6908800"/>
          </a:xfrm>
          <a:prstGeom prst="rect">
            <a:avLst/>
          </a:prstGeom>
          <a:solidFill>
            <a:srgbClr val="0000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4" name="Shape 394"/>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27</a:t>
            </a:fld>
            <a:endParaRPr/>
          </a:p>
        </p:txBody>
      </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28</a:t>
            </a:fld>
            <a:endParaRPr/>
          </a:p>
        </p:txBody>
      </p:sp>
      <p:sp>
        <p:nvSpPr>
          <p:cNvPr id="397" name="Shape 397"/>
          <p:cNvSpPr/>
          <p:nvPr/>
        </p:nvSpPr>
        <p:spPr>
          <a:xfrm>
            <a:off x="2542018" y="1379246"/>
            <a:ext cx="3763302" cy="60988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lnSpc>
                <a:spcPct val="80000"/>
              </a:lnSpc>
              <a:defRPr sz="3600" b="1">
                <a:latin typeface="Arial"/>
                <a:ea typeface="Arial"/>
                <a:cs typeface="Arial"/>
                <a:sym typeface="Arial"/>
              </a:defRPr>
            </a:lvl1pPr>
          </a:lstStyle>
          <a:p>
            <a:r>
              <a:rPr dirty="0"/>
              <a:t>Acids and Bases</a:t>
            </a:r>
          </a:p>
        </p:txBody>
      </p:sp>
      <p:sp>
        <p:nvSpPr>
          <p:cNvPr id="398" name="Shape 398"/>
          <p:cNvSpPr/>
          <p:nvPr/>
        </p:nvSpPr>
        <p:spPr>
          <a:xfrm>
            <a:off x="3147253" y="2292164"/>
            <a:ext cx="2849494" cy="7386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200">
                <a:latin typeface="Monlam Uni OuChan2"/>
                <a:ea typeface="Monlam Uni OuChan2"/>
                <a:cs typeface="Monlam Uni OuChan2"/>
                <a:sym typeface="Monlam Uni OuChan2"/>
              </a:defRPr>
            </a:lvl1pPr>
          </a:lstStyle>
          <a:p>
            <a:pPr algn="r"/>
            <a:r>
              <a:rPr b="1" dirty="0" err="1"/>
              <a:t>སྐྱུར་རྫས</a:t>
            </a:r>
            <a:r>
              <a:rPr b="1" dirty="0"/>
              <a:t>་</a:t>
            </a:r>
            <a:r>
              <a:rPr lang="bo-CN" b="1" dirty="0"/>
              <a:t>དང་</a:t>
            </a:r>
            <a:r>
              <a:rPr lang="bo-CN" b="1" dirty="0">
                <a:ea typeface="+mn-ea"/>
                <a:sym typeface="Calibri"/>
              </a:rPr>
              <a:t>བུལ་</a:t>
            </a:r>
            <a:r>
              <a:rPr lang="bo-CN" b="1" dirty="0"/>
              <a:t>རྫས</a:t>
            </a:r>
            <a:r>
              <a:rPr lang="bo-CN" dirty="0">
                <a:ea typeface="+mn-ea"/>
                <a:sym typeface="Calibri"/>
              </a:rPr>
              <a:t>། </a:t>
            </a:r>
            <a:endParaRPr dirty="0"/>
          </a:p>
        </p:txBody>
      </p:sp>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p:cNvSpPr>
          <p:nvPr>
            <p:ph type="sldNum" sz="quarter" idx="4294967295"/>
          </p:nvPr>
        </p:nvSpPr>
        <p:spPr>
          <a:xfrm>
            <a:off x="4449204" y="6640860"/>
            <a:ext cx="246862" cy="25648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8C8C8A"/>
                </a:solidFill>
                <a:latin typeface="+mj-lt"/>
                <a:ea typeface="+mj-ea"/>
                <a:cs typeface="+mj-cs"/>
                <a:sym typeface="Helvetica"/>
              </a:defRPr>
            </a:lvl1pPr>
          </a:lstStyle>
          <a:p>
            <a:fld id="{86CB4B4D-7CA3-9044-876B-883B54F8677D}" type="slidenum">
              <a:rPr>
                <a:solidFill>
                  <a:schemeClr val="tx1"/>
                </a:solidFill>
              </a:rPr>
              <a:t>29</a:t>
            </a:fld>
            <a:endParaRPr dirty="0">
              <a:solidFill>
                <a:schemeClr val="tx1"/>
              </a:solidFill>
            </a:endParaRPr>
          </a:p>
        </p:txBody>
      </p:sp>
      <p:sp>
        <p:nvSpPr>
          <p:cNvPr id="401" name="Shape 401"/>
          <p:cNvSpPr/>
          <p:nvPr/>
        </p:nvSpPr>
        <p:spPr>
          <a:xfrm>
            <a:off x="530014" y="610041"/>
            <a:ext cx="773021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solidFill>
                  <a:srgbClr val="302C24"/>
                </a:solidFill>
                <a:latin typeface="+mn-lt"/>
                <a:ea typeface="+mn-ea"/>
                <a:cs typeface="+mn-cs"/>
                <a:sym typeface="Calibri"/>
              </a:defRPr>
            </a:lvl1pPr>
          </a:lstStyle>
          <a:p>
            <a:r>
              <a:t> </a:t>
            </a:r>
          </a:p>
        </p:txBody>
      </p:sp>
      <p:grpSp>
        <p:nvGrpSpPr>
          <p:cNvPr id="405" name="Group 405"/>
          <p:cNvGrpSpPr/>
          <p:nvPr/>
        </p:nvGrpSpPr>
        <p:grpSpPr>
          <a:xfrm>
            <a:off x="385169" y="1046823"/>
            <a:ext cx="8764273" cy="2157264"/>
            <a:chOff x="0" y="0"/>
            <a:chExt cx="8764271" cy="2157263"/>
          </a:xfrm>
        </p:grpSpPr>
        <p:pic>
          <p:nvPicPr>
            <p:cNvPr id="402" name="image25.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2445668" cy="2157264"/>
            </a:xfrm>
            <a:prstGeom prst="rect">
              <a:avLst/>
            </a:prstGeom>
            <a:ln w="12700" cap="flat">
              <a:noFill/>
              <a:miter lim="400000"/>
            </a:ln>
            <a:effectLst/>
          </p:spPr>
        </p:pic>
        <p:pic>
          <p:nvPicPr>
            <p:cNvPr id="403" name="image26.tif"/>
            <p:cNvPicPr>
              <a:picLocks noChangeAspect="1"/>
            </p:cNvPicPr>
            <p:nvPr/>
          </p:nvPicPr>
          <p:blipFill>
            <a:blip r:embed="rId4"/>
            <a:stretch>
              <a:fillRect/>
            </a:stretch>
          </p:blipFill>
          <p:spPr>
            <a:xfrm>
              <a:off x="5368503" y="98210"/>
              <a:ext cx="3395769" cy="1684792"/>
            </a:xfrm>
            <a:prstGeom prst="rect">
              <a:avLst/>
            </a:prstGeom>
            <a:ln w="12700" cap="flat">
              <a:noFill/>
              <a:miter lim="400000"/>
            </a:ln>
            <a:effectLst/>
          </p:spPr>
        </p:pic>
        <p:pic>
          <p:nvPicPr>
            <p:cNvPr id="404" name="image27.tif"/>
            <p:cNvPicPr>
              <a:picLocks noChangeAspect="1"/>
            </p:cNvPicPr>
            <p:nvPr/>
          </p:nvPicPr>
          <p:blipFill>
            <a:blip r:embed="rId5"/>
            <a:stretch>
              <a:fillRect/>
            </a:stretch>
          </p:blipFill>
          <p:spPr>
            <a:xfrm>
              <a:off x="2954140" y="526583"/>
              <a:ext cx="1978628" cy="1217618"/>
            </a:xfrm>
            <a:prstGeom prst="rect">
              <a:avLst/>
            </a:prstGeom>
            <a:ln w="12700" cap="flat">
              <a:noFill/>
              <a:miter lim="400000"/>
            </a:ln>
            <a:effectLst/>
          </p:spPr>
        </p:pic>
      </p:grpSp>
      <p:sp>
        <p:nvSpPr>
          <p:cNvPr id="406" name="Shape 406"/>
          <p:cNvSpPr/>
          <p:nvPr/>
        </p:nvSpPr>
        <p:spPr>
          <a:xfrm>
            <a:off x="148622" y="3114305"/>
            <a:ext cx="5371794" cy="33286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10000"/>
              </a:lnSpc>
              <a:spcBef>
                <a:spcPts val="800"/>
              </a:spcBef>
              <a:tabLst>
                <a:tab pos="1778000" algn="l"/>
                <a:tab pos="4267200" algn="l"/>
              </a:tabLst>
              <a:defRPr sz="2200" b="1">
                <a:solidFill>
                  <a:srgbClr val="302C24"/>
                </a:solidFill>
                <a:latin typeface="+mn-lt"/>
                <a:ea typeface="+mn-ea"/>
                <a:cs typeface="+mn-cs"/>
                <a:sym typeface="Calibri"/>
              </a:defRPr>
            </a:pPr>
            <a:r>
              <a:rPr dirty="0">
                <a:latin typeface="Arial"/>
                <a:ea typeface="Arial"/>
                <a:cs typeface="Arial"/>
                <a:sym typeface="Arial"/>
              </a:rPr>
              <a:t>Acids are in: </a:t>
            </a:r>
            <a:r>
              <a:rPr sz="2600" b="0" dirty="0" err="1">
                <a:latin typeface="Monlam Uni OuChan2"/>
                <a:ea typeface="Monlam Uni OuChan2"/>
                <a:cs typeface="Monlam Uni OuChan2"/>
                <a:sym typeface="Monlam Uni OuChan2"/>
              </a:rPr>
              <a:t>སྐྱུར་རྫས་རྣམས་ནི</a:t>
            </a:r>
            <a:r>
              <a:rPr sz="2600" b="0" dirty="0">
                <a:latin typeface="Monlam Uni OuChan2"/>
                <a:ea typeface="Monlam Uni OuChan2"/>
                <a:cs typeface="Monlam Uni OuChan2"/>
                <a:sym typeface="Monlam Uni OuChan2"/>
              </a:rPr>
              <a:t>།</a:t>
            </a:r>
          </a:p>
          <a:p>
            <a:pPr marL="152400" lvl="1" indent="-152400">
              <a:lnSpc>
                <a:spcPct val="110000"/>
              </a:lnSpc>
              <a:spcBef>
                <a:spcPts val="800"/>
              </a:spcBef>
              <a:buSzPct val="100000"/>
              <a:buChar char="-"/>
              <a:tabLst>
                <a:tab pos="1701800" algn="l"/>
                <a:tab pos="4267200" algn="l"/>
              </a:tabLst>
              <a:defRPr sz="2000">
                <a:solidFill>
                  <a:srgbClr val="302C24"/>
                </a:solidFill>
                <a:latin typeface="Arial"/>
                <a:ea typeface="Arial"/>
                <a:cs typeface="Arial"/>
                <a:sym typeface="Arial"/>
              </a:defRPr>
            </a:pPr>
            <a:r>
              <a:rPr dirty="0"/>
              <a:t>Citrus fruits    </a:t>
            </a:r>
            <a:r>
              <a:rPr sz="2300" dirty="0" err="1">
                <a:latin typeface="Monlam Uni OuChan2"/>
                <a:ea typeface="Monlam Uni OuChan2"/>
                <a:cs typeface="Monlam Uni OuChan2"/>
                <a:sym typeface="Monlam Uni OuChan2"/>
              </a:rPr>
              <a:t>ལིམ་བུའམ་གམ་བུ་ར་རིགས་ཀྱི་ཤིང་འབྲས</a:t>
            </a:r>
            <a:r>
              <a:rPr sz="2300" dirty="0">
                <a:latin typeface="Monlam Uni OuChan2"/>
                <a:ea typeface="Monlam Uni OuChan2"/>
                <a:cs typeface="Monlam Uni OuChan2"/>
                <a:sym typeface="Monlam Uni OuChan2"/>
              </a:rPr>
              <a:t>། </a:t>
            </a:r>
          </a:p>
          <a:p>
            <a:pPr marL="131199" indent="-203200">
              <a:lnSpc>
                <a:spcPct val="110000"/>
              </a:lnSpc>
              <a:spcBef>
                <a:spcPts val="800"/>
              </a:spcBef>
              <a:buSzPct val="100000"/>
              <a:buChar char="-"/>
              <a:tabLst>
                <a:tab pos="1701800" algn="l"/>
                <a:tab pos="4267200" algn="l"/>
              </a:tabLst>
              <a:defRPr sz="2000">
                <a:solidFill>
                  <a:srgbClr val="302C24"/>
                </a:solidFill>
                <a:latin typeface="Arial"/>
                <a:ea typeface="Arial"/>
                <a:cs typeface="Arial"/>
                <a:sym typeface="Arial"/>
              </a:defRPr>
            </a:pPr>
            <a:r>
              <a:rPr dirty="0"/>
              <a:t>Vinegar	</a:t>
            </a:r>
            <a:r>
              <a:rPr sz="2300" dirty="0" err="1">
                <a:latin typeface="Monlam Uni OuChan2"/>
                <a:ea typeface="Monlam Uni OuChan2"/>
                <a:cs typeface="Monlam Uni OuChan2"/>
                <a:sym typeface="Monlam Uni OuChan2"/>
              </a:rPr>
              <a:t>ཚུའུ</a:t>
            </a:r>
            <a:r>
              <a:rPr sz="2300" dirty="0">
                <a:latin typeface="Monlam Uni OuChan2"/>
                <a:ea typeface="Monlam Uni OuChan2"/>
                <a:cs typeface="Monlam Uni OuChan2"/>
                <a:sym typeface="Monlam Uni OuChan2"/>
              </a:rPr>
              <a:t>།</a:t>
            </a:r>
            <a:r>
              <a:rPr sz="2400" dirty="0"/>
              <a:t> </a:t>
            </a:r>
          </a:p>
          <a:p>
            <a:pPr marL="131199" indent="-203200">
              <a:lnSpc>
                <a:spcPct val="110000"/>
              </a:lnSpc>
              <a:spcBef>
                <a:spcPts val="800"/>
              </a:spcBef>
              <a:buSzPct val="100000"/>
              <a:buChar char="-"/>
              <a:tabLst>
                <a:tab pos="1701800" algn="l"/>
                <a:tab pos="4267200" algn="l"/>
              </a:tabLst>
              <a:defRPr sz="2000">
                <a:solidFill>
                  <a:srgbClr val="302C24"/>
                </a:solidFill>
                <a:latin typeface="Arial"/>
                <a:ea typeface="Arial"/>
                <a:cs typeface="Arial"/>
                <a:sym typeface="Arial"/>
              </a:defRPr>
            </a:pPr>
            <a:r>
              <a:rPr dirty="0"/>
              <a:t>Toilet cleaner</a:t>
            </a:r>
            <a:r>
              <a:rPr lang="en-US" dirty="0"/>
              <a:t> </a:t>
            </a:r>
            <a:r>
              <a:rPr sz="2300" dirty="0" err="1">
                <a:latin typeface="Monlam Uni OuChan2"/>
                <a:ea typeface="Monlam Uni OuChan2"/>
                <a:cs typeface="Monlam Uni OuChan2"/>
                <a:sym typeface="Monlam Uni OuChan2"/>
              </a:rPr>
              <a:t>གསང་སྤྱོད་གཙང་མ་བཟོ་བྱེད</a:t>
            </a:r>
            <a:r>
              <a:rPr sz="2300" dirty="0">
                <a:latin typeface="Monlam Uni OuChan2"/>
                <a:ea typeface="Monlam Uni OuChan2"/>
                <a:cs typeface="Monlam Uni OuChan2"/>
                <a:sym typeface="Monlam Uni OuChan2"/>
              </a:rPr>
              <a:t>། </a:t>
            </a:r>
          </a:p>
          <a:p>
            <a:pPr marL="131199" indent="-203200">
              <a:lnSpc>
                <a:spcPct val="110000"/>
              </a:lnSpc>
              <a:spcBef>
                <a:spcPts val="800"/>
              </a:spcBef>
              <a:buSzPct val="100000"/>
              <a:buChar char="-"/>
              <a:tabLst>
                <a:tab pos="1701800" algn="l"/>
                <a:tab pos="4267200" algn="l"/>
              </a:tabLst>
              <a:defRPr sz="2000">
                <a:solidFill>
                  <a:srgbClr val="302C24"/>
                </a:solidFill>
                <a:latin typeface="Arial"/>
                <a:ea typeface="Arial"/>
                <a:cs typeface="Arial"/>
                <a:sym typeface="Arial"/>
              </a:defRPr>
            </a:pPr>
            <a:r>
              <a:rPr dirty="0"/>
              <a:t>Batteries	</a:t>
            </a:r>
            <a:r>
              <a:rPr sz="2300" dirty="0" err="1">
                <a:latin typeface="Monlam Uni OuChan2"/>
                <a:ea typeface="Monlam Uni OuChan2"/>
                <a:cs typeface="Monlam Uni OuChan2"/>
                <a:sym typeface="Monlam Uni OuChan2"/>
              </a:rPr>
              <a:t>གློག་རྫས</a:t>
            </a:r>
            <a:r>
              <a:rPr sz="2300" dirty="0">
                <a:latin typeface="Monlam Uni OuChan2"/>
                <a:ea typeface="Monlam Uni OuChan2"/>
                <a:cs typeface="Monlam Uni OuChan2"/>
                <a:sym typeface="Monlam Uni OuChan2"/>
              </a:rPr>
              <a:t>། </a:t>
            </a:r>
            <a:endParaRPr sz="2400" dirty="0"/>
          </a:p>
          <a:p>
            <a:pPr marL="131199" indent="-203200">
              <a:lnSpc>
                <a:spcPct val="110000"/>
              </a:lnSpc>
              <a:spcBef>
                <a:spcPts val="800"/>
              </a:spcBef>
              <a:buSzPct val="100000"/>
              <a:buChar char="-"/>
              <a:tabLst>
                <a:tab pos="1701800" algn="l"/>
                <a:tab pos="4267200" algn="l"/>
              </a:tabLst>
              <a:defRPr sz="2000">
                <a:solidFill>
                  <a:srgbClr val="302C24"/>
                </a:solidFill>
                <a:latin typeface="+mn-lt"/>
                <a:ea typeface="+mn-ea"/>
                <a:cs typeface="+mn-cs"/>
                <a:sym typeface="Calibri"/>
              </a:defRPr>
            </a:pPr>
            <a:r>
              <a:rPr dirty="0">
                <a:latin typeface="Arial"/>
                <a:ea typeface="Arial"/>
                <a:cs typeface="Arial"/>
                <a:sym typeface="Arial"/>
              </a:rPr>
              <a:t>Beverages	</a:t>
            </a:r>
            <a:r>
              <a:rPr sz="2300" dirty="0" err="1">
                <a:latin typeface="Monlam Uni OuChan2"/>
                <a:ea typeface="Monlam Uni OuChan2"/>
                <a:cs typeface="Monlam Uni OuChan2"/>
                <a:sym typeface="Monlam Uni OuChan2"/>
              </a:rPr>
              <a:t>བཏུང་བྱེད</a:t>
            </a:r>
            <a:r>
              <a:rPr sz="2300" dirty="0">
                <a:latin typeface="Monlam Uni OuChan2"/>
                <a:ea typeface="Monlam Uni OuChan2"/>
                <a:cs typeface="Monlam Uni OuChan2"/>
                <a:sym typeface="Monlam Uni OuChan2"/>
              </a:rPr>
              <a:t>། (</a:t>
            </a:r>
            <a:r>
              <a:rPr sz="2300" dirty="0" err="1">
                <a:latin typeface="Monlam Uni OuChan2"/>
                <a:ea typeface="Monlam Uni OuChan2"/>
                <a:cs typeface="Monlam Uni OuChan2"/>
                <a:sym typeface="Monlam Uni OuChan2"/>
              </a:rPr>
              <a:t>རླངས་རྫས་ཡོད་པ</a:t>
            </a:r>
            <a:r>
              <a:rPr sz="2300" dirty="0">
                <a:latin typeface="Monlam Uni OuChan2"/>
                <a:ea typeface="Monlam Uni OuChan2"/>
                <a:cs typeface="Monlam Uni OuChan2"/>
                <a:sym typeface="Monlam Uni OuChan2"/>
              </a:rPr>
              <a:t>།) </a:t>
            </a:r>
            <a:br>
              <a:rPr sz="2300" dirty="0">
                <a:latin typeface="Monlam Uni OuChan2"/>
                <a:ea typeface="Monlam Uni OuChan2"/>
                <a:cs typeface="Monlam Uni OuChan2"/>
                <a:sym typeface="Monlam Uni OuChan2"/>
              </a:rPr>
            </a:br>
            <a:r>
              <a:rPr dirty="0">
                <a:latin typeface="Arial"/>
                <a:ea typeface="Arial"/>
                <a:cs typeface="Arial"/>
                <a:sym typeface="Arial"/>
              </a:rPr>
              <a:t>(carbonated)</a:t>
            </a:r>
            <a:endParaRPr dirty="0"/>
          </a:p>
        </p:txBody>
      </p:sp>
      <p:sp>
        <p:nvSpPr>
          <p:cNvPr id="407" name="Shape 407"/>
          <p:cNvSpPr/>
          <p:nvPr/>
        </p:nvSpPr>
        <p:spPr>
          <a:xfrm>
            <a:off x="5412890" y="3111412"/>
            <a:ext cx="4150671" cy="31054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10000"/>
              </a:lnSpc>
              <a:spcBef>
                <a:spcPts val="1200"/>
              </a:spcBef>
              <a:tabLst>
                <a:tab pos="1879600" algn="l"/>
                <a:tab pos="4267200" algn="l"/>
              </a:tabLst>
              <a:defRPr sz="2200" b="1">
                <a:solidFill>
                  <a:srgbClr val="302C24"/>
                </a:solidFill>
                <a:latin typeface="+mn-lt"/>
                <a:ea typeface="+mn-ea"/>
                <a:cs typeface="+mn-cs"/>
                <a:sym typeface="Calibri"/>
              </a:defRPr>
            </a:pPr>
            <a:r>
              <a:rPr dirty="0">
                <a:latin typeface="Arial"/>
                <a:ea typeface="Arial"/>
                <a:cs typeface="Arial"/>
                <a:sym typeface="Arial"/>
              </a:rPr>
              <a:t>Bases are in: </a:t>
            </a:r>
            <a:r>
              <a:rPr dirty="0"/>
              <a:t> </a:t>
            </a:r>
            <a:r>
              <a:rPr sz="2600" b="0" dirty="0" err="1">
                <a:latin typeface="Monlam Uni OuChan2"/>
                <a:ea typeface="Monlam Uni OuChan2"/>
                <a:cs typeface="Monlam Uni OuChan2"/>
                <a:sym typeface="Monlam Uni OuChan2"/>
              </a:rPr>
              <a:t>བུལ་རྫས་རྣམས་ནི</a:t>
            </a:r>
            <a:r>
              <a:rPr sz="2600" b="0" dirty="0">
                <a:latin typeface="Monlam Uni OuChan2"/>
                <a:ea typeface="Monlam Uni OuChan2"/>
                <a:cs typeface="Monlam Uni OuChan2"/>
                <a:sym typeface="Monlam Uni OuChan2"/>
              </a:rPr>
              <a:t>།</a:t>
            </a:r>
            <a:endParaRPr sz="2800" b="0" dirty="0">
              <a:latin typeface="Monlam Uni OuChan2"/>
              <a:ea typeface="Monlam Uni OuChan2"/>
              <a:cs typeface="Monlam Uni OuChan2"/>
              <a:sym typeface="Monlam Uni OuChan2"/>
            </a:endParaRPr>
          </a:p>
          <a:p>
            <a:pPr marL="240631" indent="-240631">
              <a:lnSpc>
                <a:spcPct val="110000"/>
              </a:lnSpc>
              <a:spcBef>
                <a:spcPts val="1200"/>
              </a:spcBef>
              <a:buSzPct val="100000"/>
              <a:buChar char="-"/>
              <a:tabLst>
                <a:tab pos="2032000" algn="l"/>
                <a:tab pos="4267200" algn="l"/>
              </a:tabLst>
              <a:defRPr sz="2000">
                <a:solidFill>
                  <a:srgbClr val="302C24"/>
                </a:solidFill>
                <a:latin typeface="Arial"/>
                <a:ea typeface="Arial"/>
                <a:cs typeface="Arial"/>
                <a:sym typeface="Arial"/>
              </a:defRPr>
            </a:pPr>
            <a:r>
              <a:rPr dirty="0"/>
              <a:t>Baking powder	</a:t>
            </a:r>
            <a:r>
              <a:rPr sz="2300" dirty="0" err="1">
                <a:latin typeface="Monlam Uni OuChan2"/>
                <a:ea typeface="Monlam Uni OuChan2"/>
                <a:cs typeface="Monlam Uni OuChan2"/>
                <a:sym typeface="Monlam Uni OuChan2"/>
              </a:rPr>
              <a:t>ཕྱེ་སྨན</a:t>
            </a:r>
            <a:r>
              <a:rPr sz="2300" dirty="0">
                <a:latin typeface="Monlam Uni OuChan2"/>
                <a:ea typeface="Monlam Uni OuChan2"/>
                <a:cs typeface="Monlam Uni OuChan2"/>
                <a:sym typeface="Monlam Uni OuChan2"/>
              </a:rPr>
              <a:t>།</a:t>
            </a:r>
          </a:p>
          <a:p>
            <a:pPr marL="240631" indent="-240631">
              <a:lnSpc>
                <a:spcPct val="110000"/>
              </a:lnSpc>
              <a:spcBef>
                <a:spcPts val="1200"/>
              </a:spcBef>
              <a:buSzPct val="100000"/>
              <a:buChar char="-"/>
              <a:tabLst>
                <a:tab pos="2032000" algn="l"/>
                <a:tab pos="4267200" algn="l"/>
              </a:tabLst>
              <a:defRPr sz="2000">
                <a:solidFill>
                  <a:srgbClr val="302C24"/>
                </a:solidFill>
                <a:latin typeface="Arial"/>
                <a:ea typeface="Arial"/>
                <a:cs typeface="Arial"/>
                <a:sym typeface="Arial"/>
              </a:defRPr>
            </a:pPr>
            <a:r>
              <a:rPr dirty="0"/>
              <a:t>Soap	</a:t>
            </a:r>
            <a:r>
              <a:rPr sz="2300" dirty="0" err="1">
                <a:latin typeface="Monlam Uni OuChan2"/>
                <a:ea typeface="Monlam Uni OuChan2"/>
                <a:cs typeface="Monlam Uni OuChan2"/>
                <a:sym typeface="Monlam Uni OuChan2"/>
              </a:rPr>
              <a:t>ཡི་ཙི</a:t>
            </a:r>
            <a:r>
              <a:rPr sz="2300" dirty="0">
                <a:latin typeface="Monlam Uni OuChan2"/>
                <a:ea typeface="Monlam Uni OuChan2"/>
                <a:cs typeface="Monlam Uni OuChan2"/>
                <a:sym typeface="Monlam Uni OuChan2"/>
              </a:rPr>
              <a:t>།</a:t>
            </a:r>
          </a:p>
          <a:p>
            <a:pPr marL="240631" indent="-240631">
              <a:lnSpc>
                <a:spcPct val="110000"/>
              </a:lnSpc>
              <a:spcBef>
                <a:spcPts val="1200"/>
              </a:spcBef>
              <a:buSzPct val="100000"/>
              <a:buChar char="-"/>
              <a:tabLst>
                <a:tab pos="2032000" algn="l"/>
                <a:tab pos="4267200" algn="l"/>
              </a:tabLst>
              <a:defRPr sz="2000">
                <a:solidFill>
                  <a:srgbClr val="302C24"/>
                </a:solidFill>
                <a:latin typeface="Arial"/>
                <a:ea typeface="Arial"/>
                <a:cs typeface="Arial"/>
                <a:sym typeface="Arial"/>
              </a:defRPr>
            </a:pPr>
            <a:r>
              <a:rPr dirty="0"/>
              <a:t>Ashes	</a:t>
            </a:r>
            <a:r>
              <a:rPr sz="2300" dirty="0" err="1">
                <a:latin typeface="Monlam Uni OuChan2"/>
                <a:ea typeface="Monlam Uni OuChan2"/>
                <a:cs typeface="Monlam Uni OuChan2"/>
                <a:sym typeface="Monlam Uni OuChan2"/>
              </a:rPr>
              <a:t>གོ་ཐལ</a:t>
            </a:r>
            <a:r>
              <a:rPr sz="2300" dirty="0">
                <a:latin typeface="Monlam Uni OuChan2"/>
                <a:ea typeface="Monlam Uni OuChan2"/>
                <a:cs typeface="Monlam Uni OuChan2"/>
                <a:sym typeface="Monlam Uni OuChan2"/>
              </a:rPr>
              <a:t>། </a:t>
            </a:r>
          </a:p>
          <a:p>
            <a:pPr marL="240631" indent="-240631">
              <a:lnSpc>
                <a:spcPct val="110000"/>
              </a:lnSpc>
              <a:spcBef>
                <a:spcPts val="1200"/>
              </a:spcBef>
              <a:buSzPct val="100000"/>
              <a:buChar char="-"/>
              <a:tabLst>
                <a:tab pos="2032000" algn="l"/>
                <a:tab pos="4267200" algn="l"/>
              </a:tabLst>
              <a:defRPr sz="2000">
                <a:solidFill>
                  <a:srgbClr val="302C24"/>
                </a:solidFill>
                <a:latin typeface="Arial"/>
                <a:ea typeface="Arial"/>
                <a:cs typeface="Arial"/>
                <a:sym typeface="Arial"/>
              </a:defRPr>
            </a:pPr>
            <a:r>
              <a:rPr dirty="0"/>
              <a:t>Drain cleaner	</a:t>
            </a:r>
            <a:r>
              <a:rPr sz="2300" dirty="0" err="1">
                <a:latin typeface="Monlam Uni OuChan2"/>
                <a:ea typeface="Monlam Uni OuChan2"/>
                <a:cs typeface="Monlam Uni OuChan2"/>
                <a:sym typeface="Monlam Uni OuChan2"/>
              </a:rPr>
              <a:t>ཡུར་བ་གཙང་མ</a:t>
            </a:r>
            <a:r>
              <a:rPr sz="2300" dirty="0">
                <a:latin typeface="Monlam Uni OuChan2"/>
                <a:ea typeface="Monlam Uni OuChan2"/>
                <a:cs typeface="Monlam Uni OuChan2"/>
                <a:sym typeface="Monlam Uni OuChan2"/>
              </a:rPr>
              <a:t>་</a:t>
            </a:r>
            <a:r>
              <a:rPr lang="en-US" sz="2300" dirty="0">
                <a:latin typeface="Monlam Uni OuChan2"/>
                <a:ea typeface="Monlam Uni OuChan2"/>
                <a:cs typeface="Monlam Uni OuChan2"/>
                <a:sym typeface="Monlam Uni OuChan2"/>
              </a:rPr>
              <a:t/>
            </a:r>
            <a:br>
              <a:rPr lang="en-US" sz="2300" dirty="0">
                <a:latin typeface="Monlam Uni OuChan2"/>
                <a:ea typeface="Monlam Uni OuChan2"/>
                <a:cs typeface="Monlam Uni OuChan2"/>
                <a:sym typeface="Monlam Uni OuChan2"/>
              </a:rPr>
            </a:br>
            <a:r>
              <a:rPr lang="en-US" sz="2300" dirty="0">
                <a:latin typeface="Monlam Uni OuChan2"/>
                <a:ea typeface="Monlam Uni OuChan2"/>
                <a:cs typeface="Monlam Uni OuChan2"/>
                <a:sym typeface="Monlam Uni OuChan2"/>
              </a:rPr>
              <a:t>	</a:t>
            </a:r>
            <a:r>
              <a:rPr sz="2300" dirty="0" err="1">
                <a:latin typeface="Monlam Uni OuChan2"/>
                <a:ea typeface="Monlam Uni OuChan2"/>
                <a:cs typeface="Monlam Uni OuChan2"/>
                <a:sym typeface="Monlam Uni OuChan2"/>
              </a:rPr>
              <a:t>བཟོ་བྱེད</a:t>
            </a:r>
            <a:r>
              <a:rPr sz="2300" dirty="0">
                <a:latin typeface="Monlam Uni OuChan2"/>
                <a:ea typeface="Monlam Uni OuChan2"/>
                <a:cs typeface="Monlam Uni OuChan2"/>
                <a:sym typeface="Monlam Uni OuChan2"/>
              </a:rPr>
              <a:t>།</a:t>
            </a:r>
            <a:r>
              <a:rPr sz="2400" dirty="0"/>
              <a:t> </a:t>
            </a:r>
          </a:p>
        </p:txBody>
      </p:sp>
      <p:sp>
        <p:nvSpPr>
          <p:cNvPr id="408" name="Shape 408"/>
          <p:cNvSpPr/>
          <p:nvPr/>
        </p:nvSpPr>
        <p:spPr>
          <a:xfrm>
            <a:off x="420170" y="26852"/>
            <a:ext cx="8276791" cy="1015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800">
                <a:solidFill>
                  <a:srgbClr val="302C24"/>
                </a:solidFill>
                <a:latin typeface="+mn-lt"/>
                <a:ea typeface="+mn-ea"/>
                <a:cs typeface="+mn-cs"/>
                <a:sym typeface="Calibri"/>
              </a:defRPr>
            </a:pPr>
            <a:r>
              <a:rPr dirty="0"/>
              <a:t>Acids and Bases: We use them every day</a:t>
            </a:r>
          </a:p>
          <a:p>
            <a:pPr algn="ctr">
              <a:defRPr sz="3200">
                <a:solidFill>
                  <a:srgbClr val="302C24"/>
                </a:solidFill>
              </a:defRPr>
            </a:pPr>
            <a:r>
              <a:rPr sz="3000" b="1" dirty="0" err="1">
                <a:latin typeface="Monlam Uni OuChan2"/>
                <a:cs typeface="Monlam Uni OuChan2"/>
              </a:rPr>
              <a:t>སྐྱུར་རྫས་དང་</a:t>
            </a:r>
            <a:r>
              <a:rPr sz="3000" b="1" dirty="0" err="1">
                <a:latin typeface="Monlam Uni OuChan2"/>
                <a:ea typeface="+mn-ea"/>
                <a:cs typeface="Monlam Uni OuChan2"/>
                <a:sym typeface="Calibri"/>
              </a:rPr>
              <a:t>བུལ་</a:t>
            </a:r>
            <a:r>
              <a:rPr sz="3000" b="1" dirty="0" err="1">
                <a:latin typeface="Monlam Uni OuChan2"/>
                <a:cs typeface="Monlam Uni OuChan2"/>
              </a:rPr>
              <a:t>རྫས</a:t>
            </a:r>
            <a:r>
              <a:rPr sz="3000" b="1" dirty="0">
                <a:latin typeface="Monlam Uni OuChan2"/>
                <a:ea typeface="+mn-ea"/>
                <a:cs typeface="Monlam Uni OuChan2"/>
                <a:sym typeface="Calibri"/>
              </a:rPr>
              <a:t>། </a:t>
            </a:r>
            <a:r>
              <a:rPr sz="3000" dirty="0" err="1">
                <a:latin typeface="Monlam Uni OuChan2"/>
                <a:cs typeface="Monlam Uni OuChan2"/>
              </a:rPr>
              <a:t>ང་ཚོ</a:t>
            </a:r>
            <a:r>
              <a:rPr lang="bo-CN" sz="3000" dirty="0">
                <a:latin typeface="Monlam Uni OuChan2"/>
                <a:cs typeface="Monlam Uni OuChan2"/>
              </a:rPr>
              <a:t>ས</a:t>
            </a:r>
            <a:r>
              <a:rPr sz="3000" dirty="0">
                <a:latin typeface="Monlam Uni OuChan2"/>
                <a:cs typeface="Monlam Uni OuChan2"/>
              </a:rPr>
              <a:t>་</a:t>
            </a:r>
            <a:r>
              <a:rPr sz="3000" dirty="0" err="1">
                <a:latin typeface="Monlam Uni OuChan2"/>
                <a:cs typeface="Monlam Uni OuChan2"/>
              </a:rPr>
              <a:t>རྒྱུན་དུ་</a:t>
            </a:r>
            <a:r>
              <a:rPr sz="3000" dirty="0" err="1">
                <a:latin typeface="Monlam Uni OuChan2"/>
                <a:ea typeface="+mn-ea"/>
                <a:cs typeface="Monlam Uni OuChan2"/>
                <a:sym typeface="Calibri"/>
              </a:rPr>
              <a:t>བེད་</a:t>
            </a:r>
            <a:r>
              <a:rPr sz="3000" dirty="0" err="1">
                <a:latin typeface="Monlam Uni OuChan2"/>
                <a:cs typeface="Monlam Uni OuChan2"/>
              </a:rPr>
              <a:t>སྤྱོད་</a:t>
            </a:r>
            <a:r>
              <a:rPr sz="3000" dirty="0" err="1">
                <a:latin typeface="Monlam Uni OuChan2"/>
                <a:ea typeface="+mn-ea"/>
                <a:cs typeface="Monlam Uni OuChan2"/>
                <a:sym typeface="Calibri"/>
              </a:rPr>
              <a:t>བྱེད</a:t>
            </a:r>
            <a:r>
              <a:rPr sz="3000" dirty="0" err="1">
                <a:latin typeface="Monlam Uni OuChan2"/>
                <a:cs typeface="Monlam Uni OuChan2"/>
              </a:rPr>
              <a:t>་ཀྱི་ཡོད</a:t>
            </a:r>
            <a:r>
              <a:rPr sz="3000" dirty="0">
                <a:latin typeface="Monlam Uni OuChan2"/>
                <a:ea typeface="+mn-ea"/>
                <a:cs typeface="Monlam Uni OuChan2"/>
                <a:sym typeface="Calibri"/>
              </a:rPr>
              <a:t>།</a:t>
            </a:r>
            <a:r>
              <a:rPr dirty="0"/>
              <a:t> </a:t>
            </a:r>
          </a:p>
        </p:txBody>
      </p:sp>
      <p:sp>
        <p:nvSpPr>
          <p:cNvPr id="409" name="Shape 409"/>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0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40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40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407">
                                            <p:bg/>
                                          </p:spTgt>
                                        </p:tgtEl>
                                        <p:attrNameLst>
                                          <p:attrName>style.visibility</p:attrName>
                                        </p:attrNameLst>
                                      </p:cBhvr>
                                      <p:to>
                                        <p:strVal val="visible"/>
                                      </p:to>
                                    </p:set>
                                  </p:childTnLst>
                                </p:cTn>
                              </p:par>
                              <p:par>
                                <p:cTn id="33" presetID="1" presetClass="entr" presetSubtype="0" fill="hold" grpId="2" nodeType="withEffect">
                                  <p:stCondLst>
                                    <p:cond delay="0"/>
                                  </p:stCondLst>
                                  <p:iterate>
                                    <p:tmAbs val="0"/>
                                  </p:iterate>
                                  <p:childTnLst>
                                    <p:set>
                                      <p:cBhvr>
                                        <p:cTn id="34" fill="hold"/>
                                        <p:tgtEl>
                                          <p:spTgt spid="40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iterate>
                                    <p:tmAbs val="0"/>
                                  </p:iterate>
                                  <p:childTnLst>
                                    <p:set>
                                      <p:cBhvr>
                                        <p:cTn id="38" fill="hold"/>
                                        <p:tgtEl>
                                          <p:spTgt spid="40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iterate>
                                    <p:tmAbs val="0"/>
                                  </p:iterate>
                                  <p:childTnLst>
                                    <p:set>
                                      <p:cBhvr>
                                        <p:cTn id="42" fill="hold"/>
                                        <p:tgtEl>
                                          <p:spTgt spid="407">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iterate>
                                    <p:tmAbs val="0"/>
                                  </p:iterate>
                                  <p:childTnLst>
                                    <p:set>
                                      <p:cBhvr>
                                        <p:cTn id="46" fill="hold"/>
                                        <p:tgtEl>
                                          <p:spTgt spid="40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iterate>
                                    <p:tmAbs val="0"/>
                                  </p:iterate>
                                  <p:childTnLst>
                                    <p:set>
                                      <p:cBhvr>
                                        <p:cTn id="50" fill="hold"/>
                                        <p:tgtEl>
                                          <p:spTgt spid="4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1" build="p" bldLvl="5" animBg="1" advAuto="0"/>
      <p:bldP spid="407" grpId="2"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sldNum" sz="quarter" idx="4294967295"/>
          </p:nvPr>
        </p:nvSpPr>
        <p:spPr>
          <a:xfrm>
            <a:off x="4478742" y="6629275"/>
            <a:ext cx="187785" cy="279652"/>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600"/>
              </a:lnSpc>
              <a:tabLst>
                <a:tab pos="749300" algn="l"/>
              </a:tabLst>
              <a:defRPr sz="1400">
                <a:solidFill>
                  <a:srgbClr val="000000"/>
                </a:solidFill>
                <a:latin typeface="+mj-lt"/>
                <a:ea typeface="+mj-ea"/>
                <a:cs typeface="+mj-cs"/>
                <a:sym typeface="Helvetica"/>
              </a:defRPr>
            </a:lvl1pPr>
          </a:lstStyle>
          <a:p>
            <a:fld id="{86CB4B4D-7CA3-9044-876B-883B54F8677D}" type="slidenum">
              <a:t>3</a:t>
            </a:fld>
            <a:endParaRPr/>
          </a:p>
        </p:txBody>
      </p:sp>
      <p:sp>
        <p:nvSpPr>
          <p:cNvPr id="124" name="Shape 124"/>
          <p:cNvSpPr>
            <a:spLocks noGrp="1"/>
          </p:cNvSpPr>
          <p:nvPr>
            <p:ph type="title" idx="4294967295"/>
          </p:nvPr>
        </p:nvSpPr>
        <p:spPr>
          <a:xfrm>
            <a:off x="685800" y="1059573"/>
            <a:ext cx="7772400" cy="3435329"/>
          </a:xfrm>
          <a:prstGeom prst="rect">
            <a:avLst/>
          </a:prstGeom>
        </p:spPr>
        <p:txBody>
          <a:bodyPr/>
          <a:lstStyle/>
          <a:p>
            <a:pPr defTabSz="420623">
              <a:defRPr sz="3312" b="1">
                <a:latin typeface="+mj-lt"/>
                <a:ea typeface="+mj-ea"/>
                <a:cs typeface="+mj-cs"/>
                <a:sym typeface="Helvetica"/>
              </a:defRPr>
            </a:pPr>
            <a:r>
              <a:rPr dirty="0"/>
              <a:t>Smell and Taste Sense</a:t>
            </a:r>
            <a:br>
              <a:rPr dirty="0"/>
            </a:br>
            <a:r>
              <a:rPr sz="2576" b="0" dirty="0"/>
              <a:t>Olfactory and Gustatory Sense</a:t>
            </a:r>
            <a:endParaRPr dirty="0">
              <a:solidFill>
                <a:srgbClr val="808080"/>
              </a:solidFill>
            </a:endParaRPr>
          </a:p>
          <a:p>
            <a:pPr defTabSz="420623">
              <a:defRPr sz="3312">
                <a:solidFill>
                  <a:srgbClr val="808080"/>
                </a:solidFill>
                <a:latin typeface="+mj-lt"/>
                <a:ea typeface="+mj-ea"/>
                <a:cs typeface="+mj-cs"/>
                <a:sym typeface="Helvetica"/>
              </a:defRPr>
            </a:pPr>
            <a:endParaRPr dirty="0">
              <a:solidFill>
                <a:srgbClr val="808080"/>
              </a:solidFill>
            </a:endParaRPr>
          </a:p>
          <a:p>
            <a:pPr defTabSz="420623">
              <a:defRPr sz="4692">
                <a:latin typeface="Monlam Uni OuChan2"/>
                <a:ea typeface="Monlam Uni OuChan2"/>
                <a:cs typeface="Monlam Uni OuChan2"/>
                <a:sym typeface="Monlam Uni OuChan2"/>
              </a:defRPr>
            </a:pPr>
            <a:r>
              <a:rPr b="1" dirty="0"/>
              <a:t>དྲི་ཚོར་དང་རོ་ཚོར། </a:t>
            </a:r>
            <a:r>
              <a:rPr dirty="0"/>
              <a:t/>
            </a:r>
            <a:br>
              <a:rPr dirty="0"/>
            </a:br>
            <a:endParaRPr dirty="0"/>
          </a:p>
        </p:txBody>
      </p:sp>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 name="Shape 413"/>
          <p:cNvSpPr>
            <a:spLocks noGrp="1"/>
          </p:cNvSpPr>
          <p:nvPr>
            <p:ph type="sldNum" sz="quarter" idx="4294967295"/>
          </p:nvPr>
        </p:nvSpPr>
        <p:spPr>
          <a:xfrm>
            <a:off x="4477360" y="6642355"/>
            <a:ext cx="190550"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30</a:t>
            </a:fld>
            <a:endParaRPr/>
          </a:p>
        </p:txBody>
      </p:sp>
      <p:sp>
        <p:nvSpPr>
          <p:cNvPr id="414" name="Shape 414"/>
          <p:cNvSpPr>
            <a:spLocks noGrp="1"/>
          </p:cNvSpPr>
          <p:nvPr>
            <p:ph type="body" sz="half" idx="4294967295"/>
          </p:nvPr>
        </p:nvSpPr>
        <p:spPr>
          <a:xfrm>
            <a:off x="383539" y="1311334"/>
            <a:ext cx="4214872" cy="3453629"/>
          </a:xfrm>
          <a:prstGeom prst="rect">
            <a:avLst/>
          </a:prstGeom>
        </p:spPr>
        <p:txBody>
          <a:bodyPr/>
          <a:lstStyle/>
          <a:p>
            <a:pPr marL="0" marR="40639" indent="40640" defTabSz="914400">
              <a:spcBef>
                <a:spcPts val="600"/>
              </a:spcBef>
              <a:buSzTx/>
              <a:buFontTx/>
              <a:buNone/>
              <a:defRPr sz="2600">
                <a:uFill>
                  <a:solidFill>
                    <a:srgbClr val="000000"/>
                  </a:solidFill>
                </a:uFill>
                <a:latin typeface="+mj-lt"/>
                <a:ea typeface="+mj-ea"/>
                <a:cs typeface="+mj-cs"/>
                <a:sym typeface="Helvetica"/>
              </a:defRPr>
            </a:pPr>
            <a:r>
              <a:rPr sz="2400" dirty="0"/>
              <a:t>Acids produced by nature:</a:t>
            </a:r>
            <a:r>
              <a:rPr dirty="0"/>
              <a:t/>
            </a:r>
            <a:br>
              <a:rPr dirty="0"/>
            </a:br>
            <a:r>
              <a:rPr sz="2800" dirty="0" err="1">
                <a:latin typeface="Monlam Uni OuChan2"/>
                <a:ea typeface="Monlam Uni OuChan2"/>
                <a:cs typeface="Monlam Uni OuChan2"/>
                <a:sym typeface="Monlam Uni OuChan2"/>
              </a:rPr>
              <a:t>རང་བྱུང་ཁམས་ཀྱི་བཟོས་པའི་སྐྱུར་རྫས</a:t>
            </a:r>
            <a:r>
              <a:rPr sz="2800" dirty="0">
                <a:latin typeface="Monlam Uni OuChan2"/>
                <a:ea typeface="Monlam Uni OuChan2"/>
                <a:cs typeface="Monlam Uni OuChan2"/>
                <a:sym typeface="Monlam Uni OuChan2"/>
              </a:rPr>
              <a:t>།</a:t>
            </a:r>
          </a:p>
          <a:p>
            <a:pPr marL="383540" marR="40639" defTabSz="914400">
              <a:spcBef>
                <a:spcPts val="600"/>
              </a:spcBef>
              <a:buFontTx/>
              <a:defRPr sz="2400">
                <a:uFill>
                  <a:solidFill>
                    <a:srgbClr val="000000"/>
                  </a:solidFill>
                </a:uFill>
                <a:latin typeface="+mj-lt"/>
                <a:ea typeface="+mj-ea"/>
                <a:cs typeface="+mj-cs"/>
                <a:sym typeface="Helvetica"/>
              </a:defRPr>
            </a:pPr>
            <a:r>
              <a:rPr dirty="0"/>
              <a:t>Acetic acid (in</a:t>
            </a:r>
            <a:r>
              <a:rPr b="1" dirty="0"/>
              <a:t> </a:t>
            </a:r>
            <a:r>
              <a:rPr dirty="0"/>
              <a:t>vinegar)</a:t>
            </a:r>
            <a:br>
              <a:rPr dirty="0"/>
            </a:br>
            <a:r>
              <a:rPr sz="2800" dirty="0" err="1">
                <a:latin typeface="Monlam Uni OuChan2"/>
                <a:ea typeface="Monlam Uni OuChan2"/>
                <a:cs typeface="Monlam Uni OuChan2"/>
                <a:sym typeface="Monlam Uni OuChan2"/>
              </a:rPr>
              <a:t>ཨེ་སི་ཊིག་སྐྱུར་རྫས</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ཚུའུ་ནང</a:t>
            </a:r>
            <a:r>
              <a:rPr sz="2800" dirty="0">
                <a:latin typeface="Monlam Uni OuChan2"/>
                <a:ea typeface="Monlam Uni OuChan2"/>
                <a:cs typeface="Monlam Uni OuChan2"/>
                <a:sym typeface="Monlam Uni OuChan2"/>
              </a:rPr>
              <a:t>་</a:t>
            </a:r>
            <a:r>
              <a:rPr lang="bo-CN" sz="2800" dirty="0">
                <a:latin typeface="Monlam Uni OuChan2"/>
                <a:ea typeface="Monlam Uni OuChan2"/>
                <a:cs typeface="Monlam Uni OuChan2"/>
                <a:sym typeface="Monlam Uni OuChan2"/>
              </a:rPr>
              <a:t>།</a:t>
            </a:r>
            <a:r>
              <a:rPr sz="2800" dirty="0">
                <a:latin typeface="Monlam Uni OuChan2"/>
                <a:ea typeface="Monlam Uni OuChan2"/>
                <a:cs typeface="Monlam Uni OuChan2"/>
                <a:sym typeface="Monlam Uni OuChan2"/>
              </a:rPr>
              <a:t>)   </a:t>
            </a:r>
          </a:p>
          <a:p>
            <a:pPr marL="383540" marR="40639" defTabSz="914400">
              <a:spcBef>
                <a:spcPts val="600"/>
              </a:spcBef>
              <a:buFontTx/>
              <a:defRPr sz="2400">
                <a:uFill>
                  <a:solidFill>
                    <a:srgbClr val="000000"/>
                  </a:solidFill>
                </a:uFill>
                <a:latin typeface="+mj-lt"/>
                <a:ea typeface="+mj-ea"/>
                <a:cs typeface="+mj-cs"/>
                <a:sym typeface="Helvetica"/>
              </a:defRPr>
            </a:pPr>
            <a:r>
              <a:rPr dirty="0"/>
              <a:t>Citric acid (in</a:t>
            </a:r>
            <a:r>
              <a:rPr b="1" dirty="0"/>
              <a:t> </a:t>
            </a:r>
            <a:r>
              <a:rPr dirty="0"/>
              <a:t>lemon)</a:t>
            </a:r>
            <a:br>
              <a:rPr dirty="0"/>
            </a:br>
            <a:r>
              <a:rPr sz="2800" dirty="0" err="1">
                <a:latin typeface="Monlam Uni OuChan2"/>
                <a:ea typeface="Monlam Uni OuChan2"/>
                <a:cs typeface="Monlam Uni OuChan2"/>
                <a:sym typeface="Monlam Uni OuChan2"/>
              </a:rPr>
              <a:t>སི་ཊིག་སྐྱུར་རྫས</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ལིམ་བུའི་ནང</a:t>
            </a:r>
            <a:r>
              <a:rPr sz="2800" dirty="0">
                <a:latin typeface="Monlam Uni OuChan2"/>
                <a:ea typeface="Monlam Uni OuChan2"/>
                <a:cs typeface="Monlam Uni OuChan2"/>
                <a:sym typeface="Monlam Uni OuChan2"/>
              </a:rPr>
              <a:t>་</a:t>
            </a:r>
            <a:r>
              <a:rPr lang="bo-CN" sz="2800" dirty="0">
                <a:latin typeface="Monlam Uni OuChan2"/>
                <a:ea typeface="Monlam Uni OuChan2"/>
                <a:cs typeface="Monlam Uni OuChan2"/>
                <a:sym typeface="Monlam Uni OuChan2"/>
              </a:rPr>
              <a:t>།</a:t>
            </a:r>
            <a:r>
              <a:rPr sz="2800" dirty="0">
                <a:latin typeface="Monlam Uni OuChan2"/>
                <a:ea typeface="Monlam Uni OuChan2"/>
                <a:cs typeface="Monlam Uni OuChan2"/>
                <a:sym typeface="Monlam Uni OuChan2"/>
              </a:rPr>
              <a:t>) </a:t>
            </a:r>
          </a:p>
        </p:txBody>
      </p:sp>
      <p:sp>
        <p:nvSpPr>
          <p:cNvPr id="415" name="Shape 415"/>
          <p:cNvSpPr>
            <a:spLocks noGrp="1"/>
          </p:cNvSpPr>
          <p:nvPr>
            <p:ph type="title" idx="4294967295"/>
          </p:nvPr>
        </p:nvSpPr>
        <p:spPr>
          <a:xfrm>
            <a:off x="457200" y="21849"/>
            <a:ext cx="8229600" cy="1137602"/>
          </a:xfrm>
          <a:prstGeom prst="rect">
            <a:avLst/>
          </a:prstGeom>
        </p:spPr>
        <p:txBody>
          <a:bodyPr/>
          <a:lstStyle/>
          <a:p>
            <a:pPr defTabSz="406400">
              <a:lnSpc>
                <a:spcPts val="3300"/>
              </a:lnSpc>
              <a:spcBef>
                <a:spcPts val="200"/>
              </a:spcBef>
              <a:tabLst>
                <a:tab pos="863600" algn="l"/>
              </a:tabLst>
              <a:defRPr sz="2800" b="1"/>
            </a:pPr>
            <a:r>
              <a:t>Substances in natural mixtures</a:t>
            </a:r>
            <a:br/>
            <a:r>
              <a:rPr sz="3200" b="0">
                <a:latin typeface="Monlam Uni OuChan2"/>
                <a:ea typeface="Monlam Uni OuChan2"/>
                <a:cs typeface="Monlam Uni OuChan2"/>
                <a:sym typeface="Monlam Uni OuChan2"/>
              </a:rPr>
              <a:t>རང་བྱུང་སྲེ་སྦྱོར་གྱི་བེམ་རྫས།</a:t>
            </a:r>
          </a:p>
        </p:txBody>
      </p:sp>
      <p:sp>
        <p:nvSpPr>
          <p:cNvPr id="416" name="Shape 416"/>
          <p:cNvSpPr/>
          <p:nvPr/>
        </p:nvSpPr>
        <p:spPr>
          <a:xfrm>
            <a:off x="4603820" y="1405511"/>
            <a:ext cx="4389536" cy="160915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80000"/>
              </a:lnSpc>
              <a:spcBef>
                <a:spcPts val="500"/>
              </a:spcBef>
              <a:defRPr sz="2400"/>
            </a:pPr>
            <a:r>
              <a:rPr dirty="0"/>
              <a:t>Synthetic acids are produced in the chemical factories.</a:t>
            </a:r>
          </a:p>
          <a:p>
            <a:pPr>
              <a:spcBef>
                <a:spcPts val="500"/>
              </a:spcBef>
              <a:defRPr sz="2800">
                <a:latin typeface="Monlam Uni OuChan2"/>
                <a:ea typeface="Monlam Uni OuChan2"/>
                <a:cs typeface="Monlam Uni OuChan2"/>
                <a:sym typeface="Monlam Uni OuChan2"/>
              </a:defRPr>
            </a:pPr>
            <a:r>
              <a:rPr dirty="0"/>
              <a:t>བ</a:t>
            </a:r>
            <a:r>
              <a:rPr lang="bo-CN" dirty="0"/>
              <a:t>ཅོ</a:t>
            </a:r>
            <a:r>
              <a:rPr dirty="0"/>
              <a:t>ས་</a:t>
            </a:r>
            <a:r>
              <a:rPr lang="bo-CN" sz="2800" dirty="0">
                <a:latin typeface="Monlam Uni OuChan2"/>
                <a:ea typeface="Monlam Uni OuChan2"/>
                <a:cs typeface="Monlam Uni OuChan2"/>
                <a:sym typeface="Monlam Uni OuChan2"/>
              </a:rPr>
              <a:t>མ</a:t>
            </a:r>
            <a:r>
              <a:rPr dirty="0" err="1"/>
              <a:t>འི</a:t>
            </a:r>
            <a:r>
              <a:rPr dirty="0"/>
              <a:t>་</a:t>
            </a:r>
            <a:r>
              <a:rPr lang="bo-CN" sz="2800" dirty="0">
                <a:latin typeface="Monlam Uni OuChan2"/>
                <a:ea typeface="Monlam Uni OuChan2"/>
                <a:cs typeface="Monlam Uni OuChan2"/>
                <a:sym typeface="Monlam Uni OuChan2"/>
              </a:rPr>
              <a:t>སྐྱུར་</a:t>
            </a:r>
            <a:r>
              <a:rPr dirty="0" err="1"/>
              <a:t>རྫས་རྣམས་རྫས་སྦྱོར་གྱི་བཟོ་གྲྭའི་ནང་བཟོས་ཀྱི་ཡོད</a:t>
            </a:r>
            <a:r>
              <a:rPr dirty="0"/>
              <a:t>།</a:t>
            </a:r>
          </a:p>
        </p:txBody>
      </p:sp>
      <p:sp>
        <p:nvSpPr>
          <p:cNvPr id="417" name="Shape 417"/>
          <p:cNvSpPr/>
          <p:nvPr/>
        </p:nvSpPr>
        <p:spPr>
          <a:xfrm>
            <a:off x="802073" y="4520906"/>
            <a:ext cx="7895178" cy="21653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10000"/>
              </a:lnSpc>
              <a:spcBef>
                <a:spcPts val="500"/>
              </a:spcBef>
              <a:defRPr sz="2400"/>
            </a:pPr>
            <a:r>
              <a:rPr dirty="0"/>
              <a:t>An </a:t>
            </a:r>
            <a:r>
              <a:rPr b="1" dirty="0"/>
              <a:t>acid</a:t>
            </a:r>
            <a:r>
              <a:rPr dirty="0"/>
              <a:t> is any chemical that </a:t>
            </a:r>
            <a:r>
              <a:rPr b="1" dirty="0"/>
              <a:t>donates</a:t>
            </a:r>
            <a:r>
              <a:rPr dirty="0"/>
              <a:t> a hydrogen ion. </a:t>
            </a:r>
            <a:br>
              <a:rPr dirty="0"/>
            </a:br>
            <a:r>
              <a:rPr sz="2800" dirty="0">
                <a:latin typeface="Monlam Uni OuChan2"/>
                <a:ea typeface="Monlam Uni OuChan2"/>
                <a:cs typeface="Monlam Uni OuChan2"/>
                <a:sym typeface="Monlam Uni OuChan2"/>
              </a:rPr>
              <a:t>རྫས་སྦྱོར་གང་རུང་ཡང་རླུང་གི་གྱེས་རྡུལ་སྤྲོད་མཁན་ཞིག་ལ་སྐྱུར་རྫས་ཟེར།</a:t>
            </a:r>
          </a:p>
          <a:p>
            <a:pPr>
              <a:lnSpc>
                <a:spcPct val="110000"/>
              </a:lnSpc>
              <a:spcBef>
                <a:spcPts val="500"/>
              </a:spcBef>
              <a:defRPr sz="2400"/>
            </a:pPr>
            <a:r>
              <a:rPr dirty="0"/>
              <a:t>A </a:t>
            </a:r>
            <a:r>
              <a:rPr b="1" dirty="0"/>
              <a:t>base</a:t>
            </a:r>
            <a:r>
              <a:rPr dirty="0"/>
              <a:t> is any chemical that </a:t>
            </a:r>
            <a:r>
              <a:rPr b="1" dirty="0"/>
              <a:t>accepts</a:t>
            </a:r>
            <a:r>
              <a:rPr dirty="0"/>
              <a:t> a hydrogen ion.</a:t>
            </a:r>
            <a:br>
              <a:rPr dirty="0"/>
            </a:br>
            <a:r>
              <a:rPr sz="2800" dirty="0">
                <a:latin typeface="Monlam Uni OuChan2"/>
                <a:ea typeface="Monlam Uni OuChan2"/>
                <a:cs typeface="Monlam Uni OuChan2"/>
                <a:sym typeface="Monlam Uni OuChan2"/>
              </a:rPr>
              <a:t>རྫས་སྦྱོར་གང་རུང་ཡང་རླུང་གི་གྱེས་རྡུལ་ལེན་མཁན་ཞིག་ལ་</a:t>
            </a:r>
            <a:r>
              <a:rPr sz="2800" dirty="0">
                <a:solidFill>
                  <a:srgbClr val="302C24"/>
                </a:solidFill>
              </a:rPr>
              <a:t>བུལ་</a:t>
            </a:r>
            <a:r>
              <a:rPr sz="2800" dirty="0"/>
              <a:t>རྫས</a:t>
            </a:r>
            <a:r>
              <a:rPr sz="2800" dirty="0">
                <a:latin typeface="Monlam Uni OuChan2"/>
                <a:ea typeface="Monlam Uni OuChan2"/>
                <a:cs typeface="Monlam Uni OuChan2"/>
                <a:sym typeface="Monlam Uni OuChan2"/>
              </a:rPr>
              <a:t>་ཟེར།</a:t>
            </a:r>
          </a:p>
        </p:txBody>
      </p:sp>
      <p:sp>
        <p:nvSpPr>
          <p:cNvPr id="418" name="Shape 418"/>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419" name="Shape 419"/>
          <p:cNvSpPr/>
          <p:nvPr/>
        </p:nvSpPr>
        <p:spPr>
          <a:xfrm>
            <a:off x="844923" y="4493525"/>
            <a:ext cx="7334663" cy="1247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4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iterate>
                                    <p:tmAbs val="0"/>
                                  </p:iterate>
                                  <p:childTnLst>
                                    <p:set>
                                      <p:cBhvr>
                                        <p:cTn id="14" fill="hold"/>
                                        <p:tgtEl>
                                          <p:spTgt spid="4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417">
                                            <p:bg/>
                                          </p:spTgt>
                                        </p:tgtEl>
                                        <p:attrNameLst>
                                          <p:attrName>style.visibility</p:attrName>
                                        </p:attrNameLst>
                                      </p:cBhvr>
                                      <p:to>
                                        <p:strVal val="visible"/>
                                      </p:to>
                                    </p:set>
                                  </p:childTnLst>
                                </p:cTn>
                              </p:par>
                              <p:par>
                                <p:cTn id="19" presetID="1" presetClass="entr" presetSubtype="0" fill="hold" grpId="3" nodeType="withEffect">
                                  <p:stCondLst>
                                    <p:cond delay="0"/>
                                  </p:stCondLst>
                                  <p:iterate>
                                    <p:tmAbs val="0"/>
                                  </p:iterate>
                                  <p:childTnLst>
                                    <p:set>
                                      <p:cBhvr>
                                        <p:cTn id="20" fill="hold"/>
                                        <p:tgtEl>
                                          <p:spTgt spid="41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3" nodeType="clickEffect">
                                  <p:stCondLst>
                                    <p:cond delay="0"/>
                                  </p:stCondLst>
                                  <p:iterate>
                                    <p:tmAbs val="0"/>
                                  </p:iterate>
                                  <p:childTnLst>
                                    <p:set>
                                      <p:cBhvr>
                                        <p:cTn id="24" fill="hold"/>
                                        <p:tgtEl>
                                          <p:spTgt spid="4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1" build="p" bldLvl="5" animBg="1" advAuto="0"/>
      <p:bldP spid="416" grpId="2" animBg="1" advAuto="0"/>
      <p:bldP spid="417" grpId="3"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31</a:t>
            </a:fld>
            <a:endParaRPr/>
          </a:p>
        </p:txBody>
      </p:sp>
      <p:sp>
        <p:nvSpPr>
          <p:cNvPr id="424" name="Shape 424"/>
          <p:cNvSpPr>
            <a:spLocks noGrp="1"/>
          </p:cNvSpPr>
          <p:nvPr>
            <p:ph type="body" sz="half" idx="4294967295"/>
          </p:nvPr>
        </p:nvSpPr>
        <p:spPr>
          <a:xfrm>
            <a:off x="383539" y="1311334"/>
            <a:ext cx="4214872" cy="3453629"/>
          </a:xfrm>
          <a:prstGeom prst="rect">
            <a:avLst/>
          </a:prstGeom>
        </p:spPr>
        <p:txBody>
          <a:bodyPr/>
          <a:lstStyle/>
          <a:p>
            <a:pPr marL="0" marR="40639" indent="40640" defTabSz="914400">
              <a:lnSpc>
                <a:spcPct val="120000"/>
              </a:lnSpc>
              <a:spcBef>
                <a:spcPts val="600"/>
              </a:spcBef>
              <a:buSzTx/>
              <a:buFontTx/>
              <a:buNone/>
              <a:defRPr sz="2600">
                <a:uFill>
                  <a:solidFill>
                    <a:srgbClr val="000000"/>
                  </a:solidFill>
                </a:uFill>
                <a:latin typeface="+mj-lt"/>
                <a:ea typeface="+mj-ea"/>
                <a:cs typeface="+mj-cs"/>
                <a:sym typeface="Helvetica"/>
              </a:defRPr>
            </a:pPr>
            <a:r>
              <a:rPr sz="2400" dirty="0"/>
              <a:t>Acids produced by nature:</a:t>
            </a:r>
            <a:r>
              <a:rPr dirty="0"/>
              <a:t/>
            </a:r>
            <a:br>
              <a:rPr dirty="0"/>
            </a:br>
            <a:r>
              <a:rPr sz="2800" dirty="0" err="1">
                <a:latin typeface="Monlam Uni OuChan2"/>
                <a:ea typeface="Monlam Uni OuChan2"/>
                <a:cs typeface="Monlam Uni OuChan2"/>
                <a:sym typeface="Monlam Uni OuChan2"/>
              </a:rPr>
              <a:t>རང་བྱུང་ཁམས་ཀྱི་བཟོས་པའི་སྐྱུར་རྫས</a:t>
            </a:r>
            <a:r>
              <a:rPr sz="2800" dirty="0">
                <a:latin typeface="Monlam Uni OuChan2"/>
                <a:ea typeface="Monlam Uni OuChan2"/>
                <a:cs typeface="Monlam Uni OuChan2"/>
                <a:sym typeface="Monlam Uni OuChan2"/>
              </a:rPr>
              <a:t>།</a:t>
            </a:r>
          </a:p>
          <a:p>
            <a:pPr marL="383540" marR="40639" defTabSz="914400">
              <a:lnSpc>
                <a:spcPct val="120000"/>
              </a:lnSpc>
              <a:spcBef>
                <a:spcPts val="600"/>
              </a:spcBef>
              <a:buFontTx/>
              <a:defRPr sz="2400">
                <a:uFill>
                  <a:solidFill>
                    <a:srgbClr val="000000"/>
                  </a:solidFill>
                </a:uFill>
                <a:latin typeface="+mj-lt"/>
                <a:ea typeface="+mj-ea"/>
                <a:cs typeface="+mj-cs"/>
                <a:sym typeface="Helvetica"/>
              </a:defRPr>
            </a:pPr>
            <a:r>
              <a:rPr dirty="0"/>
              <a:t>Acetic acid (in</a:t>
            </a:r>
            <a:r>
              <a:rPr b="1" dirty="0"/>
              <a:t> </a:t>
            </a:r>
            <a:r>
              <a:rPr dirty="0"/>
              <a:t>vinegar)</a:t>
            </a:r>
            <a:br>
              <a:rPr dirty="0"/>
            </a:br>
            <a:r>
              <a:rPr sz="2800" dirty="0" err="1">
                <a:latin typeface="Monlam Uni OuChan2"/>
                <a:ea typeface="Monlam Uni OuChan2"/>
                <a:cs typeface="Monlam Uni OuChan2"/>
                <a:sym typeface="Monlam Uni OuChan2"/>
              </a:rPr>
              <a:t>ཨེ་སི་ཊིག་སྐྱུར་རྫས</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ཚུའུ་ནང</a:t>
            </a:r>
            <a:r>
              <a:rPr sz="2800" dirty="0">
                <a:latin typeface="Monlam Uni OuChan2"/>
                <a:ea typeface="Monlam Uni OuChan2"/>
                <a:cs typeface="Monlam Uni OuChan2"/>
                <a:sym typeface="Monlam Uni OuChan2"/>
              </a:rPr>
              <a:t>་</a:t>
            </a:r>
            <a:r>
              <a:rPr lang="bo-CN" sz="2800" dirty="0">
                <a:latin typeface="Monlam Uni OuChan2"/>
                <a:ea typeface="Monlam Uni OuChan2"/>
                <a:cs typeface="Monlam Uni OuChan2"/>
                <a:sym typeface="Monlam Uni OuChan2"/>
              </a:rPr>
              <a:t>།</a:t>
            </a:r>
            <a:r>
              <a:rPr sz="2800" dirty="0">
                <a:latin typeface="Monlam Uni OuChan2"/>
                <a:ea typeface="Monlam Uni OuChan2"/>
                <a:cs typeface="Monlam Uni OuChan2"/>
                <a:sym typeface="Monlam Uni OuChan2"/>
              </a:rPr>
              <a:t>)   </a:t>
            </a:r>
          </a:p>
          <a:p>
            <a:pPr marL="383540" marR="40639" defTabSz="914400">
              <a:lnSpc>
                <a:spcPct val="120000"/>
              </a:lnSpc>
              <a:spcBef>
                <a:spcPts val="600"/>
              </a:spcBef>
              <a:buFontTx/>
              <a:defRPr sz="2400">
                <a:uFill>
                  <a:solidFill>
                    <a:srgbClr val="000000"/>
                  </a:solidFill>
                </a:uFill>
                <a:latin typeface="+mj-lt"/>
                <a:ea typeface="+mj-ea"/>
                <a:cs typeface="+mj-cs"/>
                <a:sym typeface="Helvetica"/>
              </a:defRPr>
            </a:pPr>
            <a:r>
              <a:rPr dirty="0"/>
              <a:t>Citric acid (in</a:t>
            </a:r>
            <a:r>
              <a:rPr b="1" dirty="0"/>
              <a:t> </a:t>
            </a:r>
            <a:r>
              <a:rPr dirty="0"/>
              <a:t>lemon)</a:t>
            </a:r>
            <a:br>
              <a:rPr dirty="0"/>
            </a:br>
            <a:r>
              <a:rPr sz="2800" dirty="0" err="1">
                <a:latin typeface="Monlam Uni OuChan2"/>
                <a:ea typeface="Monlam Uni OuChan2"/>
                <a:cs typeface="Monlam Uni OuChan2"/>
                <a:sym typeface="Monlam Uni OuChan2"/>
              </a:rPr>
              <a:t>སི་ཊིག་སྐྱུར་རྫས</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ལིམ་བུའི་ནང</a:t>
            </a:r>
            <a:r>
              <a:rPr sz="2800" dirty="0">
                <a:latin typeface="Monlam Uni OuChan2"/>
                <a:ea typeface="Monlam Uni OuChan2"/>
                <a:cs typeface="Monlam Uni OuChan2"/>
                <a:sym typeface="Monlam Uni OuChan2"/>
              </a:rPr>
              <a:t>་</a:t>
            </a:r>
            <a:r>
              <a:rPr lang="bo-CN" sz="2800" dirty="0">
                <a:latin typeface="Monlam Uni OuChan2"/>
                <a:ea typeface="Monlam Uni OuChan2"/>
                <a:cs typeface="Monlam Uni OuChan2"/>
                <a:sym typeface="Monlam Uni OuChan2"/>
              </a:rPr>
              <a:t>།</a:t>
            </a:r>
            <a:r>
              <a:rPr sz="2800" dirty="0">
                <a:latin typeface="Monlam Uni OuChan2"/>
                <a:ea typeface="Monlam Uni OuChan2"/>
                <a:cs typeface="Monlam Uni OuChan2"/>
                <a:sym typeface="Monlam Uni OuChan2"/>
              </a:rPr>
              <a:t>) </a:t>
            </a:r>
          </a:p>
        </p:txBody>
      </p:sp>
      <p:sp>
        <p:nvSpPr>
          <p:cNvPr id="425" name="Shape 425"/>
          <p:cNvSpPr>
            <a:spLocks noGrp="1"/>
          </p:cNvSpPr>
          <p:nvPr>
            <p:ph type="title" idx="4294967295"/>
          </p:nvPr>
        </p:nvSpPr>
        <p:spPr>
          <a:xfrm>
            <a:off x="457200" y="-29147"/>
            <a:ext cx="8229600" cy="1137602"/>
          </a:xfrm>
          <a:prstGeom prst="rect">
            <a:avLst/>
          </a:prstGeom>
        </p:spPr>
        <p:txBody>
          <a:bodyPr/>
          <a:lstStyle/>
          <a:p>
            <a:pPr defTabSz="406400">
              <a:lnSpc>
                <a:spcPts val="3300"/>
              </a:lnSpc>
              <a:spcBef>
                <a:spcPts val="200"/>
              </a:spcBef>
              <a:tabLst>
                <a:tab pos="863600" algn="l"/>
              </a:tabLst>
              <a:defRPr sz="2800" b="1"/>
            </a:pPr>
            <a:r>
              <a:rPr dirty="0"/>
              <a:t>Substances in natural mixtures</a:t>
            </a:r>
            <a:br>
              <a:rPr dirty="0"/>
            </a:br>
            <a:r>
              <a:rPr sz="3200" b="1" dirty="0">
                <a:latin typeface="Monlam Uni OuChan2"/>
                <a:ea typeface="Monlam Uni OuChan2"/>
                <a:cs typeface="Monlam Uni OuChan2"/>
                <a:sym typeface="Monlam Uni OuChan2"/>
              </a:rPr>
              <a:t>རང་བྱུང་སྲེ་སྦྱོར་གྱི་བེམ་རྫས།</a:t>
            </a:r>
          </a:p>
        </p:txBody>
      </p:sp>
      <p:sp>
        <p:nvSpPr>
          <p:cNvPr id="426" name="Shape 426"/>
          <p:cNvSpPr/>
          <p:nvPr/>
        </p:nvSpPr>
        <p:spPr>
          <a:xfrm>
            <a:off x="4603820" y="1429933"/>
            <a:ext cx="4389536" cy="176714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80000"/>
              </a:lnSpc>
              <a:spcBef>
                <a:spcPts val="500"/>
              </a:spcBef>
              <a:defRPr sz="2400"/>
            </a:pPr>
            <a:r>
              <a:rPr dirty="0"/>
              <a:t>Synthetic acids are produced in the chemical factories.</a:t>
            </a:r>
          </a:p>
          <a:p>
            <a:pPr>
              <a:lnSpc>
                <a:spcPct val="120000"/>
              </a:lnSpc>
              <a:spcBef>
                <a:spcPts val="500"/>
              </a:spcBef>
              <a:defRPr sz="2800">
                <a:latin typeface="Monlam Uni OuChan2"/>
                <a:ea typeface="Monlam Uni OuChan2"/>
                <a:cs typeface="Monlam Uni OuChan2"/>
                <a:sym typeface="Monlam Uni OuChan2"/>
              </a:defRPr>
            </a:pPr>
            <a:r>
              <a:rPr lang="bo-CN" sz="2800" dirty="0"/>
              <a:t>བཅོས་</a:t>
            </a:r>
            <a:r>
              <a:rPr lang="bo-CN" sz="2800" dirty="0">
                <a:latin typeface="Monlam Uni OuChan2"/>
                <a:ea typeface="Monlam Uni OuChan2"/>
                <a:cs typeface="Monlam Uni OuChan2"/>
                <a:sym typeface="Monlam Uni OuChan2"/>
              </a:rPr>
              <a:t>མ</a:t>
            </a:r>
            <a:r>
              <a:rPr lang="bo-CN" sz="2800" dirty="0"/>
              <a:t>འི་</a:t>
            </a:r>
            <a:r>
              <a:rPr lang="bo-CN" sz="2800" dirty="0">
                <a:latin typeface="Monlam Uni OuChan2"/>
                <a:ea typeface="Monlam Uni OuChan2"/>
                <a:cs typeface="Monlam Uni OuChan2"/>
                <a:sym typeface="Monlam Uni OuChan2"/>
              </a:rPr>
              <a:t>སྐྱུར་</a:t>
            </a:r>
            <a:r>
              <a:rPr lang="bo-CN" sz="2800" dirty="0"/>
              <a:t>རྫས་</a:t>
            </a:r>
            <a:r>
              <a:rPr dirty="0" err="1"/>
              <a:t>རྣམས་རྫས་སྦྱོར་གྱི་བཟོ་གྲྭའི་ནང་བཟོས་ཀྱི་ཡོད</a:t>
            </a:r>
            <a:r>
              <a:rPr dirty="0"/>
              <a:t>།</a:t>
            </a:r>
          </a:p>
        </p:txBody>
      </p:sp>
      <p:sp>
        <p:nvSpPr>
          <p:cNvPr id="427" name="Shape 427"/>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4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iterate>
                                    <p:tmAbs val="0"/>
                                  </p:iterate>
                                  <p:childTnLst>
                                    <p:set>
                                      <p:cBhvr>
                                        <p:cTn id="14" fill="hold"/>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1" build="p" bldLvl="5" animBg="1" advAuto="0"/>
      <p:bldP spid="426"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32</a:t>
            </a:fld>
            <a:endParaRPr/>
          </a:p>
        </p:txBody>
      </p:sp>
      <p:sp>
        <p:nvSpPr>
          <p:cNvPr id="432" name="Shape 432"/>
          <p:cNvSpPr/>
          <p:nvPr/>
        </p:nvSpPr>
        <p:spPr>
          <a:xfrm>
            <a:off x="4648200" y="1418786"/>
            <a:ext cx="4038600" cy="4599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nSpc>
                <a:spcPct val="120000"/>
              </a:lnSpc>
              <a:defRPr sz="2200"/>
            </a:pPr>
            <a:r>
              <a:rPr dirty="0"/>
              <a:t>Chemical reactions typical for acids:</a:t>
            </a:r>
            <a:br>
              <a:rPr dirty="0"/>
            </a:br>
            <a:r>
              <a:rPr sz="2500" dirty="0" err="1">
                <a:latin typeface="Monlam Uni OuChan2"/>
                <a:ea typeface="Monlam Uni OuChan2"/>
                <a:cs typeface="Monlam Uni OuChan2"/>
                <a:sym typeface="Monlam Uni OuChan2"/>
              </a:rPr>
              <a:t>ཐུན་མོང་མ་ཡིན་པའི་སྐྱུར་རྫས་ཀྱི་རྫས་འགྱུར</a:t>
            </a:r>
            <a:r>
              <a:rPr sz="2500" dirty="0">
                <a:latin typeface="Monlam Uni OuChan2"/>
                <a:ea typeface="Monlam Uni OuChan2"/>
                <a:cs typeface="Monlam Uni OuChan2"/>
                <a:sym typeface="Monlam Uni OuChan2"/>
              </a:rPr>
              <a:t>་</a:t>
            </a:r>
            <a:r>
              <a:rPr lang="bo-CN" sz="2500" dirty="0">
                <a:latin typeface="Monlam Uni OuChan2"/>
                <a:cs typeface="Monlam Uni OuChan2"/>
                <a:sym typeface="Monlam Uni OuChan2"/>
              </a:rPr>
              <a:t>སྦྲེལ་སྦྱོར</a:t>
            </a:r>
            <a:r>
              <a:rPr lang="bo-CN" sz="2500" dirty="0">
                <a:latin typeface="Monlam Uni OuChan2"/>
                <a:ea typeface="Monlam Uni OuChan2"/>
                <a:cs typeface="Monlam Uni OuChan2"/>
                <a:sym typeface="Monlam Uni OuChan2"/>
              </a:rPr>
              <a:t>།</a:t>
            </a:r>
            <a:endParaRPr sz="2500" dirty="0">
              <a:latin typeface="Monlam Uni OuChan2"/>
              <a:ea typeface="Monlam Uni OuChan2"/>
              <a:cs typeface="Monlam Uni OuChan2"/>
              <a:sym typeface="Monlam Uni OuChan2"/>
            </a:endParaRPr>
          </a:p>
          <a:p>
            <a:pPr marL="271463" indent="-271463">
              <a:lnSpc>
                <a:spcPct val="90000"/>
              </a:lnSpc>
              <a:spcBef>
                <a:spcPts val="1800"/>
              </a:spcBef>
              <a:buSzPct val="100000"/>
              <a:buFont typeface="Arial"/>
              <a:buChar char="•"/>
              <a:defRPr sz="2200"/>
            </a:pPr>
            <a:r>
              <a:rPr dirty="0"/>
              <a:t>to metals</a:t>
            </a:r>
            <a:br>
              <a:rPr dirty="0"/>
            </a:br>
            <a:r>
              <a:rPr sz="2500" dirty="0" err="1">
                <a:latin typeface="Monlam Uni OuChan2"/>
                <a:ea typeface="Monlam Uni OuChan2"/>
                <a:cs typeface="Monlam Uni OuChan2"/>
                <a:sym typeface="Monlam Uni OuChan2"/>
              </a:rPr>
              <a:t>ལྕགས་རིགས</a:t>
            </a:r>
            <a:r>
              <a:rPr sz="2500" dirty="0">
                <a:latin typeface="Monlam Uni OuChan2"/>
                <a:ea typeface="Monlam Uni OuChan2"/>
                <a:cs typeface="Monlam Uni OuChan2"/>
                <a:sym typeface="Monlam Uni OuChan2"/>
              </a:rPr>
              <a:t>།</a:t>
            </a:r>
            <a:endParaRPr sz="2500" dirty="0">
              <a:latin typeface="+mn-lt"/>
              <a:ea typeface="+mn-ea"/>
              <a:cs typeface="+mn-cs"/>
              <a:sym typeface="Calibri"/>
            </a:endParaRPr>
          </a:p>
          <a:p>
            <a:pPr marL="271463" indent="-271463">
              <a:lnSpc>
                <a:spcPct val="90000"/>
              </a:lnSpc>
              <a:spcBef>
                <a:spcPts val="1800"/>
              </a:spcBef>
              <a:buSzPct val="100000"/>
              <a:buFont typeface="Arial"/>
              <a:buChar char="•"/>
              <a:defRPr sz="2200"/>
            </a:pPr>
            <a:r>
              <a:rPr dirty="0"/>
              <a:t>to bases (like soda)</a:t>
            </a:r>
            <a:br>
              <a:rPr dirty="0"/>
            </a:br>
            <a:r>
              <a:rPr sz="2500" dirty="0" err="1">
                <a:solidFill>
                  <a:srgbClr val="302C24"/>
                </a:solidFill>
                <a:latin typeface="Monlam Uni OuChan2"/>
                <a:ea typeface="Monlam Uni OuChan2"/>
                <a:cs typeface="Monlam Uni OuChan2"/>
                <a:sym typeface="Monlam Uni OuChan2"/>
              </a:rPr>
              <a:t>བུལ་</a:t>
            </a:r>
            <a:r>
              <a:rPr sz="2500" dirty="0" err="1">
                <a:latin typeface="Monlam Uni OuChan2"/>
                <a:ea typeface="Monlam Uni OuChan2"/>
                <a:cs typeface="Monlam Uni OuChan2"/>
                <a:sym typeface="Monlam Uni OuChan2"/>
              </a:rPr>
              <a:t>རྫས</a:t>
            </a:r>
            <a:r>
              <a:rPr sz="2500" dirty="0">
                <a:solidFill>
                  <a:srgbClr val="302C24"/>
                </a:solidFill>
                <a:latin typeface="Monlam Uni OuChan2"/>
                <a:ea typeface="Monlam Uni OuChan2"/>
                <a:cs typeface="Monlam Uni OuChan2"/>
                <a:sym typeface="Monlam Uni OuChan2"/>
              </a:rPr>
              <a:t>། </a:t>
            </a:r>
            <a:r>
              <a:rPr sz="2500" dirty="0">
                <a:latin typeface="Monlam Uni OuChan2"/>
                <a:ea typeface="Monlam Uni OuChan2"/>
                <a:cs typeface="Monlam Uni OuChan2"/>
                <a:sym typeface="Monlam Uni OuChan2"/>
              </a:rPr>
              <a:t>(</a:t>
            </a:r>
            <a:r>
              <a:rPr sz="2500" dirty="0" err="1">
                <a:latin typeface="Monlam Uni OuChan2"/>
                <a:ea typeface="Monlam Uni OuChan2"/>
                <a:cs typeface="Monlam Uni OuChan2"/>
                <a:sym typeface="Monlam Uni OuChan2"/>
              </a:rPr>
              <a:t>བུལ</a:t>
            </a:r>
            <a:r>
              <a:rPr sz="2500" dirty="0">
                <a:latin typeface="Monlam Uni OuChan2"/>
                <a:ea typeface="Monlam Uni OuChan2"/>
                <a:cs typeface="Monlam Uni OuChan2"/>
                <a:sym typeface="Monlam Uni OuChan2"/>
              </a:rPr>
              <a:t>་</a:t>
            </a:r>
            <a:r>
              <a:rPr lang="bo-CN" sz="2500" dirty="0">
                <a:latin typeface="Monlam Uni OuChan2"/>
                <a:cs typeface="Monlam Uni OuChan2"/>
              </a:rPr>
              <a:t>ཚྭ</a:t>
            </a:r>
            <a:r>
              <a:rPr sz="2500" dirty="0">
                <a:latin typeface="Monlam Uni OuChan2"/>
                <a:ea typeface="Monlam Uni OuChan2"/>
                <a:cs typeface="Monlam Uni OuChan2"/>
                <a:sym typeface="Monlam Uni OuChan2"/>
              </a:rPr>
              <a:t>།)</a:t>
            </a:r>
            <a:endParaRPr sz="2800" dirty="0">
              <a:latin typeface="Monlam Uni OuChan2"/>
              <a:ea typeface="Monlam Uni OuChan2"/>
              <a:cs typeface="Monlam Uni OuChan2"/>
              <a:sym typeface="Monlam Uni OuChan2"/>
            </a:endParaRPr>
          </a:p>
          <a:p>
            <a:pPr marL="271463" indent="-271463">
              <a:lnSpc>
                <a:spcPct val="90000"/>
              </a:lnSpc>
              <a:spcBef>
                <a:spcPts val="1800"/>
              </a:spcBef>
              <a:buSzPct val="100000"/>
              <a:buFont typeface="Arial"/>
              <a:buChar char="•"/>
              <a:defRPr sz="2200"/>
            </a:pPr>
            <a:r>
              <a:rPr dirty="0"/>
              <a:t>to indicators</a:t>
            </a:r>
            <a:br>
              <a:rPr dirty="0"/>
            </a:br>
            <a:r>
              <a:rPr sz="2500" dirty="0" err="1">
                <a:latin typeface="Monlam Uni OuChan2"/>
                <a:ea typeface="Monlam Uni OuChan2"/>
                <a:cs typeface="Monlam Uni OuChan2"/>
                <a:sym typeface="Monlam Uni OuChan2"/>
              </a:rPr>
              <a:t>བརྡ་སྟོན་ཡོ་ཆས</a:t>
            </a:r>
            <a:r>
              <a:rPr sz="2500" dirty="0">
                <a:latin typeface="Monlam Uni OuChan2"/>
                <a:ea typeface="Monlam Uni OuChan2"/>
                <a:cs typeface="Monlam Uni OuChan2"/>
                <a:sym typeface="Monlam Uni OuChan2"/>
              </a:rPr>
              <a:t>།</a:t>
            </a:r>
          </a:p>
        </p:txBody>
      </p:sp>
      <p:sp>
        <p:nvSpPr>
          <p:cNvPr id="433" name="Shape 433"/>
          <p:cNvSpPr/>
          <p:nvPr/>
        </p:nvSpPr>
        <p:spPr>
          <a:xfrm flipH="1">
            <a:off x="4455908" y="1310591"/>
            <a:ext cx="18676" cy="4525965"/>
          </a:xfrm>
          <a:prstGeom prst="line">
            <a:avLst/>
          </a:prstGeom>
          <a:ln w="25400">
            <a:solidFill>
              <a:srgbClr val="000000"/>
            </a:solidFill>
          </a:ln>
        </p:spPr>
        <p:txBody>
          <a:bodyPr lIns="45718" tIns="45718" rIns="45718" bIns="45718"/>
          <a:lstStyle/>
          <a:p>
            <a:endParaRPr/>
          </a:p>
        </p:txBody>
      </p:sp>
      <p:sp>
        <p:nvSpPr>
          <p:cNvPr id="434" name="Shape 434"/>
          <p:cNvSpPr>
            <a:spLocks noGrp="1"/>
          </p:cNvSpPr>
          <p:nvPr>
            <p:ph type="body" sz="half" idx="4294967295"/>
          </p:nvPr>
        </p:nvSpPr>
        <p:spPr>
          <a:xfrm>
            <a:off x="203198" y="1418788"/>
            <a:ext cx="4112056" cy="4525963"/>
          </a:xfrm>
          <a:prstGeom prst="rect">
            <a:avLst/>
          </a:prstGeom>
        </p:spPr>
        <p:txBody>
          <a:bodyPr/>
          <a:lstStyle/>
          <a:p>
            <a:pPr marL="271463" indent="-271463">
              <a:lnSpc>
                <a:spcPts val="3300"/>
              </a:lnSpc>
              <a:spcBef>
                <a:spcPts val="1800"/>
              </a:spcBef>
              <a:defRPr sz="2400">
                <a:latin typeface="+mj-lt"/>
                <a:ea typeface="+mj-ea"/>
                <a:cs typeface="+mj-cs"/>
                <a:sym typeface="Helvetica"/>
              </a:defRPr>
            </a:pPr>
            <a:r>
              <a:rPr dirty="0"/>
              <a:t>They taste sour</a:t>
            </a:r>
            <a:br>
              <a:rPr dirty="0"/>
            </a:br>
            <a:r>
              <a:rPr sz="2800" dirty="0">
                <a:latin typeface="Monlam Uni OuChan2"/>
                <a:ea typeface="Monlam Uni OuChan2"/>
                <a:cs typeface="Monlam Uni OuChan2"/>
                <a:sym typeface="Monlam Uni OuChan2"/>
              </a:rPr>
              <a:t>སྐྱུར་མོའི་བྲོ་བ།</a:t>
            </a:r>
            <a:endParaRPr sz="2800" dirty="0">
              <a:latin typeface="+mn-lt"/>
              <a:ea typeface="+mn-ea"/>
              <a:cs typeface="+mn-cs"/>
              <a:sym typeface="Calibri"/>
            </a:endParaRPr>
          </a:p>
          <a:p>
            <a:pPr marL="316706" indent="-316706">
              <a:lnSpc>
                <a:spcPts val="3300"/>
              </a:lnSpc>
              <a:spcBef>
                <a:spcPts val="1800"/>
              </a:spcBef>
              <a:defRPr sz="2400">
                <a:latin typeface="+mj-lt"/>
                <a:ea typeface="+mj-ea"/>
                <a:cs typeface="+mj-cs"/>
                <a:sym typeface="Helvetica"/>
              </a:defRPr>
            </a:pPr>
            <a:r>
              <a:rPr sz="2800" dirty="0">
                <a:latin typeface="+mn-lt"/>
                <a:ea typeface="+mn-ea"/>
                <a:cs typeface="+mn-cs"/>
                <a:sym typeface="Calibri"/>
              </a:rPr>
              <a:t>M</a:t>
            </a:r>
            <a:r>
              <a:rPr dirty="0"/>
              <a:t>ostly soluble in water</a:t>
            </a:r>
            <a:br>
              <a:rPr dirty="0"/>
            </a:br>
            <a:r>
              <a:rPr sz="2800" dirty="0">
                <a:latin typeface="Monlam Uni OuChan2"/>
                <a:ea typeface="Monlam Uni OuChan2"/>
                <a:cs typeface="Monlam Uni OuChan2"/>
                <a:sym typeface="Monlam Uni OuChan2"/>
              </a:rPr>
              <a:t>སྐྱུར་རྫས་ཕལ་ཆེ་བ་ཆུའི་ནང་བཞུ་ཐུབ།</a:t>
            </a:r>
          </a:p>
        </p:txBody>
      </p:sp>
      <p:sp>
        <p:nvSpPr>
          <p:cNvPr id="435" name="Shape 435"/>
          <p:cNvSpPr>
            <a:spLocks noGrp="1"/>
          </p:cNvSpPr>
          <p:nvPr>
            <p:ph type="title" idx="4294967295"/>
          </p:nvPr>
        </p:nvSpPr>
        <p:spPr>
          <a:xfrm>
            <a:off x="414680" y="36552"/>
            <a:ext cx="8194369" cy="1052295"/>
          </a:xfrm>
          <a:prstGeom prst="rect">
            <a:avLst/>
          </a:prstGeom>
        </p:spPr>
        <p:txBody>
          <a:bodyPr/>
          <a:lstStyle/>
          <a:p>
            <a:pPr defTabSz="406400">
              <a:lnSpc>
                <a:spcPts val="3300"/>
              </a:lnSpc>
              <a:spcBef>
                <a:spcPts val="200"/>
              </a:spcBef>
              <a:tabLst>
                <a:tab pos="863600" algn="l"/>
              </a:tabLst>
              <a:defRPr sz="2800" b="1"/>
            </a:pPr>
            <a:r>
              <a:rPr dirty="0"/>
              <a:t>Properties of acids</a:t>
            </a:r>
            <a:br>
              <a:rPr dirty="0"/>
            </a:br>
            <a:r>
              <a:rPr sz="3200" dirty="0">
                <a:latin typeface="+mj-lt"/>
                <a:ea typeface="+mj-ea"/>
                <a:cs typeface="+mj-cs"/>
                <a:sym typeface="Helvetica"/>
              </a:rPr>
              <a:t>སྐྱུར་རྫས་ཀྱི་ཁྱད་ཆོས།</a:t>
            </a:r>
          </a:p>
        </p:txBody>
      </p:sp>
      <p:sp>
        <p:nvSpPr>
          <p:cNvPr id="436" name="Shape 436"/>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3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432">
                                            <p:bg/>
                                          </p:spTgt>
                                        </p:tgtEl>
                                        <p:attrNameLst>
                                          <p:attrName>style.visibility</p:attrName>
                                        </p:attrNameLst>
                                      </p:cBhvr>
                                      <p:to>
                                        <p:strVal val="visible"/>
                                      </p:to>
                                    </p:set>
                                  </p:childTnLst>
                                </p:cTn>
                              </p:par>
                              <p:par>
                                <p:cTn id="17" presetID="1" presetClass="entr" presetSubtype="0" fill="hold" grpId="2" nodeType="withEffect">
                                  <p:stCondLst>
                                    <p:cond delay="0"/>
                                  </p:stCondLst>
                                  <p:iterate>
                                    <p:tmAbs val="0"/>
                                  </p:iterate>
                                  <p:childTnLst>
                                    <p:set>
                                      <p:cBhvr>
                                        <p:cTn id="18" fill="hold"/>
                                        <p:tgtEl>
                                          <p:spTgt spid="43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43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p:tmAbs val="0"/>
                                  </p:iterate>
                                  <p:childTnLst>
                                    <p:set>
                                      <p:cBhvr>
                                        <p:cTn id="26" fill="hold"/>
                                        <p:tgtEl>
                                          <p:spTgt spid="43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iterate>
                                    <p:tmAbs val="0"/>
                                  </p:iterate>
                                  <p:childTnLst>
                                    <p:set>
                                      <p:cBhvr>
                                        <p:cTn id="30" fill="hold"/>
                                        <p:tgtEl>
                                          <p:spTgt spid="4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2" build="p" bldLvl="5" animBg="1" advAuto="0"/>
      <p:bldP spid="434" grpId="1" build="p"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33</a:t>
            </a:fld>
            <a:endParaRPr/>
          </a:p>
        </p:txBody>
      </p:sp>
      <p:sp>
        <p:nvSpPr>
          <p:cNvPr id="439" name="Shape 439"/>
          <p:cNvSpPr>
            <a:spLocks noGrp="1"/>
          </p:cNvSpPr>
          <p:nvPr>
            <p:ph type="title" idx="4294967295"/>
          </p:nvPr>
        </p:nvSpPr>
        <p:spPr>
          <a:xfrm>
            <a:off x="685800" y="860425"/>
            <a:ext cx="7772400" cy="1470025"/>
          </a:xfrm>
          <a:prstGeom prst="rect">
            <a:avLst/>
          </a:prstGeom>
        </p:spPr>
        <p:txBody>
          <a:bodyPr/>
          <a:lstStyle>
            <a:lvl1pPr>
              <a:defRPr sz="3600" b="1">
                <a:latin typeface="Arial"/>
                <a:ea typeface="Arial"/>
                <a:cs typeface="Arial"/>
                <a:sym typeface="Arial"/>
              </a:defRPr>
            </a:lvl1pPr>
          </a:lstStyle>
          <a:p>
            <a:r>
              <a:t>Chemical reactions of acids</a:t>
            </a:r>
          </a:p>
        </p:txBody>
      </p:sp>
      <p:sp>
        <p:nvSpPr>
          <p:cNvPr id="440" name="Shape 440"/>
          <p:cNvSpPr/>
          <p:nvPr/>
        </p:nvSpPr>
        <p:spPr>
          <a:xfrm>
            <a:off x="2683183" y="2536473"/>
            <a:ext cx="3777633" cy="7386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200">
                <a:latin typeface="Monlam Uni OuChan2"/>
                <a:ea typeface="Monlam Uni OuChan2"/>
                <a:cs typeface="Monlam Uni OuChan2"/>
                <a:sym typeface="Monlam Uni OuChan2"/>
              </a:defRPr>
            </a:lvl1pPr>
          </a:lstStyle>
          <a:p>
            <a:r>
              <a:rPr b="1" dirty="0" err="1"/>
              <a:t>སྐྱུར་རྫས་ཀྱི</a:t>
            </a:r>
            <a:r>
              <a:rPr b="1" dirty="0"/>
              <a:t>་</a:t>
            </a:r>
            <a:r>
              <a:rPr lang="bo-CN" b="1" dirty="0">
                <a:sym typeface="Monlam Uni OuChan2"/>
              </a:rPr>
              <a:t>རྫས་འགྱུར་སྦྲེལ་སྦྱོར།</a:t>
            </a:r>
          </a:p>
        </p:txBody>
      </p:sp>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2" name="Shape 442"/>
          <p:cNvSpPr/>
          <p:nvPr/>
        </p:nvSpPr>
        <p:spPr>
          <a:xfrm>
            <a:off x="-38100" y="-25400"/>
            <a:ext cx="9207500" cy="6908800"/>
          </a:xfrm>
          <a:prstGeom prst="rect">
            <a:avLst/>
          </a:prstGeom>
          <a:solidFill>
            <a:srgbClr val="0000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3" name="Shape 443"/>
          <p:cNvSpPr>
            <a:spLocks noGrp="1"/>
          </p:cNvSpPr>
          <p:nvPr>
            <p:ph type="sldNum" sz="quarter" idx="4294967295"/>
          </p:nvPr>
        </p:nvSpPr>
        <p:spPr>
          <a:xfrm>
            <a:off x="4471010" y="6642355"/>
            <a:ext cx="190550"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34</a:t>
            </a:fld>
            <a:endParaRPr/>
          </a:p>
        </p:txBody>
      </p:sp>
      <p:sp>
        <p:nvSpPr>
          <p:cNvPr id="444" name="Shape 444"/>
          <p:cNvSpPr/>
          <p:nvPr/>
        </p:nvSpPr>
        <p:spPr>
          <a:xfrm>
            <a:off x="2511287" y="2977595"/>
            <a:ext cx="4121433"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06400">
              <a:defRPr sz="2600">
                <a:solidFill>
                  <a:srgbClr val="FFFFFF"/>
                </a:solidFill>
                <a:latin typeface="Gill Sans"/>
                <a:ea typeface="Gill Sans"/>
                <a:cs typeface="Gill Sans"/>
                <a:sym typeface="Gill Sans"/>
              </a:defRPr>
            </a:pPr>
            <a:r>
              <a:rPr lang="de-CH" dirty="0" err="1"/>
              <a:t>Projector</a:t>
            </a:r>
            <a:r>
              <a:rPr lang="de-CH" dirty="0"/>
              <a:t> </a:t>
            </a:r>
            <a:r>
              <a:rPr dirty="0"/>
              <a:t>off</a:t>
            </a:r>
          </a:p>
          <a:p>
            <a:pPr algn="ctr" defTabSz="406400">
              <a:defRPr sz="2600">
                <a:solidFill>
                  <a:srgbClr val="FFFFFF"/>
                </a:solidFill>
                <a:latin typeface="Gill Sans"/>
                <a:ea typeface="Gill Sans"/>
                <a:cs typeface="Gill Sans"/>
                <a:sym typeface="Gill Sans"/>
              </a:defRPr>
            </a:pPr>
            <a:r>
              <a:rPr dirty="0"/>
              <a:t>Exp: Nail + Acid in Test Tube</a:t>
            </a:r>
          </a:p>
        </p:txBody>
      </p:sp>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8" name="Shape 448"/>
          <p:cNvSpPr>
            <a:spLocks noGrp="1"/>
          </p:cNvSpPr>
          <p:nvPr>
            <p:ph type="sldNum" sz="quarter" idx="4294967295"/>
          </p:nvPr>
        </p:nvSpPr>
        <p:spPr>
          <a:xfrm>
            <a:off x="4477360" y="6642355"/>
            <a:ext cx="190550"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35</a:t>
            </a:fld>
            <a:endParaRPr/>
          </a:p>
        </p:txBody>
      </p:sp>
      <p:pic>
        <p:nvPicPr>
          <p:cNvPr id="449" name="image28.png"/>
          <p:cNvPicPr>
            <a:picLocks noChangeAspect="1"/>
          </p:cNvPicPr>
          <p:nvPr/>
        </p:nvPicPr>
        <p:blipFill>
          <a:blip r:embed="rId3"/>
          <a:stretch>
            <a:fillRect/>
          </a:stretch>
        </p:blipFill>
        <p:spPr>
          <a:xfrm>
            <a:off x="420726" y="1555849"/>
            <a:ext cx="3799596" cy="3056957"/>
          </a:xfrm>
          <a:prstGeom prst="rect">
            <a:avLst/>
          </a:prstGeom>
          <a:ln>
            <a:solidFill>
              <a:srgbClr val="808080"/>
            </a:solidFill>
          </a:ln>
        </p:spPr>
      </p:pic>
      <p:sp>
        <p:nvSpPr>
          <p:cNvPr id="450" name="Shape 450"/>
          <p:cNvSpPr/>
          <p:nvPr/>
        </p:nvSpPr>
        <p:spPr>
          <a:xfrm>
            <a:off x="4674663" y="1824581"/>
            <a:ext cx="4124540" cy="102029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r>
              <a:t>Acid +  Metals  </a:t>
            </a:r>
            <a:r>
              <a:rPr>
                <a:latin typeface="Wingdings"/>
                <a:ea typeface="Wingdings"/>
                <a:cs typeface="Wingdings"/>
                <a:sym typeface="Wingdings"/>
              </a:rPr>
              <a:t>   </a:t>
            </a:r>
            <a:endParaRPr>
              <a:latin typeface="+mn-lt"/>
              <a:ea typeface="+mn-ea"/>
              <a:cs typeface="+mn-cs"/>
              <a:sym typeface="Calibri"/>
            </a:endParaRPr>
          </a:p>
          <a:p>
            <a:pPr>
              <a:defRPr sz="2600">
                <a:latin typeface="Monlam Uni OuChan2"/>
                <a:ea typeface="Monlam Uni OuChan2"/>
                <a:cs typeface="Monlam Uni OuChan2"/>
                <a:sym typeface="Monlam Uni OuChan2"/>
              </a:defRPr>
            </a:pPr>
            <a:r>
              <a:t>སྐྱུར</a:t>
            </a:r>
            <a:r>
              <a:rPr>
                <a:latin typeface="+mn-lt"/>
                <a:ea typeface="+mn-ea"/>
                <a:cs typeface="+mn-cs"/>
                <a:sym typeface="Calibri"/>
              </a:rPr>
              <a:t>་རྫས</a:t>
            </a:r>
            <a:r>
              <a:t>། </a:t>
            </a:r>
            <a:r>
              <a:rPr sz="2400"/>
              <a:t>+  </a:t>
            </a:r>
            <a:r>
              <a:t>ལྕགས་རིགས། </a:t>
            </a:r>
            <a:r>
              <a:rPr>
                <a:latin typeface="+mj-lt"/>
                <a:ea typeface="+mj-ea"/>
                <a:cs typeface="+mj-cs"/>
                <a:sym typeface="Helvetica"/>
              </a:rPr>
              <a:t> </a:t>
            </a:r>
            <a:r>
              <a:rPr sz="2400">
                <a:latin typeface="Wingdings"/>
                <a:ea typeface="Wingdings"/>
                <a:cs typeface="Wingdings"/>
                <a:sym typeface="Wingdings"/>
              </a:rPr>
              <a:t></a:t>
            </a:r>
          </a:p>
        </p:txBody>
      </p:sp>
      <p:sp>
        <p:nvSpPr>
          <p:cNvPr id="451" name="Shape 451"/>
          <p:cNvSpPr>
            <a:spLocks noGrp="1"/>
          </p:cNvSpPr>
          <p:nvPr>
            <p:ph type="title" idx="4294967295"/>
          </p:nvPr>
        </p:nvSpPr>
        <p:spPr>
          <a:xfrm>
            <a:off x="-116633" y="-1549"/>
            <a:ext cx="9524663" cy="1144985"/>
          </a:xfrm>
          <a:prstGeom prst="rect">
            <a:avLst/>
          </a:prstGeom>
        </p:spPr>
        <p:txBody>
          <a:bodyPr/>
          <a:lstStyle/>
          <a:p>
            <a:pPr marR="40639" indent="40639" defTabSz="914400">
              <a:defRPr sz="2600">
                <a:uFill>
                  <a:solidFill>
                    <a:srgbClr val="000000"/>
                  </a:solidFill>
                </a:uFill>
                <a:latin typeface="Arial"/>
                <a:ea typeface="Arial"/>
                <a:cs typeface="Arial"/>
                <a:sym typeface="Arial"/>
              </a:defRPr>
            </a:pPr>
            <a:r>
              <a:rPr dirty="0"/>
              <a:t>Corrosion by acids = </a:t>
            </a:r>
            <a:r>
              <a:rPr b="1" dirty="0"/>
              <a:t>a chemical reaction </a:t>
            </a:r>
            <a:r>
              <a:rPr dirty="0"/>
              <a:t>(Transformation)</a:t>
            </a:r>
            <a:br>
              <a:rPr dirty="0"/>
            </a:br>
            <a:r>
              <a:rPr sz="2700" dirty="0" err="1">
                <a:latin typeface="Monlam Uni OuChan2"/>
                <a:ea typeface="Monlam Uni OuChan2"/>
                <a:cs typeface="Monlam Uni OuChan2"/>
                <a:sym typeface="Monlam Uni OuChan2"/>
              </a:rPr>
              <a:t>སྐྱུར་རྫས་རྐྱེན་གྱིས་བཙའ་རྒྱག་པ</a:t>
            </a:r>
            <a:r>
              <a:rPr sz="2700" dirty="0">
                <a:latin typeface="Monlam Uni OuChan2"/>
                <a:ea typeface="Monlam Uni OuChan2"/>
                <a:cs typeface="Monlam Uni OuChan2"/>
                <a:sym typeface="Monlam Uni OuChan2"/>
              </a:rPr>
              <a:t>། </a:t>
            </a:r>
            <a:r>
              <a:rPr sz="2700" dirty="0">
                <a:solidFill>
                  <a:schemeClr val="tx1"/>
                </a:solidFill>
                <a:latin typeface="Monlam Uni OuChan2"/>
                <a:ea typeface="Monlam Uni OuChan2"/>
                <a:cs typeface="Monlam Uni OuChan2"/>
                <a:sym typeface="Monlam Uni OuChan2"/>
              </a:rPr>
              <a:t>= </a:t>
            </a:r>
            <a:r>
              <a:rPr lang="bo-CN" sz="2800" dirty="0">
                <a:solidFill>
                  <a:schemeClr val="tx1"/>
                </a:solidFill>
                <a:latin typeface="Monlam Uni OuChan2"/>
                <a:ea typeface="Monlam Uni OuChan2"/>
                <a:cs typeface="Monlam Uni OuChan2"/>
                <a:sym typeface="Monlam Uni OuChan2"/>
              </a:rPr>
              <a:t>རྫས་འགྱུར་</a:t>
            </a:r>
            <a:r>
              <a:rPr lang="bo-CN" sz="2800" dirty="0">
                <a:solidFill>
                  <a:schemeClr val="tx1"/>
                </a:solidFill>
                <a:latin typeface="Monlam Uni OuChan2"/>
                <a:cs typeface="Monlam Uni OuChan2"/>
                <a:sym typeface="Monlam Uni OuChan2"/>
              </a:rPr>
              <a:t>སྦྲེལ་སྦྱོར</a:t>
            </a:r>
            <a:r>
              <a:rPr lang="bo-CN" sz="2800" dirty="0">
                <a:solidFill>
                  <a:schemeClr val="tx1"/>
                </a:solidFill>
                <a:latin typeface="Monlam Uni OuChan2"/>
                <a:ea typeface="Monlam Uni OuChan2"/>
                <a:cs typeface="Monlam Uni OuChan2"/>
                <a:sym typeface="Monlam Uni OuChan2"/>
              </a:rPr>
              <a:t>།</a:t>
            </a:r>
            <a:r>
              <a:rPr lang="en-US" sz="2800" dirty="0">
                <a:solidFill>
                  <a:schemeClr val="tx1"/>
                </a:solidFill>
                <a:latin typeface="Monlam Uni OuChan2"/>
                <a:ea typeface="Monlam Uni OuChan2"/>
                <a:cs typeface="Monlam Uni OuChan2"/>
                <a:sym typeface="Monlam Uni OuChan2"/>
              </a:rPr>
              <a:t> </a:t>
            </a:r>
            <a:r>
              <a:rPr sz="2700" dirty="0">
                <a:solidFill>
                  <a:schemeClr val="tx1"/>
                </a:solidFill>
                <a:latin typeface="Monlam Uni OuChan2"/>
                <a:ea typeface="Monlam Uni OuChan2"/>
                <a:cs typeface="Monlam Uni OuChan2"/>
                <a:sym typeface="Monlam Uni OuChan2"/>
              </a:rPr>
              <a:t>(</a:t>
            </a:r>
            <a:r>
              <a:rPr sz="2700" dirty="0" err="1">
                <a:latin typeface="Monlam Uni OuChan2"/>
                <a:ea typeface="Monlam Uni OuChan2"/>
                <a:cs typeface="Monlam Uni OuChan2"/>
                <a:sym typeface="Monlam Uni OuChan2"/>
              </a:rPr>
              <a:t>འཕོ་འགྱུར</a:t>
            </a:r>
            <a:r>
              <a:rPr sz="2700" dirty="0">
                <a:latin typeface="Monlam Uni OuChan2"/>
                <a:ea typeface="Monlam Uni OuChan2"/>
                <a:cs typeface="Monlam Uni OuChan2"/>
                <a:sym typeface="Monlam Uni OuChan2"/>
              </a:rPr>
              <a:t>།)</a:t>
            </a:r>
          </a:p>
        </p:txBody>
      </p:sp>
      <p:sp>
        <p:nvSpPr>
          <p:cNvPr id="452" name="Shape 452"/>
          <p:cNvSpPr>
            <a:spLocks noGrp="1"/>
          </p:cNvSpPr>
          <p:nvPr>
            <p:ph type="body" sz="quarter" idx="4294967295"/>
          </p:nvPr>
        </p:nvSpPr>
        <p:spPr>
          <a:xfrm>
            <a:off x="4641320" y="2917245"/>
            <a:ext cx="5245193" cy="1143002"/>
          </a:xfrm>
          <a:prstGeom prst="rect">
            <a:avLst/>
          </a:prstGeom>
        </p:spPr>
        <p:txBody>
          <a:bodyPr/>
          <a:lstStyle/>
          <a:p>
            <a:pPr marL="0" indent="0">
              <a:spcBef>
                <a:spcPts val="900"/>
              </a:spcBef>
              <a:buSzTx/>
              <a:buFontTx/>
              <a:buNone/>
              <a:defRPr sz="2400" b="1">
                <a:latin typeface="+mj-lt"/>
                <a:ea typeface="+mj-ea"/>
                <a:cs typeface="+mj-cs"/>
                <a:sym typeface="Helvetica"/>
              </a:defRPr>
            </a:pPr>
            <a:r>
              <a:rPr dirty="0"/>
              <a:t>Ac    +     M     </a:t>
            </a:r>
            <a:r>
              <a:rPr b="0" dirty="0">
                <a:latin typeface="Wingdings"/>
                <a:ea typeface="Wingdings"/>
                <a:cs typeface="Wingdings"/>
                <a:sym typeface="Wingdings"/>
              </a:rPr>
              <a:t></a:t>
            </a:r>
            <a:r>
              <a:rPr b="0" dirty="0"/>
              <a:t>    </a:t>
            </a:r>
            <a:r>
              <a:rPr dirty="0"/>
              <a:t>Gas  +   ?</a:t>
            </a:r>
            <a:br>
              <a:rPr dirty="0"/>
            </a:br>
            <a:r>
              <a:rPr sz="2600" b="0" dirty="0">
                <a:latin typeface="Monlam Uni OuChan2"/>
                <a:ea typeface="Monlam Uni OuChan2"/>
                <a:cs typeface="Monlam Uni OuChan2"/>
                <a:sym typeface="Monlam Uni OuChan2"/>
              </a:rPr>
              <a:t>སྐྱུར</a:t>
            </a:r>
            <a:r>
              <a:rPr sz="2600" dirty="0"/>
              <a:t>་རྫས</a:t>
            </a:r>
            <a:r>
              <a:rPr sz="2600" b="0" dirty="0">
                <a:latin typeface="Monlam Uni OuChan2"/>
                <a:ea typeface="Monlam Uni OuChan2"/>
                <a:cs typeface="Monlam Uni OuChan2"/>
                <a:sym typeface="Monlam Uni OuChan2"/>
              </a:rPr>
              <a:t>། </a:t>
            </a:r>
            <a:r>
              <a:rPr b="0" dirty="0">
                <a:latin typeface="Monlam Uni OuChan2"/>
                <a:ea typeface="Monlam Uni OuChan2"/>
                <a:cs typeface="Monlam Uni OuChan2"/>
                <a:sym typeface="Monlam Uni OuChan2"/>
              </a:rPr>
              <a:t>+ </a:t>
            </a:r>
            <a:r>
              <a:rPr sz="2600" b="0" dirty="0">
                <a:latin typeface="Monlam Uni OuChan2"/>
                <a:ea typeface="Monlam Uni OuChan2"/>
                <a:cs typeface="Monlam Uni OuChan2"/>
                <a:sym typeface="Monlam Uni OuChan2"/>
              </a:rPr>
              <a:t>ལྕགས་རིགས། </a:t>
            </a:r>
            <a:r>
              <a:rPr b="0" dirty="0">
                <a:latin typeface="Wingdings"/>
                <a:ea typeface="Wingdings"/>
                <a:cs typeface="Wingdings"/>
                <a:sym typeface="Wingdings"/>
              </a:rPr>
              <a:t></a:t>
            </a:r>
            <a:r>
              <a:rPr lang="en-US" b="0" dirty="0">
                <a:latin typeface="Monlam Uni OuChan2"/>
                <a:ea typeface="Monlam Uni OuChan2"/>
                <a:cs typeface="Monlam Uni OuChan2"/>
                <a:sym typeface="Monlam Uni OuChan2"/>
              </a:rPr>
              <a:t> </a:t>
            </a:r>
            <a:r>
              <a:rPr sz="2600" b="0" dirty="0">
                <a:latin typeface="Monlam Uni OuChan2"/>
                <a:ea typeface="Monlam Uni OuChan2"/>
                <a:cs typeface="Monlam Uni OuChan2"/>
                <a:sym typeface="Monlam Uni OuChan2"/>
              </a:rPr>
              <a:t>རླུང།</a:t>
            </a:r>
            <a:r>
              <a:rPr b="0" dirty="0">
                <a:latin typeface="Monlam Uni OuChan2"/>
                <a:ea typeface="Monlam Uni OuChan2"/>
                <a:cs typeface="Monlam Uni OuChan2"/>
                <a:sym typeface="Monlam Uni OuChan2"/>
              </a:rPr>
              <a:t> </a:t>
            </a:r>
            <a:r>
              <a:rPr lang="en-US" b="0" dirty="0">
                <a:latin typeface="Monlam Uni OuChan2"/>
                <a:ea typeface="Monlam Uni OuChan2"/>
                <a:cs typeface="Monlam Uni OuChan2"/>
                <a:sym typeface="Monlam Uni OuChan2"/>
              </a:rPr>
              <a:t>  </a:t>
            </a:r>
            <a:r>
              <a:rPr b="0" dirty="0">
                <a:latin typeface="Monlam Uni OuChan2"/>
                <a:ea typeface="Monlam Uni OuChan2"/>
                <a:cs typeface="Monlam Uni OuChan2"/>
                <a:sym typeface="Monlam Uni OuChan2"/>
              </a:rPr>
              <a:t> </a:t>
            </a:r>
            <a:r>
              <a:rPr dirty="0"/>
              <a:t>+ </a:t>
            </a:r>
            <a:r>
              <a:rPr lang="en-US" dirty="0"/>
              <a:t> </a:t>
            </a:r>
            <a:r>
              <a:rPr dirty="0"/>
              <a:t> ?</a:t>
            </a:r>
          </a:p>
        </p:txBody>
      </p:sp>
      <p:sp>
        <p:nvSpPr>
          <p:cNvPr id="453" name="Shape 453"/>
          <p:cNvSpPr/>
          <p:nvPr/>
        </p:nvSpPr>
        <p:spPr>
          <a:xfrm>
            <a:off x="356427" y="4643618"/>
            <a:ext cx="7295040" cy="8925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r>
              <a:rPr dirty="0"/>
              <a:t>If liquid is present:  Gas becomes visible</a:t>
            </a:r>
          </a:p>
          <a:p>
            <a:pPr>
              <a:defRPr sz="2800">
                <a:latin typeface="Monlam Uni OuChan2"/>
                <a:ea typeface="Monlam Uni OuChan2"/>
                <a:cs typeface="Monlam Uni OuChan2"/>
                <a:sym typeface="Monlam Uni OuChan2"/>
              </a:defRPr>
            </a:pPr>
            <a:r>
              <a:rPr dirty="0" err="1"/>
              <a:t>གལ་ཏེ་གཤེར་གཟུགས་ཡོད་ན</a:t>
            </a:r>
            <a:r>
              <a:rPr dirty="0"/>
              <a:t>། </a:t>
            </a:r>
            <a:r>
              <a:rPr lang="en-US" dirty="0"/>
              <a:t>:</a:t>
            </a:r>
            <a:r>
              <a:rPr dirty="0"/>
              <a:t> </a:t>
            </a:r>
            <a:r>
              <a:rPr dirty="0" err="1"/>
              <a:t>རླུང</a:t>
            </a:r>
            <a:r>
              <a:rPr dirty="0"/>
              <a:t>་</a:t>
            </a:r>
            <a:r>
              <a:rPr lang="bo-CN" sz="2800" dirty="0">
                <a:latin typeface="Monlam Uni OuChan2"/>
                <a:ea typeface="Monlam Uni OuChan2"/>
                <a:cs typeface="Monlam Uni OuChan2"/>
                <a:sym typeface="Monlam Uni OuChan2"/>
              </a:rPr>
              <a:t>རྫས་ས</a:t>
            </a:r>
            <a:r>
              <a:rPr dirty="0" err="1"/>
              <a:t>མ་རླངས་པ་མཐོང་ཐུབ</a:t>
            </a:r>
            <a:r>
              <a:rPr dirty="0"/>
              <a:t>།</a:t>
            </a:r>
          </a:p>
        </p:txBody>
      </p:sp>
      <p:sp>
        <p:nvSpPr>
          <p:cNvPr id="454" name="Shape 454"/>
          <p:cNvSpPr/>
          <p:nvPr/>
        </p:nvSpPr>
        <p:spPr>
          <a:xfrm>
            <a:off x="1295868" y="5584880"/>
            <a:ext cx="7303569"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r>
              <a:t>This is a metal salt dissolved in water</a:t>
            </a:r>
          </a:p>
          <a:p>
            <a:pPr>
              <a:defRPr sz="2800">
                <a:latin typeface="Monlam Uni OuChan2"/>
                <a:ea typeface="Monlam Uni OuChan2"/>
                <a:cs typeface="Monlam Uni OuChan2"/>
                <a:sym typeface="Monlam Uni OuChan2"/>
              </a:defRPr>
            </a:pPr>
            <a:r>
              <a:t>བརྟག་དཔྱད་དེ་ལས་ལྕགས་རིགས་ཀྱི་ཚྭ་རྣམས་ཆུའི་ནང་བཞུ་ཐུབ་པ་སྟོན།</a:t>
            </a:r>
          </a:p>
        </p:txBody>
      </p:sp>
      <p:sp>
        <p:nvSpPr>
          <p:cNvPr id="455" name="Shape 455"/>
          <p:cNvSpPr/>
          <p:nvPr/>
        </p:nvSpPr>
        <p:spPr>
          <a:xfrm>
            <a:off x="397755" y="5660569"/>
            <a:ext cx="443072"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4000" b="1">
                <a:solidFill>
                  <a:srgbClr val="F62402"/>
                </a:solidFill>
              </a:defRPr>
            </a:lvl1pPr>
          </a:lstStyle>
          <a:p>
            <a:r>
              <a:t>? </a:t>
            </a:r>
          </a:p>
        </p:txBody>
      </p:sp>
      <p:sp>
        <p:nvSpPr>
          <p:cNvPr id="456" name="Shape 456"/>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52">
                                            <p:bg/>
                                          </p:spTgt>
                                        </p:tgtEl>
                                        <p:attrNameLst>
                                          <p:attrName>style.visibility</p:attrName>
                                        </p:attrNameLst>
                                      </p:cBhvr>
                                      <p:to>
                                        <p:strVal val="visible"/>
                                      </p:to>
                                    </p:set>
                                  </p:childTnLst>
                                </p:cTn>
                              </p:par>
                              <p:par>
                                <p:cTn id="15" presetID="1" presetClass="entr" presetSubtype="0" fill="hold" grpId="3" nodeType="withEffect">
                                  <p:stCondLst>
                                    <p:cond delay="0"/>
                                  </p:stCondLst>
                                  <p:iterate>
                                    <p:tmAbs val="0"/>
                                  </p:iterate>
                                  <p:childTnLst>
                                    <p:set>
                                      <p:cBhvr>
                                        <p:cTn id="16" fill="hold"/>
                                        <p:tgtEl>
                                          <p:spTgt spid="45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4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2" animBg="1" advAuto="0"/>
      <p:bldP spid="452" grpId="3" build="p" animBg="1" advAuto="0"/>
      <p:bldP spid="453" grpId="1" animBg="1" advAuto="0"/>
      <p:bldP spid="454" grpId="5" animBg="1" advAuto="0"/>
      <p:bldP spid="455" grpId="4" animBg="1" advAuto="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 name="Shape 460"/>
          <p:cNvSpPr>
            <a:spLocks noGrp="1"/>
          </p:cNvSpPr>
          <p:nvPr>
            <p:ph type="sldNum" sz="quarter" idx="4294967295"/>
          </p:nvPr>
        </p:nvSpPr>
        <p:spPr>
          <a:xfrm>
            <a:off x="4477360" y="6642355"/>
            <a:ext cx="190551"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36</a:t>
            </a:fld>
            <a:endParaRPr/>
          </a:p>
        </p:txBody>
      </p:sp>
      <p:sp>
        <p:nvSpPr>
          <p:cNvPr id="461" name="Shape 461"/>
          <p:cNvSpPr>
            <a:spLocks noGrp="1"/>
          </p:cNvSpPr>
          <p:nvPr>
            <p:ph type="title" idx="4294967295"/>
          </p:nvPr>
        </p:nvSpPr>
        <p:spPr>
          <a:xfrm>
            <a:off x="457200" y="1090047"/>
            <a:ext cx="8229600" cy="968631"/>
          </a:xfrm>
          <a:prstGeom prst="rect">
            <a:avLst/>
          </a:prstGeom>
        </p:spPr>
        <p:txBody>
          <a:bodyPr/>
          <a:lstStyle/>
          <a:p>
            <a:pPr algn="l" defTabSz="429768">
              <a:defRPr sz="2256" b="1">
                <a:latin typeface="+mj-lt"/>
                <a:ea typeface="+mj-ea"/>
                <a:cs typeface="+mj-cs"/>
                <a:sym typeface="Helvetica"/>
              </a:defRPr>
            </a:pPr>
            <a:r>
              <a:rPr dirty="0"/>
              <a:t>Test reaction for this gas</a:t>
            </a:r>
            <a:br>
              <a:rPr dirty="0"/>
            </a:br>
            <a:r>
              <a:rPr sz="2632" b="1" dirty="0" err="1">
                <a:latin typeface="Monlam Uni OuChan2"/>
                <a:ea typeface="Monlam Uni OuChan2"/>
                <a:cs typeface="Monlam Uni OuChan2"/>
                <a:sym typeface="Monlam Uni OuChan2"/>
              </a:rPr>
              <a:t>རླུང་རྫས་ལ་བརྟག་དཔྱད</a:t>
            </a:r>
            <a:r>
              <a:rPr sz="2632" b="1" dirty="0">
                <a:latin typeface="Monlam Uni OuChan2"/>
                <a:ea typeface="Monlam Uni OuChan2"/>
                <a:cs typeface="Monlam Uni OuChan2"/>
                <a:sym typeface="Monlam Uni OuChan2"/>
              </a:rPr>
              <a:t>།</a:t>
            </a:r>
          </a:p>
        </p:txBody>
      </p:sp>
      <p:sp>
        <p:nvSpPr>
          <p:cNvPr id="462" name="Shape 462"/>
          <p:cNvSpPr>
            <a:spLocks noGrp="1"/>
          </p:cNvSpPr>
          <p:nvPr>
            <p:ph type="body" sz="quarter" idx="4294967295"/>
          </p:nvPr>
        </p:nvSpPr>
        <p:spPr>
          <a:xfrm>
            <a:off x="472113" y="2477511"/>
            <a:ext cx="7410840" cy="1143002"/>
          </a:xfrm>
          <a:prstGeom prst="rect">
            <a:avLst/>
          </a:prstGeom>
        </p:spPr>
        <p:txBody>
          <a:bodyPr/>
          <a:lstStyle/>
          <a:p>
            <a:pPr marL="0" indent="0">
              <a:lnSpc>
                <a:spcPct val="80000"/>
              </a:lnSpc>
              <a:spcBef>
                <a:spcPts val="600"/>
              </a:spcBef>
              <a:buSzTx/>
              <a:buFontTx/>
              <a:buNone/>
              <a:defRPr sz="2400">
                <a:latin typeface="+mj-lt"/>
                <a:ea typeface="+mj-ea"/>
                <a:cs typeface="+mj-cs"/>
                <a:sym typeface="Helvetica"/>
              </a:defRPr>
            </a:pPr>
            <a:r>
              <a:rPr dirty="0"/>
              <a:t>An </a:t>
            </a:r>
            <a:r>
              <a:rPr dirty="0">
                <a:solidFill>
                  <a:srgbClr val="FF0000"/>
                </a:solidFill>
              </a:rPr>
              <a:t>inflammable </a:t>
            </a:r>
            <a:r>
              <a:rPr dirty="0"/>
              <a:t>gas:</a:t>
            </a:r>
            <a:r>
              <a:rPr lang="de-CH" dirty="0"/>
              <a:t> </a:t>
            </a:r>
            <a:r>
              <a:rPr dirty="0"/>
              <a:t> Hydrogen</a:t>
            </a:r>
            <a:endParaRPr sz="2800" dirty="0"/>
          </a:p>
          <a:p>
            <a:pPr marL="0" indent="0">
              <a:lnSpc>
                <a:spcPct val="80000"/>
              </a:lnSpc>
              <a:spcBef>
                <a:spcPts val="600"/>
              </a:spcBef>
              <a:buSzTx/>
              <a:buFontTx/>
              <a:buNone/>
              <a:defRPr sz="2800">
                <a:solidFill>
                  <a:srgbClr val="FF0000"/>
                </a:solidFill>
                <a:latin typeface="Monlam Uni OuChan2"/>
                <a:ea typeface="Monlam Uni OuChan2"/>
                <a:cs typeface="Monlam Uni OuChan2"/>
                <a:sym typeface="Monlam Uni OuChan2"/>
              </a:defRPr>
            </a:pPr>
            <a:r>
              <a:rPr dirty="0" err="1">
                <a:solidFill>
                  <a:srgbClr val="FF0000"/>
                </a:solidFill>
              </a:rPr>
              <a:t>མེ་མཆེད་སླ་བས་</a:t>
            </a:r>
            <a:r>
              <a:rPr dirty="0" err="1">
                <a:solidFill>
                  <a:schemeClr val="tx1"/>
                </a:solidFill>
              </a:rPr>
              <a:t>རླུང</a:t>
            </a:r>
            <a:r>
              <a:rPr lang="bo-CN" dirty="0">
                <a:solidFill>
                  <a:schemeClr val="tx1"/>
                </a:solidFill>
              </a:rPr>
              <a:t>་</a:t>
            </a:r>
            <a:r>
              <a:rPr dirty="0">
                <a:solidFill>
                  <a:schemeClr val="tx1"/>
                </a:solidFill>
              </a:rPr>
              <a:t>།  </a:t>
            </a:r>
            <a:r>
              <a:rPr lang="en-US" dirty="0">
                <a:solidFill>
                  <a:schemeClr val="tx1"/>
                </a:solidFill>
              </a:rPr>
              <a:t>:</a:t>
            </a:r>
            <a:r>
              <a:rPr dirty="0">
                <a:solidFill>
                  <a:schemeClr val="tx1"/>
                </a:solidFill>
              </a:rPr>
              <a:t>	  </a:t>
            </a:r>
            <a:r>
              <a:rPr dirty="0" err="1">
                <a:solidFill>
                  <a:schemeClr val="tx1"/>
                </a:solidFill>
              </a:rPr>
              <a:t>ཡང་རླུང</a:t>
            </a:r>
            <a:r>
              <a:rPr lang="bo-CN" dirty="0">
                <a:solidFill>
                  <a:schemeClr val="tx1"/>
                </a:solidFill>
              </a:rPr>
              <a:t>་</a:t>
            </a:r>
            <a:r>
              <a:rPr dirty="0">
                <a:solidFill>
                  <a:schemeClr val="tx1"/>
                </a:solidFill>
              </a:rPr>
              <a:t>།</a:t>
            </a:r>
          </a:p>
        </p:txBody>
      </p:sp>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37</a:t>
            </a:fld>
            <a:endParaRPr/>
          </a:p>
        </p:txBody>
      </p:sp>
      <p:sp>
        <p:nvSpPr>
          <p:cNvPr id="465" name="Shape 465"/>
          <p:cNvSpPr>
            <a:spLocks noGrp="1"/>
          </p:cNvSpPr>
          <p:nvPr>
            <p:ph type="title" idx="4294967295"/>
          </p:nvPr>
        </p:nvSpPr>
        <p:spPr>
          <a:xfrm>
            <a:off x="174728" y="1130118"/>
            <a:ext cx="8969272" cy="1851917"/>
          </a:xfrm>
          <a:prstGeom prst="rect">
            <a:avLst/>
          </a:prstGeom>
        </p:spPr>
        <p:txBody>
          <a:bodyPr>
            <a:normAutofit/>
          </a:bodyPr>
          <a:lstStyle/>
          <a:p>
            <a:pPr marR="39013" indent="39013" algn="l" defTabSz="877823">
              <a:lnSpc>
                <a:spcPct val="140000"/>
              </a:lnSpc>
              <a:defRPr sz="2304">
                <a:uFill>
                  <a:solidFill>
                    <a:srgbClr val="000000"/>
                  </a:solidFill>
                </a:uFill>
                <a:latin typeface="Arial"/>
                <a:ea typeface="Arial"/>
                <a:cs typeface="Arial"/>
                <a:sym typeface="Arial"/>
              </a:defRPr>
            </a:pPr>
            <a:r>
              <a:rPr dirty="0"/>
              <a:t>Acids and Bases are two counterparts. They react on each other.</a:t>
            </a:r>
            <a:r>
              <a:rPr lang="de-CH" dirty="0"/>
              <a:t/>
            </a:r>
            <a:br>
              <a:rPr lang="de-CH" dirty="0"/>
            </a:br>
            <a:r>
              <a:rPr sz="2592" dirty="0">
                <a:solidFill>
                  <a:schemeClr val="tx1"/>
                </a:solidFill>
                <a:latin typeface="Monlam Uni OuChan2"/>
                <a:ea typeface="Monlam Uni OuChan2"/>
                <a:cs typeface="Monlam Uni OuChan2"/>
                <a:sym typeface="Monlam Uni OuChan2"/>
              </a:rPr>
              <a:t>སྐྱུར་རྫས་དང་</a:t>
            </a:r>
            <a:r>
              <a:rPr sz="2592" dirty="0">
                <a:solidFill>
                  <a:schemeClr val="tx1"/>
                </a:solidFill>
                <a:uFillTx/>
                <a:latin typeface="Monlam Uni OuChan2"/>
                <a:ea typeface="Monlam Uni OuChan2"/>
                <a:cs typeface="Monlam Uni OuChan2"/>
                <a:sym typeface="Monlam Uni OuChan2"/>
              </a:rPr>
              <a:t>བུལ་</a:t>
            </a:r>
            <a:r>
              <a:rPr sz="2592" dirty="0">
                <a:solidFill>
                  <a:schemeClr val="tx1"/>
                </a:solidFill>
                <a:latin typeface="Monlam Uni OuChan2"/>
                <a:ea typeface="Monlam Uni OuChan2"/>
                <a:cs typeface="Monlam Uni OuChan2"/>
                <a:sym typeface="Monlam Uni OuChan2"/>
              </a:rPr>
              <a:t>རྫས</a:t>
            </a:r>
            <a:r>
              <a:rPr sz="2592" dirty="0">
                <a:solidFill>
                  <a:schemeClr val="tx1"/>
                </a:solidFill>
                <a:uFillTx/>
                <a:latin typeface="Monlam Uni OuChan2"/>
                <a:ea typeface="Monlam Uni OuChan2"/>
                <a:cs typeface="Monlam Uni OuChan2"/>
                <a:sym typeface="Monlam Uni OuChan2"/>
              </a:rPr>
              <a:t>་གཉིས་</a:t>
            </a:r>
            <a:r>
              <a:rPr sz="2592" dirty="0">
                <a:solidFill>
                  <a:schemeClr val="tx1"/>
                </a:solidFill>
                <a:latin typeface="Monlam Uni OuChan2"/>
                <a:ea typeface="Monlam Uni OuChan2"/>
                <a:cs typeface="Monlam Uni OuChan2"/>
                <a:sym typeface="Monlam Uni OuChan2"/>
              </a:rPr>
              <a:t>ནི་རྫས</a:t>
            </a:r>
            <a:r>
              <a:rPr sz="2592" dirty="0">
                <a:solidFill>
                  <a:schemeClr val="tx1"/>
                </a:solidFill>
                <a:uFillTx/>
                <a:latin typeface="Monlam Uni OuChan2"/>
                <a:ea typeface="Monlam Uni OuChan2"/>
                <a:cs typeface="Monlam Uni OuChan2"/>
                <a:sym typeface="Monlam Uni OuChan2"/>
              </a:rPr>
              <a:t>་</a:t>
            </a:r>
            <a:r>
              <a:rPr sz="2592" dirty="0">
                <a:solidFill>
                  <a:schemeClr val="tx1"/>
                </a:solidFill>
                <a:latin typeface="Monlam Uni OuChan2"/>
                <a:ea typeface="Monlam Uni OuChan2"/>
                <a:cs typeface="Monlam Uni OuChan2"/>
                <a:sym typeface="Monlam Uni OuChan2"/>
              </a:rPr>
              <a:t>ཀྱི་གོ་གནས་མཉམ་པ་ཡིན། </a:t>
            </a:r>
            <a:r>
              <a:rPr lang="de-CH" sz="2592" dirty="0">
                <a:solidFill>
                  <a:schemeClr val="tx1"/>
                </a:solidFill>
                <a:latin typeface="Monlam Uni OuChan2"/>
                <a:ea typeface="Monlam Uni OuChan2"/>
                <a:cs typeface="Monlam Uni OuChan2"/>
                <a:sym typeface="Monlam Uni OuChan2"/>
              </a:rPr>
              <a:t/>
            </a:r>
            <a:br>
              <a:rPr lang="de-CH" sz="2592" dirty="0">
                <a:solidFill>
                  <a:schemeClr val="tx1"/>
                </a:solidFill>
                <a:latin typeface="Monlam Uni OuChan2"/>
                <a:ea typeface="Monlam Uni OuChan2"/>
                <a:cs typeface="Monlam Uni OuChan2"/>
                <a:sym typeface="Monlam Uni OuChan2"/>
              </a:rPr>
            </a:br>
            <a:r>
              <a:rPr sz="2592" dirty="0">
                <a:solidFill>
                  <a:schemeClr val="tx1"/>
                </a:solidFill>
                <a:latin typeface="Monlam Uni OuChan2"/>
                <a:ea typeface="Monlam Uni OuChan2"/>
                <a:cs typeface="Monlam Uni OuChan2"/>
                <a:sym typeface="Monlam Uni OuChan2"/>
              </a:rPr>
              <a:t>དེ་</a:t>
            </a:r>
            <a:r>
              <a:rPr sz="2592" dirty="0">
                <a:solidFill>
                  <a:schemeClr val="tx1"/>
                </a:solidFill>
                <a:uFillTx/>
                <a:latin typeface="Monlam Uni OuChan2"/>
                <a:ea typeface="Monlam Uni OuChan2"/>
                <a:cs typeface="Monlam Uni OuChan2"/>
                <a:sym typeface="Monlam Uni OuChan2"/>
              </a:rPr>
              <a:t>གཉིས་</a:t>
            </a:r>
            <a:r>
              <a:rPr sz="2592" dirty="0">
                <a:solidFill>
                  <a:schemeClr val="tx1"/>
                </a:solidFill>
                <a:latin typeface="Monlam Uni OuChan2"/>
                <a:ea typeface="Monlam Uni OuChan2"/>
                <a:cs typeface="Monlam Uni OuChan2"/>
                <a:sym typeface="Monlam Uni OuChan2"/>
              </a:rPr>
              <a:t>ཕན་ཚུན་</a:t>
            </a:r>
            <a:r>
              <a:rPr lang="bo-CN" sz="2590" dirty="0">
                <a:solidFill>
                  <a:schemeClr val="tx1"/>
                </a:solidFill>
                <a:latin typeface="Monlam Uni OuChan2"/>
                <a:cs typeface="Monlam Uni OuChan2"/>
                <a:sym typeface="Monlam Uni OuChan2"/>
              </a:rPr>
              <a:t>སྦྲེལ་སྦྱོར</a:t>
            </a:r>
            <a:r>
              <a:rPr lang="bo-CN" sz="2590" dirty="0">
                <a:solidFill>
                  <a:schemeClr val="tx1"/>
                </a:solidFill>
                <a:latin typeface="Monlam Uni OuChan2"/>
                <a:ea typeface="Monlam Uni OuChan2"/>
                <a:cs typeface="Monlam Uni OuChan2"/>
                <a:sym typeface="Monlam Uni OuChan2"/>
              </a:rPr>
              <a:t>་</a:t>
            </a:r>
            <a:r>
              <a:rPr sz="2590" dirty="0" err="1">
                <a:solidFill>
                  <a:schemeClr val="tx1"/>
                </a:solidFill>
                <a:latin typeface="Monlam Uni OuChan2"/>
                <a:ea typeface="Monlam Uni OuChan2"/>
                <a:cs typeface="Monlam Uni OuChan2"/>
                <a:sym typeface="Monlam Uni OuChan2"/>
              </a:rPr>
              <a:t>བྱེད</a:t>
            </a:r>
            <a:r>
              <a:rPr lang="bo-CN" sz="2590" dirty="0">
                <a:solidFill>
                  <a:schemeClr val="tx1"/>
                </a:solidFill>
                <a:latin typeface="Monlam Uni OuChan2"/>
                <a:cs typeface="Monlam Uni OuChan2"/>
              </a:rPr>
              <a:t>་ཀྱི་ཡོད</a:t>
            </a:r>
            <a:r>
              <a:rPr sz="2590" dirty="0">
                <a:solidFill>
                  <a:schemeClr val="tx1"/>
                </a:solidFill>
                <a:uFillTx/>
                <a:latin typeface="Monlam Uni OuChan2"/>
                <a:ea typeface="Monlam Uni OuChan2"/>
                <a:cs typeface="Monlam Uni OuChan2"/>
                <a:sym typeface="Monlam Uni OuChan2"/>
              </a:rPr>
              <a:t>།</a:t>
            </a:r>
          </a:p>
        </p:txBody>
      </p:sp>
      <p:sp>
        <p:nvSpPr>
          <p:cNvPr id="466" name="Shape 466"/>
          <p:cNvSpPr/>
          <p:nvPr/>
        </p:nvSpPr>
        <p:spPr>
          <a:xfrm>
            <a:off x="174727" y="3173583"/>
            <a:ext cx="7772401"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defRPr sz="2400" b="1">
                <a:latin typeface="Arial"/>
                <a:ea typeface="Arial"/>
                <a:cs typeface="Arial"/>
                <a:sym typeface="Arial"/>
              </a:defRPr>
            </a:pPr>
            <a:r>
              <a:t>Indicators</a:t>
            </a:r>
            <a:r>
              <a:rPr b="0"/>
              <a:t> indicate</a:t>
            </a:r>
            <a:r>
              <a:rPr b="0">
                <a:solidFill>
                  <a:srgbClr val="FF0000"/>
                </a:solidFill>
              </a:rPr>
              <a:t> </a:t>
            </a:r>
            <a:r>
              <a:rPr b="0"/>
              <a:t>the presence of acids or bases.</a:t>
            </a:r>
            <a:br>
              <a:rPr b="0"/>
            </a:br>
            <a:r>
              <a:rPr sz="2800" b="0">
                <a:latin typeface="Monlam Uni OuChan2"/>
                <a:ea typeface="Monlam Uni OuChan2"/>
                <a:cs typeface="Monlam Uni OuChan2"/>
                <a:sym typeface="Monlam Uni OuChan2"/>
              </a:rPr>
              <a:t>བརྡ་སྟོན་ཡོ་ཆས་ཀྱི་རྫས་རྣམས་སྐྱུར་རྫས་དང་</a:t>
            </a:r>
            <a:r>
              <a:rPr sz="2800" b="0">
                <a:solidFill>
                  <a:srgbClr val="302C24"/>
                </a:solidFill>
                <a:latin typeface="Monlam Uni OuChan2"/>
                <a:ea typeface="Monlam Uni OuChan2"/>
                <a:cs typeface="Monlam Uni OuChan2"/>
                <a:sym typeface="Monlam Uni OuChan2"/>
              </a:rPr>
              <a:t>བུལ་</a:t>
            </a:r>
            <a:r>
              <a:rPr sz="2800" b="0">
                <a:latin typeface="Monlam Uni OuChan2"/>
                <a:ea typeface="Monlam Uni OuChan2"/>
                <a:cs typeface="Monlam Uni OuChan2"/>
                <a:sym typeface="Monlam Uni OuChan2"/>
              </a:rPr>
              <a:t>རྫས་སོ་སོར་དབྱེ་ཐུབ།</a:t>
            </a:r>
          </a:p>
        </p:txBody>
      </p:sp>
      <p:sp>
        <p:nvSpPr>
          <p:cNvPr id="467" name="Shape 467"/>
          <p:cNvSpPr/>
          <p:nvPr/>
        </p:nvSpPr>
        <p:spPr>
          <a:xfrm>
            <a:off x="174727" y="4517052"/>
            <a:ext cx="8774705" cy="115679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40000"/>
              </a:lnSpc>
              <a:defRPr sz="2400" b="1">
                <a:solidFill>
                  <a:srgbClr val="302C24"/>
                </a:solidFill>
                <a:latin typeface="Arial"/>
                <a:ea typeface="Arial"/>
                <a:cs typeface="Arial"/>
                <a:sym typeface="Arial"/>
              </a:defRPr>
            </a:pPr>
            <a:r>
              <a:t>Indicators</a:t>
            </a:r>
            <a:r>
              <a:rPr b="0"/>
              <a:t> help us to have a quick and safe information.</a:t>
            </a:r>
          </a:p>
          <a:p>
            <a:pPr>
              <a:defRPr sz="2800">
                <a:latin typeface="Monlam Uni OuChan2"/>
                <a:ea typeface="Monlam Uni OuChan2"/>
                <a:cs typeface="Monlam Uni OuChan2"/>
                <a:sym typeface="Monlam Uni OuChan2"/>
              </a:defRPr>
            </a:pPr>
            <a:r>
              <a:t>བརྡ་སྟོན་ཡོ་ཆས་ཀྱི་ང་ཚོར་རྫས་གང་ཡིན་པ་དང་ཉེན་ཁ་ཡོད་མེད་ཀྱི་གནས་ཚུལ་སྤྲོད་ཐུབ</a:t>
            </a:r>
            <a:r>
              <a:rPr>
                <a:latin typeface="+mn-lt"/>
                <a:ea typeface="+mn-ea"/>
                <a:cs typeface="+mn-cs"/>
                <a:sym typeface="Calibri"/>
              </a:rPr>
              <a:t>།</a:t>
            </a:r>
          </a:p>
        </p:txBody>
      </p:sp>
      <p:sp>
        <p:nvSpPr>
          <p:cNvPr id="469" name="Shape 469"/>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8" name="Shape 468"/>
          <p:cNvSpPr/>
          <p:nvPr/>
        </p:nvSpPr>
        <p:spPr>
          <a:xfrm>
            <a:off x="481334" y="-41895"/>
            <a:ext cx="8229601" cy="1144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defTabSz="402336">
              <a:lnSpc>
                <a:spcPts val="3300"/>
              </a:lnSpc>
              <a:spcBef>
                <a:spcPts val="100"/>
              </a:spcBef>
              <a:tabLst>
                <a:tab pos="850900" algn="l"/>
              </a:tabLst>
              <a:defRPr sz="2800" b="1">
                <a:latin typeface="Arial"/>
                <a:ea typeface="Arial"/>
                <a:cs typeface="Arial"/>
                <a:sym typeface="Arial"/>
              </a:defRPr>
            </a:pPr>
            <a:r>
              <a:rPr dirty="0"/>
              <a:t>Indicators</a:t>
            </a:r>
            <a:br>
              <a:rPr dirty="0"/>
            </a:br>
            <a:r>
              <a:rPr sz="3200" b="1" dirty="0">
                <a:latin typeface="Monlam Uni OuChan2"/>
                <a:ea typeface="Monlam Uni OuChan2"/>
                <a:cs typeface="Monlam Uni OuChan2"/>
                <a:sym typeface="Monlam Uni OuChan2"/>
              </a:rPr>
              <a:t>བརྡ་སྟོན་ཡོ་ཆས།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1" animBg="1" advAuto="0"/>
      <p:bldP spid="466" grpId="2" animBg="1" advAuto="0"/>
      <p:bldP spid="467" grpId="3"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38</a:t>
            </a:fld>
            <a:endParaRPr/>
          </a:p>
        </p:txBody>
      </p:sp>
      <p:sp>
        <p:nvSpPr>
          <p:cNvPr id="474" name="Shape 474"/>
          <p:cNvSpPr/>
          <p:nvPr/>
        </p:nvSpPr>
        <p:spPr>
          <a:xfrm>
            <a:off x="686690" y="1173680"/>
            <a:ext cx="6160172"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solidFill>
                  <a:srgbClr val="302C24"/>
                </a:solidFill>
                <a:latin typeface="Arial"/>
                <a:ea typeface="Arial"/>
                <a:cs typeface="Arial"/>
                <a:sym typeface="Arial"/>
              </a:defRPr>
            </a:pPr>
            <a:r>
              <a:t>Biological indicators:  </a:t>
            </a:r>
            <a:br/>
            <a:r>
              <a:rPr sz="2800">
                <a:latin typeface="Monlam Uni OuChan2"/>
                <a:ea typeface="Monlam Uni OuChan2"/>
                <a:cs typeface="Monlam Uni OuChan2"/>
                <a:sym typeface="Monlam Uni OuChan2"/>
              </a:rPr>
              <a:t>སྐྱེ་དངོས་ཀྱི་བརྡ་སྟོན་ཡོ་ཆས།</a:t>
            </a:r>
          </a:p>
        </p:txBody>
      </p:sp>
      <p:pic>
        <p:nvPicPr>
          <p:cNvPr id="475" name="image29.png" descr="4.png"/>
          <p:cNvPicPr>
            <a:picLocks noChangeAspect="1"/>
          </p:cNvPicPr>
          <p:nvPr/>
        </p:nvPicPr>
        <p:blipFill>
          <a:blip r:embed="rId2"/>
          <a:stretch>
            <a:fillRect/>
          </a:stretch>
        </p:blipFill>
        <p:spPr>
          <a:xfrm>
            <a:off x="726744" y="2196420"/>
            <a:ext cx="3471883" cy="4252382"/>
          </a:xfrm>
          <a:prstGeom prst="rect">
            <a:avLst/>
          </a:prstGeom>
          <a:ln w="12700">
            <a:miter lim="400000"/>
          </a:ln>
        </p:spPr>
      </p:pic>
      <p:pic>
        <p:nvPicPr>
          <p:cNvPr id="476" name="image30.png" descr="5.png"/>
          <p:cNvPicPr>
            <a:picLocks noChangeAspect="1"/>
          </p:cNvPicPr>
          <p:nvPr/>
        </p:nvPicPr>
        <p:blipFill>
          <a:blip r:embed="rId3"/>
          <a:stretch>
            <a:fillRect/>
          </a:stretch>
        </p:blipFill>
        <p:spPr>
          <a:xfrm>
            <a:off x="5179652" y="2196420"/>
            <a:ext cx="3442407" cy="4252382"/>
          </a:xfrm>
          <a:prstGeom prst="rect">
            <a:avLst/>
          </a:prstGeom>
          <a:ln w="12700">
            <a:miter lim="400000"/>
          </a:ln>
        </p:spPr>
      </p:pic>
      <p:sp>
        <p:nvSpPr>
          <p:cNvPr id="477" name="Shape 477"/>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8" name="Shape 468">
            <a:extLst>
              <a:ext uri="{FF2B5EF4-FFF2-40B4-BE49-F238E27FC236}">
                <a16:creationId xmlns:a16="http://schemas.microsoft.com/office/drawing/2014/main" xmlns="" id="{D9A83617-A23A-423C-97B3-BD053E204AAF}"/>
              </a:ext>
            </a:extLst>
          </p:cNvPr>
          <p:cNvSpPr/>
          <p:nvPr/>
        </p:nvSpPr>
        <p:spPr>
          <a:xfrm>
            <a:off x="481334" y="-41895"/>
            <a:ext cx="8229601" cy="1144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defTabSz="402336">
              <a:lnSpc>
                <a:spcPts val="3300"/>
              </a:lnSpc>
              <a:spcBef>
                <a:spcPts val="100"/>
              </a:spcBef>
              <a:tabLst>
                <a:tab pos="850900" algn="l"/>
              </a:tabLst>
              <a:defRPr sz="2800" b="1">
                <a:latin typeface="Arial"/>
                <a:ea typeface="Arial"/>
                <a:cs typeface="Arial"/>
                <a:sym typeface="Arial"/>
              </a:defRPr>
            </a:pPr>
            <a:r>
              <a:rPr dirty="0"/>
              <a:t>Indicators</a:t>
            </a:r>
            <a:br>
              <a:rPr dirty="0"/>
            </a:br>
            <a:r>
              <a:rPr sz="3200" b="1" dirty="0">
                <a:latin typeface="Monlam Uni OuChan2"/>
                <a:ea typeface="Monlam Uni OuChan2"/>
                <a:cs typeface="Monlam Uni OuChan2"/>
                <a:sym typeface="Monlam Uni OuChan2"/>
              </a:rPr>
              <a:t>བརྡ་སྟོན་ཡོ་ཆས།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1" animBg="1" advAuto="0"/>
      <p:bldP spid="475" grpId="2" animBg="1" advAuto="0"/>
      <p:bldP spid="476" grpId="3"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39</a:t>
            </a:fld>
            <a:endParaRPr/>
          </a:p>
        </p:txBody>
      </p:sp>
      <p:sp>
        <p:nvSpPr>
          <p:cNvPr id="481" name="Shape 481"/>
          <p:cNvSpPr/>
          <p:nvPr/>
        </p:nvSpPr>
        <p:spPr>
          <a:xfrm>
            <a:off x="3134284" y="1277338"/>
            <a:ext cx="2894831"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302C24"/>
                </a:solidFill>
                <a:latin typeface="Arial"/>
                <a:ea typeface="Arial"/>
                <a:cs typeface="Arial"/>
                <a:sym typeface="Arial"/>
              </a:defRPr>
            </a:pPr>
            <a:r>
              <a:t>Natural substances:</a:t>
            </a:r>
          </a:p>
          <a:p>
            <a:pPr algn="ctr">
              <a:defRPr sz="2800">
                <a:solidFill>
                  <a:srgbClr val="302C24"/>
                </a:solidFill>
                <a:latin typeface="Monlam Uni OuChan2"/>
                <a:ea typeface="Monlam Uni OuChan2"/>
                <a:cs typeface="Monlam Uni OuChan2"/>
                <a:sym typeface="Monlam Uni OuChan2"/>
              </a:defRPr>
            </a:pPr>
            <a:r>
              <a:t>རང་བྱུང་བེམ་རྫས།</a:t>
            </a:r>
          </a:p>
        </p:txBody>
      </p:sp>
      <p:sp>
        <p:nvSpPr>
          <p:cNvPr id="482" name="Shape 482"/>
          <p:cNvSpPr/>
          <p:nvPr/>
        </p:nvSpPr>
        <p:spPr>
          <a:xfrm>
            <a:off x="-155364" y="1138237"/>
            <a:ext cx="9454727" cy="1"/>
          </a:xfrm>
          <a:prstGeom prst="line">
            <a:avLst/>
          </a:prstGeom>
          <a:ln w="25400">
            <a:solidFill>
              <a:srgbClr val="000000"/>
            </a:solidFill>
          </a:ln>
        </p:spPr>
        <p:txBody>
          <a:bodyPr lIns="45718" tIns="45718" rIns="45718" bIns="45718"/>
          <a:lstStyle/>
          <a:p>
            <a:endParaRPr/>
          </a:p>
        </p:txBody>
      </p:sp>
      <p:grpSp>
        <p:nvGrpSpPr>
          <p:cNvPr id="486" name="Group 486"/>
          <p:cNvGrpSpPr/>
          <p:nvPr/>
        </p:nvGrpSpPr>
        <p:grpSpPr>
          <a:xfrm>
            <a:off x="4965391" y="2322467"/>
            <a:ext cx="3726225" cy="3923485"/>
            <a:chOff x="0" y="0"/>
            <a:chExt cx="3726224" cy="3923483"/>
          </a:xfrm>
        </p:grpSpPr>
        <p:sp>
          <p:nvSpPr>
            <p:cNvPr id="484" name="Shape 484"/>
            <p:cNvSpPr/>
            <p:nvPr/>
          </p:nvSpPr>
          <p:spPr>
            <a:xfrm>
              <a:off x="777505" y="2930345"/>
              <a:ext cx="2171214" cy="993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spcBef>
                  <a:spcPts val="800"/>
                </a:spcBef>
                <a:defRPr sz="2000"/>
              </a:pPr>
              <a:r>
                <a:t>Black tea  </a:t>
              </a:r>
            </a:p>
            <a:p>
              <a:pPr algn="ctr">
                <a:spcBef>
                  <a:spcPts val="800"/>
                </a:spcBef>
                <a:defRPr sz="2000"/>
              </a:pPr>
              <a:r>
                <a:rPr sz="2400">
                  <a:latin typeface="Monlam Uni OuChan2"/>
                  <a:ea typeface="Monlam Uni OuChan2"/>
                  <a:cs typeface="Monlam Uni OuChan2"/>
                  <a:sym typeface="Monlam Uni OuChan2"/>
                </a:rPr>
                <a:t>ཇ་ནག་པོ།</a:t>
              </a:r>
            </a:p>
          </p:txBody>
        </p:sp>
        <p:pic>
          <p:nvPicPr>
            <p:cNvPr id="485" name="past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726225" cy="2531021"/>
            </a:xfrm>
            <a:prstGeom prst="rect">
              <a:avLst/>
            </a:prstGeom>
            <a:ln w="12700" cap="flat">
              <a:noFill/>
              <a:miter lim="400000"/>
            </a:ln>
            <a:effectLst/>
          </p:spPr>
        </p:pic>
      </p:grpSp>
      <p:grpSp>
        <p:nvGrpSpPr>
          <p:cNvPr id="489" name="Group 489"/>
          <p:cNvGrpSpPr/>
          <p:nvPr/>
        </p:nvGrpSpPr>
        <p:grpSpPr>
          <a:xfrm>
            <a:off x="433662" y="2322467"/>
            <a:ext cx="3346164" cy="3793094"/>
            <a:chOff x="0" y="0"/>
            <a:chExt cx="3346163" cy="3793092"/>
          </a:xfrm>
        </p:grpSpPr>
        <p:pic>
          <p:nvPicPr>
            <p:cNvPr id="487" name="image33.png" descr="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346163" cy="2531021"/>
            </a:xfrm>
            <a:prstGeom prst="rect">
              <a:avLst/>
            </a:prstGeom>
            <a:ln w="12700" cap="flat">
              <a:noFill/>
              <a:miter lim="400000"/>
            </a:ln>
            <a:effectLst/>
          </p:spPr>
        </p:pic>
        <p:sp>
          <p:nvSpPr>
            <p:cNvPr id="488" name="Shape 488"/>
            <p:cNvSpPr/>
            <p:nvPr/>
          </p:nvSpPr>
          <p:spPr>
            <a:xfrm>
              <a:off x="141775" y="2928757"/>
              <a:ext cx="3062614" cy="8643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gn="ctr">
                <a:spcBef>
                  <a:spcPts val="500"/>
                </a:spcBef>
                <a:defRPr sz="2200">
                  <a:latin typeface="Arial"/>
                  <a:ea typeface="Arial"/>
                  <a:cs typeface="Arial"/>
                  <a:sym typeface="Arial"/>
                </a:defRPr>
              </a:pPr>
              <a:r>
                <a:rPr dirty="0"/>
                <a:t>Red </a:t>
              </a:r>
              <a:r>
                <a:rPr lang="de-CH" dirty="0"/>
                <a:t>c</a:t>
              </a:r>
              <a:r>
                <a:rPr dirty="0"/>
                <a:t>abbage juice</a:t>
              </a:r>
            </a:p>
            <a:p>
              <a:pPr algn="ctr">
                <a:spcBef>
                  <a:spcPts val="500"/>
                </a:spcBef>
                <a:defRPr sz="2400">
                  <a:latin typeface="Monlam Uni OuChan2"/>
                  <a:ea typeface="Monlam Uni OuChan2"/>
                  <a:cs typeface="Monlam Uni OuChan2"/>
                  <a:sym typeface="Monlam Uni OuChan2"/>
                </a:defRPr>
              </a:pPr>
              <a:r>
                <a:rPr dirty="0" err="1"/>
                <a:t>ལོ་འཁོར་པད་ཚལ་དམར་པོའི་ཁུ་བ</a:t>
              </a:r>
              <a:r>
                <a:rPr dirty="0"/>
                <a:t>།</a:t>
              </a:r>
            </a:p>
          </p:txBody>
        </p:sp>
      </p:grpSp>
      <p:sp>
        <p:nvSpPr>
          <p:cNvPr id="13" name="Shape 468">
            <a:extLst>
              <a:ext uri="{FF2B5EF4-FFF2-40B4-BE49-F238E27FC236}">
                <a16:creationId xmlns:a16="http://schemas.microsoft.com/office/drawing/2014/main" xmlns="" id="{0821AC13-7DA0-4E32-8642-B8ACC23DF999}"/>
              </a:ext>
            </a:extLst>
          </p:cNvPr>
          <p:cNvSpPr/>
          <p:nvPr/>
        </p:nvSpPr>
        <p:spPr>
          <a:xfrm>
            <a:off x="481334" y="-41895"/>
            <a:ext cx="8229601" cy="1144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defTabSz="402336">
              <a:lnSpc>
                <a:spcPts val="3300"/>
              </a:lnSpc>
              <a:spcBef>
                <a:spcPts val="100"/>
              </a:spcBef>
              <a:tabLst>
                <a:tab pos="850900" algn="l"/>
              </a:tabLst>
              <a:defRPr sz="2800" b="1">
                <a:latin typeface="Arial"/>
                <a:ea typeface="Arial"/>
                <a:cs typeface="Arial"/>
                <a:sym typeface="Arial"/>
              </a:defRPr>
            </a:pPr>
            <a:r>
              <a:rPr dirty="0"/>
              <a:t>Indicators</a:t>
            </a:r>
            <a:br>
              <a:rPr dirty="0"/>
            </a:br>
            <a:r>
              <a:rPr sz="3200" b="1" dirty="0">
                <a:latin typeface="Monlam Uni OuChan2"/>
                <a:ea typeface="Monlam Uni OuChan2"/>
                <a:cs typeface="Monlam Uni OuChan2"/>
                <a:sym typeface="Monlam Uni OuChan2"/>
              </a:rPr>
              <a:t>བརྡ་སྟོན་ཡོ་ཆས།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1" animBg="1" advAuto="0"/>
      <p:bldP spid="486" grpId="3" animBg="1" advAuto="0"/>
      <p:bldP spid="489"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a:t>
            </a:fld>
            <a:endParaRPr/>
          </a:p>
        </p:txBody>
      </p:sp>
      <p:pic>
        <p:nvPicPr>
          <p:cNvPr id="127" name="image3.jpeg" descr="is.jpg"/>
          <p:cNvPicPr>
            <a:picLocks noChangeAspect="1"/>
          </p:cNvPicPr>
          <p:nvPr/>
        </p:nvPicPr>
        <p:blipFill>
          <a:blip r:embed="rId3"/>
          <a:stretch>
            <a:fillRect/>
          </a:stretch>
        </p:blipFill>
        <p:spPr>
          <a:xfrm>
            <a:off x="830496" y="1338417"/>
            <a:ext cx="3012901" cy="4525965"/>
          </a:xfrm>
          <a:prstGeom prst="rect">
            <a:avLst/>
          </a:prstGeom>
          <a:ln w="12700">
            <a:miter lim="400000"/>
          </a:ln>
        </p:spPr>
      </p:pic>
      <p:pic>
        <p:nvPicPr>
          <p:cNvPr id="128" name="image4.jpeg" descr="is-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274981" y="1338417"/>
            <a:ext cx="4038603" cy="4525965"/>
          </a:xfrm>
          <a:prstGeom prst="rect">
            <a:avLst/>
          </a:prstGeom>
          <a:ln w="12700">
            <a:miter lim="400000"/>
          </a:ln>
        </p:spPr>
      </p:pic>
      <p:sp>
        <p:nvSpPr>
          <p:cNvPr id="129" name="Shape 129"/>
          <p:cNvSpPr/>
          <p:nvPr/>
        </p:nvSpPr>
        <p:spPr>
          <a:xfrm>
            <a:off x="4268251" y="5815953"/>
            <a:ext cx="4118203" cy="7848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000"/>
            </a:pPr>
            <a:r>
              <a:rPr dirty="0"/>
              <a:t>Watery surface: saliva and mucus</a:t>
            </a:r>
            <a:br>
              <a:rPr dirty="0"/>
            </a:br>
            <a:r>
              <a:rPr sz="2500" dirty="0" err="1">
                <a:latin typeface="Monlam Uni OuChan2"/>
                <a:ea typeface="Monlam Uni OuChan2"/>
                <a:cs typeface="Monlam Uni OuChan2"/>
                <a:sym typeface="Monlam Uni OuChan2"/>
              </a:rPr>
              <a:t>རླན་</a:t>
            </a:r>
            <a:r>
              <a:rPr sz="2500" dirty="0" err="1">
                <a:solidFill>
                  <a:schemeClr val="tx1"/>
                </a:solidFill>
                <a:latin typeface="Monlam Uni OuChan2"/>
                <a:ea typeface="Monlam Uni OuChan2"/>
                <a:cs typeface="Monlam Uni OuChan2"/>
                <a:sym typeface="Monlam Uni OuChan2"/>
              </a:rPr>
              <a:t>གཤེར་གྱི་ངོས</a:t>
            </a:r>
            <a:r>
              <a:rPr lang="bo-CN" sz="2500" dirty="0">
                <a:solidFill>
                  <a:schemeClr val="tx1"/>
                </a:solidFill>
                <a:highlight>
                  <a:srgbClr val="FFFF00"/>
                </a:highlight>
                <a:latin typeface="Monlam Uni OuChan2"/>
                <a:ea typeface="Monlam Uni OuChan2"/>
                <a:cs typeface="Monlam Uni OuChan2"/>
                <a:sym typeface="Monlam Uni OuChan2"/>
              </a:rPr>
              <a:t>།</a:t>
            </a:r>
            <a:r>
              <a:rPr sz="2500" dirty="0">
                <a:solidFill>
                  <a:schemeClr val="tx1"/>
                </a:solidFill>
                <a:latin typeface="Monlam Uni OuChan2"/>
                <a:ea typeface="Monlam Uni OuChan2"/>
                <a:cs typeface="Monlam Uni OuChan2"/>
                <a:sym typeface="Monlam Uni OuChan2"/>
              </a:rPr>
              <a:t> : </a:t>
            </a:r>
            <a:r>
              <a:rPr sz="2500" dirty="0" err="1">
                <a:latin typeface="Monlam Uni OuChan2"/>
                <a:ea typeface="Monlam Uni OuChan2"/>
                <a:cs typeface="Monlam Uni OuChan2"/>
                <a:sym typeface="Monlam Uni OuChan2"/>
              </a:rPr>
              <a:t>མཆིལ་མ་དང་བེ་སྣབས</a:t>
            </a:r>
            <a:r>
              <a:rPr sz="2500" dirty="0">
                <a:latin typeface="Monlam Uni OuChan2"/>
                <a:ea typeface="Monlam Uni OuChan2"/>
                <a:cs typeface="Monlam Uni OuChan2"/>
                <a:sym typeface="Monlam Uni OuChan2"/>
              </a:rPr>
              <a:t>།</a:t>
            </a:r>
          </a:p>
        </p:txBody>
      </p:sp>
      <p:sp>
        <p:nvSpPr>
          <p:cNvPr id="130" name="Shape 130"/>
          <p:cNvSpPr/>
          <p:nvPr/>
        </p:nvSpPr>
        <p:spPr>
          <a:xfrm>
            <a:off x="1013087" y="5816658"/>
            <a:ext cx="2670294" cy="904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000"/>
            </a:pPr>
            <a:r>
              <a:t>Nose and mouth</a:t>
            </a:r>
            <a:br/>
            <a:r>
              <a:rPr sz="2500">
                <a:latin typeface="Monlam Uni OuChan2"/>
                <a:ea typeface="Monlam Uni OuChan2"/>
                <a:cs typeface="Monlam Uni OuChan2"/>
                <a:sym typeface="Monlam Uni OuChan2"/>
              </a:rPr>
              <a:t>སྣ་དང་ཁ།</a:t>
            </a:r>
          </a:p>
        </p:txBody>
      </p:sp>
      <p:sp>
        <p:nvSpPr>
          <p:cNvPr id="131" name="Shape 131"/>
          <p:cNvSpPr/>
          <p:nvPr/>
        </p:nvSpPr>
        <p:spPr>
          <a:xfrm>
            <a:off x="499345" y="227644"/>
            <a:ext cx="8644656" cy="1005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86689">
              <a:defRPr sz="2400"/>
            </a:pPr>
            <a:r>
              <a:t>Smell and Taste sense organs are protected within a cavity</a:t>
            </a:r>
          </a:p>
          <a:p>
            <a:pPr marR="186689">
              <a:defRPr sz="2700">
                <a:latin typeface="Monlam Uni OuChan2"/>
                <a:ea typeface="Monlam Uni OuChan2"/>
                <a:cs typeface="Monlam Uni OuChan2"/>
                <a:sym typeface="Monlam Uni OuChan2"/>
              </a:defRPr>
            </a:pPr>
            <a:r>
              <a:t>དྲི་ཚོར་དབང་པོ་དང་རོ་ཚོར་དབང་པོ་གཉིས་ཁུང་བུའི་ནང་སྲུང་སྐྱོབ་བྱེད་ནས་གནས་ཡོད།</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animBg="1" advAuto="0"/>
      <p:bldP spid="129"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493" name="Shape 493"/>
          <p:cNvSpPr/>
          <p:nvPr/>
        </p:nvSpPr>
        <p:spPr>
          <a:xfrm>
            <a:off x="423301" y="1375895"/>
            <a:ext cx="4020969" cy="10876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120000"/>
              </a:lnSpc>
              <a:defRPr sz="2400">
                <a:latin typeface="Arial"/>
                <a:ea typeface="Arial"/>
                <a:cs typeface="Arial"/>
                <a:sym typeface="Arial"/>
              </a:defRPr>
            </a:pPr>
            <a:r>
              <a:t>Definition: </a:t>
            </a:r>
            <a:r>
              <a:rPr b="1"/>
              <a:t>pH-Indicator</a:t>
            </a:r>
            <a:br>
              <a:rPr b="1"/>
            </a:br>
            <a:r>
              <a:rPr sz="2800">
                <a:latin typeface="Monlam Uni OuChan2"/>
                <a:ea typeface="Monlam Uni OuChan2"/>
                <a:cs typeface="Monlam Uni OuChan2"/>
                <a:sym typeface="Monlam Uni OuChan2"/>
              </a:rPr>
              <a:t>མཚན་ཉིད།    པི་ཨེཆ་བརྡ་སྟོན་ཡོ་ཆས།</a:t>
            </a:r>
          </a:p>
        </p:txBody>
      </p:sp>
      <p:sp>
        <p:nvSpPr>
          <p:cNvPr id="494" name="Shape 494"/>
          <p:cNvSpPr/>
          <p:nvPr/>
        </p:nvSpPr>
        <p:spPr>
          <a:xfrm>
            <a:off x="423301" y="2632734"/>
            <a:ext cx="8413144" cy="280691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40000"/>
              </a:lnSpc>
              <a:defRPr sz="2400">
                <a:latin typeface="Arial"/>
                <a:ea typeface="Arial"/>
                <a:cs typeface="Arial"/>
                <a:sym typeface="Arial"/>
              </a:defRPr>
            </a:pPr>
            <a:r>
              <a:rPr dirty="0"/>
              <a:t>A </a:t>
            </a:r>
            <a:r>
              <a:rPr b="1" dirty="0"/>
              <a:t>pH indicator</a:t>
            </a:r>
            <a:r>
              <a:rPr dirty="0"/>
              <a:t> is a chemical compund added to a solution so the acidity or basicity of the solution can be determined visually (Measurement as pH)</a:t>
            </a:r>
            <a:br>
              <a:rPr dirty="0"/>
            </a:br>
            <a:r>
              <a:rPr sz="2800" dirty="0">
                <a:latin typeface="Monlam Uni OuChan2"/>
                <a:ea typeface="Monlam Uni OuChan2"/>
                <a:cs typeface="Monlam Uni OuChan2"/>
                <a:sym typeface="Monlam Uni OuChan2"/>
              </a:rPr>
              <a:t>པི་ཨེཆ་བརྡ་སྟོན་ཡོ་ཆས་ནི་རྫས་སྦྱོར་གྱི་འདུས་རྫས་ཡིན་པ་དང་དེ་བཞུ་ཁུའི་མཉམ་དུ་སྲེ་ནས་བཞུ་ཁུའི་སྐྱུརཤེད་དང་བུལ་ཤེད་ཀྱི་ཚད་མཐོང་ཐུབ་པའི་ཡོ་ཆས་ཞིག་ལ་ཟེར། ༼པི་ཨེཆ་</a:t>
            </a:r>
            <a:r>
              <a:rPr lang="bo-CN" sz="2800" dirty="0">
                <a:latin typeface="Monlam Uni OuChan2"/>
                <a:cs typeface="Monlam Uni OuChan2"/>
                <a:sym typeface="Arial"/>
              </a:rPr>
              <a:t>ཐོག་ལ་</a:t>
            </a:r>
            <a:r>
              <a:rPr sz="2800" dirty="0" err="1">
                <a:latin typeface="Monlam Uni OuChan2"/>
                <a:ea typeface="Monlam Uni OuChan2"/>
                <a:cs typeface="Monlam Uni OuChan2"/>
                <a:sym typeface="Monlam Uni OuChan2"/>
              </a:rPr>
              <a:t>ཚད་འཇལ་བ</a:t>
            </a:r>
            <a:r>
              <a:rPr sz="2800" dirty="0">
                <a:latin typeface="Monlam Uni OuChan2"/>
                <a:ea typeface="Monlam Uni OuChan2"/>
                <a:cs typeface="Monlam Uni OuChan2"/>
                <a:sym typeface="Monlam Uni OuChan2"/>
              </a:rPr>
              <a:t>།༽</a:t>
            </a:r>
          </a:p>
        </p:txBody>
      </p:sp>
      <p:sp>
        <p:nvSpPr>
          <p:cNvPr id="2" name="Rechteck 1"/>
          <p:cNvSpPr/>
          <p:nvPr/>
        </p:nvSpPr>
        <p:spPr>
          <a:xfrm>
            <a:off x="4351289" y="6635680"/>
            <a:ext cx="355837" cy="276999"/>
          </a:xfrm>
          <a:prstGeom prst="rect">
            <a:avLst/>
          </a:prstGeom>
        </p:spPr>
        <p:txBody>
          <a:bodyPr wrap="none">
            <a:spAutoFit/>
          </a:bodyPr>
          <a:lstStyle/>
          <a:p>
            <a:fld id="{86CB4B4D-7CA3-9044-876B-883B54F8677D}" type="slidenum">
              <a:rPr lang="de-DE" sz="1200"/>
              <a:pPr/>
              <a:t>40</a:t>
            </a:fld>
            <a:endParaRPr lang="de-DE" sz="1200" dirty="0"/>
          </a:p>
        </p:txBody>
      </p:sp>
      <p:sp>
        <p:nvSpPr>
          <p:cNvPr id="7" name="Shape 468">
            <a:extLst>
              <a:ext uri="{FF2B5EF4-FFF2-40B4-BE49-F238E27FC236}">
                <a16:creationId xmlns:a16="http://schemas.microsoft.com/office/drawing/2014/main" xmlns="" id="{BE0B6084-0FE1-4D22-92AE-49144E96C6EA}"/>
              </a:ext>
            </a:extLst>
          </p:cNvPr>
          <p:cNvSpPr/>
          <p:nvPr/>
        </p:nvSpPr>
        <p:spPr>
          <a:xfrm>
            <a:off x="481334" y="-41895"/>
            <a:ext cx="8229601" cy="1144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defTabSz="402336">
              <a:lnSpc>
                <a:spcPts val="3300"/>
              </a:lnSpc>
              <a:spcBef>
                <a:spcPts val="100"/>
              </a:spcBef>
              <a:tabLst>
                <a:tab pos="850900" algn="l"/>
              </a:tabLst>
              <a:defRPr sz="2800" b="1">
                <a:latin typeface="Arial"/>
                <a:ea typeface="Arial"/>
                <a:cs typeface="Arial"/>
                <a:sym typeface="Arial"/>
              </a:defRPr>
            </a:pPr>
            <a:r>
              <a:rPr dirty="0"/>
              <a:t>Indicators</a:t>
            </a:r>
            <a:br>
              <a:rPr dirty="0"/>
            </a:br>
            <a:r>
              <a:rPr sz="3200" b="1" dirty="0">
                <a:latin typeface="Monlam Uni OuChan2"/>
                <a:ea typeface="Monlam Uni OuChan2"/>
                <a:cs typeface="Monlam Uni OuChan2"/>
                <a:sym typeface="Monlam Uni OuChan2"/>
              </a:rPr>
              <a:t>བརྡ་སྟོན་ཡོ་ཆས།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41</a:t>
            </a:fld>
            <a:endParaRPr dirty="0"/>
          </a:p>
        </p:txBody>
      </p:sp>
      <p:sp>
        <p:nvSpPr>
          <p:cNvPr id="497" name="Shape 497"/>
          <p:cNvSpPr/>
          <p:nvPr/>
        </p:nvSpPr>
        <p:spPr>
          <a:xfrm>
            <a:off x="3057127" y="1374305"/>
            <a:ext cx="2984502"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302C24"/>
                </a:solidFill>
                <a:latin typeface="Arial"/>
                <a:ea typeface="Arial"/>
                <a:cs typeface="Arial"/>
                <a:sym typeface="Arial"/>
              </a:defRPr>
            </a:pPr>
            <a:r>
              <a:t>Chemical indicators: </a:t>
            </a:r>
            <a:r>
              <a:rPr sz="2800">
                <a:latin typeface="Monlam Uni OuChan2"/>
                <a:ea typeface="Monlam Uni OuChan2"/>
                <a:cs typeface="Monlam Uni OuChan2"/>
                <a:sym typeface="Monlam Uni OuChan2"/>
              </a:rPr>
              <a:t>རྫས་ཀྱི་བརྡ་སྟོན་ཡོ་ཆས།</a:t>
            </a:r>
          </a:p>
        </p:txBody>
      </p:sp>
      <p:grpSp>
        <p:nvGrpSpPr>
          <p:cNvPr id="500" name="Group 500"/>
          <p:cNvGrpSpPr/>
          <p:nvPr/>
        </p:nvGrpSpPr>
        <p:grpSpPr>
          <a:xfrm>
            <a:off x="5118498" y="2497352"/>
            <a:ext cx="2443597" cy="3628206"/>
            <a:chOff x="0" y="0"/>
            <a:chExt cx="2443596" cy="3628205"/>
          </a:xfrm>
        </p:grpSpPr>
        <p:sp>
          <p:nvSpPr>
            <p:cNvPr id="498" name="Shape 498"/>
            <p:cNvSpPr/>
            <p:nvPr/>
          </p:nvSpPr>
          <p:spPr>
            <a:xfrm>
              <a:off x="0" y="2711267"/>
              <a:ext cx="2443597" cy="916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200">
                  <a:solidFill>
                    <a:srgbClr val="302C24"/>
                  </a:solidFill>
                  <a:latin typeface="Arial"/>
                  <a:ea typeface="Arial"/>
                  <a:cs typeface="Arial"/>
                  <a:sym typeface="Arial"/>
                </a:defRPr>
              </a:pPr>
              <a:r>
                <a:t>Liquid chemicals</a:t>
              </a:r>
              <a:endParaRPr sz="2000"/>
            </a:p>
            <a:p>
              <a:pPr>
                <a:defRPr sz="2400">
                  <a:solidFill>
                    <a:srgbClr val="302C24"/>
                  </a:solidFill>
                  <a:latin typeface="Monlam Uni OuChan2"/>
                  <a:ea typeface="Monlam Uni OuChan2"/>
                  <a:cs typeface="Monlam Uni OuChan2"/>
                  <a:sym typeface="Monlam Uni OuChan2"/>
                </a:defRPr>
              </a:pPr>
              <a:r>
                <a:t>གཤེར་གཟུགས་ཀྱི་རྫས།</a:t>
              </a:r>
            </a:p>
          </p:txBody>
        </p:sp>
        <p:pic>
          <p:nvPicPr>
            <p:cNvPr id="499" name="image34.tif"/>
            <p:cNvPicPr>
              <a:picLocks noChangeAspect="1"/>
            </p:cNvPicPr>
            <p:nvPr/>
          </p:nvPicPr>
          <p:blipFill>
            <a:blip r:embed="rId2"/>
            <a:stretch>
              <a:fillRect/>
            </a:stretch>
          </p:blipFill>
          <p:spPr>
            <a:xfrm>
              <a:off x="21898" y="0"/>
              <a:ext cx="2298702" cy="2527301"/>
            </a:xfrm>
            <a:prstGeom prst="rect">
              <a:avLst/>
            </a:prstGeom>
            <a:ln w="12700" cap="flat">
              <a:noFill/>
              <a:miter lim="400000"/>
            </a:ln>
            <a:effectLst/>
          </p:spPr>
        </p:pic>
      </p:grpSp>
      <p:grpSp>
        <p:nvGrpSpPr>
          <p:cNvPr id="503" name="Group 503"/>
          <p:cNvGrpSpPr/>
          <p:nvPr/>
        </p:nvGrpSpPr>
        <p:grpSpPr>
          <a:xfrm>
            <a:off x="1581905" y="2516402"/>
            <a:ext cx="2654303" cy="3450760"/>
            <a:chOff x="0" y="0"/>
            <a:chExt cx="2654301" cy="3450759"/>
          </a:xfrm>
        </p:grpSpPr>
        <p:sp>
          <p:nvSpPr>
            <p:cNvPr id="501" name="Shape 501"/>
            <p:cNvSpPr/>
            <p:nvPr/>
          </p:nvSpPr>
          <p:spPr>
            <a:xfrm>
              <a:off x="8785" y="2650544"/>
              <a:ext cx="2539911" cy="800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200">
                  <a:solidFill>
                    <a:srgbClr val="302C24"/>
                  </a:solidFill>
                  <a:latin typeface="Arial"/>
                  <a:ea typeface="Arial"/>
                  <a:cs typeface="Arial"/>
                  <a:sym typeface="Arial"/>
                </a:defRPr>
              </a:pPr>
              <a:r>
                <a:rPr dirty="0"/>
                <a:t>Litmus paper</a:t>
              </a:r>
              <a:endParaRPr sz="2000" dirty="0"/>
            </a:p>
            <a:p>
              <a:pPr>
                <a:defRPr sz="2400">
                  <a:solidFill>
                    <a:srgbClr val="302C24"/>
                  </a:solidFill>
                  <a:latin typeface="Monlam Uni OuChan2"/>
                  <a:ea typeface="Monlam Uni OuChan2"/>
                  <a:cs typeface="Monlam Uni OuChan2"/>
                  <a:sym typeface="Monlam Uni OuChan2"/>
                </a:defRPr>
              </a:pPr>
              <a:r>
                <a:rPr dirty="0" err="1"/>
                <a:t>ལིཊ་མ་སི་ཤོག་བུ</a:t>
              </a:r>
              <a:r>
                <a:rPr dirty="0"/>
                <a:t>།</a:t>
              </a:r>
            </a:p>
          </p:txBody>
        </p:sp>
        <p:pic>
          <p:nvPicPr>
            <p:cNvPr id="502" name="image35.tif"/>
            <p:cNvPicPr>
              <a:picLocks noChangeAspect="1"/>
            </p:cNvPicPr>
            <p:nvPr/>
          </p:nvPicPr>
          <p:blipFill>
            <a:blip r:embed="rId3"/>
            <a:stretch>
              <a:fillRect/>
            </a:stretch>
          </p:blipFill>
          <p:spPr>
            <a:xfrm>
              <a:off x="0" y="0"/>
              <a:ext cx="2654301" cy="2489201"/>
            </a:xfrm>
            <a:prstGeom prst="rect">
              <a:avLst/>
            </a:prstGeom>
            <a:ln w="12700" cap="flat">
              <a:noFill/>
              <a:miter lim="400000"/>
            </a:ln>
            <a:effectLst/>
          </p:spPr>
        </p:pic>
      </p:grpSp>
      <p:sp>
        <p:nvSpPr>
          <p:cNvPr id="504" name="Shape 504"/>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14" name="Shape 468">
            <a:extLst>
              <a:ext uri="{FF2B5EF4-FFF2-40B4-BE49-F238E27FC236}">
                <a16:creationId xmlns:a16="http://schemas.microsoft.com/office/drawing/2014/main" xmlns="" id="{D94989F1-47A9-4572-90BA-04A6090F3BB5}"/>
              </a:ext>
            </a:extLst>
          </p:cNvPr>
          <p:cNvSpPr/>
          <p:nvPr/>
        </p:nvSpPr>
        <p:spPr>
          <a:xfrm>
            <a:off x="481334" y="-41895"/>
            <a:ext cx="8229601" cy="1144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defTabSz="402336">
              <a:lnSpc>
                <a:spcPts val="3300"/>
              </a:lnSpc>
              <a:spcBef>
                <a:spcPts val="100"/>
              </a:spcBef>
              <a:tabLst>
                <a:tab pos="850900" algn="l"/>
              </a:tabLst>
              <a:defRPr sz="2800" b="1">
                <a:latin typeface="Arial"/>
                <a:ea typeface="Arial"/>
                <a:cs typeface="Arial"/>
                <a:sym typeface="Arial"/>
              </a:defRPr>
            </a:pPr>
            <a:r>
              <a:rPr dirty="0"/>
              <a:t>Indicators</a:t>
            </a:r>
            <a:br>
              <a:rPr dirty="0"/>
            </a:br>
            <a:r>
              <a:rPr sz="3200" b="1" dirty="0">
                <a:latin typeface="Monlam Uni OuChan2"/>
                <a:ea typeface="Monlam Uni OuChan2"/>
                <a:cs typeface="Monlam Uni OuChan2"/>
                <a:sym typeface="Monlam Uni OuChan2"/>
              </a:rPr>
              <a:t>བརྡ་སྟོན་ཡོ་ཆས།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2" animBg="1" advAuto="0"/>
      <p:bldP spid="503"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42</a:t>
            </a:fld>
            <a:endParaRPr/>
          </a:p>
        </p:txBody>
      </p:sp>
      <p:sp>
        <p:nvSpPr>
          <p:cNvPr id="508" name="Shape 508"/>
          <p:cNvSpPr/>
          <p:nvPr/>
        </p:nvSpPr>
        <p:spPr>
          <a:xfrm>
            <a:off x="233371" y="1171668"/>
            <a:ext cx="8910629" cy="90793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defRPr sz="2400" b="1">
                <a:solidFill>
                  <a:srgbClr val="302C24"/>
                </a:solidFill>
                <a:latin typeface="+mn-lt"/>
                <a:ea typeface="+mn-ea"/>
                <a:cs typeface="+mn-cs"/>
                <a:sym typeface="Calibri"/>
              </a:defRPr>
            </a:pPr>
            <a:r>
              <a:rPr dirty="0"/>
              <a:t>pH Scale</a:t>
            </a:r>
            <a:r>
              <a:rPr b="0" dirty="0"/>
              <a:t>: a scale to classify the strength of an acid or a base</a:t>
            </a:r>
          </a:p>
          <a:p>
            <a:pPr>
              <a:defRPr sz="2800">
                <a:latin typeface="+mn-lt"/>
                <a:ea typeface="+mn-ea"/>
                <a:cs typeface="+mn-cs"/>
                <a:sym typeface="Calibri"/>
              </a:defRPr>
            </a:pPr>
            <a:r>
              <a:rPr dirty="0">
                <a:latin typeface="Monlam Uni OuChan2"/>
                <a:cs typeface="Monlam Uni OuChan2"/>
              </a:rPr>
              <a:t>(</a:t>
            </a:r>
            <a:r>
              <a:rPr b="1" dirty="0" err="1">
                <a:latin typeface="Monlam Uni OuChan2"/>
                <a:cs typeface="Monlam Uni OuChan2"/>
              </a:rPr>
              <a:t>པི་ཨེཆ</a:t>
            </a:r>
            <a:r>
              <a:rPr b="1" dirty="0">
                <a:latin typeface="Monlam Uni OuChan2"/>
                <a:cs typeface="Monlam Uni OuChan2"/>
              </a:rPr>
              <a:t>་</a:t>
            </a:r>
            <a:r>
              <a:rPr lang="bo-CN" sz="2800" b="1" dirty="0">
                <a:latin typeface="Monlam Uni OuChan2"/>
                <a:ea typeface="Monlam Uni OuChan2"/>
                <a:cs typeface="Monlam Uni OuChan2"/>
                <a:sym typeface="Monlam Uni OuChan2"/>
              </a:rPr>
              <a:t>ཚ</a:t>
            </a:r>
            <a:r>
              <a:rPr b="1" dirty="0" err="1">
                <a:latin typeface="Monlam Uni OuChan2"/>
                <a:cs typeface="Monlam Uni OuChan2"/>
              </a:rPr>
              <a:t>ད་གཞི</a:t>
            </a:r>
            <a:r>
              <a:rPr b="1" dirty="0">
                <a:latin typeface="Monlam Uni OuChan2"/>
                <a:cs typeface="Monlam Uni OuChan2"/>
              </a:rPr>
              <a:t>།</a:t>
            </a:r>
            <a:r>
              <a:rPr dirty="0">
                <a:latin typeface="Monlam Uni OuChan2"/>
                <a:cs typeface="Monlam Uni OuChan2"/>
              </a:rPr>
              <a:t>) </a:t>
            </a:r>
            <a:r>
              <a:rPr dirty="0" err="1">
                <a:latin typeface="Monlam Uni OuChan2"/>
                <a:cs typeface="Monlam Uni OuChan2"/>
              </a:rPr>
              <a:t>སྐྱུར་རྫས་དང་བུལ་རྫས་གཉིས་ཀྱི་ཤུགས་ཚད་དབྱེ་འབྱེད་ཀྱི་ཚད་</a:t>
            </a:r>
            <a:r>
              <a:rPr sz="2900" dirty="0" err="1">
                <a:latin typeface="Monlam Uni OuChan2"/>
                <a:cs typeface="Monlam Uni OuChan2"/>
              </a:rPr>
              <a:t>གཞི</a:t>
            </a:r>
            <a:r>
              <a:rPr sz="2900" dirty="0">
                <a:latin typeface="Monlam Uni OuChan2"/>
                <a:cs typeface="Monlam Uni OuChan2"/>
              </a:rPr>
              <a:t>།</a:t>
            </a:r>
          </a:p>
        </p:txBody>
      </p:sp>
      <p:pic>
        <p:nvPicPr>
          <p:cNvPr id="509" name="image36.tif"/>
          <p:cNvPicPr>
            <a:picLocks noChangeAspect="1"/>
          </p:cNvPicPr>
          <p:nvPr/>
        </p:nvPicPr>
        <p:blipFill>
          <a:blip r:embed="rId2"/>
          <a:stretch>
            <a:fillRect/>
          </a:stretch>
        </p:blipFill>
        <p:spPr>
          <a:xfrm>
            <a:off x="191077" y="2206069"/>
            <a:ext cx="8761846" cy="4426763"/>
          </a:xfrm>
          <a:prstGeom prst="rect">
            <a:avLst/>
          </a:prstGeom>
          <a:ln w="12700">
            <a:miter lim="400000"/>
          </a:ln>
        </p:spPr>
      </p:pic>
      <p:sp>
        <p:nvSpPr>
          <p:cNvPr id="510" name="Shape 510"/>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9" name="Shape 468">
            <a:extLst>
              <a:ext uri="{FF2B5EF4-FFF2-40B4-BE49-F238E27FC236}">
                <a16:creationId xmlns:a16="http://schemas.microsoft.com/office/drawing/2014/main" xmlns="" id="{24928F61-0987-43EA-A1A0-5F7B9D71ADD8}"/>
              </a:ext>
            </a:extLst>
          </p:cNvPr>
          <p:cNvSpPr/>
          <p:nvPr/>
        </p:nvSpPr>
        <p:spPr>
          <a:xfrm>
            <a:off x="481334" y="-41895"/>
            <a:ext cx="8229601" cy="1144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defTabSz="402336">
              <a:lnSpc>
                <a:spcPts val="3300"/>
              </a:lnSpc>
              <a:spcBef>
                <a:spcPts val="100"/>
              </a:spcBef>
              <a:tabLst>
                <a:tab pos="850900" algn="l"/>
              </a:tabLst>
              <a:defRPr sz="2800" b="1">
                <a:latin typeface="Arial"/>
                <a:ea typeface="Arial"/>
                <a:cs typeface="Arial"/>
                <a:sym typeface="Arial"/>
              </a:defRPr>
            </a:pPr>
            <a:r>
              <a:rPr dirty="0"/>
              <a:t>Indicators</a:t>
            </a:r>
            <a:br>
              <a:rPr dirty="0"/>
            </a:br>
            <a:r>
              <a:rPr sz="3200" b="1" dirty="0">
                <a:latin typeface="Monlam Uni OuChan2"/>
                <a:ea typeface="Monlam Uni OuChan2"/>
                <a:cs typeface="Monlam Uni OuChan2"/>
                <a:sym typeface="Monlam Uni OuChan2"/>
              </a:rPr>
              <a:t>བརྡ་སྟོན་ཡོ་ཆས།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43</a:t>
            </a:fld>
            <a:endParaRPr/>
          </a:p>
        </p:txBody>
      </p:sp>
      <p:sp>
        <p:nvSpPr>
          <p:cNvPr id="514" name="Shape 514"/>
          <p:cNvSpPr>
            <a:spLocks noGrp="1"/>
          </p:cNvSpPr>
          <p:nvPr>
            <p:ph type="title" idx="4294967295"/>
          </p:nvPr>
        </p:nvSpPr>
        <p:spPr>
          <a:xfrm>
            <a:off x="663258" y="1329352"/>
            <a:ext cx="3477170" cy="993847"/>
          </a:xfrm>
          <a:prstGeom prst="rect">
            <a:avLst/>
          </a:prstGeom>
        </p:spPr>
        <p:txBody>
          <a:bodyPr/>
          <a:lstStyle/>
          <a:p>
            <a:pPr marR="39826" indent="39826" algn="l" defTabSz="896111">
              <a:defRPr sz="2352">
                <a:uFill>
                  <a:solidFill>
                    <a:srgbClr val="000000"/>
                  </a:solidFill>
                </a:uFill>
                <a:latin typeface="Arial"/>
                <a:ea typeface="Arial"/>
                <a:cs typeface="Arial"/>
                <a:sym typeface="Arial"/>
              </a:defRPr>
            </a:pPr>
            <a:r>
              <a:rPr dirty="0"/>
              <a:t>Litmus paper indicator</a:t>
            </a:r>
            <a:br>
              <a:rPr dirty="0"/>
            </a:br>
            <a:r>
              <a:rPr sz="2744" dirty="0" err="1">
                <a:latin typeface="Monlam Uni OuChan2"/>
                <a:ea typeface="Monlam Uni OuChan2"/>
                <a:cs typeface="Monlam Uni OuChan2"/>
                <a:sym typeface="Monlam Uni OuChan2"/>
              </a:rPr>
              <a:t>ལིཊ་མ་སི་ཤོག་བུ</a:t>
            </a:r>
            <a:r>
              <a:rPr sz="2744" dirty="0">
                <a:latin typeface="Monlam Uni OuChan2"/>
                <a:ea typeface="Monlam Uni OuChan2"/>
                <a:cs typeface="Monlam Uni OuChan2"/>
                <a:sym typeface="Monlam Uni OuChan2"/>
              </a:rPr>
              <a:t>།</a:t>
            </a:r>
          </a:p>
        </p:txBody>
      </p:sp>
      <p:sp>
        <p:nvSpPr>
          <p:cNvPr id="515" name="Shape 515"/>
          <p:cNvSpPr/>
          <p:nvPr/>
        </p:nvSpPr>
        <p:spPr>
          <a:xfrm>
            <a:off x="-155364" y="1138237"/>
            <a:ext cx="9454727" cy="1"/>
          </a:xfrm>
          <a:prstGeom prst="line">
            <a:avLst/>
          </a:prstGeom>
          <a:ln w="25400">
            <a:solidFill>
              <a:srgbClr val="000000"/>
            </a:solidFill>
          </a:ln>
        </p:spPr>
        <p:txBody>
          <a:bodyPr lIns="45718" tIns="45718" rIns="45718" bIns="45718"/>
          <a:lstStyle/>
          <a:p>
            <a:endParaRPr/>
          </a:p>
        </p:txBody>
      </p:sp>
      <p:grpSp>
        <p:nvGrpSpPr>
          <p:cNvPr id="518" name="Group 518"/>
          <p:cNvGrpSpPr/>
          <p:nvPr/>
        </p:nvGrpSpPr>
        <p:grpSpPr>
          <a:xfrm>
            <a:off x="323549" y="2605419"/>
            <a:ext cx="4291637" cy="3710784"/>
            <a:chOff x="0" y="0"/>
            <a:chExt cx="4291636" cy="3710782"/>
          </a:xfrm>
        </p:grpSpPr>
        <p:pic>
          <p:nvPicPr>
            <p:cNvPr id="516" name="image31.tif"/>
            <p:cNvPicPr>
              <a:picLocks noChangeAspect="1"/>
            </p:cNvPicPr>
            <p:nvPr/>
          </p:nvPicPr>
          <p:blipFill>
            <a:blip r:embed="rId3"/>
            <a:stretch>
              <a:fillRect/>
            </a:stretch>
          </p:blipFill>
          <p:spPr>
            <a:xfrm>
              <a:off x="0" y="0"/>
              <a:ext cx="4291637" cy="2306310"/>
            </a:xfrm>
            <a:prstGeom prst="rect">
              <a:avLst/>
            </a:prstGeom>
            <a:ln w="12700" cap="flat">
              <a:noFill/>
              <a:miter lim="400000"/>
            </a:ln>
            <a:effectLst/>
          </p:spPr>
        </p:pic>
        <p:sp>
          <p:nvSpPr>
            <p:cNvPr id="517" name="Shape 517"/>
            <p:cNvSpPr/>
            <p:nvPr/>
          </p:nvSpPr>
          <p:spPr>
            <a:xfrm>
              <a:off x="339708" y="2692244"/>
              <a:ext cx="3305207" cy="1018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400">
                  <a:latin typeface="Arial"/>
                  <a:ea typeface="Arial"/>
                  <a:cs typeface="Arial"/>
                  <a:sym typeface="Arial"/>
                </a:defRPr>
              </a:pPr>
              <a:r>
                <a:t>with acid</a:t>
              </a:r>
            </a:p>
            <a:p>
              <a:pPr>
                <a:defRPr sz="2800">
                  <a:latin typeface="Monlam Uni OuChan2"/>
                  <a:ea typeface="Monlam Uni OuChan2"/>
                  <a:cs typeface="Monlam Uni OuChan2"/>
                  <a:sym typeface="Monlam Uni OuChan2"/>
                </a:defRPr>
              </a:pPr>
              <a:r>
                <a:t>སྐྱུར་རྫས་དང་འཕྲད་སྐབས།</a:t>
              </a:r>
            </a:p>
          </p:txBody>
        </p:sp>
      </p:grpSp>
      <p:grpSp>
        <p:nvGrpSpPr>
          <p:cNvPr id="521" name="Group 521"/>
          <p:cNvGrpSpPr/>
          <p:nvPr/>
        </p:nvGrpSpPr>
        <p:grpSpPr>
          <a:xfrm>
            <a:off x="5018999" y="2755188"/>
            <a:ext cx="4152903" cy="3561015"/>
            <a:chOff x="0" y="0"/>
            <a:chExt cx="4152901" cy="3561013"/>
          </a:xfrm>
        </p:grpSpPr>
        <p:pic>
          <p:nvPicPr>
            <p:cNvPr id="519" name="image32.tif"/>
            <p:cNvPicPr>
              <a:picLocks noChangeAspect="1"/>
            </p:cNvPicPr>
            <p:nvPr/>
          </p:nvPicPr>
          <p:blipFill>
            <a:blip r:embed="rId4"/>
            <a:stretch>
              <a:fillRect/>
            </a:stretch>
          </p:blipFill>
          <p:spPr>
            <a:xfrm>
              <a:off x="0" y="0"/>
              <a:ext cx="4152902" cy="2235201"/>
            </a:xfrm>
            <a:prstGeom prst="rect">
              <a:avLst/>
            </a:prstGeom>
            <a:ln w="12700" cap="flat">
              <a:noFill/>
              <a:miter lim="400000"/>
            </a:ln>
            <a:effectLst/>
          </p:spPr>
        </p:pic>
        <p:sp>
          <p:nvSpPr>
            <p:cNvPr id="520" name="Shape 520"/>
            <p:cNvSpPr/>
            <p:nvPr/>
          </p:nvSpPr>
          <p:spPr>
            <a:xfrm>
              <a:off x="283025" y="2542475"/>
              <a:ext cx="3150797" cy="1018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400">
                  <a:latin typeface="Arial"/>
                  <a:ea typeface="Arial"/>
                  <a:cs typeface="Arial"/>
                  <a:sym typeface="Arial"/>
                </a:defRPr>
              </a:pPr>
              <a:r>
                <a:t>with base</a:t>
              </a:r>
            </a:p>
            <a:p>
              <a:pPr>
                <a:defRPr sz="2800">
                  <a:solidFill>
                    <a:srgbClr val="302C24"/>
                  </a:solidFill>
                  <a:latin typeface="Monlam Uni OuChan2"/>
                  <a:ea typeface="Monlam Uni OuChan2"/>
                  <a:cs typeface="Monlam Uni OuChan2"/>
                  <a:sym typeface="Monlam Uni OuChan2"/>
                </a:defRPr>
              </a:pPr>
              <a:r>
                <a:t>བུལ་</a:t>
              </a:r>
              <a:r>
                <a:rPr>
                  <a:solidFill>
                    <a:srgbClr val="000000"/>
                  </a:solidFill>
                </a:rPr>
                <a:t>རྫས་དང་འཕྲད་སྐབས།</a:t>
              </a:r>
            </a:p>
          </p:txBody>
        </p:sp>
      </p:grpSp>
      <p:sp>
        <p:nvSpPr>
          <p:cNvPr id="523" name="Shape 523"/>
          <p:cNvSpPr/>
          <p:nvPr/>
        </p:nvSpPr>
        <p:spPr>
          <a:xfrm flipH="1" flipV="1">
            <a:off x="4576960" y="2659188"/>
            <a:ext cx="26457" cy="3704347"/>
          </a:xfrm>
          <a:prstGeom prst="line">
            <a:avLst/>
          </a:prstGeom>
          <a:ln w="38100">
            <a:solidFill>
              <a:srgbClr val="000000"/>
            </a:solidFill>
          </a:ln>
        </p:spPr>
        <p:txBody>
          <a:bodyPr lIns="45718" tIns="45718" rIns="45718" bIns="45718"/>
          <a:lstStyle/>
          <a:p>
            <a:endParaRPr/>
          </a:p>
        </p:txBody>
      </p:sp>
      <p:sp>
        <p:nvSpPr>
          <p:cNvPr id="16" name="Shape 468">
            <a:extLst>
              <a:ext uri="{FF2B5EF4-FFF2-40B4-BE49-F238E27FC236}">
                <a16:creationId xmlns:a16="http://schemas.microsoft.com/office/drawing/2014/main" xmlns="" id="{254A2171-F5AC-41BD-A740-6EA4D36BECC5}"/>
              </a:ext>
            </a:extLst>
          </p:cNvPr>
          <p:cNvSpPr/>
          <p:nvPr/>
        </p:nvSpPr>
        <p:spPr>
          <a:xfrm>
            <a:off x="481334" y="-41895"/>
            <a:ext cx="8229601" cy="1144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defTabSz="402336">
              <a:lnSpc>
                <a:spcPts val="3300"/>
              </a:lnSpc>
              <a:spcBef>
                <a:spcPts val="100"/>
              </a:spcBef>
              <a:tabLst>
                <a:tab pos="850900" algn="l"/>
              </a:tabLst>
              <a:defRPr sz="2800" b="1">
                <a:latin typeface="Arial"/>
                <a:ea typeface="Arial"/>
                <a:cs typeface="Arial"/>
                <a:sym typeface="Arial"/>
              </a:defRPr>
            </a:pPr>
            <a:r>
              <a:rPr dirty="0"/>
              <a:t>Indicators</a:t>
            </a:r>
            <a:br>
              <a:rPr dirty="0"/>
            </a:br>
            <a:r>
              <a:rPr sz="3200" b="1" dirty="0">
                <a:latin typeface="Monlam Uni OuChan2"/>
                <a:ea typeface="Monlam Uni OuChan2"/>
                <a:cs typeface="Monlam Uni OuChan2"/>
                <a:sym typeface="Monlam Uni OuChan2"/>
              </a:rPr>
              <a:t>བརྡ་སྟོན་ཡོ་ཆས།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1" animBg="1" advAuto="0"/>
      <p:bldP spid="521"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7" name="Shape 527"/>
          <p:cNvSpPr>
            <a:spLocks noGrp="1"/>
          </p:cNvSpPr>
          <p:nvPr>
            <p:ph type="sldNum" sz="quarter" idx="4294967295"/>
          </p:nvPr>
        </p:nvSpPr>
        <p:spPr>
          <a:xfrm>
            <a:off x="4477360" y="6642355"/>
            <a:ext cx="190551"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44</a:t>
            </a:fld>
            <a:endParaRPr/>
          </a:p>
        </p:txBody>
      </p:sp>
      <p:sp>
        <p:nvSpPr>
          <p:cNvPr id="528" name="Shape 528"/>
          <p:cNvSpPr>
            <a:spLocks noGrp="1"/>
          </p:cNvSpPr>
          <p:nvPr>
            <p:ph type="body" idx="4294967295"/>
          </p:nvPr>
        </p:nvSpPr>
        <p:spPr>
          <a:xfrm>
            <a:off x="833120" y="1905057"/>
            <a:ext cx="8188960" cy="3504836"/>
          </a:xfrm>
          <a:prstGeom prst="rect">
            <a:avLst/>
          </a:prstGeom>
        </p:spPr>
        <p:txBody>
          <a:bodyPr/>
          <a:lstStyle/>
          <a:p>
            <a:pPr>
              <a:lnSpc>
                <a:spcPts val="4000"/>
              </a:lnSpc>
              <a:spcBef>
                <a:spcPts val="500"/>
              </a:spcBef>
              <a:defRPr sz="2400"/>
            </a:pPr>
            <a:r>
              <a:rPr dirty="0"/>
              <a:t>Litmus paper                                  </a:t>
            </a:r>
            <a:r>
              <a:rPr sz="2800" dirty="0" err="1">
                <a:latin typeface="Monlam Uni OuChan2"/>
                <a:ea typeface="Monlam Uni OuChan2"/>
                <a:cs typeface="Monlam Uni OuChan2"/>
                <a:sym typeface="Monlam Uni OuChan2"/>
              </a:rPr>
              <a:t>ལིཊ་མ་སི་ཤོག་བུ</a:t>
            </a:r>
            <a:r>
              <a:rPr sz="2800" dirty="0">
                <a:latin typeface="Monlam Uni OuChan2"/>
                <a:ea typeface="Monlam Uni OuChan2"/>
                <a:cs typeface="Monlam Uni OuChan2"/>
                <a:sym typeface="Monlam Uni OuChan2"/>
              </a:rPr>
              <a:t>།</a:t>
            </a:r>
          </a:p>
          <a:p>
            <a:pPr>
              <a:lnSpc>
                <a:spcPts val="4000"/>
              </a:lnSpc>
              <a:spcBef>
                <a:spcPts val="500"/>
              </a:spcBef>
              <a:defRPr sz="2400"/>
            </a:pPr>
            <a:r>
              <a:rPr dirty="0"/>
              <a:t>Universal indicator                        </a:t>
            </a:r>
            <a:r>
              <a:rPr sz="2800" dirty="0" err="1">
                <a:latin typeface="Monlam Uni OuChan2"/>
                <a:ea typeface="Monlam Uni OuChan2"/>
                <a:cs typeface="Monlam Uni OuChan2"/>
                <a:sym typeface="Monlam Uni OuChan2"/>
              </a:rPr>
              <a:t>ཡོངས་ཁྱབ་བརྡ་སྟོན་ཡོ་ཆས</a:t>
            </a:r>
            <a:r>
              <a:rPr sz="2800" dirty="0">
                <a:latin typeface="Monlam Uni OuChan2"/>
                <a:ea typeface="Monlam Uni OuChan2"/>
                <a:cs typeface="Monlam Uni OuChan2"/>
                <a:sym typeface="Monlam Uni OuChan2"/>
              </a:rPr>
              <a:t>།</a:t>
            </a:r>
          </a:p>
          <a:p>
            <a:pPr>
              <a:lnSpc>
                <a:spcPts val="4000"/>
              </a:lnSpc>
              <a:spcBef>
                <a:spcPts val="500"/>
              </a:spcBef>
              <a:defRPr sz="2400"/>
            </a:pPr>
            <a:r>
              <a:rPr dirty="0"/>
              <a:t>Red grape juice                              </a:t>
            </a:r>
            <a:r>
              <a:rPr lang="bo-CN" sz="2800" dirty="0">
                <a:latin typeface="Monlam Uni OuChan2"/>
                <a:cs typeface="Monlam Uni OuChan2"/>
              </a:rPr>
              <a:t>རྒུན་འབྲུམ་</a:t>
            </a:r>
            <a:r>
              <a:rPr sz="2800" dirty="0" err="1">
                <a:latin typeface="Monlam Uni OuChan2"/>
                <a:ea typeface="Monlam Uni OuChan2"/>
                <a:cs typeface="Monlam Uni OuChan2"/>
                <a:sym typeface="Monlam Uni OuChan2"/>
              </a:rPr>
              <a:t>དམར་པོའི་ཁུ་བ</a:t>
            </a:r>
            <a:r>
              <a:rPr sz="2800" dirty="0">
                <a:latin typeface="Monlam Uni OuChan2"/>
                <a:ea typeface="Monlam Uni OuChan2"/>
                <a:cs typeface="Monlam Uni OuChan2"/>
                <a:sym typeface="Monlam Uni OuChan2"/>
              </a:rPr>
              <a:t>།</a:t>
            </a:r>
          </a:p>
          <a:p>
            <a:pPr>
              <a:lnSpc>
                <a:spcPts val="4000"/>
              </a:lnSpc>
              <a:spcBef>
                <a:spcPts val="500"/>
              </a:spcBef>
              <a:defRPr sz="2400"/>
            </a:pPr>
            <a:r>
              <a:rPr dirty="0"/>
              <a:t>Black tea                                          </a:t>
            </a:r>
            <a:r>
              <a:rPr sz="2800" dirty="0" err="1">
                <a:latin typeface="Monlam Uni OuChan2"/>
                <a:ea typeface="Monlam Uni OuChan2"/>
                <a:cs typeface="Monlam Uni OuChan2"/>
                <a:sym typeface="Monlam Uni OuChan2"/>
              </a:rPr>
              <a:t>ཇ་ནག་པོ</a:t>
            </a:r>
            <a:r>
              <a:rPr sz="2800" dirty="0">
                <a:latin typeface="Monlam Uni OuChan2"/>
                <a:ea typeface="Monlam Uni OuChan2"/>
                <a:cs typeface="Monlam Uni OuChan2"/>
                <a:sym typeface="Monlam Uni OuChan2"/>
              </a:rPr>
              <a:t>།</a:t>
            </a:r>
          </a:p>
          <a:p>
            <a:pPr>
              <a:lnSpc>
                <a:spcPts val="4000"/>
              </a:lnSpc>
              <a:spcBef>
                <a:spcPts val="500"/>
              </a:spcBef>
              <a:defRPr sz="2400"/>
            </a:pPr>
            <a:r>
              <a:rPr dirty="0"/>
              <a:t>......</a:t>
            </a:r>
          </a:p>
        </p:txBody>
      </p:sp>
      <p:sp>
        <p:nvSpPr>
          <p:cNvPr id="529" name="Shape 529"/>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9" name="Shape 468">
            <a:extLst>
              <a:ext uri="{FF2B5EF4-FFF2-40B4-BE49-F238E27FC236}">
                <a16:creationId xmlns:a16="http://schemas.microsoft.com/office/drawing/2014/main" xmlns="" id="{C39CE6EC-5BC2-42A5-A581-B7854BAC80A2}"/>
              </a:ext>
            </a:extLst>
          </p:cNvPr>
          <p:cNvSpPr/>
          <p:nvPr/>
        </p:nvSpPr>
        <p:spPr>
          <a:xfrm>
            <a:off x="481334" y="-41895"/>
            <a:ext cx="8229601" cy="1144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defTabSz="402336">
              <a:lnSpc>
                <a:spcPts val="3300"/>
              </a:lnSpc>
              <a:spcBef>
                <a:spcPts val="100"/>
              </a:spcBef>
              <a:tabLst>
                <a:tab pos="850900" algn="l"/>
              </a:tabLst>
              <a:defRPr sz="2800" b="1">
                <a:latin typeface="Arial"/>
                <a:ea typeface="Arial"/>
                <a:cs typeface="Arial"/>
                <a:sym typeface="Arial"/>
              </a:defRPr>
            </a:pPr>
            <a:r>
              <a:rPr dirty="0"/>
              <a:t>Indicators</a:t>
            </a:r>
            <a:br>
              <a:rPr dirty="0"/>
            </a:br>
            <a:r>
              <a:rPr sz="3200" b="1" dirty="0">
                <a:latin typeface="Monlam Uni OuChan2"/>
                <a:ea typeface="Monlam Uni OuChan2"/>
                <a:cs typeface="Monlam Uni OuChan2"/>
                <a:sym typeface="Monlam Uni OuChan2"/>
              </a:rPr>
              <a:t>བརྡ་སྟོན་ཡོ་ཆས།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2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2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5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1" build="p"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p:nvPr/>
        </p:nvSpPr>
        <p:spPr>
          <a:xfrm>
            <a:off x="-38100" y="-25400"/>
            <a:ext cx="9207500" cy="6908800"/>
          </a:xfrm>
          <a:prstGeom prst="rect">
            <a:avLst/>
          </a:prstGeom>
          <a:solidFill>
            <a:srgbClr val="0000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3" name="Shape 533"/>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45</a:t>
            </a:fld>
            <a:endParaRPr/>
          </a:p>
        </p:txBody>
      </p:sp>
      <p:sp>
        <p:nvSpPr>
          <p:cNvPr id="534" name="Shape 534"/>
          <p:cNvSpPr/>
          <p:nvPr/>
        </p:nvSpPr>
        <p:spPr>
          <a:xfrm>
            <a:off x="3642260" y="2977595"/>
            <a:ext cx="1859483"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06400">
              <a:defRPr sz="2600">
                <a:solidFill>
                  <a:srgbClr val="FFFFFF"/>
                </a:solidFill>
                <a:latin typeface="Gill Sans"/>
                <a:ea typeface="Gill Sans"/>
                <a:cs typeface="Gill Sans"/>
                <a:sym typeface="Gill Sans"/>
              </a:defRPr>
            </a:pPr>
            <a:r>
              <a:rPr lang="de-CH" dirty="0" err="1"/>
              <a:t>Projector</a:t>
            </a:r>
            <a:r>
              <a:rPr lang="de-CH" dirty="0"/>
              <a:t> </a:t>
            </a:r>
            <a:r>
              <a:rPr dirty="0"/>
              <a:t>off</a:t>
            </a:r>
            <a:br>
              <a:rPr dirty="0"/>
            </a:br>
            <a:r>
              <a:rPr dirty="0"/>
              <a:t>Exp: pH </a:t>
            </a: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46</a:t>
            </a:fld>
            <a:endParaRPr/>
          </a:p>
        </p:txBody>
      </p:sp>
      <p:pic>
        <p:nvPicPr>
          <p:cNvPr id="540" name="image37.tif"/>
          <p:cNvPicPr>
            <a:picLocks noChangeAspect="1"/>
          </p:cNvPicPr>
          <p:nvPr/>
        </p:nvPicPr>
        <p:blipFill>
          <a:blip r:embed="rId2"/>
          <a:stretch>
            <a:fillRect/>
          </a:stretch>
        </p:blipFill>
        <p:spPr>
          <a:xfrm>
            <a:off x="293409" y="842267"/>
            <a:ext cx="8584668" cy="5813204"/>
          </a:xfrm>
          <a:prstGeom prst="rect">
            <a:avLst/>
          </a:prstGeom>
          <a:ln w="12700">
            <a:miter lim="400000"/>
          </a:ln>
        </p:spPr>
      </p:pic>
      <p:sp>
        <p:nvSpPr>
          <p:cNvPr id="5" name="Shape 539">
            <a:extLst>
              <a:ext uri="{FF2B5EF4-FFF2-40B4-BE49-F238E27FC236}">
                <a16:creationId xmlns:a16="http://schemas.microsoft.com/office/drawing/2014/main" xmlns="" id="{4C19F4CD-B2F7-4494-82A9-30F01B0A9CD4}"/>
              </a:ext>
            </a:extLst>
          </p:cNvPr>
          <p:cNvSpPr/>
          <p:nvPr/>
        </p:nvSpPr>
        <p:spPr>
          <a:xfrm>
            <a:off x="1815151" y="122828"/>
            <a:ext cx="5565571" cy="58477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2800" b="1">
                <a:solidFill>
                  <a:srgbClr val="302C24"/>
                </a:solidFill>
                <a:latin typeface="Arial"/>
                <a:ea typeface="Arial"/>
                <a:cs typeface="Arial"/>
                <a:sym typeface="Arial"/>
              </a:defRPr>
            </a:pPr>
            <a:r>
              <a:rPr dirty="0"/>
              <a:t>Acid rain   </a:t>
            </a:r>
            <a:r>
              <a:rPr sz="3200" b="1" dirty="0">
                <a:latin typeface="Monlam Uni OuChan2"/>
                <a:ea typeface="Monlam Uni OuChan2"/>
                <a:cs typeface="Monlam Uni OuChan2"/>
                <a:sym typeface="Monlam Uni OuChan2"/>
              </a:rPr>
              <a:t>སྐྱུར་ཆར།</a:t>
            </a: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47</a:t>
            </a:fld>
            <a:endParaRPr/>
          </a:p>
        </p:txBody>
      </p:sp>
      <p:pic>
        <p:nvPicPr>
          <p:cNvPr id="543" name="image38.png"/>
          <p:cNvPicPr>
            <a:picLocks noChangeAspect="1"/>
          </p:cNvPicPr>
          <p:nvPr/>
        </p:nvPicPr>
        <p:blipFill>
          <a:blip r:embed="rId3"/>
          <a:stretch>
            <a:fillRect/>
          </a:stretch>
        </p:blipFill>
        <p:spPr>
          <a:xfrm>
            <a:off x="573569" y="697321"/>
            <a:ext cx="8011632" cy="5941115"/>
          </a:xfrm>
          <a:prstGeom prst="rect">
            <a:avLst/>
          </a:prstGeom>
          <a:ln w="12700">
            <a:miter lim="400000"/>
          </a:ln>
        </p:spPr>
      </p:pic>
      <p:sp>
        <p:nvSpPr>
          <p:cNvPr id="6" name="Shape 539">
            <a:extLst>
              <a:ext uri="{FF2B5EF4-FFF2-40B4-BE49-F238E27FC236}">
                <a16:creationId xmlns:a16="http://schemas.microsoft.com/office/drawing/2014/main" xmlns="" id="{2CCE4202-0426-48B8-B2D5-1F26BE43BFD1}"/>
              </a:ext>
            </a:extLst>
          </p:cNvPr>
          <p:cNvSpPr/>
          <p:nvPr/>
        </p:nvSpPr>
        <p:spPr>
          <a:xfrm>
            <a:off x="1815151" y="122828"/>
            <a:ext cx="5565571" cy="58477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2800" b="1">
                <a:solidFill>
                  <a:srgbClr val="302C24"/>
                </a:solidFill>
                <a:latin typeface="Arial"/>
                <a:ea typeface="Arial"/>
                <a:cs typeface="Arial"/>
                <a:sym typeface="Arial"/>
              </a:defRPr>
            </a:pPr>
            <a:r>
              <a:rPr dirty="0"/>
              <a:t>Acid rain   </a:t>
            </a:r>
            <a:r>
              <a:rPr sz="3200" b="1" dirty="0">
                <a:latin typeface="Monlam Uni OuChan2"/>
                <a:ea typeface="Monlam Uni OuChan2"/>
                <a:cs typeface="Monlam Uni OuChan2"/>
                <a:sym typeface="Monlam Uni OuChan2"/>
              </a:rPr>
              <a:t>སྐྱུར་ཆར།</a:t>
            </a:r>
          </a:p>
        </p:txBody>
      </p:sp>
    </p:spTree>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48</a:t>
            </a:fld>
            <a:endParaRPr/>
          </a:p>
        </p:txBody>
      </p:sp>
      <p:pic>
        <p:nvPicPr>
          <p:cNvPr id="549" name="image39.png"/>
          <p:cNvPicPr>
            <a:picLocks noChangeAspect="1"/>
          </p:cNvPicPr>
          <p:nvPr/>
        </p:nvPicPr>
        <p:blipFill>
          <a:blip r:embed="rId2"/>
          <a:stretch>
            <a:fillRect/>
          </a:stretch>
        </p:blipFill>
        <p:spPr>
          <a:xfrm>
            <a:off x="330808" y="876556"/>
            <a:ext cx="8477913" cy="5749273"/>
          </a:xfrm>
          <a:prstGeom prst="rect">
            <a:avLst/>
          </a:prstGeom>
          <a:ln w="12700">
            <a:miter lim="400000"/>
          </a:ln>
        </p:spPr>
      </p:pic>
      <p:sp>
        <p:nvSpPr>
          <p:cNvPr id="6" name="Shape 539">
            <a:extLst>
              <a:ext uri="{FF2B5EF4-FFF2-40B4-BE49-F238E27FC236}">
                <a16:creationId xmlns:a16="http://schemas.microsoft.com/office/drawing/2014/main" xmlns="" id="{C585BA39-FF19-4FA1-9402-61F9DDD3A2EA}"/>
              </a:ext>
            </a:extLst>
          </p:cNvPr>
          <p:cNvSpPr/>
          <p:nvPr/>
        </p:nvSpPr>
        <p:spPr>
          <a:xfrm>
            <a:off x="1815151" y="122828"/>
            <a:ext cx="5565571" cy="58477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2800" b="1">
                <a:solidFill>
                  <a:srgbClr val="302C24"/>
                </a:solidFill>
                <a:latin typeface="Arial"/>
                <a:ea typeface="Arial"/>
                <a:cs typeface="Arial"/>
                <a:sym typeface="Arial"/>
              </a:defRPr>
            </a:pPr>
            <a:r>
              <a:rPr dirty="0"/>
              <a:t>Acid rain   </a:t>
            </a:r>
            <a:r>
              <a:rPr sz="3200" b="1" dirty="0">
                <a:latin typeface="Monlam Uni OuChan2"/>
                <a:ea typeface="Monlam Uni OuChan2"/>
                <a:cs typeface="Monlam Uni OuChan2"/>
                <a:sym typeface="Monlam Uni OuChan2"/>
              </a:rPr>
              <a:t>སྐྱུར་ཆར།</a:t>
            </a:r>
          </a:p>
        </p:txBody>
      </p:sp>
    </p:spTree>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p:cNvSpPr>
          <p:nvPr>
            <p:ph type="sldNum" sz="quarter" idx="4294967295"/>
          </p:nvPr>
        </p:nvSpPr>
        <p:spPr>
          <a:xfrm>
            <a:off x="7463965" y="6245225"/>
            <a:ext cx="312069" cy="298984"/>
          </a:xfrm>
          <a:prstGeom prst="rect">
            <a:avLst/>
          </a:prstGeom>
          <a:extLst>
            <a:ext uri="{C572A759-6A51-4108-AA02-DFA0A04FC94B}">
              <ma14:wrappingTextBoxFlag xmlns:ma14="http://schemas.microsoft.com/office/mac/drawingml/2011/main" val="1"/>
            </a:ext>
          </a:extLst>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49</a:t>
            </a:fld>
            <a:endParaRPr/>
          </a:p>
        </p:txBody>
      </p:sp>
      <p:sp>
        <p:nvSpPr>
          <p:cNvPr id="553" name="Shape 553"/>
          <p:cNvSpPr/>
          <p:nvPr/>
        </p:nvSpPr>
        <p:spPr>
          <a:xfrm>
            <a:off x="5910033" y="6502400"/>
            <a:ext cx="3197064" cy="305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nSpc>
                <a:spcPts val="1600"/>
              </a:lnSpc>
              <a:tabLst>
                <a:tab pos="749300" algn="l"/>
              </a:tabLst>
              <a:defRPr sz="1400" b="1"/>
            </a:lvl1pPr>
          </a:lstStyle>
          <a:p>
            <a:r>
              <a:t>Gossul Gompa und Manasarova See</a:t>
            </a:r>
          </a:p>
        </p:txBody>
      </p:sp>
      <p:pic>
        <p:nvPicPr>
          <p:cNvPr id="554" name="image40.png"/>
          <p:cNvPicPr>
            <a:picLocks noChangeAspect="1"/>
          </p:cNvPicPr>
          <p:nvPr/>
        </p:nvPicPr>
        <p:blipFill>
          <a:blip r:embed="rId2"/>
          <a:stretch>
            <a:fillRect/>
          </a:stretch>
        </p:blipFill>
        <p:spPr>
          <a:xfrm>
            <a:off x="-135143" y="0"/>
            <a:ext cx="9379853" cy="6952305"/>
          </a:xfrm>
          <a:prstGeom prst="rect">
            <a:avLst/>
          </a:prstGeom>
          <a:ln w="12700">
            <a:miter lim="400000"/>
          </a:ln>
        </p:spPr>
      </p:pic>
      <p:sp>
        <p:nvSpPr>
          <p:cNvPr id="555" name="Shape 555"/>
          <p:cNvSpPr/>
          <p:nvPr/>
        </p:nvSpPr>
        <p:spPr>
          <a:xfrm>
            <a:off x="6709978" y="38600"/>
            <a:ext cx="256298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600">
                <a:solidFill>
                  <a:srgbClr val="FFFFFF"/>
                </a:solidFill>
              </a:defRPr>
            </a:lvl1pPr>
          </a:lstStyle>
          <a:p>
            <a:r>
              <a:t>ཐུགས་རྗེ་ཆེ།</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55">
                                            <p:bg/>
                                          </p:spTgt>
                                        </p:tgtEl>
                                        <p:attrNameLst>
                                          <p:attrName>style.visibility</p:attrName>
                                        </p:attrNameLst>
                                      </p:cBhvr>
                                      <p:to>
                                        <p:strVal val="visible"/>
                                      </p:to>
                                    </p:set>
                                    <p:animEffect transition="in" filter="dissolve">
                                      <p:cBhvr>
                                        <p:cTn id="7" dur="1000"/>
                                        <p:tgtEl>
                                          <p:spTgt spid="555">
                                            <p:bg/>
                                          </p:spTgt>
                                        </p:tgtEl>
                                      </p:cBhvr>
                                    </p:animEffect>
                                  </p:childTnLst>
                                </p:cTn>
                              </p:par>
                              <p:par>
                                <p:cTn id="8" presetID="9" presetClass="entr" presetSubtype="0" fill="hold" grpId="1" nodeType="withEffect">
                                  <p:stCondLst>
                                    <p:cond delay="0"/>
                                  </p:stCondLst>
                                  <p:iterate>
                                    <p:tmAbs val="0"/>
                                  </p:iterate>
                                  <p:childTnLst>
                                    <p:set>
                                      <p:cBhvr>
                                        <p:cTn id="9" fill="hold"/>
                                        <p:tgtEl>
                                          <p:spTgt spid="555">
                                            <p:txEl>
                                              <p:pRg st="0" end="0"/>
                                            </p:txEl>
                                          </p:spTgt>
                                        </p:tgtEl>
                                        <p:attrNameLst>
                                          <p:attrName>style.visibility</p:attrName>
                                        </p:attrNameLst>
                                      </p:cBhvr>
                                      <p:to>
                                        <p:strVal val="visible"/>
                                      </p:to>
                                    </p:set>
                                    <p:animEffect transition="in" filter="dissolve">
                                      <p:cBhvr>
                                        <p:cTn id="10" dur="1000"/>
                                        <p:tgtEl>
                                          <p:spTgt spid="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5</a:t>
            </a:fld>
            <a:endParaRPr/>
          </a:p>
        </p:txBody>
      </p:sp>
      <p:sp>
        <p:nvSpPr>
          <p:cNvPr id="136" name="Shape 136"/>
          <p:cNvSpPr/>
          <p:nvPr/>
        </p:nvSpPr>
        <p:spPr>
          <a:xfrm>
            <a:off x="593831" y="3691675"/>
            <a:ext cx="3113372" cy="993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pPr>
            <a:r>
              <a:t>Odour  Smell  Nose</a:t>
            </a:r>
            <a:br/>
            <a:r>
              <a:rPr sz="2800">
                <a:latin typeface="Monlam Uni OuChan2"/>
                <a:ea typeface="Monlam Uni OuChan2"/>
                <a:cs typeface="Monlam Uni OuChan2"/>
                <a:sym typeface="Monlam Uni OuChan2"/>
              </a:rPr>
              <a:t>དྲི་མ།</a:t>
            </a:r>
            <a:r>
              <a:rPr sz="2700">
                <a:latin typeface="Monlam Uni OuChan2"/>
                <a:ea typeface="Monlam Uni OuChan2"/>
                <a:cs typeface="Monlam Uni OuChan2"/>
                <a:sym typeface="Monlam Uni OuChan2"/>
              </a:rPr>
              <a:t>       </a:t>
            </a:r>
            <a:r>
              <a:rPr sz="2800">
                <a:latin typeface="Monlam Uni OuChan2"/>
                <a:ea typeface="Monlam Uni OuChan2"/>
                <a:cs typeface="Monlam Uni OuChan2"/>
                <a:sym typeface="Monlam Uni OuChan2"/>
              </a:rPr>
              <a:t>དྲི།     སྣ།</a:t>
            </a:r>
          </a:p>
        </p:txBody>
      </p:sp>
      <p:sp>
        <p:nvSpPr>
          <p:cNvPr id="137" name="Shape 137"/>
          <p:cNvSpPr/>
          <p:nvPr/>
        </p:nvSpPr>
        <p:spPr>
          <a:xfrm>
            <a:off x="5013031" y="3691675"/>
            <a:ext cx="4443898" cy="86177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pPr>
            <a:r>
              <a:rPr dirty="0" err="1"/>
              <a:t>Flavour</a:t>
            </a:r>
            <a:r>
              <a:rPr dirty="0"/>
              <a:t>   Taste  Mouth(+Nose)</a:t>
            </a:r>
            <a:br>
              <a:rPr dirty="0"/>
            </a:br>
            <a:r>
              <a:rPr sz="2800" dirty="0" err="1">
                <a:latin typeface="Monlam Uni OuChan2"/>
                <a:ea typeface="Monlam Uni OuChan2"/>
                <a:cs typeface="Monlam Uni OuChan2"/>
                <a:sym typeface="Monlam Uni OuChan2"/>
              </a:rPr>
              <a:t>རོ་ཁྱད་པར་བ</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རོ</a:t>
            </a:r>
            <a:r>
              <a:rPr sz="2800" dirty="0">
                <a:latin typeface="Monlam Uni OuChan2"/>
                <a:ea typeface="Monlam Uni OuChan2"/>
                <a:cs typeface="Monlam Uni OuChan2"/>
                <a:sym typeface="Monlam Uni OuChan2"/>
              </a:rPr>
              <a:t>།     ཁ། </a:t>
            </a:r>
            <a:r>
              <a:rPr sz="2500" dirty="0">
                <a:latin typeface="Monlam Uni OuChan2"/>
                <a:ea typeface="Monlam Uni OuChan2"/>
                <a:cs typeface="Monlam Uni OuChan2"/>
                <a:sym typeface="Monlam Uni OuChan2"/>
              </a:rPr>
              <a:t>(+</a:t>
            </a:r>
            <a:r>
              <a:rPr sz="2800" dirty="0">
                <a:latin typeface="Monlam Uni OuChan2"/>
                <a:ea typeface="Monlam Uni OuChan2"/>
                <a:cs typeface="Monlam Uni OuChan2"/>
                <a:sym typeface="Monlam Uni OuChan2"/>
              </a:rPr>
              <a:t> </a:t>
            </a:r>
            <a:r>
              <a:rPr sz="2800" dirty="0" err="1">
                <a:latin typeface="Monlam Uni OuChan2"/>
                <a:ea typeface="Monlam Uni OuChan2"/>
                <a:cs typeface="Monlam Uni OuChan2"/>
                <a:sym typeface="Monlam Uni OuChan2"/>
              </a:rPr>
              <a:t>སྣ</a:t>
            </a:r>
            <a:r>
              <a:rPr sz="2800" dirty="0">
                <a:latin typeface="Monlam Uni OuChan2"/>
                <a:ea typeface="Monlam Uni OuChan2"/>
                <a:cs typeface="Monlam Uni OuChan2"/>
                <a:sym typeface="Monlam Uni OuChan2"/>
              </a:rPr>
              <a:t>།</a:t>
            </a:r>
            <a:r>
              <a:rPr sz="2500" dirty="0">
                <a:latin typeface="Monlam Uni OuChan2"/>
                <a:ea typeface="Monlam Uni OuChan2"/>
                <a:cs typeface="Monlam Uni OuChan2"/>
                <a:sym typeface="Monlam Uni OuChan2"/>
              </a:rPr>
              <a:t>)</a:t>
            </a:r>
          </a:p>
        </p:txBody>
      </p:sp>
      <p:sp>
        <p:nvSpPr>
          <p:cNvPr id="138" name="Shape 138"/>
          <p:cNvSpPr>
            <a:spLocks noGrp="1"/>
          </p:cNvSpPr>
          <p:nvPr>
            <p:ph type="body" sz="quarter" idx="4294967295"/>
          </p:nvPr>
        </p:nvSpPr>
        <p:spPr>
          <a:xfrm>
            <a:off x="5909595" y="244175"/>
            <a:ext cx="2539496" cy="657346"/>
          </a:xfrm>
          <a:prstGeom prst="rect">
            <a:avLst/>
          </a:prstGeom>
        </p:spPr>
        <p:txBody>
          <a:bodyPr/>
          <a:lstStyle/>
          <a:p>
            <a:pPr marL="0" indent="0" defTabSz="434340">
              <a:spcBef>
                <a:spcPts val="0"/>
              </a:spcBef>
              <a:buSzTx/>
              <a:buFontTx/>
              <a:buNone/>
              <a:defRPr sz="2660" b="1">
                <a:latin typeface="+mj-lt"/>
                <a:ea typeface="+mj-ea"/>
                <a:cs typeface="+mj-cs"/>
                <a:sym typeface="Helvetica"/>
              </a:defRPr>
            </a:pPr>
            <a:r>
              <a:rPr dirty="0"/>
              <a:t>Taste  </a:t>
            </a:r>
            <a:r>
              <a:rPr b="0" dirty="0">
                <a:latin typeface="Monlam Uni OuChan2"/>
                <a:ea typeface="Monlam Uni OuChan2"/>
                <a:cs typeface="Monlam Uni OuChan2"/>
                <a:sym typeface="Monlam Uni OuChan2"/>
              </a:rPr>
              <a:t> </a:t>
            </a:r>
            <a:r>
              <a:rPr sz="3100" b="1" dirty="0" err="1">
                <a:latin typeface="Monlam Uni OuChan2"/>
                <a:ea typeface="Monlam Uni OuChan2"/>
                <a:cs typeface="Monlam Uni OuChan2"/>
                <a:sym typeface="Monlam Uni OuChan2"/>
              </a:rPr>
              <a:t>རོ</a:t>
            </a:r>
            <a:r>
              <a:rPr sz="3100" b="1" dirty="0">
                <a:latin typeface="Monlam Uni OuChan2"/>
                <a:ea typeface="Monlam Uni OuChan2"/>
                <a:cs typeface="Monlam Uni OuChan2"/>
                <a:sym typeface="Monlam Uni OuChan2"/>
              </a:rPr>
              <a:t>།</a:t>
            </a:r>
          </a:p>
        </p:txBody>
      </p:sp>
      <p:sp>
        <p:nvSpPr>
          <p:cNvPr id="139" name="Shape 139"/>
          <p:cNvSpPr/>
          <p:nvPr/>
        </p:nvSpPr>
        <p:spPr>
          <a:xfrm>
            <a:off x="1421436" y="103663"/>
            <a:ext cx="2126687"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spcBef>
                <a:spcPts val="600"/>
              </a:spcBef>
              <a:defRPr sz="2800" b="1"/>
            </a:pPr>
            <a:r>
              <a:rPr dirty="0"/>
              <a:t>Smell</a:t>
            </a:r>
            <a:r>
              <a:rPr b="0" dirty="0">
                <a:latin typeface="Monlam Uni OuChan2"/>
                <a:ea typeface="Monlam Uni OuChan2"/>
                <a:cs typeface="Monlam Uni OuChan2"/>
                <a:sym typeface="Monlam Uni OuChan2"/>
              </a:rPr>
              <a:t>    </a:t>
            </a:r>
            <a:r>
              <a:rPr sz="3900" b="0" dirty="0">
                <a:latin typeface="Monlam Uni OuChan2"/>
                <a:ea typeface="Monlam Uni OuChan2"/>
                <a:cs typeface="Monlam Uni OuChan2"/>
                <a:sym typeface="Monlam Uni OuChan2"/>
              </a:rPr>
              <a:t> </a:t>
            </a:r>
            <a:r>
              <a:rPr sz="3200" b="1" dirty="0" err="1">
                <a:latin typeface="Monlam Uni OuChan2"/>
                <a:ea typeface="Monlam Uni OuChan2"/>
                <a:cs typeface="Monlam Uni OuChan2"/>
                <a:sym typeface="Monlam Uni OuChan2"/>
              </a:rPr>
              <a:t>དྲི</a:t>
            </a:r>
            <a:r>
              <a:rPr sz="3200" b="1" dirty="0">
                <a:latin typeface="Monlam Uni OuChan2"/>
                <a:ea typeface="Monlam Uni OuChan2"/>
                <a:cs typeface="Monlam Uni OuChan2"/>
                <a:sym typeface="Monlam Uni OuChan2"/>
              </a:rPr>
              <a:t>།</a:t>
            </a:r>
          </a:p>
        </p:txBody>
      </p:sp>
      <p:sp>
        <p:nvSpPr>
          <p:cNvPr id="140" name="Shape 140"/>
          <p:cNvSpPr/>
          <p:nvPr/>
        </p:nvSpPr>
        <p:spPr>
          <a:xfrm>
            <a:off x="569478" y="4895596"/>
            <a:ext cx="9047673" cy="861770"/>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defRPr sz="2200"/>
            </a:pPr>
            <a:r>
              <a:rPr dirty="0"/>
              <a:t>Purpose of sense organs: To collect and amplify stimuli</a:t>
            </a:r>
          </a:p>
          <a:p>
            <a:pPr>
              <a:defRPr sz="2800">
                <a:latin typeface="Monlam Uni OuChan2"/>
                <a:ea typeface="Monlam Uni OuChan2"/>
                <a:cs typeface="Monlam Uni OuChan2"/>
                <a:sym typeface="Monlam Uni OuChan2"/>
              </a:defRPr>
            </a:pPr>
            <a:r>
              <a:rPr sz="2700" dirty="0" err="1"/>
              <a:t>དབང་ཚོར་དབང་པོའི་དགོས་དོན</a:t>
            </a:r>
            <a:r>
              <a:rPr sz="2700" dirty="0"/>
              <a:t>། </a:t>
            </a:r>
            <a:r>
              <a:rPr lang="en-US" sz="2700" dirty="0"/>
              <a:t>: </a:t>
            </a:r>
            <a:r>
              <a:rPr lang="bo-CN" sz="2700" dirty="0"/>
              <a:t>སྐུལ་</a:t>
            </a:r>
            <a:r>
              <a:rPr lang="bo-CN" sz="2700" dirty="0">
                <a:latin typeface="Arial" panose="020B0604020202020204" pitchFamily="34" charset="0"/>
              </a:rPr>
              <a:t>རྐྱེན</a:t>
            </a:r>
            <a:r>
              <a:rPr lang="bo-CN" sz="2700" dirty="0"/>
              <a:t>་</a:t>
            </a:r>
            <a:r>
              <a:rPr sz="2700" dirty="0" err="1"/>
              <a:t>བསྡུ་རུབ་བྱེད་རྒྱུ་དང་ཇེ་ཆེར་སྤེལ་བའི་ཆེད</a:t>
            </a:r>
            <a:r>
              <a:rPr sz="2700" dirty="0"/>
              <a:t>།</a:t>
            </a:r>
          </a:p>
        </p:txBody>
      </p:sp>
      <p:sp>
        <p:nvSpPr>
          <p:cNvPr id="141" name="Shape 141"/>
          <p:cNvSpPr/>
          <p:nvPr/>
        </p:nvSpPr>
        <p:spPr>
          <a:xfrm>
            <a:off x="-155364" y="1138237"/>
            <a:ext cx="9454727" cy="1"/>
          </a:xfrm>
          <a:prstGeom prst="line">
            <a:avLst/>
          </a:prstGeom>
          <a:ln w="25400">
            <a:solidFill>
              <a:srgbClr val="000000"/>
            </a:solidFill>
          </a:ln>
        </p:spPr>
        <p:txBody>
          <a:bodyPr lIns="45718" tIns="45718" rIns="45718" bIns="45718"/>
          <a:lstStyle/>
          <a:p>
            <a:endParaRPr/>
          </a:p>
        </p:txBody>
      </p:sp>
      <p:pic>
        <p:nvPicPr>
          <p:cNvPr id="142" name="image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651" y="1275246"/>
            <a:ext cx="3599831" cy="2324102"/>
          </a:xfrm>
          <a:prstGeom prst="rect">
            <a:avLst/>
          </a:prstGeom>
          <a:ln w="12700">
            <a:miter lim="400000"/>
          </a:ln>
        </p:spPr>
      </p:pic>
      <p:pic>
        <p:nvPicPr>
          <p:cNvPr id="143" name="image6.png"/>
          <p:cNvPicPr>
            <a:picLocks noChangeAspect="1"/>
          </p:cNvPicPr>
          <p:nvPr/>
        </p:nvPicPr>
        <p:blipFill>
          <a:blip r:embed="rId3"/>
          <a:stretch>
            <a:fillRect/>
          </a:stretch>
        </p:blipFill>
        <p:spPr>
          <a:xfrm>
            <a:off x="5045590" y="1275246"/>
            <a:ext cx="3492503" cy="232410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3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2" animBg="1" advAuto="0"/>
      <p:bldP spid="140" grpId="3" animBg="1" advAuto="0"/>
      <p:bldP spid="143"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p:nvPr/>
        </p:nvSpPr>
        <p:spPr>
          <a:xfrm>
            <a:off x="1848802" y="844550"/>
            <a:ext cx="5435602" cy="4470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287337" marR="82296" indent="-287337" defTabSz="825500">
              <a:spcBef>
                <a:spcPts val="400"/>
              </a:spcBef>
              <a:buSzPct val="100000"/>
              <a:buChar char="•"/>
              <a:defRPr>
                <a:uFill>
                  <a:solidFill>
                    <a:srgbClr val="000000"/>
                  </a:solidFill>
                </a:uFill>
                <a:latin typeface="Arial Unicode MS"/>
                <a:ea typeface="Arial Unicode MS"/>
                <a:cs typeface="Arial Unicode MS"/>
                <a:sym typeface="Arial Unicode MS"/>
              </a:defRPr>
            </a:pPr>
            <a:endParaRPr/>
          </a:p>
          <a:p>
            <a:pPr marR="82296" defTabSz="825500">
              <a:spcBef>
                <a:spcPts val="400"/>
              </a:spcBef>
              <a:defRPr sz="27000" b="1">
                <a:solidFill>
                  <a:srgbClr val="FF2600"/>
                </a:solidFill>
                <a:uFill>
                  <a:solidFill>
                    <a:srgbClr val="000000"/>
                  </a:solidFill>
                </a:uFill>
              </a:defRPr>
            </a:pPr>
            <a:r>
              <a:t>?...</a:t>
            </a:r>
          </a:p>
        </p:txBody>
      </p:sp>
      <p:sp>
        <p:nvSpPr>
          <p:cNvPr id="558" name="Shape 55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50</a:t>
            </a:fld>
            <a:endParaRPr/>
          </a:p>
        </p:txBody>
      </p:sp>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p:nvPr/>
        </p:nvSpPr>
        <p:spPr>
          <a:xfrm>
            <a:off x="-38100" y="-25400"/>
            <a:ext cx="9207500" cy="6908800"/>
          </a:xfrm>
          <a:prstGeom prst="rect">
            <a:avLst/>
          </a:prstGeom>
          <a:solidFill>
            <a:srgbClr val="0000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1" name="Shape 561"/>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51</a:t>
            </a:fld>
            <a:endParaRPr/>
          </a:p>
        </p:txBody>
      </p:sp>
    </p:spTree>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52</a:t>
            </a:fld>
            <a:endParaRPr/>
          </a:p>
        </p:txBody>
      </p:sp>
      <p:sp>
        <p:nvSpPr>
          <p:cNvPr id="564" name="Shape 564"/>
          <p:cNvSpPr/>
          <p:nvPr/>
        </p:nvSpPr>
        <p:spPr>
          <a:xfrm>
            <a:off x="-66092" y="0"/>
            <a:ext cx="9324456" cy="6858000"/>
          </a:xfrm>
          <a:prstGeom prst="rect">
            <a:avLst/>
          </a:prstGeom>
          <a:solidFill>
            <a:srgbClr val="000000"/>
          </a:solidFill>
          <a:ln w="12700">
            <a:solidFill>
              <a:srgbClr val="000000"/>
            </a:solidFill>
            <a:miter lim="400000"/>
          </a:ln>
        </p:spPr>
        <p:txBody>
          <a:bodyPr lIns="45718" tIns="45718" rIns="45718" bIns="45718"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65" name="image41.png"/>
          <p:cNvPicPr>
            <a:picLocks noChangeAspect="1"/>
          </p:cNvPicPr>
          <p:nvPr/>
        </p:nvPicPr>
        <p:blipFill>
          <a:blip r:embed="rId2"/>
          <a:stretch>
            <a:fillRect/>
          </a:stretch>
        </p:blipFill>
        <p:spPr>
          <a:xfrm>
            <a:off x="2937510" y="1543050"/>
            <a:ext cx="3268980" cy="2011682"/>
          </a:xfrm>
          <a:prstGeom prst="rect">
            <a:avLst/>
          </a:prstGeom>
          <a:ln w="12700">
            <a:miter lim="400000"/>
          </a:ln>
        </p:spPr>
      </p:pic>
      <p:sp>
        <p:nvSpPr>
          <p:cNvPr id="566" name="Shape 566"/>
          <p:cNvSpPr/>
          <p:nvPr/>
        </p:nvSpPr>
        <p:spPr>
          <a:xfrm>
            <a:off x="3824020" y="3897629"/>
            <a:ext cx="1490424" cy="50867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defTabSz="411480">
              <a:lnSpc>
                <a:spcPts val="3300"/>
              </a:lnSpc>
              <a:tabLst>
                <a:tab pos="749300" algn="l"/>
              </a:tabLst>
              <a:defRPr sz="2800">
                <a:solidFill>
                  <a:srgbClr val="FFFFFF"/>
                </a:solidFill>
                <a:latin typeface="Gill Sans"/>
                <a:ea typeface="Gill Sans"/>
                <a:cs typeface="Gill Sans"/>
                <a:sym typeface="Gill Sans"/>
              </a:defRPr>
            </a:lvl1pPr>
          </a:lstStyle>
          <a:p>
            <a:r>
              <a:t>Tea break</a:t>
            </a: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6</a:t>
            </a:fld>
            <a:endParaRPr/>
          </a:p>
        </p:txBody>
      </p:sp>
      <p:sp>
        <p:nvSpPr>
          <p:cNvPr id="146" name="Shape 146"/>
          <p:cNvSpPr/>
          <p:nvPr/>
        </p:nvSpPr>
        <p:spPr>
          <a:xfrm>
            <a:off x="482251" y="1323488"/>
            <a:ext cx="4775780"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latin typeface="Arial"/>
                <a:ea typeface="Arial"/>
                <a:cs typeface="Arial"/>
                <a:sym typeface="Arial"/>
              </a:defRPr>
            </a:pPr>
            <a:r>
              <a:t>Cross section through the nose, drawing</a:t>
            </a:r>
            <a:endParaRPr>
              <a:latin typeface="+mn-lt"/>
              <a:ea typeface="+mn-ea"/>
              <a:cs typeface="+mn-cs"/>
              <a:sym typeface="Calibri"/>
            </a:endParaRPr>
          </a:p>
          <a:p>
            <a:pPr>
              <a:defRPr sz="2500"/>
            </a:pPr>
            <a:r>
              <a:t>སྣའི་ཁ་གཤག་ངོས</a:t>
            </a:r>
            <a:r>
              <a:rPr>
                <a:latin typeface="Monlam Uni OuChan2"/>
                <a:ea typeface="Monlam Uni OuChan2"/>
                <a:cs typeface="Monlam Uni OuChan2"/>
                <a:sym typeface="Monlam Uni OuChan2"/>
              </a:rPr>
              <a:t>་ཀྱི་</a:t>
            </a:r>
            <a:r>
              <a:t>རི་མོ།</a:t>
            </a:r>
          </a:p>
        </p:txBody>
      </p:sp>
      <p:sp>
        <p:nvSpPr>
          <p:cNvPr id="148" name="Shape 148"/>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149" name="Shape 149"/>
          <p:cNvSpPr/>
          <p:nvPr/>
        </p:nvSpPr>
        <p:spPr>
          <a:xfrm>
            <a:off x="987125" y="4208619"/>
            <a:ext cx="421412" cy="561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300">
                <a:latin typeface="Monlam Uni OuChan2"/>
                <a:ea typeface="Monlam Uni OuChan2"/>
                <a:cs typeface="Monlam Uni OuChan2"/>
                <a:sym typeface="Monlam Uni OuChan2"/>
              </a:defRPr>
            </a:pPr>
            <a:r>
              <a:t>ཁ</a:t>
            </a:r>
            <a:r>
              <a:rPr>
                <a:latin typeface="+mj-lt"/>
                <a:ea typeface="+mj-ea"/>
                <a:cs typeface="+mj-cs"/>
                <a:sym typeface="Helvetica"/>
              </a:rPr>
              <a:t>།</a:t>
            </a:r>
            <a:r>
              <a:t> </a:t>
            </a:r>
          </a:p>
        </p:txBody>
      </p:sp>
      <p:sp>
        <p:nvSpPr>
          <p:cNvPr id="150" name="Shape 150"/>
          <p:cNvSpPr/>
          <p:nvPr/>
        </p:nvSpPr>
        <p:spPr>
          <a:xfrm>
            <a:off x="1013820" y="3438607"/>
            <a:ext cx="336932" cy="561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300">
                <a:latin typeface="Monlam Uni OuChan2"/>
                <a:ea typeface="Monlam Uni OuChan2"/>
                <a:cs typeface="Monlam Uni OuChan2"/>
                <a:sym typeface="Monlam Uni OuChan2"/>
              </a:defRPr>
            </a:pPr>
            <a:r>
              <a:t>སྣ</a:t>
            </a:r>
            <a:r>
              <a:rPr>
                <a:latin typeface="+mj-lt"/>
                <a:ea typeface="+mj-ea"/>
                <a:cs typeface="+mj-cs"/>
                <a:sym typeface="Helvetica"/>
              </a:rPr>
              <a:t>།</a:t>
            </a:r>
          </a:p>
        </p:txBody>
      </p:sp>
      <p:sp>
        <p:nvSpPr>
          <p:cNvPr id="151" name="Shape 151"/>
          <p:cNvSpPr/>
          <p:nvPr/>
        </p:nvSpPr>
        <p:spPr>
          <a:xfrm>
            <a:off x="4993059" y="1892092"/>
            <a:ext cx="1905505" cy="96079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ts val="2700"/>
              </a:lnSpc>
              <a:defRPr sz="2200"/>
            </a:pPr>
            <a:r>
              <a:t>Olfactory bulb</a:t>
            </a:r>
          </a:p>
          <a:p>
            <a:pPr>
              <a:lnSpc>
                <a:spcPts val="2700"/>
              </a:lnSpc>
              <a:defRPr sz="2700">
                <a:latin typeface="Monlam Uni OuChan2"/>
                <a:ea typeface="Monlam Uni OuChan2"/>
                <a:cs typeface="Monlam Uni OuChan2"/>
                <a:sym typeface="Monlam Uni OuChan2"/>
              </a:defRPr>
            </a:pPr>
            <a:r>
              <a:t>དྲི་ཚོར་རིལ་བུ།</a:t>
            </a:r>
          </a:p>
        </p:txBody>
      </p:sp>
      <p:sp>
        <p:nvSpPr>
          <p:cNvPr id="152" name="Shape 152"/>
          <p:cNvSpPr/>
          <p:nvPr/>
        </p:nvSpPr>
        <p:spPr>
          <a:xfrm>
            <a:off x="4993059" y="3807121"/>
            <a:ext cx="1843158" cy="96079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ts val="2700"/>
              </a:lnSpc>
              <a:spcBef>
                <a:spcPts val="600"/>
              </a:spcBef>
              <a:tabLst>
                <a:tab pos="266700" algn="l"/>
              </a:tabLst>
              <a:defRPr sz="2200"/>
            </a:pPr>
            <a:r>
              <a:rPr dirty="0"/>
              <a:t>Nasal cavity  </a:t>
            </a:r>
          </a:p>
          <a:p>
            <a:pPr>
              <a:lnSpc>
                <a:spcPts val="2700"/>
              </a:lnSpc>
              <a:tabLst>
                <a:tab pos="266700" algn="l"/>
              </a:tabLst>
              <a:defRPr sz="2700">
                <a:latin typeface="Monlam Uni OuChan2"/>
                <a:ea typeface="Monlam Uni OuChan2"/>
                <a:cs typeface="Monlam Uni OuChan2"/>
                <a:sym typeface="Monlam Uni OuChan2"/>
              </a:defRPr>
            </a:pPr>
            <a:r>
              <a:rPr dirty="0"/>
              <a:t>སྣའི་ཁུང་བུ།</a:t>
            </a:r>
          </a:p>
        </p:txBody>
      </p:sp>
      <p:pic>
        <p:nvPicPr>
          <p:cNvPr id="153" name="image7.tif"/>
          <p:cNvPicPr>
            <a:picLocks noChangeAspect="1"/>
          </p:cNvPicPr>
          <p:nvPr/>
        </p:nvPicPr>
        <p:blipFill>
          <a:blip r:embed="rId2"/>
          <a:stretch>
            <a:fillRect/>
          </a:stretch>
        </p:blipFill>
        <p:spPr>
          <a:xfrm>
            <a:off x="1326432" y="2270600"/>
            <a:ext cx="2984501" cy="2477138"/>
          </a:xfrm>
          <a:prstGeom prst="rect">
            <a:avLst/>
          </a:prstGeom>
          <a:ln w="12700">
            <a:miter lim="400000"/>
          </a:ln>
        </p:spPr>
      </p:pic>
      <p:sp>
        <p:nvSpPr>
          <p:cNvPr id="154" name="Shape 154"/>
          <p:cNvSpPr/>
          <p:nvPr/>
        </p:nvSpPr>
        <p:spPr>
          <a:xfrm flipH="1">
            <a:off x="2772970" y="2643856"/>
            <a:ext cx="2095459" cy="300662"/>
          </a:xfrm>
          <a:prstGeom prst="line">
            <a:avLst/>
          </a:prstGeom>
          <a:ln w="38100">
            <a:solidFill>
              <a:srgbClr val="F62402"/>
            </a:solidFill>
            <a:tailEnd type="triangle"/>
          </a:ln>
        </p:spPr>
        <p:txBody>
          <a:bodyPr lIns="45718" tIns="45718" rIns="45718" bIns="45718"/>
          <a:lstStyle/>
          <a:p>
            <a:endParaRPr/>
          </a:p>
        </p:txBody>
      </p:sp>
      <p:grpSp>
        <p:nvGrpSpPr>
          <p:cNvPr id="158" name="Group 158"/>
          <p:cNvGrpSpPr/>
          <p:nvPr/>
        </p:nvGrpSpPr>
        <p:grpSpPr>
          <a:xfrm>
            <a:off x="2725600" y="2905289"/>
            <a:ext cx="5340235" cy="970129"/>
            <a:chOff x="0" y="0"/>
            <a:chExt cx="5340233" cy="970127"/>
          </a:xfrm>
        </p:grpSpPr>
        <p:sp>
          <p:nvSpPr>
            <p:cNvPr id="155" name="Shape 155"/>
            <p:cNvSpPr/>
            <p:nvPr/>
          </p:nvSpPr>
          <p:spPr>
            <a:xfrm>
              <a:off x="2267458" y="0"/>
              <a:ext cx="3072776" cy="970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nSpc>
                  <a:spcPts val="2700"/>
                </a:lnSpc>
                <a:defRPr sz="2200"/>
              </a:pPr>
              <a:r>
                <a:t>Receptors: Nerve cells</a:t>
              </a:r>
            </a:p>
            <a:p>
              <a:pPr>
                <a:lnSpc>
                  <a:spcPts val="2700"/>
                </a:lnSpc>
                <a:defRPr sz="2700">
                  <a:latin typeface="Monlam Uni OuChan2"/>
                  <a:ea typeface="Monlam Uni OuChan2"/>
                  <a:cs typeface="Monlam Uni OuChan2"/>
                  <a:sym typeface="Monlam Uni OuChan2"/>
                </a:defRPr>
              </a:pPr>
              <a:r>
                <a:t>སྣེ་ལེན</a:t>
              </a:r>
              <a:r>
                <a:rPr sz="2800"/>
                <a:t>་པ</a:t>
              </a:r>
              <a:r>
                <a:t>། དབང་རྩ་ཕྲ་ཕུང།</a:t>
              </a:r>
            </a:p>
          </p:txBody>
        </p:sp>
        <p:sp>
          <p:nvSpPr>
            <p:cNvPr id="156" name="Shape 156"/>
            <p:cNvSpPr/>
            <p:nvPr/>
          </p:nvSpPr>
          <p:spPr>
            <a:xfrm flipH="1">
              <a:off x="-1" y="363170"/>
              <a:ext cx="2088207" cy="134655"/>
            </a:xfrm>
            <a:prstGeom prst="line">
              <a:avLst/>
            </a:prstGeom>
            <a:noFill/>
            <a:ln w="38100" cap="flat">
              <a:solidFill>
                <a:srgbClr val="F62402"/>
              </a:solidFill>
              <a:prstDash val="solid"/>
              <a:round/>
              <a:tailEnd type="triangle" w="med" len="med"/>
            </a:ln>
            <a:effectLst/>
          </p:spPr>
          <p:txBody>
            <a:bodyPr wrap="square" lIns="45718" tIns="45718" rIns="45718" bIns="45718" numCol="1" anchor="t">
              <a:noAutofit/>
            </a:bodyPr>
            <a:lstStyle/>
            <a:p>
              <a:endParaRPr/>
            </a:p>
          </p:txBody>
        </p:sp>
        <p:sp>
          <p:nvSpPr>
            <p:cNvPr id="157" name="Shape 157"/>
            <p:cNvSpPr/>
            <p:nvPr/>
          </p:nvSpPr>
          <p:spPr>
            <a:xfrm flipH="1" flipV="1">
              <a:off x="71635" y="161343"/>
              <a:ext cx="2033138" cy="140078"/>
            </a:xfrm>
            <a:prstGeom prst="line">
              <a:avLst/>
            </a:prstGeom>
            <a:noFill/>
            <a:ln w="38100" cap="flat">
              <a:solidFill>
                <a:srgbClr val="F62402"/>
              </a:solidFill>
              <a:prstDash val="solid"/>
              <a:round/>
              <a:tailEnd type="triangle" w="med" len="med"/>
            </a:ln>
            <a:effectLst/>
          </p:spPr>
          <p:txBody>
            <a:bodyPr wrap="square" lIns="45718" tIns="45718" rIns="45718" bIns="45718" numCol="1" anchor="t">
              <a:noAutofit/>
            </a:bodyPr>
            <a:lstStyle/>
            <a:p>
              <a:endParaRPr/>
            </a:p>
          </p:txBody>
        </p:sp>
      </p:grpSp>
      <p:sp>
        <p:nvSpPr>
          <p:cNvPr id="159" name="Shape 159"/>
          <p:cNvSpPr/>
          <p:nvPr/>
        </p:nvSpPr>
        <p:spPr>
          <a:xfrm flipH="1" flipV="1">
            <a:off x="2726171" y="3589763"/>
            <a:ext cx="2124938" cy="487545"/>
          </a:xfrm>
          <a:prstGeom prst="line">
            <a:avLst/>
          </a:prstGeom>
          <a:ln w="38100">
            <a:solidFill>
              <a:srgbClr val="F62402"/>
            </a:solidFill>
            <a:tailEnd type="triangle"/>
          </a:ln>
        </p:spPr>
        <p:txBody>
          <a:bodyPr lIns="45718" tIns="45718" rIns="45718" bIns="45718"/>
          <a:lstStyle/>
          <a:p>
            <a:endParaRPr/>
          </a:p>
        </p:txBody>
      </p:sp>
      <p:sp>
        <p:nvSpPr>
          <p:cNvPr id="160" name="Shape 160"/>
          <p:cNvSpPr/>
          <p:nvPr/>
        </p:nvSpPr>
        <p:spPr>
          <a:xfrm>
            <a:off x="505390" y="4718939"/>
            <a:ext cx="8332459" cy="183049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sz="2200"/>
            </a:pPr>
            <a:r>
              <a:rPr dirty="0"/>
              <a:t>For air-breathing animals and humans, the olfactory </a:t>
            </a:r>
          </a:p>
          <a:p>
            <a:pPr>
              <a:spcBef>
                <a:spcPts val="600"/>
              </a:spcBef>
              <a:defRPr sz="2200"/>
            </a:pPr>
            <a:r>
              <a:rPr dirty="0"/>
              <a:t>system</a:t>
            </a:r>
            <a:r>
              <a:rPr i="1" dirty="0"/>
              <a:t> </a:t>
            </a:r>
            <a:r>
              <a:rPr dirty="0"/>
              <a:t>detects </a:t>
            </a:r>
            <a:r>
              <a:rPr b="1" dirty="0"/>
              <a:t>volatile aromatic substances</a:t>
            </a:r>
            <a:r>
              <a:rPr dirty="0"/>
              <a:t>. </a:t>
            </a:r>
          </a:p>
          <a:p>
            <a:pPr>
              <a:lnSpc>
                <a:spcPct val="110000"/>
              </a:lnSpc>
              <a:spcBef>
                <a:spcPts val="600"/>
              </a:spcBef>
              <a:defRPr sz="2700">
                <a:latin typeface="Monlam Uni OuChan2"/>
                <a:ea typeface="Monlam Uni OuChan2"/>
                <a:cs typeface="Monlam Uni OuChan2"/>
                <a:sym typeface="Monlam Uni OuChan2"/>
              </a:defRPr>
            </a:pPr>
            <a:r>
              <a:rPr dirty="0"/>
              <a:t>མི་དང་སེམས་ཅན་རྣམས་ཀྱི་དབུགས་རྗེས་ལེན་བྱེད་པའི་སྐབས་དྲི་ཚོར་མ་ལག་གིས་རླངས་པར་འགྱུར་སླ་བའི་དྲིའི་བེམ་རྫས་རྣམས་ངོས་འཛིན་བྱེད་ཀྱི་ཡོད།     </a:t>
            </a:r>
          </a:p>
        </p:txBody>
      </p:sp>
      <p:sp>
        <p:nvSpPr>
          <p:cNvPr id="18" name="Shape 169"/>
          <p:cNvSpPr/>
          <p:nvPr/>
        </p:nvSpPr>
        <p:spPr>
          <a:xfrm>
            <a:off x="549050" y="-77748"/>
            <a:ext cx="3830536" cy="10772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pPr>
            <a:r>
              <a:rPr dirty="0"/>
              <a:t>Sense of smell</a:t>
            </a:r>
            <a:r>
              <a:rPr b="0" dirty="0"/>
              <a:t>   </a:t>
            </a:r>
            <a:r>
              <a:rPr sz="3200" b="0" dirty="0">
                <a:latin typeface="Monlam Uni OuChan2"/>
                <a:ea typeface="Monlam Uni OuChan2"/>
                <a:cs typeface="Monlam Uni OuChan2"/>
                <a:sym typeface="Monlam Uni OuChan2"/>
              </a:rPr>
              <a:t> </a:t>
            </a:r>
          </a:p>
          <a:p>
            <a:pPr>
              <a:defRPr sz="3200">
                <a:latin typeface="Monlam Uni OuChan2"/>
                <a:ea typeface="Monlam Uni OuChan2"/>
                <a:cs typeface="Monlam Uni OuChan2"/>
                <a:sym typeface="Monlam Uni OuChan2"/>
              </a:defRPr>
            </a:pPr>
            <a:r>
              <a:rPr b="1" dirty="0"/>
              <a:t>དྲི་ཚོར།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15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15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1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6" nodeType="clickEffect">
                                  <p:stCondLst>
                                    <p:cond delay="0"/>
                                  </p:stCondLst>
                                  <p:iterate>
                                    <p:tmAbs val="0"/>
                                  </p:iterate>
                                  <p:childTnLst>
                                    <p:set>
                                      <p:cBhvr>
                                        <p:cTn id="24" fill="hold"/>
                                        <p:tgtEl>
                                          <p:spTgt spid="1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animBg="1" advAuto="0"/>
      <p:bldP spid="151" grpId="2" animBg="1" advAuto="0"/>
      <p:bldP spid="152" grpId="4" animBg="1" advAuto="0"/>
      <p:bldP spid="154" grpId="3" animBg="1" advAuto="0"/>
      <p:bldP spid="158" grpId="6" animBg="1" advAuto="0"/>
      <p:bldP spid="159" grpId="5" animBg="1" advAuto="0"/>
      <p:bldP spid="160" grpId="7" animBg="1" advAuto="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 name="Shape 162"/>
          <p:cNvSpPr>
            <a:spLocks noGrp="1"/>
          </p:cNvSpPr>
          <p:nvPr>
            <p:ph type="sldNum" sz="quarter" idx="4294967295"/>
          </p:nvPr>
        </p:nvSpPr>
        <p:spPr>
          <a:xfrm>
            <a:off x="4477360" y="6642355"/>
            <a:ext cx="190551"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7</a:t>
            </a:fld>
            <a:endParaRPr/>
          </a:p>
        </p:txBody>
      </p:sp>
      <p:pic>
        <p:nvPicPr>
          <p:cNvPr id="163" name="image8.tif"/>
          <p:cNvPicPr>
            <a:picLocks noChangeAspect="1"/>
          </p:cNvPicPr>
          <p:nvPr/>
        </p:nvPicPr>
        <p:blipFill>
          <a:blip r:embed="rId2"/>
          <a:stretch>
            <a:fillRect/>
          </a:stretch>
        </p:blipFill>
        <p:spPr>
          <a:xfrm>
            <a:off x="3421981" y="2485523"/>
            <a:ext cx="5524502" cy="4076702"/>
          </a:xfrm>
          <a:prstGeom prst="rect">
            <a:avLst/>
          </a:prstGeom>
          <a:ln w="12700">
            <a:miter lim="400000"/>
          </a:ln>
        </p:spPr>
      </p:pic>
      <p:sp>
        <p:nvSpPr>
          <p:cNvPr id="164" name="Shape 164"/>
          <p:cNvSpPr/>
          <p:nvPr/>
        </p:nvSpPr>
        <p:spPr>
          <a:xfrm>
            <a:off x="3833009" y="1388355"/>
            <a:ext cx="4953009" cy="789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latin typeface="+mn-lt"/>
                <a:ea typeface="+mn-ea"/>
                <a:cs typeface="+mn-cs"/>
                <a:sym typeface="Calibri"/>
              </a:defRPr>
            </a:pPr>
            <a:r>
              <a:t>Cross section through the nose, schematic</a:t>
            </a:r>
          </a:p>
          <a:p>
            <a:pPr>
              <a:defRPr sz="2400">
                <a:latin typeface="Monlam Uni OuChan2"/>
                <a:ea typeface="Monlam Uni OuChan2"/>
                <a:cs typeface="Monlam Uni OuChan2"/>
                <a:sym typeface="Monlam Uni OuChan2"/>
              </a:defRPr>
            </a:pPr>
            <a:r>
              <a:rPr>
                <a:latin typeface="+mj-lt"/>
                <a:ea typeface="+mj-ea"/>
                <a:cs typeface="+mj-cs"/>
                <a:sym typeface="Helvetica"/>
              </a:rPr>
              <a:t>སྣའི་ཁ་གཤག་གི་ངོས།</a:t>
            </a:r>
          </a:p>
        </p:txBody>
      </p:sp>
      <p:pic>
        <p:nvPicPr>
          <p:cNvPr id="165" name="image7.tif"/>
          <p:cNvPicPr>
            <a:picLocks noChangeAspect="1"/>
          </p:cNvPicPr>
          <p:nvPr/>
        </p:nvPicPr>
        <p:blipFill>
          <a:blip r:embed="rId3"/>
          <a:stretch>
            <a:fillRect/>
          </a:stretch>
        </p:blipFill>
        <p:spPr>
          <a:xfrm>
            <a:off x="125663" y="1263431"/>
            <a:ext cx="2540001" cy="2108201"/>
          </a:xfrm>
          <a:prstGeom prst="rect">
            <a:avLst/>
          </a:prstGeom>
          <a:ln w="12700">
            <a:miter lim="400000"/>
          </a:ln>
        </p:spPr>
      </p:pic>
      <p:sp>
        <p:nvSpPr>
          <p:cNvPr id="166" name="Shape 166"/>
          <p:cNvSpPr/>
          <p:nvPr/>
        </p:nvSpPr>
        <p:spPr>
          <a:xfrm>
            <a:off x="2975852" y="2638012"/>
            <a:ext cx="1495202"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latin typeface="+mn-lt"/>
                <a:ea typeface="+mn-ea"/>
                <a:cs typeface="+mn-cs"/>
                <a:sym typeface="Calibri"/>
              </a:defRPr>
            </a:pPr>
            <a:r>
              <a:t>Bone</a:t>
            </a:r>
          </a:p>
          <a:p>
            <a:pPr>
              <a:defRPr sz="2400">
                <a:latin typeface="Monlam Uni OuChan2"/>
                <a:ea typeface="Monlam Uni OuChan2"/>
                <a:cs typeface="Monlam Uni OuChan2"/>
                <a:sym typeface="Monlam Uni OuChan2"/>
              </a:defRPr>
            </a:pPr>
            <a:r>
              <a:t>རུས་པ།</a:t>
            </a:r>
          </a:p>
        </p:txBody>
      </p:sp>
      <p:sp>
        <p:nvSpPr>
          <p:cNvPr id="167" name="Shape 167"/>
          <p:cNvSpPr/>
          <p:nvPr/>
        </p:nvSpPr>
        <p:spPr>
          <a:xfrm>
            <a:off x="1459648" y="3569167"/>
            <a:ext cx="2371802" cy="15234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tabLst>
                <a:tab pos="266700" algn="l"/>
              </a:tabLst>
              <a:defRPr sz="2000"/>
            </a:pPr>
            <a:r>
              <a:rPr dirty="0"/>
              <a:t>Olfactory bulbs: nerve cells</a:t>
            </a:r>
          </a:p>
          <a:p>
            <a:pPr>
              <a:spcBef>
                <a:spcPts val="600"/>
              </a:spcBef>
              <a:tabLst>
                <a:tab pos="266700" algn="l"/>
              </a:tabLst>
              <a:defRPr sz="2400">
                <a:latin typeface="Monlam Uni OuChan2"/>
                <a:ea typeface="Monlam Uni OuChan2"/>
                <a:cs typeface="Monlam Uni OuChan2"/>
                <a:sym typeface="Monlam Uni OuChan2"/>
              </a:defRPr>
            </a:pPr>
            <a:r>
              <a:rPr dirty="0" err="1"/>
              <a:t>དྲི་ཚོར་རིལ་བུ</a:t>
            </a:r>
            <a:r>
              <a:rPr dirty="0"/>
              <a:t>།         </a:t>
            </a:r>
            <a:r>
              <a:rPr lang="en-US" dirty="0"/>
              <a:t/>
            </a:r>
            <a:br>
              <a:rPr lang="en-US" dirty="0"/>
            </a:br>
            <a:r>
              <a:rPr dirty="0" err="1"/>
              <a:t>དབང</a:t>
            </a:r>
            <a:r>
              <a:rPr sz="2400" dirty="0" err="1"/>
              <a:t>་རྩ་ཕྲ་ཕུང</a:t>
            </a:r>
            <a:r>
              <a:rPr sz="2400" dirty="0"/>
              <a:t>།</a:t>
            </a:r>
          </a:p>
        </p:txBody>
      </p:sp>
      <p:sp>
        <p:nvSpPr>
          <p:cNvPr id="168" name="Shape 168"/>
          <p:cNvSpPr/>
          <p:nvPr/>
        </p:nvSpPr>
        <p:spPr>
          <a:xfrm>
            <a:off x="1459648" y="5340749"/>
            <a:ext cx="2408655"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pPr>
            <a:r>
              <a:t>Odorant molecules</a:t>
            </a:r>
          </a:p>
          <a:p>
            <a:pPr>
              <a:defRPr sz="2400">
                <a:latin typeface="Monlam Uni OuChan2"/>
                <a:ea typeface="Monlam Uni OuChan2"/>
                <a:cs typeface="Monlam Uni OuChan2"/>
                <a:sym typeface="Monlam Uni OuChan2"/>
              </a:defRPr>
            </a:pPr>
            <a:r>
              <a:t>དྲི་རྡུལ།</a:t>
            </a:r>
          </a:p>
        </p:txBody>
      </p:sp>
      <p:sp>
        <p:nvSpPr>
          <p:cNvPr id="169" name="Shape 169"/>
          <p:cNvSpPr/>
          <p:nvPr/>
        </p:nvSpPr>
        <p:spPr>
          <a:xfrm>
            <a:off x="549050" y="-77748"/>
            <a:ext cx="3830536" cy="10772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pPr>
            <a:r>
              <a:rPr dirty="0"/>
              <a:t>Sense of smell</a:t>
            </a:r>
            <a:r>
              <a:rPr b="0" dirty="0"/>
              <a:t>   </a:t>
            </a:r>
            <a:r>
              <a:rPr sz="3200" b="0" dirty="0">
                <a:latin typeface="Monlam Uni OuChan2"/>
                <a:ea typeface="Monlam Uni OuChan2"/>
                <a:cs typeface="Monlam Uni OuChan2"/>
                <a:sym typeface="Monlam Uni OuChan2"/>
              </a:rPr>
              <a:t> </a:t>
            </a:r>
          </a:p>
          <a:p>
            <a:pPr>
              <a:defRPr sz="3200">
                <a:latin typeface="Monlam Uni OuChan2"/>
                <a:ea typeface="Monlam Uni OuChan2"/>
                <a:cs typeface="Monlam Uni OuChan2"/>
                <a:sym typeface="Monlam Uni OuChan2"/>
              </a:defRPr>
            </a:pPr>
            <a:r>
              <a:rPr b="1" dirty="0"/>
              <a:t>དྲི་ཚོར། </a:t>
            </a:r>
          </a:p>
        </p:txBody>
      </p:sp>
      <p:sp>
        <p:nvSpPr>
          <p:cNvPr id="170" name="Shape 170"/>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6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1" animBg="1" advAuto="0"/>
      <p:bldP spid="166"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8</a:t>
            </a:fld>
            <a:endParaRPr/>
          </a:p>
        </p:txBody>
      </p:sp>
      <p:pic>
        <p:nvPicPr>
          <p:cNvPr id="173" name="image9.tif"/>
          <p:cNvPicPr>
            <a:picLocks noChangeAspect="1"/>
          </p:cNvPicPr>
          <p:nvPr/>
        </p:nvPicPr>
        <p:blipFill>
          <a:blip r:embed="rId3"/>
          <a:stretch>
            <a:fillRect/>
          </a:stretch>
        </p:blipFill>
        <p:spPr>
          <a:xfrm>
            <a:off x="354998" y="1347450"/>
            <a:ext cx="3797302" cy="3688080"/>
          </a:xfrm>
          <a:prstGeom prst="rect">
            <a:avLst/>
          </a:prstGeom>
          <a:ln w="12700">
            <a:miter lim="400000"/>
          </a:ln>
        </p:spPr>
      </p:pic>
      <p:sp>
        <p:nvSpPr>
          <p:cNvPr id="174" name="Shape 174"/>
          <p:cNvSpPr/>
          <p:nvPr/>
        </p:nvSpPr>
        <p:spPr>
          <a:xfrm>
            <a:off x="4765149" y="42173"/>
            <a:ext cx="3221641" cy="89254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400" b="1"/>
            </a:pPr>
            <a:r>
              <a:rPr dirty="0"/>
              <a:t>Terms and functions:  </a:t>
            </a:r>
          </a:p>
          <a:p>
            <a:pPr>
              <a:defRPr sz="2800">
                <a:latin typeface="Monlam Uni OuChan2"/>
                <a:ea typeface="Monlam Uni OuChan2"/>
                <a:cs typeface="Monlam Uni OuChan2"/>
                <a:sym typeface="Monlam Uni OuChan2"/>
              </a:defRPr>
            </a:pPr>
            <a:r>
              <a:rPr b="1" dirty="0"/>
              <a:t>ཐ་སྙད་དང་བྱེད་ལས།</a:t>
            </a:r>
          </a:p>
        </p:txBody>
      </p:sp>
      <p:sp>
        <p:nvSpPr>
          <p:cNvPr id="175" name="Shape 175"/>
          <p:cNvSpPr/>
          <p:nvPr/>
        </p:nvSpPr>
        <p:spPr>
          <a:xfrm>
            <a:off x="228864" y="4841237"/>
            <a:ext cx="8686272" cy="170456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tabLst>
                <a:tab pos="266700" algn="l"/>
              </a:tabLst>
              <a:defRPr sz="2400"/>
            </a:pPr>
            <a:r>
              <a:rPr dirty="0"/>
              <a:t>Smell sensory cells in the mucus surface of the nose are directly linked to the brain.</a:t>
            </a:r>
          </a:p>
          <a:p>
            <a:pPr>
              <a:lnSpc>
                <a:spcPct val="110000"/>
              </a:lnSpc>
              <a:defRPr sz="2600">
                <a:latin typeface="Monlam Uni OuChan2"/>
                <a:ea typeface="Monlam Uni OuChan2"/>
                <a:cs typeface="Monlam Uni OuChan2"/>
                <a:sym typeface="Monlam Uni OuChan2"/>
              </a:defRPr>
            </a:pPr>
            <a:r>
              <a:rPr dirty="0"/>
              <a:t>སྣ་བུག་ནང་ཡོད་པའི་བེ་སྣབས་ཀྱི་ངོས་ལ་དྲི་ཚོར་གྱི་དབང་ཚོར་ཕྲ་ཕུང་དེ་དག་རྣམས་ཐད་ཀར་ཀླད་པར་མཐུད་ཡོད།</a:t>
            </a:r>
          </a:p>
        </p:txBody>
      </p:sp>
      <p:grpSp>
        <p:nvGrpSpPr>
          <p:cNvPr id="179" name="Group 179"/>
          <p:cNvGrpSpPr/>
          <p:nvPr/>
        </p:nvGrpSpPr>
        <p:grpSpPr>
          <a:xfrm>
            <a:off x="391449" y="1195028"/>
            <a:ext cx="7455274" cy="1996994"/>
            <a:chOff x="0" y="0"/>
            <a:chExt cx="7455273" cy="1996992"/>
          </a:xfrm>
        </p:grpSpPr>
        <p:sp>
          <p:nvSpPr>
            <p:cNvPr id="176" name="Shape 176"/>
            <p:cNvSpPr/>
            <p:nvPr/>
          </p:nvSpPr>
          <p:spPr>
            <a:xfrm>
              <a:off x="4814837" y="19997"/>
              <a:ext cx="2640437" cy="9472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nSpc>
                  <a:spcPts val="2600"/>
                </a:lnSpc>
                <a:defRPr sz="2300"/>
              </a:pPr>
              <a:r>
                <a:t>Odorant molecules</a:t>
              </a:r>
              <a:endParaRPr sz="2400"/>
            </a:p>
            <a:p>
              <a:pPr>
                <a:lnSpc>
                  <a:spcPts val="2600"/>
                </a:lnSpc>
                <a:defRPr sz="2800">
                  <a:latin typeface="Monlam Uni OuChan2"/>
                  <a:ea typeface="Monlam Uni OuChan2"/>
                  <a:cs typeface="Monlam Uni OuChan2"/>
                  <a:sym typeface="Monlam Uni OuChan2"/>
                </a:defRPr>
              </a:pPr>
              <a:r>
                <a:t>དྲི་རྡུལ།</a:t>
              </a:r>
            </a:p>
          </p:txBody>
        </p:sp>
        <p:sp>
          <p:nvSpPr>
            <p:cNvPr id="177" name="Shape 177"/>
            <p:cNvSpPr/>
            <p:nvPr/>
          </p:nvSpPr>
          <p:spPr>
            <a:xfrm>
              <a:off x="0" y="1537254"/>
              <a:ext cx="273654"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2400"/>
              </a:lvl1pPr>
            </a:lstStyle>
            <a:p>
              <a:r>
                <a:t>1</a:t>
              </a:r>
            </a:p>
          </p:txBody>
        </p:sp>
        <p:sp>
          <p:nvSpPr>
            <p:cNvPr id="178" name="Shape 178"/>
            <p:cNvSpPr/>
            <p:nvPr/>
          </p:nvSpPr>
          <p:spPr>
            <a:xfrm>
              <a:off x="4374999" y="0"/>
              <a:ext cx="273654" cy="45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2400"/>
              </a:lvl1pPr>
            </a:lstStyle>
            <a:p>
              <a:r>
                <a:t>1</a:t>
              </a:r>
            </a:p>
          </p:txBody>
        </p:sp>
      </p:grpSp>
      <p:grpSp>
        <p:nvGrpSpPr>
          <p:cNvPr id="183" name="Group 183"/>
          <p:cNvGrpSpPr/>
          <p:nvPr/>
        </p:nvGrpSpPr>
        <p:grpSpPr>
          <a:xfrm>
            <a:off x="1149437" y="1523778"/>
            <a:ext cx="7997415" cy="2370265"/>
            <a:chOff x="0" y="0"/>
            <a:chExt cx="7997413" cy="2370263"/>
          </a:xfrm>
        </p:grpSpPr>
        <p:sp>
          <p:nvSpPr>
            <p:cNvPr id="180" name="Shape 180"/>
            <p:cNvSpPr/>
            <p:nvPr/>
          </p:nvSpPr>
          <p:spPr>
            <a:xfrm>
              <a:off x="4056849" y="1586720"/>
              <a:ext cx="3940564" cy="7835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nSpc>
                  <a:spcPts val="2600"/>
                </a:lnSpc>
                <a:spcBef>
                  <a:spcPts val="600"/>
                </a:spcBef>
                <a:tabLst>
                  <a:tab pos="266700" algn="l"/>
                </a:tabLst>
                <a:defRPr sz="2300"/>
              </a:pPr>
              <a:r>
                <a:rPr dirty="0"/>
                <a:t>Olfactory bulb: nerve cells</a:t>
              </a:r>
              <a:endParaRPr sz="2400" dirty="0"/>
            </a:p>
            <a:p>
              <a:pPr>
                <a:lnSpc>
                  <a:spcPts val="2600"/>
                </a:lnSpc>
                <a:defRPr sz="2800">
                  <a:latin typeface="Monlam Uni OuChan2"/>
                  <a:ea typeface="Monlam Uni OuChan2"/>
                  <a:cs typeface="Monlam Uni OuChan2"/>
                  <a:sym typeface="Monlam Uni OuChan2"/>
                </a:defRPr>
              </a:pPr>
              <a:r>
                <a:rPr dirty="0" err="1"/>
                <a:t>དྲི་ཚོར་རིལ་བུ</a:t>
              </a:r>
              <a:r>
                <a:rPr dirty="0"/>
                <a:t>། </a:t>
              </a:r>
              <a:r>
                <a:rPr lang="en-US" dirty="0"/>
                <a:t>: </a:t>
              </a:r>
              <a:r>
                <a:rPr dirty="0" err="1"/>
                <a:t>དབང་རྩ་ཕྲ་</a:t>
              </a:r>
              <a:r>
                <a:rPr dirty="0" err="1">
                  <a:solidFill>
                    <a:schemeClr val="tx1"/>
                  </a:solidFill>
                </a:rPr>
                <a:t>ཕུང</a:t>
              </a:r>
              <a:r>
                <a:rPr lang="bo-CN" dirty="0">
                  <a:solidFill>
                    <a:schemeClr val="tx1"/>
                  </a:solidFill>
                </a:rPr>
                <a:t>་</a:t>
              </a:r>
              <a:r>
                <a:rPr dirty="0">
                  <a:solidFill>
                    <a:schemeClr val="tx1"/>
                  </a:solidFill>
                </a:rPr>
                <a:t>།</a:t>
              </a:r>
            </a:p>
          </p:txBody>
        </p:sp>
        <p:sp>
          <p:nvSpPr>
            <p:cNvPr id="181" name="Shape 181"/>
            <p:cNvSpPr/>
            <p:nvPr/>
          </p:nvSpPr>
          <p:spPr>
            <a:xfrm>
              <a:off x="0" y="0"/>
              <a:ext cx="273654" cy="45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2400"/>
              </a:lvl1pPr>
            </a:lstStyle>
            <a:p>
              <a:r>
                <a:t>3</a:t>
              </a:r>
            </a:p>
          </p:txBody>
        </p:sp>
        <p:sp>
          <p:nvSpPr>
            <p:cNvPr id="182" name="Shape 182"/>
            <p:cNvSpPr/>
            <p:nvPr/>
          </p:nvSpPr>
          <p:spPr>
            <a:xfrm>
              <a:off x="3617010" y="1556289"/>
              <a:ext cx="273654"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2400"/>
              </a:lvl1pPr>
            </a:lstStyle>
            <a:p>
              <a:r>
                <a:t>3</a:t>
              </a:r>
            </a:p>
          </p:txBody>
        </p:sp>
      </p:grpSp>
      <p:grpSp>
        <p:nvGrpSpPr>
          <p:cNvPr id="187" name="Group 187"/>
          <p:cNvGrpSpPr/>
          <p:nvPr/>
        </p:nvGrpSpPr>
        <p:grpSpPr>
          <a:xfrm>
            <a:off x="810548" y="2023758"/>
            <a:ext cx="6321472" cy="1040106"/>
            <a:chOff x="0" y="0"/>
            <a:chExt cx="6321470" cy="1040105"/>
          </a:xfrm>
        </p:grpSpPr>
        <p:sp>
          <p:nvSpPr>
            <p:cNvPr id="184" name="Shape 184"/>
            <p:cNvSpPr/>
            <p:nvPr/>
          </p:nvSpPr>
          <p:spPr>
            <a:xfrm>
              <a:off x="4395738" y="92838"/>
              <a:ext cx="1925733" cy="9472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nSpc>
                  <a:spcPts val="2600"/>
                </a:lnSpc>
                <a:tabLst>
                  <a:tab pos="266700" algn="l"/>
                </a:tabLst>
                <a:defRPr sz="2300"/>
              </a:pPr>
              <a:r>
                <a:t>Nasal cavity  </a:t>
              </a:r>
              <a:endParaRPr sz="2400"/>
            </a:p>
            <a:p>
              <a:pPr>
                <a:lnSpc>
                  <a:spcPts val="2600"/>
                </a:lnSpc>
                <a:tabLst>
                  <a:tab pos="266700" algn="l"/>
                </a:tabLst>
                <a:defRPr sz="2800">
                  <a:latin typeface="Monlam Uni OuChan2"/>
                  <a:ea typeface="Monlam Uni OuChan2"/>
                  <a:cs typeface="Monlam Uni OuChan2"/>
                  <a:sym typeface="Monlam Uni OuChan2"/>
                </a:defRPr>
              </a:pPr>
              <a:r>
                <a:t>སྣའི་ཁུང་བུ།</a:t>
              </a:r>
            </a:p>
          </p:txBody>
        </p:sp>
        <p:sp>
          <p:nvSpPr>
            <p:cNvPr id="185" name="Shape 185"/>
            <p:cNvSpPr/>
            <p:nvPr/>
          </p:nvSpPr>
          <p:spPr>
            <a:xfrm>
              <a:off x="0" y="0"/>
              <a:ext cx="273654" cy="45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2400"/>
              </a:lvl1pPr>
            </a:lstStyle>
            <a:p>
              <a:r>
                <a:t>2</a:t>
              </a:r>
            </a:p>
          </p:txBody>
        </p:sp>
        <p:sp>
          <p:nvSpPr>
            <p:cNvPr id="186" name="Shape 186"/>
            <p:cNvSpPr/>
            <p:nvPr/>
          </p:nvSpPr>
          <p:spPr>
            <a:xfrm>
              <a:off x="3955899" y="87947"/>
              <a:ext cx="273654"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2400"/>
              </a:lvl1pPr>
            </a:lstStyle>
            <a:p>
              <a:r>
                <a:t>2</a:t>
              </a:r>
            </a:p>
          </p:txBody>
        </p:sp>
      </p:grpSp>
      <p:grpSp>
        <p:nvGrpSpPr>
          <p:cNvPr id="191" name="Group 191"/>
          <p:cNvGrpSpPr/>
          <p:nvPr/>
        </p:nvGrpSpPr>
        <p:grpSpPr>
          <a:xfrm>
            <a:off x="2137140" y="1055513"/>
            <a:ext cx="6090163" cy="3786268"/>
            <a:chOff x="0" y="0"/>
            <a:chExt cx="6090162" cy="3786266"/>
          </a:xfrm>
        </p:grpSpPr>
        <p:sp>
          <p:nvSpPr>
            <p:cNvPr id="188" name="Shape 188"/>
            <p:cNvSpPr/>
            <p:nvPr/>
          </p:nvSpPr>
          <p:spPr>
            <a:xfrm>
              <a:off x="0" y="0"/>
              <a:ext cx="273654" cy="45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2400"/>
              </a:lvl1pPr>
            </a:lstStyle>
            <a:p>
              <a:r>
                <a:t>4</a:t>
              </a:r>
            </a:p>
          </p:txBody>
        </p:sp>
        <p:sp>
          <p:nvSpPr>
            <p:cNvPr id="189" name="Shape 189"/>
            <p:cNvSpPr/>
            <p:nvPr/>
          </p:nvSpPr>
          <p:spPr>
            <a:xfrm>
              <a:off x="2629308" y="2978272"/>
              <a:ext cx="273654"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2400"/>
              </a:lvl1pPr>
            </a:lstStyle>
            <a:p>
              <a:r>
                <a:t>4</a:t>
              </a:r>
            </a:p>
          </p:txBody>
        </p:sp>
        <p:sp>
          <p:nvSpPr>
            <p:cNvPr id="190" name="Shape 190"/>
            <p:cNvSpPr/>
            <p:nvPr/>
          </p:nvSpPr>
          <p:spPr>
            <a:xfrm>
              <a:off x="3069146" y="3002722"/>
              <a:ext cx="3021016" cy="7835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nSpc>
                  <a:spcPts val="2600"/>
                </a:lnSpc>
                <a:defRPr sz="2300"/>
              </a:pPr>
              <a:r>
                <a:rPr dirty="0"/>
                <a:t>Limbic system of brain</a:t>
              </a:r>
              <a:endParaRPr sz="2400" dirty="0"/>
            </a:p>
            <a:p>
              <a:pPr>
                <a:lnSpc>
                  <a:spcPts val="2600"/>
                </a:lnSpc>
                <a:defRPr sz="2800">
                  <a:latin typeface="Monlam Uni OuChan2"/>
                  <a:ea typeface="Monlam Uni OuChan2"/>
                  <a:cs typeface="Monlam Uni OuChan2"/>
                  <a:sym typeface="Monlam Uni OuChan2"/>
                </a:defRPr>
              </a:pPr>
              <a:r>
                <a:rPr dirty="0" err="1"/>
                <a:t>ཀླད་པའི་མཐའ་འཁོར་མ་ལག</a:t>
              </a:r>
              <a:endParaRPr dirty="0"/>
            </a:p>
          </p:txBody>
        </p:sp>
      </p:grpSp>
      <p:sp>
        <p:nvSpPr>
          <p:cNvPr id="193" name="Shape 193"/>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25" name="Shape 169"/>
          <p:cNvSpPr/>
          <p:nvPr/>
        </p:nvSpPr>
        <p:spPr>
          <a:xfrm>
            <a:off x="549050" y="-77748"/>
            <a:ext cx="3830536" cy="10772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pPr>
            <a:r>
              <a:rPr dirty="0"/>
              <a:t>Sense of smell</a:t>
            </a:r>
            <a:r>
              <a:rPr b="0" dirty="0"/>
              <a:t>   </a:t>
            </a:r>
            <a:r>
              <a:rPr sz="3200" b="0" dirty="0">
                <a:latin typeface="Monlam Uni OuChan2"/>
                <a:ea typeface="Monlam Uni OuChan2"/>
                <a:cs typeface="Monlam Uni OuChan2"/>
                <a:sym typeface="Monlam Uni OuChan2"/>
              </a:rPr>
              <a:t> </a:t>
            </a:r>
          </a:p>
          <a:p>
            <a:pPr>
              <a:defRPr sz="3200">
                <a:latin typeface="Monlam Uni OuChan2"/>
                <a:ea typeface="Monlam Uni OuChan2"/>
                <a:cs typeface="Monlam Uni OuChan2"/>
                <a:sym typeface="Monlam Uni OuChan2"/>
              </a:defRPr>
            </a:pPr>
            <a:r>
              <a:rPr b="1" dirty="0"/>
              <a:t>དྲི་ཚོར།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5" animBg="1" advAuto="0"/>
      <p:bldP spid="179" grpId="1" animBg="1" advAuto="0"/>
      <p:bldP spid="183" grpId="3" animBg="1" advAuto="0"/>
      <p:bldP spid="187" grpId="2" animBg="1" advAuto="0"/>
      <p:bldP spid="191"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9</a:t>
            </a:fld>
            <a:endParaRPr/>
          </a:p>
        </p:txBody>
      </p:sp>
      <p:grpSp>
        <p:nvGrpSpPr>
          <p:cNvPr id="205" name="Group 205"/>
          <p:cNvGrpSpPr/>
          <p:nvPr/>
        </p:nvGrpSpPr>
        <p:grpSpPr>
          <a:xfrm>
            <a:off x="152193" y="1435099"/>
            <a:ext cx="8887884" cy="4373587"/>
            <a:chOff x="0" y="0"/>
            <a:chExt cx="8887883" cy="4373586"/>
          </a:xfrm>
        </p:grpSpPr>
        <p:grpSp>
          <p:nvGrpSpPr>
            <p:cNvPr id="202" name="Group 202"/>
            <p:cNvGrpSpPr/>
            <p:nvPr/>
          </p:nvGrpSpPr>
          <p:grpSpPr>
            <a:xfrm>
              <a:off x="0" y="0"/>
              <a:ext cx="8887884" cy="4373587"/>
              <a:chOff x="0" y="0"/>
              <a:chExt cx="8887883" cy="4373586"/>
            </a:xfrm>
          </p:grpSpPr>
          <p:pic>
            <p:nvPicPr>
              <p:cNvPr id="198" name="image10.tif"/>
              <p:cNvPicPr>
                <a:picLocks noChangeAspect="1"/>
              </p:cNvPicPr>
              <p:nvPr/>
            </p:nvPicPr>
            <p:blipFill>
              <a:blip r:embed="rId2"/>
              <a:stretch>
                <a:fillRect/>
              </a:stretch>
            </p:blipFill>
            <p:spPr>
              <a:xfrm>
                <a:off x="34619" y="0"/>
                <a:ext cx="8610130" cy="3906450"/>
              </a:xfrm>
              <a:prstGeom prst="rect">
                <a:avLst/>
              </a:prstGeom>
              <a:ln w="12700" cap="flat">
                <a:noFill/>
                <a:miter lim="400000"/>
              </a:ln>
              <a:effectLst/>
            </p:spPr>
          </p:pic>
          <p:sp>
            <p:nvSpPr>
              <p:cNvPr id="199" name="Shape 199"/>
              <p:cNvSpPr/>
              <p:nvPr/>
            </p:nvSpPr>
            <p:spPr>
              <a:xfrm>
                <a:off x="0" y="1766045"/>
                <a:ext cx="817166" cy="534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p>
                <a:pPr>
                  <a:defRPr sz="2100">
                    <a:latin typeface="Monlam Uni OuChan2"/>
                    <a:ea typeface="Monlam Uni OuChan2"/>
                    <a:cs typeface="Monlam Uni OuChan2"/>
                    <a:sym typeface="Monlam Uni OuChan2"/>
                  </a:defRPr>
                </a:pPr>
                <a:r>
                  <a:t>དྲི་རྡུལ</a:t>
                </a:r>
                <a:r>
                  <a:rPr>
                    <a:solidFill>
                      <a:schemeClr val="accent5">
                        <a:satOff val="-6843"/>
                        <a:lumOff val="-10705"/>
                      </a:schemeClr>
                    </a:solidFill>
                  </a:rPr>
                  <a:t>།</a:t>
                </a:r>
              </a:p>
            </p:txBody>
          </p:sp>
          <p:sp>
            <p:nvSpPr>
              <p:cNvPr id="200" name="Shape 200"/>
              <p:cNvSpPr/>
              <p:nvPr/>
            </p:nvSpPr>
            <p:spPr>
              <a:xfrm>
                <a:off x="794570" y="3839441"/>
                <a:ext cx="696015" cy="534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p>
                <a:pPr>
                  <a:defRPr sz="2100">
                    <a:latin typeface="Monlam Uni OuChan2"/>
                    <a:ea typeface="Monlam Uni OuChan2"/>
                    <a:cs typeface="Monlam Uni OuChan2"/>
                    <a:sym typeface="Monlam Uni OuChan2"/>
                  </a:defRPr>
                </a:pPr>
                <a:r>
                  <a:t>དྲི་རྡུལ།</a:t>
                </a:r>
              </a:p>
            </p:txBody>
          </p:sp>
          <p:sp>
            <p:nvSpPr>
              <p:cNvPr id="201" name="Shape 201"/>
              <p:cNvSpPr/>
              <p:nvPr/>
            </p:nvSpPr>
            <p:spPr>
              <a:xfrm>
                <a:off x="7539973" y="1001629"/>
                <a:ext cx="1347911" cy="534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p>
                <a:pPr>
                  <a:defRPr sz="2100">
                    <a:latin typeface="Monlam Uni OuChan2"/>
                    <a:ea typeface="Monlam Uni OuChan2"/>
                    <a:cs typeface="Monlam Uni OuChan2"/>
                    <a:sym typeface="Monlam Uni OuChan2"/>
                  </a:defRPr>
                </a:pPr>
                <a:r>
                  <a:t>དྲི་ཚོར་རིལ་བུ། </a:t>
                </a:r>
              </a:p>
            </p:txBody>
          </p:sp>
        </p:grpSp>
        <p:sp>
          <p:nvSpPr>
            <p:cNvPr id="203" name="Shape 203"/>
            <p:cNvSpPr/>
            <p:nvPr/>
          </p:nvSpPr>
          <p:spPr>
            <a:xfrm flipV="1">
              <a:off x="2393289" y="30514"/>
              <a:ext cx="2" cy="174578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04" name="Shape 204"/>
            <p:cNvSpPr/>
            <p:nvPr/>
          </p:nvSpPr>
          <p:spPr>
            <a:xfrm>
              <a:off x="1277160" y="30513"/>
              <a:ext cx="1116129" cy="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grpSp>
      <p:sp>
        <p:nvSpPr>
          <p:cNvPr id="206" name="Shape 206"/>
          <p:cNvSpPr/>
          <p:nvPr/>
        </p:nvSpPr>
        <p:spPr>
          <a:xfrm>
            <a:off x="-155364" y="1138237"/>
            <a:ext cx="9454727" cy="1"/>
          </a:xfrm>
          <a:prstGeom prst="line">
            <a:avLst/>
          </a:prstGeom>
          <a:ln w="25400">
            <a:solidFill>
              <a:srgbClr val="000000"/>
            </a:solidFill>
          </a:ln>
        </p:spPr>
        <p:txBody>
          <a:bodyPr lIns="45718" tIns="45718" rIns="45718" bIns="45718"/>
          <a:lstStyle/>
          <a:p>
            <a:endParaRPr/>
          </a:p>
        </p:txBody>
      </p:sp>
      <p:sp>
        <p:nvSpPr>
          <p:cNvPr id="208" name="Shape 208"/>
          <p:cNvSpPr/>
          <p:nvPr/>
        </p:nvSpPr>
        <p:spPr>
          <a:xfrm>
            <a:off x="3434062" y="21643"/>
            <a:ext cx="5774735"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b="1"/>
            </a:pPr>
            <a:r>
              <a:rPr dirty="0"/>
              <a:t>Function</a:t>
            </a:r>
            <a:r>
              <a:rPr b="0" dirty="0"/>
              <a:t> of the receptor cells in the nose</a:t>
            </a:r>
            <a:br>
              <a:rPr b="0" dirty="0"/>
            </a:br>
            <a:r>
              <a:rPr sz="2800" b="0" dirty="0">
                <a:latin typeface="Monlam Uni OuChan2"/>
                <a:ea typeface="Monlam Uni OuChan2"/>
                <a:cs typeface="Monlam Uni OuChan2"/>
                <a:sym typeface="Monlam Uni OuChan2"/>
              </a:rPr>
              <a:t>སྣའི་སྣེ་ལེན་ཕྲ་ཕུང་གི་བྱེད་ལས།</a:t>
            </a:r>
          </a:p>
        </p:txBody>
      </p:sp>
      <p:sp>
        <p:nvSpPr>
          <p:cNvPr id="209" name="Shape 209"/>
          <p:cNvSpPr/>
          <p:nvPr/>
        </p:nvSpPr>
        <p:spPr>
          <a:xfrm>
            <a:off x="7640666" y="3811574"/>
            <a:ext cx="1438235"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r>
              <a:t>Receptor cell</a:t>
            </a:r>
          </a:p>
        </p:txBody>
      </p:sp>
      <p:sp>
        <p:nvSpPr>
          <p:cNvPr id="210" name="Shape 210"/>
          <p:cNvSpPr/>
          <p:nvPr/>
        </p:nvSpPr>
        <p:spPr>
          <a:xfrm>
            <a:off x="8245521" y="2843531"/>
            <a:ext cx="642736" cy="459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200">
                <a:latin typeface="Arial"/>
                <a:ea typeface="Arial"/>
                <a:cs typeface="Arial"/>
                <a:sym typeface="Arial"/>
              </a:defRPr>
            </a:lvl1pPr>
          </a:lstStyle>
          <a:p>
            <a:r>
              <a:t>རུས་པ།</a:t>
            </a:r>
          </a:p>
        </p:txBody>
      </p:sp>
      <p:sp>
        <p:nvSpPr>
          <p:cNvPr id="211" name="Shape 211"/>
          <p:cNvSpPr/>
          <p:nvPr/>
        </p:nvSpPr>
        <p:spPr>
          <a:xfrm>
            <a:off x="7661795" y="4174897"/>
            <a:ext cx="1319776" cy="383539"/>
          </a:xfrm>
          <a:prstGeom prst="rect">
            <a:avLst/>
          </a:prstGeom>
          <a:solidFill>
            <a:srgbClr val="FFF9D9"/>
          </a:solidFill>
          <a:ln w="25400">
            <a:solidFill>
              <a:srgbClr val="FFF9D9"/>
            </a:solidFill>
          </a:ln>
        </p:spPr>
        <p:txBody>
          <a:bodyPr lIns="45718" tIns="45718" rIns="45718" bIns="45718" anchor="ctr"/>
          <a:lstStyle/>
          <a:p>
            <a:endParaRPr/>
          </a:p>
        </p:txBody>
      </p:sp>
      <p:sp>
        <p:nvSpPr>
          <p:cNvPr id="212" name="Shape 212"/>
          <p:cNvSpPr/>
          <p:nvPr/>
        </p:nvSpPr>
        <p:spPr>
          <a:xfrm>
            <a:off x="7650495" y="4073280"/>
            <a:ext cx="1046044" cy="408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900">
                <a:latin typeface="Arial"/>
                <a:ea typeface="Arial"/>
                <a:cs typeface="Arial"/>
                <a:sym typeface="Arial"/>
              </a:defRPr>
            </a:lvl1pPr>
          </a:lstStyle>
          <a:p>
            <a:r>
              <a:t>སྣེ་ལེན་ཕྲ་ཕུང་།</a:t>
            </a:r>
          </a:p>
        </p:txBody>
      </p:sp>
      <p:sp>
        <p:nvSpPr>
          <p:cNvPr id="18" name="Shape 169"/>
          <p:cNvSpPr/>
          <p:nvPr/>
        </p:nvSpPr>
        <p:spPr>
          <a:xfrm>
            <a:off x="549050" y="-77748"/>
            <a:ext cx="3830536" cy="10772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pPr>
            <a:r>
              <a:rPr dirty="0"/>
              <a:t>Sense of smell</a:t>
            </a:r>
            <a:r>
              <a:rPr b="0" dirty="0"/>
              <a:t>   </a:t>
            </a:r>
            <a:r>
              <a:rPr sz="3200" b="0" dirty="0">
                <a:latin typeface="Monlam Uni OuChan2"/>
                <a:ea typeface="Monlam Uni OuChan2"/>
                <a:cs typeface="Monlam Uni OuChan2"/>
                <a:sym typeface="Monlam Uni OuChan2"/>
              </a:rPr>
              <a:t> </a:t>
            </a:r>
          </a:p>
          <a:p>
            <a:pPr>
              <a:defRPr sz="3200">
                <a:latin typeface="Monlam Uni OuChan2"/>
                <a:ea typeface="Monlam Uni OuChan2"/>
                <a:cs typeface="Monlam Uni OuChan2"/>
                <a:sym typeface="Monlam Uni OuChan2"/>
              </a:defRPr>
            </a:pPr>
            <a:r>
              <a:rPr b="1" dirty="0"/>
              <a:t>དྲི་ཚོར། </a:t>
            </a:r>
          </a:p>
        </p:txBody>
      </p:sp>
    </p:spTree>
  </p:cSld>
  <p:clrMapOvr>
    <a:masterClrMapping/>
  </p:clrMapOvr>
  <p:transition xmlns:p14="http://schemas.microsoft.com/office/powerpoint/2010/main" spd="slow"/>
</p:sld>
</file>

<file path=ppt/theme/theme1.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Design">
      <a:majorFont>
        <a:latin typeface="Helvetica"/>
        <a:ea typeface="Helvetica"/>
        <a:cs typeface="Helvetica"/>
      </a:majorFont>
      <a:minorFont>
        <a:latin typeface="Calibri"/>
        <a:ea typeface="Calibri"/>
        <a:cs typeface="Calibri"/>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Design">
      <a:majorFont>
        <a:latin typeface="Helvetica"/>
        <a:ea typeface="Helvetica"/>
        <a:cs typeface="Helvetica"/>
      </a:majorFont>
      <a:minorFont>
        <a:latin typeface="Calibri"/>
        <a:ea typeface="Calibri"/>
        <a:cs typeface="Calibri"/>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3480</Words>
  <Application>Microsoft Macintosh PowerPoint</Application>
  <PresentationFormat>Bildschirmpräsentation (4:3)</PresentationFormat>
  <Paragraphs>401</Paragraphs>
  <Slides>52</Slides>
  <Notes>24</Notes>
  <HiddenSlides>6</HiddenSlides>
  <MMClips>0</MMClips>
  <ScaleCrop>false</ScaleCrop>
  <HeadingPairs>
    <vt:vector size="4" baseType="variant">
      <vt:variant>
        <vt:lpstr>Design</vt:lpstr>
      </vt:variant>
      <vt:variant>
        <vt:i4>1</vt:i4>
      </vt:variant>
      <vt:variant>
        <vt:lpstr>Folientitel</vt:lpstr>
      </vt:variant>
      <vt:variant>
        <vt:i4>52</vt:i4>
      </vt:variant>
    </vt:vector>
  </HeadingPairs>
  <TitlesOfParts>
    <vt:vector size="53" baseType="lpstr">
      <vt:lpstr>Office-Design</vt:lpstr>
      <vt:lpstr>PowerPoint-Präsentation</vt:lpstr>
      <vt:lpstr>PowerPoint-Präsentation</vt:lpstr>
      <vt:lpstr>Smell and Taste Sense Olfactory and Gustatory Sense  དྲི་ཚོར་དང་རོ་ཚོར།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Substances in natural mixtures རང་བྱུང་སྲེ་སྦྱོར་གྱི་བེམ་རྫས།</vt:lpstr>
      <vt:lpstr>Substances in natural mixtures རང་བྱུང་སྲེ་སྦྱོར་གྱི་བེམ་རྫས།</vt:lpstr>
      <vt:lpstr>Properties of acids སྐྱུར་རྫས་ཀྱི་ཁྱད་ཆོས།</vt:lpstr>
      <vt:lpstr>Chemical reactions of acids</vt:lpstr>
      <vt:lpstr>PowerPoint-Präsentation</vt:lpstr>
      <vt:lpstr>Corrosion by acids = a chemical reaction (Transformation) སྐྱུར་རྫས་རྐྱེན་གྱིས་བཙའ་རྒྱག་པ། = རྫས་འགྱུར་སྦྲེལ་སྦྱོར། (འཕོ་འགྱུར།)</vt:lpstr>
      <vt:lpstr>Test reaction for this gas རླུང་རྫས་ལ་བརྟག་དཔྱད།</vt:lpstr>
      <vt:lpstr>Acids and Bases are two counterparts. They react on each other. སྐྱུར་རྫས་དང་བུལ་རྫས་གཉིས་ནི་རྫས་ཀྱི་གོ་གནས་མཉམ་པ་ཡིན།  དེ་གཉིས་ཕན་ཚུན་སྦྲེལ་སྦྱོར་བྱེད་ཀྱི་ཡོད།</vt:lpstr>
      <vt:lpstr>PowerPoint-Präsentation</vt:lpstr>
      <vt:lpstr>PowerPoint-Präsentation</vt:lpstr>
      <vt:lpstr>PowerPoint-Präsentation</vt:lpstr>
      <vt:lpstr>PowerPoint-Präsentation</vt:lpstr>
      <vt:lpstr>PowerPoint-Präsentation</vt:lpstr>
      <vt:lpstr>Litmus paper indicator ལིཊ་མ་སི་ཤོག་བུ།</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Werner Nater</cp:lastModifiedBy>
  <cp:revision>32</cp:revision>
  <dcterms:modified xsi:type="dcterms:W3CDTF">2021-11-01T17:11:58Z</dcterms:modified>
</cp:coreProperties>
</file>