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1" r:id="rId2"/>
    <p:sldId id="272" r:id="rId3"/>
    <p:sldId id="273" r:id="rId4"/>
    <p:sldId id="274" r:id="rId5"/>
    <p:sldId id="275" r:id="rId6"/>
    <p:sldId id="276" r:id="rId7"/>
    <p:sldId id="278" r:id="rId8"/>
    <p:sldId id="279" r:id="rId9"/>
    <p:sldId id="280" r:id="rId10"/>
    <p:sldId id="281" r:id="rId11"/>
    <p:sldId id="282" r:id="rId12"/>
    <p:sldId id="263" r:id="rId13"/>
    <p:sldId id="265" r:id="rId14"/>
    <p:sldId id="287" r:id="rId15"/>
    <p:sldId id="284" r:id="rId16"/>
    <p:sldId id="286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9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46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AAB84-8407-4645-9753-DB7D91118AF8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6D453-E0DB-3A49-9EB2-843A331636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204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Gregor</a:t>
            </a:r>
            <a:r>
              <a:rPr lang="en-US" b="1" dirty="0" smtClean="0"/>
              <a:t> Johann Mendel (1822 –</a:t>
            </a:r>
            <a:r>
              <a:rPr lang="en-US" b="1" baseline="0" dirty="0" smtClean="0"/>
              <a:t> </a:t>
            </a:r>
            <a:r>
              <a:rPr lang="en-US" b="1" dirty="0" smtClean="0"/>
              <a:t>1884) </a:t>
            </a:r>
            <a:r>
              <a:rPr lang="en-US" dirty="0" smtClean="0"/>
              <a:t>was an Austrian</a:t>
            </a:r>
            <a:r>
              <a:rPr lang="en-US" baseline="0" dirty="0" smtClean="0"/>
              <a:t> </a:t>
            </a:r>
            <a:r>
              <a:rPr lang="en-US" dirty="0" smtClean="0"/>
              <a:t>scientist and monk.</a:t>
            </a:r>
            <a:r>
              <a:rPr lang="en-US" baseline="0" dirty="0" smtClean="0"/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Posthumous fame as the </a:t>
            </a:r>
            <a:r>
              <a:rPr lang="en-US" b="1" dirty="0" smtClean="0"/>
              <a:t>founder of the new science of genetics.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85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 smtClean="0"/>
          </a:p>
          <a:p>
            <a:r>
              <a:rPr lang="de-DE" b="0" dirty="0" err="1" smtClean="0"/>
              <a:t>Fill</a:t>
            </a:r>
            <a:r>
              <a:rPr lang="de-DE" b="0" baseline="0" dirty="0" smtClean="0"/>
              <a:t> in on </a:t>
            </a:r>
            <a:r>
              <a:rPr lang="de-DE" b="0" baseline="0" dirty="0" err="1" smtClean="0"/>
              <a:t>your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own</a:t>
            </a:r>
            <a:r>
              <a:rPr lang="de-DE" b="0" baseline="0" dirty="0" smtClean="0"/>
              <a:t>!</a:t>
            </a:r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401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homozygous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particular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“), all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offspring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same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Namely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dominant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Dominant/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recessive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homozygous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de-DE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heterozygous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		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Mendel‘s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Factor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“= 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	       </a:t>
            </a:r>
            <a:r>
              <a:rPr lang="de-DE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r>
              <a:rPr lang="de-DE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de-DE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Genotype</a:t>
            </a:r>
            <a:endParaRPr lang="de-DE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6D453-E0DB-3A49-9EB2-843A331636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229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among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F1- Generation,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offspring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split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two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(75%)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dominant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(25%)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recessive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phenotype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Fill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Nr. 3 „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Traits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“: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dominanr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recessive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6D453-E0DB-3A49-9EB2-843A3316361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1102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owns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field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pea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purple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Sowing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seeds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135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46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white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flowers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a)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Explain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drawing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scheme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allele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dominant?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genotype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parent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genotype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135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plants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</a:t>
            </a:r>
            <a:r>
              <a:rPr lang="de-DE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DE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flowers</a:t>
            </a:r>
            <a:r>
              <a:rPr lang="de-DE" sz="12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de-DE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6D453-E0DB-3A49-9EB2-843A3316361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3937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</a:t>
            </a:r>
            <a:r>
              <a:rPr lang="en-US" baseline="0" dirty="0" smtClean="0"/>
              <a:t> one can observe, children often look alike their parents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somehow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inherit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parents</a:t>
            </a:r>
            <a:r>
              <a:rPr lang="de-DE" baseline="0" dirty="0" smtClean="0"/>
              <a:t>. This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humans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animals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also in </a:t>
            </a:r>
            <a:r>
              <a:rPr lang="de-DE" baseline="0" dirty="0" err="1" smtClean="0"/>
              <a:t>plants</a:t>
            </a:r>
            <a:r>
              <a:rPr lang="de-DE" baseline="0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Mendel demonstrated that the </a:t>
            </a:r>
            <a:r>
              <a:rPr lang="en-US" b="1" dirty="0" smtClean="0"/>
              <a:t>inheritance of certain traits in pea plants </a:t>
            </a:r>
            <a:r>
              <a:rPr lang="en-US" dirty="0" smtClean="0"/>
              <a:t>follows particular rules.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Although the significance of Mendel's work was not recognized until the turn of the 20th century, the independent rediscovery of these </a:t>
            </a:r>
            <a:r>
              <a:rPr lang="en-US" b="1" dirty="0" smtClean="0"/>
              <a:t>laws formed the foundation of the modern science of genetics.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We want to find out</a:t>
            </a:r>
            <a:r>
              <a:rPr lang="en-US" b="0" baseline="0" dirty="0" smtClean="0"/>
              <a:t> about the rules </a:t>
            </a:r>
            <a:r>
              <a:rPr lang="en-US" b="0" baseline="0" dirty="0" err="1" smtClean="0"/>
              <a:t>Mendelian</a:t>
            </a:r>
            <a:r>
              <a:rPr lang="en-US" b="0" baseline="0" dirty="0" smtClean="0"/>
              <a:t> rules ourselves</a:t>
            </a:r>
            <a:endParaRPr lang="de-DE" b="0" dirty="0" smtClean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493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Mendel experimented with varieties of </a:t>
            </a:r>
            <a:r>
              <a:rPr lang="en-US" b="1" dirty="0" smtClean="0"/>
              <a:t>garden peas </a:t>
            </a:r>
            <a:r>
              <a:rPr lang="en-US" dirty="0" smtClean="0"/>
              <a:t>(</a:t>
            </a:r>
            <a:r>
              <a:rPr lang="en-US" dirty="0" err="1" smtClean="0"/>
              <a:t>Pisum</a:t>
            </a:r>
            <a:r>
              <a:rPr lang="en-US" dirty="0" smtClean="0"/>
              <a:t> </a:t>
            </a:r>
            <a:r>
              <a:rPr lang="en-US" dirty="0" err="1" smtClean="0"/>
              <a:t>sativum</a:t>
            </a:r>
            <a:r>
              <a:rPr lang="en-US" dirty="0" smtClean="0"/>
              <a:t>). He found varieties with </a:t>
            </a:r>
            <a:r>
              <a:rPr lang="en-US" b="1" dirty="0" smtClean="0"/>
              <a:t>clearly</a:t>
            </a:r>
            <a:r>
              <a:rPr lang="en-US" b="1" baseline="0" dirty="0" smtClean="0"/>
              <a:t> distinguishable</a:t>
            </a:r>
            <a:r>
              <a:rPr lang="en-US" b="1" dirty="0" smtClean="0"/>
              <a:t> features </a:t>
            </a:r>
            <a:r>
              <a:rPr lang="en-US" dirty="0" smtClean="0"/>
              <a:t>such as </a:t>
            </a:r>
            <a:r>
              <a:rPr lang="en-US" b="1" dirty="0" smtClean="0"/>
              <a:t>flower </a:t>
            </a:r>
            <a:r>
              <a:rPr lang="en-US" b="1" dirty="0" err="1" smtClean="0"/>
              <a:t>colour</a:t>
            </a:r>
            <a:r>
              <a:rPr lang="en-US" dirty="0" smtClean="0"/>
              <a:t> (white versus purple), </a:t>
            </a:r>
            <a:r>
              <a:rPr lang="en-US" b="1" dirty="0" smtClean="0"/>
              <a:t>seed </a:t>
            </a:r>
            <a:r>
              <a:rPr lang="en-US" b="1" dirty="0" err="1" smtClean="0"/>
              <a:t>colour</a:t>
            </a:r>
            <a:r>
              <a:rPr lang="en-US" b="1" dirty="0" smtClean="0"/>
              <a:t> </a:t>
            </a:r>
            <a:r>
              <a:rPr lang="en-US" dirty="0" smtClean="0"/>
              <a:t>(green versus yellow) and </a:t>
            </a:r>
            <a:r>
              <a:rPr lang="en-US" b="1" dirty="0" smtClean="0"/>
              <a:t>form of seed </a:t>
            </a:r>
            <a:r>
              <a:rPr lang="en-US" dirty="0" smtClean="0"/>
              <a:t>(round versus wrinkled), and grew each variety for two years to make sure that it was pure--that it bred true. He chose pea plants because the flower is normally self-fertilized, but can be cross-fertilized experimentally if the stamens are removed before they ripen.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095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Movie Mendel 2.19– 3:26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124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83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Pea plants usually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fertilze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themselves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male sexual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transfer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pollen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female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sexual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same plant.</a:t>
            </a:r>
          </a:p>
          <a:p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 typical experiment Mendel cross-fertilized the flowers of plants with purple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white petals. Cutting the male sexual organs of a pea plant before it could fertilize its female organs. Then he transferred the pollen of another plant on the female organ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fertilize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it.</a:t>
            </a:r>
          </a:p>
          <a:p>
            <a:endParaRPr lang="de-DE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Movie! 4:14- 6:30     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How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offspring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like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Possible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suggestions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50940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Mendel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cross-fertilized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flowers of plants grown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green and yellow seeds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found that the resulting hybrid seeds (peas) were all yellow.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Then planted these hybrids, allowed them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self-fertilize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examined the seeds produced.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found that the hybrid plants, grown from yellow seed, did not breed true. There were also some plants producing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 seeds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F2 Generation.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does this mean for the “trait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green” in the F1- Generation? 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…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„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trait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green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 was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somehow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still in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plants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but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did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Important: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counted the amount the peas of the second generation!!!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 carried out his research with more precision than had yet been used. He also used the new science of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statistics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analyse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results of his experiments. This use of mathematics to describe biological phenomena was a new concept.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 of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8,023 peas in this second generation, 6,022 were yellow and 2,001 green--a ratio very close to three yellow to one green.</a:t>
            </a: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...do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attract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matematical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atention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  6000 / 2000.... 3 / 1</a:t>
            </a:r>
          </a:p>
          <a:p>
            <a:endParaRPr lang="de-DE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Mendel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concluded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parent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comtributes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defining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colour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seeds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offspring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factors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dominant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covers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recessive</a:t>
            </a:r>
            <a:r>
              <a:rPr lang="de-D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Punnett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Square: 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yellow (dominant)    y = green (recessive)          P: Parental Generation 		F: Filial Generation (offspring)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467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Punnett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Square: 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yellow (dominant)    y = green (recessive)          P: Parental Generation 		F: Filial Generation (offspring)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9078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Punnett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Square: 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yellow (dominant)    y = green (recessive)          P: Parental Generation 		F: Filial Generation (offspring)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Movie 6:30 – 13:55 (End)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0E740-28EE-8F4C-A3C5-8B2E2045131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15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115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03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035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512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17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36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144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103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88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729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7548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E09B0-9BEC-0744-9DBD-FA66A5491FFE}" type="datetimeFigureOut">
              <a:rPr lang="de-DE" smtClean="0"/>
              <a:t>03.04.12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A78C6-8ED3-F944-80FE-C2A915094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782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3.png"/><Relationship Id="rId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20.emf"/><Relationship Id="rId16" Type="http://schemas.openxmlformats.org/officeDocument/2006/relationships/image" Target="../media/image21.emf"/><Relationship Id="rId17" Type="http://schemas.openxmlformats.org/officeDocument/2006/relationships/image" Target="../media/image22.emf"/><Relationship Id="rId18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4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egor_Mendel.pn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25" y="2697212"/>
            <a:ext cx="3349264" cy="40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70026" y="1682802"/>
            <a:ext cx="49577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Gregor Mendel: 1822- 1884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020242" y="500524"/>
            <a:ext cx="53062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/>
              <a:t>CLASSICAL GENETICS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641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3505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97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6482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939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914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1320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939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1295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744538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209800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3124200"/>
            <a:ext cx="50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91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4191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5052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695575" y="2667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819400" y="3124200"/>
            <a:ext cx="5696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 pp</a:t>
            </a:r>
            <a:endParaRPr lang="de-CH" dirty="0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9600" y="3048000"/>
            <a:ext cx="6365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PP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5400"/>
            <a:ext cx="488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454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5562600" y="28194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5562600" y="41910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7924800" y="3276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auto">
          <a:xfrm>
            <a:off x="6400800" y="3276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/>
              <a:t>P</a:t>
            </a: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8001000" y="4800600"/>
            <a:ext cx="450965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 smtClean="0"/>
              <a:t>P </a:t>
            </a:r>
            <a:endParaRPr lang="de-CH" sz="3200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6477000" y="48006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647700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auto">
          <a:xfrm>
            <a:off x="8121650" y="1828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6629400" y="3352800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8153400" y="3352800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6705600" y="4953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8229600" y="49530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/>
              <a:t>p</a:t>
            </a:r>
          </a:p>
        </p:txBody>
      </p:sp>
      <p:sp>
        <p:nvSpPr>
          <p:cNvPr id="3098" name="Rectangle 26"/>
          <p:cNvSpPr>
            <a:spLocks noChangeArrowheads="1"/>
          </p:cNvSpPr>
          <p:nvPr/>
        </p:nvSpPr>
        <p:spPr bwMode="auto">
          <a:xfrm>
            <a:off x="1800225" y="465137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 smtClean="0"/>
              <a:t>P</a:t>
            </a:r>
            <a:endParaRPr lang="de-CH" dirty="0"/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1981200" y="4800600"/>
            <a:ext cx="3771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 smtClean="0"/>
              <a:t> p</a:t>
            </a:r>
            <a:endParaRPr lang="de-CH" dirty="0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auto">
          <a:xfrm>
            <a:off x="60325" y="14986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0" y="1766888"/>
            <a:ext cx="5191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P:</a:t>
            </a:r>
            <a:endParaRPr lang="de-CH" sz="2800" b="1" baseline="-25000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auto">
          <a:xfrm>
            <a:off x="0" y="3733800"/>
            <a:ext cx="60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F</a:t>
            </a:r>
            <a:r>
              <a:rPr lang="de-CH" sz="2800" b="1" baseline="-25000"/>
              <a:t>1:</a:t>
            </a:r>
          </a:p>
        </p:txBody>
      </p:sp>
      <p:sp>
        <p:nvSpPr>
          <p:cNvPr id="2" name="Rechteck 1"/>
          <p:cNvSpPr/>
          <p:nvPr/>
        </p:nvSpPr>
        <p:spPr>
          <a:xfrm>
            <a:off x="2317750" y="400959"/>
            <a:ext cx="45741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/>
              <a:t>First Law: </a:t>
            </a:r>
            <a:r>
              <a:rPr lang="en-GB" sz="2800" dirty="0"/>
              <a:t>་</a:t>
            </a:r>
            <a:r>
              <a:rPr lang="en-GB" sz="2800" dirty="0" err="1"/>
              <a:t>ཁྲིམས་ལུགས་དང་པོ</a:t>
            </a:r>
            <a:r>
              <a:rPr lang="en-GB" sz="2800" dirty="0"/>
              <a:t>་༑</a:t>
            </a:r>
            <a:endParaRPr lang="de-DE" sz="2800" dirty="0"/>
          </a:p>
        </p:txBody>
      </p:sp>
      <p:sp>
        <p:nvSpPr>
          <p:cNvPr id="3" name="Textfeld 2"/>
          <p:cNvSpPr txBox="1"/>
          <p:nvPr/>
        </p:nvSpPr>
        <p:spPr>
          <a:xfrm>
            <a:off x="145878" y="5738153"/>
            <a:ext cx="90588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ཀུར་རྟགས་གཉིས་ཀྱི་རྒྱུད་མཐུན་པའི་སྲོག་ཆགས</a:t>
            </a:r>
            <a:r>
              <a:rPr lang="en-GB" dirty="0"/>
              <a:t>་༼</a:t>
            </a:r>
            <a:r>
              <a:rPr lang="en-GB" dirty="0" err="1"/>
              <a:t>དེའི་རང་གཤིས་མཚོན</a:t>
            </a:r>
            <a:r>
              <a:rPr lang="en-GB" dirty="0"/>
              <a:t>་༽་</a:t>
            </a:r>
            <a:r>
              <a:rPr lang="en-GB" dirty="0" err="1"/>
              <a:t>མི་རེ་རེ་གྱི་མིག་གསལ་གི་རང་གཤིས་མི་འབྲེ་བ</a:t>
            </a:r>
            <a:r>
              <a:rPr lang="en-GB" dirty="0" smtClean="0"/>
              <a:t>་</a:t>
            </a:r>
          </a:p>
          <a:p>
            <a:r>
              <a:rPr lang="en-GB" dirty="0" smtClean="0"/>
              <a:t>༼</a:t>
            </a:r>
            <a:r>
              <a:rPr lang="en-GB" dirty="0"/>
              <a:t>་</a:t>
            </a:r>
            <a:r>
              <a:rPr lang="en-GB" dirty="0" err="1"/>
              <a:t>དེའི་མཚོན</a:t>
            </a:r>
            <a:r>
              <a:rPr lang="en-GB" dirty="0"/>
              <a:t>་༽་</a:t>
            </a:r>
            <a:r>
              <a:rPr lang="en-GB" dirty="0" err="1"/>
              <a:t>བུ་རྒྱུད་ཆ་ཚང་ཀྱི་གཤིས་གཟུགས་རྟགས་གཅིག་པ་སྟོན</a:t>
            </a:r>
            <a:r>
              <a:rPr lang="en-GB" dirty="0"/>
              <a:t>༑</a:t>
            </a:r>
            <a:endParaRPr lang="de-DE" dirty="0"/>
          </a:p>
          <a:p>
            <a:r>
              <a:rPr lang="en-GB" dirty="0" err="1"/>
              <a:t>མིང་ནས་སྨྲོས་ན་མོངན་ཤུགས་ཆེ་བའི་གཤིས་གཟུགས་རྟགས་སྟོན</a:t>
            </a:r>
            <a:r>
              <a:rPr lang="en-GB" dirty="0"/>
              <a:t>་༑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591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20800"/>
            <a:ext cx="46482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4064000"/>
            <a:ext cx="9398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64000"/>
            <a:ext cx="9144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701800"/>
            <a:ext cx="1320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4064000"/>
            <a:ext cx="9398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701800"/>
            <a:ext cx="129540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3987800"/>
            <a:ext cx="744537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930400"/>
            <a:ext cx="5842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2844800"/>
            <a:ext cx="50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2543175" y="77788"/>
            <a:ext cx="527580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/>
              <a:t>Second Law: </a:t>
            </a:r>
            <a:r>
              <a:rPr lang="en-GB" sz="2800" dirty="0" err="1"/>
              <a:t>ཁྲིམས་ལུགས་གཉིས་པ</a:t>
            </a:r>
            <a:r>
              <a:rPr lang="en-GB" sz="2800" dirty="0"/>
              <a:t>་༑</a:t>
            </a:r>
            <a:endParaRPr lang="de-DE" sz="2800" dirty="0"/>
          </a:p>
          <a:p>
            <a:endParaRPr lang="de-CH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1244600"/>
            <a:ext cx="60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F</a:t>
            </a:r>
            <a:r>
              <a:rPr lang="de-CH" sz="2800" b="1" baseline="-25000"/>
              <a:t>1:</a:t>
            </a:r>
            <a:endParaRPr lang="de-CH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60325" y="3448050"/>
            <a:ext cx="6032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800" b="1"/>
              <a:t>F</a:t>
            </a:r>
            <a:r>
              <a:rPr lang="de-CH" sz="2800" b="1" baseline="-25000"/>
              <a:t>2: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17563" y="9921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016000"/>
            <a:ext cx="4540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2581275" y="103028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016000"/>
            <a:ext cx="488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11489" y="5829910"/>
            <a:ext cx="86228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མེ་ཏོག་དང་པོའི་སྐྱེད་སྦེལ་ཀུར་རྟགསདབུས་སུ་བུ་རྒྱུད་དེ་སྡེད་ཚོན་གཉིས་སུ་ཁ་འགས་པ་ཡིན་༑ </a:t>
            </a:r>
            <a:r>
              <a:rPr lang="en-GB" dirty="0" err="1"/>
              <a:t>ཆ་ཤས་གསུམ་གི་རྒྱ་ཆ</a:t>
            </a:r>
            <a:r>
              <a:rPr lang="en-GB" dirty="0" smtClean="0"/>
              <a:t>་</a:t>
            </a:r>
          </a:p>
          <a:p>
            <a:r>
              <a:rPr lang="en-GB" dirty="0" smtClean="0"/>
              <a:t>༼</a:t>
            </a:r>
            <a:r>
              <a:rPr lang="en-GB" dirty="0"/>
              <a:t>༧༥</a:t>
            </a:r>
            <a:r>
              <a:rPr lang="de-DE" dirty="0"/>
              <a:t>%</a:t>
            </a:r>
            <a:r>
              <a:rPr lang="en-GB" dirty="0"/>
              <a:t>༽་དེ་མོངན་ཤུགས་ཆེ་བའི་གཤིས་གཟུགས་རྟགས་སྟོན་པ་དང་ཆ་ཤས་གཅིག་གི་རྒྱ་ཆ་༼༢༥</a:t>
            </a:r>
            <a:r>
              <a:rPr lang="de-DE" dirty="0"/>
              <a:t>%</a:t>
            </a:r>
            <a:r>
              <a:rPr lang="en-GB" dirty="0" smtClean="0"/>
              <a:t>༽</a:t>
            </a:r>
          </a:p>
          <a:p>
            <a:r>
              <a:rPr lang="en-GB" dirty="0" smtClean="0"/>
              <a:t>་</a:t>
            </a:r>
            <a:r>
              <a:rPr lang="en-GB" dirty="0" err="1"/>
              <a:t>མངོན་པར་མི་གསལ་བ</a:t>
            </a:r>
            <a:r>
              <a:rPr lang="en-GB" dirty="0"/>
              <a:t>་ </a:t>
            </a:r>
            <a:r>
              <a:rPr lang="en-GB" dirty="0" err="1"/>
              <a:t>གཤིས་གཟུགས་རྟགས་སྟོན་གྱི་ཡོད</a:t>
            </a:r>
            <a:r>
              <a:rPr lang="en-GB" dirty="0"/>
              <a:t>་༑</a:t>
            </a:r>
            <a:endParaRPr lang="de-DE" dirty="0"/>
          </a:p>
          <a:p>
            <a:endParaRPr lang="de-DE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92138" y="2844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827269" y="302793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2373886" y="290136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609017" y="30845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7717189" y="3548234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7952320" y="373136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6048553" y="5233946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6283684" y="541707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1328236" y="4802702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29" name="Rectangle 22"/>
          <p:cNvSpPr>
            <a:spLocks noChangeArrowheads="1"/>
          </p:cNvSpPr>
          <p:nvPr/>
        </p:nvSpPr>
        <p:spPr bwMode="auto">
          <a:xfrm>
            <a:off x="1563367" y="4985834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2214793" y="48506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1" name="Rectangle 22"/>
          <p:cNvSpPr>
            <a:spLocks noChangeArrowheads="1"/>
          </p:cNvSpPr>
          <p:nvPr/>
        </p:nvSpPr>
        <p:spPr bwMode="auto">
          <a:xfrm>
            <a:off x="2449924" y="5033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6057187" y="3589496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6305431" y="357419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448372" y="48381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714078" y="4839666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36" name="Rectangle 22"/>
          <p:cNvSpPr>
            <a:spLocks noChangeArrowheads="1"/>
          </p:cNvSpPr>
          <p:nvPr/>
        </p:nvSpPr>
        <p:spPr bwMode="auto">
          <a:xfrm>
            <a:off x="3081544" y="504240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7" name="Rectangle 22"/>
          <p:cNvSpPr>
            <a:spLocks noChangeArrowheads="1"/>
          </p:cNvSpPr>
          <p:nvPr/>
        </p:nvSpPr>
        <p:spPr bwMode="auto">
          <a:xfrm>
            <a:off x="3202556" y="50337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8" name="Rectangle 22"/>
          <p:cNvSpPr>
            <a:spLocks noChangeArrowheads="1"/>
          </p:cNvSpPr>
          <p:nvPr/>
        </p:nvSpPr>
        <p:spPr bwMode="auto">
          <a:xfrm>
            <a:off x="7825822" y="540177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39" name="Rectangle 22"/>
          <p:cNvSpPr>
            <a:spLocks noChangeArrowheads="1"/>
          </p:cNvSpPr>
          <p:nvPr/>
        </p:nvSpPr>
        <p:spPr bwMode="auto">
          <a:xfrm>
            <a:off x="7945627" y="5401772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5190112" y="4754906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41" name="Rectangle 22"/>
          <p:cNvSpPr>
            <a:spLocks noChangeArrowheads="1"/>
          </p:cNvSpPr>
          <p:nvPr/>
        </p:nvSpPr>
        <p:spPr bwMode="auto">
          <a:xfrm>
            <a:off x="7873744" y="2095568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dirty="0"/>
              <a:t>p</a:t>
            </a:r>
          </a:p>
        </p:txBody>
      </p:sp>
      <p:sp>
        <p:nvSpPr>
          <p:cNvPr id="42" name="Rectangle 18"/>
          <p:cNvSpPr>
            <a:spLocks noChangeArrowheads="1"/>
          </p:cNvSpPr>
          <p:nvPr/>
        </p:nvSpPr>
        <p:spPr bwMode="auto">
          <a:xfrm>
            <a:off x="5138035" y="305376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6168358" y="1999616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dirty="0"/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00148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584879" y="594122"/>
            <a:ext cx="1954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Exercise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30130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272" y="0"/>
            <a:ext cx="53292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32693" y="568735"/>
            <a:ext cx="3092914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 smtClean="0"/>
              <a:t>Looking</a:t>
            </a:r>
            <a:r>
              <a:rPr lang="de-DE" sz="2400" dirty="0" smtClean="0"/>
              <a:t> </a:t>
            </a:r>
            <a:r>
              <a:rPr lang="de-DE" sz="2400" dirty="0" err="1" smtClean="0"/>
              <a:t>at</a:t>
            </a:r>
            <a:r>
              <a:rPr lang="de-DE" sz="2400" dirty="0" smtClean="0"/>
              <a:t>  </a:t>
            </a: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traits</a:t>
            </a:r>
            <a:r>
              <a:rPr lang="de-DE" sz="2400" dirty="0" smtClean="0"/>
              <a:t>: </a:t>
            </a:r>
          </a:p>
          <a:p>
            <a:endParaRPr lang="de-DE" sz="2400" dirty="0"/>
          </a:p>
          <a:p>
            <a:r>
              <a:rPr lang="de-DE" sz="2400" dirty="0" err="1" smtClean="0"/>
              <a:t>Colour</a:t>
            </a:r>
            <a:r>
              <a:rPr lang="de-DE" sz="2400" dirty="0"/>
              <a:t> </a:t>
            </a:r>
            <a:r>
              <a:rPr lang="de-DE" sz="2400" dirty="0" smtClean="0"/>
              <a:t>+ Shape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2413214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hybrider Erbgang.jpg                                         000474A6Macintosh HD                   BD75849C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0"/>
            <a:ext cx="53292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4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&#10;mendel.png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800" y="1146104"/>
            <a:ext cx="458628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996888" y="314980"/>
            <a:ext cx="70682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smtClean="0"/>
              <a:t>Mendel </a:t>
            </a:r>
            <a:r>
              <a:rPr lang="de-DE" sz="2800" b="1" dirty="0" err="1" smtClean="0"/>
              <a:t>did</a:t>
            </a:r>
            <a:r>
              <a:rPr lang="de-DE" sz="2800" b="1" dirty="0" smtClean="0"/>
              <a:t> </a:t>
            </a:r>
            <a:r>
              <a:rPr lang="de-DE" sz="2800" b="1" dirty="0"/>
              <a:t>E</a:t>
            </a:r>
            <a:r>
              <a:rPr lang="de-DE" sz="2800" b="1" dirty="0" smtClean="0"/>
              <a:t>xperiments </a:t>
            </a:r>
            <a:r>
              <a:rPr lang="de-DE" sz="2800" b="1" dirty="0" err="1"/>
              <a:t>with</a:t>
            </a:r>
            <a:r>
              <a:rPr lang="de-DE" sz="2800" b="1" dirty="0"/>
              <a:t>  </a:t>
            </a:r>
            <a:r>
              <a:rPr lang="de-DE" sz="2800" b="1" dirty="0" err="1"/>
              <a:t>P</a:t>
            </a:r>
            <a:r>
              <a:rPr lang="de-DE" sz="2800" b="1" dirty="0" err="1" smtClean="0"/>
              <a:t>ea</a:t>
            </a:r>
            <a:r>
              <a:rPr lang="de-DE" sz="2800" b="1" dirty="0" smtClean="0"/>
              <a:t> </a:t>
            </a:r>
            <a:r>
              <a:rPr lang="de-DE" sz="2800" b="1" dirty="0" err="1"/>
              <a:t>plants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34800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1600200"/>
            <a:ext cx="25590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709863" y="223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17412" name="Picture 4" descr="Untitled-3.jpg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"/>
            <a:ext cx="5741988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767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385810" y="523560"/>
            <a:ext cx="4315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err="1" smtClean="0"/>
              <a:t>Structure</a:t>
            </a:r>
            <a:r>
              <a:rPr lang="de-DE" sz="3600" dirty="0" smtClean="0"/>
              <a:t> </a:t>
            </a:r>
            <a:r>
              <a:rPr lang="de-DE" sz="3600" dirty="0" err="1" smtClean="0"/>
              <a:t>of</a:t>
            </a:r>
            <a:r>
              <a:rPr lang="de-DE" sz="3600" dirty="0" smtClean="0"/>
              <a:t> a </a:t>
            </a:r>
            <a:r>
              <a:rPr lang="de-DE" sz="3600" dirty="0" err="1" smtClean="0"/>
              <a:t>flower</a:t>
            </a:r>
            <a:endParaRPr lang="de-DE" sz="3600" dirty="0"/>
          </a:p>
        </p:txBody>
      </p:sp>
      <p:pic>
        <p:nvPicPr>
          <p:cNvPr id="5" name="Bild 4" descr="423px-Mature_flower_diagr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" y="1741535"/>
            <a:ext cx="9143999" cy="4690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52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ea-fl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86" y="865970"/>
            <a:ext cx="6253130" cy="4689847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328590" y="177168"/>
            <a:ext cx="2622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err="1" smtClean="0"/>
              <a:t>Pea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Flower</a:t>
            </a:r>
            <a:endParaRPr lang="de-DE" sz="36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1404549" y="5984815"/>
            <a:ext cx="5596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Female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male </a:t>
            </a:r>
            <a:r>
              <a:rPr lang="de-DE" dirty="0" err="1" smtClean="0"/>
              <a:t>organs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„</a:t>
            </a:r>
            <a:r>
              <a:rPr lang="de-DE" dirty="0" err="1" smtClean="0"/>
              <a:t>enclosed</a:t>
            </a:r>
            <a:r>
              <a:rPr lang="de-DE" dirty="0" smtClean="0"/>
              <a:t>“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flower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259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.jpg            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93" y="707372"/>
            <a:ext cx="5540375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862880" y="5486400"/>
            <a:ext cx="5270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5400" b="1" dirty="0"/>
              <a:t>?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667618" y="122596"/>
            <a:ext cx="342213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 err="1"/>
              <a:t>Crosspollination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68851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0668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59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143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219200" y="944563"/>
            <a:ext cx="9112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 b="1"/>
              <a:t>P: 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48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76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908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2004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1219200" y="2544763"/>
            <a:ext cx="996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/>
              <a:t>F1:</a:t>
            </a:r>
            <a:endParaRPr lang="de-DE"/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67436" y="300395"/>
            <a:ext cx="8257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400" b="1" dirty="0"/>
              <a:t>Transmission </a:t>
            </a:r>
            <a:r>
              <a:rPr lang="de-DE" sz="2400" b="1" dirty="0" err="1"/>
              <a:t>of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 smtClean="0"/>
              <a:t>trait</a:t>
            </a:r>
            <a:r>
              <a:rPr lang="de-DE" sz="2400" b="1" dirty="0" smtClean="0"/>
              <a:t> </a:t>
            </a:r>
            <a:r>
              <a:rPr lang="de-DE" sz="2400" b="1" dirty="0"/>
              <a:t>„</a:t>
            </a:r>
            <a:r>
              <a:rPr lang="de-DE" sz="2400" b="1" dirty="0" err="1"/>
              <a:t>seed</a:t>
            </a:r>
            <a:r>
              <a:rPr lang="de-DE" sz="2400" b="1" dirty="0"/>
              <a:t> </a:t>
            </a:r>
            <a:r>
              <a:rPr lang="de-DE" sz="2400" b="1" dirty="0" err="1"/>
              <a:t>color</a:t>
            </a:r>
            <a:r>
              <a:rPr lang="ja-JP" altLang="de-DE" sz="2400" b="1" dirty="0">
                <a:latin typeface="Arial"/>
              </a:rPr>
              <a:t>“</a:t>
            </a:r>
            <a:r>
              <a:rPr lang="de-DE" sz="2400" b="1" dirty="0"/>
              <a:t> </a:t>
            </a:r>
            <a:r>
              <a:rPr lang="de-DE" sz="2400" b="1" dirty="0" err="1"/>
              <a:t>over</a:t>
            </a:r>
            <a:r>
              <a:rPr lang="de-DE" sz="2400" b="1" dirty="0"/>
              <a:t> </a:t>
            </a:r>
            <a:r>
              <a:rPr lang="de-DE" sz="2400" b="1" dirty="0" err="1"/>
              <a:t>generations</a:t>
            </a:r>
            <a:endParaRPr lang="de-DE" sz="2400" b="1" dirty="0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3048000" y="1752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0495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715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6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038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7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0386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8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4102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499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00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038600"/>
            <a:ext cx="5969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01" name="Rectangle 21"/>
          <p:cNvSpPr>
            <a:spLocks noChangeArrowheads="1"/>
          </p:cNvSpPr>
          <p:nvPr/>
        </p:nvSpPr>
        <p:spPr bwMode="auto">
          <a:xfrm>
            <a:off x="1219200" y="3810000"/>
            <a:ext cx="996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 dirty="0"/>
              <a:t>F1: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>
            <a:off x="1219200" y="5105400"/>
            <a:ext cx="996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800"/>
              <a:t>F2:</a:t>
            </a:r>
          </a:p>
        </p:txBody>
      </p:sp>
      <p:sp>
        <p:nvSpPr>
          <p:cNvPr id="20503" name="Rectangle 23"/>
          <p:cNvSpPr>
            <a:spLocks noChangeArrowheads="1"/>
          </p:cNvSpPr>
          <p:nvPr/>
        </p:nvSpPr>
        <p:spPr bwMode="auto">
          <a:xfrm>
            <a:off x="2376488" y="4940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pic>
        <p:nvPicPr>
          <p:cNvPr id="20504" name="Picture 2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105400"/>
            <a:ext cx="5207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505" name="Line 25"/>
          <p:cNvSpPr>
            <a:spLocks noChangeShapeType="1"/>
          </p:cNvSpPr>
          <p:nvPr/>
        </p:nvSpPr>
        <p:spPr bwMode="auto">
          <a:xfrm>
            <a:off x="3048000" y="4495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506" name="Rectangle 26"/>
          <p:cNvSpPr>
            <a:spLocks noChangeArrowheads="1"/>
          </p:cNvSpPr>
          <p:nvPr/>
        </p:nvSpPr>
        <p:spPr bwMode="auto">
          <a:xfrm>
            <a:off x="5867400" y="1066800"/>
            <a:ext cx="17065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4000" b="1"/>
              <a:t>P</a:t>
            </a:r>
            <a:r>
              <a:rPr lang="de-DE" sz="4000"/>
              <a:t>arents</a:t>
            </a:r>
          </a:p>
        </p:txBody>
      </p:sp>
      <p:sp>
        <p:nvSpPr>
          <p:cNvPr id="20507" name="Rectangle 27"/>
          <p:cNvSpPr>
            <a:spLocks noChangeArrowheads="1"/>
          </p:cNvSpPr>
          <p:nvPr/>
        </p:nvSpPr>
        <p:spPr bwMode="auto">
          <a:xfrm>
            <a:off x="5794375" y="2471738"/>
            <a:ext cx="2717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/>
              <a:t>F1</a:t>
            </a:r>
            <a:r>
              <a:rPr lang="de-DE"/>
              <a:t>: First generation</a:t>
            </a:r>
          </a:p>
        </p:txBody>
      </p:sp>
      <p:sp>
        <p:nvSpPr>
          <p:cNvPr id="20508" name="Rectangle 28"/>
          <p:cNvSpPr>
            <a:spLocks noChangeArrowheads="1"/>
          </p:cNvSpPr>
          <p:nvPr/>
        </p:nvSpPr>
        <p:spPr bwMode="auto">
          <a:xfrm>
            <a:off x="5834063" y="5192713"/>
            <a:ext cx="3063875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dirty="0"/>
              <a:t>F2:</a:t>
            </a:r>
            <a:r>
              <a:rPr lang="de-DE" dirty="0"/>
              <a:t> Second </a:t>
            </a:r>
            <a:r>
              <a:rPr lang="de-DE" dirty="0" err="1"/>
              <a:t>generation</a:t>
            </a:r>
            <a:endParaRPr lang="de-DE" dirty="0"/>
          </a:p>
          <a:p>
            <a:endParaRPr lang="de-DE" dirty="0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179388" y="6400800"/>
            <a:ext cx="9032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/>
              <a:t>...the same happened with other features (color of petals, shape of seeds)</a:t>
            </a:r>
          </a:p>
        </p:txBody>
      </p:sp>
    </p:spTree>
    <p:extLst>
      <p:ext uri="{BB962C8B-B14F-4D97-AF65-F5344CB8AC3E}">
        <p14:creationId xmlns:p14="http://schemas.microsoft.com/office/powerpoint/2010/main" val="2351397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1" grpId="0"/>
      <p:bldP spid="20502" grpId="0"/>
      <p:bldP spid="20505" grpId="0" animBg="1"/>
      <p:bldP spid="20508" grpId="0"/>
      <p:bldP spid="205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unnettSquarePlainL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03" y="1998309"/>
            <a:ext cx="4002003" cy="356314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02036" y="203816"/>
            <a:ext cx="2561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b="1" dirty="0" err="1"/>
              <a:t>Punnett</a:t>
            </a:r>
            <a:r>
              <a:rPr lang="de-DE" sz="2400" b="1" dirty="0"/>
              <a:t> Square:</a:t>
            </a:r>
          </a:p>
        </p:txBody>
      </p:sp>
    </p:spTree>
    <p:extLst>
      <p:ext uri="{BB962C8B-B14F-4D97-AF65-F5344CB8AC3E}">
        <p14:creationId xmlns:p14="http://schemas.microsoft.com/office/powerpoint/2010/main" val="753239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PunnettSquarePlainL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003" y="1998309"/>
            <a:ext cx="4002003" cy="356314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27090" y="207981"/>
            <a:ext cx="2561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Punnett</a:t>
            </a:r>
            <a:r>
              <a:rPr lang="de-DE" sz="2400" b="1" dirty="0" smtClean="0"/>
              <a:t> Square: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409870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1184</Words>
  <Application>Microsoft Macintosh PowerPoint</Application>
  <PresentationFormat>Bildschirmpräsentation (4:3)</PresentationFormat>
  <Paragraphs>146</Paragraphs>
  <Slides>16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16</cp:revision>
  <dcterms:created xsi:type="dcterms:W3CDTF">2012-04-02T17:45:24Z</dcterms:created>
  <dcterms:modified xsi:type="dcterms:W3CDTF">2012-04-03T05:42:29Z</dcterms:modified>
</cp:coreProperties>
</file>