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6" r:id="rId2"/>
    <p:sldId id="273"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6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BB634-358E-B943-BACC-C01A7A8CB58A}" type="datetimeFigureOut">
              <a:rPr lang="de-DE" smtClean="0"/>
              <a:t>06.04.12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E7F15-8F64-1048-89AC-0A7125656185}" type="slidenum">
              <a:rPr lang="de-DE" smtClean="0"/>
              <a:t>‹Nr.›</a:t>
            </a:fld>
            <a:endParaRPr lang="de-DE"/>
          </a:p>
        </p:txBody>
      </p:sp>
    </p:spTree>
    <p:extLst>
      <p:ext uri="{BB962C8B-B14F-4D97-AF65-F5344CB8AC3E}">
        <p14:creationId xmlns:p14="http://schemas.microsoft.com/office/powerpoint/2010/main" val="2491700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e.wikipedia.org/wiki/Oberer_Planet" TargetMode="External"/><Relationship Id="rId4" Type="http://schemas.openxmlformats.org/officeDocument/2006/relationships/hyperlink" Target="http://de.wikipedia.org/wiki/Mars_(Planet)" TargetMode="External"/><Relationship Id="rId5" Type="http://schemas.openxmlformats.org/officeDocument/2006/relationships/hyperlink" Target="http://de.wikipedia.org/wiki/Neptun_(Planet)" TargetMode="External"/><Relationship Id="rId6" Type="http://schemas.openxmlformats.org/officeDocument/2006/relationships/hyperlink" Target="http://de.wikipedia.org/wiki/Opposition_(Astronomie)" TargetMode="External"/><Relationship Id="rId7" Type="http://schemas.openxmlformats.org/officeDocument/2006/relationships/hyperlink" Target="http://de.wikipedia.org/wiki/Rechtl%C3%A4ufig" TargetMode="External"/><Relationship Id="rId8" Type="http://schemas.openxmlformats.org/officeDocument/2006/relationships/hyperlink" Target="http://de.wikipedia.org/wiki/Konjunktion_(Astronomie)"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During</a:t>
            </a:r>
            <a:r>
              <a:rPr lang="de-DE" baseline="0" dirty="0" smtClean="0"/>
              <a:t> </a:t>
            </a:r>
            <a:r>
              <a:rPr lang="de-DE" baseline="0" dirty="0" err="1" smtClean="0"/>
              <a:t>this</a:t>
            </a:r>
            <a:r>
              <a:rPr lang="de-DE" baseline="0" dirty="0" smtClean="0"/>
              <a:t> time </a:t>
            </a:r>
            <a:r>
              <a:rPr lang="de-DE" baseline="0" dirty="0" err="1" smtClean="0"/>
              <a:t>one</a:t>
            </a:r>
            <a:r>
              <a:rPr lang="de-DE" baseline="0" dirty="0" smtClean="0"/>
              <a:t> </a:t>
            </a:r>
            <a:r>
              <a:rPr lang="de-DE" baseline="0" dirty="0" err="1" smtClean="0"/>
              <a:t>can</a:t>
            </a:r>
            <a:r>
              <a:rPr lang="de-DE" baseline="0" dirty="0" smtClean="0"/>
              <a:t> </a:t>
            </a:r>
            <a:r>
              <a:rPr lang="de-DE" baseline="0" dirty="0" err="1" smtClean="0"/>
              <a:t>observe</a:t>
            </a:r>
            <a:r>
              <a:rPr lang="de-DE" baseline="0" dirty="0" smtClean="0"/>
              <a:t> an </a:t>
            </a:r>
            <a:r>
              <a:rPr lang="de-DE" baseline="0" dirty="0" err="1" smtClean="0"/>
              <a:t>interesting</a:t>
            </a:r>
            <a:r>
              <a:rPr lang="de-DE" baseline="0" dirty="0" smtClean="0"/>
              <a:t> </a:t>
            </a:r>
            <a:r>
              <a:rPr lang="de-DE" baseline="0" dirty="0" err="1" smtClean="0"/>
              <a:t>phenomena</a:t>
            </a:r>
            <a:r>
              <a:rPr lang="de-DE" baseline="0" dirty="0" smtClean="0"/>
              <a:t> </a:t>
            </a:r>
            <a:r>
              <a:rPr lang="de-DE" baseline="0" dirty="0" err="1" smtClean="0"/>
              <a:t>while</a:t>
            </a:r>
            <a:r>
              <a:rPr lang="de-DE" baseline="0" dirty="0" smtClean="0"/>
              <a:t> </a:t>
            </a:r>
            <a:r>
              <a:rPr lang="de-DE" baseline="0" dirty="0" err="1" smtClean="0"/>
              <a:t>looking</a:t>
            </a:r>
            <a:r>
              <a:rPr lang="de-DE" baseline="0" dirty="0" smtClean="0"/>
              <a:t> </a:t>
            </a:r>
            <a:r>
              <a:rPr lang="de-DE" baseline="0" dirty="0" err="1" smtClean="0"/>
              <a:t>the</a:t>
            </a:r>
            <a:r>
              <a:rPr lang="de-DE" baseline="0" dirty="0" smtClean="0"/>
              <a:t> </a:t>
            </a:r>
            <a:r>
              <a:rPr lang="de-DE" baseline="0" dirty="0" err="1" smtClean="0"/>
              <a:t>position</a:t>
            </a:r>
            <a:r>
              <a:rPr lang="de-DE" baseline="0" dirty="0" smtClean="0"/>
              <a:t> (relative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stars</a:t>
            </a:r>
            <a:r>
              <a:rPr lang="de-DE" baseline="0" dirty="0" smtClean="0"/>
              <a:t> in </a:t>
            </a:r>
            <a:r>
              <a:rPr lang="de-DE" baseline="0" dirty="0" err="1" smtClean="0"/>
              <a:t>the</a:t>
            </a:r>
            <a:r>
              <a:rPr lang="de-DE" baseline="0" dirty="0" smtClean="0"/>
              <a:t> </a:t>
            </a:r>
            <a:r>
              <a:rPr lang="de-DE" baseline="0" dirty="0" err="1" smtClean="0"/>
              <a:t>background</a:t>
            </a:r>
            <a:r>
              <a:rPr lang="de-DE" baseline="0" dirty="0" smtClean="0"/>
              <a:t>) </a:t>
            </a:r>
            <a:r>
              <a:rPr lang="de-DE" baseline="0" dirty="0" err="1" smtClean="0"/>
              <a:t>of</a:t>
            </a:r>
            <a:r>
              <a:rPr lang="de-DE" baseline="0" dirty="0" smtClean="0"/>
              <a:t> Mars on </a:t>
            </a:r>
            <a:r>
              <a:rPr lang="de-DE" baseline="0" dirty="0" err="1" smtClean="0"/>
              <a:t>the</a:t>
            </a:r>
            <a:r>
              <a:rPr lang="de-DE" baseline="0" dirty="0" smtClean="0"/>
              <a:t> </a:t>
            </a:r>
            <a:r>
              <a:rPr lang="de-DE" baseline="0" dirty="0" err="1" smtClean="0"/>
              <a:t>sky</a:t>
            </a:r>
            <a:r>
              <a:rPr lang="de-DE" baseline="0" dirty="0" smtClean="0"/>
              <a:t>. </a:t>
            </a:r>
            <a:r>
              <a:rPr lang="de-DE" baseline="0" dirty="0" err="1" smtClean="0"/>
              <a:t>While</a:t>
            </a:r>
            <a:r>
              <a:rPr lang="de-DE" baseline="0" dirty="0" smtClean="0"/>
              <a:t> </a:t>
            </a:r>
            <a:r>
              <a:rPr lang="de-DE" baseline="0" dirty="0" err="1" smtClean="0"/>
              <a:t>it</a:t>
            </a:r>
            <a:r>
              <a:rPr lang="de-DE" baseline="0" dirty="0" smtClean="0"/>
              <a:t> </a:t>
            </a:r>
            <a:r>
              <a:rPr lang="de-DE" baseline="0" dirty="0" err="1" smtClean="0"/>
              <a:t>seems</a:t>
            </a:r>
            <a:r>
              <a:rPr lang="de-DE" baseline="0" dirty="0" smtClean="0"/>
              <a:t> </a:t>
            </a:r>
            <a:r>
              <a:rPr lang="de-DE" baseline="0" dirty="0" err="1" smtClean="0"/>
              <a:t>to</a:t>
            </a:r>
            <a:r>
              <a:rPr lang="de-DE" baseline="0" dirty="0" smtClean="0"/>
              <a:t> </a:t>
            </a:r>
            <a:r>
              <a:rPr lang="de-DE" baseline="0" dirty="0" err="1" smtClean="0"/>
              <a:t>wander</a:t>
            </a:r>
            <a:r>
              <a:rPr lang="de-DE" baseline="0" dirty="0" smtClean="0"/>
              <a:t> in </a:t>
            </a:r>
            <a:r>
              <a:rPr lang="de-DE" baseline="0" dirty="0" err="1" smtClean="0"/>
              <a:t>one</a:t>
            </a:r>
            <a:r>
              <a:rPr lang="de-DE" baseline="0" dirty="0" smtClean="0"/>
              <a:t> </a:t>
            </a:r>
            <a:r>
              <a:rPr lang="de-DE" baseline="0" dirty="0" err="1" smtClean="0"/>
              <a:t>direction</a:t>
            </a:r>
            <a:r>
              <a:rPr lang="de-DE" baseline="0" dirty="0" smtClean="0"/>
              <a:t> </a:t>
            </a:r>
            <a:r>
              <a:rPr lang="de-DE" baseline="0" dirty="0" err="1" smtClean="0"/>
              <a:t>most</a:t>
            </a:r>
            <a:r>
              <a:rPr lang="de-DE" baseline="0" dirty="0" smtClean="0"/>
              <a:t> time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year</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aseline="0" dirty="0" err="1" smtClean="0"/>
              <a:t>moment</a:t>
            </a:r>
            <a:r>
              <a:rPr lang="de-DE" baseline="0" dirty="0" smtClean="0"/>
              <a:t> Mars </a:t>
            </a:r>
            <a:r>
              <a:rPr lang="de-DE" baseline="0" dirty="0" err="1" smtClean="0"/>
              <a:t>seems</a:t>
            </a:r>
            <a:r>
              <a:rPr lang="de-DE" baseline="0" dirty="0" smtClean="0"/>
              <a:t> </a:t>
            </a:r>
            <a:r>
              <a:rPr lang="de-DE" baseline="0" dirty="0" err="1" smtClean="0"/>
              <a:t>to</a:t>
            </a:r>
            <a:r>
              <a:rPr lang="de-DE" baseline="0" dirty="0" smtClean="0"/>
              <a:t> </a:t>
            </a:r>
            <a:r>
              <a:rPr lang="de-DE" baseline="0" dirty="0" err="1" smtClean="0"/>
              <a:t>wander</a:t>
            </a:r>
            <a:r>
              <a:rPr lang="de-DE" baseline="0" dirty="0" smtClean="0"/>
              <a:t> </a:t>
            </a:r>
            <a:r>
              <a:rPr lang="de-DE" baseline="0" dirty="0" err="1" smtClean="0"/>
              <a:t>backwards</a:t>
            </a:r>
            <a:r>
              <a:rPr lang="de-DE" baseline="0" dirty="0" smtClean="0"/>
              <a:t>.</a:t>
            </a:r>
          </a:p>
          <a:p>
            <a:endParaRPr lang="de-DE" baseline="0" dirty="0" smtClean="0"/>
          </a:p>
          <a:p>
            <a:r>
              <a:rPr lang="de-DE" sz="1200" kern="1200" dirty="0" err="1" smtClean="0">
                <a:solidFill>
                  <a:schemeClr val="tx1"/>
                </a:solidFill>
                <a:effectLst/>
                <a:latin typeface="+mn-lt"/>
                <a:ea typeface="+mn-ea"/>
                <a:cs typeface="+mn-cs"/>
              </a:rPr>
              <a:t>How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does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take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earth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orbit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sun</a:t>
            </a:r>
            <a:r>
              <a:rPr lang="de-DE" sz="1200" kern="1200" dirty="0" smtClean="0">
                <a:solidFill>
                  <a:schemeClr val="tx1"/>
                </a:solidFill>
                <a:effectLst/>
                <a:latin typeface="+mn-lt"/>
                <a:ea typeface="+mn-ea"/>
                <a:cs typeface="+mn-cs"/>
              </a:rPr>
              <a:t>?	1 Year</a:t>
            </a:r>
          </a:p>
          <a:p>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Mars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about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two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years</a:t>
            </a:r>
            <a:r>
              <a:rPr lang="de-DE" sz="1200" kern="1200" dirty="0" smtClean="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2</a:t>
            </a:fld>
            <a:endParaRPr lang="de-DE"/>
          </a:p>
        </p:txBody>
      </p:sp>
    </p:spTree>
    <p:extLst>
      <p:ext uri="{BB962C8B-B14F-4D97-AF65-F5344CB8AC3E}">
        <p14:creationId xmlns:p14="http://schemas.microsoft.com/office/powerpoint/2010/main" val="34722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Punnett</a:t>
            </a:r>
            <a:r>
              <a:rPr lang="en-US" sz="1200" b="1" kern="1200" dirty="0" smtClean="0">
                <a:solidFill>
                  <a:schemeClr val="tx1"/>
                </a:solidFill>
                <a:latin typeface="+mn-lt"/>
                <a:ea typeface="+mn-ea"/>
                <a:cs typeface="+mn-cs"/>
              </a:rPr>
              <a:t> Square: Y</a:t>
            </a:r>
            <a:r>
              <a:rPr lang="en-US" sz="1200" b="1" kern="1200" baseline="0" dirty="0" smtClean="0">
                <a:solidFill>
                  <a:schemeClr val="tx1"/>
                </a:solidFill>
                <a:latin typeface="+mn-lt"/>
                <a:ea typeface="+mn-ea"/>
                <a:cs typeface="+mn-cs"/>
              </a:rPr>
              <a:t> = yellow (dominant)    y = green (recessive)          P: Parental Generation 		F: Filial Generation (offspring)</a:t>
            </a:r>
            <a:endParaRPr lang="en-US" sz="1200" b="1"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BB0E740-28EE-8F4C-A3C5-8B2E20451310}" type="slidenum">
              <a:rPr lang="de-DE" smtClean="0"/>
              <a:t>11</a:t>
            </a:fld>
            <a:endParaRPr lang="de-DE"/>
          </a:p>
        </p:txBody>
      </p:sp>
    </p:spTree>
    <p:extLst>
      <p:ext uri="{BB962C8B-B14F-4D97-AF65-F5344CB8AC3E}">
        <p14:creationId xmlns:p14="http://schemas.microsoft.com/office/powerpoint/2010/main" val="275907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Punnett</a:t>
            </a:r>
            <a:r>
              <a:rPr lang="en-US" sz="1200" b="1" kern="1200" dirty="0" smtClean="0">
                <a:solidFill>
                  <a:schemeClr val="tx1"/>
                </a:solidFill>
                <a:latin typeface="+mn-lt"/>
                <a:ea typeface="+mn-ea"/>
                <a:cs typeface="+mn-cs"/>
              </a:rPr>
              <a:t> Square: Y</a:t>
            </a:r>
            <a:r>
              <a:rPr lang="en-US" sz="1200" b="1" kern="1200" baseline="0" dirty="0" smtClean="0">
                <a:solidFill>
                  <a:schemeClr val="tx1"/>
                </a:solidFill>
                <a:latin typeface="+mn-lt"/>
                <a:ea typeface="+mn-ea"/>
                <a:cs typeface="+mn-cs"/>
              </a:rPr>
              <a:t> = yellow (dominant)    y = green (recessive)          P: Parental Generation 		F: Filial Generation (offspring)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b="1" dirty="0" smtClean="0"/>
              <a:t>Movie 6:30 – 13:55 (End)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DBB0E740-28EE-8F4C-A3C5-8B2E20451310}" type="slidenum">
              <a:rPr lang="de-DE" smtClean="0"/>
              <a:t>12</a:t>
            </a:fld>
            <a:endParaRPr lang="de-DE"/>
          </a:p>
        </p:txBody>
      </p:sp>
    </p:spTree>
    <p:extLst>
      <p:ext uri="{BB962C8B-B14F-4D97-AF65-F5344CB8AC3E}">
        <p14:creationId xmlns:p14="http://schemas.microsoft.com/office/powerpoint/2010/main" val="122015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smtClean="0"/>
          </a:p>
          <a:p>
            <a:r>
              <a:rPr lang="de-DE" b="0" dirty="0" err="1" smtClean="0"/>
              <a:t>Fill</a:t>
            </a:r>
            <a:r>
              <a:rPr lang="de-DE" b="0" baseline="0" dirty="0" smtClean="0"/>
              <a:t> in on </a:t>
            </a:r>
            <a:r>
              <a:rPr lang="de-DE" b="0" baseline="0" dirty="0" err="1" smtClean="0"/>
              <a:t>your</a:t>
            </a:r>
            <a:r>
              <a:rPr lang="de-DE" b="0" baseline="0" dirty="0" smtClean="0"/>
              <a:t> </a:t>
            </a:r>
            <a:r>
              <a:rPr lang="de-DE" b="0" baseline="0" dirty="0" err="1" smtClean="0"/>
              <a:t>own</a:t>
            </a:r>
            <a:r>
              <a:rPr lang="de-DE" b="0" baseline="0" dirty="0" smtClean="0"/>
              <a:t>!</a:t>
            </a:r>
            <a:endParaRPr lang="de-DE" b="1" dirty="0" smtClean="0"/>
          </a:p>
        </p:txBody>
      </p:sp>
      <p:sp>
        <p:nvSpPr>
          <p:cNvPr id="4" name="Foliennummernplatzhalter 3"/>
          <p:cNvSpPr>
            <a:spLocks noGrp="1"/>
          </p:cNvSpPr>
          <p:nvPr>
            <p:ph type="sldNum" sz="quarter" idx="10"/>
          </p:nvPr>
        </p:nvSpPr>
        <p:spPr/>
        <p:txBody>
          <a:bodyPr/>
          <a:lstStyle/>
          <a:p>
            <a:fld id="{DBB0E740-28EE-8F4C-A3C5-8B2E20451310}" type="slidenum">
              <a:rPr lang="de-DE" smtClean="0"/>
              <a:t>13</a:t>
            </a:fld>
            <a:endParaRPr lang="de-DE"/>
          </a:p>
        </p:txBody>
      </p:sp>
    </p:spTree>
    <p:extLst>
      <p:ext uri="{BB962C8B-B14F-4D97-AF65-F5344CB8AC3E}">
        <p14:creationId xmlns:p14="http://schemas.microsoft.com/office/powerpoint/2010/main" val="3409401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 a </a:t>
            </a:r>
            <a:r>
              <a:rPr lang="de-DE" sz="1200" kern="1200" dirty="0" err="1" smtClean="0">
                <a:solidFill>
                  <a:schemeClr val="tx1"/>
                </a:solidFill>
                <a:effectLst/>
                <a:latin typeface="+mn-lt"/>
                <a:ea typeface="+mn-ea"/>
                <a:cs typeface="+mn-cs"/>
              </a:rPr>
              <a:t>cross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two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homozygous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trait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Colour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individuals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differ</a:t>
            </a:r>
            <a:r>
              <a:rPr lang="de-DE" sz="1200" kern="1200" dirty="0" smtClean="0">
                <a:solidFill>
                  <a:schemeClr val="tx1"/>
                </a:solidFill>
                <a:effectLst/>
                <a:latin typeface="+mn-lt"/>
                <a:ea typeface="+mn-ea"/>
                <a:cs typeface="+mn-cs"/>
              </a:rPr>
              <a:t> in a </a:t>
            </a:r>
            <a:r>
              <a:rPr lang="de-DE" sz="1200" kern="1200" dirty="0" err="1" smtClean="0">
                <a:solidFill>
                  <a:schemeClr val="tx1"/>
                </a:solidFill>
                <a:effectLst/>
                <a:latin typeface="+mn-lt"/>
                <a:ea typeface="+mn-ea"/>
                <a:cs typeface="+mn-cs"/>
              </a:rPr>
              <a:t>particular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trait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here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Colour</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offspring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shows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same </a:t>
            </a:r>
            <a:r>
              <a:rPr lang="de-DE" sz="1200" kern="1200" dirty="0" err="1" smtClean="0">
                <a:solidFill>
                  <a:schemeClr val="tx1"/>
                </a:solidFill>
                <a:effectLst/>
                <a:latin typeface="+mn-lt"/>
                <a:ea typeface="+mn-ea"/>
                <a:cs typeface="+mn-cs"/>
              </a:rPr>
              <a:t>phenotype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Namely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dominant </a:t>
            </a:r>
            <a:r>
              <a:rPr lang="de-DE" sz="1200" kern="1200" dirty="0" err="1" smtClean="0">
                <a:solidFill>
                  <a:schemeClr val="tx1"/>
                </a:solidFill>
                <a:effectLst/>
                <a:latin typeface="+mn-lt"/>
                <a:ea typeface="+mn-ea"/>
                <a:cs typeface="+mn-cs"/>
              </a:rPr>
              <a:t>phenotype</a:t>
            </a:r>
            <a:r>
              <a:rPr lang="de-DE"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Explain</a:t>
            </a:r>
            <a:r>
              <a:rPr lang="de-DE"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Dominant/ </a:t>
            </a:r>
            <a:r>
              <a:rPr lang="de-DE" sz="1200" b="1" kern="1200" dirty="0" err="1" smtClean="0">
                <a:solidFill>
                  <a:schemeClr val="tx1"/>
                </a:solidFill>
                <a:effectLst/>
                <a:latin typeface="+mn-lt"/>
                <a:ea typeface="+mn-ea"/>
                <a:cs typeface="+mn-cs"/>
              </a:rPr>
              <a:t>recessive</a:t>
            </a:r>
            <a:r>
              <a:rPr lang="de-DE" sz="1200" b="1" kern="1200" baseline="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homozygous</a:t>
            </a:r>
            <a:r>
              <a:rPr lang="de-DE" sz="1200" b="1" kern="1200" dirty="0" smtClean="0">
                <a:solidFill>
                  <a:schemeClr val="tx1"/>
                </a:solidFill>
                <a:effectLst/>
                <a:latin typeface="+mn-lt"/>
                <a:ea typeface="+mn-ea"/>
                <a:cs typeface="+mn-cs"/>
              </a:rPr>
              <a:t>/</a:t>
            </a:r>
            <a:r>
              <a:rPr lang="de-DE" sz="1200" b="1" kern="1200" dirty="0" err="1" smtClean="0">
                <a:solidFill>
                  <a:schemeClr val="tx1"/>
                </a:solidFill>
                <a:effectLst/>
                <a:latin typeface="+mn-lt"/>
                <a:ea typeface="+mn-ea"/>
                <a:cs typeface="+mn-cs"/>
              </a:rPr>
              <a:t>heterozygous</a:t>
            </a:r>
            <a:r>
              <a:rPr lang="de-DE" sz="1200" b="1" kern="1200" baseline="0" dirty="0" smtClean="0">
                <a:solidFill>
                  <a:schemeClr val="tx1"/>
                </a:solidFill>
                <a:effectLst/>
                <a:latin typeface="+mn-lt"/>
                <a:ea typeface="+mn-ea"/>
                <a:cs typeface="+mn-cs"/>
              </a:rPr>
              <a:t> 		</a:t>
            </a:r>
            <a:r>
              <a:rPr lang="de-DE" sz="1200" kern="1200" baseline="0" dirty="0" smtClean="0">
                <a:solidFill>
                  <a:schemeClr val="tx1"/>
                </a:solidFill>
                <a:effectLst/>
                <a:latin typeface="+mn-lt"/>
                <a:ea typeface="+mn-ea"/>
                <a:cs typeface="+mn-cs"/>
              </a:rPr>
              <a:t>„</a:t>
            </a:r>
            <a:r>
              <a:rPr lang="de-DE" sz="1200" kern="1200" baseline="0" dirty="0" err="1" smtClean="0">
                <a:solidFill>
                  <a:schemeClr val="tx1"/>
                </a:solidFill>
                <a:effectLst/>
                <a:latin typeface="+mn-lt"/>
                <a:ea typeface="+mn-ea"/>
                <a:cs typeface="+mn-cs"/>
              </a:rPr>
              <a:t>Mendel‘s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Factor</a:t>
            </a:r>
            <a:r>
              <a:rPr lang="de-DE" sz="1200" kern="1200" baseline="0" dirty="0" smtClean="0">
                <a:solidFill>
                  <a:schemeClr val="tx1"/>
                </a:solidFill>
                <a:effectLst/>
                <a:latin typeface="+mn-lt"/>
                <a:ea typeface="+mn-ea"/>
                <a:cs typeface="+mn-cs"/>
              </a:rPr>
              <a:t>“= </a:t>
            </a:r>
            <a:r>
              <a:rPr lang="de-DE" sz="1200" b="1" kern="1200" baseline="0" dirty="0" smtClean="0">
                <a:solidFill>
                  <a:schemeClr val="tx1"/>
                </a:solidFill>
                <a:effectLst/>
                <a:latin typeface="+mn-lt"/>
                <a:ea typeface="+mn-ea"/>
                <a:cs typeface="+mn-cs"/>
              </a:rPr>
              <a:t>Gene	       </a:t>
            </a:r>
            <a:r>
              <a:rPr lang="de-DE" sz="1200" b="1" kern="1200" baseline="0" dirty="0" err="1" smtClean="0">
                <a:solidFill>
                  <a:schemeClr val="tx1"/>
                </a:solidFill>
                <a:effectLst/>
                <a:latin typeface="+mn-lt"/>
                <a:ea typeface="+mn-ea"/>
                <a:cs typeface="+mn-cs"/>
              </a:rPr>
              <a:t>Phenotype</a:t>
            </a:r>
            <a:r>
              <a:rPr lang="de-DE" sz="1200" b="1" kern="1200" baseline="0" dirty="0" smtClean="0">
                <a:solidFill>
                  <a:schemeClr val="tx1"/>
                </a:solidFill>
                <a:effectLst/>
                <a:latin typeface="+mn-lt"/>
                <a:ea typeface="+mn-ea"/>
                <a:cs typeface="+mn-cs"/>
              </a:rPr>
              <a:t>/ </a:t>
            </a:r>
            <a:r>
              <a:rPr lang="de-DE" sz="1200" b="1" kern="1200" baseline="0" dirty="0" err="1" smtClean="0">
                <a:solidFill>
                  <a:schemeClr val="tx1"/>
                </a:solidFill>
                <a:effectLst/>
                <a:latin typeface="+mn-lt"/>
                <a:ea typeface="+mn-ea"/>
                <a:cs typeface="+mn-cs"/>
              </a:rPr>
              <a:t>Genotype</a:t>
            </a:r>
            <a:endParaRPr lang="de-DE" sz="1200" b="1"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866D453-E0DB-3A49-9EB2-843A33163615}" type="slidenum">
              <a:rPr lang="de-DE" smtClean="0"/>
              <a:t>15</a:t>
            </a:fld>
            <a:endParaRPr lang="de-DE"/>
          </a:p>
        </p:txBody>
      </p:sp>
    </p:spTree>
    <p:extLst>
      <p:ext uri="{BB962C8B-B14F-4D97-AF65-F5344CB8AC3E}">
        <p14:creationId xmlns:p14="http://schemas.microsoft.com/office/powerpoint/2010/main" val="257229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 a </a:t>
            </a:r>
            <a:r>
              <a:rPr lang="de-DE" sz="1200" kern="1200" dirty="0" err="1" smtClean="0">
                <a:solidFill>
                  <a:schemeClr val="tx1"/>
                </a:solidFill>
                <a:effectLst/>
                <a:latin typeface="+mn-lt"/>
                <a:ea typeface="+mn-ea"/>
                <a:cs typeface="+mn-cs"/>
              </a:rPr>
              <a:t>cross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among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F1- Generation,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offspring</a:t>
            </a:r>
            <a:r>
              <a:rPr lang="de-DE" sz="1200" kern="1200" dirty="0" smtClean="0">
                <a:solidFill>
                  <a:schemeClr val="tx1"/>
                </a:solidFill>
                <a:effectLst/>
                <a:latin typeface="+mn-lt"/>
                <a:ea typeface="+mn-ea"/>
                <a:cs typeface="+mn-cs"/>
              </a:rPr>
              <a:t> will </a:t>
            </a:r>
            <a:r>
              <a:rPr lang="de-DE" sz="1200" kern="1200" dirty="0" err="1" smtClean="0">
                <a:solidFill>
                  <a:schemeClr val="tx1"/>
                </a:solidFill>
                <a:effectLst/>
                <a:latin typeface="+mn-lt"/>
                <a:ea typeface="+mn-ea"/>
                <a:cs typeface="+mn-cs"/>
              </a:rPr>
              <a:t>split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two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groups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Three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parts</a:t>
            </a:r>
            <a:r>
              <a:rPr lang="de-DE" sz="1200" kern="1200" dirty="0" smtClean="0">
                <a:solidFill>
                  <a:schemeClr val="tx1"/>
                </a:solidFill>
                <a:effectLst/>
                <a:latin typeface="+mn-lt"/>
                <a:ea typeface="+mn-ea"/>
                <a:cs typeface="+mn-cs"/>
              </a:rPr>
              <a:t> (75%) </a:t>
            </a:r>
            <a:r>
              <a:rPr lang="de-DE" sz="1200" kern="1200" dirty="0" err="1" smtClean="0">
                <a:solidFill>
                  <a:schemeClr val="tx1"/>
                </a:solidFill>
                <a:effectLst/>
                <a:latin typeface="+mn-lt"/>
                <a:ea typeface="+mn-ea"/>
                <a:cs typeface="+mn-cs"/>
              </a:rPr>
              <a:t>show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dominant </a:t>
            </a:r>
            <a:r>
              <a:rPr lang="de-DE" sz="1200" kern="1200" dirty="0" err="1" smtClean="0">
                <a:solidFill>
                  <a:schemeClr val="tx1"/>
                </a:solidFill>
                <a:effectLst/>
                <a:latin typeface="+mn-lt"/>
                <a:ea typeface="+mn-ea"/>
                <a:cs typeface="+mn-cs"/>
              </a:rPr>
              <a:t>phenotype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one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part</a:t>
            </a:r>
            <a:r>
              <a:rPr lang="de-DE" sz="1200" kern="1200" dirty="0" smtClean="0">
                <a:solidFill>
                  <a:schemeClr val="tx1"/>
                </a:solidFill>
                <a:effectLst/>
                <a:latin typeface="+mn-lt"/>
                <a:ea typeface="+mn-ea"/>
                <a:cs typeface="+mn-cs"/>
              </a:rPr>
              <a:t> (25%) </a:t>
            </a:r>
            <a:r>
              <a:rPr lang="de-DE" sz="1200" kern="1200" dirty="0" err="1" smtClean="0">
                <a:solidFill>
                  <a:schemeClr val="tx1"/>
                </a:solidFill>
                <a:effectLst/>
                <a:latin typeface="+mn-lt"/>
                <a:ea typeface="+mn-ea"/>
                <a:cs typeface="+mn-cs"/>
              </a:rPr>
              <a:t>shows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recessive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phenotype</a:t>
            </a:r>
            <a:r>
              <a:rPr lang="de-DE" sz="1200" kern="1200" dirty="0" smtClean="0">
                <a:solidFill>
                  <a:schemeClr val="tx1"/>
                </a:solidFill>
                <a:effectLst/>
                <a:latin typeface="+mn-lt"/>
                <a:ea typeface="+mn-ea"/>
                <a:cs typeface="+mn-cs"/>
              </a:rPr>
              <a:t>.</a:t>
            </a:r>
          </a:p>
          <a:p>
            <a:endParaRPr lang="de-DE" sz="1200" kern="1200" dirty="0" smtClean="0">
              <a:solidFill>
                <a:schemeClr val="tx1"/>
              </a:solidFill>
              <a:effectLst/>
              <a:latin typeface="+mn-lt"/>
              <a:ea typeface="+mn-ea"/>
              <a:cs typeface="+mn-cs"/>
            </a:endParaRPr>
          </a:p>
          <a:p>
            <a:r>
              <a:rPr lang="de-DE" sz="1200" kern="1200" dirty="0" err="1" smtClean="0">
                <a:solidFill>
                  <a:schemeClr val="tx1"/>
                </a:solidFill>
                <a:effectLst/>
                <a:latin typeface="+mn-lt"/>
                <a:ea typeface="+mn-ea"/>
                <a:cs typeface="+mn-cs"/>
              </a:rPr>
              <a:t>Fill</a:t>
            </a:r>
            <a:r>
              <a:rPr lang="de-DE" sz="1200" kern="1200" dirty="0" smtClean="0">
                <a:solidFill>
                  <a:schemeClr val="tx1"/>
                </a:solidFill>
                <a:effectLst/>
                <a:latin typeface="+mn-lt"/>
                <a:ea typeface="+mn-ea"/>
                <a:cs typeface="+mn-cs"/>
              </a:rPr>
              <a:t> in </a:t>
            </a:r>
            <a:r>
              <a:rPr lang="de-DE" sz="1200" kern="1200" dirty="0" err="1" smtClean="0">
                <a:solidFill>
                  <a:schemeClr val="tx1"/>
                </a:solidFill>
                <a:effectLst/>
                <a:latin typeface="+mn-lt"/>
                <a:ea typeface="+mn-ea"/>
                <a:cs typeface="+mn-cs"/>
              </a:rPr>
              <a:t>document</a:t>
            </a:r>
            <a:r>
              <a:rPr lang="de-DE" sz="1200" kern="1200" dirty="0" smtClean="0">
                <a:solidFill>
                  <a:schemeClr val="tx1"/>
                </a:solidFill>
                <a:effectLst/>
                <a:latin typeface="+mn-lt"/>
                <a:ea typeface="+mn-ea"/>
                <a:cs typeface="+mn-cs"/>
              </a:rPr>
              <a:t> Nr. 3 „</a:t>
            </a:r>
            <a:r>
              <a:rPr lang="de-DE" sz="1200" kern="1200" dirty="0" err="1" smtClean="0">
                <a:solidFill>
                  <a:schemeClr val="tx1"/>
                </a:solidFill>
                <a:effectLst/>
                <a:latin typeface="+mn-lt"/>
                <a:ea typeface="+mn-ea"/>
                <a:cs typeface="+mn-cs"/>
              </a:rPr>
              <a:t>Traits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dominanr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recessive</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866D453-E0DB-3A49-9EB2-843A33163615}" type="slidenum">
              <a:rPr lang="de-DE" smtClean="0"/>
              <a:t>16</a:t>
            </a:fld>
            <a:endParaRPr lang="de-DE"/>
          </a:p>
        </p:txBody>
      </p:sp>
    </p:spTree>
    <p:extLst>
      <p:ext uri="{BB962C8B-B14F-4D97-AF65-F5344CB8AC3E}">
        <p14:creationId xmlns:p14="http://schemas.microsoft.com/office/powerpoint/2010/main" val="3971102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1) </a:t>
            </a:r>
            <a:r>
              <a:rPr lang="de-DE" sz="1200" kern="1200" dirty="0" smtClean="0">
                <a:solidFill>
                  <a:schemeClr val="tx1"/>
                </a:solidFill>
                <a:effectLst/>
                <a:latin typeface="+mn-lt"/>
                <a:ea typeface="+mn-ea"/>
                <a:cs typeface="+mn-cs"/>
              </a:rPr>
              <a:t>A </a:t>
            </a:r>
            <a:r>
              <a:rPr lang="de-DE" sz="1200" kern="1200" dirty="0" err="1" smtClean="0">
                <a:solidFill>
                  <a:schemeClr val="tx1"/>
                </a:solidFill>
                <a:effectLst/>
                <a:latin typeface="+mn-lt"/>
                <a:ea typeface="+mn-ea"/>
                <a:cs typeface="+mn-cs"/>
              </a:rPr>
              <a:t>farmer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owns</a:t>
            </a:r>
            <a:r>
              <a:rPr lang="de-DE" sz="1200" kern="1200" dirty="0" smtClean="0">
                <a:solidFill>
                  <a:schemeClr val="tx1"/>
                </a:solidFill>
                <a:effectLst/>
                <a:latin typeface="+mn-lt"/>
                <a:ea typeface="+mn-ea"/>
                <a:cs typeface="+mn-cs"/>
              </a:rPr>
              <a:t> a </a:t>
            </a:r>
            <a:r>
              <a:rPr lang="de-DE" sz="1200" kern="1200" dirty="0" err="1" smtClean="0">
                <a:solidFill>
                  <a:schemeClr val="tx1"/>
                </a:solidFill>
                <a:effectLst/>
                <a:latin typeface="+mn-lt"/>
                <a:ea typeface="+mn-ea"/>
                <a:cs typeface="+mn-cs"/>
              </a:rPr>
              <a:t>field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plants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purple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flowers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Sowing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seeds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these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flowers</a:t>
            </a:r>
            <a:r>
              <a:rPr lang="de-DE" sz="1200" kern="1200" dirty="0" smtClean="0">
                <a:solidFill>
                  <a:schemeClr val="tx1"/>
                </a:solidFill>
                <a:effectLst/>
                <a:latin typeface="+mn-lt"/>
                <a:ea typeface="+mn-ea"/>
                <a:cs typeface="+mn-cs"/>
              </a:rPr>
              <a:t> he </a:t>
            </a:r>
            <a:r>
              <a:rPr lang="de-DE" sz="1200" kern="1200" dirty="0" err="1" smtClean="0">
                <a:solidFill>
                  <a:schemeClr val="tx1"/>
                </a:solidFill>
                <a:effectLst/>
                <a:latin typeface="+mn-lt"/>
                <a:ea typeface="+mn-ea"/>
                <a:cs typeface="+mn-cs"/>
              </a:rPr>
              <a:t>gets</a:t>
            </a:r>
            <a:r>
              <a:rPr lang="de-DE" sz="1200" kern="1200" dirty="0" smtClean="0">
                <a:solidFill>
                  <a:schemeClr val="tx1"/>
                </a:solidFill>
                <a:effectLst/>
                <a:latin typeface="+mn-lt"/>
                <a:ea typeface="+mn-ea"/>
                <a:cs typeface="+mn-cs"/>
              </a:rPr>
              <a:t> 135 </a:t>
            </a:r>
            <a:r>
              <a:rPr lang="de-DE" sz="1200" kern="1200" dirty="0" err="1" smtClean="0">
                <a:solidFill>
                  <a:schemeClr val="tx1"/>
                </a:solidFill>
                <a:effectLst/>
                <a:latin typeface="+mn-lt"/>
                <a:ea typeface="+mn-ea"/>
                <a:cs typeface="+mn-cs"/>
              </a:rPr>
              <a:t>plants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46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white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flowers</a:t>
            </a:r>
            <a:r>
              <a:rPr lang="de-DE" sz="1200" kern="1200" dirty="0" smtClean="0">
                <a:solidFill>
                  <a:schemeClr val="tx1"/>
                </a:solidFill>
                <a:effectLst/>
                <a:latin typeface="+mn-lt"/>
                <a:ea typeface="+mn-ea"/>
                <a:cs typeface="+mn-cs"/>
              </a:rPr>
              <a:t>.</a:t>
            </a:r>
          </a:p>
          <a:p>
            <a:r>
              <a:rPr lang="de-DE" sz="1200" kern="1200" dirty="0" smtClean="0">
                <a:solidFill>
                  <a:schemeClr val="tx1"/>
                </a:solidFill>
                <a:effectLst/>
                <a:latin typeface="+mn-lt"/>
                <a:ea typeface="+mn-ea"/>
                <a:cs typeface="+mn-cs"/>
              </a:rPr>
              <a:t> </a:t>
            </a:r>
          </a:p>
          <a:p>
            <a:r>
              <a:rPr lang="de-DE" sz="1200" i="1" kern="1200" dirty="0" smtClean="0">
                <a:solidFill>
                  <a:schemeClr val="tx1"/>
                </a:solidFill>
                <a:effectLst/>
                <a:latin typeface="+mn-lt"/>
                <a:ea typeface="+mn-ea"/>
                <a:cs typeface="+mn-cs"/>
              </a:rPr>
              <a:t>a) </a:t>
            </a:r>
            <a:r>
              <a:rPr lang="de-DE" sz="1200" i="1" kern="1200" dirty="0" err="1" smtClean="0">
                <a:solidFill>
                  <a:schemeClr val="tx1"/>
                </a:solidFill>
                <a:effectLst/>
                <a:latin typeface="+mn-lt"/>
                <a:ea typeface="+mn-ea"/>
                <a:cs typeface="+mn-cs"/>
              </a:rPr>
              <a:t>Explain</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this</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result</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by</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drawing</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the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scheme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of</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the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cross</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Which</a:t>
            </a:r>
            <a:r>
              <a:rPr lang="de-DE" sz="1200" i="1" kern="1200" dirty="0" smtClean="0">
                <a:solidFill>
                  <a:schemeClr val="tx1"/>
                </a:solidFill>
                <a:effectLst/>
                <a:latin typeface="+mn-lt"/>
                <a:ea typeface="+mn-ea"/>
                <a:cs typeface="+mn-cs"/>
              </a:rPr>
              <a:t> allele </a:t>
            </a:r>
            <a:r>
              <a:rPr lang="de-DE" sz="1200" i="1" kern="1200" dirty="0" err="1" smtClean="0">
                <a:solidFill>
                  <a:schemeClr val="tx1"/>
                </a:solidFill>
                <a:effectLst/>
                <a:latin typeface="+mn-lt"/>
                <a:ea typeface="+mn-ea"/>
                <a:cs typeface="+mn-cs"/>
              </a:rPr>
              <a:t>is</a:t>
            </a:r>
            <a:r>
              <a:rPr lang="de-DE" sz="1200" i="1" kern="1200" dirty="0" smtClean="0">
                <a:solidFill>
                  <a:schemeClr val="tx1"/>
                </a:solidFill>
                <a:effectLst/>
                <a:latin typeface="+mn-lt"/>
                <a:ea typeface="+mn-ea"/>
                <a:cs typeface="+mn-cs"/>
              </a:rPr>
              <a:t> dominant?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b) </a:t>
            </a:r>
            <a:r>
              <a:rPr lang="de-DE" sz="1200" i="1" kern="1200" dirty="0" err="1" smtClean="0">
                <a:solidFill>
                  <a:schemeClr val="tx1"/>
                </a:solidFill>
                <a:effectLst/>
                <a:latin typeface="+mn-lt"/>
                <a:ea typeface="+mn-ea"/>
                <a:cs typeface="+mn-cs"/>
              </a:rPr>
              <a:t>What</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is</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the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genotype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of</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the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red</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parent</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plants</a:t>
            </a:r>
            <a:r>
              <a:rPr lang="de-DE" sz="1200" i="1"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c) </a:t>
            </a:r>
            <a:r>
              <a:rPr lang="de-DE" sz="1200" i="1" kern="1200" dirty="0" err="1" smtClean="0">
                <a:solidFill>
                  <a:schemeClr val="tx1"/>
                </a:solidFill>
                <a:effectLst/>
                <a:latin typeface="+mn-lt"/>
                <a:ea typeface="+mn-ea"/>
                <a:cs typeface="+mn-cs"/>
              </a:rPr>
              <a:t>What</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is</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the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genotype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of</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the</a:t>
            </a:r>
            <a:r>
              <a:rPr lang="de-DE" sz="1200" i="1" kern="1200" dirty="0" smtClean="0">
                <a:solidFill>
                  <a:schemeClr val="tx1"/>
                </a:solidFill>
                <a:effectLst/>
                <a:latin typeface="+mn-lt"/>
                <a:ea typeface="+mn-ea"/>
                <a:cs typeface="+mn-cs"/>
              </a:rPr>
              <a:t> 135 </a:t>
            </a:r>
            <a:r>
              <a:rPr lang="de-DE" sz="1200" i="1" kern="1200" dirty="0" err="1" smtClean="0">
                <a:solidFill>
                  <a:schemeClr val="tx1"/>
                </a:solidFill>
                <a:effectLst/>
                <a:latin typeface="+mn-lt"/>
                <a:ea typeface="+mn-ea"/>
                <a:cs typeface="+mn-cs"/>
              </a:rPr>
              <a:t>plants</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with</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red</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flowers</a:t>
            </a:r>
            <a:r>
              <a:rPr lang="de-DE" sz="1200" i="1" kern="1200" smtClean="0">
                <a:solidFill>
                  <a:schemeClr val="tx1"/>
                </a:solidFill>
                <a:effectLst/>
                <a:latin typeface="+mn-lt"/>
                <a:ea typeface="+mn-ea"/>
                <a:cs typeface="+mn-cs"/>
              </a:rPr>
              <a:t>?</a:t>
            </a:r>
            <a:endParaRPr lang="de-DE" sz="120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866D453-E0DB-3A49-9EB2-843A33163615}" type="slidenum">
              <a:rPr lang="de-DE" smtClean="0"/>
              <a:t>17</a:t>
            </a:fld>
            <a:endParaRPr lang="de-DE"/>
          </a:p>
        </p:txBody>
      </p:sp>
    </p:spTree>
    <p:extLst>
      <p:ext uri="{BB962C8B-B14F-4D97-AF65-F5344CB8AC3E}">
        <p14:creationId xmlns:p14="http://schemas.microsoft.com/office/powerpoint/2010/main" val="401393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Explain</a:t>
            </a:r>
            <a:endParaRPr lang="de-DE" dirty="0" smtClean="0"/>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Mars im Löwen von Oktober 2011 bis Juli 2012. Er macht eine prächtige Oppositionsschlaufe. Die blaue Linie ist der Himmelsäquator, die rote Linie die Ekliptik.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Der Hauptstern des Löwen (rechtes Vorderbein) </a:t>
            </a:r>
            <a:r>
              <a:rPr lang="de-DE" sz="1200" kern="1200" dirty="0" err="1" smtClean="0">
                <a:solidFill>
                  <a:schemeClr val="tx1"/>
                </a:solidFill>
                <a:effectLst/>
                <a:latin typeface="+mn-lt"/>
                <a:ea typeface="+mn-ea"/>
                <a:cs typeface="+mn-cs"/>
              </a:rPr>
              <a:t>heisst</a:t>
            </a:r>
            <a:r>
              <a:rPr lang="de-DE" sz="1200" kern="1200" dirty="0" smtClean="0">
                <a:solidFill>
                  <a:schemeClr val="tx1"/>
                </a:solidFill>
                <a:effectLst/>
                <a:latin typeface="+mn-lt"/>
                <a:ea typeface="+mn-ea"/>
                <a:cs typeface="+mn-cs"/>
              </a:rPr>
              <a:t> Regulus. Die Ekliptik geht ziemlich genau durch Regulus. Mars kommt vom Krebs, zieht an Regulus vorbei, wandert beinahe ganz zu den Hinterbeinen, kehrt dann um und wandert wieder beinahe zum Regulus, um dann wiederum umzukehren und in Richtung Jungfrau weiterzieht.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latin typeface="+mn-lt"/>
                <a:ea typeface="+mn-ea"/>
                <a:cs typeface="+mn-cs"/>
              </a:rPr>
              <a:t>Als </a:t>
            </a:r>
            <a:r>
              <a:rPr lang="de-DE" sz="1200" b="1" kern="1200" dirty="0" smtClean="0">
                <a:solidFill>
                  <a:schemeClr val="tx1"/>
                </a:solidFill>
                <a:latin typeface="+mn-lt"/>
                <a:ea typeface="+mn-ea"/>
                <a:cs typeface="+mn-cs"/>
              </a:rPr>
              <a:t>Planetenschleife</a:t>
            </a:r>
            <a:r>
              <a:rPr lang="de-DE" sz="1200" b="0" kern="1200" dirty="0" smtClean="0">
                <a:solidFill>
                  <a:schemeClr val="tx1"/>
                </a:solidFill>
                <a:latin typeface="+mn-lt"/>
                <a:ea typeface="+mn-ea"/>
                <a:cs typeface="+mn-cs"/>
              </a:rPr>
              <a:t> oder </a:t>
            </a:r>
            <a:r>
              <a:rPr lang="de-DE" sz="1200" b="1" kern="1200" dirty="0" smtClean="0">
                <a:solidFill>
                  <a:schemeClr val="tx1"/>
                </a:solidFill>
                <a:latin typeface="+mn-lt"/>
                <a:ea typeface="+mn-ea"/>
                <a:cs typeface="+mn-cs"/>
              </a:rPr>
              <a:t>Oppositionsschleife</a:t>
            </a:r>
            <a:r>
              <a:rPr lang="de-DE" sz="1200" b="0" kern="1200" dirty="0" smtClean="0">
                <a:solidFill>
                  <a:schemeClr val="tx1"/>
                </a:solidFill>
                <a:latin typeface="+mn-lt"/>
                <a:ea typeface="+mn-ea"/>
                <a:cs typeface="+mn-cs"/>
              </a:rPr>
              <a:t> bezeichnet man das Phänomen, dass jeder </a:t>
            </a:r>
            <a:r>
              <a:rPr lang="de-DE" sz="1200" b="0" kern="1200" dirty="0" smtClean="0">
                <a:solidFill>
                  <a:schemeClr val="tx1"/>
                </a:solidFill>
                <a:latin typeface="+mn-lt"/>
                <a:ea typeface="+mn-ea"/>
                <a:cs typeface="+mn-cs"/>
                <a:hlinkClick r:id="rId3"/>
              </a:rPr>
              <a:t>obere Planet (</a:t>
            </a:r>
            <a:r>
              <a:rPr lang="de-DE" sz="1200" b="0" kern="1200" dirty="0" smtClean="0">
                <a:solidFill>
                  <a:schemeClr val="tx1"/>
                </a:solidFill>
                <a:latin typeface="+mn-lt"/>
                <a:ea typeface="+mn-ea"/>
                <a:cs typeface="+mn-cs"/>
                <a:hlinkClick r:id="rId4"/>
              </a:rPr>
              <a:t>Mars bis </a:t>
            </a:r>
            <a:r>
              <a:rPr lang="de-DE" sz="1200" b="0" kern="1200" dirty="0" smtClean="0">
                <a:solidFill>
                  <a:schemeClr val="tx1"/>
                </a:solidFill>
                <a:latin typeface="+mn-lt"/>
                <a:ea typeface="+mn-ea"/>
                <a:cs typeface="+mn-cs"/>
                <a:hlinkClick r:id="rId5"/>
              </a:rPr>
              <a:t>Neptun) in den Monaten um seine </a:t>
            </a:r>
            <a:r>
              <a:rPr lang="de-DE" sz="1200" b="0" kern="1200" dirty="0" smtClean="0">
                <a:solidFill>
                  <a:schemeClr val="tx1"/>
                </a:solidFill>
                <a:latin typeface="+mn-lt"/>
                <a:ea typeface="+mn-ea"/>
                <a:cs typeface="+mn-cs"/>
                <a:hlinkClick r:id="rId6"/>
              </a:rPr>
              <a:t>Opposition, d. h. wenn er von der Erde aus gesehen mit der Sonne einen Winkel von 180° einschließt, am Sternhimmel scheinbar zurückwandert, um später seine </a:t>
            </a:r>
            <a:r>
              <a:rPr lang="de-DE" sz="1200" b="0" kern="1200" dirty="0" smtClean="0">
                <a:solidFill>
                  <a:schemeClr val="tx1"/>
                </a:solidFill>
                <a:latin typeface="+mn-lt"/>
                <a:ea typeface="+mn-ea"/>
                <a:cs typeface="+mn-cs"/>
                <a:hlinkClick r:id="rId7"/>
              </a:rPr>
              <a:t>rechtläufige Bahn wieder fortzusetzen. Dies passiert, weil die Erde auf der "Innenbahn" schneller ist. Dadurch scheint der beobachtete Planet stillzustehen und seine Bewegungsrichtung sich dann umzukehren. Jeder untere Planet zeigt dieses Verhalten im Bereich seiner unteren </a:t>
            </a:r>
            <a:r>
              <a:rPr lang="de-DE" sz="1200" b="0" kern="1200" dirty="0" smtClean="0">
                <a:solidFill>
                  <a:schemeClr val="tx1"/>
                </a:solidFill>
                <a:latin typeface="+mn-lt"/>
                <a:ea typeface="+mn-ea"/>
                <a:cs typeface="+mn-cs"/>
                <a:hlinkClick r:id="rId8"/>
              </a:rPr>
              <a:t>Konjunktion, weil dieser dann die Erde überholt.</a:t>
            </a:r>
            <a:endParaRPr lang="de-DE" sz="1200" kern="1200" dirty="0" smtClean="0">
              <a:solidFill>
                <a:schemeClr val="tx1"/>
              </a:solidFill>
              <a:effectLst/>
              <a:latin typeface="+mn-lt"/>
              <a:ea typeface="+mn-ea"/>
              <a:cs typeface="+mn-cs"/>
            </a:endParaRPr>
          </a:p>
          <a:p>
            <a:endParaRPr lang="de-DE" dirty="0" smtClean="0"/>
          </a:p>
          <a:p>
            <a:endParaRPr lang="de-DE" dirty="0" smtClean="0"/>
          </a:p>
          <a:p>
            <a:r>
              <a:rPr lang="de-DE" dirty="0" smtClean="0"/>
              <a:t>Show </a:t>
            </a:r>
            <a:r>
              <a:rPr lang="de-DE" dirty="0" err="1" smtClean="0"/>
              <a:t>movie</a:t>
            </a:r>
            <a:r>
              <a:rPr lang="de-DE" baseline="0" dirty="0" smtClean="0"/>
              <a:t> </a:t>
            </a:r>
            <a:r>
              <a:rPr lang="de-DE" baseline="0" dirty="0" err="1" smtClean="0"/>
              <a:t>and</a:t>
            </a:r>
            <a:r>
              <a:rPr lang="de-DE" dirty="0" smtClean="0"/>
              <a:t> </a:t>
            </a:r>
            <a:r>
              <a:rPr lang="de-DE" dirty="0" err="1" smtClean="0"/>
              <a:t>Stellarium</a:t>
            </a:r>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3</a:t>
            </a:fld>
            <a:endParaRPr lang="de-DE"/>
          </a:p>
        </p:txBody>
      </p:sp>
    </p:spTree>
    <p:extLst>
      <p:ext uri="{BB962C8B-B14F-4D97-AF65-F5344CB8AC3E}">
        <p14:creationId xmlns:p14="http://schemas.microsoft.com/office/powerpoint/2010/main" val="130235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Gregor</a:t>
            </a:r>
            <a:r>
              <a:rPr lang="en-US" b="1" dirty="0" smtClean="0"/>
              <a:t> Johann Mendel (1822 –</a:t>
            </a:r>
            <a:r>
              <a:rPr lang="en-US" b="1" baseline="0" dirty="0" smtClean="0"/>
              <a:t> </a:t>
            </a:r>
            <a:r>
              <a:rPr lang="en-US" b="1" dirty="0" smtClean="0"/>
              <a:t>1884) </a:t>
            </a:r>
            <a:r>
              <a:rPr lang="en-US" dirty="0" smtClean="0"/>
              <a:t>was an Austrian</a:t>
            </a:r>
            <a:r>
              <a:rPr lang="en-US" baseline="0" dirty="0" smtClean="0"/>
              <a:t> </a:t>
            </a:r>
            <a:r>
              <a:rPr lang="en-US" dirty="0" smtClean="0"/>
              <a:t>scientist and monk.</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Posthumous fame as the </a:t>
            </a:r>
            <a:r>
              <a:rPr lang="en-US" b="1" dirty="0" smtClean="0"/>
              <a:t>founder of the new science of genetics.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Foliennummernplatzhalter 3"/>
          <p:cNvSpPr>
            <a:spLocks noGrp="1"/>
          </p:cNvSpPr>
          <p:nvPr>
            <p:ph type="sldNum" sz="quarter" idx="10"/>
          </p:nvPr>
        </p:nvSpPr>
        <p:spPr/>
        <p:txBody>
          <a:bodyPr/>
          <a:lstStyle/>
          <a:p>
            <a:fld id="{DBB0E740-28EE-8F4C-A3C5-8B2E20451310}" type="slidenum">
              <a:rPr lang="de-DE" smtClean="0"/>
              <a:t>4</a:t>
            </a:fld>
            <a:endParaRPr lang="de-DE"/>
          </a:p>
        </p:txBody>
      </p:sp>
    </p:spTree>
    <p:extLst>
      <p:ext uri="{BB962C8B-B14F-4D97-AF65-F5344CB8AC3E}">
        <p14:creationId xmlns:p14="http://schemas.microsoft.com/office/powerpoint/2010/main" val="20248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one can observe, children often look alike their parents</a:t>
            </a:r>
            <a:r>
              <a:rPr lang="de-DE" baseline="0" dirty="0" smtClean="0"/>
              <a:t>… </a:t>
            </a:r>
            <a:r>
              <a:rPr lang="de-DE" baseline="0" dirty="0" err="1" smtClean="0"/>
              <a:t>they</a:t>
            </a:r>
            <a:r>
              <a:rPr lang="de-DE" baseline="0" dirty="0" smtClean="0"/>
              <a:t> </a:t>
            </a:r>
            <a:r>
              <a:rPr lang="de-DE" baseline="0" dirty="0" err="1" smtClean="0"/>
              <a:t>somehow</a:t>
            </a:r>
            <a:r>
              <a:rPr lang="de-DE" baseline="0" dirty="0" smtClean="0"/>
              <a:t> </a:t>
            </a:r>
            <a:r>
              <a:rPr lang="de-DE" baseline="0" dirty="0" err="1" smtClean="0"/>
              <a:t>inherit</a:t>
            </a:r>
            <a:r>
              <a:rPr lang="de-DE" baseline="0" dirty="0" smtClean="0"/>
              <a:t> </a:t>
            </a:r>
            <a:r>
              <a:rPr lang="de-DE" baseline="0" dirty="0" err="1" smtClean="0"/>
              <a:t>the</a:t>
            </a:r>
            <a:r>
              <a:rPr lang="de-DE" baseline="0" dirty="0" smtClean="0"/>
              <a:t> </a:t>
            </a:r>
            <a:r>
              <a:rPr lang="de-DE" baseline="0" dirty="0" err="1" smtClean="0"/>
              <a:t>features</a:t>
            </a:r>
            <a:r>
              <a:rPr lang="de-DE" baseline="0" dirty="0" smtClean="0"/>
              <a:t> </a:t>
            </a:r>
            <a:r>
              <a:rPr lang="de-DE" baseline="0" dirty="0" err="1" smtClean="0"/>
              <a:t>of</a:t>
            </a:r>
            <a:r>
              <a:rPr lang="de-DE" baseline="0" dirty="0" smtClean="0"/>
              <a:t> </a:t>
            </a:r>
            <a:r>
              <a:rPr lang="de-DE" baseline="0" dirty="0" err="1" smtClean="0"/>
              <a:t>their</a:t>
            </a:r>
            <a:r>
              <a:rPr lang="de-DE" baseline="0" dirty="0" smtClean="0"/>
              <a:t> </a:t>
            </a:r>
            <a:r>
              <a:rPr lang="de-DE" baseline="0" dirty="0" err="1" smtClean="0"/>
              <a:t>parents</a:t>
            </a:r>
            <a:r>
              <a:rPr lang="de-DE" baseline="0" dirty="0" smtClean="0"/>
              <a:t>. This </a:t>
            </a:r>
            <a:r>
              <a:rPr lang="de-DE" baseline="0" dirty="0" err="1" smtClean="0"/>
              <a:t>is</a:t>
            </a:r>
            <a:r>
              <a:rPr lang="de-DE" baseline="0" dirty="0" smtClean="0"/>
              <a:t> </a:t>
            </a:r>
            <a:r>
              <a:rPr lang="de-DE" baseline="0" dirty="0" err="1" smtClean="0"/>
              <a:t>true</a:t>
            </a:r>
            <a:r>
              <a:rPr lang="de-DE" baseline="0" dirty="0" smtClean="0"/>
              <a:t> in </a:t>
            </a:r>
            <a:r>
              <a:rPr lang="de-DE" baseline="0" dirty="0" err="1" smtClean="0"/>
              <a:t>humans</a:t>
            </a:r>
            <a:r>
              <a:rPr lang="de-DE" baseline="0" dirty="0" smtClean="0"/>
              <a:t> </a:t>
            </a:r>
            <a:r>
              <a:rPr lang="de-DE" baseline="0" dirty="0" err="1" smtClean="0"/>
              <a:t>and</a:t>
            </a:r>
            <a:r>
              <a:rPr lang="de-DE" baseline="0" dirty="0" smtClean="0"/>
              <a:t> </a:t>
            </a:r>
            <a:r>
              <a:rPr lang="de-DE" baseline="0" dirty="0" err="1" smtClean="0"/>
              <a:t>animals</a:t>
            </a:r>
            <a:r>
              <a:rPr lang="de-DE" baseline="0" dirty="0" smtClean="0"/>
              <a:t>... </a:t>
            </a:r>
            <a:r>
              <a:rPr lang="de-DE" baseline="0" dirty="0" err="1" smtClean="0"/>
              <a:t>and</a:t>
            </a:r>
            <a:r>
              <a:rPr lang="de-DE" baseline="0" dirty="0" smtClean="0"/>
              <a:t> also in </a:t>
            </a:r>
            <a:r>
              <a:rPr lang="de-DE" baseline="0" dirty="0" err="1" smtClean="0"/>
              <a:t>plants</a:t>
            </a:r>
            <a:r>
              <a:rPr lang="de-DE" baseline="0"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Mendel demonstrated that the </a:t>
            </a:r>
            <a:r>
              <a:rPr lang="en-US" b="1" dirty="0" smtClean="0"/>
              <a:t>inheritance of certain traits in pea plants </a:t>
            </a:r>
            <a:r>
              <a:rPr lang="en-US" dirty="0" smtClean="0"/>
              <a:t>follows particular rules.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Although the significance of Mendel's work was not recognized until the turn of the 20th century, the independent rediscovery of these </a:t>
            </a:r>
            <a:r>
              <a:rPr lang="en-US" b="1" dirty="0" smtClean="0"/>
              <a:t>laws formed the foundation of the modern science of genetics.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We want to find out</a:t>
            </a:r>
            <a:r>
              <a:rPr lang="en-US" b="0" baseline="0" dirty="0" smtClean="0"/>
              <a:t> about the rules </a:t>
            </a:r>
            <a:r>
              <a:rPr lang="en-US" b="0" baseline="0" dirty="0" err="1" smtClean="0"/>
              <a:t>Mendelian</a:t>
            </a:r>
            <a:r>
              <a:rPr lang="en-US" b="0" baseline="0" dirty="0" smtClean="0"/>
              <a:t> rules ourselves</a:t>
            </a:r>
            <a:endParaRPr lang="de-DE" b="0" dirty="0" smtClean="0"/>
          </a:p>
          <a:p>
            <a:endParaRPr lang="de-DE" b="0" dirty="0"/>
          </a:p>
        </p:txBody>
      </p:sp>
      <p:sp>
        <p:nvSpPr>
          <p:cNvPr id="4" name="Foliennummernplatzhalter 3"/>
          <p:cNvSpPr>
            <a:spLocks noGrp="1"/>
          </p:cNvSpPr>
          <p:nvPr>
            <p:ph type="sldNum" sz="quarter" idx="10"/>
          </p:nvPr>
        </p:nvSpPr>
        <p:spPr/>
        <p:txBody>
          <a:bodyPr/>
          <a:lstStyle/>
          <a:p>
            <a:fld id="{DBB0E740-28EE-8F4C-A3C5-8B2E20451310}" type="slidenum">
              <a:rPr lang="de-DE" smtClean="0"/>
              <a:t>5</a:t>
            </a:fld>
            <a:endParaRPr lang="de-DE"/>
          </a:p>
        </p:txBody>
      </p:sp>
    </p:spTree>
    <p:extLst>
      <p:ext uri="{BB962C8B-B14F-4D97-AF65-F5344CB8AC3E}">
        <p14:creationId xmlns:p14="http://schemas.microsoft.com/office/powerpoint/2010/main" val="270493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Mendel experimented with varieties of </a:t>
            </a:r>
            <a:r>
              <a:rPr lang="en-US" b="1" dirty="0" smtClean="0"/>
              <a:t>garden peas </a:t>
            </a:r>
            <a:r>
              <a:rPr lang="en-US" dirty="0" smtClean="0"/>
              <a:t>(</a:t>
            </a:r>
            <a:r>
              <a:rPr lang="en-US" dirty="0" err="1" smtClean="0"/>
              <a:t>Pisum</a:t>
            </a:r>
            <a:r>
              <a:rPr lang="en-US" dirty="0" smtClean="0"/>
              <a:t> </a:t>
            </a:r>
            <a:r>
              <a:rPr lang="en-US" dirty="0" err="1" smtClean="0"/>
              <a:t>sativum</a:t>
            </a:r>
            <a:r>
              <a:rPr lang="en-US" dirty="0" smtClean="0"/>
              <a:t>). He found varieties with </a:t>
            </a:r>
            <a:r>
              <a:rPr lang="en-US" b="1" dirty="0" smtClean="0"/>
              <a:t>clearly</a:t>
            </a:r>
            <a:r>
              <a:rPr lang="en-US" b="1" baseline="0" dirty="0" smtClean="0"/>
              <a:t> distinguishable</a:t>
            </a:r>
            <a:r>
              <a:rPr lang="en-US" b="1" dirty="0" smtClean="0"/>
              <a:t> features </a:t>
            </a:r>
            <a:r>
              <a:rPr lang="en-US" dirty="0" smtClean="0"/>
              <a:t>such as </a:t>
            </a:r>
            <a:r>
              <a:rPr lang="en-US" b="1" dirty="0" smtClean="0"/>
              <a:t>flower </a:t>
            </a:r>
            <a:r>
              <a:rPr lang="en-US" b="1" dirty="0" err="1" smtClean="0"/>
              <a:t>colour</a:t>
            </a:r>
            <a:r>
              <a:rPr lang="en-US" dirty="0" smtClean="0"/>
              <a:t> (white versus purple), </a:t>
            </a:r>
            <a:r>
              <a:rPr lang="en-US" b="1" dirty="0" smtClean="0"/>
              <a:t>seed </a:t>
            </a:r>
            <a:r>
              <a:rPr lang="en-US" b="1" dirty="0" err="1" smtClean="0"/>
              <a:t>colour</a:t>
            </a:r>
            <a:r>
              <a:rPr lang="en-US" b="1" dirty="0" smtClean="0"/>
              <a:t> </a:t>
            </a:r>
            <a:r>
              <a:rPr lang="en-US" dirty="0" smtClean="0"/>
              <a:t>(green versus yellow) and </a:t>
            </a:r>
            <a:r>
              <a:rPr lang="en-US" b="1" dirty="0" smtClean="0"/>
              <a:t>form of seed </a:t>
            </a:r>
            <a:r>
              <a:rPr lang="en-US" dirty="0" smtClean="0"/>
              <a:t>(round versus wrinkled), and grew each variety for two years to make sure that it was pure--that it bred true. He chose pea plants because the flower is normally self-fertilized, but can be cross-fertilized experimentally if the stamens are removed before they ripen.</a:t>
            </a:r>
            <a:endParaRPr lang="de-DE" dirty="0"/>
          </a:p>
        </p:txBody>
      </p:sp>
      <p:sp>
        <p:nvSpPr>
          <p:cNvPr id="4" name="Foliennummernplatzhalter 3"/>
          <p:cNvSpPr>
            <a:spLocks noGrp="1"/>
          </p:cNvSpPr>
          <p:nvPr>
            <p:ph type="sldNum" sz="quarter" idx="10"/>
          </p:nvPr>
        </p:nvSpPr>
        <p:spPr/>
        <p:txBody>
          <a:bodyPr/>
          <a:lstStyle/>
          <a:p>
            <a:fld id="{DBB0E740-28EE-8F4C-A3C5-8B2E20451310}" type="slidenum">
              <a:rPr lang="de-DE" smtClean="0"/>
              <a:t>6</a:t>
            </a:fld>
            <a:endParaRPr lang="de-DE"/>
          </a:p>
        </p:txBody>
      </p:sp>
    </p:spTree>
    <p:extLst>
      <p:ext uri="{BB962C8B-B14F-4D97-AF65-F5344CB8AC3E}">
        <p14:creationId xmlns:p14="http://schemas.microsoft.com/office/powerpoint/2010/main" val="167509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Movie Mendel 2.19– 3:26</a:t>
            </a:r>
            <a:endParaRPr lang="de-DE" b="1" dirty="0"/>
          </a:p>
        </p:txBody>
      </p:sp>
      <p:sp>
        <p:nvSpPr>
          <p:cNvPr id="4" name="Foliennummernplatzhalter 3"/>
          <p:cNvSpPr>
            <a:spLocks noGrp="1"/>
          </p:cNvSpPr>
          <p:nvPr>
            <p:ph type="sldNum" sz="quarter" idx="10"/>
          </p:nvPr>
        </p:nvSpPr>
        <p:spPr/>
        <p:txBody>
          <a:bodyPr/>
          <a:lstStyle/>
          <a:p>
            <a:fld id="{DBB0E740-28EE-8F4C-A3C5-8B2E20451310}" type="slidenum">
              <a:rPr lang="de-DE" smtClean="0"/>
              <a:t>7</a:t>
            </a:fld>
            <a:endParaRPr lang="de-DE"/>
          </a:p>
        </p:txBody>
      </p:sp>
    </p:spTree>
    <p:extLst>
      <p:ext uri="{BB962C8B-B14F-4D97-AF65-F5344CB8AC3E}">
        <p14:creationId xmlns:p14="http://schemas.microsoft.com/office/powerpoint/2010/main" val="299612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B0E740-28EE-8F4C-A3C5-8B2E20451310}" type="slidenum">
              <a:rPr lang="de-DE" smtClean="0"/>
              <a:t>8</a:t>
            </a:fld>
            <a:endParaRPr lang="de-DE"/>
          </a:p>
        </p:txBody>
      </p:sp>
    </p:spTree>
    <p:extLst>
      <p:ext uri="{BB962C8B-B14F-4D97-AF65-F5344CB8AC3E}">
        <p14:creationId xmlns:p14="http://schemas.microsoft.com/office/powerpoint/2010/main" val="11208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baseline="0" dirty="0" smtClean="0">
                <a:solidFill>
                  <a:schemeClr val="tx1"/>
                </a:solidFill>
                <a:latin typeface="+mn-lt"/>
                <a:ea typeface="+mn-ea"/>
                <a:cs typeface="+mn-cs"/>
              </a:rPr>
              <a:t>Pea plants usually </a:t>
            </a:r>
            <a:r>
              <a:rPr lang="en-US" sz="1200" kern="1200" baseline="0" dirty="0" err="1" smtClean="0">
                <a:solidFill>
                  <a:schemeClr val="tx1"/>
                </a:solidFill>
                <a:latin typeface="+mn-lt"/>
                <a:ea typeface="+mn-ea"/>
                <a:cs typeface="+mn-cs"/>
              </a:rPr>
              <a:t>fertilze</a:t>
            </a:r>
            <a:r>
              <a:rPr lang="en-US" sz="1200" kern="1200" baseline="0" dirty="0" smtClean="0">
                <a:solidFill>
                  <a:schemeClr val="tx1"/>
                </a:solidFill>
                <a:latin typeface="+mn-lt"/>
                <a:ea typeface="+mn-ea"/>
                <a:cs typeface="+mn-cs"/>
              </a:rPr>
              <a:t> themselves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male sexual </a:t>
            </a:r>
            <a:r>
              <a:rPr lang="de-DE" sz="1200" kern="1200" baseline="0" dirty="0" err="1" smtClean="0">
                <a:solidFill>
                  <a:schemeClr val="tx1"/>
                </a:solidFill>
                <a:latin typeface="+mn-lt"/>
                <a:ea typeface="+mn-ea"/>
                <a:cs typeface="+mn-cs"/>
              </a:rPr>
              <a:t>organs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transfer</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their</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pollen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to</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female</a:t>
            </a:r>
            <a:r>
              <a:rPr lang="de-DE" sz="1200" kern="1200" baseline="0" dirty="0" smtClean="0">
                <a:solidFill>
                  <a:schemeClr val="tx1"/>
                </a:solidFill>
                <a:latin typeface="+mn-lt"/>
                <a:ea typeface="+mn-ea"/>
                <a:cs typeface="+mn-cs"/>
              </a:rPr>
              <a:t> sexual </a:t>
            </a:r>
            <a:r>
              <a:rPr lang="de-DE" sz="1200" kern="1200" baseline="0" dirty="0" err="1" smtClean="0">
                <a:solidFill>
                  <a:schemeClr val="tx1"/>
                </a:solidFill>
                <a:latin typeface="+mn-lt"/>
                <a:ea typeface="+mn-ea"/>
                <a:cs typeface="+mn-cs"/>
              </a:rPr>
              <a:t>organ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of</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same plant.</a:t>
            </a:r>
          </a:p>
          <a:p>
            <a:endParaRPr lang="de-DE"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 typical experiment Mendel cross-fertilized the flowers of plants with purple</a:t>
            </a:r>
            <a:r>
              <a:rPr lang="en-US" sz="1200" kern="1200" baseline="0" dirty="0" smtClean="0">
                <a:solidFill>
                  <a:schemeClr val="tx1"/>
                </a:solidFill>
                <a:latin typeface="+mn-lt"/>
                <a:ea typeface="+mn-ea"/>
                <a:cs typeface="+mn-cs"/>
              </a:rPr>
              <a:t> and white petals. Cutting the male sexual organs of a pea plant before it could fertilize its female organs. Then he transferred the pollen of another plant on the female organ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to</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fertilize</a:t>
            </a:r>
            <a:r>
              <a:rPr lang="de-DE" sz="1200" kern="1200" baseline="0" dirty="0" smtClean="0">
                <a:solidFill>
                  <a:schemeClr val="tx1"/>
                </a:solidFill>
                <a:latin typeface="+mn-lt"/>
                <a:ea typeface="+mn-ea"/>
                <a:cs typeface="+mn-cs"/>
              </a:rPr>
              <a:t> it.</a:t>
            </a:r>
          </a:p>
          <a:p>
            <a:endParaRPr lang="de-DE" sz="1200" b="1" kern="1200" baseline="0" dirty="0" smtClean="0">
              <a:solidFill>
                <a:schemeClr val="tx1"/>
              </a:solidFill>
              <a:latin typeface="+mn-lt"/>
              <a:ea typeface="+mn-ea"/>
              <a:cs typeface="+mn-cs"/>
            </a:endParaRPr>
          </a:p>
          <a:p>
            <a:r>
              <a:rPr lang="de-DE" sz="1200" b="1" kern="1200" baseline="0" dirty="0" smtClean="0">
                <a:solidFill>
                  <a:schemeClr val="tx1"/>
                </a:solidFill>
                <a:latin typeface="+mn-lt"/>
                <a:ea typeface="+mn-ea"/>
                <a:cs typeface="+mn-cs"/>
              </a:rPr>
              <a:t>Movie! 4:14- 6:30      </a:t>
            </a:r>
            <a:r>
              <a:rPr lang="de-DE" sz="1200" b="0" kern="1200" baseline="0" dirty="0" err="1" smtClean="0">
                <a:solidFill>
                  <a:schemeClr val="tx1"/>
                </a:solidFill>
                <a:latin typeface="+mn-lt"/>
                <a:ea typeface="+mn-ea"/>
                <a:cs typeface="+mn-cs"/>
              </a:rPr>
              <a:t>How</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did</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offspring</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of</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these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parents</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look</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like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Possible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suggestions</a:t>
            </a:r>
            <a:r>
              <a:rPr lang="de-DE" sz="1200" b="0" kern="1200" baseline="0" dirty="0" smtClean="0">
                <a:solidFill>
                  <a:schemeClr val="tx1"/>
                </a:solidFill>
                <a:latin typeface="+mn-lt"/>
                <a:ea typeface="+mn-ea"/>
                <a:cs typeface="+mn-cs"/>
              </a:rPr>
              <a:t>?</a:t>
            </a:r>
            <a:endParaRPr lang="de-DE" b="0" dirty="0"/>
          </a:p>
        </p:txBody>
      </p:sp>
      <p:sp>
        <p:nvSpPr>
          <p:cNvPr id="4" name="Foliennummernplatzhalter 3"/>
          <p:cNvSpPr>
            <a:spLocks noGrp="1"/>
          </p:cNvSpPr>
          <p:nvPr>
            <p:ph type="sldNum" sz="quarter" idx="10"/>
          </p:nvPr>
        </p:nvSpPr>
        <p:spPr/>
        <p:txBody>
          <a:bodyPr/>
          <a:lstStyle/>
          <a:p>
            <a:fld id="{DBB0E740-28EE-8F4C-A3C5-8B2E20451310}" type="slidenum">
              <a:rPr lang="de-DE" smtClean="0"/>
              <a:t>9</a:t>
            </a:fld>
            <a:endParaRPr lang="de-DE"/>
          </a:p>
        </p:txBody>
      </p:sp>
    </p:spTree>
    <p:extLst>
      <p:ext uri="{BB962C8B-B14F-4D97-AF65-F5344CB8AC3E}">
        <p14:creationId xmlns:p14="http://schemas.microsoft.com/office/powerpoint/2010/main" val="88509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mn-lt"/>
                <a:ea typeface="+mn-ea"/>
                <a:cs typeface="+mn-cs"/>
              </a:rPr>
              <a:t>Mendel </a:t>
            </a:r>
            <a:r>
              <a:rPr lang="en-US" sz="1200" b="1" kern="1200" dirty="0" smtClean="0">
                <a:solidFill>
                  <a:schemeClr val="tx1"/>
                </a:solidFill>
                <a:latin typeface="+mn-lt"/>
                <a:ea typeface="+mn-ea"/>
                <a:cs typeface="+mn-cs"/>
              </a:rPr>
              <a:t>cross-fertilized </a:t>
            </a:r>
            <a:r>
              <a:rPr lang="en-US" sz="1200" kern="1200" dirty="0" smtClean="0">
                <a:solidFill>
                  <a:schemeClr val="tx1"/>
                </a:solidFill>
                <a:latin typeface="+mn-lt"/>
                <a:ea typeface="+mn-ea"/>
                <a:cs typeface="+mn-cs"/>
              </a:rPr>
              <a:t>the flowers of plants grown </a:t>
            </a:r>
            <a:r>
              <a:rPr lang="en-US" sz="1200" b="1" kern="1200" dirty="0" smtClean="0">
                <a:solidFill>
                  <a:schemeClr val="tx1"/>
                </a:solidFill>
                <a:latin typeface="+mn-lt"/>
                <a:ea typeface="+mn-ea"/>
                <a:cs typeface="+mn-cs"/>
              </a:rPr>
              <a:t>from green and yellow seeds </a:t>
            </a:r>
            <a:r>
              <a:rPr lang="en-US" sz="1200" kern="1200" dirty="0" smtClean="0">
                <a:solidFill>
                  <a:schemeClr val="tx1"/>
                </a:solidFill>
                <a:latin typeface="+mn-lt"/>
                <a:ea typeface="+mn-ea"/>
                <a:cs typeface="+mn-cs"/>
              </a:rPr>
              <a:t>and found that the resulting hybrid seeds (peas) were all yellow.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Then planted these hybrids, allowed them to </a:t>
            </a:r>
            <a:r>
              <a:rPr lang="en-US" sz="1200" b="1" kern="1200" dirty="0" smtClean="0">
                <a:solidFill>
                  <a:schemeClr val="tx1"/>
                </a:solidFill>
                <a:latin typeface="+mn-lt"/>
                <a:ea typeface="+mn-ea"/>
                <a:cs typeface="+mn-cs"/>
              </a:rPr>
              <a:t>self-fertilize </a:t>
            </a:r>
            <a:r>
              <a:rPr lang="en-US" sz="1200" kern="1200" dirty="0" smtClean="0">
                <a:solidFill>
                  <a:schemeClr val="tx1"/>
                </a:solidFill>
                <a:latin typeface="+mn-lt"/>
                <a:ea typeface="+mn-ea"/>
                <a:cs typeface="+mn-cs"/>
              </a:rPr>
              <a:t>and examined the seeds produced.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 found that the hybrid plants, grown from yellow seed, did not breed true. There were also some plants producing </a:t>
            </a:r>
            <a:r>
              <a:rPr lang="en-US" sz="1200" b="1" kern="1200" dirty="0" smtClean="0">
                <a:solidFill>
                  <a:schemeClr val="tx1"/>
                </a:solidFill>
                <a:latin typeface="+mn-lt"/>
                <a:ea typeface="+mn-ea"/>
                <a:cs typeface="+mn-cs"/>
              </a:rPr>
              <a:t>green seeds </a:t>
            </a:r>
            <a:r>
              <a:rPr lang="en-US" sz="1200" kern="1200" dirty="0" smtClean="0">
                <a:solidFill>
                  <a:schemeClr val="tx1"/>
                </a:solidFill>
                <a:latin typeface="+mn-lt"/>
                <a:ea typeface="+mn-ea"/>
                <a:cs typeface="+mn-cs"/>
              </a:rPr>
              <a:t>in the F2 Generation.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does this mean for the “trait</a:t>
            </a:r>
            <a:r>
              <a:rPr lang="en-US" sz="1200" kern="1200" baseline="0" dirty="0" smtClean="0">
                <a:solidFill>
                  <a:schemeClr val="tx1"/>
                </a:solidFill>
                <a:latin typeface="+mn-lt"/>
                <a:ea typeface="+mn-ea"/>
                <a:cs typeface="+mn-cs"/>
              </a:rPr>
              <a:t> green” in the F1- Generation? </a:t>
            </a:r>
            <a:r>
              <a:rPr lang="de-DE" sz="1200" kern="1200" baseline="0" dirty="0" smtClean="0">
                <a:solidFill>
                  <a:schemeClr val="tx1"/>
                </a:solidFill>
                <a:latin typeface="+mn-lt"/>
                <a:ea typeface="+mn-ea"/>
                <a:cs typeface="+mn-cs"/>
              </a:rPr>
              <a:t>…</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trait</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green</a:t>
            </a:r>
            <a:r>
              <a:rPr lang="de-DE" sz="1200" kern="1200" baseline="0" dirty="0" smtClean="0">
                <a:solidFill>
                  <a:schemeClr val="tx1"/>
                </a:solidFill>
                <a:latin typeface="+mn-lt"/>
                <a:ea typeface="+mn-ea"/>
                <a:cs typeface="+mn-cs"/>
              </a:rPr>
              <a:t>“ was </a:t>
            </a:r>
            <a:r>
              <a:rPr lang="de-DE" sz="1200" kern="1200" baseline="0" dirty="0" err="1" smtClean="0">
                <a:solidFill>
                  <a:schemeClr val="tx1"/>
                </a:solidFill>
                <a:latin typeface="+mn-lt"/>
                <a:ea typeface="+mn-ea"/>
                <a:cs typeface="+mn-cs"/>
              </a:rPr>
              <a:t>somehow</a:t>
            </a:r>
            <a:r>
              <a:rPr lang="de-DE" sz="1200" kern="1200" baseline="0" dirty="0" smtClean="0">
                <a:solidFill>
                  <a:schemeClr val="tx1"/>
                </a:solidFill>
                <a:latin typeface="+mn-lt"/>
                <a:ea typeface="+mn-ea"/>
                <a:cs typeface="+mn-cs"/>
              </a:rPr>
              <a:t> still in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plants</a:t>
            </a:r>
            <a:r>
              <a:rPr lang="de-DE" sz="1200" kern="1200" baseline="0" dirty="0" smtClean="0">
                <a:solidFill>
                  <a:schemeClr val="tx1"/>
                </a:solidFill>
                <a:latin typeface="+mn-lt"/>
                <a:ea typeface="+mn-ea"/>
                <a:cs typeface="+mn-cs"/>
              </a:rPr>
              <a:t>, but </a:t>
            </a:r>
            <a:r>
              <a:rPr lang="de-DE" sz="1200" kern="1200" baseline="0" dirty="0" err="1" smtClean="0">
                <a:solidFill>
                  <a:schemeClr val="tx1"/>
                </a:solidFill>
                <a:latin typeface="+mn-lt"/>
                <a:ea typeface="+mn-ea"/>
                <a:cs typeface="+mn-cs"/>
              </a:rPr>
              <a:t>it</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did</a:t>
            </a:r>
            <a:r>
              <a:rPr lang="de-DE" sz="1200" kern="1200" baseline="0" dirty="0" smtClean="0">
                <a:solidFill>
                  <a:schemeClr val="tx1"/>
                </a:solidFill>
                <a:latin typeface="+mn-lt"/>
                <a:ea typeface="+mn-ea"/>
                <a:cs typeface="+mn-cs"/>
              </a:rPr>
              <a:t> not </a:t>
            </a:r>
            <a:r>
              <a:rPr lang="de-DE" sz="1200" kern="1200" baseline="0" dirty="0" err="1" smtClean="0">
                <a:solidFill>
                  <a:schemeClr val="tx1"/>
                </a:solidFill>
                <a:latin typeface="+mn-lt"/>
                <a:ea typeface="+mn-ea"/>
                <a:cs typeface="+mn-cs"/>
              </a:rPr>
              <a:t>show</a:t>
            </a:r>
            <a:r>
              <a:rPr lang="de-DE" sz="1200" kern="1200" baseline="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Important:</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He counted the amount the peas of the second generation!!!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 carried out his research with more precision than had yet been used. He also used the new science of </a:t>
            </a:r>
            <a:r>
              <a:rPr lang="en-US" sz="1200" b="1" kern="1200" dirty="0" smtClean="0">
                <a:solidFill>
                  <a:schemeClr val="tx1"/>
                </a:solidFill>
                <a:latin typeface="+mn-lt"/>
                <a:ea typeface="+mn-ea"/>
                <a:cs typeface="+mn-cs"/>
              </a:rPr>
              <a:t>statistics</a:t>
            </a:r>
            <a:r>
              <a:rPr lang="en-US" sz="1200" b="0" kern="1200" dirty="0" smtClean="0">
                <a:solidFill>
                  <a:schemeClr val="tx1"/>
                </a:solidFill>
                <a:latin typeface="+mn-lt"/>
                <a:ea typeface="+mn-ea"/>
                <a:cs typeface="+mn-cs"/>
              </a:rPr>
              <a:t> to </a:t>
            </a:r>
            <a:r>
              <a:rPr lang="en-US" sz="1200" b="0" kern="1200" dirty="0" err="1" smtClean="0">
                <a:solidFill>
                  <a:schemeClr val="tx1"/>
                </a:solidFill>
                <a:latin typeface="+mn-lt"/>
                <a:ea typeface="+mn-ea"/>
                <a:cs typeface="+mn-cs"/>
              </a:rPr>
              <a:t>analyse</a:t>
            </a:r>
            <a:r>
              <a:rPr lang="en-US" sz="1200" b="0" kern="1200" dirty="0" smtClean="0">
                <a:solidFill>
                  <a:schemeClr val="tx1"/>
                </a:solidFill>
                <a:latin typeface="+mn-lt"/>
                <a:ea typeface="+mn-ea"/>
                <a:cs typeface="+mn-cs"/>
              </a:rPr>
              <a:t> the results of his experiments. This use of mathematics to describe biological phenomena was a new concept.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Out of </a:t>
            </a:r>
            <a:r>
              <a:rPr lang="en-US" sz="1200" b="1" kern="1200" dirty="0" smtClean="0">
                <a:solidFill>
                  <a:schemeClr val="tx1"/>
                </a:solidFill>
                <a:latin typeface="+mn-lt"/>
                <a:ea typeface="+mn-ea"/>
                <a:cs typeface="+mn-cs"/>
              </a:rPr>
              <a:t>8,023 peas in this second generation, 6,022 were yellow and 2,001 green--a ratio very close to three yellow to one green.</a:t>
            </a:r>
          </a:p>
          <a:p>
            <a:endParaRPr lang="en-US" sz="1200" b="1" kern="1200" dirty="0" smtClean="0">
              <a:solidFill>
                <a:schemeClr val="tx1"/>
              </a:solidFill>
              <a:latin typeface="+mn-lt"/>
              <a:ea typeface="+mn-ea"/>
              <a:cs typeface="+mn-cs"/>
            </a:endParaRPr>
          </a:p>
          <a:p>
            <a:r>
              <a:rPr lang="de-DE" sz="1200" b="0" kern="1200" baseline="0" dirty="0" smtClean="0">
                <a:solidFill>
                  <a:schemeClr val="tx1"/>
                </a:solidFill>
                <a:latin typeface="+mn-lt"/>
                <a:ea typeface="+mn-ea"/>
                <a:cs typeface="+mn-cs"/>
              </a:rPr>
              <a:t>...do </a:t>
            </a:r>
            <a:r>
              <a:rPr lang="de-DE" sz="1200" b="0" kern="1200" baseline="0" dirty="0" err="1" smtClean="0">
                <a:solidFill>
                  <a:schemeClr val="tx1"/>
                </a:solidFill>
                <a:latin typeface="+mn-lt"/>
                <a:ea typeface="+mn-ea"/>
                <a:cs typeface="+mn-cs"/>
              </a:rPr>
              <a:t>these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numbers</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attract</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your</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matematical</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atention</a:t>
            </a:r>
            <a:r>
              <a:rPr lang="de-DE" sz="1200" b="0" kern="1200" baseline="0" dirty="0" smtClean="0">
                <a:solidFill>
                  <a:schemeClr val="tx1"/>
                </a:solidFill>
                <a:latin typeface="+mn-lt"/>
                <a:ea typeface="+mn-ea"/>
                <a:cs typeface="+mn-cs"/>
              </a:rPr>
              <a:t>?   6000 / 2000.... 3 / 1</a:t>
            </a:r>
          </a:p>
          <a:p>
            <a:endParaRPr lang="de-DE" sz="1200" b="0" kern="1200" baseline="0" dirty="0" smtClean="0">
              <a:solidFill>
                <a:schemeClr val="tx1"/>
              </a:solidFill>
              <a:latin typeface="+mn-lt"/>
              <a:ea typeface="+mn-ea"/>
              <a:cs typeface="+mn-cs"/>
            </a:endParaRPr>
          </a:p>
          <a:p>
            <a:r>
              <a:rPr lang="de-DE" sz="1200" b="0" kern="1200" baseline="0" dirty="0" smtClean="0">
                <a:solidFill>
                  <a:schemeClr val="tx1"/>
                </a:solidFill>
                <a:latin typeface="+mn-lt"/>
                <a:ea typeface="+mn-ea"/>
                <a:cs typeface="+mn-cs"/>
              </a:rPr>
              <a:t>Mendel </a:t>
            </a:r>
            <a:r>
              <a:rPr lang="de-DE" sz="1200" b="0" kern="1200" baseline="0" dirty="0" err="1" smtClean="0">
                <a:solidFill>
                  <a:schemeClr val="tx1"/>
                </a:solidFill>
                <a:latin typeface="+mn-lt"/>
                <a:ea typeface="+mn-ea"/>
                <a:cs typeface="+mn-cs"/>
              </a:rPr>
              <a:t>concluded</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that</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each</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parent</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comtributes</a:t>
            </a:r>
            <a:r>
              <a:rPr lang="de-DE" sz="1200" b="0" kern="1200" baseline="0" dirty="0" smtClean="0">
                <a:solidFill>
                  <a:schemeClr val="tx1"/>
                </a:solidFill>
                <a:latin typeface="+mn-lt"/>
                <a:ea typeface="+mn-ea"/>
                <a:cs typeface="+mn-cs"/>
              </a:rPr>
              <a:t> </a:t>
            </a:r>
            <a:r>
              <a:rPr lang="de-DE" sz="1200" b="1" kern="1200" baseline="0" dirty="0" err="1" smtClean="0">
                <a:solidFill>
                  <a:schemeClr val="tx1"/>
                </a:solidFill>
                <a:latin typeface="+mn-lt"/>
                <a:ea typeface="+mn-ea"/>
                <a:cs typeface="+mn-cs"/>
              </a:rPr>
              <a:t>one</a:t>
            </a:r>
            <a:r>
              <a:rPr lang="de-DE" sz="1200" b="1" kern="1200" baseline="0" dirty="0" smtClean="0">
                <a:solidFill>
                  <a:schemeClr val="tx1"/>
                </a:solidFill>
                <a:latin typeface="+mn-lt"/>
                <a:ea typeface="+mn-ea"/>
                <a:cs typeface="+mn-cs"/>
              </a:rPr>
              <a:t> </a:t>
            </a:r>
            <a:r>
              <a:rPr lang="de-DE" sz="1200" b="1" kern="1200" baseline="0" dirty="0" err="1" smtClean="0">
                <a:solidFill>
                  <a:schemeClr val="tx1"/>
                </a:solidFill>
                <a:latin typeface="+mn-lt"/>
                <a:ea typeface="+mn-ea"/>
                <a:cs typeface="+mn-cs"/>
              </a:rPr>
              <a:t>factor</a:t>
            </a:r>
            <a:r>
              <a:rPr lang="de-DE" sz="1200" b="0" kern="1200" baseline="0" dirty="0" smtClean="0">
                <a:solidFill>
                  <a:schemeClr val="tx1"/>
                </a:solidFill>
                <a:latin typeface="+mn-lt"/>
                <a:ea typeface="+mn-ea"/>
                <a:cs typeface="+mn-cs"/>
              </a:rPr>
              <a:t> in </a:t>
            </a:r>
            <a:r>
              <a:rPr lang="de-DE" sz="1200" b="0" kern="1200" baseline="0" dirty="0" err="1" smtClean="0">
                <a:solidFill>
                  <a:schemeClr val="tx1"/>
                </a:solidFill>
                <a:latin typeface="+mn-lt"/>
                <a:ea typeface="+mn-ea"/>
                <a:cs typeface="+mn-cs"/>
              </a:rPr>
              <a:t>defining</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colour</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of</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seeds</a:t>
            </a:r>
            <a:r>
              <a:rPr lang="de-DE" sz="1200" b="0" kern="1200" baseline="0" dirty="0" smtClean="0">
                <a:solidFill>
                  <a:schemeClr val="tx1"/>
                </a:solidFill>
                <a:latin typeface="+mn-lt"/>
                <a:ea typeface="+mn-ea"/>
                <a:cs typeface="+mn-cs"/>
              </a:rPr>
              <a:t> in </a:t>
            </a:r>
            <a:r>
              <a:rPr lang="de-DE" sz="1200" b="0" kern="1200" baseline="0" dirty="0" err="1" smtClean="0">
                <a:solidFill>
                  <a:schemeClr val="tx1"/>
                </a:solidFill>
                <a:latin typeface="+mn-lt"/>
                <a:ea typeface="+mn-ea"/>
                <a:cs typeface="+mn-cs"/>
              </a:rPr>
              <a:t>the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offspring</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And</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that</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one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of</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factors</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is</a:t>
            </a:r>
            <a:r>
              <a:rPr lang="de-DE" sz="1200" b="0" kern="1200" baseline="0" dirty="0" smtClean="0">
                <a:solidFill>
                  <a:schemeClr val="tx1"/>
                </a:solidFill>
                <a:latin typeface="+mn-lt"/>
                <a:ea typeface="+mn-ea"/>
                <a:cs typeface="+mn-cs"/>
              </a:rPr>
              <a:t> </a:t>
            </a:r>
            <a:r>
              <a:rPr lang="de-DE" sz="1200" b="1" kern="1200" baseline="0" dirty="0" smtClean="0">
                <a:solidFill>
                  <a:schemeClr val="tx1"/>
                </a:solidFill>
                <a:latin typeface="+mn-lt"/>
                <a:ea typeface="+mn-ea"/>
                <a:cs typeface="+mn-cs"/>
              </a:rPr>
              <a:t>dominant</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means</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covers</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effect</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over</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the</a:t>
            </a:r>
            <a:r>
              <a:rPr lang="de-DE" sz="1200" b="0" kern="1200" baseline="0" dirty="0" smtClean="0">
                <a:solidFill>
                  <a:schemeClr val="tx1"/>
                </a:solidFill>
                <a:latin typeface="+mn-lt"/>
                <a:ea typeface="+mn-ea"/>
                <a:cs typeface="+mn-cs"/>
              </a:rPr>
              <a:t> </a:t>
            </a:r>
            <a:r>
              <a:rPr lang="de-DE" sz="1200" b="0" kern="1200" baseline="0" dirty="0" err="1" smtClean="0">
                <a:solidFill>
                  <a:schemeClr val="tx1"/>
                </a:solidFill>
                <a:latin typeface="+mn-lt"/>
                <a:ea typeface="+mn-ea"/>
                <a:cs typeface="+mn-cs"/>
              </a:rPr>
              <a:t>other</a:t>
            </a:r>
            <a:r>
              <a:rPr lang="de-DE" sz="1200" b="0" kern="1200" baseline="0" dirty="0" smtClean="0">
                <a:solidFill>
                  <a:schemeClr val="tx1"/>
                </a:solidFill>
                <a:latin typeface="+mn-lt"/>
                <a:ea typeface="+mn-ea"/>
                <a:cs typeface="+mn-cs"/>
              </a:rPr>
              <a:t> (</a:t>
            </a:r>
            <a:r>
              <a:rPr lang="de-DE" sz="1200" b="1" kern="1200" baseline="0" dirty="0" err="1" smtClean="0">
                <a:solidFill>
                  <a:schemeClr val="tx1"/>
                </a:solidFill>
                <a:latin typeface="+mn-lt"/>
                <a:ea typeface="+mn-ea"/>
                <a:cs typeface="+mn-cs"/>
              </a:rPr>
              <a:t>recessive</a:t>
            </a:r>
            <a:r>
              <a:rPr lang="de-DE" sz="1200" b="0" kern="1200" baseline="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Punnett</a:t>
            </a:r>
            <a:r>
              <a:rPr lang="en-US" sz="1200" b="1" kern="1200" dirty="0" smtClean="0">
                <a:solidFill>
                  <a:schemeClr val="tx1"/>
                </a:solidFill>
                <a:latin typeface="+mn-lt"/>
                <a:ea typeface="+mn-ea"/>
                <a:cs typeface="+mn-cs"/>
              </a:rPr>
              <a:t> Square: Y</a:t>
            </a:r>
            <a:r>
              <a:rPr lang="en-US" sz="1200" b="1" kern="1200" baseline="0" dirty="0" smtClean="0">
                <a:solidFill>
                  <a:schemeClr val="tx1"/>
                </a:solidFill>
                <a:latin typeface="+mn-lt"/>
                <a:ea typeface="+mn-ea"/>
                <a:cs typeface="+mn-cs"/>
              </a:rPr>
              <a:t> = yellow (dominant)    y = green (recessive)          P: Parental Generation 		F: Filial Generation (offspring)</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de-DE" b="1" dirty="0"/>
          </a:p>
        </p:txBody>
      </p:sp>
      <p:sp>
        <p:nvSpPr>
          <p:cNvPr id="4" name="Foliennummernplatzhalter 3"/>
          <p:cNvSpPr>
            <a:spLocks noGrp="1"/>
          </p:cNvSpPr>
          <p:nvPr>
            <p:ph type="sldNum" sz="quarter" idx="10"/>
          </p:nvPr>
        </p:nvSpPr>
        <p:spPr/>
        <p:txBody>
          <a:bodyPr/>
          <a:lstStyle/>
          <a:p>
            <a:fld id="{DBB0E740-28EE-8F4C-A3C5-8B2E20451310}" type="slidenum">
              <a:rPr lang="de-DE" smtClean="0"/>
              <a:t>10</a:t>
            </a:fld>
            <a:endParaRPr lang="de-DE"/>
          </a:p>
        </p:txBody>
      </p:sp>
    </p:spTree>
    <p:extLst>
      <p:ext uri="{BB962C8B-B14F-4D97-AF65-F5344CB8AC3E}">
        <p14:creationId xmlns:p14="http://schemas.microsoft.com/office/powerpoint/2010/main" val="119467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06.04.12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66171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06.04.12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871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06.04.12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56024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06.04.12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285191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5413B028-EB2A-E643-B068-A0418B974000}" type="datetimeFigureOut">
              <a:rPr lang="de-DE" smtClean="0"/>
              <a:t>06.04.12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88468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5413B028-EB2A-E643-B068-A0418B974000}" type="datetimeFigureOut">
              <a:rPr lang="de-DE" smtClean="0"/>
              <a:t>06.04.12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44072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5413B028-EB2A-E643-B068-A0418B974000}" type="datetimeFigureOut">
              <a:rPr lang="de-DE" smtClean="0"/>
              <a:t>06.04.12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280113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5413B028-EB2A-E643-B068-A0418B974000}" type="datetimeFigureOut">
              <a:rPr lang="de-DE" smtClean="0"/>
              <a:t>06.04.12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41603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13B028-EB2A-E643-B068-A0418B974000}" type="datetimeFigureOut">
              <a:rPr lang="de-DE" smtClean="0"/>
              <a:t>06.04.12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89352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5413B028-EB2A-E643-B068-A0418B974000}" type="datetimeFigureOut">
              <a:rPr lang="de-DE" smtClean="0"/>
              <a:t>06.04.12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43256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5413B028-EB2A-E643-B068-A0418B974000}" type="datetimeFigureOut">
              <a:rPr lang="de-DE" smtClean="0"/>
              <a:t>06.04.12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61936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3B028-EB2A-E643-B068-A0418B974000}" type="datetimeFigureOut">
              <a:rPr lang="de-DE" smtClean="0"/>
              <a:t>06.04.12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7A90F-750E-704E-9950-6C0FE9768AB2}" type="slidenum">
              <a:rPr lang="de-DE" smtClean="0"/>
              <a:t>‹Nr.›</a:t>
            </a:fld>
            <a:endParaRPr lang="de-DE"/>
          </a:p>
        </p:txBody>
      </p:sp>
    </p:spTree>
    <p:extLst>
      <p:ext uri="{BB962C8B-B14F-4D97-AF65-F5344CB8AC3E}">
        <p14:creationId xmlns:p14="http://schemas.microsoft.com/office/powerpoint/2010/main" val="386185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20.emf"/><Relationship Id="rId13" Type="http://schemas.openxmlformats.org/officeDocument/2006/relationships/image" Target="../media/image21.emf"/><Relationship Id="rId14" Type="http://schemas.openxmlformats.org/officeDocument/2006/relationships/image" Target="../media/image22.emf"/><Relationship Id="rId15" Type="http://schemas.openxmlformats.org/officeDocument/2006/relationships/image" Target="../media/image23.emf"/><Relationship Id="rId16" Type="http://schemas.openxmlformats.org/officeDocument/2006/relationships/image" Target="../media/image24.emf"/><Relationship Id="rId17" Type="http://schemas.openxmlformats.org/officeDocument/2006/relationships/image" Target="../media/image25.emf"/><Relationship Id="rId18"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0"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6.png"/><Relationship Id="rId9"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Dieter_Ort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390" y="1543865"/>
            <a:ext cx="4649868" cy="5314135"/>
          </a:xfrm>
          <a:prstGeom prst="rect">
            <a:avLst/>
          </a:prstGeom>
        </p:spPr>
      </p:pic>
      <p:sp>
        <p:nvSpPr>
          <p:cNvPr id="3" name="Textfeld 2"/>
          <p:cNvSpPr txBox="1"/>
          <p:nvPr/>
        </p:nvSpPr>
        <p:spPr>
          <a:xfrm>
            <a:off x="3366705" y="487352"/>
            <a:ext cx="2723823" cy="584776"/>
          </a:xfrm>
          <a:prstGeom prst="rect">
            <a:avLst/>
          </a:prstGeom>
          <a:noFill/>
        </p:spPr>
        <p:txBody>
          <a:bodyPr wrap="none" rtlCol="0">
            <a:spAutoFit/>
          </a:bodyPr>
          <a:lstStyle/>
          <a:p>
            <a:r>
              <a:rPr lang="de-DE" sz="3200" b="1" dirty="0" smtClean="0"/>
              <a:t>Dieter Ortner</a:t>
            </a:r>
            <a:endParaRPr lang="de-DE" sz="3200" b="1" dirty="0"/>
          </a:p>
        </p:txBody>
      </p:sp>
    </p:spTree>
    <p:extLst>
      <p:ext uri="{BB962C8B-B14F-4D97-AF65-F5344CB8AC3E}">
        <p14:creationId xmlns:p14="http://schemas.microsoft.com/office/powerpoint/2010/main" val="254970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0"/>
            <a:ext cx="596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1430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5" name="Rectangle 5"/>
          <p:cNvSpPr>
            <a:spLocks noChangeArrowheads="1"/>
          </p:cNvSpPr>
          <p:nvPr/>
        </p:nvSpPr>
        <p:spPr bwMode="auto">
          <a:xfrm>
            <a:off x="1219200" y="944563"/>
            <a:ext cx="9112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4800" b="1"/>
              <a:t>P: </a:t>
            </a:r>
          </a:p>
        </p:txBody>
      </p:sp>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6670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0480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2766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5908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32004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7000" y="26670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92" name="Rectangle 12"/>
          <p:cNvSpPr>
            <a:spLocks noChangeArrowheads="1"/>
          </p:cNvSpPr>
          <p:nvPr/>
        </p:nvSpPr>
        <p:spPr bwMode="auto">
          <a:xfrm>
            <a:off x="1219200" y="2544763"/>
            <a:ext cx="9969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4800"/>
              <a:t>F1:</a:t>
            </a:r>
            <a:endParaRPr lang="de-DE"/>
          </a:p>
        </p:txBody>
      </p:sp>
      <p:sp>
        <p:nvSpPr>
          <p:cNvPr id="20493" name="Rectangle 13"/>
          <p:cNvSpPr>
            <a:spLocks noChangeArrowheads="1"/>
          </p:cNvSpPr>
          <p:nvPr/>
        </p:nvSpPr>
        <p:spPr bwMode="auto">
          <a:xfrm>
            <a:off x="467436" y="300395"/>
            <a:ext cx="8257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2400" b="1" dirty="0"/>
              <a:t>Transmission </a:t>
            </a:r>
            <a:r>
              <a:rPr lang="de-DE" sz="2400" b="1" dirty="0" err="1"/>
              <a:t>of</a:t>
            </a:r>
            <a:r>
              <a:rPr lang="de-DE" sz="2400" b="1" dirty="0"/>
              <a:t> </a:t>
            </a:r>
            <a:r>
              <a:rPr lang="de-DE" sz="2400" b="1" dirty="0" err="1"/>
              <a:t>the</a:t>
            </a:r>
            <a:r>
              <a:rPr lang="de-DE" sz="2400" b="1" dirty="0"/>
              <a:t> </a:t>
            </a:r>
            <a:r>
              <a:rPr lang="de-DE" sz="2400" b="1" dirty="0" err="1" smtClean="0"/>
              <a:t>trait</a:t>
            </a:r>
            <a:r>
              <a:rPr lang="de-DE" sz="2400" b="1" dirty="0" smtClean="0"/>
              <a:t> </a:t>
            </a:r>
            <a:r>
              <a:rPr lang="de-DE" sz="2400" b="1" dirty="0"/>
              <a:t>„</a:t>
            </a:r>
            <a:r>
              <a:rPr lang="de-DE" sz="2400" b="1" dirty="0" err="1"/>
              <a:t>seed</a:t>
            </a:r>
            <a:r>
              <a:rPr lang="de-DE" sz="2400" b="1" dirty="0"/>
              <a:t> </a:t>
            </a:r>
            <a:r>
              <a:rPr lang="de-DE" sz="2400" b="1" dirty="0" err="1"/>
              <a:t>color</a:t>
            </a:r>
            <a:r>
              <a:rPr lang="ja-JP" altLang="de-DE" sz="2400" b="1" dirty="0">
                <a:latin typeface="Arial"/>
              </a:rPr>
              <a:t>“</a:t>
            </a:r>
            <a:r>
              <a:rPr lang="de-DE" sz="2400" b="1" dirty="0"/>
              <a:t> </a:t>
            </a:r>
            <a:r>
              <a:rPr lang="de-DE" sz="2400" b="1" dirty="0" err="1"/>
              <a:t>over</a:t>
            </a:r>
            <a:r>
              <a:rPr lang="de-DE" sz="2400" b="1" dirty="0"/>
              <a:t> </a:t>
            </a:r>
            <a:r>
              <a:rPr lang="de-DE" sz="2400" b="1" dirty="0" err="1"/>
              <a:t>generations</a:t>
            </a:r>
            <a:endParaRPr lang="de-DE" sz="2400" b="1" dirty="0"/>
          </a:p>
        </p:txBody>
      </p:sp>
      <p:sp>
        <p:nvSpPr>
          <p:cNvPr id="20494" name="Line 14"/>
          <p:cNvSpPr>
            <a:spLocks noChangeShapeType="1"/>
          </p:cNvSpPr>
          <p:nvPr/>
        </p:nvSpPr>
        <p:spPr bwMode="auto">
          <a:xfrm>
            <a:off x="3048000" y="1752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pic>
        <p:nvPicPr>
          <p:cNvPr id="20495"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57150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6"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40386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7"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40386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8"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5600" y="54102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9"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57150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00"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4038600"/>
            <a:ext cx="596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01" name="Rectangle 21"/>
          <p:cNvSpPr>
            <a:spLocks noChangeArrowheads="1"/>
          </p:cNvSpPr>
          <p:nvPr/>
        </p:nvSpPr>
        <p:spPr bwMode="auto">
          <a:xfrm>
            <a:off x="1219200" y="3810000"/>
            <a:ext cx="996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4800" dirty="0"/>
              <a:t>F1:</a:t>
            </a:r>
          </a:p>
        </p:txBody>
      </p:sp>
      <p:sp>
        <p:nvSpPr>
          <p:cNvPr id="20502" name="Rectangle 22"/>
          <p:cNvSpPr>
            <a:spLocks noChangeArrowheads="1"/>
          </p:cNvSpPr>
          <p:nvPr/>
        </p:nvSpPr>
        <p:spPr bwMode="auto">
          <a:xfrm>
            <a:off x="1219200" y="5105400"/>
            <a:ext cx="996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4800"/>
              <a:t>F2:</a:t>
            </a:r>
          </a:p>
        </p:txBody>
      </p:sp>
      <p:sp>
        <p:nvSpPr>
          <p:cNvPr id="20503" name="Rectangle 23"/>
          <p:cNvSpPr>
            <a:spLocks noChangeArrowheads="1"/>
          </p:cNvSpPr>
          <p:nvPr/>
        </p:nvSpPr>
        <p:spPr bwMode="auto">
          <a:xfrm>
            <a:off x="2376488" y="49403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DE"/>
          </a:p>
        </p:txBody>
      </p:sp>
      <p:pic>
        <p:nvPicPr>
          <p:cNvPr id="20504"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5105400"/>
            <a:ext cx="52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05" name="Line 25"/>
          <p:cNvSpPr>
            <a:spLocks noChangeShapeType="1"/>
          </p:cNvSpPr>
          <p:nvPr/>
        </p:nvSpPr>
        <p:spPr bwMode="auto">
          <a:xfrm>
            <a:off x="3048000" y="44958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0506" name="Rectangle 26"/>
          <p:cNvSpPr>
            <a:spLocks noChangeArrowheads="1"/>
          </p:cNvSpPr>
          <p:nvPr/>
        </p:nvSpPr>
        <p:spPr bwMode="auto">
          <a:xfrm>
            <a:off x="5867400" y="1066800"/>
            <a:ext cx="1706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4000" b="1"/>
              <a:t>P</a:t>
            </a:r>
            <a:r>
              <a:rPr lang="de-DE" sz="4000"/>
              <a:t>arents</a:t>
            </a:r>
          </a:p>
        </p:txBody>
      </p:sp>
      <p:sp>
        <p:nvSpPr>
          <p:cNvPr id="20507" name="Rectangle 27"/>
          <p:cNvSpPr>
            <a:spLocks noChangeArrowheads="1"/>
          </p:cNvSpPr>
          <p:nvPr/>
        </p:nvSpPr>
        <p:spPr bwMode="auto">
          <a:xfrm>
            <a:off x="5794375" y="2471738"/>
            <a:ext cx="2717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200" b="1"/>
              <a:t>F1</a:t>
            </a:r>
            <a:r>
              <a:rPr lang="de-DE"/>
              <a:t>: First generation</a:t>
            </a:r>
          </a:p>
        </p:txBody>
      </p:sp>
      <p:sp>
        <p:nvSpPr>
          <p:cNvPr id="20508" name="Rectangle 28"/>
          <p:cNvSpPr>
            <a:spLocks noChangeArrowheads="1"/>
          </p:cNvSpPr>
          <p:nvPr/>
        </p:nvSpPr>
        <p:spPr bwMode="auto">
          <a:xfrm>
            <a:off x="5834063" y="5192713"/>
            <a:ext cx="30638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200" dirty="0"/>
              <a:t>F2:</a:t>
            </a:r>
            <a:r>
              <a:rPr lang="de-DE" dirty="0"/>
              <a:t> Second </a:t>
            </a:r>
            <a:r>
              <a:rPr lang="de-DE" dirty="0" err="1"/>
              <a:t>generation</a:t>
            </a:r>
            <a:endParaRPr lang="de-DE" dirty="0"/>
          </a:p>
          <a:p>
            <a:endParaRPr lang="de-DE" dirty="0"/>
          </a:p>
        </p:txBody>
      </p:sp>
      <p:sp>
        <p:nvSpPr>
          <p:cNvPr id="20509" name="Rectangle 29"/>
          <p:cNvSpPr>
            <a:spLocks noChangeArrowheads="1"/>
          </p:cNvSpPr>
          <p:nvPr/>
        </p:nvSpPr>
        <p:spPr bwMode="auto">
          <a:xfrm>
            <a:off x="179388" y="6400800"/>
            <a:ext cx="9032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a:t>...the same happened with other features (color of petals, shape of seeds)</a:t>
            </a:r>
          </a:p>
        </p:txBody>
      </p:sp>
    </p:spTree>
    <p:extLst>
      <p:ext uri="{BB962C8B-B14F-4D97-AF65-F5344CB8AC3E}">
        <p14:creationId xmlns:p14="http://schemas.microsoft.com/office/powerpoint/2010/main" val="1604790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5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 grpId="0"/>
      <p:bldP spid="20502" grpId="0"/>
      <p:bldP spid="20505" grpId="0" animBg="1"/>
      <p:bldP spid="20508" grpId="0"/>
      <p:bldP spid="205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PunnettSquarePlainL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03" y="1998309"/>
            <a:ext cx="4002003" cy="3563140"/>
          </a:xfrm>
          <a:prstGeom prst="rect">
            <a:avLst/>
          </a:prstGeom>
        </p:spPr>
      </p:pic>
      <p:sp>
        <p:nvSpPr>
          <p:cNvPr id="5" name="Rechteck 4"/>
          <p:cNvSpPr/>
          <p:nvPr/>
        </p:nvSpPr>
        <p:spPr>
          <a:xfrm>
            <a:off x="202036" y="203816"/>
            <a:ext cx="2561518" cy="461665"/>
          </a:xfrm>
          <a:prstGeom prst="rect">
            <a:avLst/>
          </a:prstGeom>
        </p:spPr>
        <p:txBody>
          <a:bodyPr wrap="none">
            <a:spAutoFit/>
          </a:bodyPr>
          <a:lstStyle/>
          <a:p>
            <a:r>
              <a:rPr lang="de-DE" sz="2400" b="1" dirty="0" err="1"/>
              <a:t>Punnett</a:t>
            </a:r>
            <a:r>
              <a:rPr lang="de-DE" sz="2400" b="1" dirty="0"/>
              <a:t> Square:</a:t>
            </a:r>
          </a:p>
        </p:txBody>
      </p:sp>
    </p:spTree>
    <p:extLst>
      <p:ext uri="{BB962C8B-B14F-4D97-AF65-F5344CB8AC3E}">
        <p14:creationId xmlns:p14="http://schemas.microsoft.com/office/powerpoint/2010/main" val="15790042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PunnettSquarePlainL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03" y="1998309"/>
            <a:ext cx="4002003" cy="3563140"/>
          </a:xfrm>
          <a:prstGeom prst="rect">
            <a:avLst/>
          </a:prstGeom>
        </p:spPr>
      </p:pic>
      <p:sp>
        <p:nvSpPr>
          <p:cNvPr id="3" name="Textfeld 2"/>
          <p:cNvSpPr txBox="1"/>
          <p:nvPr/>
        </p:nvSpPr>
        <p:spPr>
          <a:xfrm>
            <a:off x="327090" y="207981"/>
            <a:ext cx="2561518" cy="461665"/>
          </a:xfrm>
          <a:prstGeom prst="rect">
            <a:avLst/>
          </a:prstGeom>
          <a:noFill/>
        </p:spPr>
        <p:txBody>
          <a:bodyPr wrap="none" rtlCol="0">
            <a:spAutoFit/>
          </a:bodyPr>
          <a:lstStyle/>
          <a:p>
            <a:r>
              <a:rPr lang="de-DE" sz="2400" b="1" dirty="0" err="1" smtClean="0"/>
              <a:t>Punnett</a:t>
            </a:r>
            <a:r>
              <a:rPr lang="de-DE" sz="2400" b="1" dirty="0" smtClean="0"/>
              <a:t> Square:</a:t>
            </a:r>
            <a:endParaRPr lang="de-DE" sz="2400" b="1" dirty="0"/>
          </a:p>
        </p:txBody>
      </p:sp>
    </p:spTree>
    <p:extLst>
      <p:ext uri="{BB962C8B-B14F-4D97-AF65-F5344CB8AC3E}">
        <p14:creationId xmlns:p14="http://schemas.microsoft.com/office/powerpoint/2010/main" val="290068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35052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8282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6482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43400"/>
            <a:ext cx="939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914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1320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343400"/>
            <a:ext cx="939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12954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267200"/>
            <a:ext cx="7445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0" y="2209800"/>
            <a:ext cx="584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3200" y="3124200"/>
            <a:ext cx="50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5129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35052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2695575" y="266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DE"/>
          </a:p>
        </p:txBody>
      </p:sp>
      <p:sp>
        <p:nvSpPr>
          <p:cNvPr id="3078" name="Rectangle 6"/>
          <p:cNvSpPr>
            <a:spLocks noChangeArrowheads="1"/>
          </p:cNvSpPr>
          <p:nvPr/>
        </p:nvSpPr>
        <p:spPr bwMode="auto">
          <a:xfrm>
            <a:off x="2819400" y="3124200"/>
            <a:ext cx="5696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smtClean="0"/>
              <a:t>  pp</a:t>
            </a:r>
            <a:endParaRPr lang="de-CH" dirty="0"/>
          </a:p>
        </p:txBody>
      </p:sp>
      <p:sp>
        <p:nvSpPr>
          <p:cNvPr id="3080" name="Rectangle 8"/>
          <p:cNvSpPr>
            <a:spLocks noChangeArrowheads="1"/>
          </p:cNvSpPr>
          <p:nvPr/>
        </p:nvSpPr>
        <p:spPr bwMode="auto">
          <a:xfrm>
            <a:off x="609600" y="3048000"/>
            <a:ext cx="636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a:t>PP</a:t>
            </a:r>
          </a:p>
        </p:txBody>
      </p:sp>
      <p:pic>
        <p:nvPicPr>
          <p:cNvPr id="30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295400"/>
            <a:ext cx="488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95400"/>
            <a:ext cx="454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85" name="Rectangle 13"/>
          <p:cNvSpPr>
            <a:spLocks noChangeArrowheads="1"/>
          </p:cNvSpPr>
          <p:nvPr/>
        </p:nvSpPr>
        <p:spPr bwMode="auto">
          <a:xfrm>
            <a:off x="5562600" y="28194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a:t>P</a:t>
            </a:r>
          </a:p>
        </p:txBody>
      </p:sp>
      <p:sp>
        <p:nvSpPr>
          <p:cNvPr id="3086" name="Rectangle 14"/>
          <p:cNvSpPr>
            <a:spLocks noChangeArrowheads="1"/>
          </p:cNvSpPr>
          <p:nvPr/>
        </p:nvSpPr>
        <p:spPr bwMode="auto">
          <a:xfrm>
            <a:off x="5562600" y="41910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a:t>P</a:t>
            </a:r>
          </a:p>
        </p:txBody>
      </p:sp>
      <p:sp>
        <p:nvSpPr>
          <p:cNvPr id="3087" name="Rectangle 15"/>
          <p:cNvSpPr>
            <a:spLocks noChangeArrowheads="1"/>
          </p:cNvSpPr>
          <p:nvPr/>
        </p:nvSpPr>
        <p:spPr bwMode="auto">
          <a:xfrm>
            <a:off x="7924800" y="32766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a:t>P</a:t>
            </a:r>
          </a:p>
        </p:txBody>
      </p:sp>
      <p:sp>
        <p:nvSpPr>
          <p:cNvPr id="3088" name="Rectangle 16"/>
          <p:cNvSpPr>
            <a:spLocks noChangeArrowheads="1"/>
          </p:cNvSpPr>
          <p:nvPr/>
        </p:nvSpPr>
        <p:spPr bwMode="auto">
          <a:xfrm>
            <a:off x="6400800" y="32766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a:t>P</a:t>
            </a:r>
          </a:p>
        </p:txBody>
      </p:sp>
      <p:sp>
        <p:nvSpPr>
          <p:cNvPr id="3089" name="Rectangle 17"/>
          <p:cNvSpPr>
            <a:spLocks noChangeArrowheads="1"/>
          </p:cNvSpPr>
          <p:nvPr/>
        </p:nvSpPr>
        <p:spPr bwMode="auto">
          <a:xfrm>
            <a:off x="8001000" y="4800600"/>
            <a:ext cx="45096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smtClean="0"/>
              <a:t>P </a:t>
            </a:r>
            <a:endParaRPr lang="de-CH" sz="3200" dirty="0"/>
          </a:p>
        </p:txBody>
      </p:sp>
      <p:sp>
        <p:nvSpPr>
          <p:cNvPr id="3090" name="Rectangle 18"/>
          <p:cNvSpPr>
            <a:spLocks noChangeArrowheads="1"/>
          </p:cNvSpPr>
          <p:nvPr/>
        </p:nvSpPr>
        <p:spPr bwMode="auto">
          <a:xfrm>
            <a:off x="6477000" y="48006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3092" name="Rectangle 20"/>
          <p:cNvSpPr>
            <a:spLocks noChangeArrowheads="1"/>
          </p:cNvSpPr>
          <p:nvPr/>
        </p:nvSpPr>
        <p:spPr bwMode="auto">
          <a:xfrm>
            <a:off x="6477000" y="1828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a:t>p</a:t>
            </a:r>
          </a:p>
        </p:txBody>
      </p:sp>
      <p:sp>
        <p:nvSpPr>
          <p:cNvPr id="3093" name="Rectangle 21"/>
          <p:cNvSpPr>
            <a:spLocks noChangeArrowheads="1"/>
          </p:cNvSpPr>
          <p:nvPr/>
        </p:nvSpPr>
        <p:spPr bwMode="auto">
          <a:xfrm>
            <a:off x="8121650" y="1828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a:t>p</a:t>
            </a:r>
          </a:p>
        </p:txBody>
      </p:sp>
      <p:sp>
        <p:nvSpPr>
          <p:cNvPr id="3094" name="Rectangle 22"/>
          <p:cNvSpPr>
            <a:spLocks noChangeArrowheads="1"/>
          </p:cNvSpPr>
          <p:nvPr/>
        </p:nvSpPr>
        <p:spPr bwMode="auto">
          <a:xfrm>
            <a:off x="6629400" y="3352800"/>
            <a:ext cx="3771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smtClean="0"/>
              <a:t> p</a:t>
            </a:r>
            <a:endParaRPr lang="de-CH" dirty="0"/>
          </a:p>
        </p:txBody>
      </p:sp>
      <p:sp>
        <p:nvSpPr>
          <p:cNvPr id="3095" name="Rectangle 23"/>
          <p:cNvSpPr>
            <a:spLocks noChangeArrowheads="1"/>
          </p:cNvSpPr>
          <p:nvPr/>
        </p:nvSpPr>
        <p:spPr bwMode="auto">
          <a:xfrm>
            <a:off x="8153400" y="3352800"/>
            <a:ext cx="3771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smtClean="0"/>
              <a:t> p</a:t>
            </a:r>
            <a:endParaRPr lang="de-CH" dirty="0"/>
          </a:p>
        </p:txBody>
      </p:sp>
      <p:sp>
        <p:nvSpPr>
          <p:cNvPr id="3096" name="Rectangle 24"/>
          <p:cNvSpPr>
            <a:spLocks noChangeArrowheads="1"/>
          </p:cNvSpPr>
          <p:nvPr/>
        </p:nvSpPr>
        <p:spPr bwMode="auto">
          <a:xfrm>
            <a:off x="6705600" y="4953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3097" name="Rectangle 25"/>
          <p:cNvSpPr>
            <a:spLocks noChangeArrowheads="1"/>
          </p:cNvSpPr>
          <p:nvPr/>
        </p:nvSpPr>
        <p:spPr bwMode="auto">
          <a:xfrm>
            <a:off x="8229600" y="4953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a:t>p</a:t>
            </a:r>
          </a:p>
        </p:txBody>
      </p:sp>
      <p:sp>
        <p:nvSpPr>
          <p:cNvPr id="3098" name="Rectangle 26"/>
          <p:cNvSpPr>
            <a:spLocks noChangeArrowheads="1"/>
          </p:cNvSpPr>
          <p:nvPr/>
        </p:nvSpPr>
        <p:spPr bwMode="auto">
          <a:xfrm>
            <a:off x="1800225" y="46513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smtClean="0"/>
              <a:t>P</a:t>
            </a:r>
            <a:endParaRPr lang="de-CH" dirty="0"/>
          </a:p>
        </p:txBody>
      </p:sp>
      <p:sp>
        <p:nvSpPr>
          <p:cNvPr id="3099" name="Rectangle 27"/>
          <p:cNvSpPr>
            <a:spLocks noChangeArrowheads="1"/>
          </p:cNvSpPr>
          <p:nvPr/>
        </p:nvSpPr>
        <p:spPr bwMode="auto">
          <a:xfrm>
            <a:off x="1981200" y="4800600"/>
            <a:ext cx="3771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smtClean="0"/>
              <a:t> p</a:t>
            </a:r>
            <a:endParaRPr lang="de-CH" dirty="0"/>
          </a:p>
        </p:txBody>
      </p:sp>
      <p:sp>
        <p:nvSpPr>
          <p:cNvPr id="3100" name="Rectangle 28"/>
          <p:cNvSpPr>
            <a:spLocks noChangeArrowheads="1"/>
          </p:cNvSpPr>
          <p:nvPr/>
        </p:nvSpPr>
        <p:spPr bwMode="auto">
          <a:xfrm>
            <a:off x="60325" y="1498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DE"/>
          </a:p>
        </p:txBody>
      </p:sp>
      <p:sp>
        <p:nvSpPr>
          <p:cNvPr id="3101" name="Rectangle 29"/>
          <p:cNvSpPr>
            <a:spLocks noChangeArrowheads="1"/>
          </p:cNvSpPr>
          <p:nvPr/>
        </p:nvSpPr>
        <p:spPr bwMode="auto">
          <a:xfrm>
            <a:off x="0" y="1766888"/>
            <a:ext cx="51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2800" b="1"/>
              <a:t>P:</a:t>
            </a:r>
            <a:endParaRPr lang="de-CH" sz="2800" b="1" baseline="-25000"/>
          </a:p>
        </p:txBody>
      </p:sp>
      <p:sp>
        <p:nvSpPr>
          <p:cNvPr id="3102" name="Rectangle 30"/>
          <p:cNvSpPr>
            <a:spLocks noChangeArrowheads="1"/>
          </p:cNvSpPr>
          <p:nvPr/>
        </p:nvSpPr>
        <p:spPr bwMode="auto">
          <a:xfrm>
            <a:off x="0" y="3733800"/>
            <a:ext cx="603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2800" b="1"/>
              <a:t>F</a:t>
            </a:r>
            <a:r>
              <a:rPr lang="de-CH" sz="2800" b="1" baseline="-25000"/>
              <a:t>1:</a:t>
            </a:r>
          </a:p>
        </p:txBody>
      </p:sp>
      <p:sp>
        <p:nvSpPr>
          <p:cNvPr id="2" name="Rechteck 1"/>
          <p:cNvSpPr/>
          <p:nvPr/>
        </p:nvSpPr>
        <p:spPr>
          <a:xfrm>
            <a:off x="2317750" y="400959"/>
            <a:ext cx="4574189" cy="523220"/>
          </a:xfrm>
          <a:prstGeom prst="rect">
            <a:avLst/>
          </a:prstGeom>
        </p:spPr>
        <p:txBody>
          <a:bodyPr wrap="none">
            <a:spAutoFit/>
          </a:bodyPr>
          <a:lstStyle/>
          <a:p>
            <a:r>
              <a:rPr lang="de-DE" sz="2800" b="1" dirty="0"/>
              <a:t>First Law: </a:t>
            </a:r>
            <a:r>
              <a:rPr lang="en-GB" sz="2800" dirty="0"/>
              <a:t>་</a:t>
            </a:r>
            <a:r>
              <a:rPr lang="en-GB" sz="2800" dirty="0" err="1"/>
              <a:t>ཁྲིམས་ལུགས་དང་པོ</a:t>
            </a:r>
            <a:r>
              <a:rPr lang="en-GB" sz="2800" dirty="0"/>
              <a:t>་༑</a:t>
            </a:r>
            <a:endParaRPr lang="de-DE" sz="2800" dirty="0"/>
          </a:p>
        </p:txBody>
      </p:sp>
      <p:sp>
        <p:nvSpPr>
          <p:cNvPr id="3" name="Textfeld 2"/>
          <p:cNvSpPr txBox="1"/>
          <p:nvPr/>
        </p:nvSpPr>
        <p:spPr>
          <a:xfrm>
            <a:off x="145878" y="5738153"/>
            <a:ext cx="9058890" cy="1200329"/>
          </a:xfrm>
          <a:prstGeom prst="rect">
            <a:avLst/>
          </a:prstGeom>
          <a:noFill/>
        </p:spPr>
        <p:txBody>
          <a:bodyPr wrap="none" rtlCol="0">
            <a:spAutoFit/>
          </a:bodyPr>
          <a:lstStyle/>
          <a:p>
            <a:r>
              <a:rPr lang="en-GB" dirty="0" err="1"/>
              <a:t>ཀུར་རྟགས་གཉིས་ཀྱི་རྒྱུད་མཐུན་པའི་སྲོག་ཆགས</a:t>
            </a:r>
            <a:r>
              <a:rPr lang="en-GB" dirty="0"/>
              <a:t>་༼</a:t>
            </a:r>
            <a:r>
              <a:rPr lang="en-GB" dirty="0" err="1"/>
              <a:t>དེའི་རང་གཤིས་མཚོན</a:t>
            </a:r>
            <a:r>
              <a:rPr lang="en-GB" dirty="0"/>
              <a:t>་༽་</a:t>
            </a:r>
            <a:r>
              <a:rPr lang="en-GB" dirty="0" err="1"/>
              <a:t>མི་རེ་རེ་གྱི་མིག་གསལ་གི་རང་གཤིས་མི་འབྲེ་བ</a:t>
            </a:r>
            <a:r>
              <a:rPr lang="en-GB" dirty="0" smtClean="0"/>
              <a:t>་</a:t>
            </a:r>
          </a:p>
          <a:p>
            <a:r>
              <a:rPr lang="en-GB" dirty="0" smtClean="0"/>
              <a:t>༼</a:t>
            </a:r>
            <a:r>
              <a:rPr lang="en-GB" dirty="0"/>
              <a:t>་</a:t>
            </a:r>
            <a:r>
              <a:rPr lang="en-GB" dirty="0" err="1"/>
              <a:t>དེའི་མཚོན</a:t>
            </a:r>
            <a:r>
              <a:rPr lang="en-GB" dirty="0"/>
              <a:t>་༽་</a:t>
            </a:r>
            <a:r>
              <a:rPr lang="en-GB" dirty="0" err="1"/>
              <a:t>བུ་རྒྱུད་ཆ་ཚང་ཀྱི་གཤིས་གཟུགས་རྟགས་གཅིག་པ་སྟོན</a:t>
            </a:r>
            <a:r>
              <a:rPr lang="en-GB" dirty="0"/>
              <a:t>༑</a:t>
            </a:r>
            <a:endParaRPr lang="de-DE" dirty="0"/>
          </a:p>
          <a:p>
            <a:r>
              <a:rPr lang="en-GB" dirty="0" err="1"/>
              <a:t>མིང་ནས་སྨྲོས་ན་མོངན་ཤུགས་ཆེ་བའི་གཤིས་གཟུགས་རྟགས་སྟོན</a:t>
            </a:r>
            <a:r>
              <a:rPr lang="en-GB" dirty="0"/>
              <a:t>་༑</a:t>
            </a:r>
            <a:endParaRPr lang="de-DE" dirty="0"/>
          </a:p>
          <a:p>
            <a:endParaRPr lang="de-DE" dirty="0"/>
          </a:p>
        </p:txBody>
      </p:sp>
    </p:spTree>
    <p:extLst>
      <p:ext uri="{BB962C8B-B14F-4D97-AF65-F5344CB8AC3E}">
        <p14:creationId xmlns:p14="http://schemas.microsoft.com/office/powerpoint/2010/main" val="12985835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20800"/>
            <a:ext cx="46482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4064000"/>
            <a:ext cx="939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64000"/>
            <a:ext cx="914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701800"/>
            <a:ext cx="1320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4064000"/>
            <a:ext cx="939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701800"/>
            <a:ext cx="12954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263" y="3987800"/>
            <a:ext cx="7445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600" y="1930400"/>
            <a:ext cx="584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600" y="2844800"/>
            <a:ext cx="50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ChangeArrowheads="1"/>
          </p:cNvSpPr>
          <p:nvPr/>
        </p:nvSpPr>
        <p:spPr bwMode="auto">
          <a:xfrm>
            <a:off x="2543175" y="77788"/>
            <a:ext cx="527580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2800" b="1" dirty="0"/>
              <a:t>Second Law: </a:t>
            </a:r>
            <a:r>
              <a:rPr lang="en-GB" sz="2800" dirty="0" err="1"/>
              <a:t>ཁྲིམས་ལུགས་གཉིས་པ</a:t>
            </a:r>
            <a:r>
              <a:rPr lang="en-GB" sz="2800" dirty="0"/>
              <a:t>་༑</a:t>
            </a:r>
            <a:endParaRPr lang="de-DE" sz="2800" dirty="0"/>
          </a:p>
          <a:p>
            <a:endParaRPr lang="de-CH" dirty="0"/>
          </a:p>
        </p:txBody>
      </p:sp>
      <p:sp>
        <p:nvSpPr>
          <p:cNvPr id="4108" name="Rectangle 12"/>
          <p:cNvSpPr>
            <a:spLocks noChangeArrowheads="1"/>
          </p:cNvSpPr>
          <p:nvPr/>
        </p:nvSpPr>
        <p:spPr bwMode="auto">
          <a:xfrm>
            <a:off x="0" y="1244600"/>
            <a:ext cx="603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2800" b="1"/>
              <a:t>F</a:t>
            </a:r>
            <a:r>
              <a:rPr lang="de-CH" sz="2800" b="1" baseline="-25000"/>
              <a:t>1:</a:t>
            </a:r>
            <a:endParaRPr lang="de-CH"/>
          </a:p>
        </p:txBody>
      </p:sp>
      <p:sp>
        <p:nvSpPr>
          <p:cNvPr id="4109" name="Rectangle 13"/>
          <p:cNvSpPr>
            <a:spLocks noChangeArrowheads="1"/>
          </p:cNvSpPr>
          <p:nvPr/>
        </p:nvSpPr>
        <p:spPr bwMode="auto">
          <a:xfrm>
            <a:off x="60325" y="3448050"/>
            <a:ext cx="603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2800" b="1"/>
              <a:t>F</a:t>
            </a:r>
            <a:r>
              <a:rPr lang="de-CH" sz="2800" b="1" baseline="-25000"/>
              <a:t>2:</a:t>
            </a:r>
          </a:p>
        </p:txBody>
      </p:sp>
      <p:sp>
        <p:nvSpPr>
          <p:cNvPr id="4110" name="Rectangle 14"/>
          <p:cNvSpPr>
            <a:spLocks noChangeArrowheads="1"/>
          </p:cNvSpPr>
          <p:nvPr/>
        </p:nvSpPr>
        <p:spPr bwMode="auto">
          <a:xfrm>
            <a:off x="817563" y="9921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DE"/>
          </a:p>
        </p:txBody>
      </p:sp>
      <p:pic>
        <p:nvPicPr>
          <p:cNvPr id="4111"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016000"/>
            <a:ext cx="454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12" name="Rectangle 16"/>
          <p:cNvSpPr>
            <a:spLocks noChangeArrowheads="1"/>
          </p:cNvSpPr>
          <p:nvPr/>
        </p:nvSpPr>
        <p:spPr bwMode="auto">
          <a:xfrm>
            <a:off x="2581275" y="10302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DE"/>
          </a:p>
        </p:txBody>
      </p:sp>
      <p:pic>
        <p:nvPicPr>
          <p:cNvPr id="4113"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1016000"/>
            <a:ext cx="488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feld 1"/>
          <p:cNvSpPr txBox="1"/>
          <p:nvPr/>
        </p:nvSpPr>
        <p:spPr>
          <a:xfrm>
            <a:off x="311489" y="5829910"/>
            <a:ext cx="8622873" cy="1200329"/>
          </a:xfrm>
          <a:prstGeom prst="rect">
            <a:avLst/>
          </a:prstGeom>
          <a:noFill/>
        </p:spPr>
        <p:txBody>
          <a:bodyPr wrap="none" rtlCol="0">
            <a:spAutoFit/>
          </a:bodyPr>
          <a:lstStyle/>
          <a:p>
            <a:r>
              <a:rPr lang="en-GB" dirty="0"/>
              <a:t>མེ་ཏོག་དང་པོའི་སྐྱེད་སྦེལ་ཀུར་རྟགསདབུས་སུ་བུ་རྒྱུད་དེ་སྡེད་ཚོན་གཉིས་སུ་ཁ་འགས་པ་ཡིན་༑ </a:t>
            </a:r>
            <a:r>
              <a:rPr lang="en-GB" dirty="0" err="1"/>
              <a:t>ཆ་ཤས་གསུམ་གི་རྒྱ་ཆ</a:t>
            </a:r>
            <a:r>
              <a:rPr lang="en-GB" dirty="0" smtClean="0"/>
              <a:t>་</a:t>
            </a:r>
          </a:p>
          <a:p>
            <a:r>
              <a:rPr lang="en-GB" dirty="0" smtClean="0"/>
              <a:t>༼</a:t>
            </a:r>
            <a:r>
              <a:rPr lang="en-GB" dirty="0"/>
              <a:t>༧༥</a:t>
            </a:r>
            <a:r>
              <a:rPr lang="de-DE" dirty="0"/>
              <a:t>%</a:t>
            </a:r>
            <a:r>
              <a:rPr lang="en-GB" dirty="0"/>
              <a:t>༽་དེ་མོངན་ཤུགས་ཆེ་བའི་གཤིས་གཟུགས་རྟགས་སྟོན་པ་དང་ཆ་ཤས་གཅིག་གི་རྒྱ་ཆ་༼༢༥</a:t>
            </a:r>
            <a:r>
              <a:rPr lang="de-DE" dirty="0"/>
              <a:t>%</a:t>
            </a:r>
            <a:r>
              <a:rPr lang="en-GB" dirty="0" smtClean="0"/>
              <a:t>༽</a:t>
            </a:r>
          </a:p>
          <a:p>
            <a:r>
              <a:rPr lang="en-GB" dirty="0" smtClean="0"/>
              <a:t>་</a:t>
            </a:r>
            <a:r>
              <a:rPr lang="en-GB" dirty="0" err="1"/>
              <a:t>མངོན་པར་མི་གསལ་བ</a:t>
            </a:r>
            <a:r>
              <a:rPr lang="en-GB" dirty="0"/>
              <a:t>་ </a:t>
            </a:r>
            <a:r>
              <a:rPr lang="en-GB" dirty="0" err="1"/>
              <a:t>གཤིས་གཟུགས་རྟགས་སྟོན་གྱི་ཡོད</a:t>
            </a:r>
            <a:r>
              <a:rPr lang="en-GB" dirty="0"/>
              <a:t>་༑</a:t>
            </a:r>
            <a:endParaRPr lang="de-DE" dirty="0"/>
          </a:p>
          <a:p>
            <a:endParaRPr lang="de-DE" dirty="0"/>
          </a:p>
        </p:txBody>
      </p:sp>
      <p:sp>
        <p:nvSpPr>
          <p:cNvPr id="19" name="Rectangle 18"/>
          <p:cNvSpPr>
            <a:spLocks noChangeArrowheads="1"/>
          </p:cNvSpPr>
          <p:nvPr/>
        </p:nvSpPr>
        <p:spPr bwMode="auto">
          <a:xfrm>
            <a:off x="592138" y="28448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21" name="Rectangle 22"/>
          <p:cNvSpPr>
            <a:spLocks noChangeArrowheads="1"/>
          </p:cNvSpPr>
          <p:nvPr/>
        </p:nvSpPr>
        <p:spPr bwMode="auto">
          <a:xfrm>
            <a:off x="827269" y="3027932"/>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22" name="Rectangle 18"/>
          <p:cNvSpPr>
            <a:spLocks noChangeArrowheads="1"/>
          </p:cNvSpPr>
          <p:nvPr/>
        </p:nvSpPr>
        <p:spPr bwMode="auto">
          <a:xfrm>
            <a:off x="2373886" y="2901368"/>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23" name="Rectangle 22"/>
          <p:cNvSpPr>
            <a:spLocks noChangeArrowheads="1"/>
          </p:cNvSpPr>
          <p:nvPr/>
        </p:nvSpPr>
        <p:spPr bwMode="auto">
          <a:xfrm>
            <a:off x="2609017" y="30845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24" name="Rectangle 18"/>
          <p:cNvSpPr>
            <a:spLocks noChangeArrowheads="1"/>
          </p:cNvSpPr>
          <p:nvPr/>
        </p:nvSpPr>
        <p:spPr bwMode="auto">
          <a:xfrm>
            <a:off x="7717189" y="3548234"/>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25" name="Rectangle 22"/>
          <p:cNvSpPr>
            <a:spLocks noChangeArrowheads="1"/>
          </p:cNvSpPr>
          <p:nvPr/>
        </p:nvSpPr>
        <p:spPr bwMode="auto">
          <a:xfrm>
            <a:off x="7952320" y="3731366"/>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26" name="Rectangle 18"/>
          <p:cNvSpPr>
            <a:spLocks noChangeArrowheads="1"/>
          </p:cNvSpPr>
          <p:nvPr/>
        </p:nvSpPr>
        <p:spPr bwMode="auto">
          <a:xfrm>
            <a:off x="6048553" y="5233946"/>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27" name="Rectangle 22"/>
          <p:cNvSpPr>
            <a:spLocks noChangeArrowheads="1"/>
          </p:cNvSpPr>
          <p:nvPr/>
        </p:nvSpPr>
        <p:spPr bwMode="auto">
          <a:xfrm>
            <a:off x="6283684" y="541707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28" name="Rectangle 18"/>
          <p:cNvSpPr>
            <a:spLocks noChangeArrowheads="1"/>
          </p:cNvSpPr>
          <p:nvPr/>
        </p:nvSpPr>
        <p:spPr bwMode="auto">
          <a:xfrm>
            <a:off x="1328236" y="4802702"/>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29" name="Rectangle 22"/>
          <p:cNvSpPr>
            <a:spLocks noChangeArrowheads="1"/>
          </p:cNvSpPr>
          <p:nvPr/>
        </p:nvSpPr>
        <p:spPr bwMode="auto">
          <a:xfrm>
            <a:off x="1563367" y="4985834"/>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30" name="Rectangle 18"/>
          <p:cNvSpPr>
            <a:spLocks noChangeArrowheads="1"/>
          </p:cNvSpPr>
          <p:nvPr/>
        </p:nvSpPr>
        <p:spPr bwMode="auto">
          <a:xfrm>
            <a:off x="2214793" y="4850618"/>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31" name="Rectangle 22"/>
          <p:cNvSpPr>
            <a:spLocks noChangeArrowheads="1"/>
          </p:cNvSpPr>
          <p:nvPr/>
        </p:nvSpPr>
        <p:spPr bwMode="auto">
          <a:xfrm>
            <a:off x="2449924" y="50337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32" name="Rectangle 18"/>
          <p:cNvSpPr>
            <a:spLocks noChangeArrowheads="1"/>
          </p:cNvSpPr>
          <p:nvPr/>
        </p:nvSpPr>
        <p:spPr bwMode="auto">
          <a:xfrm>
            <a:off x="6057187" y="3589496"/>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33" name="Rectangle 18"/>
          <p:cNvSpPr>
            <a:spLocks noChangeArrowheads="1"/>
          </p:cNvSpPr>
          <p:nvPr/>
        </p:nvSpPr>
        <p:spPr bwMode="auto">
          <a:xfrm>
            <a:off x="6305431" y="357419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34" name="Rectangle 18"/>
          <p:cNvSpPr>
            <a:spLocks noChangeArrowheads="1"/>
          </p:cNvSpPr>
          <p:nvPr/>
        </p:nvSpPr>
        <p:spPr bwMode="auto">
          <a:xfrm>
            <a:off x="448372" y="4838118"/>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35" name="Rectangle 18"/>
          <p:cNvSpPr>
            <a:spLocks noChangeArrowheads="1"/>
          </p:cNvSpPr>
          <p:nvPr/>
        </p:nvSpPr>
        <p:spPr bwMode="auto">
          <a:xfrm>
            <a:off x="714078" y="4839666"/>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36" name="Rectangle 22"/>
          <p:cNvSpPr>
            <a:spLocks noChangeArrowheads="1"/>
          </p:cNvSpPr>
          <p:nvPr/>
        </p:nvSpPr>
        <p:spPr bwMode="auto">
          <a:xfrm>
            <a:off x="3081544" y="5042402"/>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37" name="Rectangle 22"/>
          <p:cNvSpPr>
            <a:spLocks noChangeArrowheads="1"/>
          </p:cNvSpPr>
          <p:nvPr/>
        </p:nvSpPr>
        <p:spPr bwMode="auto">
          <a:xfrm>
            <a:off x="3202556" y="50337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38" name="Rectangle 22"/>
          <p:cNvSpPr>
            <a:spLocks noChangeArrowheads="1"/>
          </p:cNvSpPr>
          <p:nvPr/>
        </p:nvSpPr>
        <p:spPr bwMode="auto">
          <a:xfrm>
            <a:off x="7825822" y="5401772"/>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39" name="Rectangle 22"/>
          <p:cNvSpPr>
            <a:spLocks noChangeArrowheads="1"/>
          </p:cNvSpPr>
          <p:nvPr/>
        </p:nvSpPr>
        <p:spPr bwMode="auto">
          <a:xfrm>
            <a:off x="7945627" y="5401772"/>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40" name="Rectangle 22"/>
          <p:cNvSpPr>
            <a:spLocks noChangeArrowheads="1"/>
          </p:cNvSpPr>
          <p:nvPr/>
        </p:nvSpPr>
        <p:spPr bwMode="auto">
          <a:xfrm>
            <a:off x="5190112" y="4754906"/>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41" name="Rectangle 22"/>
          <p:cNvSpPr>
            <a:spLocks noChangeArrowheads="1"/>
          </p:cNvSpPr>
          <p:nvPr/>
        </p:nvSpPr>
        <p:spPr bwMode="auto">
          <a:xfrm>
            <a:off x="7873744" y="209556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dirty="0"/>
              <a:t>p</a:t>
            </a:r>
          </a:p>
        </p:txBody>
      </p:sp>
      <p:sp>
        <p:nvSpPr>
          <p:cNvPr id="42" name="Rectangle 18"/>
          <p:cNvSpPr>
            <a:spLocks noChangeArrowheads="1"/>
          </p:cNvSpPr>
          <p:nvPr/>
        </p:nvSpPr>
        <p:spPr bwMode="auto">
          <a:xfrm>
            <a:off x="5138035" y="3053768"/>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
        <p:nvSpPr>
          <p:cNvPr id="43" name="Rectangle 18"/>
          <p:cNvSpPr>
            <a:spLocks noChangeArrowheads="1"/>
          </p:cNvSpPr>
          <p:nvPr/>
        </p:nvSpPr>
        <p:spPr bwMode="auto">
          <a:xfrm>
            <a:off x="6168358" y="1999616"/>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CH" sz="3200" dirty="0"/>
              <a:t>P</a:t>
            </a:r>
          </a:p>
        </p:txBody>
      </p:sp>
    </p:spTree>
    <p:extLst>
      <p:ext uri="{BB962C8B-B14F-4D97-AF65-F5344CB8AC3E}">
        <p14:creationId xmlns:p14="http://schemas.microsoft.com/office/powerpoint/2010/main" val="1315207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84879" y="594122"/>
            <a:ext cx="1954907" cy="646331"/>
          </a:xfrm>
          <a:prstGeom prst="rect">
            <a:avLst/>
          </a:prstGeom>
          <a:noFill/>
        </p:spPr>
        <p:txBody>
          <a:bodyPr wrap="none" rtlCol="0">
            <a:spAutoFit/>
          </a:bodyPr>
          <a:lstStyle/>
          <a:p>
            <a:r>
              <a:rPr lang="de-DE" sz="3600" dirty="0" err="1" smtClean="0"/>
              <a:t>Exercise</a:t>
            </a:r>
            <a:endParaRPr lang="de-DE" sz="3600" dirty="0"/>
          </a:p>
        </p:txBody>
      </p:sp>
    </p:spTree>
    <p:extLst>
      <p:ext uri="{BB962C8B-B14F-4D97-AF65-F5344CB8AC3E}">
        <p14:creationId xmlns:p14="http://schemas.microsoft.com/office/powerpoint/2010/main" val="185154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47972" y="-37278"/>
            <a:ext cx="6308338" cy="461665"/>
          </a:xfrm>
          <a:prstGeom prst="rect">
            <a:avLst/>
          </a:prstGeom>
          <a:noFill/>
        </p:spPr>
        <p:txBody>
          <a:bodyPr wrap="none" rtlCol="0">
            <a:spAutoFit/>
          </a:bodyPr>
          <a:lstStyle/>
          <a:p>
            <a:r>
              <a:rPr lang="de-DE" sz="2400" dirty="0" err="1" smtClean="0"/>
              <a:t>Inheritance</a:t>
            </a:r>
            <a:r>
              <a:rPr lang="de-DE" sz="2400" dirty="0" smtClean="0"/>
              <a:t> </a:t>
            </a:r>
            <a:r>
              <a:rPr lang="de-DE" sz="2400" dirty="0" err="1" smtClean="0"/>
              <a:t>of</a:t>
            </a:r>
            <a:r>
              <a:rPr lang="de-DE" sz="2400" dirty="0" smtClean="0"/>
              <a:t> </a:t>
            </a:r>
            <a:r>
              <a:rPr lang="de-DE" sz="2400" b="1" dirty="0" err="1" smtClean="0"/>
              <a:t>two</a:t>
            </a:r>
            <a:r>
              <a:rPr lang="de-DE" sz="2400" dirty="0" smtClean="0"/>
              <a:t> </a:t>
            </a:r>
            <a:r>
              <a:rPr lang="de-DE" sz="2400" dirty="0" err="1"/>
              <a:t>T</a:t>
            </a:r>
            <a:r>
              <a:rPr lang="de-DE" sz="2400" dirty="0" err="1" smtClean="0"/>
              <a:t>raits</a:t>
            </a:r>
            <a:r>
              <a:rPr lang="de-DE" sz="2400" dirty="0" smtClean="0"/>
              <a:t>: </a:t>
            </a:r>
            <a:r>
              <a:rPr lang="de-DE" sz="2400" b="1" dirty="0" err="1" smtClean="0"/>
              <a:t>Colour</a:t>
            </a:r>
            <a:r>
              <a:rPr lang="de-DE" sz="2400" dirty="0" smtClean="0"/>
              <a:t> </a:t>
            </a:r>
            <a:r>
              <a:rPr lang="de-DE" sz="2400" dirty="0" err="1" smtClean="0"/>
              <a:t>and</a:t>
            </a:r>
            <a:r>
              <a:rPr lang="de-DE" sz="2400" dirty="0" smtClean="0"/>
              <a:t> </a:t>
            </a:r>
            <a:r>
              <a:rPr lang="de-DE" sz="2400" b="1" dirty="0" smtClean="0"/>
              <a:t>Shape</a:t>
            </a:r>
            <a:endParaRPr lang="de-DE" sz="2400" b="1" dirty="0"/>
          </a:p>
        </p:txBody>
      </p:sp>
      <p:pic>
        <p:nvPicPr>
          <p:cNvPr id="3" name="Bild 2" descr="Unbenannt-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712" y="723900"/>
            <a:ext cx="5956300" cy="6134100"/>
          </a:xfrm>
          <a:prstGeom prst="rect">
            <a:avLst/>
          </a:prstGeom>
        </p:spPr>
      </p:pic>
    </p:spTree>
    <p:extLst>
      <p:ext uri="{BB962C8B-B14F-4D97-AF65-F5344CB8AC3E}">
        <p14:creationId xmlns:p14="http://schemas.microsoft.com/office/powerpoint/2010/main" val="384601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075765" y="-68600"/>
            <a:ext cx="6902824" cy="6936011"/>
          </a:xfrm>
          <a:prstGeom prst="rect">
            <a:avLst/>
          </a:prstGeom>
        </p:spPr>
      </p:pic>
    </p:spTree>
    <p:extLst>
      <p:ext uri="{BB962C8B-B14F-4D97-AF65-F5344CB8AC3E}">
        <p14:creationId xmlns:p14="http://schemas.microsoft.com/office/powerpoint/2010/main" val="189189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Marsorbitsolarsyst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490" y="-14782"/>
            <a:ext cx="6878685" cy="6878685"/>
          </a:xfrm>
          <a:prstGeom prst="rect">
            <a:avLst/>
          </a:prstGeom>
        </p:spPr>
      </p:pic>
      <p:sp>
        <p:nvSpPr>
          <p:cNvPr id="4" name="Textfeld 3"/>
          <p:cNvSpPr txBox="1"/>
          <p:nvPr/>
        </p:nvSpPr>
        <p:spPr>
          <a:xfrm>
            <a:off x="2354678" y="528533"/>
            <a:ext cx="184666" cy="369332"/>
          </a:xfrm>
          <a:prstGeom prst="rect">
            <a:avLst/>
          </a:prstGeom>
          <a:noFill/>
        </p:spPr>
        <p:txBody>
          <a:bodyPr wrap="none" rtlCol="0">
            <a:spAutoFit/>
          </a:bodyPr>
          <a:lstStyle/>
          <a:p>
            <a:endParaRPr lang="de-DE" dirty="0"/>
          </a:p>
        </p:txBody>
      </p:sp>
      <p:sp>
        <p:nvSpPr>
          <p:cNvPr id="5" name="Textfeld 4"/>
          <p:cNvSpPr txBox="1"/>
          <p:nvPr/>
        </p:nvSpPr>
        <p:spPr>
          <a:xfrm>
            <a:off x="2326137" y="39953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9147356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Oppositionsschlaufe Mars 2011-2012-1 Kopi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7" y="1"/>
            <a:ext cx="8746893" cy="6805156"/>
          </a:xfrm>
          <a:prstGeom prst="rect">
            <a:avLst/>
          </a:prstGeom>
        </p:spPr>
      </p:pic>
    </p:spTree>
    <p:extLst>
      <p:ext uri="{BB962C8B-B14F-4D97-AF65-F5344CB8AC3E}">
        <p14:creationId xmlns:p14="http://schemas.microsoft.com/office/powerpoint/2010/main" val="232814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egor_Mendel.png                                              000474A6Macintosh HD                   BD75B5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225" y="2697212"/>
            <a:ext cx="3349264" cy="4045327"/>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p:cNvSpPr>
            <a:spLocks noChangeArrowheads="1"/>
          </p:cNvSpPr>
          <p:nvPr/>
        </p:nvSpPr>
        <p:spPr bwMode="auto">
          <a:xfrm>
            <a:off x="1970026" y="1682802"/>
            <a:ext cx="49577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200" b="1" dirty="0"/>
              <a:t>Gregor Mendel: 1822- 1884</a:t>
            </a:r>
          </a:p>
        </p:txBody>
      </p:sp>
      <p:sp>
        <p:nvSpPr>
          <p:cNvPr id="2" name="Textfeld 1"/>
          <p:cNvSpPr txBox="1"/>
          <p:nvPr/>
        </p:nvSpPr>
        <p:spPr>
          <a:xfrm>
            <a:off x="2020242" y="500524"/>
            <a:ext cx="5306260" cy="923330"/>
          </a:xfrm>
          <a:prstGeom prst="rect">
            <a:avLst/>
          </a:prstGeom>
          <a:noFill/>
        </p:spPr>
        <p:txBody>
          <a:bodyPr wrap="none" rtlCol="0">
            <a:spAutoFit/>
          </a:bodyPr>
          <a:lstStyle/>
          <a:p>
            <a:r>
              <a:rPr lang="de-DE" sz="3600" b="1" dirty="0"/>
              <a:t>CLASSICAL GENETICS</a:t>
            </a:r>
          </a:p>
          <a:p>
            <a:endParaRPr lang="de-DE" dirty="0"/>
          </a:p>
        </p:txBody>
      </p:sp>
    </p:spTree>
    <p:extLst>
      <p:ext uri="{BB962C8B-B14F-4D97-AF65-F5344CB8AC3E}">
        <p14:creationId xmlns:p14="http://schemas.microsoft.com/office/powerpoint/2010/main" val="25709353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mendel.png                                                     000474A6Macintosh HD                   BD75B5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800" y="1146104"/>
            <a:ext cx="4586288" cy="5715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ChangeArrowheads="1"/>
          </p:cNvSpPr>
          <p:nvPr/>
        </p:nvSpPr>
        <p:spPr bwMode="auto">
          <a:xfrm>
            <a:off x="996888" y="314980"/>
            <a:ext cx="70682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2800" b="1" dirty="0" smtClean="0"/>
              <a:t>Mendel </a:t>
            </a:r>
            <a:r>
              <a:rPr lang="de-DE" sz="2800" b="1" dirty="0" err="1" smtClean="0"/>
              <a:t>did</a:t>
            </a:r>
            <a:r>
              <a:rPr lang="de-DE" sz="2800" b="1" dirty="0" smtClean="0"/>
              <a:t> </a:t>
            </a:r>
            <a:r>
              <a:rPr lang="de-DE" sz="2800" b="1" dirty="0"/>
              <a:t>E</a:t>
            </a:r>
            <a:r>
              <a:rPr lang="de-DE" sz="2800" b="1" dirty="0" smtClean="0"/>
              <a:t>xperiments </a:t>
            </a:r>
            <a:r>
              <a:rPr lang="de-DE" sz="2800" b="1" dirty="0" err="1"/>
              <a:t>with</a:t>
            </a:r>
            <a:r>
              <a:rPr lang="de-DE" sz="2800" b="1" dirty="0"/>
              <a:t>  </a:t>
            </a:r>
            <a:r>
              <a:rPr lang="de-DE" sz="2800" b="1" dirty="0" err="1"/>
              <a:t>P</a:t>
            </a:r>
            <a:r>
              <a:rPr lang="de-DE" sz="2800" b="1" dirty="0" err="1" smtClean="0"/>
              <a:t>ea</a:t>
            </a:r>
            <a:r>
              <a:rPr lang="de-DE" sz="2800" b="1" dirty="0" smtClean="0"/>
              <a:t> </a:t>
            </a:r>
            <a:r>
              <a:rPr lang="de-DE" sz="2800" b="1" dirty="0" err="1"/>
              <a:t>plants</a:t>
            </a:r>
            <a:endParaRPr lang="de-DE" sz="2800" b="1" dirty="0"/>
          </a:p>
        </p:txBody>
      </p:sp>
    </p:spTree>
    <p:extLst>
      <p:ext uri="{BB962C8B-B14F-4D97-AF65-F5344CB8AC3E}">
        <p14:creationId xmlns:p14="http://schemas.microsoft.com/office/powerpoint/2010/main" val="3169463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jpg                                                          000474A6Macintosh HD                   BD75B5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1600200"/>
            <a:ext cx="2559050" cy="5257800"/>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ChangeArrowheads="1"/>
          </p:cNvSpPr>
          <p:nvPr/>
        </p:nvSpPr>
        <p:spPr bwMode="auto">
          <a:xfrm>
            <a:off x="2709863" y="2238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DE"/>
          </a:p>
        </p:txBody>
      </p:sp>
      <p:pic>
        <p:nvPicPr>
          <p:cNvPr id="17412" name="Picture 4" descr="Untitled-3.jpg                                                 000474A6Macintosh HD                   BD75B5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7200"/>
            <a:ext cx="5741988"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10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385810" y="523560"/>
            <a:ext cx="4315755" cy="646331"/>
          </a:xfrm>
          <a:prstGeom prst="rect">
            <a:avLst/>
          </a:prstGeom>
          <a:noFill/>
        </p:spPr>
        <p:txBody>
          <a:bodyPr wrap="none" rtlCol="0">
            <a:spAutoFit/>
          </a:bodyPr>
          <a:lstStyle/>
          <a:p>
            <a:r>
              <a:rPr lang="de-DE" sz="3600" dirty="0" err="1" smtClean="0"/>
              <a:t>Structure</a:t>
            </a:r>
            <a:r>
              <a:rPr lang="de-DE" sz="3600" dirty="0" smtClean="0"/>
              <a:t> </a:t>
            </a:r>
            <a:r>
              <a:rPr lang="de-DE" sz="3600" dirty="0" err="1" smtClean="0"/>
              <a:t>of</a:t>
            </a:r>
            <a:r>
              <a:rPr lang="de-DE" sz="3600" dirty="0" smtClean="0"/>
              <a:t> a </a:t>
            </a:r>
            <a:r>
              <a:rPr lang="de-DE" sz="3600" dirty="0" err="1" smtClean="0"/>
              <a:t>flower</a:t>
            </a:r>
            <a:endParaRPr lang="de-DE" sz="3600" dirty="0"/>
          </a:p>
        </p:txBody>
      </p:sp>
      <p:pic>
        <p:nvPicPr>
          <p:cNvPr id="5" name="Bild 4" descr="423px-Mature_flower_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0" y="1741535"/>
            <a:ext cx="9143999" cy="4690893"/>
          </a:xfrm>
          <a:prstGeom prst="rect">
            <a:avLst/>
          </a:prstGeom>
        </p:spPr>
      </p:pic>
    </p:spTree>
    <p:extLst>
      <p:ext uri="{BB962C8B-B14F-4D97-AF65-F5344CB8AC3E}">
        <p14:creationId xmlns:p14="http://schemas.microsoft.com/office/powerpoint/2010/main" val="1341619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pea-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86" y="865970"/>
            <a:ext cx="6253130" cy="4689847"/>
          </a:xfrm>
          <a:prstGeom prst="rect">
            <a:avLst/>
          </a:prstGeom>
        </p:spPr>
      </p:pic>
      <p:sp>
        <p:nvSpPr>
          <p:cNvPr id="3" name="Textfeld 2"/>
          <p:cNvSpPr txBox="1"/>
          <p:nvPr/>
        </p:nvSpPr>
        <p:spPr>
          <a:xfrm>
            <a:off x="3328590" y="177168"/>
            <a:ext cx="2622157" cy="646331"/>
          </a:xfrm>
          <a:prstGeom prst="rect">
            <a:avLst/>
          </a:prstGeom>
          <a:noFill/>
        </p:spPr>
        <p:txBody>
          <a:bodyPr wrap="none" rtlCol="0">
            <a:spAutoFit/>
          </a:bodyPr>
          <a:lstStyle/>
          <a:p>
            <a:r>
              <a:rPr lang="de-DE" sz="3600" b="1" dirty="0" err="1" smtClean="0"/>
              <a:t>Pea</a:t>
            </a:r>
            <a:r>
              <a:rPr lang="de-DE" sz="3600" b="1" dirty="0" smtClean="0"/>
              <a:t> </a:t>
            </a:r>
            <a:r>
              <a:rPr lang="de-DE" sz="3600" b="1" dirty="0" err="1" smtClean="0"/>
              <a:t>Flower</a:t>
            </a:r>
            <a:endParaRPr lang="de-DE" sz="3600" b="1" dirty="0"/>
          </a:p>
        </p:txBody>
      </p:sp>
      <p:sp>
        <p:nvSpPr>
          <p:cNvPr id="4" name="Textfeld 3"/>
          <p:cNvSpPr txBox="1"/>
          <p:nvPr/>
        </p:nvSpPr>
        <p:spPr>
          <a:xfrm>
            <a:off x="1404549" y="5984815"/>
            <a:ext cx="5596404" cy="369332"/>
          </a:xfrm>
          <a:prstGeom prst="rect">
            <a:avLst/>
          </a:prstGeom>
          <a:noFill/>
        </p:spPr>
        <p:txBody>
          <a:bodyPr wrap="none" rtlCol="0">
            <a:spAutoFit/>
          </a:bodyPr>
          <a:lstStyle/>
          <a:p>
            <a:r>
              <a:rPr lang="de-DE" dirty="0" err="1" smtClean="0"/>
              <a:t>Female</a:t>
            </a:r>
            <a:r>
              <a:rPr lang="de-DE" dirty="0" smtClean="0"/>
              <a:t> </a:t>
            </a:r>
            <a:r>
              <a:rPr lang="de-DE" dirty="0" err="1" smtClean="0"/>
              <a:t>and</a:t>
            </a:r>
            <a:r>
              <a:rPr lang="de-DE" dirty="0" smtClean="0"/>
              <a:t> male </a:t>
            </a:r>
            <a:r>
              <a:rPr lang="de-DE" dirty="0" err="1" smtClean="0"/>
              <a:t>organs</a:t>
            </a:r>
            <a:r>
              <a:rPr lang="de-DE" dirty="0" smtClean="0"/>
              <a:t> </a:t>
            </a:r>
            <a:r>
              <a:rPr lang="de-DE" dirty="0" err="1" smtClean="0"/>
              <a:t>are</a:t>
            </a:r>
            <a:r>
              <a:rPr lang="de-DE" dirty="0" smtClean="0"/>
              <a:t> „</a:t>
            </a:r>
            <a:r>
              <a:rPr lang="de-DE" dirty="0" err="1" smtClean="0"/>
              <a:t>enclosed</a:t>
            </a:r>
            <a:r>
              <a:rPr lang="de-DE" dirty="0" smtClean="0"/>
              <a:t>“ in </a:t>
            </a:r>
            <a:r>
              <a:rPr lang="de-DE" dirty="0" err="1" smtClean="0"/>
              <a:t>the</a:t>
            </a:r>
            <a:r>
              <a:rPr lang="de-DE" dirty="0" smtClean="0"/>
              <a:t> </a:t>
            </a:r>
            <a:r>
              <a:rPr lang="de-DE" dirty="0" err="1" smtClean="0"/>
              <a:t>flower</a:t>
            </a:r>
            <a:endParaRPr lang="de-DE" dirty="0"/>
          </a:p>
        </p:txBody>
      </p:sp>
    </p:spTree>
    <p:extLst>
      <p:ext uri="{BB962C8B-B14F-4D97-AF65-F5344CB8AC3E}">
        <p14:creationId xmlns:p14="http://schemas.microsoft.com/office/powerpoint/2010/main" val="42849297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jpg                                                          000474A6Macintosh HD                   BD75B5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93" y="707372"/>
            <a:ext cx="5540375" cy="5943600"/>
          </a:xfrm>
          <a:prstGeom prst="rect">
            <a:avLst/>
          </a:prstGeom>
          <a:noFill/>
          <a:extLst>
            <a:ext uri="{909E8E84-426E-40dd-AFC4-6F175D3DCCD1}">
              <a14:hiddenFill xmlns:a14="http://schemas.microsoft.com/office/drawing/2010/main">
                <a:solidFill>
                  <a:srgbClr val="FFFFFF"/>
                </a:solidFill>
              </a14:hiddenFill>
            </a:ext>
          </a:extLst>
        </p:spPr>
      </p:pic>
      <p:sp>
        <p:nvSpPr>
          <p:cNvPr id="18436" name="Rectangle 4"/>
          <p:cNvSpPr>
            <a:spLocks noChangeArrowheads="1"/>
          </p:cNvSpPr>
          <p:nvPr/>
        </p:nvSpPr>
        <p:spPr bwMode="auto">
          <a:xfrm>
            <a:off x="4862880" y="5486400"/>
            <a:ext cx="527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5400" b="1" dirty="0"/>
              <a:t>?</a:t>
            </a:r>
          </a:p>
        </p:txBody>
      </p:sp>
      <p:sp>
        <p:nvSpPr>
          <p:cNvPr id="18437" name="Rectangle 5"/>
          <p:cNvSpPr>
            <a:spLocks noChangeArrowheads="1"/>
          </p:cNvSpPr>
          <p:nvPr/>
        </p:nvSpPr>
        <p:spPr bwMode="auto">
          <a:xfrm>
            <a:off x="2667618" y="122596"/>
            <a:ext cx="3422131"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200" b="1" dirty="0" err="1"/>
              <a:t>Crosspollination</a:t>
            </a:r>
            <a:endParaRPr lang="de-DE" sz="3200" dirty="0"/>
          </a:p>
        </p:txBody>
      </p:sp>
    </p:spTree>
    <p:extLst>
      <p:ext uri="{BB962C8B-B14F-4D97-AF65-F5344CB8AC3E}">
        <p14:creationId xmlns:p14="http://schemas.microsoft.com/office/powerpoint/2010/main" val="40427966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1282</Words>
  <Application>Microsoft Macintosh PowerPoint</Application>
  <PresentationFormat>Bildschirmpräsentation (4:3)</PresentationFormat>
  <Paragraphs>161</Paragraphs>
  <Slides>19</Slides>
  <Notes>15</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Wüstemann</dc:creator>
  <cp:lastModifiedBy>Philipp Wüstemann</cp:lastModifiedBy>
  <cp:revision>11</cp:revision>
  <dcterms:created xsi:type="dcterms:W3CDTF">2012-04-05T10:10:07Z</dcterms:created>
  <dcterms:modified xsi:type="dcterms:W3CDTF">2012-04-06T05:49:25Z</dcterms:modified>
</cp:coreProperties>
</file>