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71" r:id="rId12"/>
    <p:sldId id="274" r:id="rId13"/>
    <p:sldId id="291" r:id="rId1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BB634-358E-B943-BACC-C01A7A8CB58A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E7F15-8F64-1048-89AC-0A71256561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70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farmer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owns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purple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flowers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Sowing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seeds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flowers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135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purple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46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flowers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drawing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scheme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allele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dominant? 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genotype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purple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parent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genotype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135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purple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flowers</a:t>
            </a: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893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116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Ein reinerbig schwarzes Schaf paart sich mit einem reinerbig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weissen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Schaf und die 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F</a:t>
            </a:r>
            <a:r>
              <a:rPr lang="de-DE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-Generation wird „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se“ weitergekreuzt. In der F</a:t>
            </a:r>
            <a:r>
              <a:rPr lang="de-DE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 die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grosse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Mehrheit schwarz, nämlich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121 Schafe. Der Rest besitzt ein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weisses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Fell.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a) Welche Fellfarbe und welchen Genotyp hatte die F</a:t>
            </a:r>
            <a:r>
              <a:rPr lang="de-DE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-Generation? Begründen Sie mit Hilfe der 	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Mendelschen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Regel (welcher?).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b) Wie viele (ca.)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weisse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Schafe erwarten Sie in der F</a:t>
            </a:r>
            <a:r>
              <a:rPr lang="de-DE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Generation? Begründen Sie mit Hilfe	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der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Mendelschen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Regel (welcher?).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c) Wie viele (ca.) schwarze Schafe in der F2 sind heterozygot?				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d) Wie können Sie herausfinden, ob ein schwarzes Schaf heterozygot ist? (präzise Begründung)	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134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Repetition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dominant recessive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phenotypes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  </a:t>
            </a:r>
            <a:r>
              <a:rPr lang="de-DE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Incomplete</a:t>
            </a:r>
            <a:r>
              <a:rPr lang="de-D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dominance</a:t>
            </a:r>
            <a:r>
              <a:rPr lang="de-D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genotype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ist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genotype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 different)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flowers usually open from late afternoon onwards, then producing a strong, sweet-smelling fragrance, hence the first of its common names.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Parents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red/white (homozygous)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….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Offspring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 pink.     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happened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Apart from the “dominant-recessive” heredity that Mendel observed in his experiments, there also exist “incomplete dominance”. The phenotype of the heterozygous genotype is an intermediate of the phenotypes of the homozygous genotypes.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37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genotype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parents</a:t>
            </a:r>
            <a:r>
              <a:rPr lang="de-DE" dirty="0" smtClean="0"/>
              <a:t>? 							</a:t>
            </a:r>
            <a:r>
              <a:rPr lang="de-DE" sz="1200" dirty="0" smtClean="0"/>
              <a:t>C</a:t>
            </a:r>
            <a:r>
              <a:rPr lang="de-DE" sz="1200" baseline="30000" dirty="0" smtClean="0"/>
              <a:t>B</a:t>
            </a:r>
            <a:r>
              <a:rPr lang="de-DE" sz="1200" dirty="0" smtClean="0"/>
              <a:t>C</a:t>
            </a:r>
            <a:r>
              <a:rPr lang="de-DE" sz="1200" baseline="30000" dirty="0" smtClean="0"/>
              <a:t>W</a:t>
            </a:r>
            <a:r>
              <a:rPr lang="de-DE" sz="1200" baseline="0" dirty="0" smtClean="0"/>
              <a:t> 			„Erscheinen“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DE" sz="1200" baseline="0" dirty="0" err="1" smtClean="0"/>
              <a:t>What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germ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cells</a:t>
            </a:r>
            <a:r>
              <a:rPr lang="de-DE" sz="1200" baseline="0" dirty="0" smtClean="0"/>
              <a:t> do </a:t>
            </a:r>
            <a:r>
              <a:rPr lang="de-DE" sz="1200" baseline="0" dirty="0" err="1" smtClean="0"/>
              <a:t>they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produce</a:t>
            </a:r>
            <a:r>
              <a:rPr lang="de-DE" sz="1200" baseline="0" dirty="0" smtClean="0"/>
              <a:t>...</a:t>
            </a:r>
            <a:r>
              <a:rPr lang="de-DE" sz="1200" baseline="0" dirty="0" err="1" smtClean="0"/>
              <a:t>or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which</a:t>
            </a:r>
            <a:r>
              <a:rPr lang="de-DE" sz="1200" baseline="0" dirty="0" smtClean="0"/>
              <a:t> genes </a:t>
            </a:r>
            <a:r>
              <a:rPr lang="de-DE" sz="1200" baseline="0" dirty="0" err="1" smtClean="0"/>
              <a:t>can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give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to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offspring</a:t>
            </a:r>
            <a:r>
              <a:rPr lang="de-DE" sz="1200" baseline="0" dirty="0" smtClean="0"/>
              <a:t>?	</a:t>
            </a:r>
            <a:r>
              <a:rPr lang="de-DE" sz="1200" dirty="0" smtClean="0"/>
              <a:t>C</a:t>
            </a:r>
            <a:r>
              <a:rPr lang="de-DE" sz="1200" baseline="30000" dirty="0" smtClean="0"/>
              <a:t>B </a:t>
            </a:r>
            <a:r>
              <a:rPr lang="de-DE" sz="1200" baseline="0" dirty="0" err="1" smtClean="0"/>
              <a:t>or</a:t>
            </a:r>
            <a:r>
              <a:rPr lang="de-DE" sz="1200" baseline="0" dirty="0" smtClean="0"/>
              <a:t> </a:t>
            </a:r>
            <a:r>
              <a:rPr lang="de-DE" sz="1200" baseline="30000" dirty="0" smtClean="0"/>
              <a:t> </a:t>
            </a:r>
            <a:r>
              <a:rPr lang="de-DE" sz="1200" dirty="0" smtClean="0"/>
              <a:t>C</a:t>
            </a:r>
            <a:r>
              <a:rPr lang="de-DE" sz="1200" baseline="30000" dirty="0" smtClean="0"/>
              <a:t>W 		</a:t>
            </a:r>
            <a:r>
              <a:rPr lang="de-DE" sz="1200" baseline="0" dirty="0" smtClean="0"/>
              <a:t>„Erscheinen“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aseline="0" dirty="0" smtClean="0"/>
              <a:t>3.  </a:t>
            </a:r>
            <a:r>
              <a:rPr lang="de-DE" sz="1200" baseline="0" dirty="0" err="1" smtClean="0"/>
              <a:t>What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are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genotypes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offspring</a:t>
            </a:r>
            <a:r>
              <a:rPr lang="de-DE" sz="1200" baseline="0" dirty="0" smtClean="0"/>
              <a:t>?     							Oben links beginnen  „Erscheinen“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aseline="0" dirty="0" smtClean="0"/>
              <a:t>4.  </a:t>
            </a:r>
            <a:r>
              <a:rPr lang="de-DE" sz="1200" baseline="0" dirty="0" err="1" smtClean="0"/>
              <a:t>What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are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phenotypes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offspring</a:t>
            </a:r>
            <a:r>
              <a:rPr lang="de-DE" sz="1200" baseline="0" dirty="0" smtClean="0"/>
              <a:t>?							Oben links beginnen  „Erscheinen“						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endParaRPr lang="de-DE" sz="12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aseline="0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lang="de-DE" sz="1200" baseline="0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lang="de-DE" sz="1200" baseline="0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200" baseline="0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200" baseline="0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200" baseline="0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2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031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offspring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cross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between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flower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like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trait</a:t>
            </a:r>
            <a:r>
              <a:rPr lang="de-DE" baseline="0" dirty="0" smtClean="0"/>
              <a:t> was </a:t>
            </a:r>
            <a:r>
              <a:rPr lang="de-DE" baseline="0" dirty="0" err="1" smtClean="0"/>
              <a:t>inherited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codominant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69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dirty="0" err="1" smtClean="0"/>
              <a:t>Codominance</a:t>
            </a:r>
            <a:endParaRPr lang="de-DE" dirty="0" smtClean="0"/>
          </a:p>
          <a:p>
            <a:pPr marL="228600" indent="-228600">
              <a:buAutoNum type="arabicPeriod"/>
            </a:pPr>
            <a:endParaRPr lang="de-DE" dirty="0" smtClean="0"/>
          </a:p>
          <a:p>
            <a:pPr marL="228600" indent="-228600">
              <a:buAutoNum type="arabicPeriod"/>
            </a:pP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cross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F1- </a:t>
            </a:r>
            <a:r>
              <a:rPr lang="de-DE" baseline="0" dirty="0" err="1" smtClean="0"/>
              <a:t>cows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....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offspring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like</a:t>
            </a:r>
            <a:r>
              <a:rPr lang="de-DE" baseline="0" dirty="0" smtClean="0"/>
              <a:t>? Draw </a:t>
            </a:r>
            <a:r>
              <a:rPr lang="de-DE" b="1" baseline="0" dirty="0" err="1" smtClean="0"/>
              <a:t>the</a:t>
            </a:r>
            <a:r>
              <a:rPr lang="de-DE" b="1" baseline="0" dirty="0" smtClean="0"/>
              <a:t> </a:t>
            </a:r>
            <a:r>
              <a:rPr lang="de-DE" b="1" baseline="0" dirty="0" err="1" smtClean="0"/>
              <a:t>punnet</a:t>
            </a:r>
            <a:r>
              <a:rPr lang="de-DE" b="1" baseline="0" dirty="0" smtClean="0"/>
              <a:t> </a:t>
            </a:r>
            <a:r>
              <a:rPr lang="de-DE" b="1" baseline="0" dirty="0" err="1" smtClean="0"/>
              <a:t>square</a:t>
            </a:r>
            <a:r>
              <a:rPr lang="de-DE" b="1" baseline="0" dirty="0" smtClean="0"/>
              <a:t>!</a:t>
            </a: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274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7 </a:t>
            </a:r>
            <a:r>
              <a:rPr lang="de-DE" baseline="0" dirty="0" err="1" smtClean="0"/>
              <a:t>puppies</a:t>
            </a:r>
            <a:r>
              <a:rPr lang="de-DE" baseline="0" dirty="0" smtClean="0"/>
              <a:t>...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them</a:t>
            </a:r>
            <a:r>
              <a:rPr lang="de-DE" baseline="0" dirty="0" smtClean="0"/>
              <a:t> do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white</a:t>
            </a:r>
            <a:r>
              <a:rPr lang="de-DE" baseline="0" dirty="0" smtClean="0"/>
              <a:t>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249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going</a:t>
            </a:r>
            <a:r>
              <a:rPr lang="de-DE" dirty="0" smtClean="0"/>
              <a:t> on...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: </a:t>
            </a:r>
            <a:r>
              <a:rPr lang="de-DE" dirty="0" err="1" smtClean="0"/>
              <a:t>read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book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evolution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page</a:t>
            </a:r>
            <a:r>
              <a:rPr lang="de-DE" baseline="0" dirty="0" smtClean="0"/>
              <a:t> nr.48/49 </a:t>
            </a:r>
            <a:r>
              <a:rPr lang="de-DE" baseline="0" dirty="0" err="1" smtClean="0"/>
              <a:t>middle</a:t>
            </a:r>
            <a:r>
              <a:rPr lang="de-DE" baseline="0" dirty="0" smtClean="0"/>
              <a:t> „Mendel... </a:t>
            </a:r>
            <a:r>
              <a:rPr lang="de-DE" baseline="0" dirty="0" err="1" smtClean="0"/>
              <a:t>Untill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nr.</a:t>
            </a:r>
            <a:r>
              <a:rPr lang="de-DE" baseline="0" dirty="0" smtClean="0"/>
              <a:t> 50/ 51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555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Third Law: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Looking at a cross with two or more traits involved, the genes for the separate traits are passed independently of one another from parents to offspring.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„Law of Independent Assortment”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7F15-8F64-1048-89AC-0A712565618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71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71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4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2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91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68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72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13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34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52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56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3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3B028-EB2A-E643-B068-A0418B974000}" type="datetimeFigureOut">
              <a:rPr lang="de-DE" smtClean="0"/>
              <a:t>11.04.12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A90F-750E-704E-9950-6C0FE9768A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8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2.pn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3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12.png"/><Relationship Id="rId5" Type="http://schemas.openxmlformats.org/officeDocument/2006/relationships/image" Target="../media/image10.jpg"/><Relationship Id="rId6" Type="http://schemas.openxmlformats.org/officeDocument/2006/relationships/image" Target="../media/image11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5" Type="http://schemas.openxmlformats.org/officeDocument/2006/relationships/image" Target="../media/image16.jp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19.png"/><Relationship Id="rId8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844" y="656392"/>
            <a:ext cx="1320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198" y="656392"/>
            <a:ext cx="1320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660" y="1050138"/>
            <a:ext cx="584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60" y="1964538"/>
            <a:ext cx="50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44" y="2726538"/>
            <a:ext cx="1320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1978701" y="3983838"/>
            <a:ext cx="126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135</a:t>
            </a:r>
            <a:endParaRPr lang="de-DE" sz="3600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829" y="2788761"/>
            <a:ext cx="1107952" cy="119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292918" y="3948060"/>
            <a:ext cx="126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46</a:t>
            </a:r>
            <a:endParaRPr lang="de-DE" sz="3600" dirty="0"/>
          </a:p>
        </p:txBody>
      </p:sp>
      <p:sp>
        <p:nvSpPr>
          <p:cNvPr id="11" name="Rechteck 10"/>
          <p:cNvSpPr/>
          <p:nvPr/>
        </p:nvSpPr>
        <p:spPr>
          <a:xfrm>
            <a:off x="321737" y="4795897"/>
            <a:ext cx="97654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a) </a:t>
            </a:r>
            <a:r>
              <a:rPr lang="de-DE" sz="2800" dirty="0" err="1"/>
              <a:t>What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b="1" i="1" dirty="0" err="1"/>
              <a:t>genotype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 smtClean="0"/>
              <a:t>purple</a:t>
            </a:r>
            <a:r>
              <a:rPr lang="de-DE" sz="2800" dirty="0" smtClean="0"/>
              <a:t> </a:t>
            </a:r>
            <a:r>
              <a:rPr lang="de-DE" sz="2800" b="1" i="1" dirty="0" err="1"/>
              <a:t>parent</a:t>
            </a:r>
            <a:r>
              <a:rPr lang="de-DE" sz="2800" dirty="0"/>
              <a:t> </a:t>
            </a:r>
            <a:r>
              <a:rPr lang="de-DE" sz="2800" dirty="0" err="1"/>
              <a:t>plants</a:t>
            </a:r>
            <a:r>
              <a:rPr lang="de-DE" sz="2800" dirty="0"/>
              <a:t>?</a:t>
            </a:r>
          </a:p>
          <a:p>
            <a:r>
              <a:rPr lang="de-DE" sz="2800" dirty="0"/>
              <a:t> </a:t>
            </a:r>
          </a:p>
          <a:p>
            <a:r>
              <a:rPr lang="de-DE" sz="2800" dirty="0" smtClean="0"/>
              <a:t>b) </a:t>
            </a:r>
            <a:r>
              <a:rPr lang="de-DE" sz="2800" dirty="0" err="1"/>
              <a:t>What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b="1" i="1" dirty="0" err="1"/>
              <a:t>genotype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b="1" i="1" dirty="0"/>
              <a:t>135 </a:t>
            </a:r>
            <a:r>
              <a:rPr lang="de-DE" sz="2800" b="1" i="1" dirty="0" err="1"/>
              <a:t>plants</a:t>
            </a:r>
            <a:r>
              <a:rPr lang="de-DE" sz="2800" b="1" i="1" dirty="0"/>
              <a:t> </a:t>
            </a:r>
            <a:r>
              <a:rPr lang="de-DE" sz="2800" dirty="0" err="1" smtClean="0"/>
              <a:t>with</a:t>
            </a:r>
            <a:endParaRPr lang="de-DE" sz="2800" dirty="0" smtClean="0"/>
          </a:p>
          <a:p>
            <a:r>
              <a:rPr lang="de-DE" sz="2800" dirty="0"/>
              <a:t> </a:t>
            </a:r>
            <a:r>
              <a:rPr lang="de-DE" sz="2800" dirty="0" smtClean="0"/>
              <a:t>  </a:t>
            </a:r>
            <a:r>
              <a:rPr lang="de-DE" sz="2800" dirty="0" err="1" smtClean="0"/>
              <a:t>purple</a:t>
            </a:r>
            <a:r>
              <a:rPr lang="de-DE" sz="2800" dirty="0" smtClean="0"/>
              <a:t> </a:t>
            </a:r>
            <a:r>
              <a:rPr lang="de-DE" sz="2800" dirty="0" err="1"/>
              <a:t>flowers</a:t>
            </a:r>
            <a:r>
              <a:rPr lang="de-D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711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1338" y="938633"/>
            <a:ext cx="881266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					Repetition: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sz="2000" b="1" dirty="0" smtClean="0"/>
              <a:t>Read in </a:t>
            </a:r>
            <a:r>
              <a:rPr lang="de-DE" sz="2000" b="1" dirty="0" err="1" smtClean="0"/>
              <a:t>the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Bokk</a:t>
            </a:r>
            <a:r>
              <a:rPr lang="de-DE" sz="2000" b="1" dirty="0" smtClean="0"/>
              <a:t> „Evolution on </a:t>
            </a:r>
            <a:r>
              <a:rPr lang="de-DE" sz="2000" b="1" dirty="0" err="1" smtClean="0"/>
              <a:t>page</a:t>
            </a:r>
            <a:r>
              <a:rPr lang="de-DE" sz="2000" b="1" dirty="0" smtClean="0"/>
              <a:t> Nr. 48/49 </a:t>
            </a:r>
            <a:r>
              <a:rPr lang="de-DE" sz="2000" b="1" dirty="0" err="1" smtClean="0"/>
              <a:t>untill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page</a:t>
            </a:r>
            <a:r>
              <a:rPr lang="de-DE" sz="2000" b="1" dirty="0" smtClean="0"/>
              <a:t> Nr. 50/51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4110715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47972" y="-37278"/>
            <a:ext cx="630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Inheritance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b="1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/>
              <a:t>T</a:t>
            </a:r>
            <a:r>
              <a:rPr lang="de-DE" sz="2400" dirty="0" err="1" smtClean="0"/>
              <a:t>raits</a:t>
            </a:r>
            <a:r>
              <a:rPr lang="de-DE" sz="2400" dirty="0" smtClean="0"/>
              <a:t>: </a:t>
            </a:r>
            <a:r>
              <a:rPr lang="de-DE" sz="2400" b="1" dirty="0" err="1" smtClean="0"/>
              <a:t>Colour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b="1" dirty="0" smtClean="0"/>
              <a:t>Shape</a:t>
            </a:r>
            <a:endParaRPr lang="de-DE" sz="2400" b="1" dirty="0"/>
          </a:p>
        </p:txBody>
      </p:sp>
      <p:pic>
        <p:nvPicPr>
          <p:cNvPr id="3" name="Bild 2" descr="Unbenannt-1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95" y="443040"/>
            <a:ext cx="63754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01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765" y="-68600"/>
            <a:ext cx="6902824" cy="693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9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448982" y="589692"/>
            <a:ext cx="465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Heredity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Chromosomes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67201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DSCN55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446" y="477630"/>
            <a:ext cx="1165510" cy="1434084"/>
          </a:xfrm>
          <a:prstGeom prst="rect">
            <a:avLst/>
          </a:prstGeom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398" y="1194672"/>
            <a:ext cx="584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66596" y="93306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P:</a:t>
            </a:r>
          </a:p>
        </p:txBody>
      </p:sp>
      <p:sp>
        <p:nvSpPr>
          <p:cNvPr id="6" name="Rechteck 5"/>
          <p:cNvSpPr/>
          <p:nvPr/>
        </p:nvSpPr>
        <p:spPr>
          <a:xfrm>
            <a:off x="466596" y="2707451"/>
            <a:ext cx="4458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/>
              <a:t>F1:					</a:t>
            </a:r>
            <a:r>
              <a:rPr lang="de-DE" sz="2800" b="1" dirty="0" smtClean="0"/>
              <a:t>?</a:t>
            </a:r>
            <a:endParaRPr lang="de-DE" sz="2800" b="1" dirty="0"/>
          </a:p>
        </p:txBody>
      </p:sp>
      <p:pic>
        <p:nvPicPr>
          <p:cNvPr id="7" name="Bild 6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188" y="419060"/>
            <a:ext cx="2079025" cy="152356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66596" y="4170013"/>
            <a:ext cx="4147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F2:</a:t>
            </a:r>
            <a:endParaRPr lang="de-DE" sz="2800" dirty="0"/>
          </a:p>
        </p:txBody>
      </p:sp>
      <p:pic>
        <p:nvPicPr>
          <p:cNvPr id="10" name="Bild 9" descr="DSCN55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987" y="3965135"/>
            <a:ext cx="656900" cy="808273"/>
          </a:xfrm>
          <a:prstGeom prst="rect">
            <a:avLst/>
          </a:prstGeom>
        </p:spPr>
      </p:pic>
      <p:pic>
        <p:nvPicPr>
          <p:cNvPr id="11" name="Bild 10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401" y="3931453"/>
            <a:ext cx="1169624" cy="857129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625083" y="5235016"/>
            <a:ext cx="2229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ym typeface="Symbol"/>
              </a:rPr>
              <a:t></a:t>
            </a:r>
            <a:r>
              <a:rPr lang="de-DE" sz="2800" dirty="0" smtClean="0">
                <a:sym typeface="Symbol"/>
              </a:rPr>
              <a:t></a:t>
            </a:r>
            <a:r>
              <a:rPr lang="de-DE" sz="2800" dirty="0">
                <a:sym typeface="Symbol"/>
              </a:rPr>
              <a:t> </a:t>
            </a:r>
            <a:r>
              <a:rPr lang="de-DE" sz="2800" b="1" dirty="0" smtClean="0"/>
              <a:t>121</a:t>
            </a:r>
            <a:endParaRPr lang="de-DE" sz="28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2248269" y="5330241"/>
            <a:ext cx="404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?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4422338" y="2733368"/>
            <a:ext cx="1005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?</a:t>
            </a:r>
          </a:p>
          <a:p>
            <a:endParaRPr lang="de-DE" sz="2800" b="1" dirty="0"/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402" y="2733368"/>
            <a:ext cx="584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58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22895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515" y="1218306"/>
            <a:ext cx="4707514" cy="563969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61293" y="440571"/>
            <a:ext cx="778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</a:lstStyle>
          <a:p>
            <a:r>
              <a:rPr lang="de-DE" sz="2800" b="1" dirty="0" err="1"/>
              <a:t>Incomplete</a:t>
            </a:r>
            <a:r>
              <a:rPr lang="de-DE" sz="2800" b="1" dirty="0"/>
              <a:t> </a:t>
            </a:r>
            <a:r>
              <a:rPr lang="de-DE" sz="2800" b="1" dirty="0" err="1" smtClean="0"/>
              <a:t>Dominance</a:t>
            </a:r>
            <a:r>
              <a:rPr lang="de-DE" sz="2800" b="1" dirty="0" smtClean="0"/>
              <a:t>: </a:t>
            </a:r>
            <a:r>
              <a:rPr lang="de-DE" sz="2800" b="1" dirty="0" err="1" smtClean="0"/>
              <a:t>Four</a:t>
            </a:r>
            <a:r>
              <a:rPr lang="de-DE" sz="2800" b="1" dirty="0" smtClean="0"/>
              <a:t> </a:t>
            </a:r>
            <a:r>
              <a:rPr lang="de-DE" sz="2800" b="1" dirty="0" err="1"/>
              <a:t>O</a:t>
            </a:r>
            <a:r>
              <a:rPr lang="de-DE" sz="2800" b="1" dirty="0" err="1" smtClean="0"/>
              <a:t>‘Clock</a:t>
            </a:r>
            <a:r>
              <a:rPr lang="de-DE" sz="2800" b="1" dirty="0" smtClean="0"/>
              <a:t> </a:t>
            </a:r>
            <a:r>
              <a:rPr lang="de-DE" sz="2800" b="1" dirty="0" err="1"/>
              <a:t>F</a:t>
            </a:r>
            <a:r>
              <a:rPr lang="de-DE" sz="2800" b="1" dirty="0" err="1" smtClean="0"/>
              <a:t>lower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891260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Macintosh HD:Users:philippwustemann:Desktop:Unbenannt-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8461"/>
            <a:ext cx="4084696" cy="410475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3" name="Bild 2" descr="PunnettSquarePlainLG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623" y="2232965"/>
            <a:ext cx="2942985" cy="262025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2435501" y="5322886"/>
            <a:ext cx="543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F1</a:t>
            </a:r>
            <a:endParaRPr lang="de-DE" sz="2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7063821" y="5259986"/>
            <a:ext cx="543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F2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70880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369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768" y="1112084"/>
            <a:ext cx="1661331" cy="1993597"/>
          </a:xfrm>
          <a:prstGeom prst="rect">
            <a:avLst/>
          </a:prstGeom>
        </p:spPr>
      </p:pic>
      <p:pic>
        <p:nvPicPr>
          <p:cNvPr id="4" name="Bild 3" descr="11954416021668447871johnny_automatic_baby_chick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87" y="5064964"/>
            <a:ext cx="410975" cy="428279"/>
          </a:xfrm>
          <a:prstGeom prst="rect">
            <a:avLst/>
          </a:prstGeom>
        </p:spPr>
      </p:pic>
      <p:pic>
        <p:nvPicPr>
          <p:cNvPr id="6" name="Bild 5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86" y="1268882"/>
            <a:ext cx="1985463" cy="1866335"/>
          </a:xfrm>
          <a:prstGeom prst="rect">
            <a:avLst/>
          </a:prstGeom>
        </p:spPr>
      </p:pic>
      <p:pic>
        <p:nvPicPr>
          <p:cNvPr id="7" name="Bild 6" descr="11954416021668447871johnny_automatic_baby_chick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536" y="4766884"/>
            <a:ext cx="410975" cy="428279"/>
          </a:xfrm>
          <a:prstGeom prst="rect">
            <a:avLst/>
          </a:prstGeom>
        </p:spPr>
      </p:pic>
      <p:pic>
        <p:nvPicPr>
          <p:cNvPr id="8" name="Bild 7" descr="11954416021668447871johnny_automatic_baby_chick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75" y="5279104"/>
            <a:ext cx="410975" cy="428279"/>
          </a:xfrm>
          <a:prstGeom prst="rect">
            <a:avLst/>
          </a:prstGeom>
        </p:spPr>
      </p:pic>
      <p:pic>
        <p:nvPicPr>
          <p:cNvPr id="9" name="Bild 8" descr="11954416021668447871johnny_automatic_baby_chick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11" y="5644952"/>
            <a:ext cx="410975" cy="428279"/>
          </a:xfrm>
          <a:prstGeom prst="rect">
            <a:avLst/>
          </a:prstGeom>
        </p:spPr>
      </p:pic>
      <p:pic>
        <p:nvPicPr>
          <p:cNvPr id="10" name="Bild 9" descr="11954416021668447871johnny_automatic_baby_chick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450" y="5189137"/>
            <a:ext cx="410975" cy="428279"/>
          </a:xfrm>
          <a:prstGeom prst="rect">
            <a:avLst/>
          </a:prstGeom>
        </p:spPr>
      </p:pic>
      <p:pic>
        <p:nvPicPr>
          <p:cNvPr id="11" name="Bild 10" descr="11954416021668447871johnny_automatic_baby_chick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75" y="5554292"/>
            <a:ext cx="410975" cy="428279"/>
          </a:xfrm>
          <a:prstGeom prst="rect">
            <a:avLst/>
          </a:prstGeom>
        </p:spPr>
      </p:pic>
      <p:pic>
        <p:nvPicPr>
          <p:cNvPr id="12" name="Bild 11" descr="11954416021668447871johnny_automatic_baby_chick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99" y="5958646"/>
            <a:ext cx="410975" cy="428279"/>
          </a:xfrm>
          <a:prstGeom prst="rect">
            <a:avLst/>
          </a:prstGeom>
        </p:spPr>
      </p:pic>
      <p:pic>
        <p:nvPicPr>
          <p:cNvPr id="13" name="Bild 12" descr="11954416021668447871johnny_automatic_baby_chick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35" y="4699244"/>
            <a:ext cx="410975" cy="428279"/>
          </a:xfrm>
          <a:prstGeom prst="rect">
            <a:avLst/>
          </a:prstGeom>
        </p:spPr>
      </p:pic>
      <p:pic>
        <p:nvPicPr>
          <p:cNvPr id="14" name="Bild 13" descr="11954416021668447871johnny_automatic_baby_chick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2" y="5530367"/>
            <a:ext cx="410975" cy="428279"/>
          </a:xfrm>
          <a:prstGeom prst="rect">
            <a:avLst/>
          </a:prstGeom>
        </p:spPr>
      </p:pic>
      <p:pic>
        <p:nvPicPr>
          <p:cNvPr id="17" name="Bild 16" descr="Unbenannt-1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495" y="4341064"/>
            <a:ext cx="546100" cy="723900"/>
          </a:xfrm>
          <a:prstGeom prst="rect">
            <a:avLst/>
          </a:prstGeom>
        </p:spPr>
      </p:pic>
      <p:pic>
        <p:nvPicPr>
          <p:cNvPr id="19" name="Bild 18" descr="Unbenannt-1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061" y="5349331"/>
            <a:ext cx="546100" cy="723900"/>
          </a:xfrm>
          <a:prstGeom prst="rect">
            <a:avLst/>
          </a:prstGeom>
        </p:spPr>
      </p:pic>
      <p:pic>
        <p:nvPicPr>
          <p:cNvPr id="20" name="Bild 19" descr="Unbenannt-1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99" y="4783422"/>
            <a:ext cx="546100" cy="723900"/>
          </a:xfrm>
          <a:prstGeom prst="rect">
            <a:avLst/>
          </a:prstGeom>
        </p:spPr>
      </p:pic>
      <p:pic>
        <p:nvPicPr>
          <p:cNvPr id="21" name="Bild 20" descr="Unbenannt-1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495" y="5283002"/>
            <a:ext cx="546100" cy="723900"/>
          </a:xfrm>
          <a:prstGeom prst="rect">
            <a:avLst/>
          </a:prstGeom>
        </p:spPr>
      </p:pic>
      <p:pic>
        <p:nvPicPr>
          <p:cNvPr id="22" name="Bild 21" descr="Unbenannt-1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199" y="4575458"/>
            <a:ext cx="546100" cy="723900"/>
          </a:xfrm>
          <a:prstGeom prst="rect">
            <a:avLst/>
          </a:prstGeom>
        </p:spPr>
      </p:pic>
      <p:pic>
        <p:nvPicPr>
          <p:cNvPr id="23" name="Bild 22" descr="Unbenannt-1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161" y="5970071"/>
            <a:ext cx="546100" cy="723900"/>
          </a:xfrm>
          <a:prstGeom prst="rect">
            <a:avLst/>
          </a:prstGeom>
        </p:spPr>
      </p:pic>
      <p:pic>
        <p:nvPicPr>
          <p:cNvPr id="24" name="Bild 23" descr="Unbenannt-1.ps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99" y="5493244"/>
            <a:ext cx="546100" cy="723900"/>
          </a:xfrm>
          <a:prstGeom prst="rect">
            <a:avLst/>
          </a:prstGeom>
        </p:spPr>
      </p:pic>
      <p:pic>
        <p:nvPicPr>
          <p:cNvPr id="25" name="Bild 24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157" y="5675941"/>
            <a:ext cx="543818" cy="511189"/>
          </a:xfrm>
          <a:prstGeom prst="rect">
            <a:avLst/>
          </a:prstGeom>
        </p:spPr>
      </p:pic>
      <p:pic>
        <p:nvPicPr>
          <p:cNvPr id="26" name="Bild 25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71" y="5530367"/>
            <a:ext cx="543818" cy="511189"/>
          </a:xfrm>
          <a:prstGeom prst="rect">
            <a:avLst/>
          </a:prstGeom>
        </p:spPr>
      </p:pic>
      <p:pic>
        <p:nvPicPr>
          <p:cNvPr id="27" name="Bild 26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080" y="6059898"/>
            <a:ext cx="543818" cy="511189"/>
          </a:xfrm>
          <a:prstGeom prst="rect">
            <a:avLst/>
          </a:prstGeom>
        </p:spPr>
      </p:pic>
      <p:pic>
        <p:nvPicPr>
          <p:cNvPr id="28" name="Bild 27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89" y="4645255"/>
            <a:ext cx="543818" cy="511189"/>
          </a:xfrm>
          <a:prstGeom prst="rect">
            <a:avLst/>
          </a:prstGeom>
        </p:spPr>
      </p:pic>
      <p:pic>
        <p:nvPicPr>
          <p:cNvPr id="29" name="Bild 28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371" y="6195467"/>
            <a:ext cx="543818" cy="511189"/>
          </a:xfrm>
          <a:prstGeom prst="rect">
            <a:avLst/>
          </a:prstGeom>
        </p:spPr>
      </p:pic>
      <p:pic>
        <p:nvPicPr>
          <p:cNvPr id="30" name="Bild 29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455" y="4669894"/>
            <a:ext cx="543818" cy="511189"/>
          </a:xfrm>
          <a:prstGeom prst="rect">
            <a:avLst/>
          </a:prstGeom>
        </p:spPr>
      </p:pic>
      <p:pic>
        <p:nvPicPr>
          <p:cNvPr id="31" name="Bild 30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53" y="5684278"/>
            <a:ext cx="543818" cy="511189"/>
          </a:xfrm>
          <a:prstGeom prst="rect">
            <a:avLst/>
          </a:prstGeom>
        </p:spPr>
      </p:pic>
      <p:pic>
        <p:nvPicPr>
          <p:cNvPr id="32" name="Bild 31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89" y="5254855"/>
            <a:ext cx="543818" cy="511189"/>
          </a:xfrm>
          <a:prstGeom prst="rect">
            <a:avLst/>
          </a:prstGeom>
        </p:spPr>
      </p:pic>
      <p:pic>
        <p:nvPicPr>
          <p:cNvPr id="33" name="Bild 32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098" y="5982571"/>
            <a:ext cx="543818" cy="511189"/>
          </a:xfrm>
          <a:prstGeom prst="rect">
            <a:avLst/>
          </a:prstGeom>
        </p:spPr>
      </p:pic>
      <p:pic>
        <p:nvPicPr>
          <p:cNvPr id="34" name="Bild 33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898" y="6238165"/>
            <a:ext cx="543818" cy="511189"/>
          </a:xfrm>
          <a:prstGeom prst="rect">
            <a:avLst/>
          </a:prstGeom>
        </p:spPr>
      </p:pic>
      <p:pic>
        <p:nvPicPr>
          <p:cNvPr id="35" name="Bild 34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66" y="4542060"/>
            <a:ext cx="543818" cy="511189"/>
          </a:xfrm>
          <a:prstGeom prst="rect">
            <a:avLst/>
          </a:prstGeom>
        </p:spPr>
      </p:pic>
      <p:pic>
        <p:nvPicPr>
          <p:cNvPr id="36" name="Bild 35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313" y="5064964"/>
            <a:ext cx="543818" cy="511189"/>
          </a:xfrm>
          <a:prstGeom prst="rect">
            <a:avLst/>
          </a:prstGeom>
        </p:spPr>
      </p:pic>
      <p:pic>
        <p:nvPicPr>
          <p:cNvPr id="37" name="Bild 36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89" y="5053249"/>
            <a:ext cx="543818" cy="511189"/>
          </a:xfrm>
          <a:prstGeom prst="rect">
            <a:avLst/>
          </a:prstGeom>
        </p:spPr>
      </p:pic>
      <p:pic>
        <p:nvPicPr>
          <p:cNvPr id="38" name="Bild 37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898" y="5093736"/>
            <a:ext cx="543818" cy="511189"/>
          </a:xfrm>
          <a:prstGeom prst="rect">
            <a:avLst/>
          </a:prstGeom>
        </p:spPr>
      </p:pic>
      <p:pic>
        <p:nvPicPr>
          <p:cNvPr id="39" name="Bild 38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680" y="5489216"/>
            <a:ext cx="543818" cy="511189"/>
          </a:xfrm>
          <a:prstGeom prst="rect">
            <a:avLst/>
          </a:prstGeom>
        </p:spPr>
      </p:pic>
      <p:pic>
        <p:nvPicPr>
          <p:cNvPr id="40" name="Bild 39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462" y="4582547"/>
            <a:ext cx="543818" cy="511189"/>
          </a:xfrm>
          <a:prstGeom prst="rect">
            <a:avLst/>
          </a:prstGeom>
        </p:spPr>
      </p:pic>
      <p:sp>
        <p:nvSpPr>
          <p:cNvPr id="41" name="Textfeld 40"/>
          <p:cNvSpPr txBox="1"/>
          <p:nvPr/>
        </p:nvSpPr>
        <p:spPr>
          <a:xfrm>
            <a:off x="1137001" y="3765905"/>
            <a:ext cx="469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9</a:t>
            </a:r>
            <a:endParaRPr lang="de-DE" sz="4000" dirty="0"/>
          </a:p>
        </p:txBody>
      </p:sp>
      <p:sp>
        <p:nvSpPr>
          <p:cNvPr id="42" name="Textfeld 41"/>
          <p:cNvSpPr txBox="1"/>
          <p:nvPr/>
        </p:nvSpPr>
        <p:spPr>
          <a:xfrm>
            <a:off x="4208383" y="3751628"/>
            <a:ext cx="844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16</a:t>
            </a:r>
            <a:endParaRPr lang="de-DE" sz="4000" dirty="0"/>
          </a:p>
        </p:txBody>
      </p:sp>
      <p:sp>
        <p:nvSpPr>
          <p:cNvPr id="43" name="Textfeld 42"/>
          <p:cNvSpPr txBox="1"/>
          <p:nvPr/>
        </p:nvSpPr>
        <p:spPr>
          <a:xfrm>
            <a:off x="7840878" y="3765907"/>
            <a:ext cx="469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7</a:t>
            </a:r>
            <a:endParaRPr lang="de-DE" sz="4000" dirty="0"/>
          </a:p>
        </p:txBody>
      </p:sp>
      <p:pic>
        <p:nvPicPr>
          <p:cNvPr id="45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784" y="1722484"/>
            <a:ext cx="584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feld 45"/>
          <p:cNvSpPr txBox="1"/>
          <p:nvPr/>
        </p:nvSpPr>
        <p:spPr>
          <a:xfrm>
            <a:off x="2901537" y="140232"/>
            <a:ext cx="414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Try </a:t>
            </a:r>
            <a:r>
              <a:rPr lang="de-DE" sz="2400" b="1" dirty="0" err="1" smtClean="0"/>
              <a:t>to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explain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this</a:t>
            </a:r>
            <a:r>
              <a:rPr lang="de-DE" sz="2400" b="1" dirty="0" smtClean="0"/>
              <a:t> </a:t>
            </a:r>
            <a:r>
              <a:rPr lang="de-DE" sz="2400" b="1" dirty="0" err="1"/>
              <a:t>R</a:t>
            </a:r>
            <a:r>
              <a:rPr lang="de-DE" sz="2400" b="1" dirty="0" err="1" smtClean="0"/>
              <a:t>esult</a:t>
            </a:r>
            <a:r>
              <a:rPr lang="de-DE" sz="2400" b="1" dirty="0"/>
              <a:t>: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2466850" y="1141978"/>
            <a:ext cx="6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grey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6317116" y="1141978"/>
            <a:ext cx="6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grey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871680" y="3950571"/>
            <a:ext cx="6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grey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1569143" y="3971732"/>
            <a:ext cx="73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white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8251764" y="3952690"/>
            <a:ext cx="723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black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176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unnettSquarePlainLG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956" y="2318617"/>
            <a:ext cx="3691954" cy="3287092"/>
          </a:xfrm>
          <a:prstGeom prst="rect">
            <a:avLst/>
          </a:prstGeom>
        </p:spPr>
      </p:pic>
      <p:pic>
        <p:nvPicPr>
          <p:cNvPr id="4" name="Bild 3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196" y="132914"/>
            <a:ext cx="1242422" cy="1167877"/>
          </a:xfrm>
          <a:prstGeom prst="rect">
            <a:avLst/>
          </a:prstGeom>
        </p:spPr>
      </p:pic>
      <p:pic>
        <p:nvPicPr>
          <p:cNvPr id="5" name="Bild 4" descr="369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69" y="2836694"/>
            <a:ext cx="1233323" cy="147998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305189" y="635034"/>
            <a:ext cx="1461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C</a:t>
            </a:r>
            <a:r>
              <a:rPr lang="de-DE" sz="2800" baseline="30000" dirty="0" smtClean="0"/>
              <a:t>B</a:t>
            </a:r>
            <a:r>
              <a:rPr lang="de-DE" sz="2800" dirty="0" smtClean="0"/>
              <a:t>C</a:t>
            </a:r>
            <a:r>
              <a:rPr lang="de-DE" sz="2800" baseline="30000" dirty="0" smtClean="0"/>
              <a:t>W</a:t>
            </a:r>
            <a:endParaRPr lang="de-DE" sz="2800" dirty="0"/>
          </a:p>
          <a:p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1151769" y="4321399"/>
            <a:ext cx="1461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C</a:t>
            </a:r>
            <a:r>
              <a:rPr lang="de-DE" sz="2800" baseline="30000" dirty="0"/>
              <a:t>B</a:t>
            </a:r>
            <a:r>
              <a:rPr lang="de-DE" sz="2800" dirty="0"/>
              <a:t>C</a:t>
            </a:r>
            <a:r>
              <a:rPr lang="de-DE" sz="2800" baseline="30000" dirty="0"/>
              <a:t>W</a:t>
            </a:r>
            <a:endParaRPr lang="de-DE" sz="2800" dirty="0"/>
          </a:p>
          <a:p>
            <a:endParaRPr lang="de-DE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4990996" y="1875578"/>
            <a:ext cx="603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C</a:t>
            </a:r>
            <a:r>
              <a:rPr lang="de-DE" sz="2800" baseline="30000" dirty="0"/>
              <a:t>B</a:t>
            </a:r>
            <a:endParaRPr lang="de-DE" sz="2800" dirty="0"/>
          </a:p>
        </p:txBody>
      </p:sp>
      <p:sp>
        <p:nvSpPr>
          <p:cNvPr id="11" name="Rechteck 10"/>
          <p:cNvSpPr/>
          <p:nvPr/>
        </p:nvSpPr>
        <p:spPr>
          <a:xfrm>
            <a:off x="6627234" y="1890346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 smtClean="0"/>
              <a:t>C</a:t>
            </a:r>
            <a:r>
              <a:rPr lang="de-DE" sz="2800" baseline="30000" dirty="0" smtClean="0"/>
              <a:t>W</a:t>
            </a:r>
            <a:endParaRPr lang="de-DE" sz="2800" dirty="0"/>
          </a:p>
        </p:txBody>
      </p:sp>
      <p:sp>
        <p:nvSpPr>
          <p:cNvPr id="12" name="Rechteck 11"/>
          <p:cNvSpPr/>
          <p:nvPr/>
        </p:nvSpPr>
        <p:spPr>
          <a:xfrm>
            <a:off x="3398163" y="4545534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/>
              <a:t>C</a:t>
            </a:r>
            <a:r>
              <a:rPr lang="de-DE" sz="2800" baseline="30000" dirty="0"/>
              <a:t>W</a:t>
            </a:r>
            <a:endParaRPr lang="de-DE" sz="2800" dirty="0"/>
          </a:p>
        </p:txBody>
      </p:sp>
      <p:sp>
        <p:nvSpPr>
          <p:cNvPr id="13" name="Textfeld 12"/>
          <p:cNvSpPr txBox="1"/>
          <p:nvPr/>
        </p:nvSpPr>
        <p:spPr>
          <a:xfrm>
            <a:off x="3479324" y="3017450"/>
            <a:ext cx="603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C</a:t>
            </a:r>
            <a:r>
              <a:rPr lang="de-DE" sz="2800" baseline="30000" dirty="0"/>
              <a:t>B</a:t>
            </a:r>
            <a:endParaRPr lang="de-DE" sz="2800" dirty="0"/>
          </a:p>
        </p:txBody>
      </p:sp>
      <p:sp>
        <p:nvSpPr>
          <p:cNvPr id="14" name="Rechteck 13"/>
          <p:cNvSpPr/>
          <p:nvPr/>
        </p:nvSpPr>
        <p:spPr>
          <a:xfrm>
            <a:off x="4763992" y="3008890"/>
            <a:ext cx="102261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 smtClean="0"/>
              <a:t>C</a:t>
            </a:r>
            <a:r>
              <a:rPr lang="de-DE" sz="2800" baseline="30000" dirty="0" smtClean="0"/>
              <a:t>B</a:t>
            </a:r>
            <a:r>
              <a:rPr lang="de-DE" sz="2800" dirty="0"/>
              <a:t>C</a:t>
            </a:r>
            <a:r>
              <a:rPr lang="de-DE" sz="2800" baseline="30000" dirty="0"/>
              <a:t>B</a:t>
            </a:r>
            <a:endParaRPr lang="de-DE" sz="2800" dirty="0"/>
          </a:p>
          <a:p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6284832" y="4520717"/>
            <a:ext cx="11721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 smtClean="0"/>
              <a:t>C</a:t>
            </a:r>
            <a:r>
              <a:rPr lang="de-DE" sz="2800" baseline="30000" dirty="0" smtClean="0"/>
              <a:t>W</a:t>
            </a:r>
            <a:r>
              <a:rPr lang="de-DE" sz="2800" dirty="0"/>
              <a:t>C</a:t>
            </a:r>
            <a:r>
              <a:rPr lang="de-DE" sz="2800" baseline="30000" dirty="0"/>
              <a:t>W</a:t>
            </a:r>
            <a:endParaRPr lang="de-DE" sz="2800" dirty="0"/>
          </a:p>
          <a:p>
            <a:endParaRPr lang="de-DE" sz="2800" dirty="0"/>
          </a:p>
        </p:txBody>
      </p:sp>
      <p:sp>
        <p:nvSpPr>
          <p:cNvPr id="17" name="Rechteck 16"/>
          <p:cNvSpPr/>
          <p:nvPr/>
        </p:nvSpPr>
        <p:spPr>
          <a:xfrm>
            <a:off x="6437232" y="3008890"/>
            <a:ext cx="108889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 smtClean="0"/>
              <a:t>C</a:t>
            </a:r>
            <a:r>
              <a:rPr lang="de-DE" sz="2800" baseline="30000" dirty="0" smtClean="0"/>
              <a:t>W</a:t>
            </a:r>
            <a:r>
              <a:rPr lang="de-DE" sz="2800" dirty="0"/>
              <a:t>C</a:t>
            </a:r>
            <a:r>
              <a:rPr lang="de-DE" sz="2800" baseline="30000" dirty="0"/>
              <a:t>B</a:t>
            </a:r>
            <a:endParaRPr lang="de-DE" sz="2800" dirty="0"/>
          </a:p>
          <a:p>
            <a:endParaRPr lang="de-DE" sz="2800" dirty="0"/>
          </a:p>
        </p:txBody>
      </p:sp>
      <p:sp>
        <p:nvSpPr>
          <p:cNvPr id="18" name="Rechteck 17"/>
          <p:cNvSpPr/>
          <p:nvPr/>
        </p:nvSpPr>
        <p:spPr>
          <a:xfrm>
            <a:off x="4763992" y="4545534"/>
            <a:ext cx="108889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 smtClean="0"/>
              <a:t>C</a:t>
            </a:r>
            <a:r>
              <a:rPr lang="de-DE" sz="2800" baseline="30000" dirty="0" smtClean="0"/>
              <a:t>W</a:t>
            </a:r>
            <a:r>
              <a:rPr lang="de-DE" sz="2800" dirty="0"/>
              <a:t>C</a:t>
            </a:r>
            <a:r>
              <a:rPr lang="de-DE" sz="2800" baseline="30000" dirty="0"/>
              <a:t>B</a:t>
            </a:r>
            <a:endParaRPr lang="de-DE" sz="2800" dirty="0"/>
          </a:p>
          <a:p>
            <a:endParaRPr lang="de-DE" sz="2800" dirty="0"/>
          </a:p>
        </p:txBody>
      </p:sp>
      <p:pic>
        <p:nvPicPr>
          <p:cNvPr id="19" name="Bild 18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234" y="2537012"/>
            <a:ext cx="528077" cy="496393"/>
          </a:xfrm>
          <a:prstGeom prst="rect">
            <a:avLst/>
          </a:prstGeom>
        </p:spPr>
      </p:pic>
      <p:pic>
        <p:nvPicPr>
          <p:cNvPr id="20" name="Bild 19" descr="grey-rooster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996" y="4078677"/>
            <a:ext cx="528077" cy="496393"/>
          </a:xfrm>
          <a:prstGeom prst="rect">
            <a:avLst/>
          </a:prstGeom>
        </p:spPr>
      </p:pic>
      <p:pic>
        <p:nvPicPr>
          <p:cNvPr id="21" name="Bild 20" descr="11954416021668447871johnny_automatic_baby_chick.svg.m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336" y="4176164"/>
            <a:ext cx="410975" cy="428279"/>
          </a:xfrm>
          <a:prstGeom prst="rect">
            <a:avLst/>
          </a:prstGeom>
        </p:spPr>
      </p:pic>
      <p:pic>
        <p:nvPicPr>
          <p:cNvPr id="22" name="Bild 21" descr="Unbenannt-1.psd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736" y="2492708"/>
            <a:ext cx="419035" cy="555465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1004106" y="5879939"/>
            <a:ext cx="8139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Ratio:      1 (</a:t>
            </a:r>
            <a:r>
              <a:rPr lang="de-DE" sz="2800" dirty="0" err="1" smtClean="0"/>
              <a:t>black</a:t>
            </a:r>
            <a:r>
              <a:rPr lang="de-DE" sz="2800" dirty="0" smtClean="0"/>
              <a:t>)   :   2 (</a:t>
            </a:r>
            <a:r>
              <a:rPr lang="de-DE" sz="2800" dirty="0" err="1" smtClean="0"/>
              <a:t>grey</a:t>
            </a:r>
            <a:r>
              <a:rPr lang="de-DE" sz="2800" dirty="0" smtClean="0"/>
              <a:t>)   :   1 (</a:t>
            </a:r>
            <a:r>
              <a:rPr lang="de-DE" sz="2800" dirty="0" err="1" smtClean="0"/>
              <a:t>white</a:t>
            </a:r>
            <a:r>
              <a:rPr lang="de-DE" sz="2800" dirty="0" smtClean="0"/>
              <a:t>)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7603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07640" y="708875"/>
            <a:ext cx="2558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 smtClean="0"/>
              <a:t>Codominance</a:t>
            </a:r>
            <a:endParaRPr lang="de-DE" sz="2800" b="1" dirty="0"/>
          </a:p>
        </p:txBody>
      </p:sp>
      <p:pic>
        <p:nvPicPr>
          <p:cNvPr id="3" name="Bild 2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429" y="1538733"/>
            <a:ext cx="1676400" cy="1879600"/>
          </a:xfrm>
          <a:prstGeom prst="rect">
            <a:avLst/>
          </a:prstGeom>
        </p:spPr>
      </p:pic>
      <p:pic>
        <p:nvPicPr>
          <p:cNvPr id="4" name="Bild 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567" y="1538733"/>
            <a:ext cx="1858073" cy="1753506"/>
          </a:xfrm>
          <a:prstGeom prst="rect">
            <a:avLst/>
          </a:prstGeom>
        </p:spPr>
      </p:pic>
      <p:pic>
        <p:nvPicPr>
          <p:cNvPr id="6" name="Bild 5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34" y="3934205"/>
            <a:ext cx="2219165" cy="2309949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048" y="1915783"/>
            <a:ext cx="978308" cy="87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860" y="2656333"/>
            <a:ext cx="50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158071" y="6387199"/>
            <a:ext cx="898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Offspring</a:t>
            </a:r>
            <a:r>
              <a:rPr lang="de-DE" sz="2000" dirty="0" smtClean="0"/>
              <a:t> (C</a:t>
            </a:r>
            <a:r>
              <a:rPr lang="de-DE" sz="2000" baseline="30000" dirty="0" smtClean="0"/>
              <a:t>W</a:t>
            </a:r>
            <a:r>
              <a:rPr lang="de-DE" sz="2000" dirty="0" smtClean="0"/>
              <a:t>C</a:t>
            </a:r>
            <a:r>
              <a:rPr lang="de-DE" sz="2000" baseline="30000" dirty="0" smtClean="0"/>
              <a:t>B</a:t>
            </a:r>
            <a:r>
              <a:rPr lang="de-DE" sz="2000" dirty="0" smtClean="0"/>
              <a:t>)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b="1" dirty="0" smtClean="0"/>
              <a:t>not</a:t>
            </a:r>
            <a:r>
              <a:rPr lang="de-DE" sz="2000" dirty="0" smtClean="0"/>
              <a:t> intermediate (</a:t>
            </a:r>
            <a:r>
              <a:rPr lang="de-DE" sz="2000" dirty="0" err="1" smtClean="0"/>
              <a:t>grey</a:t>
            </a:r>
            <a:r>
              <a:rPr lang="de-DE" sz="2000" dirty="0" smtClean="0"/>
              <a:t>), but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white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black</a:t>
            </a:r>
            <a:r>
              <a:rPr lang="de-DE" sz="2000" dirty="0" smtClean="0"/>
              <a:t> </a:t>
            </a:r>
            <a:r>
              <a:rPr lang="de-DE" sz="2000" dirty="0" err="1" smtClean="0"/>
              <a:t>areas</a:t>
            </a:r>
            <a:r>
              <a:rPr lang="de-DE" sz="2000" smtClean="0"/>
              <a:t>.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1822357" y="1159476"/>
            <a:ext cx="117211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C</a:t>
            </a:r>
            <a:r>
              <a:rPr lang="de-DE" sz="2800" baseline="30000" dirty="0"/>
              <a:t>W</a:t>
            </a:r>
            <a:r>
              <a:rPr lang="de-DE" sz="2800" dirty="0"/>
              <a:t>C</a:t>
            </a:r>
            <a:r>
              <a:rPr lang="de-DE" sz="2800" baseline="30000" dirty="0"/>
              <a:t>W</a:t>
            </a:r>
            <a:endParaRPr lang="de-DE" sz="2800" dirty="0"/>
          </a:p>
          <a:p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6181383" y="1207589"/>
            <a:ext cx="102261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 smtClean="0"/>
              <a:t>C</a:t>
            </a:r>
            <a:r>
              <a:rPr lang="de-DE" sz="2800" baseline="30000" dirty="0" smtClean="0"/>
              <a:t>B</a:t>
            </a:r>
            <a:r>
              <a:rPr lang="de-DE" sz="2800" dirty="0"/>
              <a:t>C</a:t>
            </a:r>
            <a:r>
              <a:rPr lang="de-DE" sz="2800" baseline="30000" dirty="0"/>
              <a:t>B</a:t>
            </a:r>
            <a:endParaRPr lang="de-DE" sz="2800" dirty="0"/>
          </a:p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049683" y="3404840"/>
            <a:ext cx="10888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C</a:t>
            </a:r>
            <a:r>
              <a:rPr lang="de-DE" sz="2800" baseline="30000" dirty="0"/>
              <a:t>W</a:t>
            </a:r>
            <a:r>
              <a:rPr lang="de-DE" sz="2800" dirty="0"/>
              <a:t>C</a:t>
            </a:r>
            <a:r>
              <a:rPr lang="de-DE" sz="2800" baseline="30000" dirty="0"/>
              <a:t>B</a:t>
            </a:r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133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065" y="1080605"/>
            <a:ext cx="2011555" cy="1440226"/>
          </a:xfrm>
          <a:prstGeom prst="rect">
            <a:avLst/>
          </a:prstGeom>
        </p:spPr>
      </p:pic>
      <p:pic>
        <p:nvPicPr>
          <p:cNvPr id="4" name="Bild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200" y="1214706"/>
            <a:ext cx="1983822" cy="1287122"/>
          </a:xfrm>
          <a:prstGeom prst="rect">
            <a:avLst/>
          </a:prstGeom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660" y="1510263"/>
            <a:ext cx="584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60" y="2424663"/>
            <a:ext cx="50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83161" y="3186663"/>
            <a:ext cx="1902047" cy="124538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386496"/>
            <a:ext cx="924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Dominant </a:t>
            </a:r>
            <a:r>
              <a:rPr lang="de-DE" sz="2400" b="1" dirty="0" err="1" smtClean="0"/>
              <a:t>recessive</a:t>
            </a:r>
            <a:r>
              <a:rPr lang="de-DE" sz="2400" b="1" dirty="0" smtClean="0"/>
              <a:t>, </a:t>
            </a:r>
            <a:r>
              <a:rPr lang="de-DE" sz="2400" b="1" dirty="0" err="1" smtClean="0"/>
              <a:t>incomplete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dominance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codominance</a:t>
            </a:r>
            <a:r>
              <a:rPr lang="de-DE" sz="2400" b="1" dirty="0" smtClean="0"/>
              <a:t>?</a:t>
            </a:r>
            <a:endParaRPr lang="de-DE" sz="2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368153" y="1638006"/>
            <a:ext cx="523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P: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368153" y="3410007"/>
            <a:ext cx="70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F1:</a:t>
            </a:r>
            <a:endParaRPr lang="de-DE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520553" y="4924345"/>
            <a:ext cx="70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F2:</a:t>
            </a:r>
            <a:endParaRPr lang="de-DE" sz="2800" dirty="0"/>
          </a:p>
        </p:txBody>
      </p: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237" y="3534209"/>
            <a:ext cx="584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5753" y="3186663"/>
            <a:ext cx="1902047" cy="1245388"/>
          </a:xfrm>
          <a:prstGeom prst="rect">
            <a:avLst/>
          </a:prstGeom>
        </p:spPr>
      </p:pic>
      <p:pic>
        <p:nvPicPr>
          <p:cNvPr id="14" name="Bild 13" descr="PunnettSquarePlainLG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432" y="5244039"/>
            <a:ext cx="1812748" cy="1613961"/>
          </a:xfrm>
          <a:prstGeom prst="rect">
            <a:avLst/>
          </a:prstGeom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237" y="4162345"/>
            <a:ext cx="50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41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image_halloween0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02" y="1067464"/>
            <a:ext cx="3639411" cy="2337380"/>
          </a:xfrm>
          <a:prstGeom prst="rect">
            <a:avLst/>
          </a:prstGeom>
        </p:spPr>
      </p:pic>
      <p:pic>
        <p:nvPicPr>
          <p:cNvPr id="3" name="Bild 2" descr="blue-eyed-white-ca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31" y="4087047"/>
            <a:ext cx="2374587" cy="2004151"/>
          </a:xfrm>
          <a:prstGeom prst="rect">
            <a:avLst/>
          </a:prstGeom>
        </p:spPr>
      </p:pic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412" y="1835539"/>
            <a:ext cx="817358" cy="73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6" descr="image_halloween0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502" y="1219864"/>
            <a:ext cx="3292126" cy="2114339"/>
          </a:xfrm>
          <a:prstGeom prst="rect">
            <a:avLst/>
          </a:prstGeom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860" y="2953203"/>
            <a:ext cx="50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-10" y="164400"/>
            <a:ext cx="925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Black </a:t>
            </a:r>
            <a:r>
              <a:rPr lang="de-DE" b="1" dirty="0" err="1" smtClean="0"/>
              <a:t>fur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dominant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white</a:t>
            </a:r>
            <a:r>
              <a:rPr lang="de-DE" b="1" dirty="0" smtClean="0"/>
              <a:t> </a:t>
            </a:r>
            <a:r>
              <a:rPr lang="de-DE" b="1" dirty="0" err="1" smtClean="0"/>
              <a:t>fur</a:t>
            </a:r>
            <a:r>
              <a:rPr lang="de-DE" b="1" dirty="0" smtClean="0"/>
              <a:t>: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following</a:t>
            </a:r>
            <a:r>
              <a:rPr lang="de-DE" b="1" dirty="0" smtClean="0"/>
              <a:t> </a:t>
            </a:r>
            <a:r>
              <a:rPr lang="de-DE" b="1" dirty="0" err="1" smtClean="0"/>
              <a:t>outcome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a </a:t>
            </a:r>
            <a:r>
              <a:rPr lang="de-DE" b="1" dirty="0" err="1" smtClean="0"/>
              <a:t>cross</a:t>
            </a:r>
            <a:r>
              <a:rPr lang="de-DE" b="1" dirty="0" smtClean="0"/>
              <a:t> </a:t>
            </a:r>
            <a:r>
              <a:rPr lang="de-DE" b="1" dirty="0" err="1" smtClean="0"/>
              <a:t>possible</a:t>
            </a:r>
            <a:r>
              <a:rPr lang="de-DE" b="1" dirty="0" smtClean="0"/>
              <a:t>?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600596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Macintosh PowerPoint</Application>
  <PresentationFormat>Bildschirmpräsentation (4:3)</PresentationFormat>
  <Paragraphs>106</Paragraphs>
  <Slides>13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Wüstemann</dc:creator>
  <cp:lastModifiedBy>Philipp Wüstemann</cp:lastModifiedBy>
  <cp:revision>65</cp:revision>
  <dcterms:created xsi:type="dcterms:W3CDTF">2012-04-05T10:10:07Z</dcterms:created>
  <dcterms:modified xsi:type="dcterms:W3CDTF">2012-04-11T17:10:03Z</dcterms:modified>
</cp:coreProperties>
</file>