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bin" ContentType="audi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2" r:id="rId2"/>
    <p:sldId id="294" r:id="rId3"/>
    <p:sldId id="317" r:id="rId4"/>
    <p:sldId id="310" r:id="rId5"/>
    <p:sldId id="311" r:id="rId6"/>
    <p:sldId id="318" r:id="rId7"/>
    <p:sldId id="305" r:id="rId8"/>
    <p:sldId id="303" r:id="rId9"/>
    <p:sldId id="319" r:id="rId10"/>
    <p:sldId id="326" r:id="rId11"/>
    <p:sldId id="325" r:id="rId12"/>
    <p:sldId id="306" r:id="rId13"/>
    <p:sldId id="320" r:id="rId14"/>
    <p:sldId id="307" r:id="rId15"/>
    <p:sldId id="321" r:id="rId16"/>
    <p:sldId id="329" r:id="rId17"/>
    <p:sldId id="327" r:id="rId18"/>
    <p:sldId id="322" r:id="rId19"/>
    <p:sldId id="328" r:id="rId20"/>
    <p:sldId id="324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87" autoAdjust="0"/>
  </p:normalViewPr>
  <p:slideViewPr>
    <p:cSldViewPr snapToGrid="0" snapToObjects="1">
      <p:cViewPr varScale="1">
        <p:scale>
          <a:sx n="51" d="100"/>
          <a:sy n="51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B634-358E-B943-BACC-C01A7A8CB58A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7F15-8F64-1048-89AC-0A71256561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Mendels</a:t>
            </a:r>
            <a:r>
              <a:rPr lang="de-DE" baseline="0" dirty="0" smtClean="0"/>
              <a:t> Laws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. Dimension! </a:t>
            </a:r>
            <a:r>
              <a:rPr lang="de-DE" sz="1200" b="1" dirty="0" smtClean="0"/>
              <a:t>10</a:t>
            </a:r>
            <a:r>
              <a:rPr lang="de-DE" sz="1200" b="1" dirty="0" smtClean="0">
                <a:sym typeface="Symbol"/>
              </a:rPr>
              <a:t>m- 100m</a:t>
            </a:r>
            <a:r>
              <a:rPr lang="de-DE" sz="1200" b="1" dirty="0" smtClean="0"/>
              <a:t> 	</a:t>
            </a:r>
            <a:r>
              <a:rPr lang="de-DE" sz="1200" b="1" dirty="0" err="1" smtClean="0"/>
              <a:t>show</a:t>
            </a:r>
            <a:r>
              <a:rPr lang="de-DE" sz="1200" b="1" dirty="0" smtClean="0"/>
              <a:t> PPT 4 </a:t>
            </a:r>
            <a:r>
              <a:rPr lang="de-DE" sz="1200" b="1" dirty="0" err="1" smtClean="0"/>
              <a:t>dimension</a:t>
            </a:r>
            <a:endParaRPr lang="de-DE" sz="1200" b="1" dirty="0" smtClean="0"/>
          </a:p>
          <a:p>
            <a:endParaRPr lang="de-DE" sz="1200" dirty="0" smtClean="0"/>
          </a:p>
          <a:p>
            <a:r>
              <a:rPr lang="de-DE" sz="1200" dirty="0" smtClean="0"/>
              <a:t>All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our</a:t>
            </a:r>
            <a:r>
              <a:rPr lang="de-DE" sz="1200" dirty="0" smtClean="0"/>
              <a:t> Body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consists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cells</a:t>
            </a:r>
            <a:r>
              <a:rPr lang="de-DE" sz="1200" baseline="0" dirty="0" smtClean="0"/>
              <a:t>... </a:t>
            </a:r>
            <a:r>
              <a:rPr lang="de-DE" sz="1200" baseline="0" dirty="0" err="1" smtClean="0"/>
              <a:t>important</a:t>
            </a:r>
            <a:r>
              <a:rPr lang="de-DE" sz="1200" baseline="0" dirty="0" smtClean="0"/>
              <a:t>!!! </a:t>
            </a:r>
            <a:r>
              <a:rPr lang="de-DE" sz="1200" baseline="0" dirty="0" err="1" smtClean="0"/>
              <a:t>Builing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blocks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life</a:t>
            </a:r>
            <a:r>
              <a:rPr lang="de-DE" sz="1200" baseline="0" dirty="0" smtClean="0"/>
              <a:t>. </a:t>
            </a:r>
          </a:p>
          <a:p>
            <a:endParaRPr lang="de-DE" sz="1200" baseline="0" dirty="0" smtClean="0"/>
          </a:p>
          <a:p>
            <a:r>
              <a:rPr lang="de-DE" sz="1200" baseline="0" dirty="0" smtClean="0"/>
              <a:t>All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share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some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commomn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features</a:t>
            </a:r>
            <a:r>
              <a:rPr lang="de-DE" sz="1200" baseline="0" dirty="0" smtClean="0"/>
              <a:t>: </a:t>
            </a:r>
            <a:r>
              <a:rPr lang="de-DE" sz="1200" b="1" baseline="0" dirty="0" err="1" smtClean="0"/>
              <a:t>Cell</a:t>
            </a:r>
            <a:r>
              <a:rPr lang="de-DE" sz="1200" b="1" baseline="0" dirty="0" smtClean="0"/>
              <a:t> Membrane </a:t>
            </a:r>
            <a:r>
              <a:rPr lang="de-DE" sz="1200" baseline="0" dirty="0" smtClean="0"/>
              <a:t>(</a:t>
            </a:r>
            <a:r>
              <a:rPr lang="de-DE" sz="1200" baseline="0" dirty="0" err="1" smtClean="0"/>
              <a:t>Conrol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Substances</a:t>
            </a:r>
            <a:r>
              <a:rPr lang="de-DE" sz="1200" baseline="0" dirty="0" smtClean="0"/>
              <a:t> in/out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</a:t>
            </a:r>
            <a:r>
              <a:rPr lang="de-DE" sz="1200" baseline="0" dirty="0" smtClean="0"/>
              <a:t>), </a:t>
            </a:r>
            <a:r>
              <a:rPr lang="de-DE" sz="1200" b="1" baseline="0" dirty="0" err="1" smtClean="0"/>
              <a:t>Cell</a:t>
            </a:r>
            <a:r>
              <a:rPr lang="de-DE" sz="1200" b="1" baseline="0" dirty="0" smtClean="0"/>
              <a:t> Nucleus </a:t>
            </a:r>
            <a:r>
              <a:rPr lang="de-DE" sz="1200" baseline="0" dirty="0" smtClean="0"/>
              <a:t>(</a:t>
            </a:r>
            <a:r>
              <a:rPr lang="de-DE" sz="1200" baseline="0" dirty="0" err="1" smtClean="0"/>
              <a:t>Contains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carrier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="1" baseline="0" dirty="0" err="1" smtClean="0"/>
              <a:t>genetic</a:t>
            </a:r>
            <a:r>
              <a:rPr lang="de-DE" sz="1200" b="1" baseline="0" dirty="0" smtClean="0"/>
              <a:t> Information= </a:t>
            </a:r>
            <a:r>
              <a:rPr lang="de-DE" sz="1200" b="1" baseline="0" dirty="0" err="1" smtClean="0"/>
              <a:t>Chromosomes</a:t>
            </a:r>
            <a:r>
              <a:rPr lang="de-DE" sz="1200" b="1" baseline="0" dirty="0" smtClean="0"/>
              <a:t>..</a:t>
            </a:r>
            <a:r>
              <a:rPr lang="de-DE" sz="1200" b="0" baseline="0" dirty="0" smtClean="0"/>
              <a:t>. </a:t>
            </a:r>
            <a:r>
              <a:rPr lang="de-DE" sz="1200" b="0" baseline="0" dirty="0" err="1" smtClean="0"/>
              <a:t>to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instruct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cell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which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substances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build</a:t>
            </a:r>
            <a:r>
              <a:rPr lang="de-DE" sz="1200" b="0" baseline="0" dirty="0" smtClean="0"/>
              <a:t>, i.e. </a:t>
            </a:r>
            <a:r>
              <a:rPr lang="de-DE" sz="1200" b="0" baseline="0" dirty="0" err="1" smtClean="0"/>
              <a:t>purple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white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petals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flowers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blue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braun </a:t>
            </a:r>
            <a:r>
              <a:rPr lang="de-DE" sz="1200" b="0" baseline="0" dirty="0" err="1" smtClean="0"/>
              <a:t>eyes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humans</a:t>
            </a:r>
            <a:r>
              <a:rPr lang="de-DE" sz="1200" baseline="0" dirty="0" smtClean="0"/>
              <a:t>).... </a:t>
            </a:r>
            <a:r>
              <a:rPr lang="de-DE" sz="1200" b="1" baseline="0" dirty="0" err="1" smtClean="0"/>
              <a:t>Mitochondria</a:t>
            </a:r>
            <a:r>
              <a:rPr lang="de-DE" sz="1200" b="1" baseline="0" dirty="0" smtClean="0"/>
              <a:t> </a:t>
            </a:r>
            <a:r>
              <a:rPr lang="de-DE" sz="1200" b="0" baseline="0" dirty="0" smtClean="0"/>
              <a:t>(Transformation </a:t>
            </a:r>
            <a:r>
              <a:rPr lang="de-DE" sz="1200" b="0" baseline="0" dirty="0" err="1" smtClean="0"/>
              <a:t>of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energy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contained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food</a:t>
            </a:r>
            <a:r>
              <a:rPr lang="de-DE" sz="1200" b="0" baseline="0" dirty="0" smtClean="0"/>
              <a:t> in a form </a:t>
            </a:r>
            <a:r>
              <a:rPr lang="de-DE" sz="1200" b="0" baseline="0" dirty="0" err="1" smtClean="0"/>
              <a:t>that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organism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can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use</a:t>
            </a:r>
            <a:r>
              <a:rPr lang="de-DE" sz="1200" b="0" baseline="0" dirty="0" smtClean="0"/>
              <a:t> </a:t>
            </a:r>
            <a:r>
              <a:rPr lang="de-DE" sz="1200" b="1" baseline="0" dirty="0" smtClean="0"/>
              <a:t>ATP</a:t>
            </a:r>
            <a:r>
              <a:rPr lang="de-DE" sz="1200" b="0" baseline="0" dirty="0" smtClean="0"/>
              <a:t>)... </a:t>
            </a:r>
            <a:r>
              <a:rPr lang="de-DE" sz="1200" b="0" baseline="0" dirty="0" err="1" smtClean="0"/>
              <a:t>and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more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86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Show </a:t>
            </a:r>
            <a:r>
              <a:rPr lang="de-DE" dirty="0" err="1" smtClean="0"/>
              <a:t>movie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76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somatic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egg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!) 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homologous</a:t>
            </a:r>
            <a:r>
              <a:rPr lang="de-DE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de-DE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equivalent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(=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same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i.e.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petals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flowers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but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genes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different „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(=alleles,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purple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(=44)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(XY) /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(XX)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experiments </a:t>
            </a:r>
            <a:r>
              <a:rPr lang="sv-S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revealed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carrier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...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carrier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Mendel‘s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carrier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genes.</a:t>
            </a: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9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8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after Replication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93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Skin, muscle, and nerve cells are some examples of human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somatic cells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They display a big variation in form and function, but all of them store their genetic information in the cell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nucleus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Structures, called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chromosomes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are the carriers of this information. They consist of a long, very thin „thread“ of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DNA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in which this information is encoded. </a:t>
            </a:r>
            <a:endParaRPr lang="de-DE" sz="1200" dirty="0">
              <a:effectLst/>
              <a:latin typeface="Times"/>
              <a:ea typeface="Times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9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mentioned</a:t>
            </a:r>
            <a:r>
              <a:rPr lang="en-US" baseline="0" dirty="0" smtClean="0"/>
              <a:t> before, all of our body consist of cells.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order to grow, (or to replace old cells), cells have to divide (duplicate)!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58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order to grow, an organism has to </a:t>
            </a:r>
            <a:r>
              <a:rPr lang="en-US" b="1" baseline="0" dirty="0" smtClean="0"/>
              <a:t>increase its cell number </a:t>
            </a:r>
            <a:r>
              <a:rPr lang="en-US" baseline="0" dirty="0" smtClean="0"/>
              <a:t>by cell division. In this process it has to be insured that </a:t>
            </a:r>
            <a:r>
              <a:rPr lang="en-US" b="1" baseline="0" dirty="0" smtClean="0"/>
              <a:t>both of the new cells </a:t>
            </a:r>
            <a:r>
              <a:rPr lang="en-US" baseline="0" dirty="0" smtClean="0"/>
              <a:t>get the whole genetic information. </a:t>
            </a:r>
            <a:r>
              <a:rPr lang="de-DE" baseline="0" dirty="0" smtClean="0"/>
              <a:t>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homologous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chromosomes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nucleus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daughter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Mitosis in somatic cells results in two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genetically identical cells</a:t>
            </a:r>
            <a:r>
              <a:rPr lang="de-DE" b="1" dirty="0" smtClean="0">
                <a:effectLst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 smtClean="0">
                <a:effectLst/>
              </a:rPr>
              <a:t>Explain</a:t>
            </a:r>
            <a:r>
              <a:rPr lang="de-DE" b="1" baseline="0" dirty="0" smtClean="0">
                <a:effectLst/>
              </a:rPr>
              <a:t> </a:t>
            </a:r>
            <a:r>
              <a:rPr lang="de-DE" b="1" baseline="0" dirty="0" err="1" smtClean="0">
                <a:effectLst/>
              </a:rPr>
              <a:t>phases</a:t>
            </a:r>
            <a:r>
              <a:rPr lang="de-DE" b="1" baseline="0" dirty="0" smtClean="0">
                <a:effectLst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>
                <a:effectLst/>
              </a:rPr>
              <a:t>Page 106/ 107 („Genes </a:t>
            </a:r>
            <a:r>
              <a:rPr lang="de-DE" b="1" baseline="0" dirty="0" err="1" smtClean="0">
                <a:effectLst/>
              </a:rPr>
              <a:t>and</a:t>
            </a:r>
            <a:r>
              <a:rPr lang="de-DE" b="1" baseline="0" dirty="0" smtClean="0">
                <a:effectLst/>
              </a:rPr>
              <a:t> Cells“): </a:t>
            </a:r>
            <a:r>
              <a:rPr lang="de-DE" b="0" baseline="0" dirty="0" smtClean="0">
                <a:effectLst/>
              </a:rPr>
              <a:t>More </a:t>
            </a:r>
            <a:r>
              <a:rPr lang="de-DE" b="0" baseline="0" dirty="0" err="1" smtClean="0">
                <a:effectLst/>
              </a:rPr>
              <a:t>detailed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pictures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and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explanations</a:t>
            </a:r>
            <a:endParaRPr lang="de-DE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effectLst/>
              </a:rPr>
              <a:t>Next time: Look at the special cell </a:t>
            </a:r>
            <a:r>
              <a:rPr lang="en-US" b="0" baseline="0" dirty="0" err="1" smtClean="0">
                <a:effectLst/>
              </a:rPr>
              <a:t>divison</a:t>
            </a:r>
            <a:r>
              <a:rPr lang="en-US" b="0" baseline="0" dirty="0" smtClean="0">
                <a:effectLst/>
              </a:rPr>
              <a:t> of the germ cells (=gametes)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07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playing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beamer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queen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queen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clubs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homolougous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clubs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homolougous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endParaRPr lang="de-DE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665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Goal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Meiosis</a:t>
            </a:r>
            <a:r>
              <a:rPr lang="de-DE" b="1" dirty="0" smtClean="0"/>
              <a:t>: </a:t>
            </a:r>
          </a:p>
          <a:p>
            <a:endParaRPr lang="de-DE" b="1" dirty="0" smtClean="0"/>
          </a:p>
          <a:p>
            <a:r>
              <a:rPr lang="de-DE" dirty="0" err="1" smtClean="0"/>
              <a:t>Divide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gentic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baseline="0" dirty="0" smtClean="0"/>
              <a:t> half.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alleles will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gamete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When</a:t>
            </a:r>
            <a:r>
              <a:rPr lang="de-DE" baseline="0" dirty="0" smtClean="0"/>
              <a:t> male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female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gametes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fertilization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organism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alleles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. 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meiosis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fertlization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emerge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four</a:t>
            </a:r>
            <a:r>
              <a:rPr lang="de-DE" baseline="0" dirty="0" smtClean="0"/>
              <a:t> alleles...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so 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85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7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4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028-EB2A-E643-B068-A0418B974000}" type="datetimeFigureOut">
              <a:rPr lang="de-DE" smtClean="0"/>
              <a:t>19.04.12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94000" y="248285"/>
            <a:ext cx="463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The </a:t>
            </a:r>
            <a:r>
              <a:rPr lang="de-DE" sz="2800" b="1" dirty="0" err="1" smtClean="0"/>
              <a:t>Cell</a:t>
            </a:r>
            <a:r>
              <a:rPr lang="de-DE" sz="2800" b="1" dirty="0" smtClean="0"/>
              <a:t>: </a:t>
            </a:r>
            <a:r>
              <a:rPr lang="de-DE" sz="2000" dirty="0" smtClean="0"/>
              <a:t>10</a:t>
            </a:r>
            <a:r>
              <a:rPr lang="de-DE" sz="2000" dirty="0" smtClean="0">
                <a:sym typeface="Symbol"/>
              </a:rPr>
              <a:t>m- 100</a:t>
            </a:r>
            <a:r>
              <a:rPr lang="de-DE" sz="2000" dirty="0">
                <a:sym typeface="Symbol"/>
              </a:rPr>
              <a:t>m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3" name="Bild 2" descr="animal ce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65" y="1079500"/>
            <a:ext cx="6062236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24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3" y="689395"/>
            <a:ext cx="8337985" cy="625348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14335" y="130022"/>
            <a:ext cx="610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Onion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cells</a:t>
            </a:r>
            <a:r>
              <a:rPr lang="de-DE" sz="2400" b="1" dirty="0" smtClean="0"/>
              <a:t> in different </a:t>
            </a:r>
            <a:r>
              <a:rPr lang="de-DE" sz="2400" b="1" dirty="0" err="1" smtClean="0"/>
              <a:t>stages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Mitosis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05517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tosis1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685800"/>
            <a:ext cx="316706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61180" y="39469"/>
            <a:ext cx="85584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3600" b="1" dirty="0"/>
              <a:t>Different </a:t>
            </a:r>
            <a:r>
              <a:rPr lang="de-DE" sz="3600" b="1" dirty="0" err="1"/>
              <a:t>stages</a:t>
            </a:r>
            <a:r>
              <a:rPr lang="de-DE" sz="3600" b="1" dirty="0"/>
              <a:t> in </a:t>
            </a:r>
            <a:r>
              <a:rPr lang="de-DE" sz="3600" b="1" dirty="0" err="1"/>
              <a:t>mitosis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9436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143" y="351338"/>
            <a:ext cx="42214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Special </a:t>
            </a:r>
            <a:r>
              <a:rPr lang="de-DE" sz="3200" b="1" dirty="0" err="1">
                <a:solidFill>
                  <a:prstClr val="black"/>
                </a:solidFill>
              </a:rPr>
              <a:t>c</a:t>
            </a:r>
            <a:r>
              <a:rPr lang="de-DE" sz="3200" b="1" dirty="0" err="1" smtClean="0">
                <a:solidFill>
                  <a:prstClr val="black"/>
                </a:solidFill>
              </a:rPr>
              <a:t>ell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division</a:t>
            </a:r>
            <a:r>
              <a:rPr lang="de-DE" sz="3200" b="1" dirty="0">
                <a:solidFill>
                  <a:prstClr val="black"/>
                </a:solidFill>
              </a:rPr>
              <a:t>: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08714" y="1213112"/>
            <a:ext cx="197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Meiosis</a:t>
            </a:r>
            <a:endParaRPr lang="de-DE" sz="3600" b="1" dirty="0"/>
          </a:p>
        </p:txBody>
      </p:sp>
      <p:pic>
        <p:nvPicPr>
          <p:cNvPr id="4" name="Bild 3" descr="mitosis6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0" y="-72974"/>
            <a:ext cx="4955647" cy="69309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05210" y="3081033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Meiosis</a:t>
            </a:r>
            <a:r>
              <a:rPr lang="de-DE" sz="3200" b="1" dirty="0" smtClean="0"/>
              <a:t> 1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97357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itosis6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0" y="-72974"/>
            <a:ext cx="4955647" cy="69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143" y="351338"/>
            <a:ext cx="42214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Special </a:t>
            </a:r>
            <a:r>
              <a:rPr lang="de-DE" sz="3200" b="1" dirty="0" err="1">
                <a:solidFill>
                  <a:prstClr val="black"/>
                </a:solidFill>
              </a:rPr>
              <a:t>c</a:t>
            </a:r>
            <a:r>
              <a:rPr lang="de-DE" sz="3200" b="1" dirty="0" err="1" smtClean="0">
                <a:solidFill>
                  <a:prstClr val="black"/>
                </a:solidFill>
              </a:rPr>
              <a:t>ell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division</a:t>
            </a:r>
            <a:r>
              <a:rPr lang="de-DE" sz="3200" b="1" dirty="0">
                <a:solidFill>
                  <a:prstClr val="black"/>
                </a:solidFill>
              </a:rPr>
              <a:t>: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08714" y="1213112"/>
            <a:ext cx="197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Meiosis</a:t>
            </a:r>
            <a:endParaRPr lang="de-DE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405210" y="3081033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Meiosis</a:t>
            </a:r>
            <a:r>
              <a:rPr lang="de-DE" sz="3200" b="1" dirty="0" smtClean="0"/>
              <a:t> 2</a:t>
            </a:r>
            <a:endParaRPr lang="de-DE" sz="3200" b="1" dirty="0"/>
          </a:p>
        </p:txBody>
      </p:sp>
      <p:pic>
        <p:nvPicPr>
          <p:cNvPr id="5" name="Bild 4" descr="mitosis7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1" y="56754"/>
            <a:ext cx="4729072" cy="67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itosis7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1" y="56754"/>
            <a:ext cx="4729072" cy="67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le_reproductive_syste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405"/>
            <a:ext cx="4704131" cy="3810346"/>
          </a:xfrm>
          <a:prstGeom prst="rect">
            <a:avLst/>
          </a:prstGeom>
        </p:spPr>
      </p:pic>
      <p:pic>
        <p:nvPicPr>
          <p:cNvPr id="3" name="Bild 2" descr="adam-female-reproductive-system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31" y="2490404"/>
            <a:ext cx="4439869" cy="355189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907021" y="1095786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male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537721" y="1095786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female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8910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69367" y="1381776"/>
            <a:ext cx="68580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/>
              <a:t>Gene, </a:t>
            </a:r>
            <a:r>
              <a:rPr lang="de-DE" sz="2800" b="1" dirty="0"/>
              <a:t>Allele </a:t>
            </a:r>
          </a:p>
          <a:p>
            <a:endParaRPr lang="de-DE" sz="2800" b="1" dirty="0" smtClean="0"/>
          </a:p>
          <a:p>
            <a:r>
              <a:rPr lang="de-DE" sz="2800" b="1" dirty="0" err="1" smtClean="0"/>
              <a:t>homozygous</a:t>
            </a:r>
            <a:r>
              <a:rPr lang="de-DE" sz="2800" b="1" dirty="0"/>
              <a:t>, </a:t>
            </a:r>
            <a:r>
              <a:rPr lang="de-DE" sz="2800" b="1" dirty="0" err="1"/>
              <a:t>h</a:t>
            </a:r>
            <a:r>
              <a:rPr lang="de-DE" sz="2800" b="1" dirty="0" err="1" smtClean="0"/>
              <a:t>eterozygous</a:t>
            </a:r>
            <a:endParaRPr lang="de-DE" sz="2800" b="1" dirty="0"/>
          </a:p>
          <a:p>
            <a:endParaRPr lang="de-DE" sz="2800" b="1" dirty="0" smtClean="0"/>
          </a:p>
          <a:p>
            <a:r>
              <a:rPr lang="de-DE" sz="2800" b="1" dirty="0" smtClean="0"/>
              <a:t>dominant</a:t>
            </a:r>
            <a:r>
              <a:rPr lang="de-DE" sz="2800" b="1" dirty="0"/>
              <a:t>, </a:t>
            </a:r>
            <a:r>
              <a:rPr lang="de-DE" sz="2800" b="1" dirty="0" err="1"/>
              <a:t>recessive</a:t>
            </a:r>
            <a:r>
              <a:rPr lang="de-DE" sz="2800" b="1" dirty="0"/>
              <a:t> </a:t>
            </a:r>
            <a:endParaRPr lang="de-DE" sz="2800" b="1" dirty="0" smtClean="0"/>
          </a:p>
          <a:p>
            <a:endParaRPr lang="de-DE" sz="2800" b="1" dirty="0" smtClean="0"/>
          </a:p>
          <a:p>
            <a:r>
              <a:rPr lang="de-DE" sz="2800" b="1" dirty="0" err="1" smtClean="0"/>
              <a:t>Genotype</a:t>
            </a:r>
            <a:r>
              <a:rPr lang="de-DE" sz="2800" b="1" dirty="0"/>
              <a:t>, </a:t>
            </a:r>
            <a:r>
              <a:rPr lang="de-DE" sz="2800" b="1" dirty="0" err="1"/>
              <a:t>Phenotype</a:t>
            </a:r>
            <a:endParaRPr lang="de-DE" sz="2800" b="1" dirty="0"/>
          </a:p>
          <a:p>
            <a:endParaRPr lang="de-DE" sz="2800" b="1" dirty="0" smtClean="0"/>
          </a:p>
          <a:p>
            <a:r>
              <a:rPr lang="de-DE" sz="2800" b="1" dirty="0" smtClean="0"/>
              <a:t>haploid</a:t>
            </a:r>
            <a:r>
              <a:rPr lang="de-DE" sz="2800" b="1" dirty="0"/>
              <a:t>, </a:t>
            </a:r>
            <a:r>
              <a:rPr lang="de-DE" sz="2800" b="1" dirty="0" smtClean="0"/>
              <a:t>diploid</a:t>
            </a:r>
          </a:p>
          <a:p>
            <a:endParaRPr lang="de-DE" sz="2800" b="1" dirty="0"/>
          </a:p>
          <a:p>
            <a:r>
              <a:rPr lang="de-DE" sz="2800" b="1" dirty="0" err="1" smtClean="0"/>
              <a:t>somatic</a:t>
            </a:r>
            <a:r>
              <a:rPr lang="de-DE" sz="2800" b="1" dirty="0" smtClean="0"/>
              <a:t> </a:t>
            </a:r>
            <a:r>
              <a:rPr lang="de-DE" sz="2800" b="1" dirty="0" err="1"/>
              <a:t>cells</a:t>
            </a:r>
            <a:r>
              <a:rPr lang="de-DE" sz="2800" b="1" dirty="0"/>
              <a:t>, </a:t>
            </a:r>
            <a:r>
              <a:rPr lang="de-DE" sz="2800" b="1" dirty="0" err="1"/>
              <a:t>germ</a:t>
            </a:r>
            <a:r>
              <a:rPr lang="de-DE" sz="2800" b="1" dirty="0"/>
              <a:t> </a:t>
            </a:r>
            <a:r>
              <a:rPr lang="de-DE" sz="2800" b="1" dirty="0" err="1"/>
              <a:t>cells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39644" y="391580"/>
            <a:ext cx="8483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Read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definitions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following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terms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91512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68418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8018"/>
            <a:ext cx="3505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95575" y="131591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19400" y="4173418"/>
            <a:ext cx="569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 pp</a:t>
            </a:r>
            <a:endParaRPr lang="de-CH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09600" y="4097218"/>
            <a:ext cx="636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PP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44618"/>
            <a:ext cx="488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44618"/>
            <a:ext cx="454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562600" y="38686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562600" y="52402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24800" y="43258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400800" y="43258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8001000" y="5849818"/>
            <a:ext cx="45096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 smtClean="0"/>
              <a:t>P </a:t>
            </a:r>
            <a:endParaRPr lang="de-CH" sz="3200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477000" y="58498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477000" y="28780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8121650" y="28780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629400" y="4402018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153400" y="4402018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705600" y="60022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8229600" y="60022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800225" y="5700593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 smtClean="0"/>
              <a:t>P</a:t>
            </a:r>
            <a:endParaRPr lang="de-CH" dirty="0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981200" y="5849818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60325" y="254781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0" y="2816106"/>
            <a:ext cx="51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P:</a:t>
            </a:r>
            <a:endParaRPr lang="de-CH" sz="2800" b="1" baseline="-25000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0" y="4783018"/>
            <a:ext cx="60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F</a:t>
            </a:r>
            <a:r>
              <a:rPr lang="de-CH" sz="2800" b="1" baseline="-25000"/>
              <a:t>1: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984" y="0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27806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39644" y="391580"/>
            <a:ext cx="8483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Read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definitions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following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terms</a:t>
            </a:r>
            <a:endParaRPr lang="de-DE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646545" y="2055091"/>
            <a:ext cx="4992523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/>
              <a:t>Chromosome</a:t>
            </a:r>
            <a:r>
              <a:rPr lang="de-DE" sz="2800" b="1" dirty="0"/>
              <a:t>, </a:t>
            </a:r>
            <a:r>
              <a:rPr lang="de-DE" sz="2800" b="1" dirty="0" err="1" smtClean="0"/>
              <a:t>Chromatid</a:t>
            </a:r>
            <a:endParaRPr lang="de-DE" sz="2800" b="1" dirty="0"/>
          </a:p>
          <a:p>
            <a:endParaRPr lang="de-DE" sz="2800" b="1" dirty="0"/>
          </a:p>
          <a:p>
            <a:endParaRPr lang="de-DE" sz="2800" b="1" dirty="0"/>
          </a:p>
          <a:p>
            <a:r>
              <a:rPr lang="de-DE" sz="2800" b="1" dirty="0" err="1" smtClean="0"/>
              <a:t>Homolougous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Chromosmes</a:t>
            </a:r>
            <a:r>
              <a:rPr lang="de-DE" sz="2800" b="1" dirty="0" smtClean="0"/>
              <a:t> </a:t>
            </a:r>
          </a:p>
          <a:p>
            <a:endParaRPr lang="de-DE" sz="2800" b="1" dirty="0"/>
          </a:p>
          <a:p>
            <a:endParaRPr lang="de-DE" sz="2800" b="1" dirty="0" smtClean="0"/>
          </a:p>
          <a:p>
            <a:r>
              <a:rPr lang="de-DE" sz="2800" b="1" dirty="0" smtClean="0"/>
              <a:t>Genome</a:t>
            </a:r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5149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077"/>
            <a:ext cx="3233394" cy="4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057871"/>
            <a:ext cx="3229879" cy="50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42834" y="6121399"/>
            <a:ext cx="982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4155" y="6160173"/>
            <a:ext cx="1422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rgbClr val="000000"/>
                </a:solidFill>
              </a:rPr>
              <a:t>Female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4700" y="31750"/>
            <a:ext cx="59767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The 46 </a:t>
            </a:r>
            <a:r>
              <a:rPr lang="de-DE" sz="3200" b="1" dirty="0" smtClean="0"/>
              <a:t>Human </a:t>
            </a:r>
            <a:r>
              <a:rPr lang="de-DE" sz="3200" b="1" dirty="0" err="1"/>
              <a:t>Chromosomes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04220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4" y="685076"/>
            <a:ext cx="3810784" cy="58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2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927"/>
            <a:ext cx="4364182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5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09" y="1073727"/>
            <a:ext cx="5588525" cy="53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0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03538" y="1111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„Thread“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18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K195_2_007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9" y="967507"/>
            <a:ext cx="3612325" cy="411249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134592" y="207970"/>
            <a:ext cx="337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ONE </a:t>
            </a:r>
            <a:r>
              <a:rPr lang="de-DE" sz="2800" b="1" dirty="0" err="1" smtClean="0"/>
              <a:t>Chromosome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53383" y="5518727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de-DE" b="1" dirty="0" err="1" smtClean="0"/>
              <a:t>Before</a:t>
            </a:r>
            <a:r>
              <a:rPr lang="de-DE" dirty="0" smtClean="0"/>
              <a:t> Replication </a:t>
            </a:r>
            <a:r>
              <a:rPr lang="de-DE" dirty="0" err="1" smtClean="0"/>
              <a:t>of</a:t>
            </a:r>
            <a:r>
              <a:rPr lang="de-DE" dirty="0" smtClean="0"/>
              <a:t> DNA</a:t>
            </a:r>
          </a:p>
          <a:p>
            <a:endParaRPr lang="de-DE" dirty="0"/>
          </a:p>
          <a:p>
            <a:r>
              <a:rPr lang="de-DE" dirty="0" smtClean="0"/>
              <a:t>    </a:t>
            </a:r>
            <a:r>
              <a:rPr lang="de-DE" b="1" dirty="0" smtClean="0"/>
              <a:t> 1 </a:t>
            </a:r>
            <a:r>
              <a:rPr lang="de-DE" dirty="0" err="1" smtClean="0"/>
              <a:t>Chromatid</a:t>
            </a:r>
            <a:r>
              <a:rPr lang="de-DE" dirty="0" smtClean="0"/>
              <a:t> 	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10909" y="5518727"/>
            <a:ext cx="300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 After</a:t>
            </a:r>
            <a:r>
              <a:rPr lang="de-DE" dirty="0" smtClean="0"/>
              <a:t> Replication </a:t>
            </a:r>
            <a:r>
              <a:rPr lang="de-DE" dirty="0" err="1" smtClean="0"/>
              <a:t>of</a:t>
            </a:r>
            <a:r>
              <a:rPr lang="de-DE" dirty="0" smtClean="0"/>
              <a:t> DNA</a:t>
            </a:r>
          </a:p>
          <a:p>
            <a:endParaRPr lang="de-DE" dirty="0"/>
          </a:p>
          <a:p>
            <a:r>
              <a:rPr lang="de-DE" dirty="0" smtClean="0"/>
              <a:t>   </a:t>
            </a:r>
            <a:r>
              <a:rPr lang="de-DE" b="1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Chromatides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17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2539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717925" y="42291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362200" y="3048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3600" b="1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04" y="1539825"/>
            <a:ext cx="2051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72" y="1524000"/>
            <a:ext cx="23907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67" y="1447800"/>
            <a:ext cx="18811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272088" y="914400"/>
            <a:ext cx="105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662282" y="350375"/>
            <a:ext cx="18002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/>
              <a:t>Growth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427288" y="4697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/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8194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454389" y="2289175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519384" y="2362200"/>
            <a:ext cx="63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  <a:p>
            <a:endParaRPr lang="de-DE" dirty="0"/>
          </a:p>
        </p:txBody>
      </p:sp>
      <p:pic>
        <p:nvPicPr>
          <p:cNvPr id="27" name="Bild 26" descr="animal ce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" y="2431583"/>
            <a:ext cx="758643" cy="627777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77051" y="2374373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36199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5662" y="622606"/>
            <a:ext cx="27384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Cell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division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pic>
        <p:nvPicPr>
          <p:cNvPr id="3" name="Bild 2" descr="mitosis5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9" y="-1"/>
            <a:ext cx="4514088" cy="67711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382" y="2057947"/>
            <a:ext cx="4707476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3600" b="1" dirty="0" err="1" smtClean="0"/>
              <a:t>Mitosis</a:t>
            </a:r>
            <a:r>
              <a:rPr lang="de-DE" sz="36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nuclear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division</a:t>
            </a:r>
            <a:r>
              <a:rPr lang="de-DE" sz="2800" b="1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			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3200" dirty="0" smtClean="0"/>
              <a:t>         +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800" b="1" dirty="0" err="1" smtClean="0"/>
              <a:t>Cytokinesis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cytoplasmic</a:t>
            </a:r>
            <a:r>
              <a:rPr lang="de-DE" sz="2800" b="1" dirty="0" smtClean="0"/>
              <a:t> </a:t>
            </a:r>
            <a:r>
              <a:rPr lang="de-DE" sz="2800" b="1" dirty="0" err="1"/>
              <a:t>division</a:t>
            </a:r>
            <a:r>
              <a:rPr lang="de-DE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140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itosis5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34" y="0"/>
            <a:ext cx="4514088" cy="67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Macintosh PowerPoint</Application>
  <PresentationFormat>Bildschirmpräsentation (4:3)</PresentationFormat>
  <Paragraphs>132</Paragraphs>
  <Slides>20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144</cp:revision>
  <dcterms:created xsi:type="dcterms:W3CDTF">2012-04-05T10:10:07Z</dcterms:created>
  <dcterms:modified xsi:type="dcterms:W3CDTF">2012-04-19T05:49:28Z</dcterms:modified>
</cp:coreProperties>
</file>