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10" r:id="rId2"/>
    <p:sldId id="318" r:id="rId3"/>
    <p:sldId id="324" r:id="rId4"/>
    <p:sldId id="339" r:id="rId5"/>
    <p:sldId id="340" r:id="rId6"/>
    <p:sldId id="338" r:id="rId7"/>
    <p:sldId id="342" r:id="rId8"/>
    <p:sldId id="344" r:id="rId9"/>
    <p:sldId id="345" r:id="rId10"/>
    <p:sldId id="346" r:id="rId11"/>
    <p:sldId id="347" r:id="rId12"/>
    <p:sldId id="348" r:id="rId13"/>
    <p:sldId id="349" r:id="rId14"/>
    <p:sldId id="351" r:id="rId15"/>
    <p:sldId id="350" r:id="rId16"/>
    <p:sldId id="353" r:id="rId17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9710" autoAdjust="0"/>
  </p:normalViewPr>
  <p:slideViewPr>
    <p:cSldViewPr snapToGrid="0" snapToObjects="1">
      <p:cViewPr varScale="1">
        <p:scale>
          <a:sx n="67" d="100"/>
          <a:sy n="67" d="100"/>
        </p:scale>
        <p:origin x="-5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BB634-358E-B943-BACC-C01A7A8CB58A}" type="datetimeFigureOut">
              <a:rPr lang="de-DE" smtClean="0"/>
              <a:t>27.04.12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EE7F15-8F64-1048-89AC-0A71256561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1700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E7F15-8F64-1048-89AC-0A712565618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3989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describing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traits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mentioned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polygenic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... Body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skin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....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also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influenced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environment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....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characteristics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traits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defined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First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transmitted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generation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These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just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natural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variaties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among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diseases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caused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E7F15-8F64-1048-89AC-0A712565618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8071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Explain</a:t>
            </a:r>
            <a:r>
              <a:rPr lang="de-DE" smtClean="0"/>
              <a:t>: </a:t>
            </a:r>
            <a:r>
              <a:rPr lang="de-DE" dirty="0" smtClean="0"/>
              <a:t>male/ </a:t>
            </a:r>
            <a:r>
              <a:rPr lang="de-DE" dirty="0" err="1" smtClean="0"/>
              <a:t>female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E7F15-8F64-1048-89AC-0A712565618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1026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GB" sz="1200" dirty="0" smtClean="0">
                <a:effectLst/>
                <a:latin typeface="Times"/>
                <a:ea typeface="Times"/>
                <a:cs typeface="Monlam Uni OuChan1"/>
              </a:rPr>
              <a:t>Skin, muscle, and nerve cells are some examples of human </a:t>
            </a:r>
            <a:r>
              <a:rPr lang="en-GB" sz="1200" b="1" dirty="0" smtClean="0">
                <a:effectLst/>
                <a:latin typeface="Times"/>
                <a:ea typeface="Times"/>
                <a:cs typeface="Monlam Uni OuChan1"/>
              </a:rPr>
              <a:t>somatic cells</a:t>
            </a:r>
            <a:r>
              <a:rPr lang="en-GB" sz="1200" dirty="0" smtClean="0">
                <a:effectLst/>
                <a:latin typeface="Times"/>
                <a:ea typeface="Times"/>
                <a:cs typeface="Monlam Uni OuChan1"/>
              </a:rPr>
              <a:t>. They display a big variation in form and function, but all of them store their genetic information in the cell </a:t>
            </a:r>
            <a:r>
              <a:rPr lang="en-GB" sz="1200" b="1" dirty="0" smtClean="0">
                <a:effectLst/>
                <a:latin typeface="Times"/>
                <a:ea typeface="Times"/>
                <a:cs typeface="Monlam Uni OuChan1"/>
              </a:rPr>
              <a:t>nucleus</a:t>
            </a:r>
            <a:r>
              <a:rPr lang="en-GB" sz="1200" dirty="0" smtClean="0">
                <a:effectLst/>
                <a:latin typeface="Times"/>
                <a:ea typeface="Times"/>
                <a:cs typeface="Monlam Uni OuChan1"/>
              </a:rPr>
              <a:t>. Structures, called </a:t>
            </a:r>
            <a:r>
              <a:rPr lang="en-GB" sz="1200" b="1" dirty="0" smtClean="0">
                <a:effectLst/>
                <a:latin typeface="Times"/>
                <a:ea typeface="Times"/>
                <a:cs typeface="Monlam Uni OuChan1"/>
              </a:rPr>
              <a:t>chromosomes</a:t>
            </a:r>
            <a:r>
              <a:rPr lang="en-GB" sz="1200" dirty="0" smtClean="0">
                <a:effectLst/>
                <a:latin typeface="Times"/>
                <a:ea typeface="Times"/>
                <a:cs typeface="Monlam Uni OuChan1"/>
              </a:rPr>
              <a:t>, are the carriers of this information. They consist of a long, very thin „thread“ of </a:t>
            </a:r>
            <a:r>
              <a:rPr lang="en-GB" sz="1200" b="1" dirty="0" smtClean="0">
                <a:effectLst/>
                <a:latin typeface="Times"/>
                <a:ea typeface="Times"/>
                <a:cs typeface="Monlam Uni OuChan1"/>
              </a:rPr>
              <a:t>DNA</a:t>
            </a:r>
            <a:r>
              <a:rPr lang="en-GB" sz="1200" dirty="0" smtClean="0">
                <a:effectLst/>
                <a:latin typeface="Times"/>
                <a:ea typeface="Times"/>
                <a:cs typeface="Monlam Uni OuChan1"/>
              </a:rPr>
              <a:t>, in which this information is encoded. </a:t>
            </a:r>
            <a:endParaRPr lang="de-DE" sz="1200" dirty="0">
              <a:effectLst/>
              <a:latin typeface="Times"/>
              <a:ea typeface="Times"/>
              <a:cs typeface="Times New Roman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E7F15-8F64-1048-89AC-0A712565618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8090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i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E7F15-8F64-1048-89AC-0A712565618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649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err="1" smtClean="0"/>
              <a:t>Explain</a:t>
            </a:r>
            <a:r>
              <a:rPr lang="de-DE" dirty="0" smtClean="0"/>
              <a:t> </a:t>
            </a:r>
            <a:r>
              <a:rPr lang="de-DE" dirty="0" err="1" smtClean="0"/>
              <a:t>scheme</a:t>
            </a:r>
            <a:r>
              <a:rPr lang="de-DE" dirty="0" smtClean="0"/>
              <a:t> </a:t>
            </a:r>
          </a:p>
          <a:p>
            <a:pPr marL="171450" indent="-171450">
              <a:buFontTx/>
              <a:buChar char="-"/>
            </a:pPr>
            <a:endParaRPr lang="de-DE" dirty="0" smtClean="0"/>
          </a:p>
          <a:p>
            <a:pPr marL="171450" indent="-171450">
              <a:buFontTx/>
              <a:buChar char="-"/>
            </a:pPr>
            <a:r>
              <a:rPr lang="de-DE" dirty="0" smtClean="0"/>
              <a:t>...</a:t>
            </a:r>
            <a:r>
              <a:rPr lang="de-DE" dirty="0" err="1" smtClean="0"/>
              <a:t>let</a:t>
            </a:r>
            <a:r>
              <a:rPr lang="de-DE" dirty="0" smtClean="0"/>
              <a:t> </a:t>
            </a:r>
            <a:r>
              <a:rPr lang="de-DE" dirty="0" err="1" smtClean="0"/>
              <a:t>them</a:t>
            </a:r>
            <a:r>
              <a:rPr lang="de-DE" dirty="0" smtClean="0"/>
              <a:t> </a:t>
            </a:r>
            <a:r>
              <a:rPr lang="de-DE" dirty="0" err="1" smtClean="0"/>
              <a:t>try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some</a:t>
            </a:r>
            <a:r>
              <a:rPr lang="de-DE" dirty="0" smtClean="0"/>
              <a:t> time!!!</a:t>
            </a:r>
          </a:p>
          <a:p>
            <a:pPr marL="171450" indent="-171450">
              <a:buFontTx/>
              <a:buChar char="-"/>
            </a:pPr>
            <a:endParaRPr lang="de-DE" dirty="0" smtClean="0"/>
          </a:p>
          <a:p>
            <a:pPr marL="171450" indent="-171450">
              <a:buFontTx/>
              <a:buChar char="-"/>
            </a:pPr>
            <a:r>
              <a:rPr lang="de-DE" dirty="0" err="1" smtClean="0"/>
              <a:t>Procedure</a:t>
            </a:r>
            <a:r>
              <a:rPr lang="de-DE" dirty="0" smtClean="0"/>
              <a:t>: </a:t>
            </a:r>
          </a:p>
          <a:p>
            <a:pPr marL="171450" indent="-171450">
              <a:buFontTx/>
              <a:buChar char="-"/>
            </a:pPr>
            <a:endParaRPr lang="de-DE" dirty="0" smtClean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E7F15-8F64-1048-89AC-0A712565618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1952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Gene</a:t>
            </a:r>
            <a:r>
              <a:rPr lang="de-DE" b="1" dirty="0" smtClean="0"/>
              <a:t>:</a:t>
            </a:r>
            <a:r>
              <a:rPr lang="de-DE" b="1" baseline="0" dirty="0" smtClean="0"/>
              <a:t> </a:t>
            </a:r>
            <a:r>
              <a:rPr lang="de-DE" b="1" dirty="0" smtClean="0"/>
              <a:t>FOXI13</a:t>
            </a:r>
            <a:r>
              <a:rPr lang="de-DE" dirty="0" smtClean="0"/>
              <a:t>... </a:t>
            </a:r>
            <a:r>
              <a:rPr lang="de-DE" dirty="0" err="1" smtClean="0"/>
              <a:t>Responsible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development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teeth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hair</a:t>
            </a:r>
            <a:r>
              <a:rPr lang="de-DE" dirty="0" smtClean="0"/>
              <a:t>.... „Chinese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naked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dogs</a:t>
            </a:r>
            <a:r>
              <a:rPr lang="de-DE" baseline="0" dirty="0" smtClean="0"/>
              <a:t>“. These </a:t>
            </a:r>
            <a:r>
              <a:rPr lang="de-DE" baseline="0" dirty="0" err="1" smtClean="0"/>
              <a:t>dogs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little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hair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many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teeth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problems</a:t>
            </a:r>
            <a:r>
              <a:rPr lang="de-DE" baseline="0" dirty="0" smtClean="0"/>
              <a:t>.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people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strange</a:t>
            </a:r>
            <a:r>
              <a:rPr lang="de-DE" dirty="0" smtClean="0"/>
              <a:t> taste (I </a:t>
            </a:r>
            <a:r>
              <a:rPr lang="de-DE" dirty="0" err="1" smtClean="0"/>
              <a:t>would</a:t>
            </a:r>
            <a:r>
              <a:rPr lang="de-DE" dirty="0" smtClean="0"/>
              <a:t> </a:t>
            </a:r>
            <a:r>
              <a:rPr lang="de-DE" dirty="0" err="1" smtClean="0"/>
              <a:t>say</a:t>
            </a:r>
            <a:r>
              <a:rPr lang="de-DE" dirty="0" smtClean="0"/>
              <a:t>)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pretend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beautiful</a:t>
            </a:r>
            <a:r>
              <a:rPr lang="de-DE" baseline="0" dirty="0" smtClean="0"/>
              <a:t>.</a:t>
            </a:r>
            <a:endParaRPr lang="de-DE" dirty="0" smtClean="0"/>
          </a:p>
          <a:p>
            <a:endParaRPr lang="de-DE" dirty="0" smtClean="0"/>
          </a:p>
          <a:p>
            <a:r>
              <a:rPr lang="de-DE" b="1" dirty="0" smtClean="0"/>
              <a:t>1) </a:t>
            </a:r>
            <a:r>
              <a:rPr lang="de-DE" dirty="0" smtClean="0"/>
              <a:t>Dogs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possess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copy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FOXI13 (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on „normal“ allele)....  </a:t>
            </a:r>
            <a:r>
              <a:rPr lang="de-DE" b="1" i="1" baseline="0" dirty="0" smtClean="0"/>
              <a:t>Dominant </a:t>
            </a:r>
            <a:r>
              <a:rPr lang="de-DE" b="1" i="1" baseline="0" dirty="0" err="1" smtClean="0"/>
              <a:t>or</a:t>
            </a:r>
            <a:r>
              <a:rPr lang="de-DE" b="1" i="1" baseline="0" dirty="0" smtClean="0"/>
              <a:t> </a:t>
            </a:r>
            <a:r>
              <a:rPr lang="de-DE" b="1" i="1" baseline="0" dirty="0" err="1" smtClean="0"/>
              <a:t>recessive</a:t>
            </a:r>
            <a:r>
              <a:rPr lang="de-DE" b="1" i="1" baseline="0" dirty="0" smtClean="0"/>
              <a:t>? </a:t>
            </a:r>
            <a:r>
              <a:rPr lang="de-DE" baseline="0" dirty="0" smtClean="0"/>
              <a:t>FOXI13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="1" baseline="0" dirty="0" smtClean="0"/>
              <a:t>dominant.</a:t>
            </a:r>
          </a:p>
          <a:p>
            <a:endParaRPr lang="de-DE" baseline="0" dirty="0" smtClean="0"/>
          </a:p>
          <a:p>
            <a:r>
              <a:rPr lang="de-DE" b="1" baseline="0" dirty="0" err="1" smtClean="0"/>
              <a:t>Homozygous</a:t>
            </a:r>
            <a:r>
              <a:rPr lang="de-DE" b="1" baseline="0" dirty="0" smtClean="0"/>
              <a:t> FOXI13 </a:t>
            </a:r>
            <a:r>
              <a:rPr lang="de-DE" b="1" baseline="0" dirty="0" err="1" smtClean="0"/>
              <a:t>dogs</a:t>
            </a:r>
            <a:r>
              <a:rPr lang="de-DE" b="1" baseline="0" dirty="0" smtClean="0"/>
              <a:t> die in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mothers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womb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b="1" baseline="0" dirty="0" smtClean="0"/>
              <a:t>2) </a:t>
            </a:r>
            <a:r>
              <a:rPr lang="de-DE" b="0" baseline="0" dirty="0" smtClean="0"/>
              <a:t>In a </a:t>
            </a:r>
            <a:r>
              <a:rPr lang="de-DE" b="0" baseline="0" dirty="0" err="1" smtClean="0"/>
              <a:t>cross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between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two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of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these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dogs</a:t>
            </a:r>
            <a:r>
              <a:rPr lang="de-DE" b="0" baseline="0" dirty="0" smtClean="0"/>
              <a:t>. </a:t>
            </a:r>
            <a:r>
              <a:rPr lang="de-DE" b="0" baseline="0" dirty="0" err="1" smtClean="0"/>
              <a:t>How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many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percentage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of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the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puppies</a:t>
            </a:r>
            <a:r>
              <a:rPr lang="de-DE" b="0" baseline="0" dirty="0" smtClean="0"/>
              <a:t> do </a:t>
            </a:r>
            <a:r>
              <a:rPr lang="de-DE" b="0" baseline="0" dirty="0" err="1" smtClean="0"/>
              <a:t>you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expect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to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have</a:t>
            </a:r>
            <a:r>
              <a:rPr lang="de-DE" b="0" baseline="0" dirty="0" smtClean="0"/>
              <a:t> normal </a:t>
            </a:r>
            <a:r>
              <a:rPr lang="de-DE" b="0" baseline="0" dirty="0" err="1" smtClean="0"/>
              <a:t>hair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and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teeth</a:t>
            </a:r>
            <a:r>
              <a:rPr lang="de-DE" b="0" baseline="0" dirty="0" smtClean="0"/>
              <a:t>?</a:t>
            </a:r>
          </a:p>
          <a:p>
            <a:endParaRPr lang="de-DE" b="0" baseline="0" dirty="0" smtClean="0"/>
          </a:p>
          <a:p>
            <a:r>
              <a:rPr lang="de-DE" b="0" baseline="0" dirty="0" smtClean="0"/>
              <a:t>Draw </a:t>
            </a:r>
            <a:r>
              <a:rPr lang="de-DE" b="0" baseline="0" dirty="0" err="1" smtClean="0"/>
              <a:t>the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punnett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square</a:t>
            </a:r>
            <a:r>
              <a:rPr lang="de-DE" b="0" baseline="0" dirty="0" smtClean="0"/>
              <a:t>!!!</a:t>
            </a:r>
          </a:p>
          <a:p>
            <a:endParaRPr lang="de-DE" b="0" baseline="0" dirty="0" smtClean="0"/>
          </a:p>
          <a:p>
            <a:r>
              <a:rPr lang="de-DE" b="1" baseline="0" dirty="0" smtClean="0"/>
              <a:t>33%... 1/3 </a:t>
            </a:r>
            <a:r>
              <a:rPr lang="de-DE" b="0" baseline="0" dirty="0" smtClean="0"/>
              <a:t>(1/4 </a:t>
            </a:r>
            <a:r>
              <a:rPr lang="de-DE" b="0" baseline="0" dirty="0" err="1" smtClean="0"/>
              <a:t>already</a:t>
            </a:r>
            <a:r>
              <a:rPr lang="de-DE" b="0" baseline="0" dirty="0" smtClean="0"/>
              <a:t> dies in </a:t>
            </a:r>
            <a:r>
              <a:rPr lang="de-DE" b="0" baseline="0" dirty="0" err="1" smtClean="0"/>
              <a:t>the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mothers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womb</a:t>
            </a:r>
            <a:r>
              <a:rPr lang="de-DE" b="0" baseline="0" dirty="0" smtClean="0"/>
              <a:t>!!!)</a:t>
            </a:r>
          </a:p>
          <a:p>
            <a:endParaRPr lang="de-DE" b="0" baseline="0" dirty="0" smtClean="0"/>
          </a:p>
          <a:p>
            <a:r>
              <a:rPr lang="de-DE" b="1" baseline="0" dirty="0" smtClean="0"/>
              <a:t>3) </a:t>
            </a:r>
            <a:r>
              <a:rPr lang="de-DE" b="0" baseline="0" dirty="0" err="1" smtClean="0"/>
              <a:t>What</a:t>
            </a:r>
            <a:r>
              <a:rPr lang="de-DE" b="0" baseline="0" dirty="0" smtClean="0"/>
              <a:t> do </a:t>
            </a:r>
            <a:r>
              <a:rPr lang="de-DE" b="0" baseline="0" dirty="0" err="1" smtClean="0"/>
              <a:t>you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think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of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the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fact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that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people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are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breeding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these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dogs</a:t>
            </a:r>
            <a:r>
              <a:rPr lang="de-DE" b="0" baseline="0" dirty="0" smtClean="0"/>
              <a:t>?</a:t>
            </a:r>
            <a:endParaRPr lang="de-DE" b="1" baseline="0" dirty="0" smtClean="0"/>
          </a:p>
          <a:p>
            <a:endParaRPr lang="de-DE" b="1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E7F15-8F64-1048-89AC-0A712565618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2873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As in </a:t>
            </a:r>
            <a:r>
              <a:rPr lang="de-DE" dirty="0" err="1" smtClean="0"/>
              <a:t>pea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plants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visible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traits</a:t>
            </a:r>
            <a:r>
              <a:rPr lang="de-DE" baseline="0" dirty="0" smtClean="0"/>
              <a:t> (i.e. </a:t>
            </a:r>
            <a:r>
              <a:rPr lang="de-DE" baseline="0" dirty="0" err="1" smtClean="0"/>
              <a:t>eye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colour</a:t>
            </a:r>
            <a:r>
              <a:rPr lang="de-DE" baseline="0" dirty="0" smtClean="0"/>
              <a:t>)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invisible </a:t>
            </a:r>
            <a:r>
              <a:rPr lang="de-DE" baseline="0" dirty="0" err="1" smtClean="0"/>
              <a:t>traits</a:t>
            </a:r>
            <a:r>
              <a:rPr lang="de-DE" baseline="0" dirty="0" smtClean="0"/>
              <a:t> (i.e. </a:t>
            </a:r>
            <a:r>
              <a:rPr lang="de-DE" baseline="0" dirty="0" err="1" smtClean="0"/>
              <a:t>blood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groups</a:t>
            </a:r>
            <a:r>
              <a:rPr lang="de-DE" baseline="0" dirty="0" smtClean="0"/>
              <a:t>)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inherited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through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genes (</a:t>
            </a:r>
            <a:r>
              <a:rPr lang="de-DE" baseline="0" dirty="0" err="1" smtClean="0"/>
              <a:t>specifique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sequences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DNA), </a:t>
            </a:r>
            <a:r>
              <a:rPr lang="de-DE" baseline="0" dirty="0" err="1" smtClean="0"/>
              <a:t>organised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chromosomes</a:t>
            </a:r>
            <a:r>
              <a:rPr lang="de-DE" baseline="0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E7F15-8F64-1048-89AC-0A712565618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6777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Human beings are much more familiar to us as peas or flies. Diseases affecting the human interest us much more than disease, which, affect peas. Also, physiology of a human being is much more complicated than the physiology of a fruit fly.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Still the basic principles of heredity in pea plants, flies and humans are the same!!!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DNA, is the carrier of the genetic information (= genes)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organised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chromosomes.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Mitosis and Meiosis happens in the same way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Language how this information is translated into proteins is the same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will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see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molecular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Genetics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Still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humans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much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interested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hereduty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humans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could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reasons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why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study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organisms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Easy to keep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little space needed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overall cost is low.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has a short generation time (about 10 days at room temperature) so several generations can be studied within a few weeks.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c) It has a high fecundity (females lay up to 100 eggs per day, and perhaps 2000 in a lifetime)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Ethical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reasons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inhibit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experiments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humans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animal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experiments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also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questionable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!!!)... but still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gain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insight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about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dominant/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recessive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...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in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heredity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traits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certain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deiseases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just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looking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families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pattern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traits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appear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families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generations</a:t>
            </a:r>
            <a:r>
              <a:rPr lang="de-DE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E7F15-8F64-1048-89AC-0A712565618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1783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Talents: Science, Sports (i.e.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Usan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Bolt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Music, ...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genetical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constitution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afterwards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</a:t>
            </a:r>
            <a:r>
              <a:rPr lang="de-DE" dirty="0" smtClean="0">
                <a:effectLst/>
              </a:rPr>
              <a:t>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Almost in the development of every trait there is a little bit of both, </a:t>
            </a:r>
            <a:r>
              <a:rPr lang="en-US" dirty="0" err="1" smtClean="0"/>
              <a:t>genetical</a:t>
            </a:r>
            <a:r>
              <a:rPr lang="en-US" dirty="0" smtClean="0"/>
              <a:t> contribution and influence from the environment. Sometimes the </a:t>
            </a:r>
            <a:r>
              <a:rPr lang="en-US" dirty="0" err="1" smtClean="0"/>
              <a:t>genetical</a:t>
            </a:r>
            <a:r>
              <a:rPr lang="en-US" dirty="0" smtClean="0"/>
              <a:t> influence predominates, sometimes the influence from the environment.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Such talents/</a:t>
            </a:r>
            <a:r>
              <a:rPr lang="en-US" baseline="0" dirty="0" smtClean="0"/>
              <a:t> traits are influenced by many genes that act in a very complicated way together</a:t>
            </a:r>
            <a:r>
              <a:rPr lang="de-DE" baseline="0" dirty="0" smtClean="0"/>
              <a:t>… </a:t>
            </a:r>
            <a:r>
              <a:rPr lang="de-DE" baseline="0" dirty="0" err="1" smtClean="0"/>
              <a:t>difficult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investigate</a:t>
            </a:r>
            <a:r>
              <a:rPr lang="de-DE" baseline="0" dirty="0" smtClean="0"/>
              <a:t>!!!</a:t>
            </a:r>
            <a:r>
              <a:rPr lang="en-US" baseline="0" dirty="0" smtClean="0"/>
              <a:t> </a:t>
            </a:r>
            <a:endParaRPr lang="en-US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E7F15-8F64-1048-89AC-0A712565618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4295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Twin</a:t>
            </a:r>
            <a:r>
              <a:rPr lang="de-D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de-D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identical</a:t>
            </a:r>
            <a:r>
              <a:rPr lang="de-D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twins</a:t>
            </a:r>
            <a:r>
              <a:rPr lang="de-D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de-DE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influence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environment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a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certain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trait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de-DE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Genes </a:t>
            </a:r>
            <a:r>
              <a:rPr lang="de-DE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same!!!</a:t>
            </a:r>
          </a:p>
          <a:p>
            <a:r>
              <a:rPr lang="de-D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brought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completely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different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environments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certain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feature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absolutely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identical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geneticaly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determined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 smtClean="0"/>
          </a:p>
          <a:p>
            <a:r>
              <a:rPr lang="de-DE" dirty="0" err="1" smtClean="0"/>
              <a:t>Intelligence</a:t>
            </a:r>
            <a:r>
              <a:rPr lang="de-DE" dirty="0" smtClean="0"/>
              <a:t>...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E7F15-8F64-1048-89AC-0A712565618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5509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3B028-EB2A-E643-B068-A0418B974000}" type="datetimeFigureOut">
              <a:rPr lang="de-DE" smtClean="0"/>
              <a:t>27.04.12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A90F-750E-704E-9950-6C0FE9768A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171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3B028-EB2A-E643-B068-A0418B974000}" type="datetimeFigureOut">
              <a:rPr lang="de-DE" smtClean="0"/>
              <a:t>27.04.12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A90F-750E-704E-9950-6C0FE9768A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148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3B028-EB2A-E643-B068-A0418B974000}" type="datetimeFigureOut">
              <a:rPr lang="de-DE" smtClean="0"/>
              <a:t>27.04.12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A90F-750E-704E-9950-6C0FE9768A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0246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3B028-EB2A-E643-B068-A0418B974000}" type="datetimeFigureOut">
              <a:rPr lang="de-DE" smtClean="0"/>
              <a:t>27.04.12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A90F-750E-704E-9950-6C0FE9768A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1918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3B028-EB2A-E643-B068-A0418B974000}" type="datetimeFigureOut">
              <a:rPr lang="de-DE" smtClean="0"/>
              <a:t>27.04.12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A90F-750E-704E-9950-6C0FE9768A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468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3B028-EB2A-E643-B068-A0418B974000}" type="datetimeFigureOut">
              <a:rPr lang="de-DE" smtClean="0"/>
              <a:t>27.04.12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A90F-750E-704E-9950-6C0FE9768A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0725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3B028-EB2A-E643-B068-A0418B974000}" type="datetimeFigureOut">
              <a:rPr lang="de-DE" smtClean="0"/>
              <a:t>27.04.12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A90F-750E-704E-9950-6C0FE9768A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1131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3B028-EB2A-E643-B068-A0418B974000}" type="datetimeFigureOut">
              <a:rPr lang="de-DE" smtClean="0"/>
              <a:t>27.04.12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A90F-750E-704E-9950-6C0FE9768A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0346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3B028-EB2A-E643-B068-A0418B974000}" type="datetimeFigureOut">
              <a:rPr lang="de-DE" smtClean="0"/>
              <a:t>27.04.12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A90F-750E-704E-9950-6C0FE9768A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3528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3B028-EB2A-E643-B068-A0418B974000}" type="datetimeFigureOut">
              <a:rPr lang="de-DE" smtClean="0"/>
              <a:t>27.04.12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A90F-750E-704E-9950-6C0FE9768A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256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3B028-EB2A-E643-B068-A0418B974000}" type="datetimeFigureOut">
              <a:rPr lang="de-DE" smtClean="0"/>
              <a:t>27.04.12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A90F-750E-704E-9950-6C0FE9768A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936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3B028-EB2A-E643-B068-A0418B974000}" type="datetimeFigureOut">
              <a:rPr lang="de-DE" smtClean="0"/>
              <a:t>27.04.12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7A90F-750E-704E-9950-6C0FE9768A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18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D ohne Titel:klassische Genetik:Chromosomen &amp; DNA:DNA-Fad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31863"/>
            <a:ext cx="8528050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903538" y="11113"/>
            <a:ext cx="3498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600" b="1"/>
              <a:t>DNA- „Thread“</a:t>
            </a:r>
            <a:r>
              <a:rPr lang="de-D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29188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2" descr="IMG_0311.JPG                                                   000474A6Macintosh HD                   BD75B5D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35150"/>
            <a:ext cx="6699250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219200" y="1143000"/>
            <a:ext cx="77898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 dirty="0">
                <a:cs typeface="+mn-cs"/>
              </a:rPr>
              <a:t>Frank		</a:t>
            </a:r>
            <a:r>
              <a:rPr lang="de-DE" b="1" dirty="0" err="1">
                <a:cs typeface="+mn-cs"/>
              </a:rPr>
              <a:t>Geshe</a:t>
            </a:r>
            <a:r>
              <a:rPr lang="de-DE" b="1">
                <a:cs typeface="+mn-cs"/>
              </a:rPr>
              <a:t> Samten la        Lutz (Franks Brother)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295400" y="304800"/>
            <a:ext cx="67706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CH" sz="3200" b="1">
                <a:cs typeface="+mn-cs"/>
              </a:rPr>
              <a:t>Identical Twins= Genetically identical</a:t>
            </a:r>
          </a:p>
        </p:txBody>
      </p:sp>
    </p:spTree>
    <p:extLst>
      <p:ext uri="{BB962C8B-B14F-4D97-AF65-F5344CB8AC3E}">
        <p14:creationId xmlns:p14="http://schemas.microsoft.com/office/powerpoint/2010/main" val="1574061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1828800"/>
            <a:ext cx="200342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2008188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2846388" y="334963"/>
            <a:ext cx="3276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2800" b="1">
                <a:cs typeface="+mn-cs"/>
              </a:rPr>
              <a:t>Shape of the earlobe</a:t>
            </a:r>
          </a:p>
          <a:p>
            <a:pPr>
              <a:defRPr/>
            </a:pPr>
            <a:r>
              <a:rPr lang="de-CH" sz="2800" b="1">
                <a:cs typeface="+mn-cs"/>
                <a:sym typeface="Symbol" charset="0"/>
              </a:rPr>
              <a:t> monogeneous</a:t>
            </a:r>
            <a:endParaRPr lang="de-CH">
              <a:cs typeface="+mn-cs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1614488" y="5348288"/>
            <a:ext cx="1689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cs typeface="+mn-cs"/>
              </a:rPr>
              <a:t>„basisfixed“</a:t>
            </a:r>
            <a:endParaRPr lang="de-CH">
              <a:cs typeface="+mn-cs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5462588" y="5253038"/>
            <a:ext cx="927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>
                <a:cs typeface="+mn-cs"/>
              </a:rPr>
              <a:t>„free</a:t>
            </a:r>
            <a:r>
              <a:rPr lang="ja-JP" altLang="de-CH">
                <a:latin typeface="Arial"/>
                <a:cs typeface="+mn-cs"/>
              </a:rPr>
              <a:t>“</a:t>
            </a:r>
            <a:endParaRPr lang="de-CH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304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1433513"/>
            <a:ext cx="3906837" cy="519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895600" y="152400"/>
            <a:ext cx="26797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b="1">
                <a:cs typeface="+mn-cs"/>
              </a:rPr>
              <a:t>Widow‘s peak</a:t>
            </a:r>
          </a:p>
          <a:p>
            <a:pPr>
              <a:defRPr/>
            </a:pPr>
            <a:r>
              <a:rPr lang="de-DE" sz="2800" b="1">
                <a:cs typeface="+mn-cs"/>
                <a:sym typeface="Symbol" charset="0"/>
              </a:rPr>
              <a:t> monogeneous</a:t>
            </a:r>
            <a:endParaRPr lang="de-DE" sz="28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035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2" descr=":Untitled-1.ps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990600" y="121920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1600" b="1">
                <a:cs typeface="+mn-cs"/>
              </a:rPr>
              <a:t>1</a:t>
            </a:r>
            <a:endParaRPr lang="de-CH">
              <a:cs typeface="+mn-cs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254250" y="1187450"/>
            <a:ext cx="336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1600" b="1">
                <a:cs typeface="+mn-cs"/>
              </a:rPr>
              <a:t>3 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819400" y="121920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1600" b="1">
                <a:cs typeface="+mn-cs"/>
              </a:rPr>
              <a:t>4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6172200" y="236220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1600" b="1">
                <a:cs typeface="+mn-cs"/>
              </a:rPr>
              <a:t>5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1447800" y="236220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1600" b="1">
                <a:cs typeface="+mn-cs"/>
              </a:rPr>
              <a:t>7</a:t>
            </a: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1524000" y="121920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1600" b="1">
                <a:cs typeface="+mn-cs"/>
              </a:rPr>
              <a:t>2</a:t>
            </a: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1752600" y="236220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1600" b="1">
                <a:cs typeface="+mn-cs"/>
              </a:rPr>
              <a:t>8</a:t>
            </a: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1066800" y="236220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1600" b="1">
                <a:cs typeface="+mn-cs"/>
              </a:rPr>
              <a:t>6</a:t>
            </a: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7772400" y="236220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1600" b="1">
                <a:cs typeface="+mn-cs"/>
              </a:rPr>
              <a:t>9</a:t>
            </a:r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2743200" y="2362200"/>
            <a:ext cx="38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1600" b="1">
                <a:cs typeface="+mn-cs"/>
              </a:rPr>
              <a:t>10</a:t>
            </a:r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1752600" y="3505200"/>
            <a:ext cx="38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1600" b="1">
                <a:cs typeface="+mn-cs"/>
              </a:rPr>
              <a:t>11</a:t>
            </a:r>
          </a:p>
        </p:txBody>
      </p:sp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2209800" y="3505200"/>
            <a:ext cx="38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1600" b="1">
                <a:cs typeface="+mn-cs"/>
              </a:rPr>
              <a:t>12</a:t>
            </a:r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6400800" y="121920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1600" b="1">
                <a:cs typeface="+mn-cs"/>
              </a:rPr>
              <a:t>1</a:t>
            </a:r>
          </a:p>
        </p:txBody>
      </p:sp>
      <p:sp>
        <p:nvSpPr>
          <p:cNvPr id="7185" name="Rectangle 17"/>
          <p:cNvSpPr>
            <a:spLocks noChangeArrowheads="1"/>
          </p:cNvSpPr>
          <p:nvPr/>
        </p:nvSpPr>
        <p:spPr bwMode="auto">
          <a:xfrm>
            <a:off x="6934200" y="121920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1600" b="1">
                <a:cs typeface="+mn-cs"/>
              </a:rPr>
              <a:t>2</a:t>
            </a:r>
          </a:p>
        </p:txBody>
      </p:sp>
      <p:sp>
        <p:nvSpPr>
          <p:cNvPr id="7186" name="Rectangle 18"/>
          <p:cNvSpPr>
            <a:spLocks noChangeArrowheads="1"/>
          </p:cNvSpPr>
          <p:nvPr/>
        </p:nvSpPr>
        <p:spPr bwMode="auto">
          <a:xfrm>
            <a:off x="7696200" y="121920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1600" b="1">
                <a:cs typeface="+mn-cs"/>
              </a:rPr>
              <a:t>3</a:t>
            </a:r>
          </a:p>
        </p:txBody>
      </p:sp>
      <p:sp>
        <p:nvSpPr>
          <p:cNvPr id="7187" name="Rectangle 19"/>
          <p:cNvSpPr>
            <a:spLocks noChangeArrowheads="1"/>
          </p:cNvSpPr>
          <p:nvPr/>
        </p:nvSpPr>
        <p:spPr bwMode="auto">
          <a:xfrm>
            <a:off x="8229600" y="121920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1600" b="1">
                <a:cs typeface="+mn-cs"/>
              </a:rPr>
              <a:t>4</a:t>
            </a:r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6553200" y="236220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1600" b="1">
                <a:cs typeface="+mn-cs"/>
              </a:rPr>
              <a:t>6</a:t>
            </a:r>
          </a:p>
        </p:txBody>
      </p:sp>
      <p:sp>
        <p:nvSpPr>
          <p:cNvPr id="7189" name="Rectangle 21"/>
          <p:cNvSpPr>
            <a:spLocks noChangeArrowheads="1"/>
          </p:cNvSpPr>
          <p:nvPr/>
        </p:nvSpPr>
        <p:spPr bwMode="auto">
          <a:xfrm>
            <a:off x="6934200" y="236220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1600" b="1">
                <a:cs typeface="+mn-cs"/>
              </a:rPr>
              <a:t>7</a:t>
            </a: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762000" y="236220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1600" b="1">
                <a:cs typeface="+mn-cs"/>
              </a:rPr>
              <a:t>5</a:t>
            </a:r>
          </a:p>
        </p:txBody>
      </p:sp>
      <p:sp>
        <p:nvSpPr>
          <p:cNvPr id="7192" name="Rectangle 24"/>
          <p:cNvSpPr>
            <a:spLocks noChangeArrowheads="1"/>
          </p:cNvSpPr>
          <p:nvPr/>
        </p:nvSpPr>
        <p:spPr bwMode="auto">
          <a:xfrm>
            <a:off x="7239000" y="236220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1600" b="1">
                <a:cs typeface="+mn-cs"/>
              </a:rPr>
              <a:t>8</a:t>
            </a:r>
          </a:p>
        </p:txBody>
      </p:sp>
      <p:sp>
        <p:nvSpPr>
          <p:cNvPr id="7193" name="Rectangle 25"/>
          <p:cNvSpPr>
            <a:spLocks noChangeArrowheads="1"/>
          </p:cNvSpPr>
          <p:nvPr/>
        </p:nvSpPr>
        <p:spPr bwMode="auto">
          <a:xfrm>
            <a:off x="2286000" y="2362200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1600" b="1">
                <a:cs typeface="+mn-cs"/>
              </a:rPr>
              <a:t>9</a:t>
            </a:r>
          </a:p>
        </p:txBody>
      </p:sp>
      <p:sp>
        <p:nvSpPr>
          <p:cNvPr id="7194" name="Rectangle 26"/>
          <p:cNvSpPr>
            <a:spLocks noChangeArrowheads="1"/>
          </p:cNvSpPr>
          <p:nvPr/>
        </p:nvSpPr>
        <p:spPr bwMode="auto">
          <a:xfrm>
            <a:off x="8229600" y="2362200"/>
            <a:ext cx="38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1600" b="1">
                <a:cs typeface="+mn-cs"/>
              </a:rPr>
              <a:t>10</a:t>
            </a:r>
          </a:p>
        </p:txBody>
      </p:sp>
      <p:sp>
        <p:nvSpPr>
          <p:cNvPr id="7195" name="Rectangle 27"/>
          <p:cNvSpPr>
            <a:spLocks noChangeArrowheads="1"/>
          </p:cNvSpPr>
          <p:nvPr/>
        </p:nvSpPr>
        <p:spPr bwMode="auto">
          <a:xfrm>
            <a:off x="7239000" y="3429000"/>
            <a:ext cx="38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1600" b="1">
                <a:cs typeface="+mn-cs"/>
              </a:rPr>
              <a:t>11</a:t>
            </a:r>
          </a:p>
        </p:txBody>
      </p:sp>
      <p:sp>
        <p:nvSpPr>
          <p:cNvPr id="7196" name="Rectangle 28"/>
          <p:cNvSpPr>
            <a:spLocks noChangeArrowheads="1"/>
          </p:cNvSpPr>
          <p:nvPr/>
        </p:nvSpPr>
        <p:spPr bwMode="auto">
          <a:xfrm>
            <a:off x="7696200" y="3429000"/>
            <a:ext cx="38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1600" b="1">
                <a:cs typeface="+mn-cs"/>
              </a:rPr>
              <a:t>12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731117" y="175235"/>
            <a:ext cx="43751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b="1" dirty="0"/>
              <a:t>Dominant </a:t>
            </a:r>
            <a:r>
              <a:rPr lang="de-CH" sz="2800" b="1" dirty="0" err="1"/>
              <a:t>or</a:t>
            </a:r>
            <a:r>
              <a:rPr lang="de-CH" sz="2800" b="1" dirty="0"/>
              <a:t> </a:t>
            </a:r>
            <a:r>
              <a:rPr lang="de-CH" sz="2800" b="1" dirty="0" err="1" smtClean="0"/>
              <a:t>Recessive</a:t>
            </a:r>
            <a:r>
              <a:rPr lang="de-CH" sz="2800" b="1" dirty="0"/>
              <a:t>?</a:t>
            </a:r>
            <a:endParaRPr lang="de-CH" sz="2800" dirty="0"/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051073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:Untitled-1.ps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8588"/>
            <a:ext cx="9144000" cy="462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990600" y="1779588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600" b="1"/>
              <a:t>1</a:t>
            </a:r>
            <a:endParaRPr lang="de-CH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254250" y="1747838"/>
            <a:ext cx="336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600" b="1"/>
              <a:t>3 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19400" y="1779588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600" b="1"/>
              <a:t>4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172200" y="2922588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600" b="1" dirty="0"/>
              <a:t>5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447800" y="2922588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600" b="1" dirty="0"/>
              <a:t>7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24000" y="1779588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600" b="1" dirty="0"/>
              <a:t>2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752600" y="2922588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600" b="1"/>
              <a:t>8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085850" y="2922588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600" b="1" dirty="0"/>
              <a:t>6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7772400" y="2922588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600" b="1"/>
              <a:t>9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43200" y="2922588"/>
            <a:ext cx="38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600" b="1"/>
              <a:t>10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1752600" y="4065588"/>
            <a:ext cx="38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600" b="1"/>
              <a:t>11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2209800" y="4065588"/>
            <a:ext cx="38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600" b="1"/>
              <a:t>12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6400800" y="1779588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600" b="1"/>
              <a:t>1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6934200" y="1779588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600" b="1"/>
              <a:t>2</a:t>
            </a: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7696200" y="1779588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600" b="1"/>
              <a:t>3</a:t>
            </a: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8229600" y="1779588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600" b="1"/>
              <a:t>4</a:t>
            </a: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6553200" y="2922588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600" b="1"/>
              <a:t>6</a:t>
            </a: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6934200" y="2922588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600" b="1"/>
              <a:t>7</a:t>
            </a: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762000" y="2922588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600" b="1" dirty="0"/>
              <a:t>5</a:t>
            </a: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7239000" y="2922588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600" b="1"/>
              <a:t>8</a:t>
            </a: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2286000" y="2922588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600" b="1"/>
              <a:t>9</a:t>
            </a: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8229600" y="2922588"/>
            <a:ext cx="38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600" b="1"/>
              <a:t>10</a:t>
            </a: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7239000" y="3989388"/>
            <a:ext cx="38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600" b="1"/>
              <a:t>11</a:t>
            </a: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7696200" y="3989388"/>
            <a:ext cx="387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600" b="1"/>
              <a:t>12</a:t>
            </a: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1143000" y="442913"/>
            <a:ext cx="18557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200" b="1"/>
              <a:t>dominant</a:t>
            </a:r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6629400" y="442913"/>
            <a:ext cx="17192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3200" b="1"/>
              <a:t>recessive</a:t>
            </a: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2743200" y="2019300"/>
            <a:ext cx="534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400" b="1" dirty="0" err="1"/>
              <a:t>Ww</a:t>
            </a:r>
            <a:r>
              <a:rPr lang="de-CH" sz="1400" dirty="0"/>
              <a:t> </a:t>
            </a:r>
          </a:p>
        </p:txBody>
      </p:sp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914400" y="1905000"/>
            <a:ext cx="566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400" b="1" dirty="0" err="1"/>
              <a:t>Ww</a:t>
            </a:r>
            <a:r>
              <a:rPr lang="de-CH" dirty="0"/>
              <a:t> </a:t>
            </a:r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1676400" y="4945063"/>
            <a:ext cx="4905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400" b="1"/>
              <a:t>Ww</a:t>
            </a: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2209800" y="3116263"/>
            <a:ext cx="4905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400" b="1" dirty="0" err="1"/>
              <a:t>Ww</a:t>
            </a:r>
            <a:endParaRPr lang="de-CH" sz="1400" b="1" dirty="0"/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1676400" y="3116263"/>
            <a:ext cx="4905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400" b="1" dirty="0" err="1"/>
              <a:t>Ww</a:t>
            </a:r>
            <a:endParaRPr lang="de-CH" sz="1600" b="1" dirty="0"/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609600" y="3116263"/>
            <a:ext cx="4905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400" b="1"/>
              <a:t>Ww</a:t>
            </a:r>
            <a:endParaRPr lang="de-CH" sz="1600" b="1"/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1352550" y="3116263"/>
            <a:ext cx="441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400" b="1"/>
              <a:t>ww</a:t>
            </a:r>
            <a:endParaRPr lang="de-CH" sz="1600" b="1"/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1028136" y="3124200"/>
            <a:ext cx="6341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CH" sz="1400" b="1" dirty="0" err="1" smtClean="0"/>
              <a:t>ww</a:t>
            </a:r>
            <a:endParaRPr lang="de-CH" sz="1600" b="1" dirty="0"/>
          </a:p>
        </p:txBody>
      </p:sp>
      <p:sp>
        <p:nvSpPr>
          <p:cNvPr id="37" name="Rectangle 37"/>
          <p:cNvSpPr>
            <a:spLocks noChangeArrowheads="1"/>
          </p:cNvSpPr>
          <p:nvPr/>
        </p:nvSpPr>
        <p:spPr bwMode="auto">
          <a:xfrm>
            <a:off x="2133600" y="2005013"/>
            <a:ext cx="441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400" b="1" dirty="0" err="1"/>
              <a:t>ww</a:t>
            </a:r>
            <a:endParaRPr lang="de-CH" sz="1400" b="1" dirty="0"/>
          </a:p>
        </p:txBody>
      </p:sp>
      <p:sp>
        <p:nvSpPr>
          <p:cNvPr id="38" name="Rectangle 38"/>
          <p:cNvSpPr>
            <a:spLocks noChangeArrowheads="1"/>
          </p:cNvSpPr>
          <p:nvPr/>
        </p:nvSpPr>
        <p:spPr bwMode="auto">
          <a:xfrm>
            <a:off x="1447800" y="2005013"/>
            <a:ext cx="441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400" b="1" dirty="0" err="1"/>
              <a:t>ww</a:t>
            </a:r>
            <a:endParaRPr lang="de-CH" sz="1600" b="1" dirty="0"/>
          </a:p>
        </p:txBody>
      </p:sp>
      <p:sp>
        <p:nvSpPr>
          <p:cNvPr id="39" name="Rectangle 39"/>
          <p:cNvSpPr>
            <a:spLocks noChangeArrowheads="1"/>
          </p:cNvSpPr>
          <p:nvPr/>
        </p:nvSpPr>
        <p:spPr bwMode="auto">
          <a:xfrm>
            <a:off x="2759075" y="3124200"/>
            <a:ext cx="441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400" b="1" dirty="0" err="1"/>
              <a:t>ww</a:t>
            </a:r>
            <a:endParaRPr lang="de-CH" sz="1400" b="1" dirty="0"/>
          </a:p>
        </p:txBody>
      </p: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2209800" y="4343400"/>
            <a:ext cx="441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400" b="1" dirty="0" err="1"/>
              <a:t>ww</a:t>
            </a:r>
            <a:endParaRPr lang="de-CH" sz="1400" b="1" dirty="0"/>
          </a:p>
        </p:txBody>
      </p:sp>
      <p:sp>
        <p:nvSpPr>
          <p:cNvPr id="41" name="Rectangle 41"/>
          <p:cNvSpPr>
            <a:spLocks noChangeArrowheads="1"/>
          </p:cNvSpPr>
          <p:nvPr/>
        </p:nvSpPr>
        <p:spPr bwMode="auto">
          <a:xfrm>
            <a:off x="1676400" y="4367213"/>
            <a:ext cx="539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400" b="1" dirty="0"/>
              <a:t>WW</a:t>
            </a:r>
            <a:endParaRPr lang="de-CH" dirty="0"/>
          </a:p>
        </p:txBody>
      </p:sp>
      <p:sp>
        <p:nvSpPr>
          <p:cNvPr id="42" name="Rectangle 42"/>
          <p:cNvSpPr>
            <a:spLocks noChangeArrowheads="1"/>
          </p:cNvSpPr>
          <p:nvPr/>
        </p:nvSpPr>
        <p:spPr bwMode="auto">
          <a:xfrm>
            <a:off x="1752600" y="4640263"/>
            <a:ext cx="35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400" b="1"/>
              <a:t>or</a:t>
            </a:r>
          </a:p>
        </p:txBody>
      </p:sp>
      <p:sp>
        <p:nvSpPr>
          <p:cNvPr id="43" name="Rectangle 43"/>
          <p:cNvSpPr>
            <a:spLocks noChangeArrowheads="1"/>
          </p:cNvSpPr>
          <p:nvPr/>
        </p:nvSpPr>
        <p:spPr bwMode="auto">
          <a:xfrm>
            <a:off x="654050" y="57912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b="1" dirty="0"/>
              <a:t>W</a:t>
            </a:r>
            <a:endParaRPr lang="de-CH" dirty="0"/>
          </a:p>
        </p:txBody>
      </p:sp>
      <p:sp>
        <p:nvSpPr>
          <p:cNvPr id="44" name="Rectangle 44"/>
          <p:cNvSpPr>
            <a:spLocks noChangeArrowheads="1"/>
          </p:cNvSpPr>
          <p:nvPr/>
        </p:nvSpPr>
        <p:spPr bwMode="auto">
          <a:xfrm>
            <a:off x="3405188" y="57912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b="1" dirty="0" err="1"/>
              <a:t>w</a:t>
            </a:r>
            <a:endParaRPr lang="de-CH" b="1" dirty="0"/>
          </a:p>
        </p:txBody>
      </p:sp>
      <p:sp>
        <p:nvSpPr>
          <p:cNvPr id="45" name="Rectangle 45"/>
          <p:cNvSpPr>
            <a:spLocks noChangeArrowheads="1"/>
          </p:cNvSpPr>
          <p:nvPr/>
        </p:nvSpPr>
        <p:spPr bwMode="auto">
          <a:xfrm>
            <a:off x="6934200" y="1981200"/>
            <a:ext cx="35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400" b="1" dirty="0"/>
              <a:t>Ff</a:t>
            </a:r>
          </a:p>
        </p:txBody>
      </p:sp>
      <p:sp>
        <p:nvSpPr>
          <p:cNvPr id="46" name="Rectangle 46"/>
          <p:cNvSpPr>
            <a:spLocks noChangeArrowheads="1"/>
          </p:cNvSpPr>
          <p:nvPr/>
        </p:nvSpPr>
        <p:spPr bwMode="auto">
          <a:xfrm>
            <a:off x="7239000" y="3124200"/>
            <a:ext cx="35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400" b="1" dirty="0"/>
              <a:t>Ff</a:t>
            </a:r>
          </a:p>
        </p:txBody>
      </p:sp>
      <p:sp>
        <p:nvSpPr>
          <p:cNvPr id="47" name="Rectangle 47"/>
          <p:cNvSpPr>
            <a:spLocks noChangeArrowheads="1"/>
          </p:cNvSpPr>
          <p:nvPr/>
        </p:nvSpPr>
        <p:spPr bwMode="auto">
          <a:xfrm>
            <a:off x="8229600" y="1981200"/>
            <a:ext cx="35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400" b="1" dirty="0"/>
              <a:t>Ff</a:t>
            </a:r>
          </a:p>
        </p:txBody>
      </p:sp>
      <p:sp>
        <p:nvSpPr>
          <p:cNvPr id="48" name="Rectangle 48"/>
          <p:cNvSpPr>
            <a:spLocks noChangeArrowheads="1"/>
          </p:cNvSpPr>
          <p:nvPr/>
        </p:nvSpPr>
        <p:spPr bwMode="auto">
          <a:xfrm>
            <a:off x="6400800" y="1981200"/>
            <a:ext cx="35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400" b="1" dirty="0"/>
              <a:t>Ff</a:t>
            </a:r>
            <a:endParaRPr lang="de-CH" sz="1600" b="1" dirty="0"/>
          </a:p>
        </p:txBody>
      </p:sp>
      <p:sp>
        <p:nvSpPr>
          <p:cNvPr id="49" name="Rectangle 49"/>
          <p:cNvSpPr>
            <a:spLocks noChangeArrowheads="1"/>
          </p:cNvSpPr>
          <p:nvPr/>
        </p:nvSpPr>
        <p:spPr bwMode="auto">
          <a:xfrm>
            <a:off x="7772400" y="3124200"/>
            <a:ext cx="35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400" b="1" dirty="0"/>
              <a:t>Ff</a:t>
            </a:r>
          </a:p>
        </p:txBody>
      </p:sp>
      <p:sp>
        <p:nvSpPr>
          <p:cNvPr id="50" name="Rectangle 50"/>
          <p:cNvSpPr>
            <a:spLocks noChangeArrowheads="1"/>
          </p:cNvSpPr>
          <p:nvPr/>
        </p:nvSpPr>
        <p:spPr bwMode="auto">
          <a:xfrm>
            <a:off x="5821363" y="3124200"/>
            <a:ext cx="35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400" b="1"/>
              <a:t>Ff</a:t>
            </a:r>
          </a:p>
        </p:txBody>
      </p:sp>
      <p:sp>
        <p:nvSpPr>
          <p:cNvPr id="51" name="Rectangle 51"/>
          <p:cNvSpPr>
            <a:spLocks noChangeArrowheads="1"/>
          </p:cNvSpPr>
          <p:nvPr/>
        </p:nvSpPr>
        <p:spPr bwMode="auto">
          <a:xfrm>
            <a:off x="7772400" y="4724400"/>
            <a:ext cx="35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400" b="1"/>
              <a:t>Ff</a:t>
            </a:r>
          </a:p>
        </p:txBody>
      </p:sp>
      <p:sp>
        <p:nvSpPr>
          <p:cNvPr id="52" name="Rectangle 52"/>
          <p:cNvSpPr>
            <a:spLocks noChangeArrowheads="1"/>
          </p:cNvSpPr>
          <p:nvPr/>
        </p:nvSpPr>
        <p:spPr bwMode="auto">
          <a:xfrm>
            <a:off x="7696200" y="1981200"/>
            <a:ext cx="303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400" b="1" dirty="0"/>
              <a:t>ff</a:t>
            </a:r>
          </a:p>
        </p:txBody>
      </p:sp>
      <p:sp>
        <p:nvSpPr>
          <p:cNvPr id="53" name="Rectangle 53"/>
          <p:cNvSpPr>
            <a:spLocks noChangeArrowheads="1"/>
          </p:cNvSpPr>
          <p:nvPr/>
        </p:nvSpPr>
        <p:spPr bwMode="auto">
          <a:xfrm>
            <a:off x="7239000" y="4267200"/>
            <a:ext cx="303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400" b="1" dirty="0"/>
              <a:t>ff</a:t>
            </a:r>
          </a:p>
        </p:txBody>
      </p:sp>
      <p:sp>
        <p:nvSpPr>
          <p:cNvPr id="54" name="Rectangle 54"/>
          <p:cNvSpPr>
            <a:spLocks noChangeArrowheads="1"/>
          </p:cNvSpPr>
          <p:nvPr/>
        </p:nvSpPr>
        <p:spPr bwMode="auto">
          <a:xfrm>
            <a:off x="6858000" y="3124200"/>
            <a:ext cx="303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400" b="1"/>
              <a:t>ff</a:t>
            </a:r>
          </a:p>
        </p:txBody>
      </p:sp>
      <p:sp>
        <p:nvSpPr>
          <p:cNvPr id="55" name="Rectangle 55"/>
          <p:cNvSpPr>
            <a:spLocks noChangeArrowheads="1"/>
          </p:cNvSpPr>
          <p:nvPr/>
        </p:nvSpPr>
        <p:spPr bwMode="auto">
          <a:xfrm>
            <a:off x="6556375" y="3124200"/>
            <a:ext cx="303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400" b="1" dirty="0"/>
              <a:t>ff</a:t>
            </a:r>
          </a:p>
        </p:txBody>
      </p:sp>
      <p:sp>
        <p:nvSpPr>
          <p:cNvPr id="56" name="Rectangle 56"/>
          <p:cNvSpPr>
            <a:spLocks noChangeArrowheads="1"/>
          </p:cNvSpPr>
          <p:nvPr/>
        </p:nvSpPr>
        <p:spPr bwMode="auto">
          <a:xfrm>
            <a:off x="8308975" y="3124200"/>
            <a:ext cx="303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400" b="1" dirty="0"/>
              <a:t>ff</a:t>
            </a:r>
          </a:p>
        </p:txBody>
      </p:sp>
      <p:sp>
        <p:nvSpPr>
          <p:cNvPr id="57" name="Rectangle 57"/>
          <p:cNvSpPr>
            <a:spLocks noChangeArrowheads="1"/>
          </p:cNvSpPr>
          <p:nvPr/>
        </p:nvSpPr>
        <p:spPr bwMode="auto">
          <a:xfrm>
            <a:off x="5791200" y="2667000"/>
            <a:ext cx="401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400" b="1"/>
              <a:t>FF</a:t>
            </a:r>
          </a:p>
        </p:txBody>
      </p:sp>
      <p:sp>
        <p:nvSpPr>
          <p:cNvPr id="58" name="Rectangle 58"/>
          <p:cNvSpPr>
            <a:spLocks noChangeArrowheads="1"/>
          </p:cNvSpPr>
          <p:nvPr/>
        </p:nvSpPr>
        <p:spPr bwMode="auto">
          <a:xfrm>
            <a:off x="5791200" y="2895600"/>
            <a:ext cx="35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400" b="1"/>
              <a:t>or</a:t>
            </a:r>
          </a:p>
        </p:txBody>
      </p:sp>
      <p:sp>
        <p:nvSpPr>
          <p:cNvPr id="59" name="Rectangle 59"/>
          <p:cNvSpPr>
            <a:spLocks noChangeArrowheads="1"/>
          </p:cNvSpPr>
          <p:nvPr/>
        </p:nvSpPr>
        <p:spPr bwMode="auto">
          <a:xfrm>
            <a:off x="7753350" y="4267200"/>
            <a:ext cx="401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400" b="1" dirty="0"/>
              <a:t>FF</a:t>
            </a:r>
          </a:p>
        </p:txBody>
      </p:sp>
      <p:sp>
        <p:nvSpPr>
          <p:cNvPr id="60" name="Rectangle 60"/>
          <p:cNvSpPr>
            <a:spLocks noChangeArrowheads="1"/>
          </p:cNvSpPr>
          <p:nvPr/>
        </p:nvSpPr>
        <p:spPr bwMode="auto">
          <a:xfrm>
            <a:off x="7772400" y="4495800"/>
            <a:ext cx="35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sz="1400" b="1"/>
              <a:t>or</a:t>
            </a:r>
          </a:p>
        </p:txBody>
      </p:sp>
      <p:sp>
        <p:nvSpPr>
          <p:cNvPr id="61" name="Rectangle 61"/>
          <p:cNvSpPr>
            <a:spLocks noChangeArrowheads="1"/>
          </p:cNvSpPr>
          <p:nvPr/>
        </p:nvSpPr>
        <p:spPr bwMode="auto">
          <a:xfrm>
            <a:off x="6115050" y="5764213"/>
            <a:ext cx="28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b="1" dirty="0"/>
              <a:t>f</a:t>
            </a:r>
          </a:p>
        </p:txBody>
      </p:sp>
      <p:sp>
        <p:nvSpPr>
          <p:cNvPr id="62" name="Rectangle 62"/>
          <p:cNvSpPr>
            <a:spLocks noChangeArrowheads="1"/>
          </p:cNvSpPr>
          <p:nvPr/>
        </p:nvSpPr>
        <p:spPr bwMode="auto">
          <a:xfrm>
            <a:off x="8551863" y="5791200"/>
            <a:ext cx="369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b="1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644896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1610914"/>
            <a:ext cx="4789608" cy="461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483263" y="329884"/>
            <a:ext cx="3531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Sex-</a:t>
            </a:r>
            <a:r>
              <a:rPr lang="de-DE" sz="2800" b="1" dirty="0" err="1" smtClean="0"/>
              <a:t>linked</a:t>
            </a:r>
            <a:r>
              <a:rPr lang="de-DE" sz="2800" b="1" dirty="0" smtClean="0"/>
              <a:t> </a:t>
            </a:r>
            <a:r>
              <a:rPr lang="de-DE" sz="2800" b="1" dirty="0" err="1"/>
              <a:t>H</a:t>
            </a:r>
            <a:r>
              <a:rPr lang="de-DE" sz="2800" b="1" dirty="0" err="1" smtClean="0"/>
              <a:t>eredity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2354415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9888"/>
            <a:ext cx="6731000" cy="648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514600" y="457200"/>
            <a:ext cx="623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b="1"/>
              <a:t>XY</a:t>
            </a:r>
            <a:endParaRPr lang="de-CH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295400" y="1905000"/>
            <a:ext cx="623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b="1"/>
              <a:t>XY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5029200" y="1905000"/>
            <a:ext cx="623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b="1"/>
              <a:t>XY</a:t>
            </a: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1600200" y="3429000"/>
            <a:ext cx="623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b="1"/>
              <a:t>XY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5334000" y="3352800"/>
            <a:ext cx="623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b="1"/>
              <a:t>XY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4114800" y="4953000"/>
            <a:ext cx="623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b="1"/>
              <a:t>XY</a:t>
            </a: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2957513" y="6324600"/>
            <a:ext cx="623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b="1"/>
              <a:t>XY</a:t>
            </a: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4191000" y="6324600"/>
            <a:ext cx="623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b="1"/>
              <a:t>XY</a:t>
            </a: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5410200" y="6324600"/>
            <a:ext cx="623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b="1"/>
              <a:t>XY</a:t>
            </a: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2514600" y="1905000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b="1">
                <a:solidFill>
                  <a:srgbClr val="FF0000"/>
                </a:solidFill>
              </a:rPr>
              <a:t>X</a:t>
            </a:r>
            <a:r>
              <a:rPr lang="de-CH" b="1"/>
              <a:t>Y</a:t>
            </a:r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3733800" y="457200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b="1">
                <a:solidFill>
                  <a:srgbClr val="FF0000"/>
                </a:solidFill>
              </a:rPr>
              <a:t>X</a:t>
            </a:r>
            <a:r>
              <a:rPr lang="de-CH" b="1"/>
              <a:t>X</a:t>
            </a:r>
            <a:endParaRPr lang="de-CH" b="1">
              <a:solidFill>
                <a:srgbClr val="FF0000"/>
              </a:solidFill>
            </a:endParaRP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4114800" y="3352800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b="1">
                <a:solidFill>
                  <a:srgbClr val="FF0000"/>
                </a:solidFill>
              </a:rPr>
              <a:t>X</a:t>
            </a:r>
            <a:r>
              <a:rPr lang="de-CH" b="1"/>
              <a:t>Y</a:t>
            </a:r>
          </a:p>
        </p:txBody>
      </p:sp>
      <p:sp>
        <p:nvSpPr>
          <p:cNvPr id="14353" name="Rectangle 17"/>
          <p:cNvSpPr>
            <a:spLocks noChangeArrowheads="1"/>
          </p:cNvSpPr>
          <p:nvPr/>
        </p:nvSpPr>
        <p:spPr bwMode="auto">
          <a:xfrm>
            <a:off x="2895600" y="4953000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b="1">
                <a:solidFill>
                  <a:srgbClr val="FF0000"/>
                </a:solidFill>
              </a:rPr>
              <a:t>X</a:t>
            </a:r>
            <a:r>
              <a:rPr lang="de-CH" b="1"/>
              <a:t>Y</a:t>
            </a:r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auto">
          <a:xfrm>
            <a:off x="441325" y="4953000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b="1">
                <a:solidFill>
                  <a:srgbClr val="FF0000"/>
                </a:solidFill>
              </a:rPr>
              <a:t>X</a:t>
            </a:r>
            <a:r>
              <a:rPr lang="de-CH" b="1"/>
              <a:t>Y</a:t>
            </a:r>
          </a:p>
        </p:txBody>
      </p:sp>
      <p:sp>
        <p:nvSpPr>
          <p:cNvPr id="14355" name="Rectangle 19"/>
          <p:cNvSpPr>
            <a:spLocks noChangeArrowheads="1"/>
          </p:cNvSpPr>
          <p:nvPr/>
        </p:nvSpPr>
        <p:spPr bwMode="auto">
          <a:xfrm>
            <a:off x="3733800" y="1905000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b="1">
                <a:solidFill>
                  <a:srgbClr val="FF0000"/>
                </a:solidFill>
              </a:rPr>
              <a:t>X</a:t>
            </a:r>
            <a:r>
              <a:rPr lang="de-CH" b="1"/>
              <a:t>X</a:t>
            </a:r>
          </a:p>
        </p:txBody>
      </p:sp>
      <p:sp>
        <p:nvSpPr>
          <p:cNvPr id="14356" name="Rectangle 20"/>
          <p:cNvSpPr>
            <a:spLocks noChangeArrowheads="1"/>
          </p:cNvSpPr>
          <p:nvPr/>
        </p:nvSpPr>
        <p:spPr bwMode="auto">
          <a:xfrm>
            <a:off x="6538913" y="3352800"/>
            <a:ext cx="625475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b="1"/>
              <a:t>XX</a:t>
            </a:r>
          </a:p>
          <a:p>
            <a:r>
              <a:rPr lang="de-CH" sz="2000" b="1"/>
              <a:t>  or</a:t>
            </a:r>
          </a:p>
          <a:p>
            <a:r>
              <a:rPr lang="de-CH" b="1">
                <a:solidFill>
                  <a:srgbClr val="FF0000"/>
                </a:solidFill>
              </a:rPr>
              <a:t>X</a:t>
            </a:r>
            <a:r>
              <a:rPr lang="de-CH" b="1"/>
              <a:t>X</a:t>
            </a:r>
          </a:p>
          <a:p>
            <a:endParaRPr lang="de-CH"/>
          </a:p>
        </p:txBody>
      </p:sp>
      <p:sp>
        <p:nvSpPr>
          <p:cNvPr id="14357" name="Rectangle 21"/>
          <p:cNvSpPr>
            <a:spLocks noChangeArrowheads="1"/>
          </p:cNvSpPr>
          <p:nvPr/>
        </p:nvSpPr>
        <p:spPr bwMode="auto">
          <a:xfrm>
            <a:off x="2879725" y="3429000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b="1">
                <a:solidFill>
                  <a:srgbClr val="FF0000"/>
                </a:solidFill>
              </a:rPr>
              <a:t>X</a:t>
            </a:r>
            <a:r>
              <a:rPr lang="de-CH" b="1"/>
              <a:t>X</a:t>
            </a:r>
          </a:p>
        </p:txBody>
      </p:sp>
      <p:sp>
        <p:nvSpPr>
          <p:cNvPr id="14358" name="Rectangle 22"/>
          <p:cNvSpPr>
            <a:spLocks noChangeArrowheads="1"/>
          </p:cNvSpPr>
          <p:nvPr/>
        </p:nvSpPr>
        <p:spPr bwMode="auto">
          <a:xfrm>
            <a:off x="1600200" y="4953000"/>
            <a:ext cx="62547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b="1"/>
              <a:t>XX</a:t>
            </a:r>
          </a:p>
          <a:p>
            <a:r>
              <a:rPr lang="de-CH" sz="2000" b="1"/>
              <a:t>  or</a:t>
            </a:r>
          </a:p>
          <a:p>
            <a:r>
              <a:rPr lang="de-CH" b="1">
                <a:solidFill>
                  <a:srgbClr val="FF0000"/>
                </a:solidFill>
              </a:rPr>
              <a:t>X</a:t>
            </a:r>
            <a:r>
              <a:rPr lang="de-CH" b="1"/>
              <a:t>X</a:t>
            </a:r>
          </a:p>
        </p:txBody>
      </p:sp>
      <p:sp>
        <p:nvSpPr>
          <p:cNvPr id="14359" name="Rectangle 23"/>
          <p:cNvSpPr>
            <a:spLocks noChangeArrowheads="1"/>
          </p:cNvSpPr>
          <p:nvPr/>
        </p:nvSpPr>
        <p:spPr bwMode="auto">
          <a:xfrm>
            <a:off x="5410200" y="4495800"/>
            <a:ext cx="62547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b="1"/>
              <a:t>XX</a:t>
            </a:r>
          </a:p>
          <a:p>
            <a:r>
              <a:rPr lang="de-CH" sz="2000" b="1"/>
              <a:t>  or</a:t>
            </a:r>
          </a:p>
          <a:p>
            <a:r>
              <a:rPr lang="de-CH" b="1">
                <a:solidFill>
                  <a:srgbClr val="FF0000"/>
                </a:solidFill>
              </a:rPr>
              <a:t>X</a:t>
            </a:r>
            <a:r>
              <a:rPr lang="de-CH" b="1"/>
              <a:t>X</a:t>
            </a:r>
          </a:p>
        </p:txBody>
      </p:sp>
      <p:sp>
        <p:nvSpPr>
          <p:cNvPr id="14360" name="Rectangle 24"/>
          <p:cNvSpPr>
            <a:spLocks noChangeArrowheads="1"/>
          </p:cNvSpPr>
          <p:nvPr/>
        </p:nvSpPr>
        <p:spPr bwMode="auto">
          <a:xfrm>
            <a:off x="7543800" y="5730875"/>
            <a:ext cx="62547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b="1"/>
              <a:t>XX</a:t>
            </a:r>
          </a:p>
          <a:p>
            <a:r>
              <a:rPr lang="de-CH" sz="2000" b="1"/>
              <a:t>  or</a:t>
            </a:r>
          </a:p>
          <a:p>
            <a:r>
              <a:rPr lang="de-CH" b="1">
                <a:solidFill>
                  <a:srgbClr val="FF0000"/>
                </a:solidFill>
              </a:rPr>
              <a:t>X</a:t>
            </a:r>
            <a:r>
              <a:rPr lang="de-CH" b="1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838464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build="p" autoUpdateAnimBg="0"/>
      <p:bldP spid="14345" grpId="0" build="p" autoUpdateAnimBg="0"/>
      <p:bldP spid="14346" grpId="0" build="p" autoUpdateAnimBg="0"/>
      <p:bldP spid="14347" grpId="0" build="p" autoUpdateAnimBg="0"/>
      <p:bldP spid="14353" grpId="0" build="p" autoUpdateAnimBg="0"/>
      <p:bldP spid="14354" grpId="0" build="p" autoUpdateAnimBg="0"/>
      <p:bldP spid="14358" grpId="0" build="p" autoUpdateAnimBg="0"/>
      <p:bldP spid="14359" grpId="0" build="p" autoUpdateAnimBg="0"/>
      <p:bldP spid="14360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cintosh HD:Users:philippwustemann:Desktop:chromoso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225390"/>
            <a:ext cx="61341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03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034" y="685076"/>
            <a:ext cx="3810784" cy="589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 2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927"/>
            <a:ext cx="4364182" cy="417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56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021" y="2874427"/>
            <a:ext cx="1500595" cy="998578"/>
          </a:xfrm>
          <a:prstGeom prst="rect">
            <a:avLst/>
          </a:prstGeom>
        </p:spPr>
      </p:pic>
      <p:pic>
        <p:nvPicPr>
          <p:cNvPr id="3" name="Bild 2" descr="blac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523" y="2874427"/>
            <a:ext cx="1503479" cy="975375"/>
          </a:xfrm>
          <a:prstGeom prst="rect">
            <a:avLst/>
          </a:prstGeom>
        </p:spPr>
      </p:pic>
      <p:pic>
        <p:nvPicPr>
          <p:cNvPr id="4" name="Bild 3" descr="blac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66" y="981711"/>
            <a:ext cx="1483856" cy="962645"/>
          </a:xfrm>
          <a:prstGeom prst="rect">
            <a:avLst/>
          </a:prstGeom>
        </p:spPr>
      </p:pic>
      <p:pic>
        <p:nvPicPr>
          <p:cNvPr id="5" name="Bild 4" descr="blac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64" y="981711"/>
            <a:ext cx="1483856" cy="962645"/>
          </a:xfrm>
          <a:prstGeom prst="rect">
            <a:avLst/>
          </a:prstGeom>
        </p:spPr>
      </p:pic>
      <p:pic>
        <p:nvPicPr>
          <p:cNvPr id="6" name="Bild 5" descr="blac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677" y="981711"/>
            <a:ext cx="1521596" cy="987129"/>
          </a:xfrm>
          <a:prstGeom prst="rect">
            <a:avLst/>
          </a:prstGeom>
        </p:spPr>
      </p:pic>
      <p:pic>
        <p:nvPicPr>
          <p:cNvPr id="7" name="Bild 6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366" y="981711"/>
            <a:ext cx="1496998" cy="996184"/>
          </a:xfrm>
          <a:prstGeom prst="rect">
            <a:avLst/>
          </a:prstGeom>
        </p:spPr>
      </p:pic>
      <p:pic>
        <p:nvPicPr>
          <p:cNvPr id="10" name="Bild 9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903" y="4989554"/>
            <a:ext cx="1500595" cy="998578"/>
          </a:xfrm>
          <a:prstGeom prst="rect">
            <a:avLst/>
          </a:prstGeom>
        </p:spPr>
      </p:pic>
      <p:cxnSp>
        <p:nvCxnSpPr>
          <p:cNvPr id="19" name="Gewinkelte Verbindung 18"/>
          <p:cNvCxnSpPr/>
          <p:nvPr/>
        </p:nvCxnSpPr>
        <p:spPr>
          <a:xfrm rot="16200000" flipH="1">
            <a:off x="6906612" y="876384"/>
            <a:ext cx="12700" cy="2148646"/>
          </a:xfrm>
          <a:prstGeom prst="bentConnector3">
            <a:avLst>
              <a:gd name="adj1" fmla="val 434545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winkelte Verbindung 28"/>
          <p:cNvCxnSpPr/>
          <p:nvPr/>
        </p:nvCxnSpPr>
        <p:spPr>
          <a:xfrm rot="16200000" flipH="1">
            <a:off x="2360943" y="882734"/>
            <a:ext cx="12700" cy="2148646"/>
          </a:xfrm>
          <a:prstGeom prst="bentConnector3">
            <a:avLst>
              <a:gd name="adj1" fmla="val 434545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>
            <a:off x="2424545" y="2493818"/>
            <a:ext cx="23091" cy="3806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>
            <a:endCxn id="3" idx="0"/>
          </p:cNvCxnSpPr>
          <p:nvPr/>
        </p:nvCxnSpPr>
        <p:spPr>
          <a:xfrm>
            <a:off x="6858000" y="2493818"/>
            <a:ext cx="37263" cy="3806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68"/>
          <p:cNvCxnSpPr/>
          <p:nvPr/>
        </p:nvCxnSpPr>
        <p:spPr>
          <a:xfrm>
            <a:off x="2447636" y="3873005"/>
            <a:ext cx="0" cy="6528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69"/>
          <p:cNvCxnSpPr/>
          <p:nvPr/>
        </p:nvCxnSpPr>
        <p:spPr>
          <a:xfrm>
            <a:off x="6858000" y="3849802"/>
            <a:ext cx="0" cy="6528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71"/>
          <p:cNvCxnSpPr/>
          <p:nvPr/>
        </p:nvCxnSpPr>
        <p:spPr>
          <a:xfrm>
            <a:off x="2447636" y="4502615"/>
            <a:ext cx="44103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72"/>
          <p:cNvCxnSpPr>
            <a:endCxn id="10" idx="0"/>
          </p:cNvCxnSpPr>
          <p:nvPr/>
        </p:nvCxnSpPr>
        <p:spPr>
          <a:xfrm>
            <a:off x="4909127" y="4502615"/>
            <a:ext cx="30074" cy="4869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feld 74"/>
          <p:cNvSpPr txBox="1"/>
          <p:nvPr/>
        </p:nvSpPr>
        <p:spPr>
          <a:xfrm>
            <a:off x="4548908" y="6080703"/>
            <a:ext cx="8917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/>
              <a:t>? </a:t>
            </a:r>
            <a:r>
              <a:rPr lang="de-DE" sz="3200" dirty="0"/>
              <a:t>%</a:t>
            </a:r>
          </a:p>
        </p:txBody>
      </p:sp>
      <p:sp>
        <p:nvSpPr>
          <p:cNvPr id="76" name="Textfeld 75"/>
          <p:cNvSpPr txBox="1"/>
          <p:nvPr/>
        </p:nvSpPr>
        <p:spPr>
          <a:xfrm>
            <a:off x="3350632" y="30885"/>
            <a:ext cx="38335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 smtClean="0"/>
              <a:t>Rabbit</a:t>
            </a:r>
            <a:r>
              <a:rPr lang="de-DE" sz="3200" b="1" dirty="0" smtClean="0"/>
              <a:t> Family </a:t>
            </a:r>
            <a:r>
              <a:rPr lang="de-DE" sz="3200" b="1" dirty="0" err="1" smtClean="0"/>
              <a:t>Tree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1932579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::FOXI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517" y="360363"/>
            <a:ext cx="5180965" cy="6137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245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164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525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5990081-human-genetic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81" y="864851"/>
            <a:ext cx="4794519" cy="599314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758814" y="0"/>
            <a:ext cx="4794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/>
              <a:t>Human </a:t>
            </a:r>
            <a:r>
              <a:rPr lang="de-DE" sz="3600" b="1" dirty="0" err="1" smtClean="0"/>
              <a:t>Genetics</a:t>
            </a:r>
            <a:endParaRPr lang="de-DE" sz="3600" b="1" dirty="0"/>
          </a:p>
        </p:txBody>
      </p:sp>
      <p:cxnSp>
        <p:nvCxnSpPr>
          <p:cNvPr id="7" name="Gerade Verbindung 6"/>
          <p:cNvCxnSpPr/>
          <p:nvPr/>
        </p:nvCxnSpPr>
        <p:spPr>
          <a:xfrm flipH="1" flipV="1">
            <a:off x="1675443" y="2216184"/>
            <a:ext cx="1621396" cy="4324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54048" y="1864835"/>
            <a:ext cx="22424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Model 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 </a:t>
            </a:r>
          </a:p>
          <a:p>
            <a:r>
              <a:rPr lang="de-DE" sz="2400" b="1" dirty="0" smtClean="0"/>
              <a:t>DNA </a:t>
            </a:r>
            <a:r>
              <a:rPr lang="de-DE" sz="2400" b="1" dirty="0" err="1" smtClean="0"/>
              <a:t>Molecule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423881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7" y="1155044"/>
            <a:ext cx="3476455" cy="484874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243069" y="459452"/>
            <a:ext cx="2540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 smtClean="0"/>
              <a:t>Pea</a:t>
            </a:r>
            <a:r>
              <a:rPr lang="de-DE" sz="2800" b="1" dirty="0" smtClean="0"/>
              <a:t> Plant</a:t>
            </a:r>
            <a:endParaRPr lang="de-DE" sz="28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402" y="2756713"/>
            <a:ext cx="4875598" cy="304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815245" y="1891862"/>
            <a:ext cx="1518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</a:t>
            </a:r>
            <a:r>
              <a:rPr lang="en-US" sz="2800" b="1" dirty="0" smtClean="0"/>
              <a:t>ruit </a:t>
            </a:r>
            <a:r>
              <a:rPr lang="en-US" sz="2800" b="1" dirty="0"/>
              <a:t>fly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4245825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2" descr="4_usain_bolt2.jpg                                              000474A6Macintosh HD                   BD75B5D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438400"/>
            <a:ext cx="21034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3" descr="&#10;beethoven.jpg                                                  000474A6Macintosh HD                   BD75B5D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38400"/>
            <a:ext cx="25511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2439988"/>
            <a:ext cx="2784475" cy="273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838200" y="5334000"/>
            <a:ext cx="178435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2800" b="1" dirty="0">
                <a:cs typeface="+mn-cs"/>
              </a:rPr>
              <a:t>Einstein</a:t>
            </a:r>
          </a:p>
          <a:p>
            <a:pPr>
              <a:defRPr/>
            </a:pPr>
            <a:r>
              <a:rPr lang="de-CH" dirty="0">
                <a:cs typeface="+mn-cs"/>
              </a:rPr>
              <a:t>(1879- 1955)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838200" y="1752601"/>
            <a:ext cx="2438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de-CH" sz="2800" b="1" dirty="0" smtClean="0">
                <a:cs typeface="+mn-cs"/>
              </a:rPr>
              <a:t>Science</a:t>
            </a:r>
            <a:endParaRPr lang="de-CH" sz="2800" b="1" dirty="0">
              <a:cs typeface="+mn-cs"/>
            </a:endParaRP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3870325" y="1766888"/>
            <a:ext cx="11112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2800" b="1">
                <a:cs typeface="+mn-cs"/>
              </a:rPr>
              <a:t>Music</a:t>
            </a: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794125" y="51006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de-DE">
              <a:cs typeface="+mn-cs"/>
            </a:endParaRP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6629400" y="1752600"/>
            <a:ext cx="11731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2800" b="1" dirty="0">
                <a:cs typeface="+mn-cs"/>
              </a:rPr>
              <a:t>Sports</a:t>
            </a: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6858000" y="5410200"/>
            <a:ext cx="155575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2800" b="1">
                <a:cs typeface="+mn-cs"/>
              </a:rPr>
              <a:t>Bolt</a:t>
            </a:r>
          </a:p>
          <a:p>
            <a:pPr>
              <a:defRPr/>
            </a:pPr>
            <a:r>
              <a:rPr lang="de-CH">
                <a:cs typeface="+mn-cs"/>
              </a:rPr>
              <a:t>(1986-      )</a:t>
            </a:r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1371600" y="0"/>
            <a:ext cx="63246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b="1" dirty="0">
                <a:cs typeface="+mn-cs"/>
              </a:rPr>
              <a:t>               </a:t>
            </a:r>
            <a:r>
              <a:rPr lang="de-CH" sz="2800" b="1" dirty="0" err="1">
                <a:cs typeface="+mn-cs"/>
              </a:rPr>
              <a:t>Exceptional</a:t>
            </a:r>
            <a:r>
              <a:rPr lang="de-CH" sz="2800" b="1" dirty="0">
                <a:cs typeface="+mn-cs"/>
              </a:rPr>
              <a:t> Talents: </a:t>
            </a:r>
          </a:p>
          <a:p>
            <a:pPr>
              <a:defRPr/>
            </a:pPr>
            <a:endParaRPr lang="de-CH" sz="2800" b="1" dirty="0">
              <a:cs typeface="+mn-cs"/>
            </a:endParaRPr>
          </a:p>
          <a:p>
            <a:pPr>
              <a:defRPr/>
            </a:pPr>
            <a:r>
              <a:rPr lang="de-CH" sz="2800" b="1" dirty="0" err="1">
                <a:cs typeface="+mn-cs"/>
              </a:rPr>
              <a:t>Genetics</a:t>
            </a:r>
            <a:r>
              <a:rPr lang="de-CH" sz="2800" b="1" dirty="0">
                <a:cs typeface="+mn-cs"/>
              </a:rPr>
              <a:t> AND Environment (=Training)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572255" y="5388053"/>
            <a:ext cx="178435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2800" b="1" dirty="0">
                <a:cs typeface="+mn-cs"/>
              </a:rPr>
              <a:t>Beethoven</a:t>
            </a:r>
          </a:p>
          <a:p>
            <a:pPr>
              <a:defRPr/>
            </a:pPr>
            <a:r>
              <a:rPr lang="de-CH" dirty="0">
                <a:cs typeface="+mn-cs"/>
              </a:rPr>
              <a:t>(1770- 1827)</a:t>
            </a:r>
            <a:endParaRPr lang="de-CH" sz="2800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422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8198" grpId="0"/>
      <p:bldP spid="8199" grpId="0"/>
      <p:bldP spid="8202" grpId="0"/>
      <p:bldP spid="8203" grpId="0"/>
      <p:bldP spid="13" grpId="0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966</Words>
  <Application>Microsoft Macintosh PowerPoint</Application>
  <PresentationFormat>Bildschirmpräsentation (4:3)</PresentationFormat>
  <Paragraphs>213</Paragraphs>
  <Slides>16</Slides>
  <Notes>11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7" baseType="lpstr"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Philipp Wüstemann</dc:creator>
  <cp:lastModifiedBy>Philipp Wüstemann</cp:lastModifiedBy>
  <cp:revision>185</cp:revision>
  <dcterms:created xsi:type="dcterms:W3CDTF">2012-04-05T10:10:07Z</dcterms:created>
  <dcterms:modified xsi:type="dcterms:W3CDTF">2012-04-27T06:00:11Z</dcterms:modified>
</cp:coreProperties>
</file>