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9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C5F38-1774-A44A-BB2F-AA54C2C3FF0E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09A32-1BBB-814A-8209-6DE6FFFF65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12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8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Skin, muscle, and nerve cells are some examples of human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somatic cells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They display a big variation in form and function, but all of them store their genetic information in the cell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nucleus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Structures, called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chromosomes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are the carriers of this information. They consist of a long, very thin „thread“ of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DNA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in which this information is encoded. </a:t>
            </a:r>
            <a:endParaRPr lang="de-DE" sz="1200" dirty="0">
              <a:effectLst/>
              <a:latin typeface="Times"/>
              <a:ea typeface="Times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9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Sex-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heredity</a:t>
            </a:r>
            <a:r>
              <a:rPr lang="de-DE" dirty="0" smtClean="0"/>
              <a:t>: </a:t>
            </a:r>
            <a:r>
              <a:rPr lang="de-DE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on X </a:t>
            </a:r>
            <a:r>
              <a:rPr lang="de-DE" baseline="0" dirty="0" err="1" smtClean="0"/>
              <a:t>defect</a:t>
            </a:r>
            <a:r>
              <a:rPr lang="de-DE" baseline="0" dirty="0" smtClean="0"/>
              <a:t>... Male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compensate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X....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!!!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recessive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defective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53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45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What is this gene or element underlying the realization of a particular trait?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MOLECULAR GENETICS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09A32-1BBB-814A-8209-6DE6FFFF654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60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: 						</a:t>
            </a:r>
            <a:r>
              <a:rPr lang="de-DE" baseline="0" dirty="0" err="1" smtClean="0"/>
              <a:t>Fill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Microscopes</a:t>
            </a:r>
            <a:r>
              <a:rPr lang="de-DE" baseline="0" dirty="0" smtClean="0"/>
              <a:t>!!!</a:t>
            </a:r>
          </a:p>
          <a:p>
            <a:endParaRPr lang="de-DE" baseline="0" dirty="0" smtClean="0"/>
          </a:p>
          <a:p>
            <a:r>
              <a:rPr lang="de-DE" baseline="0" dirty="0" smtClean="0"/>
              <a:t>„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happens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below</a:t>
            </a:r>
            <a:r>
              <a:rPr lang="de-DE" baseline="0" dirty="0" smtClean="0"/>
              <a:t>?“</a:t>
            </a:r>
          </a:p>
          <a:p>
            <a:endParaRPr lang="de-DE" baseline="0" dirty="0" smtClean="0"/>
          </a:p>
          <a:p>
            <a:pPr marL="171450" indent="-171450">
              <a:buFont typeface="Symbol" charset="0"/>
              <a:buChar char="®"/>
            </a:pPr>
            <a:r>
              <a:rPr lang="de-DE" baseline="0" dirty="0" smtClean="0"/>
              <a:t>The 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indicates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ten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times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smaller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!!!</a:t>
            </a:r>
          </a:p>
          <a:p>
            <a:pPr marL="171450" indent="-171450">
              <a:buFont typeface="Symbol" charset="0"/>
              <a:buChar char="®"/>
            </a:pPr>
            <a:endParaRPr lang="de-DE" baseline="0" dirty="0" smtClean="0"/>
          </a:p>
          <a:p>
            <a:pPr marL="171450" indent="-171450">
              <a:buFont typeface="Symbol" charset="0"/>
              <a:buChar char="®"/>
            </a:pPr>
            <a:r>
              <a:rPr lang="de-DE" baseline="0" dirty="0" smtClean="0"/>
              <a:t>...</a:t>
            </a:r>
            <a:r>
              <a:rPr lang="de-DE" baseline="0" dirty="0" err="1" smtClean="0"/>
              <a:t>classical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nucleus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chromosomes</a:t>
            </a:r>
            <a:r>
              <a:rPr lang="de-DE" baseline="0" dirty="0" smtClean="0"/>
              <a:t>)....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talking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dimensions</a:t>
            </a:r>
            <a:r>
              <a:rPr lang="de-DE" baseline="0" dirty="0" smtClean="0"/>
              <a:t>!!!</a:t>
            </a:r>
          </a:p>
          <a:p>
            <a:pPr marL="171450" indent="-171450">
              <a:buFont typeface="Symbol" charset="0"/>
              <a:buChar char="®"/>
            </a:pPr>
            <a:endParaRPr lang="de-DE" baseline="0" dirty="0" smtClean="0"/>
          </a:p>
          <a:p>
            <a:pPr marL="171450" indent="-171450">
              <a:buFont typeface="Symbol" charset="0"/>
              <a:buChar char="®"/>
            </a:pPr>
            <a:r>
              <a:rPr lang="de-DE" baseline="0" dirty="0" err="1" smtClean="0"/>
              <a:t>Molecular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genetics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nucleus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Chromosomes</a:t>
            </a:r>
            <a:r>
              <a:rPr lang="de-DE" baseline="0" dirty="0" smtClean="0"/>
              <a:t>... DNA (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chromosomes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)... </a:t>
            </a:r>
            <a:r>
              <a:rPr lang="de-DE" baseline="0" dirty="0" err="1" smtClean="0"/>
              <a:t>Looking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DNA... </a:t>
            </a:r>
            <a:r>
              <a:rPr lang="de-DE" baseline="0" smtClean="0"/>
              <a:t>genes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75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36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31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88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19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97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6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84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3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33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79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61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01CD-1008-0C40-9237-D70FE5A4387D}" type="datetimeFigureOut">
              <a:rPr lang="de-DE" smtClean="0"/>
              <a:t>16.05.12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413C3-C904-994A-A370-326A312B61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99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03538" y="1111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„Thread“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044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1701800" y="209550"/>
            <a:ext cx="3976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Cell membrane proteins:</a:t>
            </a:r>
            <a:endParaRPr lang="de-DE"/>
          </a:p>
        </p:txBody>
      </p:sp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795338" y="1074738"/>
            <a:ext cx="619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ym typeface="Symbol" charset="0"/>
              </a:rPr>
              <a:t> </a:t>
            </a:r>
            <a:r>
              <a:rPr lang="de-DE" b="1"/>
              <a:t>control of transport into and out of the cell</a:t>
            </a:r>
          </a:p>
        </p:txBody>
      </p:sp>
      <p:pic>
        <p:nvPicPr>
          <p:cNvPr id="8196" name="Picture 1028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1938"/>
            <a:ext cx="609600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0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90838" y="153988"/>
            <a:ext cx="299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Chlorid channel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518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latin typeface="Calibri" charset="0"/>
              </a:rPr>
              <a:t>Effect on Lungs</a:t>
            </a:r>
            <a:endParaRPr lang="en-US">
              <a:latin typeface="Calibri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933575"/>
            <a:ext cx="2438400" cy="23812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91100" y="361950"/>
            <a:ext cx="41529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u="sng">
                <a:solidFill>
                  <a:srgbClr val="CC0000"/>
                </a:solidFill>
                <a:cs typeface="+mn-cs"/>
              </a:rPr>
              <a:t>Chloride channel</a:t>
            </a:r>
            <a:endParaRPr lang="en-US" sz="2000" b="1">
              <a:solidFill>
                <a:schemeClr val="tx2"/>
              </a:solidFill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transports salt through protein channel out of cell</a:t>
            </a: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Osmosis: 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CC0000"/>
                </a:solidFill>
                <a:cs typeface="+mn-cs"/>
              </a:rPr>
              <a:t>2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O follows Cl</a:t>
            </a:r>
            <a:r>
              <a:rPr lang="en-US" sz="2000" b="1" baseline="30000">
                <a:solidFill>
                  <a:srgbClr val="CC0000"/>
                </a:solidFill>
                <a:cs typeface="+mn-cs"/>
              </a:rPr>
              <a:t>–</a:t>
            </a:r>
            <a:endParaRPr lang="en-US" sz="2000" b="1">
              <a:solidFill>
                <a:schemeClr val="tx2"/>
              </a:solidFill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363663"/>
            <a:ext cx="2789238" cy="1671637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25725" y="13589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airway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55713" y="1663700"/>
            <a:ext cx="773112" cy="671513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  <a:endParaRPr lang="en-US" sz="22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230813"/>
            <a:ext cx="2787650" cy="1547812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968500" y="1936750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968500" y="2500313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284288" y="2328863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419475"/>
            <a:ext cx="2787650" cy="1674813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254125" y="3719513"/>
            <a:ext cx="773113" cy="671512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284288" y="4376738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841500" y="4032250"/>
            <a:ext cx="500063" cy="190500"/>
            <a:chOff x="1160" y="2480"/>
            <a:chExt cx="315" cy="120"/>
          </a:xfrm>
        </p:grpSpPr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4956175"/>
            <a:ext cx="3281362" cy="18224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049463" y="6430963"/>
            <a:ext cx="3683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mucus secreting glands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533900" y="4545013"/>
            <a:ext cx="37099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bacteria &amp; mucus build up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414588" y="5253038"/>
            <a:ext cx="2146300" cy="581025"/>
          </a:xfrm>
          <a:prstGeom prst="homePlate">
            <a:avLst>
              <a:gd name="adj" fmla="val 9235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thickened mucus 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hard to secrete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0" y="1252538"/>
            <a:ext cx="1304925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normal lungs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0" y="3348038"/>
            <a:ext cx="1395413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cystic fibrosis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944563" y="2809875"/>
            <a:ext cx="1403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cells lining lungs</a:t>
            </a:r>
            <a:endParaRPr lang="en-US" sz="20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527550" y="1970088"/>
            <a:ext cx="142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Cl</a:t>
            </a:r>
            <a:r>
              <a:rPr lang="en-US" b="1" baseline="30000">
                <a:solidFill>
                  <a:srgbClr val="000000"/>
                </a:solidFill>
                <a:cs typeface="+mn-cs"/>
              </a:rPr>
              <a:t>–</a:t>
            </a:r>
            <a:r>
              <a:rPr lang="en-US" b="1">
                <a:solidFill>
                  <a:srgbClr val="000000"/>
                </a:solidFill>
                <a:cs typeface="+mn-cs"/>
              </a:rPr>
              <a:t> channel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1841500" y="4587875"/>
            <a:ext cx="500063" cy="190500"/>
            <a:chOff x="1160" y="2480"/>
            <a:chExt cx="315" cy="12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34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38232" y="3082520"/>
            <a:ext cx="5622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MOLECULAR </a:t>
            </a:r>
            <a:r>
              <a:rPr lang="de-DE" sz="3600" b="1" dirty="0"/>
              <a:t>GENETICS</a:t>
            </a:r>
          </a:p>
        </p:txBody>
      </p:sp>
      <p:pic>
        <p:nvPicPr>
          <p:cNvPr id="3" name="Bild 2" descr="chromosom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434"/>
            <a:ext cx="4641746" cy="2886566"/>
          </a:xfrm>
          <a:prstGeom prst="rect">
            <a:avLst/>
          </a:prstGeom>
        </p:spPr>
      </p:pic>
      <p:pic>
        <p:nvPicPr>
          <p:cNvPr id="4" name="Bild 3" descr="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3971434"/>
            <a:ext cx="4065587" cy="2886566"/>
          </a:xfrm>
          <a:prstGeom prst="rect">
            <a:avLst/>
          </a:prstGeom>
        </p:spPr>
      </p:pic>
      <p:pic>
        <p:nvPicPr>
          <p:cNvPr id="5" name="Picture 1026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92" y="-69294"/>
            <a:ext cx="5374769" cy="3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7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imensions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12" y="123760"/>
            <a:ext cx="4736913" cy="68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531" y="123760"/>
            <a:ext cx="203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Dimensions</a:t>
            </a:r>
            <a:r>
              <a:rPr lang="de-DE" sz="2400" b="1" dirty="0" smtClean="0"/>
              <a:t>: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03114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2581275" y="214313"/>
            <a:ext cx="3963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From DNA to Protein</a:t>
            </a:r>
            <a:endParaRPr lang="de-CH" b="1"/>
          </a:p>
        </p:txBody>
      </p:sp>
    </p:spTree>
    <p:extLst>
      <p:ext uri="{BB962C8B-B14F-4D97-AF65-F5344CB8AC3E}">
        <p14:creationId xmlns:p14="http://schemas.microsoft.com/office/powerpoint/2010/main" val="264362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3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:abb7_hel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9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85988" y="465138"/>
            <a:ext cx="414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Structural protein: f.e.Keratin</a:t>
            </a:r>
          </a:p>
        </p:txBody>
      </p:sp>
      <p:pic>
        <p:nvPicPr>
          <p:cNvPr id="13315" name="Picture 3" descr="230px-Menschenhaar_200_fach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96240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024063" y="109061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Hair</a:t>
            </a:r>
          </a:p>
        </p:txBody>
      </p:sp>
      <p:pic>
        <p:nvPicPr>
          <p:cNvPr id="13317" name="Picture 5" descr="fingernail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2603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572125" y="969963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Fingernail</a:t>
            </a:r>
          </a:p>
        </p:txBody>
      </p:sp>
    </p:spTree>
    <p:extLst>
      <p:ext uri="{BB962C8B-B14F-4D97-AF65-F5344CB8AC3E}">
        <p14:creationId xmlns:p14="http://schemas.microsoft.com/office/powerpoint/2010/main" val="377388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79550" y="666750"/>
            <a:ext cx="671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Enzymes (proteins): Control of chemical reactions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0" y="1905000"/>
            <a:ext cx="135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Example: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90600" y="3200400"/>
            <a:ext cx="6992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/>
              <a:t>Photosynthesis   +   Respiration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21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2539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36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01800" y="211138"/>
            <a:ext cx="3976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Cell membrane proteins:</a:t>
            </a:r>
            <a:endParaRPr lang="de-DE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95338" y="1076325"/>
            <a:ext cx="619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ym typeface="Symbol" charset="0"/>
              </a:rPr>
              <a:t> </a:t>
            </a:r>
            <a:r>
              <a:rPr lang="de-DE" b="1"/>
              <a:t>control of transport into and out of the cell</a:t>
            </a:r>
          </a:p>
        </p:txBody>
      </p:sp>
      <p:pic>
        <p:nvPicPr>
          <p:cNvPr id="15364" name="Picture 4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3525"/>
            <a:ext cx="60960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4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71600" y="1066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/>
              <a:t>Example: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98563" y="96838"/>
            <a:ext cx="3108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Transportproteins:</a:t>
            </a:r>
            <a:endParaRPr lang="de-DE"/>
          </a:p>
        </p:txBody>
      </p:sp>
      <p:pic>
        <p:nvPicPr>
          <p:cNvPr id="16388" name="Picture 4" descr="haemoglobin.jpg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38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019800" y="1524000"/>
            <a:ext cx="206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Haemoglobine</a:t>
            </a:r>
          </a:p>
          <a:p>
            <a:endParaRPr lang="de-DE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0" y="18288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Red blood cell:</a:t>
            </a:r>
          </a:p>
        </p:txBody>
      </p:sp>
      <p:pic>
        <p:nvPicPr>
          <p:cNvPr id="16391" name="Picture 7" descr="Redbloodcells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43200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3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077"/>
            <a:ext cx="3233394" cy="4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057871"/>
            <a:ext cx="3229879" cy="50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42834" y="6121399"/>
            <a:ext cx="982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4155" y="6160173"/>
            <a:ext cx="1422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rgbClr val="000000"/>
                </a:solidFill>
              </a:rPr>
              <a:t>Female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4700" y="31750"/>
            <a:ext cx="59767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The 46 </a:t>
            </a:r>
            <a:r>
              <a:rPr lang="de-DE" sz="3200" b="1" dirty="0" smtClean="0"/>
              <a:t>Human </a:t>
            </a:r>
            <a:r>
              <a:rPr lang="de-DE" sz="3200" b="1" dirty="0" err="1"/>
              <a:t>Chromosomes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93677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Ftreatmentves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05" y="1097396"/>
            <a:ext cx="4958773" cy="45069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55090" y="261794"/>
            <a:ext cx="5224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Human </a:t>
            </a:r>
            <a:r>
              <a:rPr lang="de-DE" sz="3200" b="1" dirty="0" err="1"/>
              <a:t>G</a:t>
            </a:r>
            <a:r>
              <a:rPr lang="de-DE" sz="3200" b="1" dirty="0" err="1" smtClean="0"/>
              <a:t>enetic</a:t>
            </a:r>
            <a:r>
              <a:rPr lang="de-DE" sz="3200" b="1" dirty="0" smtClean="0"/>
              <a:t> </a:t>
            </a:r>
            <a:r>
              <a:rPr lang="de-DE" sz="3200" b="1" dirty="0" err="1"/>
              <a:t>D</a:t>
            </a:r>
            <a:r>
              <a:rPr lang="de-DE" sz="3200" b="1" dirty="0" err="1" smtClean="0"/>
              <a:t>isorders</a:t>
            </a:r>
            <a:endParaRPr lang="de-DE" sz="3200" b="1" dirty="0"/>
          </a:p>
          <a:p>
            <a:endParaRPr lang="de-DE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04992" y="1797079"/>
            <a:ext cx="2493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Cystic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Fibrosis</a:t>
            </a:r>
            <a:r>
              <a:rPr lang="de-DE" sz="2400" b="1" dirty="0" smtClean="0"/>
              <a:t>:</a:t>
            </a:r>
          </a:p>
          <a:p>
            <a:endParaRPr lang="de-DE" sz="2400" b="1" dirty="0"/>
          </a:p>
          <a:p>
            <a:r>
              <a:rPr lang="de-DE" sz="2400" b="1" dirty="0" smtClean="0"/>
              <a:t>-   </a:t>
            </a:r>
            <a:r>
              <a:rPr lang="de-DE" sz="2400" b="1" dirty="0" err="1" smtClean="0"/>
              <a:t>Monogenous</a:t>
            </a:r>
            <a:endParaRPr lang="de-DE" sz="2400" b="1" dirty="0" smtClean="0"/>
          </a:p>
          <a:p>
            <a:endParaRPr lang="de-DE" sz="2400" b="1" dirty="0"/>
          </a:p>
          <a:p>
            <a:pPr marL="342900" indent="-342900">
              <a:buFontTx/>
              <a:buChar char="-"/>
            </a:pPr>
            <a:r>
              <a:rPr lang="de-DE" sz="2400" b="1" dirty="0" smtClean="0"/>
              <a:t>Autosomal</a:t>
            </a:r>
          </a:p>
          <a:p>
            <a:pPr marL="342900" indent="-342900">
              <a:buFontTx/>
              <a:buChar char="-"/>
            </a:pPr>
            <a:endParaRPr lang="de-DE" sz="2400" b="1" dirty="0"/>
          </a:p>
          <a:p>
            <a:pPr marL="342900" indent="-342900">
              <a:buFontTx/>
              <a:buChar char="-"/>
            </a:pPr>
            <a:r>
              <a:rPr lang="de-DE" sz="2400" b="1" dirty="0" err="1" smtClean="0"/>
              <a:t>Recessive</a:t>
            </a:r>
            <a:endParaRPr lang="de-DE" sz="2400" b="1" dirty="0" smtClean="0"/>
          </a:p>
          <a:p>
            <a:pPr marL="342900" indent="-342900">
              <a:buFontTx/>
              <a:buChar char="-"/>
            </a:pPr>
            <a:endParaRPr lang="de-DE" sz="2400" b="1" dirty="0"/>
          </a:p>
          <a:p>
            <a:pPr marL="342900" indent="-342900">
              <a:buFontTx/>
              <a:buChar char="-"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74656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860835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Imagine you would be a counsellor giving advice to a couple which is thinking of having a baby. </a:t>
            </a:r>
            <a:endParaRPr lang="de-DE" dirty="0"/>
          </a:p>
          <a:p>
            <a:endParaRPr lang="en-GB" dirty="0" smtClean="0"/>
          </a:p>
          <a:p>
            <a:r>
              <a:rPr lang="en-GB" dirty="0" smtClean="0"/>
              <a:t>Carl </a:t>
            </a:r>
            <a:r>
              <a:rPr lang="en-GB" dirty="0"/>
              <a:t>was already married to another woman and they had a baby with cystic fibrosis.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Brother of his present woman Helen died of cystic fibrosis. 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r>
              <a:rPr lang="en-GB" sz="3200" dirty="0"/>
              <a:t>ཁྱོད་རང་སློབ་སྟོན་པ་གཞི་ཡིན་པའི་ཚོད་དཔག་བྱེད་ནས་བཟའ་ཚང་ཕྲུ་གུ་དགོས་འདོད་པ་གཞི་ལ་བསླབ་བྱ་སྤྲོད</a:t>
            </a:r>
            <a:r>
              <a:rPr lang="en-GB" sz="3200" dirty="0" smtClean="0"/>
              <a:t>།</a:t>
            </a:r>
          </a:p>
          <a:p>
            <a:endParaRPr lang="de-DE" sz="3200" b="1" dirty="0"/>
          </a:p>
          <a:p>
            <a:r>
              <a:rPr lang="en-GB" sz="3200" dirty="0"/>
              <a:t>ཀྲརལ་ནི་སྐྱེས་མ་གཞན་གཞི་མཉན་དུ་གཉེན་སྒྲིག་ཟིན་པ་དང་ཁོ་ཚོ་ལ་ཕྤུ་གུ་ </a:t>
            </a:r>
            <a:r>
              <a:rPr lang="en-GB" sz="3200" dirty="0" err="1"/>
              <a:t>གྲོད་ཁུག་གི་རྩ་རྒྱུས་སྐྲངས་ནད་པ་གཞི་ཡོད</a:t>
            </a:r>
            <a:r>
              <a:rPr lang="en-GB" sz="3200" dirty="0" smtClean="0"/>
              <a:t>།</a:t>
            </a:r>
          </a:p>
          <a:p>
            <a:endParaRPr lang="de-DE" sz="3200" b="1" dirty="0"/>
          </a:p>
          <a:p>
            <a:r>
              <a:rPr lang="en-GB" sz="3200" dirty="0"/>
              <a:t>ད་ལྟ་ཁོ་རང་གི་སྐྱེས་མ་ཧ་ལེན་གྱི་གཅེན་པོ་གྲོད་ཁུག་གི་རྩ་རྒྱུས་སྐྲངས་ནད་ནས་འདས་གྲོངས་བྱིན།</a:t>
            </a:r>
            <a:endParaRPr lang="de-DE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873500" y="361834"/>
            <a:ext cx="145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Exercise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41784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1" y="1883851"/>
            <a:ext cx="6172200" cy="48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0041" y="3636451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Carl</a:t>
            </a:r>
            <a:endParaRPr lang="de-CH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30241" y="3636451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Helen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544241" y="599865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 dirty="0">
                <a:latin typeface="Arial" charset="0"/>
              </a:rPr>
              <a:t>cc</a:t>
            </a:r>
            <a:endParaRPr lang="de-CH" sz="2000" dirty="0">
              <a:latin typeface="Arial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192441" y="455085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>
                <a:latin typeface="Arial" charset="0"/>
              </a:rPr>
              <a:t>cc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248841" y="40936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849041" y="40936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Cc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128691" y="22648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Cc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659041" y="22648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035154" y="3712651"/>
            <a:ext cx="6238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  <a:p>
            <a:r>
              <a:rPr lang="de-CH" sz="1800" b="1"/>
              <a:t> or</a:t>
            </a:r>
          </a:p>
          <a:p>
            <a:r>
              <a:rPr lang="de-CH" b="1"/>
              <a:t>Cc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11258" y="2226526"/>
            <a:ext cx="2551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</a:t>
            </a:r>
            <a:r>
              <a:rPr lang="de-DE" dirty="0" smtClean="0"/>
              <a:t> = </a:t>
            </a:r>
            <a:r>
              <a:rPr lang="de-DE" dirty="0" err="1" smtClean="0"/>
              <a:t>cystic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r>
              <a:rPr lang="de-DE" dirty="0" smtClean="0"/>
              <a:t> allele</a:t>
            </a:r>
          </a:p>
          <a:p>
            <a:endParaRPr lang="de-DE" dirty="0"/>
          </a:p>
          <a:p>
            <a:r>
              <a:rPr lang="de-DE" b="1" dirty="0" smtClean="0"/>
              <a:t>C = </a:t>
            </a:r>
            <a:r>
              <a:rPr lang="de-DE" dirty="0"/>
              <a:t>normal allele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195201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How big is the chance for them to have a baby with cystic fibrosis?	          _______________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r>
              <a:rPr lang="en-GB" dirty="0"/>
              <a:t>ཁོ་རང་གཉིས་ལ་གྲོད་ཁུག་གི་རྩ་རྒྱུས་སྐྲངས་ནད་ཡོད་པའི་ཕྲུ་གུ་ཉེན་ཁ་ཇི་ལྟར་ཆེན་པོ་ཡོད་དམ། </a:t>
            </a:r>
            <a:r>
              <a:rPr lang="en-GB" i="1" dirty="0"/>
              <a:t>_______________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9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 autoUpdateAnimBg="0"/>
      <p:bldP spid="15368" grpId="0" build="p" autoUpdateAnimBg="0"/>
      <p:bldP spid="15369" grpId="0" build="p" autoUpdateAnimBg="0"/>
      <p:bldP spid="15370" grpId="0" build="p" autoUpdateAnimBg="0"/>
      <p:bldP spid="15371" grpId="0" build="p" autoUpdateAnimBg="0"/>
      <p:bldP spid="15372" grpId="0" build="p" autoUpdateAnimBg="0"/>
      <p:bldP spid="1537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4" name="Group 60"/>
          <p:cNvGraphicFramePr>
            <a:graphicFrameLocks noGrp="1"/>
          </p:cNvGraphicFramePr>
          <p:nvPr/>
        </p:nvGraphicFramePr>
        <p:xfrm>
          <a:off x="1524000" y="1397000"/>
          <a:ext cx="6096000" cy="425056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             </a:t>
                      </a:r>
                      <a:r>
                        <a:rPr kumimoji="0" lang="de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Father</a:t>
                      </a:r>
                      <a:endParaRPr kumimoji="0" lang="de-C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Mother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  <a:endParaRPr kumimoji="0" lang="de-C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1524000" y="1447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069013" y="495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2971800" y="381000"/>
            <a:ext cx="415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 err="1"/>
              <a:t>Genotype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Helen ?</a:t>
            </a:r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>
            <a:off x="6248400" y="4572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V="1">
            <a:off x="6248400" y="4572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11357" y="496719"/>
            <a:ext cx="20804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dirty="0" smtClean="0">
                <a:solidFill>
                  <a:srgbClr val="FF0000"/>
                </a:solidFill>
              </a:rPr>
              <a:t>P (</a:t>
            </a:r>
            <a:r>
              <a:rPr lang="de-CH" sz="3200" b="1" dirty="0" smtClean="0">
                <a:solidFill>
                  <a:srgbClr val="FF0000"/>
                </a:solidFill>
                <a:latin typeface="Times" charset="0"/>
                <a:ea typeface="Geneva" charset="0"/>
              </a:rPr>
              <a:t>Cc): 2/3</a:t>
            </a:r>
            <a:endParaRPr lang="de-CH" sz="3200" b="1" dirty="0">
              <a:solidFill>
                <a:srgbClr val="FF0000"/>
              </a:solidFill>
              <a:latin typeface="Times" charset="0"/>
              <a:ea typeface="Geneva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43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7" grpId="0" animBg="1"/>
      <p:bldP spid="1644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061453"/>
              </p:ext>
            </p:extLst>
          </p:nvPr>
        </p:nvGraphicFramePr>
        <p:xfrm>
          <a:off x="1917000" y="1804586"/>
          <a:ext cx="6096000" cy="425056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</a:t>
                      </a: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              </a:t>
                      </a: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Carl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Helen</a:t>
                      </a:r>
                      <a:endParaRPr kumimoji="0" lang="de-C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Line 50"/>
          <p:cNvSpPr>
            <a:spLocks noChangeShapeType="1"/>
          </p:cNvSpPr>
          <p:nvPr/>
        </p:nvSpPr>
        <p:spPr bwMode="auto">
          <a:xfrm>
            <a:off x="1917000" y="1804586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379520" y="773760"/>
            <a:ext cx="457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Child </a:t>
            </a:r>
            <a:r>
              <a:rPr lang="de-DE" sz="2800" b="1" dirty="0" err="1" smtClean="0"/>
              <a:t>with</a:t>
            </a:r>
            <a:r>
              <a:rPr lang="de-DE" sz="2800" b="1" dirty="0" smtClean="0"/>
              <a:t> </a:t>
            </a:r>
            <a:r>
              <a:rPr lang="de-DE" sz="2800" b="1" dirty="0" err="1"/>
              <a:t>C</a:t>
            </a:r>
            <a:r>
              <a:rPr lang="de-DE" sz="2800" b="1" dirty="0" err="1" smtClean="0"/>
              <a:t>ystic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Fibrosis</a:t>
            </a:r>
            <a:endParaRPr lang="de-DE" sz="2800" b="1" dirty="0"/>
          </a:p>
        </p:txBody>
      </p:sp>
      <p:sp>
        <p:nvSpPr>
          <p:cNvPr id="7" name="Rechteck 6"/>
          <p:cNvSpPr/>
          <p:nvPr/>
        </p:nvSpPr>
        <p:spPr>
          <a:xfrm>
            <a:off x="282322" y="720098"/>
            <a:ext cx="196620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dirty="0">
                <a:solidFill>
                  <a:srgbClr val="FF0000"/>
                </a:solidFill>
              </a:rPr>
              <a:t>P </a:t>
            </a:r>
            <a:r>
              <a:rPr lang="de-DE" sz="3200" dirty="0" smtClean="0">
                <a:solidFill>
                  <a:srgbClr val="FF0000"/>
                </a:solidFill>
              </a:rPr>
              <a:t>(</a:t>
            </a:r>
            <a:r>
              <a:rPr lang="de-CH" sz="3200" b="1" dirty="0" smtClean="0">
                <a:solidFill>
                  <a:srgbClr val="FF0000"/>
                </a:solidFill>
                <a:latin typeface="Times" charset="0"/>
                <a:ea typeface="Geneva" charset="0"/>
              </a:rPr>
              <a:t>cc</a:t>
            </a:r>
            <a:r>
              <a:rPr lang="de-CH" sz="3200" b="1" dirty="0">
                <a:solidFill>
                  <a:srgbClr val="FF0000"/>
                </a:solidFill>
                <a:latin typeface="Times" charset="0"/>
                <a:ea typeface="Geneva" charset="0"/>
              </a:rPr>
              <a:t>): </a:t>
            </a:r>
            <a:r>
              <a:rPr lang="de-CH" sz="3200" b="1" dirty="0" smtClean="0">
                <a:solidFill>
                  <a:srgbClr val="FF0000"/>
                </a:solidFill>
                <a:latin typeface="Times" charset="0"/>
                <a:ea typeface="Geneva" charset="0"/>
              </a:rPr>
              <a:t>1/4</a:t>
            </a:r>
            <a:endParaRPr lang="de-CH" sz="3200" b="1" dirty="0">
              <a:solidFill>
                <a:srgbClr val="FF0000"/>
              </a:solidFill>
              <a:latin typeface="Times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5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abel_html_m37bd5f4e.png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50" y="838200"/>
            <a:ext cx="563880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6474" y="303016"/>
            <a:ext cx="4513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/>
              <a:t>Chorea </a:t>
            </a:r>
            <a:r>
              <a:rPr lang="de-DE" sz="2800" b="1" dirty="0" err="1"/>
              <a:t>Hutington</a:t>
            </a:r>
            <a:r>
              <a:rPr lang="de-DE" sz="2800" b="1" dirty="0"/>
              <a:t> P</a:t>
            </a:r>
            <a:r>
              <a:rPr lang="de-DE" sz="2800" b="1" dirty="0" smtClean="0"/>
              <a:t>atient</a:t>
            </a:r>
            <a:endParaRPr lang="de-DE" sz="2800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23725" y="6011863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18 years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09850" y="6019800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/>
              <a:t>33 years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5983" y="1284734"/>
            <a:ext cx="225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- </a:t>
            </a:r>
            <a:r>
              <a:rPr lang="de-DE" sz="2400" b="1" dirty="0" err="1" smtClean="0"/>
              <a:t>monogenous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60582" y="1917627"/>
            <a:ext cx="1864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- </a:t>
            </a:r>
            <a:r>
              <a:rPr lang="de-DE" sz="2400" b="1" dirty="0" smtClean="0"/>
              <a:t>autosomal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04377" y="2589577"/>
            <a:ext cx="175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- dominant</a:t>
            </a:r>
          </a:p>
        </p:txBody>
      </p:sp>
    </p:spTree>
    <p:extLst>
      <p:ext uri="{BB962C8B-B14F-4D97-AF65-F5344CB8AC3E}">
        <p14:creationId xmlns:p14="http://schemas.microsoft.com/office/powerpoint/2010/main" val="254776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Macintosh PowerPoint</Application>
  <PresentationFormat>Bildschirmpräsentation (4:3)</PresentationFormat>
  <Paragraphs>132</Paragraphs>
  <Slides>21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4</cp:revision>
  <dcterms:created xsi:type="dcterms:W3CDTF">2012-05-16T04:59:12Z</dcterms:created>
  <dcterms:modified xsi:type="dcterms:W3CDTF">2012-05-16T05:39:37Z</dcterms:modified>
</cp:coreProperties>
</file>