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4" r:id="rId2"/>
    <p:sldId id="305" r:id="rId3"/>
    <p:sldId id="306" r:id="rId4"/>
    <p:sldId id="316" r:id="rId5"/>
    <p:sldId id="317" r:id="rId6"/>
    <p:sldId id="299" r:id="rId7"/>
    <p:sldId id="300" r:id="rId8"/>
    <p:sldId id="301" r:id="rId9"/>
    <p:sldId id="311" r:id="rId10"/>
    <p:sldId id="312" r:id="rId11"/>
    <p:sldId id="302" r:id="rId12"/>
    <p:sldId id="310" r:id="rId13"/>
    <p:sldId id="303" r:id="rId14"/>
    <p:sldId id="313" r:id="rId15"/>
    <p:sldId id="315" r:id="rId16"/>
    <p:sldId id="308" r:id="rId17"/>
    <p:sldId id="309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10" autoAdjust="0"/>
  </p:normalViewPr>
  <p:slideViewPr>
    <p:cSldViewPr snapToGrid="0" snapToObjects="1">
      <p:cViewPr>
        <p:scale>
          <a:sx n="66" d="100"/>
          <a:sy n="66" d="100"/>
        </p:scale>
        <p:origin x="-14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7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A3C6-D615-174F-8EFF-48A7C989D7D1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E740-28EE-8F4C-A3C5-8B2E204513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18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heredity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hereditable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	</a:t>
            </a:r>
            <a:r>
              <a:rPr lang="de-DE" dirty="0" smtClean="0">
                <a:effectLst/>
              </a:rPr>
              <a:t>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ex. same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not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exactly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inherited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 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Dalai Lama.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....“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H The Dalai Lama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06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cross-fertilized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flowers of plants grown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green and yellow seeds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found that the resulting hybrid seeds (peas) were all yellow.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planted these hybrids, allowed them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self-fertilize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examined the seeds produced.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found that the hybrid plants, grown from yellow seed, did not breed true. There were also some plants producing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seeds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F2 Generation.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this mean for the “trait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green” in the F1- Generation? 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was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somehow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still in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counted the amount the peas of the second generation!!!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carried out his research with more precision than had yet been used. He also used the new science of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results of his experiments. This use of mathematics to describe biological phenomena was a new concept.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8,023 peas in this second generation, 6,022 were yellow and 2,001 green--a ratio very close to three yellow to one green.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...do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matematical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atention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  6000 / 2000.... 3 / 1</a:t>
            </a:r>
          </a:p>
          <a:p>
            <a:endParaRPr lang="de-DE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concluded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comtributes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defining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seeds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offspring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dominant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recessive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Punnett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Square: 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yellow (dominant)    y = green (recessive)          P: Parental Generation 		F: Filial Generation (offspring)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67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Punnett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Square: 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yellow (dominant)    y = green (recessive)          P: Parental Generation 		F: Filial Generation (offspring)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7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Punnett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Square: 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yellow (dominant)    y = green (recessive)          P: Parental Generation 		F: Filial Generation (offspring)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150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Movie 6:30 – 13:55 (End)</a:t>
            </a:r>
          </a:p>
          <a:p>
            <a:endParaRPr lang="de-DE" b="0" dirty="0" smtClean="0"/>
          </a:p>
          <a:p>
            <a:r>
              <a:rPr lang="de-DE" b="0" dirty="0" err="1" smtClean="0"/>
              <a:t>Fill</a:t>
            </a:r>
            <a:r>
              <a:rPr lang="de-DE" b="0" baseline="0" dirty="0" smtClean="0"/>
              <a:t> in on </a:t>
            </a:r>
            <a:r>
              <a:rPr lang="de-DE" b="0" baseline="0" dirty="0" err="1" smtClean="0"/>
              <a:t>your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own</a:t>
            </a:r>
            <a:r>
              <a:rPr lang="de-DE" b="0" baseline="0" smtClean="0"/>
              <a:t>!</a:t>
            </a: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40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29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Gregor</a:t>
            </a:r>
            <a:r>
              <a:rPr lang="en-US" b="1" dirty="0" smtClean="0"/>
              <a:t> Johann Mendel (1822 –</a:t>
            </a:r>
            <a:r>
              <a:rPr lang="en-US" b="1" baseline="0" dirty="0" smtClean="0"/>
              <a:t> </a:t>
            </a:r>
            <a:r>
              <a:rPr lang="en-US" b="1" dirty="0" smtClean="0"/>
              <a:t>1884) </a:t>
            </a:r>
            <a:r>
              <a:rPr lang="en-US" dirty="0" smtClean="0"/>
              <a:t>was an Austrian</a:t>
            </a:r>
            <a:r>
              <a:rPr lang="en-US" baseline="0" dirty="0" smtClean="0"/>
              <a:t> </a:t>
            </a:r>
            <a:r>
              <a:rPr lang="en-US" dirty="0" smtClean="0"/>
              <a:t>scientist and monk.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Posthumous fame as the </a:t>
            </a:r>
            <a:r>
              <a:rPr lang="en-US" b="1" dirty="0" smtClean="0"/>
              <a:t>founder of the new science of genetics.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</a:t>
            </a:r>
            <a:r>
              <a:rPr lang="en-US" baseline="0" dirty="0" smtClean="0"/>
              <a:t> one can observe, children often look alike their parents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inherit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parents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humans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animals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also in </a:t>
            </a:r>
            <a:r>
              <a:rPr lang="de-DE" baseline="0" dirty="0" err="1" smtClean="0"/>
              <a:t>plants</a:t>
            </a:r>
            <a:r>
              <a:rPr lang="de-DE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Mendel demonstrated that the </a:t>
            </a:r>
            <a:r>
              <a:rPr lang="en-US" b="1" dirty="0" smtClean="0"/>
              <a:t>inheritance of certain traits in pea plants </a:t>
            </a:r>
            <a:r>
              <a:rPr lang="en-US" dirty="0" smtClean="0"/>
              <a:t>follows particular rules.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the significance of Mendel's work was not recognized until the turn of the 20th century, the independent rediscovery of these </a:t>
            </a:r>
            <a:r>
              <a:rPr lang="en-US" b="1" dirty="0" smtClean="0"/>
              <a:t>laws formed the foundation of the modern science of genetics.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We want to find out</a:t>
            </a:r>
            <a:r>
              <a:rPr lang="en-US" b="0" baseline="0" dirty="0" smtClean="0"/>
              <a:t> about the rules </a:t>
            </a:r>
            <a:r>
              <a:rPr lang="en-US" b="0" baseline="0" dirty="0" err="1" smtClean="0"/>
              <a:t>Mendelian</a:t>
            </a:r>
            <a:r>
              <a:rPr lang="en-US" b="0" baseline="0" dirty="0" smtClean="0"/>
              <a:t> rules ourselves</a:t>
            </a:r>
            <a:endParaRPr lang="de-DE" b="0" dirty="0" smtClean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93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Mendel experimented with varieties of </a:t>
            </a:r>
            <a:r>
              <a:rPr lang="en-US" b="1" dirty="0" smtClean="0"/>
              <a:t>garden peas </a:t>
            </a:r>
            <a:r>
              <a:rPr lang="en-US" dirty="0" smtClean="0"/>
              <a:t>(</a:t>
            </a:r>
            <a:r>
              <a:rPr lang="en-US" dirty="0" err="1" smtClean="0"/>
              <a:t>Pisum</a:t>
            </a:r>
            <a:r>
              <a:rPr lang="en-US" dirty="0" smtClean="0"/>
              <a:t> </a:t>
            </a:r>
            <a:r>
              <a:rPr lang="en-US" dirty="0" err="1" smtClean="0"/>
              <a:t>sativum</a:t>
            </a:r>
            <a:r>
              <a:rPr lang="en-US" dirty="0" smtClean="0"/>
              <a:t>). He found varieties with </a:t>
            </a:r>
            <a:r>
              <a:rPr lang="en-US" b="1" dirty="0" smtClean="0"/>
              <a:t>clearly</a:t>
            </a:r>
            <a:r>
              <a:rPr lang="en-US" b="1" baseline="0" dirty="0" smtClean="0"/>
              <a:t> distinguishable</a:t>
            </a:r>
            <a:r>
              <a:rPr lang="en-US" b="1" dirty="0" smtClean="0"/>
              <a:t> features </a:t>
            </a:r>
            <a:r>
              <a:rPr lang="en-US" dirty="0" smtClean="0"/>
              <a:t>such as </a:t>
            </a:r>
            <a:r>
              <a:rPr lang="en-US" b="1" dirty="0" smtClean="0"/>
              <a:t>flower </a:t>
            </a:r>
            <a:r>
              <a:rPr lang="en-US" b="1" dirty="0" err="1" smtClean="0"/>
              <a:t>colour</a:t>
            </a:r>
            <a:r>
              <a:rPr lang="en-US" dirty="0" smtClean="0"/>
              <a:t> (white versus purple), </a:t>
            </a:r>
            <a:r>
              <a:rPr lang="en-US" b="1" dirty="0" smtClean="0"/>
              <a:t>seed </a:t>
            </a:r>
            <a:r>
              <a:rPr lang="en-US" b="1" dirty="0" err="1" smtClean="0"/>
              <a:t>colour</a:t>
            </a:r>
            <a:r>
              <a:rPr lang="en-US" b="1" dirty="0" smtClean="0"/>
              <a:t> </a:t>
            </a:r>
            <a:r>
              <a:rPr lang="en-US" dirty="0" smtClean="0"/>
              <a:t>(green versus yellow) and </a:t>
            </a:r>
            <a:r>
              <a:rPr lang="en-US" b="1" dirty="0" smtClean="0"/>
              <a:t>form of seed </a:t>
            </a:r>
            <a:r>
              <a:rPr lang="en-US" dirty="0" smtClean="0"/>
              <a:t>(round versus wrinkled), and grew each variety for two years to make sure that it was pure--that it bred true. He chose pea plants because the flower is normally self-fertilized, but can be cross-fertilized experimentally if the stamens are removed before they ripen.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9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Movie Mendel 2.19– 3:26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12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83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 usually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fertilze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themselves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male sexual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pollen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female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sexual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plant.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typical experiment Mendel cross-fertilized the flowers of plants with purple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white petals. Cutting the male sexual organs of a pea plant before it could fertilize its female organs. Then he transferred the pollen of another plant on the female organ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fertilize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it.</a:t>
            </a:r>
          </a:p>
          <a:p>
            <a:endParaRPr lang="de-DE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Movie! 4:14- 6:30     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offspring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09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a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a plant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yellow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green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seeds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offspring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expect</a:t>
            </a:r>
            <a:r>
              <a:rPr lang="de-DE" baseline="0" dirty="0" smtClean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71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88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8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8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30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2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22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3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0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42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80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1E10-C2AA-F24F-A26B-E0FE816EF75E}" type="datetimeFigureOut">
              <a:rPr lang="de-DE" smtClean="0"/>
              <a:t>30.03.12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3" Type="http://schemas.openxmlformats.org/officeDocument/2006/relationships/image" Target="../media/image31.emf"/><Relationship Id="rId14" Type="http://schemas.openxmlformats.org/officeDocument/2006/relationships/image" Target="../media/image32.emf"/><Relationship Id="rId15" Type="http://schemas.openxmlformats.org/officeDocument/2006/relationships/image" Target="../media/image33.emf"/><Relationship Id="rId16" Type="http://schemas.openxmlformats.org/officeDocument/2006/relationships/image" Target="../media/image34.emf"/><Relationship Id="rId17" Type="http://schemas.openxmlformats.org/officeDocument/2006/relationships/image" Target="../media/image35.emf"/><Relationship Id="rId18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35935" y="3429719"/>
            <a:ext cx="3724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/>
              <a:t>GENETICS</a:t>
            </a:r>
            <a:endParaRPr lang="de-DE" sz="5400" b="1" dirty="0"/>
          </a:p>
        </p:txBody>
      </p:sp>
      <p:pic>
        <p:nvPicPr>
          <p:cNvPr id="3" name="Bild 2" descr="tw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" y="3378944"/>
            <a:ext cx="2115416" cy="1201074"/>
          </a:xfrm>
          <a:prstGeom prst="rect">
            <a:avLst/>
          </a:prstGeom>
        </p:spPr>
      </p:pic>
      <p:pic>
        <p:nvPicPr>
          <p:cNvPr id="4" name="Bild 3" descr="Image21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76" y="3292225"/>
            <a:ext cx="2583024" cy="3568520"/>
          </a:xfrm>
          <a:prstGeom prst="rect">
            <a:avLst/>
          </a:prstGeom>
        </p:spPr>
      </p:pic>
      <p:pic>
        <p:nvPicPr>
          <p:cNvPr id="5" name="Bild 4" descr="chromosome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2810"/>
            <a:ext cx="3116945" cy="2125190"/>
          </a:xfrm>
          <a:prstGeom prst="rect">
            <a:avLst/>
          </a:prstGeom>
        </p:spPr>
      </p:pic>
      <p:pic>
        <p:nvPicPr>
          <p:cNvPr id="6" name="Bild 5" descr="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5587" cy="2886566"/>
          </a:xfrm>
          <a:prstGeom prst="rect">
            <a:avLst/>
          </a:prstGeom>
        </p:spPr>
      </p:pic>
      <p:pic>
        <p:nvPicPr>
          <p:cNvPr id="7" name="Bild 6" descr="linkage-analysi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08" y="4732810"/>
            <a:ext cx="3070412" cy="2120215"/>
          </a:xfrm>
          <a:prstGeom prst="rect">
            <a:avLst/>
          </a:prstGeom>
        </p:spPr>
      </p:pic>
      <p:pic>
        <p:nvPicPr>
          <p:cNvPr id="8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56" y="0"/>
            <a:ext cx="4545544" cy="28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ea-fl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86" y="865970"/>
            <a:ext cx="6253130" cy="46898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28590" y="177168"/>
            <a:ext cx="262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Pea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Flower</a:t>
            </a:r>
            <a:endParaRPr lang="de-DE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04549" y="5984815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Female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male </a:t>
            </a:r>
            <a:r>
              <a:rPr lang="de-DE" dirty="0" err="1" smtClean="0"/>
              <a:t>organs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</a:t>
            </a:r>
            <a:r>
              <a:rPr lang="de-DE" dirty="0" err="1" smtClean="0"/>
              <a:t>enclosed</a:t>
            </a:r>
            <a:r>
              <a:rPr lang="de-DE" dirty="0" smtClean="0"/>
              <a:t>“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11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93" y="707372"/>
            <a:ext cx="55403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62880" y="54864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5400" b="1" dirty="0"/>
              <a:t>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67618" y="122596"/>
            <a:ext cx="342213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 err="1"/>
              <a:t>Crosspollination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511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80" y="1700808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80" y="17050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80" y="170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4427984" y="2564904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211960" y="40050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?</a:t>
            </a:r>
            <a:endParaRPr lang="de-DE" sz="4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097204" y="49648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80" y="5585383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38364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Bild 12" descr="rote erb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79" y="4899414"/>
            <a:ext cx="533400" cy="546100"/>
          </a:xfrm>
          <a:prstGeom prst="rect">
            <a:avLst/>
          </a:prstGeom>
        </p:spPr>
      </p:pic>
      <p:pic>
        <p:nvPicPr>
          <p:cNvPr id="14" name="Bild 13" descr="Unbenannt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" y="2238400"/>
            <a:ext cx="3624087" cy="36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6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19200" y="944563"/>
            <a:ext cx="911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b="1"/>
              <a:t>P: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19200" y="2544763"/>
            <a:ext cx="996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F1:</a:t>
            </a:r>
            <a:endParaRPr lang="de-DE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67436" y="300395"/>
            <a:ext cx="8257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/>
              <a:t>Transmission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 smtClean="0"/>
              <a:t>trait</a:t>
            </a:r>
            <a:r>
              <a:rPr lang="de-DE" sz="2400" b="1" dirty="0" smtClean="0"/>
              <a:t> </a:t>
            </a:r>
            <a:r>
              <a:rPr lang="de-DE" sz="2400" b="1" dirty="0"/>
              <a:t>„</a:t>
            </a:r>
            <a:r>
              <a:rPr lang="de-DE" sz="2400" b="1" dirty="0" err="1"/>
              <a:t>seed</a:t>
            </a:r>
            <a:r>
              <a:rPr lang="de-DE" sz="2400" b="1" dirty="0"/>
              <a:t> </a:t>
            </a:r>
            <a:r>
              <a:rPr lang="de-DE" sz="2400" b="1" dirty="0" err="1"/>
              <a:t>color</a:t>
            </a:r>
            <a:r>
              <a:rPr lang="ja-JP" altLang="de-DE" sz="2400" b="1" dirty="0">
                <a:latin typeface="Arial"/>
              </a:rPr>
              <a:t>“</a:t>
            </a:r>
            <a:r>
              <a:rPr lang="de-DE" sz="2400" b="1" dirty="0"/>
              <a:t> </a:t>
            </a:r>
            <a:r>
              <a:rPr lang="de-DE" sz="2400" b="1" dirty="0" err="1"/>
              <a:t>over</a:t>
            </a:r>
            <a:r>
              <a:rPr lang="de-DE" sz="2400" b="1" dirty="0"/>
              <a:t> </a:t>
            </a:r>
            <a:r>
              <a:rPr lang="de-DE" sz="2400" b="1" dirty="0" err="1"/>
              <a:t>generations</a:t>
            </a:r>
            <a:endParaRPr lang="de-DE" sz="2400" b="1" dirty="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0480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219200" y="3810000"/>
            <a:ext cx="996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dirty="0"/>
              <a:t>F1: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219200" y="5105400"/>
            <a:ext cx="996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F2: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376488" y="4940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30480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5867400" y="1066800"/>
            <a:ext cx="1706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P</a:t>
            </a:r>
            <a:r>
              <a:rPr lang="de-DE" sz="4000"/>
              <a:t>arents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5794375" y="2471738"/>
            <a:ext cx="271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F1</a:t>
            </a:r>
            <a:r>
              <a:rPr lang="de-DE"/>
              <a:t>: First generation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834063" y="5192713"/>
            <a:ext cx="30638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dirty="0"/>
              <a:t>F2:</a:t>
            </a:r>
            <a:r>
              <a:rPr lang="de-DE" dirty="0"/>
              <a:t> Second </a:t>
            </a:r>
            <a:r>
              <a:rPr lang="de-DE" dirty="0" err="1"/>
              <a:t>generation</a:t>
            </a:r>
            <a:endParaRPr lang="de-DE" dirty="0"/>
          </a:p>
          <a:p>
            <a:endParaRPr lang="de-DE" dirty="0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179388" y="6400800"/>
            <a:ext cx="903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...the same happened with other features (color of petals, shape of seeds)</a:t>
            </a:r>
          </a:p>
        </p:txBody>
      </p:sp>
    </p:spTree>
    <p:extLst>
      <p:ext uri="{BB962C8B-B14F-4D97-AF65-F5344CB8AC3E}">
        <p14:creationId xmlns:p14="http://schemas.microsoft.com/office/powerpoint/2010/main" val="33946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/>
      <p:bldP spid="20502" grpId="0"/>
      <p:bldP spid="20505" grpId="0" animBg="1"/>
      <p:bldP spid="20508" grpId="0"/>
      <p:bldP spid="20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unnettSquarePlainL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03" y="1998309"/>
            <a:ext cx="4002003" cy="356314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02036" y="203816"/>
            <a:ext cx="2561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/>
              <a:t>Punnett</a:t>
            </a:r>
            <a:r>
              <a:rPr lang="de-DE" sz="2400" b="1" dirty="0"/>
              <a:t> Square:</a:t>
            </a:r>
          </a:p>
        </p:txBody>
      </p:sp>
    </p:spTree>
    <p:extLst>
      <p:ext uri="{BB962C8B-B14F-4D97-AF65-F5344CB8AC3E}">
        <p14:creationId xmlns:p14="http://schemas.microsoft.com/office/powerpoint/2010/main" val="241717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unnettSquarePlainL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03" y="1998309"/>
            <a:ext cx="4002003" cy="35631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7090" y="207981"/>
            <a:ext cx="256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Punnett</a:t>
            </a:r>
            <a:r>
              <a:rPr lang="de-DE" sz="2400" b="1" dirty="0" smtClean="0"/>
              <a:t> Square: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06000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505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2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48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939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132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939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1295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7445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09800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29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787" y="2809590"/>
            <a:ext cx="5306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CLASSICAL GENETICS</a:t>
            </a:r>
          </a:p>
        </p:txBody>
      </p:sp>
      <p:pic>
        <p:nvPicPr>
          <p:cNvPr id="4" name="Bild 3" descr="tw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25042" cy="2512027"/>
          </a:xfrm>
          <a:prstGeom prst="rect">
            <a:avLst/>
          </a:prstGeom>
        </p:spPr>
      </p:pic>
      <p:pic>
        <p:nvPicPr>
          <p:cNvPr id="5" name="Bild 4" descr="Image2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7" y="2512026"/>
            <a:ext cx="3775953" cy="4345974"/>
          </a:xfrm>
          <a:prstGeom prst="rect">
            <a:avLst/>
          </a:prstGeom>
        </p:spPr>
      </p:pic>
      <p:pic>
        <p:nvPicPr>
          <p:cNvPr id="6" name="Bild 5" descr="linkage-analysi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348"/>
            <a:ext cx="5291139" cy="33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3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8232" y="3082520"/>
            <a:ext cx="562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MOLECULAR </a:t>
            </a:r>
            <a:r>
              <a:rPr lang="de-DE" sz="3600" b="1" dirty="0"/>
              <a:t>GENETICS</a:t>
            </a:r>
          </a:p>
        </p:txBody>
      </p:sp>
      <p:pic>
        <p:nvPicPr>
          <p:cNvPr id="3" name="Bild 2" descr="chromosom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434"/>
            <a:ext cx="4641746" cy="2886566"/>
          </a:xfrm>
          <a:prstGeom prst="rect">
            <a:avLst/>
          </a:prstGeom>
        </p:spPr>
      </p:pic>
      <p:pic>
        <p:nvPicPr>
          <p:cNvPr id="4" name="Bild 3" descr="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3971434"/>
            <a:ext cx="4065587" cy="2886566"/>
          </a:xfrm>
          <a:prstGeom prst="rect">
            <a:avLst/>
          </a:prstGeom>
        </p:spPr>
      </p:pic>
      <p:pic>
        <p:nvPicPr>
          <p:cNvPr id="5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92" y="-69294"/>
            <a:ext cx="5374769" cy="3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5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uman-evolution-01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66" y="114320"/>
            <a:ext cx="4598437" cy="659109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23540" y="900478"/>
            <a:ext cx="275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Evolution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16376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636818universeInASingleAtom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60" y="0"/>
            <a:ext cx="4535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 flipH="1">
            <a:off x="500240" y="481093"/>
            <a:ext cx="209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Ethics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70206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egor_Mendel.pn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25" y="2697212"/>
            <a:ext cx="3349264" cy="40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70026" y="1682802"/>
            <a:ext cx="4957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Gregor Mendel: 1822- 1884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0242" y="500524"/>
            <a:ext cx="5306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CLASSICAL GENETICS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91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#10;mendel.png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00" y="1146104"/>
            <a:ext cx="45862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6888" y="314980"/>
            <a:ext cx="7068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smtClean="0"/>
              <a:t>Mendel </a:t>
            </a:r>
            <a:r>
              <a:rPr lang="de-DE" sz="2800" b="1" dirty="0" err="1" smtClean="0"/>
              <a:t>did</a:t>
            </a:r>
            <a:r>
              <a:rPr lang="de-DE" sz="2800" b="1" dirty="0" smtClean="0"/>
              <a:t> </a:t>
            </a:r>
            <a:r>
              <a:rPr lang="de-DE" sz="2800" b="1" dirty="0"/>
              <a:t>E</a:t>
            </a:r>
            <a:r>
              <a:rPr lang="de-DE" sz="2800" b="1" dirty="0" smtClean="0"/>
              <a:t>xperiments </a:t>
            </a:r>
            <a:r>
              <a:rPr lang="de-DE" sz="2800" b="1" dirty="0" err="1"/>
              <a:t>with</a:t>
            </a:r>
            <a:r>
              <a:rPr lang="de-DE" sz="2800" b="1" dirty="0"/>
              <a:t>  </a:t>
            </a:r>
            <a:r>
              <a:rPr lang="de-DE" sz="2800" b="1" dirty="0" err="1"/>
              <a:t>P</a:t>
            </a:r>
            <a:r>
              <a:rPr lang="de-DE" sz="2800" b="1" dirty="0" err="1" smtClean="0"/>
              <a:t>ea</a:t>
            </a:r>
            <a:r>
              <a:rPr lang="de-DE" sz="2800" b="1" dirty="0" smtClean="0"/>
              <a:t> </a:t>
            </a:r>
            <a:r>
              <a:rPr lang="de-DE" sz="2800" b="1" dirty="0" err="1"/>
              <a:t>plants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40357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600200"/>
            <a:ext cx="25590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09863" y="223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7412" name="Picture 4" descr="Untitled-3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741988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385810" y="523560"/>
            <a:ext cx="431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Structure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flower</a:t>
            </a:r>
            <a:endParaRPr lang="de-DE" sz="3600" dirty="0"/>
          </a:p>
        </p:txBody>
      </p:sp>
      <p:pic>
        <p:nvPicPr>
          <p:cNvPr id="5" name="Bild 4" descr="423px-Mature_flower_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" y="1741535"/>
            <a:ext cx="9143999" cy="46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Macintosh PowerPoint</Application>
  <PresentationFormat>Bildschirmpräsentation (4:3)</PresentationFormat>
  <Paragraphs>100</Paragraphs>
  <Slides>17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97</cp:revision>
  <dcterms:created xsi:type="dcterms:W3CDTF">2012-03-20T11:34:30Z</dcterms:created>
  <dcterms:modified xsi:type="dcterms:W3CDTF">2012-03-30T05:53:47Z</dcterms:modified>
</cp:coreProperties>
</file>