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A9BC294-FFE2-49D5-8D69-9E1BD2C41BD5}"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BBFC77FB-9ED0-4EC9-95AA-A1379042E648}"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3DC5C2F9-1CAC-4260-A1DD-9FCDBB877499}"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6CBB8FF1-D9AA-43F3-AF6F-95CC898621D3}"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85" autoAdjust="0"/>
    <p:restoredTop sz="94660"/>
  </p:normalViewPr>
  <p:slideViewPr>
    <p:cSldViewPr snapToGrid="0">
      <p:cViewPr varScale="1">
        <p:scale>
          <a:sx n="102" d="100"/>
          <a:sy n="102" d="100"/>
        </p:scale>
        <p:origin x="-84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1143000" y="685800"/>
            <a:ext cx="4572000" cy="3429000"/>
          </a:xfrm>
          <a:prstGeom prst="rect">
            <a:avLst/>
          </a:prstGeom>
        </p:spPr>
        <p:txBody>
          <a:bodyPr/>
          <a:lstStyle/>
          <a:p>
            <a:endParaRPr/>
          </a:p>
        </p:txBody>
      </p:sp>
      <p:sp>
        <p:nvSpPr>
          <p:cNvPr id="221" name="Shape 22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395398490"/>
      </p:ext>
    </p:extLst>
  </p:cSld>
  <p:clrMap bg1="lt1" tx1="dk1" bg2="lt2" tx2="dk2" accent1="accent1" accent2="accent2" accent3="accent3" accent4="accent4" accent5="accent5" accent6="accent6" hlink="hlink" folHlink="folHlink"/>
  <p:notesStyle>
    <a:lvl1pPr defTabSz="406400" latinLnBrk="0">
      <a:defRPr sz="1200">
        <a:latin typeface="Lucida Grande"/>
        <a:ea typeface="Lucida Grande"/>
        <a:cs typeface="Lucida Grande"/>
        <a:sym typeface="Lucida Grande"/>
      </a:defRPr>
    </a:lvl1pPr>
    <a:lvl2pPr indent="228600" defTabSz="406400" latinLnBrk="0">
      <a:defRPr sz="1200">
        <a:latin typeface="Lucida Grande"/>
        <a:ea typeface="Lucida Grande"/>
        <a:cs typeface="Lucida Grande"/>
        <a:sym typeface="Lucida Grande"/>
      </a:defRPr>
    </a:lvl2pPr>
    <a:lvl3pPr indent="457200" defTabSz="406400" latinLnBrk="0">
      <a:defRPr sz="1200">
        <a:latin typeface="Lucida Grande"/>
        <a:ea typeface="Lucida Grande"/>
        <a:cs typeface="Lucida Grande"/>
        <a:sym typeface="Lucida Grande"/>
      </a:defRPr>
    </a:lvl3pPr>
    <a:lvl4pPr indent="685800" defTabSz="406400" latinLnBrk="0">
      <a:defRPr sz="1200">
        <a:latin typeface="Lucida Grande"/>
        <a:ea typeface="Lucida Grande"/>
        <a:cs typeface="Lucida Grande"/>
        <a:sym typeface="Lucida Grande"/>
      </a:defRPr>
    </a:lvl4pPr>
    <a:lvl5pPr indent="914400" defTabSz="406400" latinLnBrk="0">
      <a:defRPr sz="1200">
        <a:latin typeface="Lucida Grande"/>
        <a:ea typeface="Lucida Grande"/>
        <a:cs typeface="Lucida Grande"/>
        <a:sym typeface="Lucida Grande"/>
      </a:defRPr>
    </a:lvl5pPr>
    <a:lvl6pPr indent="1143000" defTabSz="406400" latinLnBrk="0">
      <a:defRPr sz="1200">
        <a:latin typeface="Lucida Grande"/>
        <a:ea typeface="Lucida Grande"/>
        <a:cs typeface="Lucida Grande"/>
        <a:sym typeface="Lucida Grande"/>
      </a:defRPr>
    </a:lvl6pPr>
    <a:lvl7pPr indent="1371600" defTabSz="406400" latinLnBrk="0">
      <a:defRPr sz="1200">
        <a:latin typeface="Lucida Grande"/>
        <a:ea typeface="Lucida Grande"/>
        <a:cs typeface="Lucida Grande"/>
        <a:sym typeface="Lucida Grande"/>
      </a:defRPr>
    </a:lvl7pPr>
    <a:lvl8pPr indent="1600200" defTabSz="406400" latinLnBrk="0">
      <a:defRPr sz="1200">
        <a:latin typeface="Lucida Grande"/>
        <a:ea typeface="Lucida Grande"/>
        <a:cs typeface="Lucida Grande"/>
        <a:sym typeface="Lucida Grande"/>
      </a:defRPr>
    </a:lvl8pPr>
    <a:lvl9pPr indent="1828800" defTabSz="406400" latinLnBrk="0">
      <a:defRPr sz="1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lvl1pPr>
              <a:defRPr sz="2400"/>
            </a:lvl1pPr>
          </a:lstStyle>
          <a:p>
            <a:r>
              <a:t>Ask: How could the human being for first time see his own fase at a time there werde no mirrors available?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hape 650"/>
          <p:cNvSpPr>
            <a:spLocks noGrp="1" noRot="1" noChangeAspect="1"/>
          </p:cNvSpPr>
          <p:nvPr>
            <p:ph type="sldImg"/>
          </p:nvPr>
        </p:nvSpPr>
        <p:spPr>
          <a:prstGeom prst="rect">
            <a:avLst/>
          </a:prstGeom>
        </p:spPr>
        <p:txBody>
          <a:bodyPr/>
          <a:lstStyle/>
          <a:p>
            <a:endParaRPr/>
          </a:p>
        </p:txBody>
      </p:sp>
      <p:sp>
        <p:nvSpPr>
          <p:cNvPr id="651" name="Shape 651"/>
          <p:cNvSpPr>
            <a:spLocks noGrp="1"/>
          </p:cNvSpPr>
          <p:nvPr>
            <p:ph type="body" sz="quarter" idx="1"/>
          </p:nvPr>
        </p:nvSpPr>
        <p:spPr>
          <a:prstGeom prst="rect">
            <a:avLst/>
          </a:prstGeom>
        </p:spPr>
        <p:txBody>
          <a:bodyPr/>
          <a:lstStyle/>
          <a:p>
            <a:pPr defTabSz="457200">
              <a:defRPr sz="1600"/>
            </a:pPr>
            <a:r>
              <a:t>Experiments:</a:t>
            </a:r>
          </a:p>
          <a:p>
            <a:pPr defTabSz="457200">
              <a:defRPr sz="1600"/>
            </a:pPr>
            <a:r>
              <a:t>Brennende Kerze unter Wasser</a:t>
            </a:r>
          </a:p>
          <a:p>
            <a:pPr defTabSz="457200">
              <a:defRPr sz="1600"/>
            </a:pPr>
            <a:r>
              <a:t>Tripelspiegel mit Laser und Smoke</a:t>
            </a:r>
          </a:p>
          <a:p>
            <a:pPr defTabSz="457200">
              <a:defRPr sz="1600"/>
            </a:pPr>
            <a:r>
              <a:t>Katzenauge</a:t>
            </a:r>
          </a:p>
          <a:p>
            <a:pPr defTabSz="457200">
              <a:defRPr sz="1600"/>
            </a:pPr>
            <a:r>
              <a:t>Hohlspiegel Unterteil von Säulispiegel mit Projektion</a:t>
            </a:r>
          </a:p>
          <a:p>
            <a:pPr defTabSz="457200">
              <a:defRPr sz="1600"/>
            </a:pPr>
            <a:r>
              <a:t>Hohlspiegel mit Suppenlöffel Konkav und konvex</a:t>
            </a:r>
          </a:p>
          <a:p>
            <a:pPr defTabSz="457200">
              <a:defRPr sz="1600"/>
            </a:pPr>
            <a:r>
              <a:t>Kosmetikspiegel</a:t>
            </a:r>
          </a:p>
          <a:p>
            <a:pPr defTabSz="457200">
              <a:defRPr sz="1600"/>
            </a:pPr>
            <a:r>
              <a:t>Säulispiegel</a:t>
            </a:r>
          </a:p>
          <a:p>
            <a:pPr defTabSz="457200">
              <a:defRPr sz="1600"/>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Shape 731"/>
          <p:cNvSpPr>
            <a:spLocks noGrp="1" noRot="1" noChangeAspect="1"/>
          </p:cNvSpPr>
          <p:nvPr>
            <p:ph type="sldImg"/>
          </p:nvPr>
        </p:nvSpPr>
        <p:spPr>
          <a:prstGeom prst="rect">
            <a:avLst/>
          </a:prstGeom>
        </p:spPr>
        <p:txBody>
          <a:bodyPr/>
          <a:lstStyle/>
          <a:p>
            <a:endParaRPr/>
          </a:p>
        </p:txBody>
      </p:sp>
      <p:sp>
        <p:nvSpPr>
          <p:cNvPr id="732" name="Shape 732"/>
          <p:cNvSpPr>
            <a:spLocks noGrp="1"/>
          </p:cNvSpPr>
          <p:nvPr>
            <p:ph type="body" sz="quarter" idx="1"/>
          </p:nvPr>
        </p:nvSpPr>
        <p:spPr>
          <a:prstGeom prst="rect">
            <a:avLst/>
          </a:prstGeom>
        </p:spPr>
        <p:txBody>
          <a:bodyPr/>
          <a:lstStyle>
            <a:lvl1pPr>
              <a:defRPr sz="2400"/>
            </a:lvl1pPr>
          </a:lstStyle>
          <a:p>
            <a:r>
              <a:t>What is wrong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pPr>
              <a:defRPr sz="2400">
                <a:solidFill>
                  <a:srgbClr val="FF4013"/>
                </a:solidFill>
              </a:defRPr>
            </a:pPr>
            <a:r>
              <a:t>Exp.: Reflection on black paper, white paper, Alu foil, mirror</a:t>
            </a:r>
          </a:p>
          <a:p>
            <a:pPr>
              <a:defRPr sz="2400">
                <a:solidFill>
                  <a:srgbClr val="FF4013"/>
                </a:solidFill>
              </a:defRPr>
            </a:pPr>
            <a:r>
              <a:t>Use the beamer beam and hold the papers etc so the reflection goes to the class room ceiling. Observe brightening. The flatter and whiter the paper etc more light goes to the ceiling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pPr defTabSz="457200">
              <a:defRPr sz="2400">
                <a:solidFill>
                  <a:srgbClr val="FF2600"/>
                </a:solidFill>
              </a:defRPr>
            </a:pPr>
            <a:r>
              <a:t>Exp:</a:t>
            </a:r>
          </a:p>
          <a:p>
            <a:pPr defTabSz="457200">
              <a:defRPr sz="2400">
                <a:solidFill>
                  <a:srgbClr val="FF2600"/>
                </a:solidFill>
              </a:defRPr>
            </a:pPr>
            <a:r>
              <a:t>Laser on Mirror + Smoke: different angles, also tilt the mirror in different directions (3 Dimensions)</a:t>
            </a:r>
          </a:p>
          <a:p>
            <a:pPr defTabSz="457200">
              <a:defRPr sz="2400">
                <a:solidFill>
                  <a:srgbClr val="FF2600"/>
                </a:solidFill>
              </a:defRPr>
            </a:pPr>
            <a:r>
              <a:t>Model Cardboard + Normal (Pencil)</a:t>
            </a:r>
          </a:p>
          <a:p>
            <a:pPr defTabSz="457200">
              <a:defRPr sz="2400">
                <a:solidFill>
                  <a:srgbClr val="FF2600"/>
                </a:solidFill>
              </a:defRPr>
            </a:pPr>
            <a:r>
              <a:t>Model Cardboard for Reflection with incoming, outgoing ray and normal</a:t>
            </a:r>
          </a:p>
          <a:p>
            <a:pPr defTabSz="457200">
              <a:defRPr sz="2400">
                <a:solidFill>
                  <a:srgbClr val="FF2600"/>
                </a:solidFill>
              </a:defRPr>
            </a:pPr>
            <a:r>
              <a:t>Students go into the sun with small cosmetic mirror and have to point to one object</a:t>
            </a:r>
          </a:p>
          <a:p>
            <a:pPr defTabSz="457200">
              <a:defRPr sz="2400">
                <a:solidFill>
                  <a:srgbClr val="FF2600"/>
                </a:solidFill>
              </a:defRPr>
            </a:pPr>
            <a:r>
              <a:t>Groups of three or for try to bring sun reflection into a room round the corner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lvl1pPr defTabSz="457200">
              <a:defRPr sz="2400"/>
            </a:lvl1pPr>
          </a:lstStyle>
          <a:p>
            <a:r>
              <a:t>If time permits: Let write down the Tibetan sentences in the Script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noRot="1" noChangeAspect="1"/>
          </p:cNvSpPr>
          <p:nvPr>
            <p:ph type="sldImg"/>
          </p:nvPr>
        </p:nvSpPr>
        <p:spPr>
          <a:prstGeom prst="rect">
            <a:avLst/>
          </a:prstGeom>
        </p:spPr>
        <p:txBody>
          <a:bodyPr/>
          <a:lstStyle/>
          <a:p>
            <a:endParaRPr/>
          </a:p>
        </p:txBody>
      </p:sp>
      <p:sp>
        <p:nvSpPr>
          <p:cNvPr id="513" name="Shape 513"/>
          <p:cNvSpPr>
            <a:spLocks noGrp="1"/>
          </p:cNvSpPr>
          <p:nvPr>
            <p:ph type="body" sz="quarter" idx="1"/>
          </p:nvPr>
        </p:nvSpPr>
        <p:spPr>
          <a:prstGeom prst="rect">
            <a:avLst/>
          </a:prstGeom>
        </p:spPr>
        <p:txBody>
          <a:bodyPr/>
          <a:lstStyle>
            <a:lvl1pPr>
              <a:defRPr sz="2600">
                <a:solidFill>
                  <a:schemeClr val="accent5"/>
                </a:solidFill>
              </a:defRPr>
            </a:lvl1pPr>
          </a:lstStyle>
          <a:p>
            <a:r>
              <a:t>Phet-Applet: Reflection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a:spLocks noGrp="1" noRot="1" noChangeAspect="1"/>
          </p:cNvSpPr>
          <p:nvPr>
            <p:ph type="sldImg"/>
          </p:nvPr>
        </p:nvSpPr>
        <p:spPr>
          <a:prstGeom prst="rect">
            <a:avLst/>
          </a:prstGeom>
        </p:spPr>
        <p:txBody>
          <a:bodyPr/>
          <a:lstStyle/>
          <a:p>
            <a:endParaRPr/>
          </a:p>
        </p:txBody>
      </p:sp>
      <p:sp>
        <p:nvSpPr>
          <p:cNvPr id="519" name="Shape 519"/>
          <p:cNvSpPr>
            <a:spLocks noGrp="1"/>
          </p:cNvSpPr>
          <p:nvPr>
            <p:ph type="body" sz="quarter" idx="1"/>
          </p:nvPr>
        </p:nvSpPr>
        <p:spPr>
          <a:prstGeom prst="rect">
            <a:avLst/>
          </a:prstGeom>
        </p:spPr>
        <p:txBody>
          <a:bodyPr/>
          <a:lstStyle/>
          <a:p>
            <a:pPr>
              <a:defRPr sz="2400">
                <a:solidFill>
                  <a:srgbClr val="FF4013"/>
                </a:solidFill>
              </a:defRPr>
            </a:pPr>
            <a:r>
              <a:t>Exp.:ev. Phet mit File:bending-light_bo.html</a:t>
            </a:r>
          </a:p>
          <a:p>
            <a:pPr>
              <a:defRPr sz="2400">
                <a:solidFill>
                  <a:srgbClr val="FF4013"/>
                </a:solidFill>
              </a:defRPr>
            </a:pPr>
            <a:r>
              <a:t>oder mit online zum Link auf Laser klicken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Shape 574"/>
          <p:cNvSpPr>
            <a:spLocks noGrp="1" noRot="1" noChangeAspect="1"/>
          </p:cNvSpPr>
          <p:nvPr>
            <p:ph type="sldImg"/>
          </p:nvPr>
        </p:nvSpPr>
        <p:spPr>
          <a:prstGeom prst="rect">
            <a:avLst/>
          </a:prstGeom>
        </p:spPr>
        <p:txBody>
          <a:bodyPr/>
          <a:lstStyle/>
          <a:p>
            <a:endParaRPr/>
          </a:p>
        </p:txBody>
      </p:sp>
      <p:sp>
        <p:nvSpPr>
          <p:cNvPr id="575" name="Shape 575"/>
          <p:cNvSpPr>
            <a:spLocks noGrp="1"/>
          </p:cNvSpPr>
          <p:nvPr>
            <p:ph type="body" sz="quarter" idx="1"/>
          </p:nvPr>
        </p:nvSpPr>
        <p:spPr>
          <a:prstGeom prst="rect">
            <a:avLst/>
          </a:prstGeom>
        </p:spPr>
        <p:txBody>
          <a:bodyPr/>
          <a:lstStyle>
            <a:lvl1pPr>
              <a:defRPr sz="2400"/>
            </a:lvl1pPr>
          </a:lstStyle>
          <a:p>
            <a:r>
              <a:t>Connect to Mathematics: Mirror. In Math much simpler to get the image. So Math supports physics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prstGeom prst="rect">
            <a:avLst/>
          </a:prstGeom>
        </p:spPr>
        <p:txBody>
          <a:bodyPr/>
          <a:lstStyle/>
          <a:p>
            <a:endParaRPr/>
          </a:p>
        </p:txBody>
      </p:sp>
      <p:sp>
        <p:nvSpPr>
          <p:cNvPr id="579" name="Shape 579"/>
          <p:cNvSpPr>
            <a:spLocks noGrp="1"/>
          </p:cNvSpPr>
          <p:nvPr>
            <p:ph type="body" sz="quarter" idx="1"/>
          </p:nvPr>
        </p:nvSpPr>
        <p:spPr>
          <a:prstGeom prst="rect">
            <a:avLst/>
          </a:prstGeom>
        </p:spPr>
        <p:txBody>
          <a:bodyPr/>
          <a:lstStyle/>
          <a:p>
            <a:pPr defTabSz="457200">
              <a:defRPr sz="2400"/>
            </a:pPr>
            <a:r>
              <a:t>Students do: Drawing on script: Mirroring of candle</a:t>
            </a:r>
          </a:p>
          <a:p>
            <a:pPr defTabSz="457200">
              <a:defRPr sz="2400">
                <a:solidFill>
                  <a:schemeClr val="accent5">
                    <a:hueOff val="-444211"/>
                    <a:satOff val="-14915"/>
                    <a:lumOff val="22857"/>
                  </a:schemeClr>
                </a:solidFill>
              </a:defRPr>
            </a:pPr>
            <a:r>
              <a:t>Exp: Students do: Eraser on Mini-mirror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a:spLocks noGrp="1" noRot="1" noChangeAspect="1"/>
          </p:cNvSpPr>
          <p:nvPr>
            <p:ph type="sldImg"/>
          </p:nvPr>
        </p:nvSpPr>
        <p:spPr>
          <a:prstGeom prst="rect">
            <a:avLst/>
          </a:prstGeom>
        </p:spPr>
        <p:txBody>
          <a:bodyPr/>
          <a:lstStyle/>
          <a:p>
            <a:endParaRPr/>
          </a:p>
        </p:txBody>
      </p:sp>
      <p:sp>
        <p:nvSpPr>
          <p:cNvPr id="639" name="Shape 639"/>
          <p:cNvSpPr>
            <a:spLocks noGrp="1"/>
          </p:cNvSpPr>
          <p:nvPr>
            <p:ph type="body" sz="quarter" idx="1"/>
          </p:nvPr>
        </p:nvSpPr>
        <p:spPr>
          <a:prstGeom prst="rect">
            <a:avLst/>
          </a:prstGeom>
        </p:spPr>
        <p:txBody>
          <a:bodyPr/>
          <a:lstStyle>
            <a:lvl1pPr>
              <a:defRPr sz="2400"/>
            </a:lvl1pPr>
          </a:lstStyle>
          <a:p>
            <a:r>
              <a:t>Ask: Which is the object and which is the image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mDnormal">
    <p:bg>
      <p:bgPr>
        <a:solidFill>
          <a:srgbClr val="FFFFFF"/>
        </a:solidFill>
        <a:effectLst/>
      </p:bgPr>
    </p:bg>
    <p:spTree>
      <p:nvGrpSpPr>
        <p:cNvPr id="1" name=""/>
        <p:cNvGrpSpPr/>
        <p:nvPr/>
      </p:nvGrpSpPr>
      <p:grpSpPr>
        <a:xfrm>
          <a:off x="0" y="0"/>
          <a:ext cx="0" cy="0"/>
          <a:chOff x="0" y="0"/>
          <a:chExt cx="0" cy="0"/>
        </a:xfrm>
      </p:grpSpPr>
      <p:grpSp>
        <p:nvGrpSpPr>
          <p:cNvPr id="14" name="Group 14"/>
          <p:cNvGrpSpPr/>
          <p:nvPr/>
        </p:nvGrpSpPr>
        <p:grpSpPr>
          <a:xfrm>
            <a:off x="0" y="6629400"/>
            <a:ext cx="9192270" cy="279400"/>
            <a:chOff x="0" y="0"/>
            <a:chExt cx="9192269" cy="279400"/>
          </a:xfrm>
        </p:grpSpPr>
        <p:sp>
          <p:nvSpPr>
            <p:cNvPr id="11" name="Shape 11"/>
            <p:cNvSpPr/>
            <p:nvPr/>
          </p:nvSpPr>
          <p:spPr>
            <a:xfrm>
              <a:off x="0" y="0"/>
              <a:ext cx="1701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406400">
                <a:lnSpc>
                  <a:spcPts val="1400"/>
                </a:lnSpc>
                <a:tabLst>
                  <a:tab pos="749300" algn="l"/>
                  <a:tab pos="1892300" algn="l"/>
                </a:tabLst>
                <a:defRPr i="1">
                  <a:solidFill>
                    <a:srgbClr val="011A9A"/>
                  </a:solidFill>
                </a:defRPr>
              </a:lvl1pPr>
            </a:lstStyle>
            <a:p>
              <a:pPr>
                <a:defRPr i="0"/>
              </a:pPr>
              <a:r>
                <a:rPr i="1"/>
                <a:t>Science meets Dharma</a:t>
              </a:r>
            </a:p>
          </p:txBody>
        </p:sp>
        <p:sp>
          <p:nvSpPr>
            <p:cNvPr id="12" name="Shape 12"/>
            <p:cNvSpPr/>
            <p:nvPr/>
          </p:nvSpPr>
          <p:spPr>
            <a:xfrm flipV="1">
              <a:off x="0" y="34926"/>
              <a:ext cx="9192270" cy="3175"/>
            </a:xfrm>
            <a:prstGeom prst="line">
              <a:avLst/>
            </a:prstGeom>
            <a:noFill/>
            <a:ln w="38100" cap="flat">
              <a:solidFill>
                <a:srgbClr val="15248C"/>
              </a:solidFill>
              <a:prstDash val="solid"/>
              <a:miter lim="400000"/>
            </a:ln>
            <a:effectLst/>
          </p:spPr>
          <p:txBody>
            <a:bodyPr wrap="square" lIns="50800" tIns="50800" rIns="50800" bIns="50800" numCol="1" anchor="ctr">
              <a:noAutofit/>
            </a:bodyPr>
            <a:lstStyle/>
            <a:p>
              <a:endParaRPr/>
            </a:p>
          </p:txBody>
        </p:sp>
        <p:sp>
          <p:nvSpPr>
            <p:cNvPr id="13" name="Shape 13"/>
            <p:cNvSpPr/>
            <p:nvPr/>
          </p:nvSpPr>
          <p:spPr>
            <a:xfrm>
              <a:off x="8115300" y="0"/>
              <a:ext cx="1066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406400">
                <a:lnSpc>
                  <a:spcPts val="1400"/>
                </a:lnSpc>
                <a:tabLst>
                  <a:tab pos="749300" algn="l"/>
                  <a:tab pos="1892300" algn="l"/>
                </a:tabLst>
                <a:defRPr>
                  <a:solidFill>
                    <a:srgbClr val="011A9A"/>
                  </a:solidFill>
                </a:defRPr>
              </a:lvl1pPr>
            </a:lstStyle>
            <a:p>
              <a:r>
                <a:t>Werner Nater</a:t>
              </a:r>
            </a:p>
          </p:txBody>
        </p:sp>
      </p:grpSp>
      <p:sp>
        <p:nvSpPr>
          <p:cNvPr id="15" name="Shape 15"/>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orlage #4">
    <p:spTree>
      <p:nvGrpSpPr>
        <p:cNvPr id="1" name=""/>
        <p:cNvGrpSpPr/>
        <p:nvPr/>
      </p:nvGrpSpPr>
      <p:grpSpPr>
        <a:xfrm>
          <a:off x="0" y="0"/>
          <a:ext cx="0" cy="0"/>
          <a:chOff x="0" y="0"/>
          <a:chExt cx="0" cy="0"/>
        </a:xfrm>
      </p:grpSpPr>
      <p:grpSp>
        <p:nvGrpSpPr>
          <p:cNvPr id="95" name="Group 95"/>
          <p:cNvGrpSpPr/>
          <p:nvPr/>
        </p:nvGrpSpPr>
        <p:grpSpPr>
          <a:xfrm>
            <a:off x="-177801" y="-277813"/>
            <a:ext cx="9321802" cy="7150101"/>
            <a:chOff x="0" y="0"/>
            <a:chExt cx="9321800" cy="7150100"/>
          </a:xfrm>
        </p:grpSpPr>
        <p:sp>
          <p:nvSpPr>
            <p:cNvPr id="93" name="Shape 93"/>
            <p:cNvSpPr/>
            <p:nvPr/>
          </p:nvSpPr>
          <p:spPr>
            <a:xfrm>
              <a:off x="0" y="0"/>
              <a:ext cx="9321801" cy="7150100"/>
            </a:xfrm>
            <a:prstGeom prst="rect">
              <a:avLst/>
            </a:prstGeom>
            <a:gradFill flip="none" rotWithShape="1">
              <a:gsLst>
                <a:gs pos="0">
                  <a:srgbClr val="000000">
                    <a:alpha val="43998"/>
                  </a:srgbClr>
                </a:gs>
                <a:gs pos="100000">
                  <a:srgbClr val="000000">
                    <a:alpha val="43998"/>
                  </a:srgbClr>
                </a:gs>
              </a:gsLst>
              <a:lin ang="10800000" scaled="0"/>
            </a:gradFill>
            <a:ln w="12700" cap="flat">
              <a:solidFill>
                <a:srgbClr val="000000"/>
              </a:solidFill>
              <a:prstDash val="solid"/>
              <a:round/>
            </a:ln>
            <a:effectLst/>
          </p:spPr>
          <p:txBody>
            <a:bodyPr wrap="square" lIns="50800" tIns="50800" rIns="50800" bIns="50800" numCol="1" anchor="ctr">
              <a:noAutofit/>
            </a:bodyPr>
            <a:lstStyle/>
            <a:p>
              <a:pPr marL="40639" marR="40639" defTabSz="914400">
                <a:defRPr sz="1400">
                  <a:uFill>
                    <a:solidFill>
                      <a:srgbClr val="000000"/>
                    </a:solidFill>
                  </a:uFill>
                  <a:latin typeface="+mn-lt"/>
                  <a:ea typeface="+mn-ea"/>
                  <a:cs typeface="+mn-cs"/>
                  <a:sym typeface="Arial"/>
                </a:defRPr>
              </a:pPr>
              <a:endParaRPr/>
            </a:p>
          </p:txBody>
        </p:sp>
        <p:sp>
          <p:nvSpPr>
            <p:cNvPr id="94" name="Shape 94"/>
            <p:cNvSpPr/>
            <p:nvPr/>
          </p:nvSpPr>
          <p:spPr>
            <a:xfrm>
              <a:off x="0" y="0"/>
              <a:ext cx="9321801" cy="7150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marL="40639" marR="40639" defTabSz="914400">
                <a:buClr>
                  <a:srgbClr val="000000"/>
                </a:buClr>
                <a:buFont typeface="Arial"/>
                <a:defRPr sz="1400">
                  <a:uFill>
                    <a:solidFill>
                      <a:srgbClr val="000000"/>
                    </a:solidFill>
                  </a:uFill>
                  <a:latin typeface="+mn-lt"/>
                  <a:ea typeface="+mn-ea"/>
                  <a:cs typeface="+mn-cs"/>
                  <a:sym typeface="Arial"/>
                </a:defRPr>
              </a:lvl1pPr>
            </a:lstStyle>
            <a:p>
              <a:r>
                <a:t> </a:t>
              </a:r>
            </a:p>
          </p:txBody>
        </p:sp>
      </p:grpSp>
      <p:sp>
        <p:nvSpPr>
          <p:cNvPr id="96" name="Shape 9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mD normal mit 2 Balken">
    <p:bg>
      <p:bgPr>
        <a:solidFill>
          <a:srgbClr val="FFFFFF"/>
        </a:solidFill>
        <a:effectLst/>
      </p:bgPr>
    </p:bg>
    <p:spTree>
      <p:nvGrpSpPr>
        <p:cNvPr id="1" name=""/>
        <p:cNvGrpSpPr/>
        <p:nvPr/>
      </p:nvGrpSpPr>
      <p:grpSpPr>
        <a:xfrm>
          <a:off x="0" y="0"/>
          <a:ext cx="0" cy="0"/>
          <a:chOff x="0" y="0"/>
          <a:chExt cx="0" cy="0"/>
        </a:xfrm>
      </p:grpSpPr>
      <p:sp>
        <p:nvSpPr>
          <p:cNvPr id="103" name="Shape 103"/>
          <p:cNvSpPr/>
          <p:nvPr/>
        </p:nvSpPr>
        <p:spPr>
          <a:xfrm>
            <a:off x="38100" y="-50800"/>
            <a:ext cx="17780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1400"/>
              </a:lnSpc>
              <a:tabLst>
                <a:tab pos="749300" algn="l"/>
                <a:tab pos="1892300" algn="l"/>
              </a:tabLst>
              <a:defRPr>
                <a:solidFill>
                  <a:srgbClr val="011A9A"/>
                </a:solidFill>
              </a:defRPr>
            </a:lvl1pPr>
          </a:lstStyle>
          <a:p>
            <a:r>
              <a:t>Science meets Dharma</a:t>
            </a:r>
          </a:p>
        </p:txBody>
      </p:sp>
      <p:sp>
        <p:nvSpPr>
          <p:cNvPr id="104" name="Shape 104"/>
          <p:cNvSpPr/>
          <p:nvPr/>
        </p:nvSpPr>
        <p:spPr>
          <a:xfrm>
            <a:off x="7467600" y="-50800"/>
            <a:ext cx="16764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1400"/>
              </a:lnSpc>
              <a:tabLst>
                <a:tab pos="749300" algn="l"/>
                <a:tab pos="1892300" algn="l"/>
              </a:tabLst>
              <a:defRPr>
                <a:solidFill>
                  <a:srgbClr val="011A9A"/>
                </a:solidFill>
              </a:defRPr>
            </a:lvl1pPr>
          </a:lstStyle>
          <a:p>
            <a:r>
              <a:t>Gönneranlass 25.8.12 </a:t>
            </a:r>
          </a:p>
        </p:txBody>
      </p:sp>
      <p:sp>
        <p:nvSpPr>
          <p:cNvPr id="105" name="Shape 105"/>
          <p:cNvSpPr/>
          <p:nvPr/>
        </p:nvSpPr>
        <p:spPr>
          <a:xfrm>
            <a:off x="0" y="6629400"/>
            <a:ext cx="10287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1400"/>
              </a:lnSpc>
              <a:tabLst>
                <a:tab pos="749300" algn="l"/>
                <a:tab pos="1892300" algn="l"/>
              </a:tabLst>
              <a:defRPr>
                <a:solidFill>
                  <a:srgbClr val="011A9A"/>
                </a:solidFill>
              </a:defRPr>
            </a:lvl1pPr>
          </a:lstStyle>
          <a:p>
            <a:r>
              <a:t>Werner Nater</a:t>
            </a:r>
          </a:p>
        </p:txBody>
      </p:sp>
      <p:sp>
        <p:nvSpPr>
          <p:cNvPr id="106" name="Shape 106"/>
          <p:cNvSpPr/>
          <p:nvPr/>
        </p:nvSpPr>
        <p:spPr>
          <a:xfrm>
            <a:off x="0" y="190500"/>
            <a:ext cx="9131300" cy="0"/>
          </a:xfrm>
          <a:prstGeom prst="line">
            <a:avLst/>
          </a:prstGeom>
          <a:ln w="38100">
            <a:solidFill>
              <a:srgbClr val="15248C"/>
            </a:solidFill>
            <a:miter lim="400000"/>
          </a:ln>
        </p:spPr>
        <p:txBody>
          <a:bodyPr lIns="50800" tIns="50800" rIns="50800" bIns="50800" anchor="ctr"/>
          <a:lstStyle/>
          <a:p>
            <a:endParaRPr/>
          </a:p>
        </p:txBody>
      </p:sp>
      <p:sp>
        <p:nvSpPr>
          <p:cNvPr id="107" name="Shape 107"/>
          <p:cNvSpPr/>
          <p:nvPr/>
        </p:nvSpPr>
        <p:spPr>
          <a:xfrm>
            <a:off x="0" y="6667500"/>
            <a:ext cx="9131300" cy="0"/>
          </a:xfrm>
          <a:prstGeom prst="line">
            <a:avLst/>
          </a:prstGeom>
          <a:ln w="38100">
            <a:solidFill>
              <a:srgbClr val="15248C"/>
            </a:solidFill>
            <a:miter lim="400000"/>
          </a:ln>
        </p:spPr>
        <p:txBody>
          <a:bodyPr lIns="50800" tIns="50800" rIns="50800" bIns="50800" anchor="ctr"/>
          <a:lstStyle/>
          <a:p>
            <a:endParaRPr/>
          </a:p>
        </p:txBody>
      </p:sp>
      <p:sp>
        <p:nvSpPr>
          <p:cNvPr id="108" name="Shape 108"/>
          <p:cNvSpPr>
            <a:spLocks noGrp="1"/>
          </p:cNvSpPr>
          <p:nvPr>
            <p:ph type="sldNum" sz="quarter" idx="2"/>
          </p:nvPr>
        </p:nvSpPr>
        <p:spPr>
          <a:xfrm>
            <a:off x="8837627" y="6642100"/>
            <a:ext cx="258416" cy="254000"/>
          </a:xfrm>
          <a:prstGeom prst="rect">
            <a:avLst/>
          </a:prstGeom>
        </p:spPr>
        <p:txBody>
          <a:bodyPr lIns="38100" tIns="38100" rIns="38100" bIns="38100" anchor="ctr"/>
          <a:lstStyle>
            <a:lvl1pPr defTabSz="406400">
              <a:lnSpc>
                <a:spcPts val="1400"/>
              </a:lnSpc>
              <a:tabLst>
                <a:tab pos="749300" algn="l"/>
              </a:tabLst>
              <a:defRPr sz="1200">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mD normal mit 2 Balken Kopie">
    <p:bg>
      <p:bgPr>
        <a:solidFill>
          <a:srgbClr val="FFFFFF"/>
        </a:solidFill>
        <a:effectLst/>
      </p:bgPr>
    </p:bg>
    <p:spTree>
      <p:nvGrpSpPr>
        <p:cNvPr id="1" name=""/>
        <p:cNvGrpSpPr/>
        <p:nvPr/>
      </p:nvGrpSpPr>
      <p:grpSpPr>
        <a:xfrm>
          <a:off x="0" y="0"/>
          <a:ext cx="0" cy="0"/>
          <a:chOff x="0" y="0"/>
          <a:chExt cx="0" cy="0"/>
        </a:xfrm>
      </p:grpSpPr>
      <p:sp>
        <p:nvSpPr>
          <p:cNvPr id="115" name="Shape 115"/>
          <p:cNvSpPr/>
          <p:nvPr/>
        </p:nvSpPr>
        <p:spPr>
          <a:xfrm>
            <a:off x="38100" y="-50800"/>
            <a:ext cx="17780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1400"/>
              </a:lnSpc>
              <a:tabLst>
                <a:tab pos="749300" algn="l"/>
                <a:tab pos="1892300" algn="l"/>
              </a:tabLst>
              <a:defRPr>
                <a:solidFill>
                  <a:srgbClr val="011A9A"/>
                </a:solidFill>
              </a:defRPr>
            </a:lvl1pPr>
          </a:lstStyle>
          <a:p>
            <a:r>
              <a:t>Science meets Dharma</a:t>
            </a:r>
          </a:p>
        </p:txBody>
      </p:sp>
      <p:sp>
        <p:nvSpPr>
          <p:cNvPr id="116" name="Shape 116"/>
          <p:cNvSpPr/>
          <p:nvPr/>
        </p:nvSpPr>
        <p:spPr>
          <a:xfrm>
            <a:off x="7467600" y="-50800"/>
            <a:ext cx="16764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1400"/>
              </a:lnSpc>
              <a:tabLst>
                <a:tab pos="749300" algn="l"/>
                <a:tab pos="1892300" algn="l"/>
              </a:tabLst>
              <a:defRPr>
                <a:solidFill>
                  <a:srgbClr val="011A9A"/>
                </a:solidFill>
              </a:defRPr>
            </a:lvl1pPr>
          </a:lstStyle>
          <a:p>
            <a:r>
              <a:t>Gönneranlass 25.8.12 </a:t>
            </a:r>
          </a:p>
        </p:txBody>
      </p:sp>
      <p:sp>
        <p:nvSpPr>
          <p:cNvPr id="117" name="Shape 117"/>
          <p:cNvSpPr/>
          <p:nvPr/>
        </p:nvSpPr>
        <p:spPr>
          <a:xfrm>
            <a:off x="0" y="6629400"/>
            <a:ext cx="10287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1400"/>
              </a:lnSpc>
              <a:tabLst>
                <a:tab pos="749300" algn="l"/>
                <a:tab pos="1892300" algn="l"/>
              </a:tabLst>
              <a:defRPr>
                <a:solidFill>
                  <a:srgbClr val="011A9A"/>
                </a:solidFill>
              </a:defRPr>
            </a:lvl1pPr>
          </a:lstStyle>
          <a:p>
            <a:r>
              <a:t>Werner Nater</a:t>
            </a:r>
          </a:p>
        </p:txBody>
      </p:sp>
      <p:sp>
        <p:nvSpPr>
          <p:cNvPr id="118" name="Shape 118"/>
          <p:cNvSpPr/>
          <p:nvPr/>
        </p:nvSpPr>
        <p:spPr>
          <a:xfrm>
            <a:off x="0" y="190500"/>
            <a:ext cx="9131300" cy="0"/>
          </a:xfrm>
          <a:prstGeom prst="line">
            <a:avLst/>
          </a:prstGeom>
          <a:ln w="38100">
            <a:solidFill>
              <a:srgbClr val="15248C"/>
            </a:solidFill>
            <a:miter lim="400000"/>
          </a:ln>
        </p:spPr>
        <p:txBody>
          <a:bodyPr lIns="50800" tIns="50800" rIns="50800" bIns="50800" anchor="ctr"/>
          <a:lstStyle/>
          <a:p>
            <a:endParaRPr/>
          </a:p>
        </p:txBody>
      </p:sp>
      <p:sp>
        <p:nvSpPr>
          <p:cNvPr id="119" name="Shape 119"/>
          <p:cNvSpPr/>
          <p:nvPr/>
        </p:nvSpPr>
        <p:spPr>
          <a:xfrm>
            <a:off x="0" y="6667500"/>
            <a:ext cx="9131300" cy="0"/>
          </a:xfrm>
          <a:prstGeom prst="line">
            <a:avLst/>
          </a:prstGeom>
          <a:ln w="38100">
            <a:solidFill>
              <a:srgbClr val="15248C"/>
            </a:solidFill>
            <a:miter lim="400000"/>
          </a:ln>
        </p:spPr>
        <p:txBody>
          <a:bodyPr lIns="50800" tIns="50800" rIns="50800" bIns="50800" anchor="ctr"/>
          <a:lstStyle/>
          <a:p>
            <a:endParaRPr/>
          </a:p>
        </p:txBody>
      </p:sp>
      <p:sp>
        <p:nvSpPr>
          <p:cNvPr id="120" name="Shape 120"/>
          <p:cNvSpPr>
            <a:spLocks noGrp="1"/>
          </p:cNvSpPr>
          <p:nvPr>
            <p:ph type="sldNum" sz="quarter" idx="2"/>
          </p:nvPr>
        </p:nvSpPr>
        <p:spPr>
          <a:xfrm>
            <a:off x="8837627" y="6642100"/>
            <a:ext cx="258416" cy="254000"/>
          </a:xfrm>
          <a:prstGeom prst="rect">
            <a:avLst/>
          </a:prstGeom>
        </p:spPr>
        <p:txBody>
          <a:bodyPr lIns="38100" tIns="38100" rIns="38100" bIns="38100" anchor="ctr"/>
          <a:lstStyle>
            <a:lvl1pPr defTabSz="406400">
              <a:lnSpc>
                <a:spcPts val="1400"/>
              </a:lnSpc>
              <a:tabLst>
                <a:tab pos="749300" algn="l"/>
              </a:tabLst>
              <a:defRPr sz="1200">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mD black">
    <p:bg>
      <p:bgPr>
        <a:solidFill>
          <a:srgbClr val="FFFFFF"/>
        </a:solidFill>
        <a:effectLst/>
      </p:bgPr>
    </p:bg>
    <p:spTree>
      <p:nvGrpSpPr>
        <p:cNvPr id="1" name=""/>
        <p:cNvGrpSpPr/>
        <p:nvPr/>
      </p:nvGrpSpPr>
      <p:grpSpPr>
        <a:xfrm>
          <a:off x="0" y="0"/>
          <a:ext cx="0" cy="0"/>
          <a:chOff x="0" y="0"/>
          <a:chExt cx="0" cy="0"/>
        </a:xfrm>
      </p:grpSpPr>
      <p:sp>
        <p:nvSpPr>
          <p:cNvPr id="127" name="Shape 127"/>
          <p:cNvSpPr/>
          <p:nvPr/>
        </p:nvSpPr>
        <p:spPr>
          <a:xfrm>
            <a:off x="-12700" y="-927100"/>
            <a:ext cx="9156700" cy="7569200"/>
          </a:xfrm>
          <a:prstGeom prst="rect">
            <a:avLst/>
          </a:prstGeom>
          <a:solidFill>
            <a:srgbClr val="000000"/>
          </a:solidFill>
          <a:ln w="25400">
            <a:solidFill>
              <a:srgbClr val="000000"/>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31" name="Group 131"/>
          <p:cNvGrpSpPr/>
          <p:nvPr/>
        </p:nvGrpSpPr>
        <p:grpSpPr>
          <a:xfrm>
            <a:off x="0" y="6629400"/>
            <a:ext cx="9192270" cy="279400"/>
            <a:chOff x="0" y="0"/>
            <a:chExt cx="9192269" cy="279400"/>
          </a:xfrm>
        </p:grpSpPr>
        <p:sp>
          <p:nvSpPr>
            <p:cNvPr id="128" name="Shape 128"/>
            <p:cNvSpPr/>
            <p:nvPr/>
          </p:nvSpPr>
          <p:spPr>
            <a:xfrm>
              <a:off x="0" y="0"/>
              <a:ext cx="1701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406400">
                <a:lnSpc>
                  <a:spcPts val="1400"/>
                </a:lnSpc>
                <a:tabLst>
                  <a:tab pos="749300" algn="l"/>
                  <a:tab pos="1892300" algn="l"/>
                </a:tabLst>
                <a:defRPr i="1">
                  <a:solidFill>
                    <a:srgbClr val="011A9A"/>
                  </a:solidFill>
                </a:defRPr>
              </a:lvl1pPr>
            </a:lstStyle>
            <a:p>
              <a:pPr>
                <a:defRPr i="0"/>
              </a:pPr>
              <a:r>
                <a:rPr i="1"/>
                <a:t>Science meets Dharma</a:t>
              </a:r>
            </a:p>
          </p:txBody>
        </p:sp>
        <p:sp>
          <p:nvSpPr>
            <p:cNvPr id="129" name="Shape 129"/>
            <p:cNvSpPr/>
            <p:nvPr/>
          </p:nvSpPr>
          <p:spPr>
            <a:xfrm flipV="1">
              <a:off x="0" y="34926"/>
              <a:ext cx="9192270" cy="3175"/>
            </a:xfrm>
            <a:prstGeom prst="line">
              <a:avLst/>
            </a:prstGeom>
            <a:noFill/>
            <a:ln w="38100" cap="flat">
              <a:solidFill>
                <a:srgbClr val="15248C"/>
              </a:solidFill>
              <a:prstDash val="solid"/>
              <a:miter lim="400000"/>
            </a:ln>
            <a:effectLst/>
          </p:spPr>
          <p:txBody>
            <a:bodyPr wrap="square" lIns="50800" tIns="50800" rIns="50800" bIns="50800" numCol="1" anchor="ctr">
              <a:noAutofit/>
            </a:bodyPr>
            <a:lstStyle/>
            <a:p>
              <a:endParaRPr/>
            </a:p>
          </p:txBody>
        </p:sp>
        <p:sp>
          <p:nvSpPr>
            <p:cNvPr id="130" name="Shape 130"/>
            <p:cNvSpPr/>
            <p:nvPr/>
          </p:nvSpPr>
          <p:spPr>
            <a:xfrm>
              <a:off x="8115300" y="0"/>
              <a:ext cx="1066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406400">
                <a:lnSpc>
                  <a:spcPts val="1400"/>
                </a:lnSpc>
                <a:tabLst>
                  <a:tab pos="749300" algn="l"/>
                  <a:tab pos="1892300" algn="l"/>
                </a:tabLst>
                <a:defRPr>
                  <a:solidFill>
                    <a:srgbClr val="011A9A"/>
                  </a:solidFill>
                </a:defRPr>
              </a:lvl1pPr>
            </a:lstStyle>
            <a:p>
              <a:r>
                <a:t>Werner Nater</a:t>
              </a:r>
            </a:p>
          </p:txBody>
        </p:sp>
      </p:grpSp>
      <p:sp>
        <p:nvSpPr>
          <p:cNvPr id="132" name="Shape 132"/>
          <p:cNvSpPr>
            <a:spLocks noGrp="1"/>
          </p:cNvSpPr>
          <p:nvPr>
            <p:ph type="sldNum" sz="quarter" idx="2"/>
          </p:nvPr>
        </p:nvSpPr>
        <p:spPr>
          <a:xfrm>
            <a:off x="4443427" y="6642100"/>
            <a:ext cx="258416" cy="254000"/>
          </a:xfrm>
          <a:prstGeom prst="rect">
            <a:avLst/>
          </a:prstGeom>
        </p:spPr>
        <p:txBody>
          <a:bodyPr lIns="38100" tIns="38100" rIns="38100" bIns="38100" anchor="ctr"/>
          <a:lstStyle>
            <a:lvl1pPr defTabSz="406400">
              <a:lnSpc>
                <a:spcPts val="1400"/>
              </a:lnSpc>
              <a:tabLst>
                <a:tab pos="749300" algn="l"/>
              </a:tabLst>
              <a:defRPr sz="1200">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mDTT normal">
    <p:bg>
      <p:bgPr>
        <a:solidFill>
          <a:srgbClr val="FFFFFF"/>
        </a:solidFill>
        <a:effectLst/>
      </p:bgPr>
    </p:bg>
    <p:spTree>
      <p:nvGrpSpPr>
        <p:cNvPr id="1" name=""/>
        <p:cNvGrpSpPr/>
        <p:nvPr/>
      </p:nvGrpSpPr>
      <p:grpSpPr>
        <a:xfrm>
          <a:off x="0" y="0"/>
          <a:ext cx="0" cy="0"/>
          <a:chOff x="0" y="0"/>
          <a:chExt cx="0" cy="0"/>
        </a:xfrm>
      </p:grpSpPr>
      <p:grpSp>
        <p:nvGrpSpPr>
          <p:cNvPr id="142" name="Group 142"/>
          <p:cNvGrpSpPr/>
          <p:nvPr/>
        </p:nvGrpSpPr>
        <p:grpSpPr>
          <a:xfrm>
            <a:off x="0" y="6616700"/>
            <a:ext cx="9131300" cy="279400"/>
            <a:chOff x="0" y="0"/>
            <a:chExt cx="9131300" cy="279400"/>
          </a:xfrm>
        </p:grpSpPr>
        <p:sp>
          <p:nvSpPr>
            <p:cNvPr id="139" name="Shape 139"/>
            <p:cNvSpPr/>
            <p:nvPr/>
          </p:nvSpPr>
          <p:spPr>
            <a:xfrm>
              <a:off x="0" y="0"/>
              <a:ext cx="29972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ctr" defTabSz="406400">
                <a:lnSpc>
                  <a:spcPts val="1400"/>
                </a:lnSpc>
                <a:tabLst>
                  <a:tab pos="749300" algn="l"/>
                  <a:tab pos="1892300" algn="l"/>
                </a:tabLst>
                <a:defRPr>
                  <a:solidFill>
                    <a:srgbClr val="011A9A"/>
                  </a:solidFill>
                </a:defRPr>
              </a:pPr>
              <a:r>
                <a:rPr i="1"/>
                <a:t>Science meets Dharma</a:t>
              </a:r>
              <a:r>
                <a:t> Teachers‘ Training</a:t>
              </a:r>
            </a:p>
          </p:txBody>
        </p:sp>
        <p:sp>
          <p:nvSpPr>
            <p:cNvPr id="140" name="Shape 140"/>
            <p:cNvSpPr/>
            <p:nvPr/>
          </p:nvSpPr>
          <p:spPr>
            <a:xfrm>
              <a:off x="0" y="50800"/>
              <a:ext cx="9131300" cy="0"/>
            </a:xfrm>
            <a:prstGeom prst="line">
              <a:avLst/>
            </a:prstGeom>
            <a:noFill/>
            <a:ln w="38100" cap="flat">
              <a:solidFill>
                <a:srgbClr val="15248C"/>
              </a:solidFill>
              <a:prstDash val="solid"/>
              <a:miter lim="400000"/>
            </a:ln>
            <a:effectLst/>
          </p:spPr>
          <p:txBody>
            <a:bodyPr wrap="square" lIns="50800" tIns="50800" rIns="50800" bIns="50800" numCol="1" anchor="ctr">
              <a:noAutofit/>
            </a:bodyPr>
            <a:lstStyle/>
            <a:p>
              <a:endParaRPr/>
            </a:p>
          </p:txBody>
        </p:sp>
        <p:sp>
          <p:nvSpPr>
            <p:cNvPr id="141" name="Shape 141"/>
            <p:cNvSpPr/>
            <p:nvPr/>
          </p:nvSpPr>
          <p:spPr>
            <a:xfrm>
              <a:off x="8064500" y="0"/>
              <a:ext cx="1066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406400">
                <a:lnSpc>
                  <a:spcPts val="1400"/>
                </a:lnSpc>
                <a:tabLst>
                  <a:tab pos="749300" algn="l"/>
                  <a:tab pos="1892300" algn="l"/>
                </a:tabLst>
                <a:defRPr>
                  <a:solidFill>
                    <a:srgbClr val="011A9A"/>
                  </a:solidFill>
                </a:defRPr>
              </a:lvl1pPr>
            </a:lstStyle>
            <a:p>
              <a:r>
                <a:t>Werner Nater</a:t>
              </a:r>
            </a:p>
          </p:txBody>
        </p:sp>
      </p:grpSp>
      <p:sp>
        <p:nvSpPr>
          <p:cNvPr id="143" name="Shape 143"/>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mDTT normal red">
    <p:bg>
      <p:bgPr>
        <a:solidFill>
          <a:srgbClr val="FFFFFF"/>
        </a:solidFill>
        <a:effectLst/>
      </p:bgPr>
    </p:bg>
    <p:spTree>
      <p:nvGrpSpPr>
        <p:cNvPr id="1" name=""/>
        <p:cNvGrpSpPr/>
        <p:nvPr/>
      </p:nvGrpSpPr>
      <p:grpSpPr>
        <a:xfrm>
          <a:off x="0" y="0"/>
          <a:ext cx="0" cy="0"/>
          <a:chOff x="0" y="0"/>
          <a:chExt cx="0" cy="0"/>
        </a:xfrm>
      </p:grpSpPr>
      <p:sp>
        <p:nvSpPr>
          <p:cNvPr id="150" name="Shape 150"/>
          <p:cNvSpPr/>
          <p:nvPr/>
        </p:nvSpPr>
        <p:spPr>
          <a:xfrm>
            <a:off x="0" y="6616700"/>
            <a:ext cx="29972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06400">
              <a:lnSpc>
                <a:spcPts val="1400"/>
              </a:lnSpc>
              <a:tabLst>
                <a:tab pos="749300" algn="l"/>
                <a:tab pos="1892300" algn="l"/>
              </a:tabLst>
              <a:defRPr>
                <a:solidFill>
                  <a:srgbClr val="011A9A"/>
                </a:solidFill>
              </a:defRPr>
            </a:pPr>
            <a:r>
              <a:rPr i="1"/>
              <a:t>Science meets Dharma</a:t>
            </a:r>
            <a:r>
              <a:t> </a:t>
            </a:r>
          </a:p>
        </p:txBody>
      </p:sp>
      <p:sp>
        <p:nvSpPr>
          <p:cNvPr id="151" name="Shape 151"/>
          <p:cNvSpPr/>
          <p:nvPr/>
        </p:nvSpPr>
        <p:spPr>
          <a:xfrm>
            <a:off x="0" y="6667500"/>
            <a:ext cx="9131300" cy="0"/>
          </a:xfrm>
          <a:prstGeom prst="line">
            <a:avLst/>
          </a:prstGeom>
          <a:ln w="38100">
            <a:solidFill>
              <a:srgbClr val="15248C"/>
            </a:solidFill>
            <a:miter lim="400000"/>
          </a:ln>
        </p:spPr>
        <p:txBody>
          <a:bodyPr lIns="50800" tIns="50800" rIns="50800" bIns="50800" anchor="ctr"/>
          <a:lstStyle/>
          <a:p>
            <a:endParaRPr/>
          </a:p>
        </p:txBody>
      </p:sp>
      <p:sp>
        <p:nvSpPr>
          <p:cNvPr id="152" name="Shape 152"/>
          <p:cNvSpPr/>
          <p:nvPr/>
        </p:nvSpPr>
        <p:spPr>
          <a:xfrm>
            <a:off x="8064500" y="6616700"/>
            <a:ext cx="10668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1400"/>
              </a:lnSpc>
              <a:tabLst>
                <a:tab pos="749300" algn="l"/>
                <a:tab pos="1892300" algn="l"/>
              </a:tabLst>
              <a:defRPr>
                <a:solidFill>
                  <a:srgbClr val="011A9A"/>
                </a:solidFill>
              </a:defRPr>
            </a:lvl1pPr>
          </a:lstStyle>
          <a:p>
            <a:r>
              <a:t>Werner Nater</a:t>
            </a:r>
          </a:p>
        </p:txBody>
      </p:sp>
      <p:sp>
        <p:nvSpPr>
          <p:cNvPr id="153" name="Shape 153"/>
          <p:cNvSpPr/>
          <p:nvPr/>
        </p:nvSpPr>
        <p:spPr>
          <a:xfrm>
            <a:off x="-63500" y="-38100"/>
            <a:ext cx="9245600" cy="6692900"/>
          </a:xfrm>
          <a:prstGeom prst="rect">
            <a:avLst/>
          </a:prstGeom>
          <a:solidFill>
            <a:srgbClr val="470702"/>
          </a:solidFill>
          <a:ln w="25400">
            <a:solidFill>
              <a:srgbClr val="000000"/>
            </a:solidFill>
            <a:miter lim="400000"/>
          </a:ln>
        </p:spPr>
        <p:txBody>
          <a:bodyPr lIns="50800" tIns="50800" rIns="50800" bIns="508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4" name="Shape 154"/>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orlage 5">
    <p:bg>
      <p:bgPr>
        <a:solidFill>
          <a:srgbClr val="FFFFFF"/>
        </a:solidFill>
        <a:effectLst/>
      </p:bgPr>
    </p:bg>
    <p:spTree>
      <p:nvGrpSpPr>
        <p:cNvPr id="1" name=""/>
        <p:cNvGrpSpPr/>
        <p:nvPr/>
      </p:nvGrpSpPr>
      <p:grpSpPr>
        <a:xfrm>
          <a:off x="0" y="0"/>
          <a:ext cx="0" cy="0"/>
          <a:chOff x="0" y="0"/>
          <a:chExt cx="0" cy="0"/>
        </a:xfrm>
      </p:grpSpPr>
      <p:sp>
        <p:nvSpPr>
          <p:cNvPr id="161" name="Shape 161"/>
          <p:cNvSpPr/>
          <p:nvPr/>
        </p:nvSpPr>
        <p:spPr>
          <a:xfrm>
            <a:off x="-88900" y="-12700"/>
            <a:ext cx="9283700" cy="6858000"/>
          </a:xfrm>
          <a:prstGeom prst="rect">
            <a:avLst/>
          </a:prstGeom>
          <a:solidFill>
            <a:srgbClr val="FFFFFF"/>
          </a:solidFill>
          <a:ln w="25400">
            <a:solidFill>
              <a:srgbClr val="000000"/>
            </a:solidFill>
            <a:miter lim="400000"/>
          </a:ln>
        </p:spPr>
        <p:txBody>
          <a:bodyPr lIns="50800" tIns="50800" rIns="50800" bIns="508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2" name="Shape 162"/>
          <p:cNvSpPr/>
          <p:nvPr/>
        </p:nvSpPr>
        <p:spPr>
          <a:xfrm>
            <a:off x="12700" y="12700"/>
            <a:ext cx="9118600" cy="6858000"/>
          </a:xfrm>
          <a:prstGeom prst="rect">
            <a:avLst/>
          </a:prstGeom>
          <a:solidFill>
            <a:srgbClr val="470702"/>
          </a:solidFill>
          <a:ln w="25400">
            <a:solidFill>
              <a:srgbClr val="000000"/>
            </a:solidFill>
            <a:miter lim="400000"/>
          </a:ln>
        </p:spPr>
        <p:txBody>
          <a:bodyPr lIns="50800" tIns="50800" rIns="50800" bIns="508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3" name="Shape 163"/>
          <p:cNvSpPr>
            <a:spLocks noGrp="1"/>
          </p:cNvSpPr>
          <p:nvPr>
            <p:ph type="sldNum" sz="quarter" idx="2"/>
          </p:nvPr>
        </p:nvSpPr>
        <p:spPr>
          <a:xfrm>
            <a:off x="4445000" y="6527800"/>
            <a:ext cx="241300" cy="241300"/>
          </a:xfrm>
          <a:prstGeom prst="rect">
            <a:avLst/>
          </a:prstGeom>
        </p:spPr>
        <p:txBody>
          <a:bodyPr/>
          <a:lstStyle>
            <a:lvl1pPr defTabSz="406400">
              <a:defRPr sz="1000">
                <a:uFillTx/>
                <a:latin typeface="Gill Sans"/>
                <a:ea typeface="Gill Sans"/>
                <a:cs typeface="Gill Sans"/>
                <a:sym typeface="Gill Sans"/>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SmD Dharamsala weiss normal">
    <p:bg>
      <p:bgPr>
        <a:solidFill>
          <a:srgbClr val="FFFFFF"/>
        </a:solidFill>
        <a:effectLst/>
      </p:bgPr>
    </p:bg>
    <p:spTree>
      <p:nvGrpSpPr>
        <p:cNvPr id="1" name=""/>
        <p:cNvGrpSpPr/>
        <p:nvPr/>
      </p:nvGrpSpPr>
      <p:grpSpPr>
        <a:xfrm>
          <a:off x="0" y="0"/>
          <a:ext cx="0" cy="0"/>
          <a:chOff x="0" y="0"/>
          <a:chExt cx="0" cy="0"/>
        </a:xfrm>
      </p:grpSpPr>
      <p:sp>
        <p:nvSpPr>
          <p:cNvPr id="170" name="Shape 170"/>
          <p:cNvSpPr/>
          <p:nvPr/>
        </p:nvSpPr>
        <p:spPr>
          <a:xfrm>
            <a:off x="12700" y="6629400"/>
            <a:ext cx="30353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06400">
              <a:lnSpc>
                <a:spcPts val="1400"/>
              </a:lnSpc>
              <a:tabLst>
                <a:tab pos="749300" algn="l"/>
                <a:tab pos="1892300" algn="l"/>
              </a:tabLst>
              <a:defRPr>
                <a:solidFill>
                  <a:srgbClr val="011A9A"/>
                </a:solidFill>
              </a:defRPr>
            </a:pPr>
            <a:r>
              <a:rPr i="1"/>
              <a:t>Science meets Dharma</a:t>
            </a:r>
            <a:r>
              <a:t> </a:t>
            </a:r>
          </a:p>
        </p:txBody>
      </p:sp>
      <p:sp>
        <p:nvSpPr>
          <p:cNvPr id="171" name="Shape 171"/>
          <p:cNvSpPr/>
          <p:nvPr/>
        </p:nvSpPr>
        <p:spPr>
          <a:xfrm>
            <a:off x="0" y="6667500"/>
            <a:ext cx="9131300" cy="0"/>
          </a:xfrm>
          <a:prstGeom prst="line">
            <a:avLst/>
          </a:prstGeom>
          <a:ln w="38100">
            <a:solidFill>
              <a:srgbClr val="15248C"/>
            </a:solidFill>
            <a:miter lim="400000"/>
          </a:ln>
        </p:spPr>
        <p:txBody>
          <a:bodyPr lIns="50800" tIns="50800" rIns="50800" bIns="50800" anchor="ctr"/>
          <a:lstStyle/>
          <a:p>
            <a:endParaRPr/>
          </a:p>
        </p:txBody>
      </p:sp>
      <p:sp>
        <p:nvSpPr>
          <p:cNvPr id="172" name="Shape 172"/>
          <p:cNvSpPr/>
          <p:nvPr/>
        </p:nvSpPr>
        <p:spPr>
          <a:xfrm>
            <a:off x="8064500" y="6629400"/>
            <a:ext cx="10668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1400"/>
              </a:lnSpc>
              <a:tabLst>
                <a:tab pos="749300" algn="l"/>
                <a:tab pos="1892300" algn="l"/>
              </a:tabLst>
              <a:defRPr>
                <a:solidFill>
                  <a:srgbClr val="011A9A"/>
                </a:solidFill>
              </a:defRPr>
            </a:lvl1pPr>
          </a:lstStyle>
          <a:p>
            <a:r>
              <a:t>Werner Nater</a:t>
            </a:r>
          </a:p>
        </p:txBody>
      </p:sp>
      <p:sp>
        <p:nvSpPr>
          <p:cNvPr id="173" name="Shape 173"/>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History light + propagation">
    <p:bg>
      <p:bgPr>
        <a:solidFill>
          <a:srgbClr val="FFFFFF"/>
        </a:solidFill>
        <a:effectLst/>
      </p:bgPr>
    </p:bg>
    <p:spTree>
      <p:nvGrpSpPr>
        <p:cNvPr id="1" name=""/>
        <p:cNvGrpSpPr/>
        <p:nvPr/>
      </p:nvGrpSpPr>
      <p:grpSpPr>
        <a:xfrm>
          <a:off x="0" y="0"/>
          <a:ext cx="0" cy="0"/>
          <a:chOff x="0" y="0"/>
          <a:chExt cx="0" cy="0"/>
        </a:xfrm>
      </p:grpSpPr>
      <p:sp>
        <p:nvSpPr>
          <p:cNvPr id="180" name="Shape 180"/>
          <p:cNvSpPr/>
          <p:nvPr/>
        </p:nvSpPr>
        <p:spPr>
          <a:xfrm>
            <a:off x="38100" y="-50800"/>
            <a:ext cx="17780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1400"/>
              </a:lnSpc>
              <a:tabLst>
                <a:tab pos="749300" algn="l"/>
                <a:tab pos="1892300" algn="l"/>
              </a:tabLst>
              <a:defRPr>
                <a:solidFill>
                  <a:srgbClr val="011A9A"/>
                </a:solidFill>
              </a:defRPr>
            </a:lvl1pPr>
          </a:lstStyle>
          <a:p>
            <a:r>
              <a:t>Science meets Dharma</a:t>
            </a:r>
          </a:p>
        </p:txBody>
      </p:sp>
      <p:pic>
        <p:nvPicPr>
          <p:cNvPr id="181" name="pasted.pdf"/>
          <p:cNvPicPr>
            <a:picLocks noChangeAspect="1"/>
          </p:cNvPicPr>
          <p:nvPr/>
        </p:nvPicPr>
        <p:blipFill>
          <a:blip r:embed="rId2"/>
          <a:stretch>
            <a:fillRect/>
          </a:stretch>
        </p:blipFill>
        <p:spPr>
          <a:xfrm>
            <a:off x="-12700" y="190500"/>
            <a:ext cx="9205397" cy="45305"/>
          </a:xfrm>
          <a:prstGeom prst="rect">
            <a:avLst/>
          </a:prstGeom>
          <a:ln w="12700">
            <a:miter lim="400000"/>
          </a:ln>
        </p:spPr>
      </p:pic>
      <p:sp>
        <p:nvSpPr>
          <p:cNvPr id="182" name="Shape 182"/>
          <p:cNvSpPr/>
          <p:nvPr/>
        </p:nvSpPr>
        <p:spPr>
          <a:xfrm>
            <a:off x="6337300" y="-50800"/>
            <a:ext cx="27813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1400"/>
              </a:lnSpc>
              <a:tabLst>
                <a:tab pos="749300" algn="l"/>
                <a:tab pos="1892300" algn="l"/>
              </a:tabLst>
              <a:defRPr>
                <a:solidFill>
                  <a:srgbClr val="011A9A"/>
                </a:solidFill>
              </a:defRPr>
            </a:lvl1pPr>
          </a:lstStyle>
          <a:p>
            <a:r>
              <a:t>History of Light and Light Propagation</a:t>
            </a:r>
          </a:p>
        </p:txBody>
      </p:sp>
      <p:pic>
        <p:nvPicPr>
          <p:cNvPr id="183" name="pasted.pdf"/>
          <p:cNvPicPr>
            <a:picLocks noChangeAspect="1"/>
          </p:cNvPicPr>
          <p:nvPr/>
        </p:nvPicPr>
        <p:blipFill>
          <a:blip r:embed="rId2"/>
          <a:stretch>
            <a:fillRect/>
          </a:stretch>
        </p:blipFill>
        <p:spPr>
          <a:xfrm>
            <a:off x="-50800" y="6642100"/>
            <a:ext cx="9205397" cy="45305"/>
          </a:xfrm>
          <a:prstGeom prst="rect">
            <a:avLst/>
          </a:prstGeom>
          <a:ln w="12700">
            <a:miter lim="400000"/>
          </a:ln>
        </p:spPr>
      </p:pic>
      <p:sp>
        <p:nvSpPr>
          <p:cNvPr id="184" name="Shape 184"/>
          <p:cNvSpPr/>
          <p:nvPr/>
        </p:nvSpPr>
        <p:spPr>
          <a:xfrm>
            <a:off x="0" y="6616700"/>
            <a:ext cx="22860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1400"/>
              </a:lnSpc>
              <a:tabLst>
                <a:tab pos="749300" algn="l"/>
                <a:tab pos="1892300" algn="l"/>
              </a:tabLst>
              <a:defRPr>
                <a:solidFill>
                  <a:srgbClr val="011A9A"/>
                </a:solidFill>
              </a:defRPr>
            </a:lvl1pPr>
          </a:lstStyle>
          <a:p>
            <a:r>
              <a:t>Study Week Mundgod 2013</a:t>
            </a:r>
          </a:p>
        </p:txBody>
      </p:sp>
      <p:sp>
        <p:nvSpPr>
          <p:cNvPr id="185" name="Shape 185"/>
          <p:cNvSpPr>
            <a:spLocks noGrp="1"/>
          </p:cNvSpPr>
          <p:nvPr>
            <p:ph type="sldNum" sz="quarter" idx="2"/>
          </p:nvPr>
        </p:nvSpPr>
        <p:spPr>
          <a:xfrm>
            <a:off x="8837627" y="6642100"/>
            <a:ext cx="258416" cy="254000"/>
          </a:xfrm>
          <a:prstGeom prst="rect">
            <a:avLst/>
          </a:prstGeom>
        </p:spPr>
        <p:txBody>
          <a:bodyPr lIns="38100" tIns="38100" rIns="38100" bIns="38100" anchor="ctr"/>
          <a:lstStyle>
            <a:lvl1pPr defTabSz="406400">
              <a:lnSpc>
                <a:spcPts val="1400"/>
              </a:lnSpc>
              <a:tabLst>
                <a:tab pos="749300" algn="l"/>
              </a:tabLst>
              <a:defRPr sz="1200">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lain wight">
    <p:bg>
      <p:bgPr>
        <a:solidFill>
          <a:srgbClr val="FFFFFF"/>
        </a:solidFill>
        <a:effectLst/>
      </p:bgPr>
    </p:bg>
    <p:spTree>
      <p:nvGrpSpPr>
        <p:cNvPr id="1" name=""/>
        <p:cNvGrpSpPr/>
        <p:nvPr/>
      </p:nvGrpSpPr>
      <p:grpSpPr>
        <a:xfrm>
          <a:off x="0" y="0"/>
          <a:ext cx="0" cy="0"/>
          <a:chOff x="0" y="0"/>
          <a:chExt cx="0" cy="0"/>
        </a:xfrm>
      </p:grpSpPr>
      <p:sp>
        <p:nvSpPr>
          <p:cNvPr id="192" name="Shape 192"/>
          <p:cNvSpPr>
            <a:spLocks noGrp="1"/>
          </p:cNvSpPr>
          <p:nvPr>
            <p:ph type="sldNum" sz="quarter" idx="2"/>
          </p:nvPr>
        </p:nvSpPr>
        <p:spPr>
          <a:xfrm>
            <a:off x="4445000" y="6527800"/>
            <a:ext cx="241300" cy="254000"/>
          </a:xfrm>
          <a:prstGeom prst="rect">
            <a:avLst/>
          </a:prstGeom>
        </p:spPr>
        <p:txBody>
          <a:bodyPr lIns="38100" tIns="38100" rIns="38100" bIns="38100" anchor="ctr"/>
          <a:lstStyle>
            <a:lvl1pPr defTabSz="406400">
              <a:lnSpc>
                <a:spcPts val="1400"/>
              </a:lnSpc>
              <a:tabLst>
                <a:tab pos="749300" algn="l"/>
              </a:tabLst>
              <a:defRPr sz="1200">
                <a:uFillTx/>
                <a:latin typeface="Gill Sans"/>
                <a:ea typeface="Gill Sans"/>
                <a:cs typeface="Gill Sans"/>
                <a:sym typeface="Gill Sans"/>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mDnormal red">
    <p:bg>
      <p:bgPr>
        <a:solidFill>
          <a:srgbClr val="FFFFFF"/>
        </a:solidFill>
        <a:effectLst/>
      </p:bgPr>
    </p:bg>
    <p:spTree>
      <p:nvGrpSpPr>
        <p:cNvPr id="1" name=""/>
        <p:cNvGrpSpPr/>
        <p:nvPr/>
      </p:nvGrpSpPr>
      <p:grpSpPr>
        <a:xfrm>
          <a:off x="0" y="0"/>
          <a:ext cx="0" cy="0"/>
          <a:chOff x="0" y="0"/>
          <a:chExt cx="0" cy="0"/>
        </a:xfrm>
      </p:grpSpPr>
      <p:sp>
        <p:nvSpPr>
          <p:cNvPr id="22" name="Shape 22"/>
          <p:cNvSpPr/>
          <p:nvPr/>
        </p:nvSpPr>
        <p:spPr>
          <a:xfrm>
            <a:off x="-63500" y="-38100"/>
            <a:ext cx="9245600" cy="6692900"/>
          </a:xfrm>
          <a:prstGeom prst="rect">
            <a:avLst/>
          </a:prstGeom>
          <a:solidFill>
            <a:srgbClr val="470702"/>
          </a:solidFill>
          <a:ln w="25400">
            <a:solidFill>
              <a:srgbClr val="000000"/>
            </a:solidFill>
            <a:miter lim="400000"/>
          </a:ln>
        </p:spPr>
        <p:txBody>
          <a:bodyPr lIns="50800" tIns="50800" rIns="50800" bIns="508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26" name="Group 26"/>
          <p:cNvGrpSpPr/>
          <p:nvPr/>
        </p:nvGrpSpPr>
        <p:grpSpPr>
          <a:xfrm>
            <a:off x="0" y="6616700"/>
            <a:ext cx="9192270" cy="279400"/>
            <a:chOff x="0" y="0"/>
            <a:chExt cx="9192269" cy="279400"/>
          </a:xfrm>
        </p:grpSpPr>
        <p:sp>
          <p:nvSpPr>
            <p:cNvPr id="23" name="Shape 23"/>
            <p:cNvSpPr/>
            <p:nvPr/>
          </p:nvSpPr>
          <p:spPr>
            <a:xfrm>
              <a:off x="0" y="0"/>
              <a:ext cx="1701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406400">
                <a:lnSpc>
                  <a:spcPts val="1400"/>
                </a:lnSpc>
                <a:tabLst>
                  <a:tab pos="749300" algn="l"/>
                  <a:tab pos="1892300" algn="l"/>
                </a:tabLst>
                <a:defRPr i="1">
                  <a:solidFill>
                    <a:srgbClr val="011A9A"/>
                  </a:solidFill>
                </a:defRPr>
              </a:lvl1pPr>
            </a:lstStyle>
            <a:p>
              <a:pPr>
                <a:defRPr i="0"/>
              </a:pPr>
              <a:r>
                <a:rPr i="1"/>
                <a:t>Science meets Dharma</a:t>
              </a:r>
            </a:p>
          </p:txBody>
        </p:sp>
        <p:sp>
          <p:nvSpPr>
            <p:cNvPr id="24" name="Shape 24"/>
            <p:cNvSpPr/>
            <p:nvPr/>
          </p:nvSpPr>
          <p:spPr>
            <a:xfrm flipV="1">
              <a:off x="0" y="34926"/>
              <a:ext cx="9192270" cy="3175"/>
            </a:xfrm>
            <a:prstGeom prst="line">
              <a:avLst/>
            </a:prstGeom>
            <a:noFill/>
            <a:ln w="38100" cap="flat">
              <a:solidFill>
                <a:srgbClr val="15248C"/>
              </a:solidFill>
              <a:prstDash val="solid"/>
              <a:miter lim="400000"/>
            </a:ln>
            <a:effectLst/>
          </p:spPr>
          <p:txBody>
            <a:bodyPr wrap="square" lIns="50800" tIns="50800" rIns="50800" bIns="50800" numCol="1" anchor="ctr">
              <a:noAutofit/>
            </a:bodyPr>
            <a:lstStyle/>
            <a:p>
              <a:endParaRPr/>
            </a:p>
          </p:txBody>
        </p:sp>
        <p:sp>
          <p:nvSpPr>
            <p:cNvPr id="25" name="Shape 25"/>
            <p:cNvSpPr/>
            <p:nvPr/>
          </p:nvSpPr>
          <p:spPr>
            <a:xfrm>
              <a:off x="8115300" y="0"/>
              <a:ext cx="1066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406400">
                <a:lnSpc>
                  <a:spcPts val="1400"/>
                </a:lnSpc>
                <a:tabLst>
                  <a:tab pos="749300" algn="l"/>
                  <a:tab pos="1892300" algn="l"/>
                </a:tabLst>
                <a:defRPr>
                  <a:solidFill>
                    <a:srgbClr val="011A9A"/>
                  </a:solidFill>
                </a:defRPr>
              </a:lvl1pPr>
            </a:lstStyle>
            <a:p>
              <a:r>
                <a:t>Werner Nater</a:t>
              </a:r>
            </a:p>
          </p:txBody>
        </p:sp>
      </p:grpSp>
      <p:sp>
        <p:nvSpPr>
          <p:cNvPr id="27" name="Shape 27"/>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mD blue Kopie">
    <p:bg>
      <p:bgPr>
        <a:solidFill>
          <a:srgbClr val="FFFFFF"/>
        </a:solidFill>
        <a:effectLst/>
      </p:bgPr>
    </p:bg>
    <p:spTree>
      <p:nvGrpSpPr>
        <p:cNvPr id="1" name=""/>
        <p:cNvGrpSpPr/>
        <p:nvPr/>
      </p:nvGrpSpPr>
      <p:grpSpPr>
        <a:xfrm>
          <a:off x="0" y="0"/>
          <a:ext cx="0" cy="0"/>
          <a:chOff x="0" y="0"/>
          <a:chExt cx="0" cy="0"/>
        </a:xfrm>
      </p:grpSpPr>
      <p:sp>
        <p:nvSpPr>
          <p:cNvPr id="199" name="Shape 199"/>
          <p:cNvSpPr/>
          <p:nvPr/>
        </p:nvSpPr>
        <p:spPr>
          <a:xfrm>
            <a:off x="-50800" y="-76200"/>
            <a:ext cx="9182100" cy="6934200"/>
          </a:xfrm>
          <a:prstGeom prst="rect">
            <a:avLst/>
          </a:prstGeom>
          <a:solidFill>
            <a:srgbClr val="DCEDFF"/>
          </a:solidFill>
          <a:ln w="25400">
            <a:solidFill>
              <a:srgbClr val="DCEDFF"/>
            </a:solidFill>
            <a:miter lim="400000"/>
          </a:ln>
        </p:spPr>
        <p:txBody>
          <a:bodyPr lIns="38100" tIns="38100" rIns="38100" bIns="38100" anchor="ctr"/>
          <a:lstStyle/>
          <a:p>
            <a:pPr algn="ctr" defTabSz="406400">
              <a:lnSpc>
                <a:spcPts val="3100"/>
              </a:lnSpc>
              <a:tabLst>
                <a:tab pos="749300" algn="l"/>
              </a:tabLst>
              <a:defRPr sz="2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0" name="Shape 200"/>
          <p:cNvSpPr/>
          <p:nvPr/>
        </p:nvSpPr>
        <p:spPr>
          <a:xfrm>
            <a:off x="0" y="6629400"/>
            <a:ext cx="2984500"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06400">
              <a:lnSpc>
                <a:spcPts val="1200"/>
              </a:lnSpc>
              <a:tabLst>
                <a:tab pos="749300" algn="l"/>
                <a:tab pos="1892300" algn="l"/>
              </a:tabLst>
              <a:defRPr sz="1000" i="1">
                <a:solidFill>
                  <a:srgbClr val="011A9A"/>
                </a:solidFill>
              </a:defRPr>
            </a:lvl1pPr>
          </a:lstStyle>
          <a:p>
            <a:pPr>
              <a:defRPr i="0"/>
            </a:pPr>
            <a:r>
              <a:rPr i="1"/>
              <a:t>Science meets Dharma</a:t>
            </a:r>
          </a:p>
        </p:txBody>
      </p:sp>
      <p:sp>
        <p:nvSpPr>
          <p:cNvPr id="201" name="Shape 201"/>
          <p:cNvSpPr/>
          <p:nvPr/>
        </p:nvSpPr>
        <p:spPr>
          <a:xfrm flipV="1">
            <a:off x="0" y="6664326"/>
            <a:ext cx="9192270" cy="3175"/>
          </a:xfrm>
          <a:prstGeom prst="line">
            <a:avLst/>
          </a:prstGeom>
          <a:ln w="38100">
            <a:solidFill>
              <a:srgbClr val="15248C"/>
            </a:solidFill>
            <a:miter lim="400000"/>
          </a:ln>
        </p:spPr>
        <p:txBody>
          <a:bodyPr lIns="50800" tIns="50800" rIns="50800" bIns="50800" anchor="ctr"/>
          <a:lstStyle/>
          <a:p>
            <a:endParaRPr/>
          </a:p>
        </p:txBody>
      </p:sp>
      <p:sp>
        <p:nvSpPr>
          <p:cNvPr id="202" name="Shape 202"/>
          <p:cNvSpPr/>
          <p:nvPr/>
        </p:nvSpPr>
        <p:spPr>
          <a:xfrm>
            <a:off x="8115300" y="6629400"/>
            <a:ext cx="1066800"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1200"/>
              </a:lnSpc>
              <a:tabLst>
                <a:tab pos="749300" algn="l"/>
                <a:tab pos="1892300" algn="l"/>
              </a:tabLst>
              <a:defRPr sz="1000">
                <a:solidFill>
                  <a:srgbClr val="011A9A"/>
                </a:solidFill>
              </a:defRPr>
            </a:lvl1pPr>
          </a:lstStyle>
          <a:p>
            <a:r>
              <a:t>Werner Nater</a:t>
            </a:r>
          </a:p>
        </p:txBody>
      </p:sp>
      <p:sp>
        <p:nvSpPr>
          <p:cNvPr id="203" name="Shape 203"/>
          <p:cNvSpPr>
            <a:spLocks noGrp="1"/>
          </p:cNvSpPr>
          <p:nvPr>
            <p:ph type="sldNum" sz="quarter" idx="2"/>
          </p:nvPr>
        </p:nvSpPr>
        <p:spPr>
          <a:xfrm>
            <a:off x="4457553" y="6667500"/>
            <a:ext cx="230164" cy="228600"/>
          </a:xfrm>
          <a:prstGeom prst="rect">
            <a:avLst/>
          </a:prstGeom>
        </p:spPr>
        <p:txBody>
          <a:bodyPr lIns="38100" tIns="38100" rIns="38100" bIns="38100" anchor="ctr"/>
          <a:lstStyle>
            <a:lvl1pPr defTabSz="406400">
              <a:lnSpc>
                <a:spcPts val="1200"/>
              </a:lnSpc>
              <a:tabLst>
                <a:tab pos="749300" algn="l"/>
              </a:tabLst>
              <a:defRPr sz="1000">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mD blue Kopie">
    <p:bg>
      <p:bgPr>
        <a:solidFill>
          <a:srgbClr val="FFFFFF"/>
        </a:solidFill>
        <a:effectLst/>
      </p:bgPr>
    </p:bg>
    <p:spTree>
      <p:nvGrpSpPr>
        <p:cNvPr id="1" name=""/>
        <p:cNvGrpSpPr/>
        <p:nvPr/>
      </p:nvGrpSpPr>
      <p:grpSpPr>
        <a:xfrm>
          <a:off x="0" y="0"/>
          <a:ext cx="0" cy="0"/>
          <a:chOff x="0" y="0"/>
          <a:chExt cx="0" cy="0"/>
        </a:xfrm>
      </p:grpSpPr>
      <p:sp>
        <p:nvSpPr>
          <p:cNvPr id="210" name="Shape 210"/>
          <p:cNvSpPr/>
          <p:nvPr/>
        </p:nvSpPr>
        <p:spPr>
          <a:xfrm>
            <a:off x="-45720" y="-80010"/>
            <a:ext cx="9178290" cy="6938010"/>
          </a:xfrm>
          <a:prstGeom prst="rect">
            <a:avLst/>
          </a:prstGeom>
          <a:solidFill>
            <a:srgbClr val="DCEDFF"/>
          </a:solidFill>
          <a:ln w="12700">
            <a:solidFill>
              <a:srgbClr val="DCEDFF"/>
            </a:solidFill>
            <a:miter lim="400000"/>
          </a:ln>
        </p:spPr>
        <p:txBody>
          <a:bodyPr lIns="34290" tIns="34290" rIns="34290" bIns="34290" anchor="ctr"/>
          <a:lstStyle/>
          <a:p>
            <a:pPr algn="ctr" defTabSz="411480">
              <a:lnSpc>
                <a:spcPts val="3100"/>
              </a:lnSpc>
              <a:tabLst>
                <a:tab pos="749300" algn="l"/>
              </a:tabLst>
              <a:defRPr sz="2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1" name="Shape 211"/>
          <p:cNvSpPr/>
          <p:nvPr/>
        </p:nvSpPr>
        <p:spPr>
          <a:xfrm>
            <a:off x="0" y="6629400"/>
            <a:ext cx="2983231" cy="2540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11480">
              <a:lnSpc>
                <a:spcPts val="1200"/>
              </a:lnSpc>
              <a:tabLst>
                <a:tab pos="749300" algn="l"/>
                <a:tab pos="1892300" algn="l"/>
              </a:tabLst>
              <a:defRPr sz="1000" i="1">
                <a:solidFill>
                  <a:srgbClr val="011A9A"/>
                </a:solidFill>
              </a:defRPr>
            </a:lvl1pPr>
          </a:lstStyle>
          <a:p>
            <a:pPr>
              <a:defRPr i="0"/>
            </a:pPr>
            <a:r>
              <a:rPr i="1"/>
              <a:t>Science meets Dharma</a:t>
            </a:r>
          </a:p>
        </p:txBody>
      </p:sp>
      <p:sp>
        <p:nvSpPr>
          <p:cNvPr id="212" name="Shape 212"/>
          <p:cNvSpPr/>
          <p:nvPr/>
        </p:nvSpPr>
        <p:spPr>
          <a:xfrm flipV="1">
            <a:off x="0" y="6664326"/>
            <a:ext cx="9192270" cy="3175"/>
          </a:xfrm>
          <a:prstGeom prst="line">
            <a:avLst/>
          </a:prstGeom>
          <a:ln w="25400">
            <a:solidFill>
              <a:srgbClr val="15248C"/>
            </a:solidFill>
            <a:miter lim="400000"/>
          </a:ln>
        </p:spPr>
        <p:txBody>
          <a:bodyPr lIns="45719" rIns="45719" anchor="ctr"/>
          <a:lstStyle/>
          <a:p>
            <a:pPr defTabSz="411480">
              <a:defRPr sz="1000"/>
            </a:pPr>
            <a:endParaRPr/>
          </a:p>
        </p:txBody>
      </p:sp>
      <p:sp>
        <p:nvSpPr>
          <p:cNvPr id="213" name="Shape 213"/>
          <p:cNvSpPr/>
          <p:nvPr/>
        </p:nvSpPr>
        <p:spPr>
          <a:xfrm>
            <a:off x="8115300" y="6629400"/>
            <a:ext cx="1062990" cy="2540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11480">
              <a:lnSpc>
                <a:spcPts val="1200"/>
              </a:lnSpc>
              <a:tabLst>
                <a:tab pos="749300" algn="l"/>
                <a:tab pos="1892300" algn="l"/>
              </a:tabLst>
              <a:defRPr sz="1000">
                <a:solidFill>
                  <a:srgbClr val="011A9A"/>
                </a:solidFill>
              </a:defRPr>
            </a:lvl1pPr>
          </a:lstStyle>
          <a:p>
            <a:r>
              <a:t>Werner Nater</a:t>
            </a:r>
          </a:p>
        </p:txBody>
      </p:sp>
      <p:sp>
        <p:nvSpPr>
          <p:cNvPr id="214" name="Shape 214"/>
          <p:cNvSpPr>
            <a:spLocks noGrp="1"/>
          </p:cNvSpPr>
          <p:nvPr>
            <p:ph type="sldNum" sz="quarter" idx="2"/>
          </p:nvPr>
        </p:nvSpPr>
        <p:spPr>
          <a:xfrm>
            <a:off x="4461363" y="6667500"/>
            <a:ext cx="222544" cy="220981"/>
          </a:xfrm>
          <a:prstGeom prst="rect">
            <a:avLst/>
          </a:prstGeom>
        </p:spPr>
        <p:txBody>
          <a:bodyPr lIns="34290" tIns="34290" rIns="34290" bIns="34290" anchor="ctr"/>
          <a:lstStyle>
            <a:lvl1pPr defTabSz="411480">
              <a:lnSpc>
                <a:spcPts val="1200"/>
              </a:lnSpc>
              <a:tabLst>
                <a:tab pos="749300" algn="l"/>
              </a:tabLst>
              <a:defRPr sz="1000">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c">
    <p:spTree>
      <p:nvGrpSpPr>
        <p:cNvPr id="1" name=""/>
        <p:cNvGrpSpPr/>
        <p:nvPr/>
      </p:nvGrpSpPr>
      <p:grpSpPr>
        <a:xfrm>
          <a:off x="0" y="0"/>
          <a:ext cx="0" cy="0"/>
          <a:chOff x="0" y="0"/>
          <a:chExt cx="0" cy="0"/>
        </a:xfrm>
      </p:grpSpPr>
      <p:sp>
        <p:nvSpPr>
          <p:cNvPr id="34" name="Shape 3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ck ">
    <p:spTree>
      <p:nvGrpSpPr>
        <p:cNvPr id="1" name=""/>
        <p:cNvGrpSpPr/>
        <p:nvPr/>
      </p:nvGrpSpPr>
      <p:grpSpPr>
        <a:xfrm>
          <a:off x="0" y="0"/>
          <a:ext cx="0" cy="0"/>
          <a:chOff x="0" y="0"/>
          <a:chExt cx="0" cy="0"/>
        </a:xfrm>
      </p:grpSpPr>
      <p:sp>
        <p:nvSpPr>
          <p:cNvPr id="41" name="Shape 41"/>
          <p:cNvSpPr/>
          <p:nvPr/>
        </p:nvSpPr>
        <p:spPr>
          <a:xfrm>
            <a:off x="-38100" y="0"/>
            <a:ext cx="9207500" cy="6845300"/>
          </a:xfrm>
          <a:prstGeom prst="rect">
            <a:avLst/>
          </a:prstGeom>
          <a:solidFill>
            <a:srgbClr val="000000"/>
          </a:solidFill>
          <a:ln w="25400">
            <a:solidFill>
              <a:srgbClr val="000000"/>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red">
    <p:bg>
      <p:bgPr>
        <a:solidFill>
          <a:srgbClr val="FFFFFF"/>
        </a:solidFill>
        <a:effectLst/>
      </p:bgPr>
    </p:bg>
    <p:spTree>
      <p:nvGrpSpPr>
        <p:cNvPr id="1" name=""/>
        <p:cNvGrpSpPr/>
        <p:nvPr/>
      </p:nvGrpSpPr>
      <p:grpSpPr>
        <a:xfrm>
          <a:off x="0" y="0"/>
          <a:ext cx="0" cy="0"/>
          <a:chOff x="0" y="0"/>
          <a:chExt cx="0" cy="0"/>
        </a:xfrm>
      </p:grpSpPr>
      <p:sp>
        <p:nvSpPr>
          <p:cNvPr id="49" name="Shape 49"/>
          <p:cNvSpPr/>
          <p:nvPr/>
        </p:nvSpPr>
        <p:spPr>
          <a:xfrm>
            <a:off x="-88900" y="-12700"/>
            <a:ext cx="9283700" cy="6858000"/>
          </a:xfrm>
          <a:prstGeom prst="rect">
            <a:avLst/>
          </a:prstGeom>
          <a:solidFill>
            <a:srgbClr val="FFFFFF"/>
          </a:solidFill>
          <a:ln w="25400">
            <a:solidFill>
              <a:srgbClr val="000000"/>
            </a:solidFill>
            <a:miter lim="400000"/>
          </a:ln>
        </p:spPr>
        <p:txBody>
          <a:bodyPr lIns="50800" tIns="50800" rIns="50800" bIns="508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 name="Shape 50"/>
          <p:cNvSpPr/>
          <p:nvPr/>
        </p:nvSpPr>
        <p:spPr>
          <a:xfrm>
            <a:off x="12700" y="12700"/>
            <a:ext cx="9118600" cy="6858000"/>
          </a:xfrm>
          <a:prstGeom prst="rect">
            <a:avLst/>
          </a:prstGeom>
          <a:solidFill>
            <a:srgbClr val="470702"/>
          </a:solidFill>
          <a:ln w="25400">
            <a:solidFill>
              <a:srgbClr val="000000"/>
            </a:solidFill>
            <a:miter lim="400000"/>
          </a:ln>
        </p:spPr>
        <p:txBody>
          <a:bodyPr lIns="50800" tIns="50800" rIns="50800" bIns="508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1" name="Shape 51"/>
          <p:cNvSpPr>
            <a:spLocks noGrp="1"/>
          </p:cNvSpPr>
          <p:nvPr>
            <p:ph type="sldNum" sz="quarter" idx="2"/>
          </p:nvPr>
        </p:nvSpPr>
        <p:spPr>
          <a:xfrm>
            <a:off x="4445000" y="6527800"/>
            <a:ext cx="241300" cy="241300"/>
          </a:xfrm>
          <a:prstGeom prst="rect">
            <a:avLst/>
          </a:prstGeom>
        </p:spPr>
        <p:txBody>
          <a:bodyPr/>
          <a:lstStyle>
            <a:lvl1pPr defTabSz="406400">
              <a:defRPr sz="1000">
                <a:uFillTx/>
                <a:latin typeface="Gill Sans"/>
                <a:ea typeface="Gill Sans"/>
                <a:cs typeface="Gill Sans"/>
                <a:sym typeface="Gill Sans"/>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gradFill flip="none" rotWithShape="1">
          <a:gsLst>
            <a:gs pos="0">
              <a:srgbClr val="941100"/>
            </a:gs>
            <a:gs pos="100000">
              <a:srgbClr val="000000"/>
            </a:gs>
          </a:gsLst>
          <a:lin ang="10800000" scaled="0"/>
        </a:gradFill>
        <a:effectLst/>
      </p:bgPr>
    </p:bg>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t>Titeltext</a:t>
            </a:r>
          </a:p>
        </p:txBody>
      </p:sp>
      <p:sp>
        <p:nvSpPr>
          <p:cNvPr id="59" name="Shape 59"/>
          <p:cNvSpPr>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60" name="Shape 6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orlage #3">
    <p:bg>
      <p:bgPr>
        <a:solidFill>
          <a:srgbClr val="860E00"/>
        </a:solidFill>
        <a:effectLst/>
      </p:bgPr>
    </p:bg>
    <p:spTree>
      <p:nvGrpSpPr>
        <p:cNvPr id="1" name=""/>
        <p:cNvGrpSpPr/>
        <p:nvPr/>
      </p:nvGrpSpPr>
      <p:grpSpPr>
        <a:xfrm>
          <a:off x="0" y="0"/>
          <a:ext cx="0" cy="0"/>
          <a:chOff x="0" y="0"/>
          <a:chExt cx="0" cy="0"/>
        </a:xfrm>
      </p:grpSpPr>
      <p:sp>
        <p:nvSpPr>
          <p:cNvPr id="67" name="Shape 6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mD blue">
    <p:bg>
      <p:bgPr>
        <a:solidFill>
          <a:srgbClr val="FFFFFF"/>
        </a:solidFill>
        <a:effectLst/>
      </p:bgPr>
    </p:bg>
    <p:spTree>
      <p:nvGrpSpPr>
        <p:cNvPr id="1" name=""/>
        <p:cNvGrpSpPr/>
        <p:nvPr/>
      </p:nvGrpSpPr>
      <p:grpSpPr>
        <a:xfrm>
          <a:off x="0" y="0"/>
          <a:ext cx="0" cy="0"/>
          <a:chOff x="0" y="0"/>
          <a:chExt cx="0" cy="0"/>
        </a:xfrm>
      </p:grpSpPr>
      <p:sp>
        <p:nvSpPr>
          <p:cNvPr id="74" name="Shape 74"/>
          <p:cNvSpPr/>
          <p:nvPr/>
        </p:nvSpPr>
        <p:spPr>
          <a:xfrm>
            <a:off x="0" y="-38100"/>
            <a:ext cx="9182100" cy="6934200"/>
          </a:xfrm>
          <a:prstGeom prst="rect">
            <a:avLst/>
          </a:prstGeom>
          <a:solidFill>
            <a:srgbClr val="DCEDFF"/>
          </a:solidFill>
          <a:ln w="25400">
            <a:solidFill>
              <a:srgbClr val="DCEDFF"/>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5" name="Shape 75"/>
          <p:cNvSpPr/>
          <p:nvPr/>
        </p:nvSpPr>
        <p:spPr>
          <a:xfrm>
            <a:off x="0" y="6629400"/>
            <a:ext cx="29845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06400">
              <a:lnSpc>
                <a:spcPts val="1400"/>
              </a:lnSpc>
              <a:tabLst>
                <a:tab pos="749300" algn="l"/>
                <a:tab pos="1892300" algn="l"/>
              </a:tabLst>
              <a:defRPr i="1">
                <a:solidFill>
                  <a:srgbClr val="011A9A"/>
                </a:solidFill>
              </a:defRPr>
            </a:lvl1pPr>
          </a:lstStyle>
          <a:p>
            <a:pPr>
              <a:defRPr i="0"/>
            </a:pPr>
            <a:r>
              <a:rPr i="1"/>
              <a:t>Science meets Dharma</a:t>
            </a:r>
          </a:p>
        </p:txBody>
      </p:sp>
      <p:sp>
        <p:nvSpPr>
          <p:cNvPr id="76" name="Shape 76"/>
          <p:cNvSpPr/>
          <p:nvPr/>
        </p:nvSpPr>
        <p:spPr>
          <a:xfrm flipV="1">
            <a:off x="0" y="6664326"/>
            <a:ext cx="9192270" cy="3175"/>
          </a:xfrm>
          <a:prstGeom prst="line">
            <a:avLst/>
          </a:prstGeom>
          <a:ln w="38100">
            <a:solidFill>
              <a:srgbClr val="15248C"/>
            </a:solidFill>
            <a:miter lim="400000"/>
          </a:ln>
        </p:spPr>
        <p:txBody>
          <a:bodyPr lIns="50800" tIns="50800" rIns="50800" bIns="50800" anchor="ctr"/>
          <a:lstStyle/>
          <a:p>
            <a:endParaRPr/>
          </a:p>
        </p:txBody>
      </p:sp>
      <p:sp>
        <p:nvSpPr>
          <p:cNvPr id="77" name="Shape 77"/>
          <p:cNvSpPr/>
          <p:nvPr/>
        </p:nvSpPr>
        <p:spPr>
          <a:xfrm>
            <a:off x="8115300" y="6629400"/>
            <a:ext cx="10668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1400"/>
              </a:lnSpc>
              <a:tabLst>
                <a:tab pos="749300" algn="l"/>
                <a:tab pos="1892300" algn="l"/>
              </a:tabLst>
              <a:defRPr>
                <a:solidFill>
                  <a:srgbClr val="011A9A"/>
                </a:solidFill>
              </a:defRPr>
            </a:lvl1pPr>
          </a:lstStyle>
          <a:p>
            <a:r>
              <a:t>Werner Nater</a:t>
            </a:r>
          </a:p>
        </p:txBody>
      </p:sp>
      <p:sp>
        <p:nvSpPr>
          <p:cNvPr id="78" name="Shape 78"/>
          <p:cNvSpPr>
            <a:spLocks noGrp="1"/>
          </p:cNvSpPr>
          <p:nvPr>
            <p:ph type="sldNum" sz="quarter" idx="2"/>
          </p:nvPr>
        </p:nvSpPr>
        <p:spPr>
          <a:xfrm>
            <a:off x="4443427" y="6642100"/>
            <a:ext cx="258416" cy="254000"/>
          </a:xfrm>
          <a:prstGeom prst="rect">
            <a:avLst/>
          </a:prstGeom>
        </p:spPr>
        <p:txBody>
          <a:bodyPr lIns="38100" tIns="38100" rIns="38100" bIns="38100" anchor="ctr"/>
          <a:lstStyle>
            <a:lvl1pPr defTabSz="406400">
              <a:lnSpc>
                <a:spcPts val="1400"/>
              </a:lnSpc>
              <a:tabLst>
                <a:tab pos="749300" algn="l"/>
              </a:tabLst>
              <a:defRPr sz="1200">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mD blue plain">
    <p:bg>
      <p:bgPr>
        <a:solidFill>
          <a:srgbClr val="FFFFFF"/>
        </a:solidFill>
        <a:effectLst/>
      </p:bgPr>
    </p:bg>
    <p:spTree>
      <p:nvGrpSpPr>
        <p:cNvPr id="1" name=""/>
        <p:cNvGrpSpPr/>
        <p:nvPr/>
      </p:nvGrpSpPr>
      <p:grpSpPr>
        <a:xfrm>
          <a:off x="0" y="0"/>
          <a:ext cx="0" cy="0"/>
          <a:chOff x="0" y="0"/>
          <a:chExt cx="0" cy="0"/>
        </a:xfrm>
      </p:grpSpPr>
      <p:sp>
        <p:nvSpPr>
          <p:cNvPr id="85" name="Shape 85"/>
          <p:cNvSpPr/>
          <p:nvPr/>
        </p:nvSpPr>
        <p:spPr>
          <a:xfrm>
            <a:off x="0" y="-38100"/>
            <a:ext cx="9182100" cy="6934200"/>
          </a:xfrm>
          <a:prstGeom prst="rect">
            <a:avLst/>
          </a:prstGeom>
          <a:solidFill>
            <a:srgbClr val="DCEDFF"/>
          </a:solidFill>
          <a:ln w="25400">
            <a:solidFill>
              <a:srgbClr val="DCEDFF"/>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6" name="Shape 86"/>
          <p:cNvSpPr>
            <a:spLocks noGrp="1"/>
          </p:cNvSpPr>
          <p:nvPr>
            <p:ph type="sldNum" sz="quarter" idx="2"/>
          </p:nvPr>
        </p:nvSpPr>
        <p:spPr>
          <a:xfrm>
            <a:off x="4443427" y="6642100"/>
            <a:ext cx="258416" cy="254000"/>
          </a:xfrm>
          <a:prstGeom prst="rect">
            <a:avLst/>
          </a:prstGeom>
        </p:spPr>
        <p:txBody>
          <a:bodyPr lIns="38100" tIns="38100" rIns="38100" bIns="38100" anchor="ctr"/>
          <a:lstStyle>
            <a:lvl1pPr defTabSz="406400">
              <a:lnSpc>
                <a:spcPts val="1400"/>
              </a:lnSpc>
              <a:tabLst>
                <a:tab pos="749300" algn="l"/>
              </a:tabLst>
              <a:defRPr sz="1200">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FFFFFF"/>
            </a:gs>
          </a:gsLst>
          <a:lin ang="10800000" scaled="0"/>
        </a:gra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463966" y="6245225"/>
            <a:ext cx="312068" cy="298984"/>
          </a:xfrm>
          <a:prstGeom prst="rect">
            <a:avLst/>
          </a:prstGeom>
          <a:ln w="12700">
            <a:miter lim="400000"/>
          </a:ln>
        </p:spPr>
        <p:txBody>
          <a:bodyPr wrap="none" lIns="50800" tIns="50800" rIns="50800" bIns="50800">
            <a:spAutoFit/>
          </a:bodyPr>
          <a:lstStyle>
            <a:lvl1pPr algn="ctr">
              <a:defRPr sz="1400">
                <a:uFill>
                  <a:solidFill>
                    <a:srgbClr val="000000"/>
                  </a:solidFill>
                </a:uFill>
                <a:latin typeface="+mn-lt"/>
                <a:ea typeface="+mn-ea"/>
                <a:cs typeface="+mn-cs"/>
                <a:sym typeface="Arial"/>
              </a:defRPr>
            </a:lvl1pPr>
          </a:lstStyle>
          <a:p>
            <a:fld id="{86CB4B4D-7CA3-9044-876B-883B54F8677D}" type="slidenum">
              <a:t>‹Nr.›</a:t>
            </a:fld>
            <a:endParaRPr/>
          </a:p>
        </p:txBody>
      </p:sp>
      <p:sp>
        <p:nvSpPr>
          <p:cNvPr id="3" name="Shape 3"/>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Titeltext</a:t>
            </a:r>
          </a:p>
        </p:txBody>
      </p:sp>
      <p:sp>
        <p:nvSpPr>
          <p:cNvPr id="4" name="Shape 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r>
              <a:t>Textebene 1</a:t>
            </a:r>
          </a:p>
          <a:p>
            <a:pPr lvl="1"/>
            <a:r>
              <a:t>Textebene 2</a:t>
            </a:r>
          </a:p>
          <a:p>
            <a:pPr lvl="2"/>
            <a:r>
              <a:t>Textebene 3</a:t>
            </a:r>
          </a:p>
          <a:p>
            <a:pPr lvl="3"/>
            <a:r>
              <a:t>Textebene 4</a:t>
            </a:r>
          </a:p>
          <a:p>
            <a:pPr lvl="4"/>
            <a:r>
              <a:t>Textebene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xmlns:p14="http://schemas.microsoft.com/office/powerpoint/2010/main" spd="med"/>
  <p:txStyles>
    <p:titleStyle>
      <a:lvl1pPr marL="40639" marR="40639"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1pPr>
      <a:lvl2pPr marL="40639" marR="40639" indent="228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2pPr>
      <a:lvl3pPr marL="40639" marR="40639"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3pPr>
      <a:lvl4pPr marL="40639" marR="40639" indent="685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4pPr>
      <a:lvl5pPr marL="40639" marR="40639"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5pPr>
      <a:lvl6pPr marL="40639" marR="40639" indent="11430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6pPr>
      <a:lvl7pPr marL="40639" marR="40639"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7pPr>
      <a:lvl8pPr marL="40639" marR="40639" indent="1600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8pPr>
      <a:lvl9pPr marL="40639" marR="40639"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9pPr>
    </p:titleStyle>
    <p:bodyStyle>
      <a:lvl1pPr marL="383540" marR="40639"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824411" marR="40639"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59839" marR="40639"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780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p:bodyStyle>
    <p:otherStyle>
      <a:lvl1pPr marL="0" marR="0" indent="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phet.colorado.edu/sims/html/bending-light/latest/bending-light_bo.html" TargetMode="External"/><Relationship Id="rId5"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p:nvPr/>
        </p:nvSpPr>
        <p:spPr>
          <a:xfrm>
            <a:off x="-12700" y="0"/>
            <a:ext cx="9207500" cy="6896100"/>
          </a:xfrm>
          <a:prstGeom prst="rect">
            <a:avLst/>
          </a:prstGeom>
          <a:solidFill>
            <a:srgbClr val="000000"/>
          </a:solidFill>
          <a:ln w="12700">
            <a:solidFill>
              <a:srgbClr val="000000"/>
            </a:solidFill>
          </a:ln>
        </p:spPr>
        <p:txBody>
          <a:bodyPr lIns="50800" tIns="50800" rIns="50800" bIns="50800" anchor="ctr"/>
          <a:lstStyle/>
          <a:p>
            <a:pPr marL="40639" marR="40639" defTabSz="914400">
              <a:defRPr sz="1400">
                <a:uFill>
                  <a:solidFill>
                    <a:srgbClr val="000000"/>
                  </a:solidFill>
                </a:uFill>
                <a:latin typeface="+mn-lt"/>
                <a:ea typeface="+mn-ea"/>
                <a:cs typeface="+mn-cs"/>
                <a:sym typeface="Arial"/>
              </a:defRPr>
            </a:pPr>
            <a:endParaRPr/>
          </a:p>
        </p:txBody>
      </p:sp>
      <p:sp>
        <p:nvSpPr>
          <p:cNvPr id="224" name="Shape 224"/>
          <p:cNvSpPr/>
          <p:nvPr/>
        </p:nvSpPr>
        <p:spPr>
          <a:xfrm>
            <a:off x="3683000" y="2540000"/>
            <a:ext cx="1778000" cy="1778000"/>
          </a:xfrm>
          <a:prstGeom prst="ellipse">
            <a:avLst/>
          </a:prstGeom>
          <a:solidFill>
            <a:srgbClr val="011A9A"/>
          </a:solidFill>
          <a:ln w="254000">
            <a:solidFill>
              <a:srgbClr val="FF2600"/>
            </a:solidFill>
            <a:miter lim="400000"/>
          </a:ln>
        </p:spPr>
        <p:txBody>
          <a:bodyPr lIns="50800" tIns="50800" rIns="50800" bIns="50800" anchor="ctr"/>
          <a:lstStyle/>
          <a:p>
            <a:pPr marL="40639" marR="40639" defTabSz="914400">
              <a:defRPr sz="1400">
                <a:uFill>
                  <a:solidFill>
                    <a:srgbClr val="000000"/>
                  </a:solidFill>
                </a:uFill>
                <a:latin typeface="+mn-lt"/>
                <a:ea typeface="+mn-ea"/>
                <a:cs typeface="+mn-cs"/>
                <a:sym typeface="Arial"/>
              </a:defRPr>
            </a:pPr>
            <a:endParaRPr/>
          </a:p>
        </p:txBody>
      </p:sp>
      <p:sp>
        <p:nvSpPr>
          <p:cNvPr id="225" name="Shape 225"/>
          <p:cNvSpPr/>
          <p:nvPr/>
        </p:nvSpPr>
        <p:spPr>
          <a:xfrm flipV="1">
            <a:off x="0" y="3485927"/>
            <a:ext cx="646458" cy="224"/>
          </a:xfrm>
          <a:prstGeom prst="line">
            <a:avLst/>
          </a:prstGeom>
          <a:ln w="127000">
            <a:solidFill>
              <a:srgbClr val="FF2600"/>
            </a:solidFill>
            <a:miter lim="400000"/>
          </a:ln>
        </p:spPr>
        <p:txBody>
          <a:bodyPr lIns="50800" tIns="50800" rIns="50800" bIns="50800" anchor="ctr"/>
          <a:lstStyle/>
          <a:p>
            <a:endParaRPr/>
          </a:p>
        </p:txBody>
      </p:sp>
      <p:sp>
        <p:nvSpPr>
          <p:cNvPr id="226" name="Shape 226"/>
          <p:cNvSpPr/>
          <p:nvPr/>
        </p:nvSpPr>
        <p:spPr>
          <a:xfrm>
            <a:off x="8509000" y="3429000"/>
            <a:ext cx="635000" cy="0"/>
          </a:xfrm>
          <a:prstGeom prst="line">
            <a:avLst/>
          </a:prstGeom>
          <a:ln w="127000">
            <a:solidFill>
              <a:srgbClr val="FF2600"/>
            </a:solidFill>
            <a:miter lim="400000"/>
          </a:ln>
        </p:spPr>
        <p:txBody>
          <a:bodyPr lIns="50800" tIns="50800" rIns="50800" bIns="50800" anchor="ctr"/>
          <a:lstStyle/>
          <a:p>
            <a:endParaRPr/>
          </a:p>
        </p:txBody>
      </p:sp>
      <p:grpSp>
        <p:nvGrpSpPr>
          <p:cNvPr id="229" name="Group 229"/>
          <p:cNvGrpSpPr/>
          <p:nvPr/>
        </p:nvGrpSpPr>
        <p:grpSpPr>
          <a:xfrm rot="10800000">
            <a:off x="-1" y="5549900"/>
            <a:ext cx="1295401" cy="1295400"/>
            <a:chOff x="0" y="0"/>
            <a:chExt cx="1295400" cy="1295400"/>
          </a:xfrm>
        </p:grpSpPr>
        <p:sp>
          <p:nvSpPr>
            <p:cNvPr id="227" name="Shape 227"/>
            <p:cNvSpPr/>
            <p:nvPr/>
          </p:nvSpPr>
          <p:spPr>
            <a:xfrm>
              <a:off x="0" y="381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endParaRPr/>
            </a:p>
          </p:txBody>
        </p:sp>
        <p:sp>
          <p:nvSpPr>
            <p:cNvPr id="228" name="Shape 228"/>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endParaRPr/>
            </a:p>
          </p:txBody>
        </p:sp>
      </p:grpSp>
      <p:grpSp>
        <p:nvGrpSpPr>
          <p:cNvPr id="232" name="Group 232"/>
          <p:cNvGrpSpPr/>
          <p:nvPr/>
        </p:nvGrpSpPr>
        <p:grpSpPr>
          <a:xfrm rot="10800000" flipH="1">
            <a:off x="7848600" y="5549900"/>
            <a:ext cx="1295400" cy="1295400"/>
            <a:chOff x="0" y="0"/>
            <a:chExt cx="1295400" cy="1295400"/>
          </a:xfrm>
        </p:grpSpPr>
        <p:sp>
          <p:nvSpPr>
            <p:cNvPr id="230" name="Shape 230"/>
            <p:cNvSpPr/>
            <p:nvPr/>
          </p:nvSpPr>
          <p:spPr>
            <a:xfrm>
              <a:off x="0" y="381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endParaRPr/>
            </a:p>
          </p:txBody>
        </p:sp>
        <p:sp>
          <p:nvSpPr>
            <p:cNvPr id="231" name="Shape 231"/>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endParaRPr/>
            </a:p>
          </p:txBody>
        </p:sp>
      </p:grpSp>
      <p:grpSp>
        <p:nvGrpSpPr>
          <p:cNvPr id="235" name="Group 235"/>
          <p:cNvGrpSpPr/>
          <p:nvPr/>
        </p:nvGrpSpPr>
        <p:grpSpPr>
          <a:xfrm>
            <a:off x="7848600" y="12700"/>
            <a:ext cx="1295400" cy="1295400"/>
            <a:chOff x="0" y="0"/>
            <a:chExt cx="1295400" cy="1295400"/>
          </a:xfrm>
        </p:grpSpPr>
        <p:sp>
          <p:nvSpPr>
            <p:cNvPr id="233" name="Shape 233"/>
            <p:cNvSpPr/>
            <p:nvPr/>
          </p:nvSpPr>
          <p:spPr>
            <a:xfrm>
              <a:off x="0" y="508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endParaRPr/>
            </a:p>
          </p:txBody>
        </p:sp>
        <p:sp>
          <p:nvSpPr>
            <p:cNvPr id="234" name="Shape 234"/>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endParaRPr/>
            </a:p>
          </p:txBody>
        </p:sp>
      </p:grpSp>
      <p:grpSp>
        <p:nvGrpSpPr>
          <p:cNvPr id="238" name="Group 238"/>
          <p:cNvGrpSpPr/>
          <p:nvPr/>
        </p:nvGrpSpPr>
        <p:grpSpPr>
          <a:xfrm flipH="1">
            <a:off x="0" y="12700"/>
            <a:ext cx="1295400" cy="1295400"/>
            <a:chOff x="0" y="0"/>
            <a:chExt cx="1295400" cy="1295400"/>
          </a:xfrm>
        </p:grpSpPr>
        <p:sp>
          <p:nvSpPr>
            <p:cNvPr id="236" name="Shape 236"/>
            <p:cNvSpPr/>
            <p:nvPr/>
          </p:nvSpPr>
          <p:spPr>
            <a:xfrm>
              <a:off x="0" y="508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endParaRPr/>
            </a:p>
          </p:txBody>
        </p:sp>
        <p:sp>
          <p:nvSpPr>
            <p:cNvPr id="237" name="Shape 237"/>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endParaRPr/>
            </a:p>
          </p:txBody>
        </p:sp>
      </p:grpSp>
      <p:sp>
        <p:nvSpPr>
          <p:cNvPr id="239" name="Shape 239"/>
          <p:cNvSpPr/>
          <p:nvPr/>
        </p:nvSpPr>
        <p:spPr>
          <a:xfrm>
            <a:off x="4559300" y="222"/>
            <a:ext cx="12700" cy="651288"/>
          </a:xfrm>
          <a:prstGeom prst="line">
            <a:avLst/>
          </a:prstGeom>
          <a:ln w="127000">
            <a:solidFill>
              <a:srgbClr val="FF2600"/>
            </a:solidFill>
            <a:miter lim="400000"/>
          </a:ln>
        </p:spPr>
        <p:txBody>
          <a:bodyPr lIns="50800" tIns="50800" rIns="50800" bIns="50800" anchor="ctr"/>
          <a:lstStyle/>
          <a:p>
            <a:endParaRPr/>
          </a:p>
        </p:txBody>
      </p:sp>
      <p:sp>
        <p:nvSpPr>
          <p:cNvPr id="240" name="Shape 240"/>
          <p:cNvSpPr/>
          <p:nvPr/>
        </p:nvSpPr>
        <p:spPr>
          <a:xfrm>
            <a:off x="4559300" y="6210300"/>
            <a:ext cx="12700" cy="651288"/>
          </a:xfrm>
          <a:prstGeom prst="line">
            <a:avLst/>
          </a:prstGeom>
          <a:ln w="127000">
            <a:solidFill>
              <a:srgbClr val="FF2600"/>
            </a:solidFill>
            <a:miter lim="400000"/>
          </a:ln>
        </p:spPr>
        <p:txBody>
          <a:bodyPr lIns="50800" tIns="50800" rIns="50800" bIns="50800" anchor="ctr"/>
          <a:lstStyle/>
          <a:p>
            <a:endParaRPr/>
          </a:p>
        </p:txBody>
      </p:sp>
      <p:sp>
        <p:nvSpPr>
          <p:cNvPr id="241" name="Shape 241"/>
          <p:cNvSpPr>
            <a:spLocks noGrp="1"/>
          </p:cNvSpPr>
          <p:nvPr>
            <p:ph type="sldNum" sz="quarter" idx="2"/>
          </p:nvPr>
        </p:nvSpPr>
        <p:spPr>
          <a:xfrm>
            <a:off x="7463966" y="6245225"/>
            <a:ext cx="312068" cy="3048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p:nvPr/>
        </p:nvSpPr>
        <p:spPr>
          <a:xfrm>
            <a:off x="3535655" y="6235820"/>
            <a:ext cx="876301"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2400"/>
              </a:lnSpc>
              <a:buClr>
                <a:srgbClr val="000000"/>
              </a:buClr>
              <a:buFont typeface="Arial"/>
              <a:tabLst>
                <a:tab pos="749300" algn="l"/>
              </a:tabLst>
              <a:defRPr sz="2000">
                <a:latin typeface="Gill Sans"/>
                <a:ea typeface="Gill Sans"/>
                <a:cs typeface="Gill Sans"/>
                <a:sym typeface="Gill Sans"/>
              </a:defRPr>
            </a:lvl1pPr>
          </a:lstStyle>
          <a:p>
            <a:r>
              <a:t>mirror</a:t>
            </a:r>
          </a:p>
        </p:txBody>
      </p:sp>
      <p:grpSp>
        <p:nvGrpSpPr>
          <p:cNvPr id="361" name="Group 361"/>
          <p:cNvGrpSpPr/>
          <p:nvPr/>
        </p:nvGrpSpPr>
        <p:grpSpPr>
          <a:xfrm>
            <a:off x="1212480" y="4581368"/>
            <a:ext cx="1491909" cy="1667988"/>
            <a:chOff x="0" y="8690"/>
            <a:chExt cx="1491907" cy="1667987"/>
          </a:xfrm>
        </p:grpSpPr>
        <p:sp>
          <p:nvSpPr>
            <p:cNvPr id="349" name="Shape 349"/>
            <p:cNvSpPr/>
            <p:nvPr/>
          </p:nvSpPr>
          <p:spPr>
            <a:xfrm>
              <a:off x="301915" y="44923"/>
              <a:ext cx="1189993" cy="1631756"/>
            </a:xfrm>
            <a:prstGeom prst="line">
              <a:avLst/>
            </a:prstGeom>
            <a:noFill/>
            <a:ln w="50800" cap="flat">
              <a:solidFill>
                <a:srgbClr val="FF2600"/>
              </a:solidFill>
              <a:prstDash val="solid"/>
              <a:round/>
            </a:ln>
            <a:effectLst/>
          </p:spPr>
          <p:txBody>
            <a:bodyPr wrap="square" lIns="50800" tIns="50800" rIns="50800" bIns="50800" numCol="1" anchor="ctr">
              <a:noAutofit/>
            </a:bodyPr>
            <a:lstStyle/>
            <a:p>
              <a:endParaRPr/>
            </a:p>
          </p:txBody>
        </p:sp>
        <p:sp>
          <p:nvSpPr>
            <p:cNvPr id="350" name="Shape 350"/>
            <p:cNvSpPr/>
            <p:nvPr/>
          </p:nvSpPr>
          <p:spPr>
            <a:xfrm rot="3240000">
              <a:off x="-162706" y="570569"/>
              <a:ext cx="156210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406400">
                <a:lnSpc>
                  <a:spcPts val="2400"/>
                </a:lnSpc>
                <a:buClr>
                  <a:srgbClr val="000000"/>
                </a:buClr>
                <a:buFont typeface="Arial"/>
                <a:tabLst>
                  <a:tab pos="749300" algn="l"/>
                </a:tabLst>
                <a:defRPr sz="2000">
                  <a:solidFill>
                    <a:srgbClr val="FF2600"/>
                  </a:solidFill>
                  <a:uFill>
                    <a:solidFill>
                      <a:srgbClr val="FF2600"/>
                    </a:solidFill>
                  </a:uFill>
                  <a:latin typeface="Gill Sans"/>
                  <a:ea typeface="Gill Sans"/>
                  <a:cs typeface="Gill Sans"/>
                  <a:sym typeface="Gill Sans"/>
                </a:defRPr>
              </a:lvl1pPr>
            </a:lstStyle>
            <a:p>
              <a:r>
                <a:t>incident ray</a:t>
              </a:r>
            </a:p>
          </p:txBody>
        </p:sp>
        <p:grpSp>
          <p:nvGrpSpPr>
            <p:cNvPr id="360" name="Group 360"/>
            <p:cNvGrpSpPr/>
            <p:nvPr/>
          </p:nvGrpSpPr>
          <p:grpSpPr>
            <a:xfrm rot="14040000" flipH="1">
              <a:off x="63405" y="450333"/>
              <a:ext cx="1159428" cy="132727"/>
              <a:chOff x="0" y="29728"/>
              <a:chExt cx="1159427" cy="132726"/>
            </a:xfrm>
          </p:grpSpPr>
          <p:grpSp>
            <p:nvGrpSpPr>
              <p:cNvPr id="358" name="Group 358"/>
              <p:cNvGrpSpPr/>
              <p:nvPr/>
            </p:nvGrpSpPr>
            <p:grpSpPr>
              <a:xfrm>
                <a:off x="0" y="29728"/>
                <a:ext cx="1006763" cy="132727"/>
                <a:chOff x="0" y="0"/>
                <a:chExt cx="1006762" cy="132726"/>
              </a:xfrm>
            </p:grpSpPr>
            <p:grpSp>
              <p:nvGrpSpPr>
                <p:cNvPr id="356" name="Group 356"/>
                <p:cNvGrpSpPr/>
                <p:nvPr/>
              </p:nvGrpSpPr>
              <p:grpSpPr>
                <a:xfrm>
                  <a:off x="0" y="0"/>
                  <a:ext cx="962699" cy="132727"/>
                  <a:chOff x="0" y="0"/>
                  <a:chExt cx="962698" cy="132726"/>
                </a:xfrm>
              </p:grpSpPr>
              <p:sp>
                <p:nvSpPr>
                  <p:cNvPr id="351" name="Shape 351"/>
                  <p:cNvSpPr/>
                  <p:nvPr/>
                </p:nvSpPr>
                <p:spPr>
                  <a:xfrm>
                    <a:off x="0" y="3511"/>
                    <a:ext cx="192039" cy="127951"/>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2" name="Shape 352"/>
                  <p:cNvSpPr/>
                  <p:nvPr/>
                </p:nvSpPr>
                <p:spPr>
                  <a:xfrm>
                    <a:off x="194474" y="0"/>
                    <a:ext cx="190040" cy="131712"/>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3" name="Shape 353"/>
                  <p:cNvSpPr/>
                  <p:nvPr/>
                </p:nvSpPr>
                <p:spPr>
                  <a:xfrm>
                    <a:off x="387727" y="1012"/>
                    <a:ext cx="190040" cy="131715"/>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4" name="Shape 354"/>
                  <p:cNvSpPr/>
                  <p:nvPr/>
                </p:nvSpPr>
                <p:spPr>
                  <a:xfrm>
                    <a:off x="577995" y="73"/>
                    <a:ext cx="192040" cy="131716"/>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5" name="Shape 355"/>
                  <p:cNvSpPr/>
                  <p:nvPr/>
                </p:nvSpPr>
                <p:spPr>
                  <a:xfrm>
                    <a:off x="770660" y="1424"/>
                    <a:ext cx="192039" cy="127951"/>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357" name="Shape 357"/>
                <p:cNvSpPr/>
                <p:nvPr/>
              </p:nvSpPr>
              <p:spPr>
                <a:xfrm>
                  <a:off x="963858" y="49265"/>
                  <a:ext cx="42905" cy="13914"/>
                </a:xfrm>
                <a:prstGeom prst="ellipse">
                  <a:avLst/>
                </a:pr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359" name="Shape 359"/>
              <p:cNvSpPr/>
              <p:nvPr/>
            </p:nvSpPr>
            <p:spPr>
              <a:xfrm>
                <a:off x="986405" y="50908"/>
                <a:ext cx="173023" cy="73603"/>
              </a:xfrm>
              <a:prstGeom prst="line">
                <a:avLst/>
              </a:prstGeom>
              <a:noFill/>
              <a:ln w="19050" cap="flat">
                <a:solidFill>
                  <a:srgbClr val="000000"/>
                </a:solidFill>
                <a:prstDash val="solid"/>
                <a:round/>
                <a:tailEnd type="triangle" w="med" len="me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
        <p:nvSpPr>
          <p:cNvPr id="362" name="Shape 362"/>
          <p:cNvSpPr/>
          <p:nvPr/>
        </p:nvSpPr>
        <p:spPr>
          <a:xfrm flipV="1">
            <a:off x="1417637" y="6247403"/>
            <a:ext cx="2886671" cy="998"/>
          </a:xfrm>
          <a:prstGeom prst="line">
            <a:avLst/>
          </a:prstGeom>
          <a:ln w="57150">
            <a:solidFill>
              <a:srgbClr val="0085CC"/>
            </a:solidFill>
          </a:ln>
        </p:spPr>
        <p:txBody>
          <a:bodyPr lIns="50800" tIns="50800" rIns="50800" bIns="50800" anchor="ctr"/>
          <a:lstStyle/>
          <a:p>
            <a:endParaRPr/>
          </a:p>
        </p:txBody>
      </p:sp>
      <p:grpSp>
        <p:nvGrpSpPr>
          <p:cNvPr id="367" name="Group 367"/>
          <p:cNvGrpSpPr/>
          <p:nvPr/>
        </p:nvGrpSpPr>
        <p:grpSpPr>
          <a:xfrm>
            <a:off x="317500" y="825500"/>
            <a:ext cx="8991600" cy="5384801"/>
            <a:chOff x="0" y="0"/>
            <a:chExt cx="8991600" cy="5384800"/>
          </a:xfrm>
        </p:grpSpPr>
        <p:grpSp>
          <p:nvGrpSpPr>
            <p:cNvPr id="365" name="Group 365"/>
            <p:cNvGrpSpPr/>
            <p:nvPr/>
          </p:nvGrpSpPr>
          <p:grpSpPr>
            <a:xfrm>
              <a:off x="2044637" y="3200556"/>
              <a:ext cx="495302" cy="2184244"/>
              <a:chOff x="0" y="0"/>
              <a:chExt cx="495301" cy="2184243"/>
            </a:xfrm>
          </p:grpSpPr>
          <p:sp>
            <p:nvSpPr>
              <p:cNvPr id="363" name="Shape 363"/>
              <p:cNvSpPr/>
              <p:nvPr/>
            </p:nvSpPr>
            <p:spPr>
              <a:xfrm rot="16199995">
                <a:off x="-317500" y="317500"/>
                <a:ext cx="1130301" cy="495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defTabSz="406400">
                  <a:lnSpc>
                    <a:spcPts val="2400"/>
                  </a:lnSpc>
                  <a:buClr>
                    <a:srgbClr val="000000"/>
                  </a:buClr>
                  <a:buFont typeface="Arial"/>
                  <a:tabLst>
                    <a:tab pos="749300" algn="l"/>
                  </a:tabLst>
                  <a:defRPr sz="2000">
                    <a:solidFill>
                      <a:srgbClr val="008F00"/>
                    </a:solidFill>
                    <a:uFill>
                      <a:solidFill>
                        <a:srgbClr val="008F00"/>
                      </a:solidFill>
                    </a:uFill>
                    <a:latin typeface="Gill Sans"/>
                    <a:ea typeface="Gill Sans"/>
                    <a:cs typeface="Gill Sans"/>
                    <a:sym typeface="Gill Sans"/>
                  </a:defRPr>
                </a:lvl1pPr>
              </a:lstStyle>
              <a:p>
                <a:r>
                  <a:t>normal</a:t>
                </a:r>
              </a:p>
            </p:txBody>
          </p:sp>
          <p:sp>
            <p:nvSpPr>
              <p:cNvPr id="364" name="Shape 364"/>
              <p:cNvSpPr/>
              <p:nvPr/>
            </p:nvSpPr>
            <p:spPr>
              <a:xfrm flipV="1">
                <a:off x="350900" y="166735"/>
                <a:ext cx="1" cy="2017509"/>
              </a:xfrm>
              <a:prstGeom prst="line">
                <a:avLst/>
              </a:prstGeom>
              <a:noFill/>
              <a:ln w="38100" cap="flat">
                <a:solidFill>
                  <a:srgbClr val="008F00"/>
                </a:solidFill>
                <a:prstDash val="dash"/>
                <a:round/>
              </a:ln>
              <a:effectLst/>
            </p:spPr>
            <p:txBody>
              <a:bodyPr wrap="square" lIns="50800" tIns="50800" rIns="50800" bIns="50800" numCol="1" anchor="ctr">
                <a:noAutofit/>
              </a:bodyPr>
              <a:lstStyle/>
              <a:p>
                <a:endParaRPr/>
              </a:p>
            </p:txBody>
          </p:sp>
        </p:grpSp>
        <p:sp>
          <p:nvSpPr>
            <p:cNvPr id="366" name="Shape 366"/>
            <p:cNvSpPr/>
            <p:nvPr/>
          </p:nvSpPr>
          <p:spPr>
            <a:xfrm>
              <a:off x="0" y="0"/>
              <a:ext cx="8991600" cy="10936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nSpc>
                  <a:spcPct val="115000"/>
                </a:lnSpc>
                <a:spcBef>
                  <a:spcPts val="300"/>
                </a:spcBef>
                <a:tabLst>
                  <a:tab pos="749300" algn="l"/>
                </a:tabLst>
                <a:defRPr sz="2000"/>
              </a:pPr>
              <a:r>
                <a:rPr sz="1800" dirty="0"/>
                <a:t>A </a:t>
              </a:r>
              <a:r>
                <a:rPr sz="1800" b="1" dirty="0">
                  <a:solidFill>
                    <a:srgbClr val="008F00"/>
                  </a:solidFill>
                </a:rPr>
                <a:t>normal</a:t>
              </a:r>
              <a:r>
                <a:rPr sz="1800" dirty="0"/>
                <a:t> is a vertical line to the mirror in the point, where the incident ray hits the mirror.</a:t>
              </a:r>
              <a:br>
                <a:rPr sz="1800" dirty="0"/>
              </a:br>
              <a:r>
                <a:rPr lang="bo-CN" sz="1800" b="0" i="0" u="none" strike="noStrike" dirty="0">
                  <a:effectLst/>
                  <a:latin typeface="Arial" panose="020B0604020202020204" pitchFamily="34" charset="0"/>
                </a:rPr>
                <a:t>དྲང་ཐིག་</a:t>
              </a:r>
              <a:r>
                <a:rPr dirty="0" err="1"/>
                <a:t>ནི་ནང་འཕྲོའི་འོད་ཟེར་གང་དུ་ཕོག་པའི་མེ་ལོང་གི་གནས་དེ་ནས</a:t>
              </a:r>
              <a:r>
                <a:rPr dirty="0"/>
                <a:t>་</a:t>
              </a:r>
              <a:r>
                <a:rPr lang="bo-CN" sz="1800" b="0" i="0" u="none" strike="noStrike" dirty="0">
                  <a:effectLst/>
                  <a:latin typeface="Arial" panose="020B0604020202020204" pitchFamily="34" charset="0"/>
                </a:rPr>
                <a:t>གཞུང་ཐད་</a:t>
              </a:r>
              <a:r>
                <a:rPr dirty="0" err="1"/>
                <a:t>དེ་ལ་ཟེར</a:t>
              </a:r>
              <a:r>
                <a:rPr dirty="0"/>
                <a:t>།</a:t>
              </a:r>
            </a:p>
          </p:txBody>
        </p:sp>
      </p:grpSp>
      <p:grpSp>
        <p:nvGrpSpPr>
          <p:cNvPr id="380" name="Group 380"/>
          <p:cNvGrpSpPr/>
          <p:nvPr/>
        </p:nvGrpSpPr>
        <p:grpSpPr>
          <a:xfrm>
            <a:off x="2705100" y="4391125"/>
            <a:ext cx="1666734" cy="1863430"/>
            <a:chOff x="0" y="0"/>
            <a:chExt cx="1666733" cy="1863429"/>
          </a:xfrm>
        </p:grpSpPr>
        <p:sp>
          <p:nvSpPr>
            <p:cNvPr id="368" name="Shape 368"/>
            <p:cNvSpPr/>
            <p:nvPr/>
          </p:nvSpPr>
          <p:spPr>
            <a:xfrm rot="18342448">
              <a:off x="88971" y="645071"/>
              <a:ext cx="179070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406400">
                <a:lnSpc>
                  <a:spcPts val="2400"/>
                </a:lnSpc>
                <a:buClr>
                  <a:srgbClr val="000000"/>
                </a:buClr>
                <a:buFont typeface="Arial"/>
                <a:tabLst>
                  <a:tab pos="749300" algn="l"/>
                </a:tabLst>
                <a:defRPr sz="2000">
                  <a:solidFill>
                    <a:srgbClr val="FF2600"/>
                  </a:solidFill>
                  <a:uFill>
                    <a:solidFill>
                      <a:srgbClr val="FF2600"/>
                    </a:solidFill>
                  </a:uFill>
                  <a:latin typeface="Gill Sans"/>
                  <a:ea typeface="Gill Sans"/>
                  <a:cs typeface="Gill Sans"/>
                  <a:sym typeface="Gill Sans"/>
                </a:defRPr>
              </a:lvl1pPr>
            </a:lstStyle>
            <a:p>
              <a:r>
                <a:t>reflected ray</a:t>
              </a:r>
            </a:p>
          </p:txBody>
        </p:sp>
        <p:sp>
          <p:nvSpPr>
            <p:cNvPr id="369" name="Shape 369"/>
            <p:cNvSpPr/>
            <p:nvPr/>
          </p:nvSpPr>
          <p:spPr>
            <a:xfrm flipV="1">
              <a:off x="-1" y="231674"/>
              <a:ext cx="1189993" cy="1631756"/>
            </a:xfrm>
            <a:prstGeom prst="line">
              <a:avLst/>
            </a:prstGeom>
            <a:noFill/>
            <a:ln w="50800" cap="flat">
              <a:solidFill>
                <a:srgbClr val="FF2600"/>
              </a:solidFill>
              <a:prstDash val="solid"/>
              <a:round/>
            </a:ln>
            <a:effectLst/>
          </p:spPr>
          <p:txBody>
            <a:bodyPr wrap="square" lIns="50800" tIns="50800" rIns="50800" bIns="50800" numCol="1" anchor="ctr">
              <a:noAutofit/>
            </a:bodyPr>
            <a:lstStyle/>
            <a:p>
              <a:endParaRPr/>
            </a:p>
          </p:txBody>
        </p:sp>
        <p:grpSp>
          <p:nvGrpSpPr>
            <p:cNvPr id="379" name="Group 379"/>
            <p:cNvGrpSpPr/>
            <p:nvPr/>
          </p:nvGrpSpPr>
          <p:grpSpPr>
            <a:xfrm rot="18240000">
              <a:off x="211591" y="702343"/>
              <a:ext cx="1180688" cy="146484"/>
              <a:chOff x="0" y="15317"/>
              <a:chExt cx="1180687" cy="146483"/>
            </a:xfrm>
          </p:grpSpPr>
          <p:grpSp>
            <p:nvGrpSpPr>
              <p:cNvPr id="377" name="Group 377"/>
              <p:cNvGrpSpPr/>
              <p:nvPr/>
            </p:nvGrpSpPr>
            <p:grpSpPr>
              <a:xfrm>
                <a:off x="0" y="15317"/>
                <a:ext cx="1026602" cy="146484"/>
                <a:chOff x="0" y="0"/>
                <a:chExt cx="1026601" cy="146483"/>
              </a:xfrm>
            </p:grpSpPr>
            <p:grpSp>
              <p:nvGrpSpPr>
                <p:cNvPr id="375" name="Group 375"/>
                <p:cNvGrpSpPr/>
                <p:nvPr/>
              </p:nvGrpSpPr>
              <p:grpSpPr>
                <a:xfrm>
                  <a:off x="0" y="0"/>
                  <a:ext cx="975623" cy="146484"/>
                  <a:chOff x="0" y="0"/>
                  <a:chExt cx="975622" cy="146483"/>
                </a:xfrm>
              </p:grpSpPr>
              <p:sp>
                <p:nvSpPr>
                  <p:cNvPr id="370" name="Shape 370"/>
                  <p:cNvSpPr/>
                  <p:nvPr/>
                </p:nvSpPr>
                <p:spPr>
                  <a:xfrm>
                    <a:off x="0" y="0"/>
                    <a:ext cx="194841" cy="137666"/>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1" name="Shape 371"/>
                  <p:cNvSpPr/>
                  <p:nvPr/>
                </p:nvSpPr>
                <p:spPr>
                  <a:xfrm>
                    <a:off x="200568" y="93"/>
                    <a:ext cx="192813" cy="137667"/>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2" name="Shape 372"/>
                  <p:cNvSpPr/>
                  <p:nvPr/>
                </p:nvSpPr>
                <p:spPr>
                  <a:xfrm>
                    <a:off x="388424" y="4825"/>
                    <a:ext cx="194842" cy="137667"/>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3" name="Shape 373"/>
                  <p:cNvSpPr/>
                  <p:nvPr/>
                </p:nvSpPr>
                <p:spPr>
                  <a:xfrm>
                    <a:off x="592357" y="359"/>
                    <a:ext cx="192812" cy="137667"/>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74" name="Shape 374"/>
                  <p:cNvSpPr/>
                  <p:nvPr/>
                </p:nvSpPr>
                <p:spPr>
                  <a:xfrm>
                    <a:off x="780782" y="4769"/>
                    <a:ext cx="194841" cy="141715"/>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376" name="Shape 376"/>
                <p:cNvSpPr/>
                <p:nvPr/>
              </p:nvSpPr>
              <p:spPr>
                <a:xfrm>
                  <a:off x="983072" y="55805"/>
                  <a:ext cx="43530" cy="14970"/>
                </a:xfrm>
                <a:prstGeom prst="ellipse">
                  <a:avLst/>
                </a:pr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378" name="Shape 378"/>
              <p:cNvSpPr/>
              <p:nvPr/>
            </p:nvSpPr>
            <p:spPr>
              <a:xfrm>
                <a:off x="1003372" y="45079"/>
                <a:ext cx="177316" cy="83234"/>
              </a:xfrm>
              <a:prstGeom prst="line">
                <a:avLst/>
              </a:prstGeom>
              <a:noFill/>
              <a:ln w="19050" cap="flat">
                <a:solidFill>
                  <a:srgbClr val="000000"/>
                </a:solidFill>
                <a:prstDash val="solid"/>
                <a:round/>
                <a:tailEnd type="triangle" w="med" len="me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grpSp>
        <p:nvGrpSpPr>
          <p:cNvPr id="386" name="Group 386"/>
          <p:cNvGrpSpPr/>
          <p:nvPr/>
        </p:nvGrpSpPr>
        <p:grpSpPr>
          <a:xfrm>
            <a:off x="317500" y="1930400"/>
            <a:ext cx="8271682" cy="4029952"/>
            <a:chOff x="0" y="0"/>
            <a:chExt cx="8271681" cy="4029951"/>
          </a:xfrm>
        </p:grpSpPr>
        <p:grpSp>
          <p:nvGrpSpPr>
            <p:cNvPr id="384" name="Group 384"/>
            <p:cNvGrpSpPr/>
            <p:nvPr/>
          </p:nvGrpSpPr>
          <p:grpSpPr>
            <a:xfrm>
              <a:off x="1962082" y="2878137"/>
              <a:ext cx="6196081" cy="1151815"/>
              <a:chOff x="0" y="0"/>
              <a:chExt cx="6196080" cy="1151814"/>
            </a:xfrm>
          </p:grpSpPr>
          <p:sp>
            <p:nvSpPr>
              <p:cNvPr id="381" name="Shape 381"/>
              <p:cNvSpPr/>
              <p:nvPr/>
            </p:nvSpPr>
            <p:spPr>
              <a:xfrm>
                <a:off x="158488" y="618414"/>
                <a:ext cx="198928"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406400">
                  <a:lnSpc>
                    <a:spcPts val="3300"/>
                  </a:lnSpc>
                  <a:buClr>
                    <a:srgbClr val="000000"/>
                  </a:buClr>
                  <a:buFont typeface="Arial"/>
                  <a:tabLst>
                    <a:tab pos="749300" algn="l"/>
                  </a:tabLst>
                  <a:defRPr sz="2800" i="1">
                    <a:latin typeface="Times"/>
                    <a:ea typeface="Times"/>
                    <a:cs typeface="Times"/>
                    <a:sym typeface="Times"/>
                  </a:defRPr>
                </a:lvl1pPr>
              </a:lstStyle>
              <a:p>
                <a:r>
                  <a:t>i</a:t>
                </a:r>
              </a:p>
            </p:txBody>
          </p:sp>
          <p:sp>
            <p:nvSpPr>
              <p:cNvPr id="382" name="Shape 382"/>
              <p:cNvSpPr/>
              <p:nvPr/>
            </p:nvSpPr>
            <p:spPr>
              <a:xfrm>
                <a:off x="3478280" y="0"/>
                <a:ext cx="2717801"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ctr" defTabSz="406400">
                  <a:lnSpc>
                    <a:spcPts val="2400"/>
                  </a:lnSpc>
                  <a:buClr>
                    <a:srgbClr val="000000"/>
                  </a:buClr>
                  <a:buFont typeface="Arial"/>
                  <a:tabLst>
                    <a:tab pos="749300" algn="l"/>
                  </a:tabLst>
                  <a:defRPr sz="2000">
                    <a:solidFill>
                      <a:srgbClr val="0433FF"/>
                    </a:solidFill>
                  </a:defRPr>
                </a:pPr>
                <a:r>
                  <a:rPr sz="1800" b="1" i="1"/>
                  <a:t>i</a:t>
                </a:r>
                <a:r>
                  <a:t> = angle of incidence</a:t>
                </a:r>
              </a:p>
            </p:txBody>
          </p:sp>
          <p:sp>
            <p:nvSpPr>
              <p:cNvPr id="383" name="Shape 383"/>
              <p:cNvSpPr/>
              <p:nvPr/>
            </p:nvSpPr>
            <p:spPr>
              <a:xfrm rot="1830278">
                <a:off x="68279" y="567591"/>
                <a:ext cx="317501" cy="355601"/>
              </a:xfrm>
              <a:custGeom>
                <a:avLst/>
                <a:gdLst/>
                <a:ahLst/>
                <a:cxnLst>
                  <a:cxn ang="0">
                    <a:pos x="wd2" y="hd2"/>
                  </a:cxn>
                  <a:cxn ang="5400000">
                    <a:pos x="wd2" y="hd2"/>
                  </a:cxn>
                  <a:cxn ang="10800000">
                    <a:pos x="wd2" y="hd2"/>
                  </a:cxn>
                  <a:cxn ang="16200000">
                    <a:pos x="wd2" y="hd2"/>
                  </a:cxn>
                </a:cxnLst>
                <a:rect l="0" t="0" r="r" b="b"/>
                <a:pathLst>
                  <a:path w="21600" h="20843" extrusionOk="0">
                    <a:moveTo>
                      <a:pt x="0" y="20758"/>
                    </a:moveTo>
                    <a:cubicBezTo>
                      <a:pt x="0" y="21600"/>
                      <a:pt x="737" y="15900"/>
                      <a:pt x="737" y="15900"/>
                    </a:cubicBezTo>
                    <a:lnTo>
                      <a:pt x="2371" y="11595"/>
                    </a:lnTo>
                    <a:lnTo>
                      <a:pt x="5637" y="7419"/>
                    </a:lnTo>
                    <a:lnTo>
                      <a:pt x="9339" y="4030"/>
                    </a:lnTo>
                    <a:lnTo>
                      <a:pt x="14354" y="1704"/>
                    </a:lnTo>
                    <a:lnTo>
                      <a:pt x="21600" y="0"/>
                    </a:lnTo>
                  </a:path>
                </a:pathLst>
              </a:custGeom>
              <a:noFill/>
              <a:ln w="38100" cap="flat">
                <a:solidFill>
                  <a:srgbClr val="011993"/>
                </a:solidFill>
                <a:prstDash val="solid"/>
                <a:round/>
              </a:ln>
              <a:effectLst/>
            </p:spPr>
            <p:txBody>
              <a:bodyPr wrap="square" lIns="50800" tIns="50800" rIns="50800" bIns="50800" numCol="1" anchor="t">
                <a:noAutofit/>
              </a:bodyPr>
              <a:lstStyle/>
              <a:p>
                <a:pPr algn="ctr" defTabSz="406400">
                  <a:lnSpc>
                    <a:spcPts val="3300"/>
                  </a:lnSpc>
                  <a:tabLst>
                    <a:tab pos="749300" algn="l"/>
                  </a:tabLst>
                  <a:defRPr sz="2800">
                    <a:latin typeface="Gill Sans"/>
                    <a:ea typeface="Gill Sans"/>
                    <a:cs typeface="Gill Sans"/>
                    <a:sym typeface="Gill Sans"/>
                  </a:defRPr>
                </a:pPr>
                <a:endParaRPr/>
              </a:p>
            </p:txBody>
          </p:sp>
        </p:grpSp>
        <p:sp>
          <p:nvSpPr>
            <p:cNvPr id="385" name="Shape 385"/>
            <p:cNvSpPr/>
            <p:nvPr/>
          </p:nvSpPr>
          <p:spPr>
            <a:xfrm>
              <a:off x="0" y="0"/>
              <a:ext cx="8271682" cy="1145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lnSpc>
                  <a:spcPct val="115000"/>
                </a:lnSpc>
                <a:spcBef>
                  <a:spcPts val="300"/>
                </a:spcBef>
                <a:defRPr sz="2000"/>
              </a:pPr>
              <a:r>
                <a:rPr sz="1800"/>
                <a:t>The </a:t>
              </a:r>
              <a:r>
                <a:rPr sz="1800" b="1">
                  <a:solidFill>
                    <a:srgbClr val="011A9A"/>
                  </a:solidFill>
                </a:rPr>
                <a:t>angle of incidence (</a:t>
              </a:r>
              <a:r>
                <a:rPr sz="1800" b="1" i="1">
                  <a:solidFill>
                    <a:srgbClr val="011A9A"/>
                  </a:solidFill>
                </a:rPr>
                <a:t>i</a:t>
              </a:r>
              <a:r>
                <a:rPr sz="1800" b="1">
                  <a:solidFill>
                    <a:srgbClr val="011A9A"/>
                  </a:solidFill>
                </a:rPr>
                <a:t>)</a:t>
              </a:r>
              <a:r>
                <a:rPr sz="1800"/>
                <a:t> is the angle between the incident ray and the normal.</a:t>
              </a:r>
              <a:br>
                <a:rPr sz="1800"/>
              </a:br>
              <a:r>
                <a:t>ནང་འཕྲོའི་ཟུར་ཁུག་ནི་ནང་འཕྲོའི་འོད་ཟེར་དང་རྒྱུན་ཐིག་གི་ཟུར་ཁུག་ལ་ཟེར།</a:t>
              </a:r>
            </a:p>
          </p:txBody>
        </p:sp>
      </p:grpSp>
      <p:grpSp>
        <p:nvGrpSpPr>
          <p:cNvPr id="392" name="Group 392"/>
          <p:cNvGrpSpPr/>
          <p:nvPr/>
        </p:nvGrpSpPr>
        <p:grpSpPr>
          <a:xfrm>
            <a:off x="342900" y="2743200"/>
            <a:ext cx="8360420" cy="3204452"/>
            <a:chOff x="0" y="0"/>
            <a:chExt cx="8360419" cy="3204451"/>
          </a:xfrm>
        </p:grpSpPr>
        <p:grpSp>
          <p:nvGrpSpPr>
            <p:cNvPr id="390" name="Group 390"/>
            <p:cNvGrpSpPr/>
            <p:nvPr/>
          </p:nvGrpSpPr>
          <p:grpSpPr>
            <a:xfrm>
              <a:off x="2421688" y="2451100"/>
              <a:ext cx="5590630" cy="753352"/>
              <a:chOff x="0" y="0"/>
              <a:chExt cx="5590629" cy="753351"/>
            </a:xfrm>
          </p:grpSpPr>
          <p:sp>
            <p:nvSpPr>
              <p:cNvPr id="387" name="Shape 387"/>
              <p:cNvSpPr/>
              <p:nvPr/>
            </p:nvSpPr>
            <p:spPr>
              <a:xfrm>
                <a:off x="35324" y="219951"/>
                <a:ext cx="232068"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406400">
                  <a:lnSpc>
                    <a:spcPts val="3300"/>
                  </a:lnSpc>
                  <a:buClr>
                    <a:srgbClr val="000000"/>
                  </a:buClr>
                  <a:buFont typeface="Arial"/>
                  <a:tabLst>
                    <a:tab pos="749300" algn="l"/>
                  </a:tabLst>
                  <a:defRPr sz="2800" i="1">
                    <a:solidFill>
                      <a:srgbClr val="941100"/>
                    </a:solidFill>
                    <a:uFill>
                      <a:solidFill>
                        <a:srgbClr val="941100"/>
                      </a:solidFill>
                    </a:uFill>
                    <a:latin typeface="Times"/>
                    <a:ea typeface="Times"/>
                    <a:cs typeface="Times"/>
                    <a:sym typeface="Times"/>
                  </a:defRPr>
                </a:lvl1pPr>
              </a:lstStyle>
              <a:p>
                <a:r>
                  <a:t>r</a:t>
                </a:r>
              </a:p>
            </p:txBody>
          </p:sp>
          <p:sp>
            <p:nvSpPr>
              <p:cNvPr id="388" name="Shape 388"/>
              <p:cNvSpPr/>
              <p:nvPr/>
            </p:nvSpPr>
            <p:spPr>
              <a:xfrm rot="4391964">
                <a:off x="55603" y="208369"/>
                <a:ext cx="254001" cy="304801"/>
              </a:xfrm>
              <a:custGeom>
                <a:avLst/>
                <a:gdLst/>
                <a:ahLst/>
                <a:cxnLst>
                  <a:cxn ang="0">
                    <a:pos x="wd2" y="hd2"/>
                  </a:cxn>
                  <a:cxn ang="5400000">
                    <a:pos x="wd2" y="hd2"/>
                  </a:cxn>
                  <a:cxn ang="10800000">
                    <a:pos x="wd2" y="hd2"/>
                  </a:cxn>
                  <a:cxn ang="16200000">
                    <a:pos x="wd2" y="hd2"/>
                  </a:cxn>
                </a:cxnLst>
                <a:rect l="0" t="0" r="r" b="b"/>
                <a:pathLst>
                  <a:path w="21600" h="20843" extrusionOk="0">
                    <a:moveTo>
                      <a:pt x="0" y="20758"/>
                    </a:moveTo>
                    <a:cubicBezTo>
                      <a:pt x="0" y="21600"/>
                      <a:pt x="737" y="15900"/>
                      <a:pt x="737" y="15900"/>
                    </a:cubicBezTo>
                    <a:lnTo>
                      <a:pt x="2371" y="11595"/>
                    </a:lnTo>
                    <a:lnTo>
                      <a:pt x="5637" y="7419"/>
                    </a:lnTo>
                    <a:lnTo>
                      <a:pt x="9339" y="4030"/>
                    </a:lnTo>
                    <a:lnTo>
                      <a:pt x="14354" y="1704"/>
                    </a:lnTo>
                    <a:lnTo>
                      <a:pt x="21600" y="0"/>
                    </a:lnTo>
                  </a:path>
                </a:pathLst>
              </a:custGeom>
              <a:noFill/>
              <a:ln w="38100" cap="flat">
                <a:solidFill>
                  <a:srgbClr val="941100"/>
                </a:solidFill>
                <a:prstDash val="solid"/>
                <a:round/>
              </a:ln>
              <a:effectLst/>
            </p:spPr>
            <p:txBody>
              <a:bodyPr wrap="square" lIns="50800" tIns="50800" rIns="50800" bIns="50800" numCol="1" anchor="t">
                <a:noAutofit/>
              </a:bodyPr>
              <a:lstStyle/>
              <a:p>
                <a:pPr algn="ctr" defTabSz="406400">
                  <a:lnSpc>
                    <a:spcPts val="3300"/>
                  </a:lnSpc>
                  <a:tabLst>
                    <a:tab pos="749300" algn="l"/>
                  </a:tabLst>
                  <a:defRPr sz="2800">
                    <a:latin typeface="Gill Sans"/>
                    <a:ea typeface="Gill Sans"/>
                    <a:cs typeface="Gill Sans"/>
                    <a:sym typeface="Gill Sans"/>
                  </a:defRPr>
                </a:pPr>
                <a:endParaRPr/>
              </a:p>
            </p:txBody>
          </p:sp>
          <p:sp>
            <p:nvSpPr>
              <p:cNvPr id="389" name="Shape 389"/>
              <p:cNvSpPr/>
              <p:nvPr/>
            </p:nvSpPr>
            <p:spPr>
              <a:xfrm>
                <a:off x="3078795" y="0"/>
                <a:ext cx="2511835"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lgn="ctr" defTabSz="406400">
                  <a:lnSpc>
                    <a:spcPts val="2400"/>
                  </a:lnSpc>
                  <a:buClr>
                    <a:srgbClr val="000000"/>
                  </a:buClr>
                  <a:buFont typeface="Arial"/>
                  <a:tabLst>
                    <a:tab pos="749300" algn="l"/>
                  </a:tabLst>
                  <a:defRPr sz="2000">
                    <a:solidFill>
                      <a:srgbClr val="941100"/>
                    </a:solidFill>
                  </a:defRPr>
                </a:pPr>
                <a:r>
                  <a:rPr sz="1800" b="1" i="1"/>
                  <a:t>r</a:t>
                </a:r>
                <a:r>
                  <a:t> = angle or reflection</a:t>
                </a:r>
              </a:p>
            </p:txBody>
          </p:sp>
        </p:grpSp>
        <p:sp>
          <p:nvSpPr>
            <p:cNvPr id="391" name="Shape 391"/>
            <p:cNvSpPr/>
            <p:nvPr/>
          </p:nvSpPr>
          <p:spPr>
            <a:xfrm>
              <a:off x="0" y="0"/>
              <a:ext cx="8360420" cy="783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lnSpc>
                  <a:spcPct val="115000"/>
                </a:lnSpc>
                <a:spcBef>
                  <a:spcPts val="300"/>
                </a:spcBef>
                <a:defRPr sz="2000"/>
              </a:pPr>
              <a:r>
                <a:rPr sz="1800"/>
                <a:t>The </a:t>
              </a:r>
              <a:r>
                <a:rPr sz="1800" b="1">
                  <a:solidFill>
                    <a:srgbClr val="941100"/>
                  </a:solidFill>
                </a:rPr>
                <a:t>angle of reflection (</a:t>
              </a:r>
              <a:r>
                <a:rPr sz="1800" b="1" i="1">
                  <a:solidFill>
                    <a:srgbClr val="941100"/>
                  </a:solidFill>
                </a:rPr>
                <a:t>r</a:t>
              </a:r>
              <a:r>
                <a:rPr sz="1800" b="1">
                  <a:solidFill>
                    <a:srgbClr val="941100"/>
                  </a:solidFill>
                </a:rPr>
                <a:t>)</a:t>
              </a:r>
              <a:r>
                <a:rPr sz="1800"/>
                <a:t> is the angle between the reflected ray and the normal.</a:t>
              </a:r>
              <a:br>
                <a:rPr sz="1800"/>
              </a:br>
              <a:r>
                <a:t>ལྡོག་འཕྲོའི་ཟུར་ཁུག་ནི་ལྡོག་འཕྲོའི་འོད་ཟེར་དང་རྒྱུན་ཐིག་གི་ཟུར་ཁུག་ལ་ཟེར།			</a:t>
              </a:r>
            </a:p>
          </p:txBody>
        </p:sp>
      </p:grpSp>
      <p:sp>
        <p:nvSpPr>
          <p:cNvPr id="393" name="Shape 393"/>
          <p:cNvSpPr/>
          <p:nvPr/>
        </p:nvSpPr>
        <p:spPr>
          <a:xfrm>
            <a:off x="292497" y="63500"/>
            <a:ext cx="6324601" cy="6565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06400">
              <a:lnSpc>
                <a:spcPts val="4300"/>
              </a:lnSpc>
              <a:tabLst>
                <a:tab pos="749300" algn="l"/>
              </a:tabLst>
              <a:defRPr sz="3000" b="1">
                <a:solidFill>
                  <a:srgbClr val="011993"/>
                </a:solidFill>
              </a:defRPr>
            </a:pPr>
            <a:r>
              <a:rPr dirty="0"/>
              <a:t>Re</a:t>
            </a:r>
            <a:r>
              <a:rPr dirty="0">
                <a:solidFill>
                  <a:srgbClr val="FF4013"/>
                </a:solidFill>
              </a:rPr>
              <a:t>fle</a:t>
            </a:r>
            <a:r>
              <a:rPr dirty="0"/>
              <a:t>ction  </a:t>
            </a:r>
            <a:r>
              <a:rPr sz="3600" dirty="0"/>
              <a:t> </a:t>
            </a:r>
            <a:r>
              <a:rPr sz="3200" b="1" dirty="0">
                <a:solidFill>
                  <a:srgbClr val="011A9A"/>
                </a:solidFill>
              </a:rPr>
              <a:t>ལྡོག་འཕྲོ།</a:t>
            </a:r>
          </a:p>
        </p:txBody>
      </p:sp>
      <p:sp>
        <p:nvSpPr>
          <p:cNvPr id="48" name="Shape 306"/>
          <p:cNvSpPr>
            <a:spLocks noGrp="1"/>
          </p:cNvSpPr>
          <p:nvPr>
            <p:ph type="sldNum" sz="quarter" idx="2"/>
          </p:nvPr>
        </p:nvSpPr>
        <p:spPr>
          <a:xfrm>
            <a:off x="4496679" y="6667500"/>
            <a:ext cx="151912" cy="220981"/>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rPr/>
              <a:t>10</a:t>
            </a:fld>
            <a:endParaRPr dirty="0"/>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2" animBg="1" advAuto="0"/>
      <p:bldP spid="367" grpId="1" animBg="1" advAuto="0"/>
      <p:bldP spid="380" grpId="4" animBg="1" advAuto="0"/>
      <p:bldP spid="386" grpId="3" animBg="1" advAuto="0"/>
      <p:bldP spid="392" grpId="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p:nvPr/>
        </p:nvSpPr>
        <p:spPr>
          <a:xfrm>
            <a:off x="317500" y="927100"/>
            <a:ext cx="8991600" cy="15568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ct val="115000"/>
              </a:lnSpc>
              <a:spcBef>
                <a:spcPts val="300"/>
              </a:spcBef>
              <a:tabLst>
                <a:tab pos="749300" algn="l"/>
              </a:tabLst>
              <a:defRPr sz="2000"/>
            </a:pPr>
            <a:r>
              <a:rPr sz="1800" dirty="0"/>
              <a:t>Photons behave like carrom board disks. They are reflected so that the angle of incidence equals the angle of reflection.</a:t>
            </a:r>
            <a:br>
              <a:rPr sz="1800" dirty="0"/>
            </a:br>
            <a:r>
              <a:rPr lang="bo-CN" sz="2200" i="0" u="none" strike="noStrike" dirty="0">
                <a:effectLst/>
                <a:latin typeface="Arial" panose="020B0604020202020204" pitchFamily="34" charset="0"/>
              </a:rPr>
              <a:t>འོད་</a:t>
            </a:r>
            <a:r>
              <a:rPr sz="2200" dirty="0" err="1"/>
              <a:t>རྡུལ</a:t>
            </a:r>
            <a:r>
              <a:rPr sz="2200" dirty="0"/>
              <a:t>་</a:t>
            </a:r>
            <a:r>
              <a:rPr lang="bo-CN" sz="2200" b="0" i="0" u="none" strike="noStrike" dirty="0">
                <a:effectLst/>
                <a:latin typeface="Arial" panose="020B0604020202020204" pitchFamily="34" charset="0"/>
              </a:rPr>
              <a:t>ནི་</a:t>
            </a:r>
            <a:r>
              <a:rPr sz="2200" dirty="0" err="1"/>
              <a:t>ཀེ</a:t>
            </a:r>
            <a:r>
              <a:rPr sz="2200" dirty="0"/>
              <a:t>་</a:t>
            </a:r>
            <a:r>
              <a:rPr lang="bo-CN" sz="2200" b="0" i="0" u="none" strike="noStrike" dirty="0">
                <a:effectLst/>
                <a:latin typeface="Arial" panose="020B0604020202020204" pitchFamily="34" charset="0"/>
              </a:rPr>
              <a:t>རོ</a:t>
            </a:r>
            <a:r>
              <a:rPr sz="2200" dirty="0" err="1"/>
              <a:t>མ་སྦོཌ་ཀྱི་རྡོ་ལྟར</a:t>
            </a:r>
            <a:r>
              <a:rPr sz="2200" dirty="0"/>
              <a:t>་</a:t>
            </a:r>
            <a:r>
              <a:rPr lang="bo-CN" sz="2200" dirty="0"/>
              <a:t>སྤྱོད་ཚུལ་</a:t>
            </a:r>
            <a:r>
              <a:rPr lang="bo-CN" sz="2200" b="0" i="0" u="none" strike="noStrike" dirty="0">
                <a:effectLst/>
                <a:latin typeface="Arial" panose="020B0604020202020204" pitchFamily="34" charset="0"/>
              </a:rPr>
              <a:t>བྱེད་ཀྱི་ཡོད</a:t>
            </a:r>
            <a:r>
              <a:rPr sz="2200" dirty="0"/>
              <a:t>། དེ་རྣམས་ལྡོག་འཕྲོ་བྱེད་ནས་ནང་འཕྲོའི་ཟུར་ཁུག་དང་ལྡོག་འཕྲོའི་ཟུར་ཁུག་གཉིས་མཉམ་པར་བྱེད།</a:t>
            </a:r>
          </a:p>
        </p:txBody>
      </p:sp>
      <p:sp>
        <p:nvSpPr>
          <p:cNvPr id="396" name="Shape 396"/>
          <p:cNvSpPr/>
          <p:nvPr/>
        </p:nvSpPr>
        <p:spPr>
          <a:xfrm>
            <a:off x="3535655" y="6235820"/>
            <a:ext cx="876301"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2400"/>
              </a:lnSpc>
              <a:buClr>
                <a:srgbClr val="000000"/>
              </a:buClr>
              <a:buFont typeface="Arial"/>
              <a:tabLst>
                <a:tab pos="749300" algn="l"/>
              </a:tabLst>
              <a:defRPr sz="2000">
                <a:latin typeface="Gill Sans"/>
                <a:ea typeface="Gill Sans"/>
                <a:cs typeface="Gill Sans"/>
                <a:sym typeface="Gill Sans"/>
              </a:defRPr>
            </a:lvl1pPr>
          </a:lstStyle>
          <a:p>
            <a:r>
              <a:t>mirror</a:t>
            </a:r>
          </a:p>
        </p:txBody>
      </p:sp>
      <p:grpSp>
        <p:nvGrpSpPr>
          <p:cNvPr id="409" name="Group 409"/>
          <p:cNvGrpSpPr/>
          <p:nvPr/>
        </p:nvGrpSpPr>
        <p:grpSpPr>
          <a:xfrm>
            <a:off x="1212480" y="4581368"/>
            <a:ext cx="1491909" cy="1667988"/>
            <a:chOff x="0" y="8690"/>
            <a:chExt cx="1491907" cy="1667987"/>
          </a:xfrm>
        </p:grpSpPr>
        <p:sp>
          <p:nvSpPr>
            <p:cNvPr id="397" name="Shape 397"/>
            <p:cNvSpPr/>
            <p:nvPr/>
          </p:nvSpPr>
          <p:spPr>
            <a:xfrm>
              <a:off x="301915" y="44923"/>
              <a:ext cx="1189993" cy="1631756"/>
            </a:xfrm>
            <a:prstGeom prst="line">
              <a:avLst/>
            </a:prstGeom>
            <a:noFill/>
            <a:ln w="50800" cap="flat">
              <a:solidFill>
                <a:srgbClr val="FF2600"/>
              </a:solidFill>
              <a:prstDash val="solid"/>
              <a:round/>
            </a:ln>
            <a:effectLst/>
          </p:spPr>
          <p:txBody>
            <a:bodyPr wrap="square" lIns="50800" tIns="50800" rIns="50800" bIns="50800" numCol="1" anchor="ctr">
              <a:noAutofit/>
            </a:bodyPr>
            <a:lstStyle/>
            <a:p>
              <a:endParaRPr/>
            </a:p>
          </p:txBody>
        </p:sp>
        <p:sp>
          <p:nvSpPr>
            <p:cNvPr id="398" name="Shape 398"/>
            <p:cNvSpPr/>
            <p:nvPr/>
          </p:nvSpPr>
          <p:spPr>
            <a:xfrm rot="3240000">
              <a:off x="-162706" y="570569"/>
              <a:ext cx="156210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406400">
                <a:lnSpc>
                  <a:spcPts val="2400"/>
                </a:lnSpc>
                <a:buClr>
                  <a:srgbClr val="000000"/>
                </a:buClr>
                <a:buFont typeface="Arial"/>
                <a:tabLst>
                  <a:tab pos="749300" algn="l"/>
                </a:tabLst>
                <a:defRPr sz="2000">
                  <a:solidFill>
                    <a:srgbClr val="FF2600"/>
                  </a:solidFill>
                  <a:uFill>
                    <a:solidFill>
                      <a:srgbClr val="FF2600"/>
                    </a:solidFill>
                  </a:uFill>
                  <a:latin typeface="Gill Sans"/>
                  <a:ea typeface="Gill Sans"/>
                  <a:cs typeface="Gill Sans"/>
                  <a:sym typeface="Gill Sans"/>
                </a:defRPr>
              </a:lvl1pPr>
            </a:lstStyle>
            <a:p>
              <a:r>
                <a:t>incident ray</a:t>
              </a:r>
            </a:p>
          </p:txBody>
        </p:sp>
        <p:grpSp>
          <p:nvGrpSpPr>
            <p:cNvPr id="408" name="Group 408"/>
            <p:cNvGrpSpPr/>
            <p:nvPr/>
          </p:nvGrpSpPr>
          <p:grpSpPr>
            <a:xfrm rot="14040000" flipH="1">
              <a:off x="63405" y="450333"/>
              <a:ext cx="1159428" cy="132727"/>
              <a:chOff x="0" y="29728"/>
              <a:chExt cx="1159427" cy="132726"/>
            </a:xfrm>
          </p:grpSpPr>
          <p:grpSp>
            <p:nvGrpSpPr>
              <p:cNvPr id="406" name="Group 406"/>
              <p:cNvGrpSpPr/>
              <p:nvPr/>
            </p:nvGrpSpPr>
            <p:grpSpPr>
              <a:xfrm>
                <a:off x="0" y="29728"/>
                <a:ext cx="1006763" cy="132727"/>
                <a:chOff x="0" y="0"/>
                <a:chExt cx="1006762" cy="132726"/>
              </a:xfrm>
            </p:grpSpPr>
            <p:grpSp>
              <p:nvGrpSpPr>
                <p:cNvPr id="404" name="Group 404"/>
                <p:cNvGrpSpPr/>
                <p:nvPr/>
              </p:nvGrpSpPr>
              <p:grpSpPr>
                <a:xfrm>
                  <a:off x="0" y="0"/>
                  <a:ext cx="962699" cy="132727"/>
                  <a:chOff x="0" y="0"/>
                  <a:chExt cx="962698" cy="132726"/>
                </a:xfrm>
              </p:grpSpPr>
              <p:sp>
                <p:nvSpPr>
                  <p:cNvPr id="399" name="Shape 399"/>
                  <p:cNvSpPr/>
                  <p:nvPr/>
                </p:nvSpPr>
                <p:spPr>
                  <a:xfrm>
                    <a:off x="0" y="3511"/>
                    <a:ext cx="192039" cy="127951"/>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0" name="Shape 400"/>
                  <p:cNvSpPr/>
                  <p:nvPr/>
                </p:nvSpPr>
                <p:spPr>
                  <a:xfrm>
                    <a:off x="194474" y="0"/>
                    <a:ext cx="190040" cy="131712"/>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1" name="Shape 401"/>
                  <p:cNvSpPr/>
                  <p:nvPr/>
                </p:nvSpPr>
                <p:spPr>
                  <a:xfrm>
                    <a:off x="387727" y="1012"/>
                    <a:ext cx="190040" cy="131715"/>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2" name="Shape 402"/>
                  <p:cNvSpPr/>
                  <p:nvPr/>
                </p:nvSpPr>
                <p:spPr>
                  <a:xfrm>
                    <a:off x="577995" y="73"/>
                    <a:ext cx="192040" cy="131716"/>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3" name="Shape 403"/>
                  <p:cNvSpPr/>
                  <p:nvPr/>
                </p:nvSpPr>
                <p:spPr>
                  <a:xfrm>
                    <a:off x="770660" y="1424"/>
                    <a:ext cx="192039" cy="127951"/>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05" name="Shape 405"/>
                <p:cNvSpPr/>
                <p:nvPr/>
              </p:nvSpPr>
              <p:spPr>
                <a:xfrm>
                  <a:off x="963858" y="49265"/>
                  <a:ext cx="42905" cy="13914"/>
                </a:xfrm>
                <a:prstGeom prst="ellipse">
                  <a:avLst/>
                </a:pr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07" name="Shape 407"/>
              <p:cNvSpPr/>
              <p:nvPr/>
            </p:nvSpPr>
            <p:spPr>
              <a:xfrm>
                <a:off x="986405" y="50908"/>
                <a:ext cx="173023" cy="73603"/>
              </a:xfrm>
              <a:prstGeom prst="line">
                <a:avLst/>
              </a:prstGeom>
              <a:noFill/>
              <a:ln w="19050" cap="flat">
                <a:solidFill>
                  <a:srgbClr val="000000"/>
                </a:solidFill>
                <a:prstDash val="solid"/>
                <a:round/>
                <a:tailEnd type="triangle" w="med" len="me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
        <p:nvSpPr>
          <p:cNvPr id="410" name="Shape 410"/>
          <p:cNvSpPr/>
          <p:nvPr/>
        </p:nvSpPr>
        <p:spPr>
          <a:xfrm flipV="1">
            <a:off x="1417637" y="6247403"/>
            <a:ext cx="2886671" cy="998"/>
          </a:xfrm>
          <a:prstGeom prst="line">
            <a:avLst/>
          </a:prstGeom>
          <a:ln w="57150">
            <a:solidFill>
              <a:srgbClr val="0085CC"/>
            </a:solidFill>
          </a:ln>
        </p:spPr>
        <p:txBody>
          <a:bodyPr lIns="50800" tIns="50800" rIns="50800" bIns="50800" anchor="ctr"/>
          <a:lstStyle/>
          <a:p>
            <a:endParaRPr/>
          </a:p>
        </p:txBody>
      </p:sp>
      <p:grpSp>
        <p:nvGrpSpPr>
          <p:cNvPr id="413" name="Group 413"/>
          <p:cNvGrpSpPr/>
          <p:nvPr/>
        </p:nvGrpSpPr>
        <p:grpSpPr>
          <a:xfrm>
            <a:off x="2362137" y="4026056"/>
            <a:ext cx="495302" cy="2184244"/>
            <a:chOff x="0" y="0"/>
            <a:chExt cx="495301" cy="2184243"/>
          </a:xfrm>
        </p:grpSpPr>
        <p:sp>
          <p:nvSpPr>
            <p:cNvPr id="411" name="Shape 411"/>
            <p:cNvSpPr/>
            <p:nvPr/>
          </p:nvSpPr>
          <p:spPr>
            <a:xfrm rot="16199995">
              <a:off x="-317500" y="317500"/>
              <a:ext cx="1130301" cy="495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defTabSz="406400">
                <a:lnSpc>
                  <a:spcPts val="2400"/>
                </a:lnSpc>
                <a:buClr>
                  <a:srgbClr val="000000"/>
                </a:buClr>
                <a:buFont typeface="Arial"/>
                <a:tabLst>
                  <a:tab pos="749300" algn="l"/>
                </a:tabLst>
                <a:defRPr sz="2000">
                  <a:solidFill>
                    <a:srgbClr val="008F00"/>
                  </a:solidFill>
                  <a:uFill>
                    <a:solidFill>
                      <a:srgbClr val="008F00"/>
                    </a:solidFill>
                  </a:uFill>
                  <a:latin typeface="Gill Sans"/>
                  <a:ea typeface="Gill Sans"/>
                  <a:cs typeface="Gill Sans"/>
                  <a:sym typeface="Gill Sans"/>
                </a:defRPr>
              </a:lvl1pPr>
            </a:lstStyle>
            <a:p>
              <a:r>
                <a:t>normal</a:t>
              </a:r>
            </a:p>
          </p:txBody>
        </p:sp>
        <p:sp>
          <p:nvSpPr>
            <p:cNvPr id="412" name="Shape 412"/>
            <p:cNvSpPr/>
            <p:nvPr/>
          </p:nvSpPr>
          <p:spPr>
            <a:xfrm flipV="1">
              <a:off x="350900" y="166735"/>
              <a:ext cx="1" cy="2017509"/>
            </a:xfrm>
            <a:prstGeom prst="line">
              <a:avLst/>
            </a:prstGeom>
            <a:noFill/>
            <a:ln w="38100" cap="flat">
              <a:solidFill>
                <a:srgbClr val="008F00"/>
              </a:solidFill>
              <a:prstDash val="dash"/>
              <a:round/>
            </a:ln>
            <a:effectLst/>
          </p:spPr>
          <p:txBody>
            <a:bodyPr wrap="square" lIns="50800" tIns="50800" rIns="50800" bIns="50800" numCol="1" anchor="ctr">
              <a:noAutofit/>
            </a:bodyPr>
            <a:lstStyle/>
            <a:p>
              <a:endParaRPr/>
            </a:p>
          </p:txBody>
        </p:sp>
      </p:grpSp>
      <p:grpSp>
        <p:nvGrpSpPr>
          <p:cNvPr id="426" name="Group 426"/>
          <p:cNvGrpSpPr/>
          <p:nvPr/>
        </p:nvGrpSpPr>
        <p:grpSpPr>
          <a:xfrm>
            <a:off x="2705100" y="4391125"/>
            <a:ext cx="1666734" cy="1863430"/>
            <a:chOff x="0" y="0"/>
            <a:chExt cx="1666733" cy="1863429"/>
          </a:xfrm>
        </p:grpSpPr>
        <p:sp>
          <p:nvSpPr>
            <p:cNvPr id="414" name="Shape 414"/>
            <p:cNvSpPr/>
            <p:nvPr/>
          </p:nvSpPr>
          <p:spPr>
            <a:xfrm rot="18342448">
              <a:off x="88971" y="645071"/>
              <a:ext cx="1790701"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ctr" defTabSz="406400">
                <a:lnSpc>
                  <a:spcPts val="2400"/>
                </a:lnSpc>
                <a:buClr>
                  <a:srgbClr val="000000"/>
                </a:buClr>
                <a:buFont typeface="Arial"/>
                <a:tabLst>
                  <a:tab pos="749300" algn="l"/>
                </a:tabLst>
                <a:defRPr sz="2000">
                  <a:solidFill>
                    <a:srgbClr val="FF2600"/>
                  </a:solidFill>
                  <a:uFill>
                    <a:solidFill>
                      <a:srgbClr val="FF2600"/>
                    </a:solidFill>
                  </a:uFill>
                  <a:latin typeface="Gill Sans"/>
                  <a:ea typeface="Gill Sans"/>
                  <a:cs typeface="Gill Sans"/>
                  <a:sym typeface="Gill Sans"/>
                </a:defRPr>
              </a:lvl1pPr>
            </a:lstStyle>
            <a:p>
              <a:r>
                <a:t>reflected ray</a:t>
              </a:r>
            </a:p>
          </p:txBody>
        </p:sp>
        <p:sp>
          <p:nvSpPr>
            <p:cNvPr id="415" name="Shape 415"/>
            <p:cNvSpPr/>
            <p:nvPr/>
          </p:nvSpPr>
          <p:spPr>
            <a:xfrm flipV="1">
              <a:off x="-1" y="231674"/>
              <a:ext cx="1189993" cy="1631756"/>
            </a:xfrm>
            <a:prstGeom prst="line">
              <a:avLst/>
            </a:prstGeom>
            <a:noFill/>
            <a:ln w="50800" cap="flat">
              <a:solidFill>
                <a:srgbClr val="FF2600"/>
              </a:solidFill>
              <a:prstDash val="solid"/>
              <a:round/>
            </a:ln>
            <a:effectLst/>
          </p:spPr>
          <p:txBody>
            <a:bodyPr wrap="square" lIns="50800" tIns="50800" rIns="50800" bIns="50800" numCol="1" anchor="ctr">
              <a:noAutofit/>
            </a:bodyPr>
            <a:lstStyle/>
            <a:p>
              <a:endParaRPr/>
            </a:p>
          </p:txBody>
        </p:sp>
        <p:grpSp>
          <p:nvGrpSpPr>
            <p:cNvPr id="425" name="Group 425"/>
            <p:cNvGrpSpPr/>
            <p:nvPr/>
          </p:nvGrpSpPr>
          <p:grpSpPr>
            <a:xfrm rot="18240000">
              <a:off x="211591" y="702343"/>
              <a:ext cx="1180688" cy="146484"/>
              <a:chOff x="0" y="15317"/>
              <a:chExt cx="1180687" cy="146483"/>
            </a:xfrm>
          </p:grpSpPr>
          <p:grpSp>
            <p:nvGrpSpPr>
              <p:cNvPr id="423" name="Group 423"/>
              <p:cNvGrpSpPr/>
              <p:nvPr/>
            </p:nvGrpSpPr>
            <p:grpSpPr>
              <a:xfrm>
                <a:off x="0" y="15317"/>
                <a:ext cx="1026602" cy="146484"/>
                <a:chOff x="0" y="0"/>
                <a:chExt cx="1026601" cy="146483"/>
              </a:xfrm>
            </p:grpSpPr>
            <p:grpSp>
              <p:nvGrpSpPr>
                <p:cNvPr id="421" name="Group 421"/>
                <p:cNvGrpSpPr/>
                <p:nvPr/>
              </p:nvGrpSpPr>
              <p:grpSpPr>
                <a:xfrm>
                  <a:off x="0" y="0"/>
                  <a:ext cx="975623" cy="146484"/>
                  <a:chOff x="0" y="0"/>
                  <a:chExt cx="975622" cy="146483"/>
                </a:xfrm>
              </p:grpSpPr>
              <p:sp>
                <p:nvSpPr>
                  <p:cNvPr id="416" name="Shape 416"/>
                  <p:cNvSpPr/>
                  <p:nvPr/>
                </p:nvSpPr>
                <p:spPr>
                  <a:xfrm>
                    <a:off x="0" y="0"/>
                    <a:ext cx="194841" cy="137666"/>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7" name="Shape 417"/>
                  <p:cNvSpPr/>
                  <p:nvPr/>
                </p:nvSpPr>
                <p:spPr>
                  <a:xfrm>
                    <a:off x="200568" y="93"/>
                    <a:ext cx="192813" cy="137667"/>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8" name="Shape 418"/>
                  <p:cNvSpPr/>
                  <p:nvPr/>
                </p:nvSpPr>
                <p:spPr>
                  <a:xfrm>
                    <a:off x="388424" y="4825"/>
                    <a:ext cx="194842" cy="137667"/>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9" name="Shape 419"/>
                  <p:cNvSpPr/>
                  <p:nvPr/>
                </p:nvSpPr>
                <p:spPr>
                  <a:xfrm>
                    <a:off x="592357" y="359"/>
                    <a:ext cx="192812" cy="137667"/>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0" name="Shape 420"/>
                  <p:cNvSpPr/>
                  <p:nvPr/>
                </p:nvSpPr>
                <p:spPr>
                  <a:xfrm>
                    <a:off x="780782" y="4769"/>
                    <a:ext cx="194841" cy="141715"/>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22" name="Shape 422"/>
                <p:cNvSpPr/>
                <p:nvPr/>
              </p:nvSpPr>
              <p:spPr>
                <a:xfrm>
                  <a:off x="983072" y="55805"/>
                  <a:ext cx="43530" cy="14970"/>
                </a:xfrm>
                <a:prstGeom prst="ellipse">
                  <a:avLst/>
                </a:pr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24" name="Shape 424"/>
              <p:cNvSpPr/>
              <p:nvPr/>
            </p:nvSpPr>
            <p:spPr>
              <a:xfrm>
                <a:off x="1003372" y="45079"/>
                <a:ext cx="177316" cy="83234"/>
              </a:xfrm>
              <a:prstGeom prst="line">
                <a:avLst/>
              </a:prstGeom>
              <a:noFill/>
              <a:ln w="19050" cap="flat">
                <a:solidFill>
                  <a:srgbClr val="000000"/>
                </a:solidFill>
                <a:prstDash val="solid"/>
                <a:round/>
                <a:tailEnd type="triangle" w="med" len="me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
        <p:nvSpPr>
          <p:cNvPr id="427" name="Shape 427"/>
          <p:cNvSpPr/>
          <p:nvPr/>
        </p:nvSpPr>
        <p:spPr>
          <a:xfrm>
            <a:off x="2399589" y="5426951"/>
            <a:ext cx="199937"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3300"/>
              </a:lnSpc>
              <a:buClr>
                <a:srgbClr val="000000"/>
              </a:buClr>
              <a:buFont typeface="Arial"/>
              <a:tabLst>
                <a:tab pos="749300" algn="l"/>
              </a:tabLst>
              <a:defRPr sz="2800" i="1">
                <a:latin typeface="Times"/>
                <a:ea typeface="Times"/>
                <a:cs typeface="Times"/>
                <a:sym typeface="Times"/>
              </a:defRPr>
            </a:lvl1pPr>
          </a:lstStyle>
          <a:p>
            <a:r>
              <a:t>i</a:t>
            </a:r>
          </a:p>
        </p:txBody>
      </p:sp>
      <p:sp>
        <p:nvSpPr>
          <p:cNvPr id="428" name="Shape 428"/>
          <p:cNvSpPr/>
          <p:nvPr/>
        </p:nvSpPr>
        <p:spPr>
          <a:xfrm rot="1830278">
            <a:off x="2347861" y="5376129"/>
            <a:ext cx="317501" cy="355601"/>
          </a:xfrm>
          <a:custGeom>
            <a:avLst/>
            <a:gdLst/>
            <a:ahLst/>
            <a:cxnLst>
              <a:cxn ang="0">
                <a:pos x="wd2" y="hd2"/>
              </a:cxn>
              <a:cxn ang="5400000">
                <a:pos x="wd2" y="hd2"/>
              </a:cxn>
              <a:cxn ang="10800000">
                <a:pos x="wd2" y="hd2"/>
              </a:cxn>
              <a:cxn ang="16200000">
                <a:pos x="wd2" y="hd2"/>
              </a:cxn>
            </a:cxnLst>
            <a:rect l="0" t="0" r="r" b="b"/>
            <a:pathLst>
              <a:path w="21600" h="20843" extrusionOk="0">
                <a:moveTo>
                  <a:pt x="0" y="20758"/>
                </a:moveTo>
                <a:cubicBezTo>
                  <a:pt x="0" y="21600"/>
                  <a:pt x="737" y="15900"/>
                  <a:pt x="737" y="15900"/>
                </a:cubicBezTo>
                <a:lnTo>
                  <a:pt x="2371" y="11595"/>
                </a:lnTo>
                <a:lnTo>
                  <a:pt x="5637" y="7419"/>
                </a:lnTo>
                <a:lnTo>
                  <a:pt x="9339" y="4030"/>
                </a:lnTo>
                <a:lnTo>
                  <a:pt x="14354" y="1704"/>
                </a:lnTo>
                <a:lnTo>
                  <a:pt x="21600" y="0"/>
                </a:lnTo>
              </a:path>
            </a:pathLst>
          </a:custGeom>
          <a:ln w="38100">
            <a:solidFill>
              <a:srgbClr val="011993"/>
            </a:solidFill>
          </a:ln>
        </p:spPr>
        <p:txBody>
          <a:bodyPr lIns="50800" tIns="50800" rIns="50800" bIns="50800"/>
          <a:lstStyle/>
          <a:p>
            <a:pPr algn="ctr" defTabSz="406400">
              <a:lnSpc>
                <a:spcPts val="3300"/>
              </a:lnSpc>
              <a:tabLst>
                <a:tab pos="749300" algn="l"/>
              </a:tabLst>
              <a:defRPr sz="2800">
                <a:latin typeface="Gill Sans"/>
                <a:ea typeface="Gill Sans"/>
                <a:cs typeface="Gill Sans"/>
                <a:sym typeface="Gill Sans"/>
              </a:defRPr>
            </a:pPr>
            <a:endParaRPr/>
          </a:p>
        </p:txBody>
      </p:sp>
      <p:sp>
        <p:nvSpPr>
          <p:cNvPr id="429" name="Shape 429"/>
          <p:cNvSpPr/>
          <p:nvPr/>
        </p:nvSpPr>
        <p:spPr>
          <a:xfrm>
            <a:off x="2688425" y="5401551"/>
            <a:ext cx="388528"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406400">
              <a:lnSpc>
                <a:spcPts val="3400"/>
              </a:lnSpc>
              <a:buClr>
                <a:srgbClr val="000000"/>
              </a:buClr>
              <a:buFont typeface="Arial"/>
              <a:tabLst>
                <a:tab pos="749300" algn="l"/>
              </a:tabLst>
              <a:defRPr sz="2900" i="1">
                <a:solidFill>
                  <a:srgbClr val="941100"/>
                </a:solidFill>
                <a:uFill>
                  <a:solidFill>
                    <a:srgbClr val="941100"/>
                  </a:solidFill>
                </a:uFill>
                <a:latin typeface="Times"/>
                <a:ea typeface="Times"/>
                <a:cs typeface="Times"/>
                <a:sym typeface="Times"/>
              </a:defRPr>
            </a:lvl1pPr>
          </a:lstStyle>
          <a:p>
            <a:r>
              <a:t>r</a:t>
            </a:r>
          </a:p>
        </p:txBody>
      </p:sp>
      <p:sp>
        <p:nvSpPr>
          <p:cNvPr id="430" name="Shape 430"/>
          <p:cNvSpPr/>
          <p:nvPr/>
        </p:nvSpPr>
        <p:spPr>
          <a:xfrm rot="4391964">
            <a:off x="2807491" y="5415369"/>
            <a:ext cx="254001" cy="304801"/>
          </a:xfrm>
          <a:custGeom>
            <a:avLst/>
            <a:gdLst/>
            <a:ahLst/>
            <a:cxnLst>
              <a:cxn ang="0">
                <a:pos x="wd2" y="hd2"/>
              </a:cxn>
              <a:cxn ang="5400000">
                <a:pos x="wd2" y="hd2"/>
              </a:cxn>
              <a:cxn ang="10800000">
                <a:pos x="wd2" y="hd2"/>
              </a:cxn>
              <a:cxn ang="16200000">
                <a:pos x="wd2" y="hd2"/>
              </a:cxn>
            </a:cxnLst>
            <a:rect l="0" t="0" r="r" b="b"/>
            <a:pathLst>
              <a:path w="21600" h="20843" extrusionOk="0">
                <a:moveTo>
                  <a:pt x="0" y="20758"/>
                </a:moveTo>
                <a:cubicBezTo>
                  <a:pt x="0" y="21600"/>
                  <a:pt x="737" y="15900"/>
                  <a:pt x="737" y="15900"/>
                </a:cubicBezTo>
                <a:lnTo>
                  <a:pt x="2371" y="11595"/>
                </a:lnTo>
                <a:lnTo>
                  <a:pt x="5637" y="7419"/>
                </a:lnTo>
                <a:lnTo>
                  <a:pt x="9339" y="4030"/>
                </a:lnTo>
                <a:lnTo>
                  <a:pt x="14354" y="1704"/>
                </a:lnTo>
                <a:lnTo>
                  <a:pt x="21600" y="0"/>
                </a:lnTo>
              </a:path>
            </a:pathLst>
          </a:custGeom>
          <a:ln w="38100">
            <a:solidFill>
              <a:srgbClr val="941100"/>
            </a:solidFill>
          </a:ln>
        </p:spPr>
        <p:txBody>
          <a:bodyPr lIns="50800" tIns="50800" rIns="50800" bIns="50800"/>
          <a:lstStyle/>
          <a:p>
            <a:pPr algn="ctr" defTabSz="406400">
              <a:lnSpc>
                <a:spcPts val="3300"/>
              </a:lnSpc>
              <a:tabLst>
                <a:tab pos="749300" algn="l"/>
              </a:tabLst>
              <a:defRPr sz="2800">
                <a:latin typeface="Gill Sans"/>
                <a:ea typeface="Gill Sans"/>
                <a:cs typeface="Gill Sans"/>
                <a:sym typeface="Gill Sans"/>
              </a:defRPr>
            </a:pPr>
            <a:endParaRPr/>
          </a:p>
        </p:txBody>
      </p:sp>
      <p:sp>
        <p:nvSpPr>
          <p:cNvPr id="431" name="Shape 431"/>
          <p:cNvSpPr/>
          <p:nvPr/>
        </p:nvSpPr>
        <p:spPr>
          <a:xfrm>
            <a:off x="292497" y="63500"/>
            <a:ext cx="6324601" cy="6565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06400">
              <a:lnSpc>
                <a:spcPts val="4300"/>
              </a:lnSpc>
              <a:tabLst>
                <a:tab pos="749300" algn="l"/>
              </a:tabLst>
              <a:defRPr sz="3000" b="1">
                <a:solidFill>
                  <a:srgbClr val="011993"/>
                </a:solidFill>
              </a:defRPr>
            </a:pPr>
            <a:r>
              <a:rPr dirty="0"/>
              <a:t>Re</a:t>
            </a:r>
            <a:r>
              <a:rPr dirty="0">
                <a:solidFill>
                  <a:srgbClr val="FF4013"/>
                </a:solidFill>
              </a:rPr>
              <a:t>fle</a:t>
            </a:r>
            <a:r>
              <a:rPr dirty="0"/>
              <a:t>ction  </a:t>
            </a:r>
            <a:r>
              <a:rPr sz="3600" dirty="0"/>
              <a:t> </a:t>
            </a:r>
            <a:r>
              <a:rPr sz="3200" b="1" dirty="0">
                <a:solidFill>
                  <a:srgbClr val="011A9A"/>
                </a:solidFill>
              </a:rPr>
              <a:t>ལྡོག་འཕྲོ།</a:t>
            </a:r>
          </a:p>
        </p:txBody>
      </p:sp>
      <p:sp>
        <p:nvSpPr>
          <p:cNvPr id="432" name="Shape 432"/>
          <p:cNvSpPr/>
          <p:nvPr/>
        </p:nvSpPr>
        <p:spPr>
          <a:xfrm>
            <a:off x="5757862" y="4808537"/>
            <a:ext cx="2717801"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06400">
              <a:lnSpc>
                <a:spcPts val="2400"/>
              </a:lnSpc>
              <a:buClr>
                <a:srgbClr val="000000"/>
              </a:buClr>
              <a:buFont typeface="Arial"/>
              <a:tabLst>
                <a:tab pos="749300" algn="l"/>
              </a:tabLst>
              <a:defRPr sz="2000">
                <a:solidFill>
                  <a:srgbClr val="0433FF"/>
                </a:solidFill>
              </a:defRPr>
            </a:pPr>
            <a:r>
              <a:rPr sz="1800" b="1" i="1"/>
              <a:t>i</a:t>
            </a:r>
            <a:r>
              <a:t> = angle of incidence</a:t>
            </a:r>
          </a:p>
        </p:txBody>
      </p:sp>
      <p:sp>
        <p:nvSpPr>
          <p:cNvPr id="433" name="Shape 433"/>
          <p:cNvSpPr/>
          <p:nvPr/>
        </p:nvSpPr>
        <p:spPr>
          <a:xfrm>
            <a:off x="5843382" y="5194300"/>
            <a:ext cx="2511836"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ctr" defTabSz="406400">
              <a:lnSpc>
                <a:spcPts val="2400"/>
              </a:lnSpc>
              <a:buClr>
                <a:srgbClr val="000000"/>
              </a:buClr>
              <a:buFont typeface="Arial"/>
              <a:tabLst>
                <a:tab pos="749300" algn="l"/>
              </a:tabLst>
              <a:defRPr sz="2000">
                <a:solidFill>
                  <a:srgbClr val="941100"/>
                </a:solidFill>
              </a:defRPr>
            </a:pPr>
            <a:r>
              <a:rPr sz="1800" b="1" i="1"/>
              <a:t>r</a:t>
            </a:r>
            <a:r>
              <a:t> = angle or reflection</a:t>
            </a:r>
          </a:p>
        </p:txBody>
      </p:sp>
      <p:sp>
        <p:nvSpPr>
          <p:cNvPr id="41" name="Shape 306"/>
          <p:cNvSpPr>
            <a:spLocks noGrp="1"/>
          </p:cNvSpPr>
          <p:nvPr>
            <p:ph type="sldNum" sz="quarter" idx="2"/>
          </p:nvPr>
        </p:nvSpPr>
        <p:spPr>
          <a:xfrm>
            <a:off x="4496679" y="6667500"/>
            <a:ext cx="151912" cy="220981"/>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rPr/>
              <a:t>11</a:t>
            </a:fld>
            <a:endParaRPr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8" name="Group 468"/>
          <p:cNvGrpSpPr/>
          <p:nvPr/>
        </p:nvGrpSpPr>
        <p:grpSpPr>
          <a:xfrm>
            <a:off x="5044996" y="989369"/>
            <a:ext cx="3372994" cy="3184883"/>
            <a:chOff x="0" y="37680"/>
            <a:chExt cx="3372992" cy="3184881"/>
          </a:xfrm>
        </p:grpSpPr>
        <p:sp>
          <p:nvSpPr>
            <p:cNvPr id="435" name="Shape 435"/>
            <p:cNvSpPr/>
            <p:nvPr/>
          </p:nvSpPr>
          <p:spPr>
            <a:xfrm>
              <a:off x="0" y="65424"/>
              <a:ext cx="1608346" cy="2356933"/>
            </a:xfrm>
            <a:prstGeom prst="line">
              <a:avLst/>
            </a:prstGeom>
            <a:noFill/>
            <a:ln w="28575" cap="flat">
              <a:solidFill>
                <a:srgbClr val="FF2600"/>
              </a:solidFill>
              <a:prstDash val="solid"/>
              <a:round/>
            </a:ln>
            <a:effectLst/>
          </p:spPr>
          <p:txBody>
            <a:bodyPr wrap="square" lIns="50800" tIns="50800" rIns="50800" bIns="50800" numCol="1" anchor="ctr">
              <a:noAutofit/>
            </a:bodyPr>
            <a:lstStyle/>
            <a:p>
              <a:endParaRPr/>
            </a:p>
          </p:txBody>
        </p:sp>
        <p:sp>
          <p:nvSpPr>
            <p:cNvPr id="436" name="Shape 436"/>
            <p:cNvSpPr/>
            <p:nvPr/>
          </p:nvSpPr>
          <p:spPr>
            <a:xfrm rot="16199998">
              <a:off x="903337" y="1017891"/>
              <a:ext cx="1072726" cy="416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defTabSz="406400">
                <a:lnSpc>
                  <a:spcPts val="1600"/>
                </a:lnSpc>
                <a:buClr>
                  <a:srgbClr val="000000"/>
                </a:buClr>
                <a:buFont typeface="Arial"/>
                <a:tabLst>
                  <a:tab pos="749300" algn="l"/>
                </a:tabLst>
                <a:defRPr sz="1400">
                  <a:latin typeface="+mn-lt"/>
                  <a:ea typeface="+mn-ea"/>
                  <a:cs typeface="+mn-cs"/>
                  <a:sym typeface="Arial"/>
                </a:defRPr>
              </a:lvl1pPr>
            </a:lstStyle>
            <a:p>
              <a:r>
                <a:t>normal</a:t>
              </a:r>
            </a:p>
          </p:txBody>
        </p:sp>
        <p:sp>
          <p:nvSpPr>
            <p:cNvPr id="437" name="Shape 437"/>
            <p:cNvSpPr/>
            <p:nvPr/>
          </p:nvSpPr>
          <p:spPr>
            <a:xfrm>
              <a:off x="1061832" y="1730780"/>
              <a:ext cx="1169354" cy="1222088"/>
            </a:xfrm>
            <a:prstGeom prst="ellipse">
              <a:avLst/>
            </a:prstGeom>
            <a:noFill/>
            <a:ln w="1270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8" name="Shape 438"/>
            <p:cNvSpPr/>
            <p:nvPr/>
          </p:nvSpPr>
          <p:spPr>
            <a:xfrm rot="14057721">
              <a:off x="704976" y="2216572"/>
              <a:ext cx="1119159" cy="696628"/>
            </a:xfrm>
            <a:prstGeom prst="rect">
              <a:avLst/>
            </a:prstGeom>
            <a:solidFill>
              <a:srgbClr val="DCEDFF"/>
            </a:solidFill>
            <a:ln w="12700" cap="flat">
              <a:noFill/>
              <a:miter lim="400000"/>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9" name="Shape 439"/>
            <p:cNvSpPr/>
            <p:nvPr/>
          </p:nvSpPr>
          <p:spPr>
            <a:xfrm rot="7393949">
              <a:off x="1452625" y="2162774"/>
              <a:ext cx="1120548" cy="698072"/>
            </a:xfrm>
            <a:prstGeom prst="rect">
              <a:avLst/>
            </a:prstGeom>
            <a:solidFill>
              <a:srgbClr val="DCEDFF"/>
            </a:solidFill>
            <a:ln w="12700" cap="flat">
              <a:noFill/>
              <a:miter lim="400000"/>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0" name="Shape 440"/>
            <p:cNvSpPr/>
            <p:nvPr/>
          </p:nvSpPr>
          <p:spPr>
            <a:xfrm flipV="1">
              <a:off x="1620036" y="792939"/>
              <a:ext cx="2147" cy="1664727"/>
            </a:xfrm>
            <a:prstGeom prst="line">
              <a:avLst/>
            </a:prstGeom>
            <a:noFill/>
            <a:ln w="19050" cap="flat">
              <a:solidFill>
                <a:srgbClr val="000000"/>
              </a:solidFill>
              <a:prstDash val="dash"/>
              <a:round/>
            </a:ln>
            <a:effectLst/>
          </p:spPr>
          <p:txBody>
            <a:bodyPr wrap="square" lIns="50800" tIns="50800" rIns="50800" bIns="50800" numCol="1" anchor="ctr">
              <a:noAutofit/>
            </a:bodyPr>
            <a:lstStyle/>
            <a:p>
              <a:endParaRPr/>
            </a:p>
          </p:txBody>
        </p:sp>
        <p:sp>
          <p:nvSpPr>
            <p:cNvPr id="441" name="Shape 441"/>
            <p:cNvSpPr/>
            <p:nvPr/>
          </p:nvSpPr>
          <p:spPr>
            <a:xfrm>
              <a:off x="1328972" y="1729753"/>
              <a:ext cx="309294" cy="5136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defTabSz="406400">
                <a:lnSpc>
                  <a:spcPts val="3300"/>
                </a:lnSpc>
                <a:buClr>
                  <a:srgbClr val="000000"/>
                </a:buClr>
                <a:buFont typeface="Arial"/>
                <a:tabLst>
                  <a:tab pos="749300" algn="l"/>
                </a:tabLst>
                <a:defRPr sz="2800" i="1">
                  <a:latin typeface="Times"/>
                  <a:ea typeface="Times"/>
                  <a:cs typeface="Times"/>
                  <a:sym typeface="Times"/>
                </a:defRPr>
              </a:lvl1pPr>
            </a:lstStyle>
            <a:p>
              <a:r>
                <a:t>i</a:t>
              </a:r>
            </a:p>
          </p:txBody>
        </p:sp>
        <p:sp>
          <p:nvSpPr>
            <p:cNvPr id="442" name="Shape 442"/>
            <p:cNvSpPr/>
            <p:nvPr/>
          </p:nvSpPr>
          <p:spPr>
            <a:xfrm>
              <a:off x="1621101" y="1729753"/>
              <a:ext cx="309293" cy="5136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defTabSz="406400">
                <a:lnSpc>
                  <a:spcPts val="3300"/>
                </a:lnSpc>
                <a:buClr>
                  <a:srgbClr val="000000"/>
                </a:buClr>
                <a:buFont typeface="Arial"/>
                <a:tabLst>
                  <a:tab pos="749300" algn="l"/>
                </a:tabLst>
                <a:defRPr sz="2800" i="1">
                  <a:latin typeface="Times"/>
                  <a:ea typeface="Times"/>
                  <a:cs typeface="Times"/>
                  <a:sym typeface="Times"/>
                </a:defRPr>
              </a:lvl1pPr>
            </a:lstStyle>
            <a:p>
              <a:r>
                <a:t>r</a:t>
              </a:r>
            </a:p>
          </p:txBody>
        </p:sp>
        <p:sp>
          <p:nvSpPr>
            <p:cNvPr id="443" name="Shape 443"/>
            <p:cNvSpPr/>
            <p:nvPr/>
          </p:nvSpPr>
          <p:spPr>
            <a:xfrm>
              <a:off x="2302733" y="2457838"/>
              <a:ext cx="990925" cy="4445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defTabSz="406400">
                <a:lnSpc>
                  <a:spcPts val="1600"/>
                </a:lnSpc>
                <a:buClr>
                  <a:srgbClr val="000000"/>
                </a:buClr>
                <a:buFont typeface="Arial"/>
                <a:tabLst>
                  <a:tab pos="749300" algn="l"/>
                </a:tabLst>
                <a:defRPr sz="1400">
                  <a:latin typeface="+mn-lt"/>
                  <a:ea typeface="+mn-ea"/>
                  <a:cs typeface="+mn-cs"/>
                  <a:sym typeface="Arial"/>
                </a:defRPr>
              </a:lvl1pPr>
            </a:lstStyle>
            <a:p>
              <a:r>
                <a:t>mirror</a:t>
              </a:r>
            </a:p>
          </p:txBody>
        </p:sp>
        <p:sp>
          <p:nvSpPr>
            <p:cNvPr id="444" name="Shape 444"/>
            <p:cNvSpPr/>
            <p:nvPr/>
          </p:nvSpPr>
          <p:spPr>
            <a:xfrm rot="3347450">
              <a:off x="-118768" y="1319914"/>
              <a:ext cx="1747724" cy="4263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defTabSz="406400">
                <a:lnSpc>
                  <a:spcPts val="1600"/>
                </a:lnSpc>
                <a:buClr>
                  <a:srgbClr val="000000"/>
                </a:buClr>
                <a:buFont typeface="Arial"/>
                <a:tabLst>
                  <a:tab pos="749300" algn="l"/>
                </a:tabLst>
                <a:defRPr sz="1400">
                  <a:latin typeface="+mn-lt"/>
                  <a:ea typeface="+mn-ea"/>
                  <a:cs typeface="+mn-cs"/>
                  <a:sym typeface="Arial"/>
                </a:defRPr>
              </a:lvl1pPr>
            </a:lstStyle>
            <a:p>
              <a:r>
                <a:t>incident ray</a:t>
              </a:r>
            </a:p>
          </p:txBody>
        </p:sp>
        <p:grpSp>
          <p:nvGrpSpPr>
            <p:cNvPr id="454" name="Group 454"/>
            <p:cNvGrpSpPr/>
            <p:nvPr/>
          </p:nvGrpSpPr>
          <p:grpSpPr>
            <a:xfrm rot="14147450" flipH="1">
              <a:off x="118313" y="1138004"/>
              <a:ext cx="1280427" cy="76959"/>
              <a:chOff x="0" y="36716"/>
              <a:chExt cx="1280426" cy="76958"/>
            </a:xfrm>
          </p:grpSpPr>
          <p:grpSp>
            <p:nvGrpSpPr>
              <p:cNvPr id="452" name="Group 452"/>
              <p:cNvGrpSpPr/>
              <p:nvPr/>
            </p:nvGrpSpPr>
            <p:grpSpPr>
              <a:xfrm>
                <a:off x="-1" y="36716"/>
                <a:ext cx="1128397" cy="76959"/>
                <a:chOff x="0" y="0"/>
                <a:chExt cx="1128395" cy="76958"/>
              </a:xfrm>
            </p:grpSpPr>
            <p:grpSp>
              <p:nvGrpSpPr>
                <p:cNvPr id="450" name="Group 450"/>
                <p:cNvGrpSpPr/>
                <p:nvPr/>
              </p:nvGrpSpPr>
              <p:grpSpPr>
                <a:xfrm>
                  <a:off x="0" y="0"/>
                  <a:ext cx="1079009" cy="76959"/>
                  <a:chOff x="0" y="0"/>
                  <a:chExt cx="1079008" cy="76958"/>
                </a:xfrm>
              </p:grpSpPr>
              <p:sp>
                <p:nvSpPr>
                  <p:cNvPr id="445" name="Shape 445"/>
                  <p:cNvSpPr/>
                  <p:nvPr/>
                </p:nvSpPr>
                <p:spPr>
                  <a:xfrm>
                    <a:off x="0" y="2036"/>
                    <a:ext cx="215241" cy="74189"/>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6" name="Shape 446"/>
                  <p:cNvSpPr/>
                  <p:nvPr/>
                </p:nvSpPr>
                <p:spPr>
                  <a:xfrm>
                    <a:off x="217969" y="0"/>
                    <a:ext cx="213000" cy="76370"/>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7" name="Shape 447"/>
                  <p:cNvSpPr/>
                  <p:nvPr/>
                </p:nvSpPr>
                <p:spPr>
                  <a:xfrm>
                    <a:off x="434570" y="586"/>
                    <a:ext cx="213000" cy="76373"/>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8" name="Shape 448"/>
                  <p:cNvSpPr/>
                  <p:nvPr/>
                </p:nvSpPr>
                <p:spPr>
                  <a:xfrm>
                    <a:off x="647827" y="42"/>
                    <a:ext cx="215241" cy="76373"/>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9" name="Shape 449"/>
                  <p:cNvSpPr/>
                  <p:nvPr/>
                </p:nvSpPr>
                <p:spPr>
                  <a:xfrm>
                    <a:off x="863768" y="825"/>
                    <a:ext cx="215241" cy="74190"/>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51" name="Shape 451"/>
                <p:cNvSpPr/>
                <p:nvPr/>
              </p:nvSpPr>
              <p:spPr>
                <a:xfrm>
                  <a:off x="1080307" y="28565"/>
                  <a:ext cx="48089" cy="1"/>
                </a:xfrm>
                <a:custGeom>
                  <a:avLst/>
                  <a:gdLst/>
                  <a:ahLst/>
                  <a:cxnLst>
                    <a:cxn ang="0">
                      <a:pos x="wd2" y="hd2"/>
                    </a:cxn>
                    <a:cxn ang="5400000">
                      <a:pos x="wd2" y="hd2"/>
                    </a:cxn>
                    <a:cxn ang="10800000">
                      <a:pos x="wd2" y="hd2"/>
                    </a:cxn>
                    <a:cxn ang="16200000">
                      <a:pos x="wd2" y="hd2"/>
                    </a:cxn>
                  </a:cxnLst>
                  <a:rect l="0" t="0" r="r" b="b"/>
                  <a:pathLst>
                    <a:path w="18531" h="15864" extrusionOk="0">
                      <a:moveTo>
                        <a:pt x="0" y="15864"/>
                      </a:moveTo>
                      <a:cubicBezTo>
                        <a:pt x="5963" y="6221"/>
                        <a:pt x="-3069" y="21600"/>
                        <a:pt x="3270" y="7932"/>
                      </a:cubicBezTo>
                      <a:cubicBezTo>
                        <a:pt x="6105" y="1820"/>
                        <a:pt x="7252" y="2151"/>
                        <a:pt x="10356" y="0"/>
                      </a:cubicBezTo>
                      <a:cubicBezTo>
                        <a:pt x="16710" y="3083"/>
                        <a:pt x="13980" y="2644"/>
                        <a:pt x="18531" y="2644"/>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53" name="Shape 453"/>
              <p:cNvSpPr/>
              <p:nvPr/>
            </p:nvSpPr>
            <p:spPr>
              <a:xfrm>
                <a:off x="1133774" y="68476"/>
                <a:ext cx="146653" cy="4775"/>
              </a:xfrm>
              <a:prstGeom prst="line">
                <a:avLst/>
              </a:prstGeom>
              <a:noFill/>
              <a:ln w="19050" cap="flat">
                <a:solidFill>
                  <a:srgbClr val="000000"/>
                </a:solidFill>
                <a:prstDash val="solid"/>
                <a:round/>
                <a:tailEnd type="triangle" w="med" len="me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55" name="Shape 455"/>
            <p:cNvSpPr/>
            <p:nvPr/>
          </p:nvSpPr>
          <p:spPr>
            <a:xfrm rot="18066163">
              <a:off x="1652382" y="1253586"/>
              <a:ext cx="1730201" cy="419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defTabSz="406400">
                <a:lnSpc>
                  <a:spcPts val="1600"/>
                </a:lnSpc>
                <a:buClr>
                  <a:srgbClr val="000000"/>
                </a:buClr>
                <a:buFont typeface="Arial"/>
                <a:tabLst>
                  <a:tab pos="749300" algn="l"/>
                </a:tabLst>
                <a:defRPr sz="1400">
                  <a:latin typeface="+mn-lt"/>
                  <a:ea typeface="+mn-ea"/>
                  <a:cs typeface="+mn-cs"/>
                  <a:sym typeface="Arial"/>
                </a:defRPr>
              </a:lvl1pPr>
            </a:lstStyle>
            <a:p>
              <a:r>
                <a:t>reflected ray</a:t>
              </a:r>
            </a:p>
          </p:txBody>
        </p:sp>
        <p:sp>
          <p:nvSpPr>
            <p:cNvPr id="456" name="Shape 456"/>
            <p:cNvSpPr/>
            <p:nvPr/>
          </p:nvSpPr>
          <p:spPr>
            <a:xfrm flipV="1">
              <a:off x="1567489" y="37680"/>
              <a:ext cx="1672998" cy="2463610"/>
            </a:xfrm>
            <a:prstGeom prst="line">
              <a:avLst/>
            </a:prstGeom>
            <a:noFill/>
            <a:ln w="28575" cap="flat">
              <a:solidFill>
                <a:srgbClr val="FF2600"/>
              </a:solidFill>
              <a:prstDash val="solid"/>
              <a:round/>
            </a:ln>
            <a:effectLst/>
          </p:spPr>
          <p:txBody>
            <a:bodyPr wrap="square" lIns="50800" tIns="50800" rIns="50800" bIns="50800" numCol="1" anchor="ctr">
              <a:noAutofit/>
            </a:bodyPr>
            <a:lstStyle/>
            <a:p>
              <a:endParaRPr/>
            </a:p>
          </p:txBody>
        </p:sp>
        <p:grpSp>
          <p:nvGrpSpPr>
            <p:cNvPr id="466" name="Group 466"/>
            <p:cNvGrpSpPr/>
            <p:nvPr/>
          </p:nvGrpSpPr>
          <p:grpSpPr>
            <a:xfrm rot="18191501">
              <a:off x="1668773" y="1388851"/>
              <a:ext cx="1241303" cy="79096"/>
              <a:chOff x="0" y="27555"/>
              <a:chExt cx="1241302" cy="79095"/>
            </a:xfrm>
          </p:grpSpPr>
          <p:grpSp>
            <p:nvGrpSpPr>
              <p:cNvPr id="464" name="Group 464"/>
              <p:cNvGrpSpPr/>
              <p:nvPr/>
            </p:nvGrpSpPr>
            <p:grpSpPr>
              <a:xfrm>
                <a:off x="-1" y="27555"/>
                <a:ext cx="1102378" cy="79096"/>
                <a:chOff x="0" y="0"/>
                <a:chExt cx="1102376" cy="79095"/>
              </a:xfrm>
            </p:grpSpPr>
            <p:grpSp>
              <p:nvGrpSpPr>
                <p:cNvPr id="462" name="Group 462"/>
                <p:cNvGrpSpPr/>
                <p:nvPr/>
              </p:nvGrpSpPr>
              <p:grpSpPr>
                <a:xfrm>
                  <a:off x="0" y="-1"/>
                  <a:ext cx="1047637" cy="79097"/>
                  <a:chOff x="0" y="0"/>
                  <a:chExt cx="1047636" cy="79095"/>
                </a:xfrm>
              </p:grpSpPr>
              <p:sp>
                <p:nvSpPr>
                  <p:cNvPr id="457" name="Shape 457"/>
                  <p:cNvSpPr/>
                  <p:nvPr/>
                </p:nvSpPr>
                <p:spPr>
                  <a:xfrm>
                    <a:off x="0" y="0"/>
                    <a:ext cx="209223" cy="74335"/>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8" name="Shape 458"/>
                  <p:cNvSpPr/>
                  <p:nvPr/>
                </p:nvSpPr>
                <p:spPr>
                  <a:xfrm>
                    <a:off x="215373" y="50"/>
                    <a:ext cx="207045" cy="74335"/>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9" name="Shape 459"/>
                  <p:cNvSpPr/>
                  <p:nvPr/>
                </p:nvSpPr>
                <p:spPr>
                  <a:xfrm>
                    <a:off x="417095" y="2605"/>
                    <a:ext cx="209223" cy="74335"/>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0" name="Shape 460"/>
                  <p:cNvSpPr/>
                  <p:nvPr/>
                </p:nvSpPr>
                <p:spPr>
                  <a:xfrm>
                    <a:off x="636081" y="193"/>
                    <a:ext cx="207045" cy="74336"/>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1" name="Shape 461"/>
                  <p:cNvSpPr/>
                  <p:nvPr/>
                </p:nvSpPr>
                <p:spPr>
                  <a:xfrm>
                    <a:off x="838414" y="2575"/>
                    <a:ext cx="209223" cy="76521"/>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63" name="Shape 463"/>
                <p:cNvSpPr/>
                <p:nvPr/>
              </p:nvSpPr>
              <p:spPr>
                <a:xfrm>
                  <a:off x="1055634" y="30132"/>
                  <a:ext cx="46743" cy="2"/>
                </a:xfrm>
                <a:custGeom>
                  <a:avLst/>
                  <a:gdLst/>
                  <a:ahLst/>
                  <a:cxnLst>
                    <a:cxn ang="0">
                      <a:pos x="wd2" y="hd2"/>
                    </a:cxn>
                    <a:cxn ang="5400000">
                      <a:pos x="wd2" y="hd2"/>
                    </a:cxn>
                    <a:cxn ang="10800000">
                      <a:pos x="wd2" y="hd2"/>
                    </a:cxn>
                    <a:cxn ang="16200000">
                      <a:pos x="wd2" y="hd2"/>
                    </a:cxn>
                  </a:cxnLst>
                  <a:rect l="0" t="0" r="r" b="b"/>
                  <a:pathLst>
                    <a:path w="18531" h="15864" extrusionOk="0">
                      <a:moveTo>
                        <a:pt x="0" y="15864"/>
                      </a:moveTo>
                      <a:cubicBezTo>
                        <a:pt x="5963" y="6221"/>
                        <a:pt x="-3069" y="21600"/>
                        <a:pt x="3270" y="7932"/>
                      </a:cubicBezTo>
                      <a:cubicBezTo>
                        <a:pt x="6105" y="1820"/>
                        <a:pt x="7252" y="2151"/>
                        <a:pt x="10356" y="0"/>
                      </a:cubicBezTo>
                      <a:cubicBezTo>
                        <a:pt x="16710" y="3083"/>
                        <a:pt x="13980" y="2644"/>
                        <a:pt x="18531" y="2644"/>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65" name="Shape 465"/>
              <p:cNvSpPr/>
              <p:nvPr/>
            </p:nvSpPr>
            <p:spPr>
              <a:xfrm>
                <a:off x="1096875" y="64401"/>
                <a:ext cx="144428" cy="7475"/>
              </a:xfrm>
              <a:prstGeom prst="line">
                <a:avLst/>
              </a:prstGeom>
              <a:noFill/>
              <a:ln w="19050" cap="flat">
                <a:solidFill>
                  <a:srgbClr val="000000"/>
                </a:solidFill>
                <a:prstDash val="solid"/>
                <a:round/>
                <a:tailEnd type="triangle" w="med" len="me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67" name="Shape 467"/>
            <p:cNvSpPr/>
            <p:nvPr/>
          </p:nvSpPr>
          <p:spPr>
            <a:xfrm>
              <a:off x="161025" y="2457665"/>
              <a:ext cx="3211968" cy="2294"/>
            </a:xfrm>
            <a:prstGeom prst="line">
              <a:avLst/>
            </a:prstGeom>
            <a:noFill/>
            <a:ln w="57150" cap="flat">
              <a:solidFill>
                <a:srgbClr val="0085CC"/>
              </a:solidFill>
              <a:prstDash val="solid"/>
              <a:round/>
            </a:ln>
            <a:effectLst/>
          </p:spPr>
          <p:txBody>
            <a:bodyPr wrap="square" lIns="50800" tIns="50800" rIns="50800" bIns="50800" numCol="1" anchor="ctr">
              <a:noAutofit/>
            </a:bodyPr>
            <a:lstStyle/>
            <a:p>
              <a:endParaRPr/>
            </a:p>
          </p:txBody>
        </p:sp>
      </p:grpSp>
      <p:sp>
        <p:nvSpPr>
          <p:cNvPr id="469" name="Shape 469"/>
          <p:cNvSpPr/>
          <p:nvPr/>
        </p:nvSpPr>
        <p:spPr>
          <a:xfrm>
            <a:off x="3143250" y="3746500"/>
            <a:ext cx="2844800" cy="977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06400">
              <a:lnSpc>
                <a:spcPts val="3100"/>
              </a:lnSpc>
              <a:buClr>
                <a:srgbClr val="000000"/>
              </a:buClr>
              <a:buFont typeface="Arial"/>
              <a:tabLst>
                <a:tab pos="749300" algn="l"/>
              </a:tabLst>
              <a:defRPr sz="2400"/>
            </a:pPr>
            <a:r>
              <a:t>Law of reflection</a:t>
            </a:r>
            <a:br/>
            <a:r>
              <a:rPr sz="2600"/>
              <a:t>ལྡོག་འཕྲོའི་གཏན་ཁྲིམས།</a:t>
            </a:r>
          </a:p>
        </p:txBody>
      </p:sp>
      <p:sp>
        <p:nvSpPr>
          <p:cNvPr id="470" name="Shape 470"/>
          <p:cNvSpPr/>
          <p:nvPr/>
        </p:nvSpPr>
        <p:spPr>
          <a:xfrm>
            <a:off x="5859462" y="312737"/>
            <a:ext cx="271780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06400">
              <a:lnSpc>
                <a:spcPts val="2400"/>
              </a:lnSpc>
              <a:buClr>
                <a:srgbClr val="000000"/>
              </a:buClr>
              <a:buFont typeface="Arial"/>
              <a:tabLst>
                <a:tab pos="749300" algn="l"/>
              </a:tabLst>
              <a:defRPr sz="2000"/>
            </a:pPr>
            <a:r>
              <a:rPr sz="1800" b="1" i="1"/>
              <a:t>i</a:t>
            </a:r>
            <a:r>
              <a:t> = angle of incidence</a:t>
            </a:r>
          </a:p>
          <a:p>
            <a:pPr algn="ctr" defTabSz="406400">
              <a:lnSpc>
                <a:spcPts val="2400"/>
              </a:lnSpc>
              <a:buClr>
                <a:srgbClr val="000000"/>
              </a:buClr>
              <a:buFont typeface="Arial"/>
              <a:tabLst>
                <a:tab pos="749300" algn="l"/>
              </a:tabLst>
              <a:defRPr sz="2000"/>
            </a:pPr>
            <a:r>
              <a:rPr sz="1800" b="1" i="1"/>
              <a:t>r</a:t>
            </a:r>
            <a:r>
              <a:t> = angle or reflection</a:t>
            </a:r>
          </a:p>
        </p:txBody>
      </p:sp>
      <p:sp>
        <p:nvSpPr>
          <p:cNvPr id="471" name="Shape 471"/>
          <p:cNvSpPr/>
          <p:nvPr/>
        </p:nvSpPr>
        <p:spPr>
          <a:xfrm>
            <a:off x="1289050" y="4767262"/>
            <a:ext cx="6540500"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06400">
              <a:lnSpc>
                <a:spcPts val="2600"/>
              </a:lnSpc>
              <a:buClr>
                <a:srgbClr val="000000"/>
              </a:buClr>
              <a:buFont typeface="Arial"/>
              <a:tabLst>
                <a:tab pos="749300" algn="l"/>
              </a:tabLst>
              <a:defRPr sz="2000"/>
            </a:pPr>
            <a:r>
              <a:t>The angle of incidence equals the angle of reflection.</a:t>
            </a:r>
            <a:br/>
            <a:r>
              <a:rPr sz="2200"/>
              <a:t>ནང་འཕྲོའི་ཟུར་ཁུག་དང་ལྡོག་འཕྲོའི་ཟུར་ཁུག་གཉིས་མཉམ་པ་ཡིན།</a:t>
            </a:r>
          </a:p>
        </p:txBody>
      </p:sp>
      <p:grpSp>
        <p:nvGrpSpPr>
          <p:cNvPr id="474" name="Group 474"/>
          <p:cNvGrpSpPr/>
          <p:nvPr/>
        </p:nvGrpSpPr>
        <p:grpSpPr>
          <a:xfrm>
            <a:off x="3937000" y="5867400"/>
            <a:ext cx="1270000" cy="533400"/>
            <a:chOff x="0" y="0"/>
            <a:chExt cx="1270000" cy="533400"/>
          </a:xfrm>
        </p:grpSpPr>
        <p:sp>
          <p:nvSpPr>
            <p:cNvPr id="472" name="Shape 472"/>
            <p:cNvSpPr/>
            <p:nvPr/>
          </p:nvSpPr>
          <p:spPr>
            <a:xfrm>
              <a:off x="313313" y="38100"/>
              <a:ext cx="641896" cy="469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lgn="ctr" defTabSz="406400">
                <a:lnSpc>
                  <a:spcPts val="2800"/>
                </a:lnSpc>
                <a:buClr>
                  <a:srgbClr val="000000"/>
                </a:buClr>
                <a:buFont typeface="Arial"/>
                <a:tabLst>
                  <a:tab pos="749300" algn="l"/>
                </a:tabLst>
                <a:defRPr sz="2400">
                  <a:latin typeface="Times"/>
                  <a:ea typeface="Times"/>
                  <a:cs typeface="Times"/>
                  <a:sym typeface="Times"/>
                </a:defRPr>
              </a:pPr>
              <a:r>
                <a:rPr i="1"/>
                <a:t>i </a:t>
              </a:r>
              <a:r>
                <a:t>= </a:t>
              </a:r>
              <a:r>
                <a:rPr i="1"/>
                <a:t>r</a:t>
              </a:r>
            </a:p>
          </p:txBody>
        </p:sp>
        <p:sp>
          <p:nvSpPr>
            <p:cNvPr id="473" name="Shape 473"/>
            <p:cNvSpPr/>
            <p:nvPr/>
          </p:nvSpPr>
          <p:spPr>
            <a:xfrm>
              <a:off x="0" y="0"/>
              <a:ext cx="1270000" cy="533400"/>
            </a:xfrm>
            <a:prstGeom prst="rect">
              <a:avLst/>
            </a:prstGeom>
            <a:noFill/>
            <a:ln w="50800" cap="flat">
              <a:solidFill>
                <a:srgbClr val="FF26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75" name="Shape 475"/>
          <p:cNvSpPr/>
          <p:nvPr/>
        </p:nvSpPr>
        <p:spPr>
          <a:xfrm>
            <a:off x="292497" y="63500"/>
            <a:ext cx="6324601" cy="6565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06400">
              <a:lnSpc>
                <a:spcPts val="4300"/>
              </a:lnSpc>
              <a:tabLst>
                <a:tab pos="749300" algn="l"/>
              </a:tabLst>
              <a:defRPr sz="3000" b="1">
                <a:solidFill>
                  <a:srgbClr val="011993"/>
                </a:solidFill>
              </a:defRPr>
            </a:pPr>
            <a:r>
              <a:rPr dirty="0"/>
              <a:t>Re</a:t>
            </a:r>
            <a:r>
              <a:rPr dirty="0">
                <a:solidFill>
                  <a:srgbClr val="FF4013"/>
                </a:solidFill>
              </a:rPr>
              <a:t>fle</a:t>
            </a:r>
            <a:r>
              <a:rPr dirty="0"/>
              <a:t>ction  </a:t>
            </a:r>
            <a:r>
              <a:rPr sz="3600" dirty="0"/>
              <a:t> </a:t>
            </a:r>
            <a:r>
              <a:rPr sz="3200" b="1" dirty="0">
                <a:solidFill>
                  <a:srgbClr val="011A9A"/>
                </a:solidFill>
              </a:rPr>
              <a:t>ལྡོག་འཕྲོ།</a:t>
            </a:r>
          </a:p>
        </p:txBody>
      </p:sp>
      <p:grpSp>
        <p:nvGrpSpPr>
          <p:cNvPr id="511" name="Group 511"/>
          <p:cNvGrpSpPr/>
          <p:nvPr/>
        </p:nvGrpSpPr>
        <p:grpSpPr>
          <a:xfrm>
            <a:off x="323849" y="1319211"/>
            <a:ext cx="4114802" cy="2926343"/>
            <a:chOff x="0" y="0"/>
            <a:chExt cx="4114800" cy="2926341"/>
          </a:xfrm>
        </p:grpSpPr>
        <p:sp>
          <p:nvSpPr>
            <p:cNvPr id="476" name="Shape 476"/>
            <p:cNvSpPr/>
            <p:nvPr/>
          </p:nvSpPr>
          <p:spPr>
            <a:xfrm rot="16199996">
              <a:off x="1249721" y="512821"/>
              <a:ext cx="1205608" cy="4137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defTabSz="406400">
                <a:lnSpc>
                  <a:spcPts val="1600"/>
                </a:lnSpc>
                <a:buClr>
                  <a:srgbClr val="000000"/>
                </a:buClr>
                <a:buFont typeface="Arial"/>
                <a:tabLst>
                  <a:tab pos="749300" algn="l"/>
                </a:tabLst>
                <a:defRPr sz="1400">
                  <a:latin typeface="+mn-lt"/>
                  <a:ea typeface="+mn-ea"/>
                  <a:cs typeface="+mn-cs"/>
                  <a:sym typeface="Arial"/>
                </a:defRPr>
              </a:lvl1pPr>
            </a:lstStyle>
            <a:p>
              <a:r>
                <a:t>normal</a:t>
              </a:r>
            </a:p>
          </p:txBody>
        </p:sp>
        <p:sp>
          <p:nvSpPr>
            <p:cNvPr id="477" name="Shape 477"/>
            <p:cNvSpPr/>
            <p:nvPr/>
          </p:nvSpPr>
          <p:spPr>
            <a:xfrm>
              <a:off x="1451277" y="1286302"/>
              <a:ext cx="1163159" cy="1402303"/>
            </a:xfrm>
            <a:prstGeom prst="ellipse">
              <a:avLst/>
            </a:prstGeom>
            <a:noFill/>
            <a:ln w="1270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8" name="Shape 478"/>
            <p:cNvSpPr/>
            <p:nvPr/>
          </p:nvSpPr>
          <p:spPr>
            <a:xfrm rot="13400359">
              <a:off x="1116922" y="1853940"/>
              <a:ext cx="1153879" cy="766897"/>
            </a:xfrm>
            <a:prstGeom prst="rect">
              <a:avLst/>
            </a:prstGeom>
            <a:solidFill>
              <a:srgbClr val="DCEDFF"/>
            </a:solidFill>
            <a:ln w="12700" cap="flat">
              <a:noFill/>
              <a:miter lim="400000"/>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9" name="Shape 479"/>
            <p:cNvSpPr/>
            <p:nvPr/>
          </p:nvSpPr>
          <p:spPr>
            <a:xfrm rot="8076996">
              <a:off x="1885629" y="1862108"/>
              <a:ext cx="1161552" cy="764615"/>
            </a:xfrm>
            <a:prstGeom prst="rect">
              <a:avLst/>
            </a:prstGeom>
            <a:solidFill>
              <a:srgbClr val="DCEDFF"/>
            </a:solidFill>
            <a:ln w="12700" cap="flat">
              <a:noFill/>
              <a:miter lim="400000"/>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0" name="Shape 480"/>
            <p:cNvSpPr/>
            <p:nvPr/>
          </p:nvSpPr>
          <p:spPr>
            <a:xfrm flipV="1">
              <a:off x="2033924" y="234576"/>
              <a:ext cx="2135" cy="1868878"/>
            </a:xfrm>
            <a:prstGeom prst="line">
              <a:avLst/>
            </a:prstGeom>
            <a:noFill/>
            <a:ln w="19050" cap="flat">
              <a:solidFill>
                <a:srgbClr val="000000"/>
              </a:solidFill>
              <a:prstDash val="dash"/>
              <a:round/>
            </a:ln>
            <a:effectLst/>
          </p:spPr>
          <p:txBody>
            <a:bodyPr wrap="square" lIns="50800" tIns="50800" rIns="50800" bIns="50800" numCol="1" anchor="ctr">
              <a:noAutofit/>
            </a:bodyPr>
            <a:lstStyle/>
            <a:p>
              <a:endParaRPr/>
            </a:p>
          </p:txBody>
        </p:sp>
        <p:sp>
          <p:nvSpPr>
            <p:cNvPr id="481" name="Shape 481"/>
            <p:cNvSpPr/>
            <p:nvPr/>
          </p:nvSpPr>
          <p:spPr>
            <a:xfrm>
              <a:off x="1742449" y="1285855"/>
              <a:ext cx="307483" cy="5774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defTabSz="406400">
                <a:lnSpc>
                  <a:spcPts val="3300"/>
                </a:lnSpc>
                <a:buClr>
                  <a:srgbClr val="000000"/>
                </a:buClr>
                <a:buFont typeface="Arial"/>
                <a:tabLst>
                  <a:tab pos="749300" algn="l"/>
                </a:tabLst>
                <a:defRPr sz="2800" i="1">
                  <a:latin typeface="Times"/>
                  <a:ea typeface="Times"/>
                  <a:cs typeface="Times"/>
                  <a:sym typeface="Times"/>
                </a:defRPr>
              </a:lvl1pPr>
            </a:lstStyle>
            <a:p>
              <a:r>
                <a:t>i</a:t>
              </a:r>
            </a:p>
          </p:txBody>
        </p:sp>
        <p:sp>
          <p:nvSpPr>
            <p:cNvPr id="482" name="Shape 482"/>
            <p:cNvSpPr/>
            <p:nvPr/>
          </p:nvSpPr>
          <p:spPr>
            <a:xfrm>
              <a:off x="2032858" y="1285855"/>
              <a:ext cx="307483" cy="5774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defTabSz="406400">
                <a:lnSpc>
                  <a:spcPts val="3300"/>
                </a:lnSpc>
                <a:buClr>
                  <a:srgbClr val="000000"/>
                </a:buClr>
                <a:buFont typeface="Arial"/>
                <a:tabLst>
                  <a:tab pos="749300" algn="l"/>
                </a:tabLst>
                <a:defRPr sz="2800" i="1">
                  <a:latin typeface="Times"/>
                  <a:ea typeface="Times"/>
                  <a:cs typeface="Times"/>
                  <a:sym typeface="Times"/>
                </a:defRPr>
              </a:lvl1pPr>
            </a:lstStyle>
            <a:p>
              <a:r>
                <a:t>r</a:t>
              </a:r>
            </a:p>
          </p:txBody>
        </p:sp>
        <p:sp>
          <p:nvSpPr>
            <p:cNvPr id="483" name="Shape 483"/>
            <p:cNvSpPr/>
            <p:nvPr/>
          </p:nvSpPr>
          <p:spPr>
            <a:xfrm rot="2723029">
              <a:off x="56693" y="1071245"/>
              <a:ext cx="1813491" cy="4660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defTabSz="406400">
                <a:lnSpc>
                  <a:spcPts val="1600"/>
                </a:lnSpc>
                <a:buClr>
                  <a:srgbClr val="000000"/>
                </a:buClr>
                <a:buFont typeface="Arial"/>
                <a:tabLst>
                  <a:tab pos="749300" algn="l"/>
                </a:tabLst>
                <a:defRPr sz="1400">
                  <a:latin typeface="+mn-lt"/>
                  <a:ea typeface="+mn-ea"/>
                  <a:cs typeface="+mn-cs"/>
                  <a:sym typeface="Arial"/>
                </a:defRPr>
              </a:lvl1pPr>
            </a:lstStyle>
            <a:p>
              <a:r>
                <a:t>incident ray</a:t>
              </a:r>
            </a:p>
          </p:txBody>
        </p:sp>
        <p:sp>
          <p:nvSpPr>
            <p:cNvPr id="484" name="Shape 484"/>
            <p:cNvSpPr/>
            <p:nvPr/>
          </p:nvSpPr>
          <p:spPr>
            <a:xfrm rot="18816271">
              <a:off x="2281350" y="1069991"/>
              <a:ext cx="1819509" cy="464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defTabSz="406400">
                <a:lnSpc>
                  <a:spcPts val="1600"/>
                </a:lnSpc>
                <a:buClr>
                  <a:srgbClr val="000000"/>
                </a:buClr>
                <a:buFont typeface="Arial"/>
                <a:tabLst>
                  <a:tab pos="749300" algn="l"/>
                </a:tabLst>
                <a:defRPr sz="1400">
                  <a:latin typeface="+mn-lt"/>
                  <a:ea typeface="+mn-ea"/>
                  <a:cs typeface="+mn-cs"/>
                  <a:sym typeface="Arial"/>
                </a:defRPr>
              </a:lvl1pPr>
            </a:lstStyle>
            <a:p>
              <a:r>
                <a:t>reflected ray</a:t>
              </a:r>
            </a:p>
          </p:txBody>
        </p:sp>
        <p:grpSp>
          <p:nvGrpSpPr>
            <p:cNvPr id="496" name="Group 496"/>
            <p:cNvGrpSpPr/>
            <p:nvPr/>
          </p:nvGrpSpPr>
          <p:grpSpPr>
            <a:xfrm>
              <a:off x="0" y="0"/>
              <a:ext cx="2080878" cy="2103454"/>
              <a:chOff x="0" y="0"/>
              <a:chExt cx="2080877" cy="2103453"/>
            </a:xfrm>
          </p:grpSpPr>
          <p:sp>
            <p:nvSpPr>
              <p:cNvPr id="485" name="Shape 485"/>
              <p:cNvSpPr/>
              <p:nvPr/>
            </p:nvSpPr>
            <p:spPr>
              <a:xfrm>
                <a:off x="0" y="0"/>
                <a:ext cx="2080878" cy="2103454"/>
              </a:xfrm>
              <a:prstGeom prst="line">
                <a:avLst/>
              </a:prstGeom>
              <a:noFill/>
              <a:ln w="28575" cap="flat">
                <a:solidFill>
                  <a:srgbClr val="FF2600"/>
                </a:solidFill>
                <a:prstDash val="solid"/>
                <a:round/>
              </a:ln>
              <a:effectLst/>
            </p:spPr>
            <p:txBody>
              <a:bodyPr wrap="square" lIns="50800" tIns="50800" rIns="50800" bIns="50800" numCol="1" anchor="ctr">
                <a:noAutofit/>
              </a:bodyPr>
              <a:lstStyle/>
              <a:p>
                <a:endParaRPr/>
              </a:p>
            </p:txBody>
          </p:sp>
          <p:grpSp>
            <p:nvGrpSpPr>
              <p:cNvPr id="495" name="Group 495"/>
              <p:cNvGrpSpPr/>
              <p:nvPr/>
            </p:nvGrpSpPr>
            <p:grpSpPr>
              <a:xfrm rot="13523029" flipH="1">
                <a:off x="318265" y="937972"/>
                <a:ext cx="1328311" cy="84398"/>
                <a:chOff x="0" y="40823"/>
                <a:chExt cx="1328309" cy="84397"/>
              </a:xfrm>
            </p:grpSpPr>
            <p:grpSp>
              <p:nvGrpSpPr>
                <p:cNvPr id="493" name="Group 493"/>
                <p:cNvGrpSpPr/>
                <p:nvPr/>
              </p:nvGrpSpPr>
              <p:grpSpPr>
                <a:xfrm>
                  <a:off x="0" y="40823"/>
                  <a:ext cx="1170167" cy="84398"/>
                  <a:chOff x="0" y="0"/>
                  <a:chExt cx="1170166" cy="84397"/>
                </a:xfrm>
              </p:grpSpPr>
              <p:grpSp>
                <p:nvGrpSpPr>
                  <p:cNvPr id="491" name="Group 491"/>
                  <p:cNvGrpSpPr/>
                  <p:nvPr/>
                </p:nvGrpSpPr>
                <p:grpSpPr>
                  <a:xfrm>
                    <a:off x="0" y="0"/>
                    <a:ext cx="1114137" cy="84398"/>
                    <a:chOff x="0" y="0"/>
                    <a:chExt cx="1114136" cy="84397"/>
                  </a:xfrm>
                </p:grpSpPr>
                <p:sp>
                  <p:nvSpPr>
                    <p:cNvPr id="486" name="Shape 486"/>
                    <p:cNvSpPr/>
                    <p:nvPr/>
                  </p:nvSpPr>
                  <p:spPr>
                    <a:xfrm>
                      <a:off x="0" y="162"/>
                      <a:ext cx="222479" cy="83254"/>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7" name="Shape 487"/>
                    <p:cNvSpPr/>
                    <p:nvPr/>
                  </p:nvSpPr>
                  <p:spPr>
                    <a:xfrm>
                      <a:off x="221211" y="892"/>
                      <a:ext cx="222480" cy="80876"/>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8" name="Shape 488"/>
                    <p:cNvSpPr/>
                    <p:nvPr/>
                  </p:nvSpPr>
                  <p:spPr>
                    <a:xfrm>
                      <a:off x="448476" y="0"/>
                      <a:ext cx="220163" cy="80876"/>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9" name="Shape 489"/>
                    <p:cNvSpPr/>
                    <p:nvPr/>
                  </p:nvSpPr>
                  <p:spPr>
                    <a:xfrm>
                      <a:off x="667926" y="971"/>
                      <a:ext cx="222480" cy="83255"/>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0" name="Shape 490"/>
                    <p:cNvSpPr/>
                    <p:nvPr/>
                  </p:nvSpPr>
                  <p:spPr>
                    <a:xfrm>
                      <a:off x="891657" y="1142"/>
                      <a:ext cx="222480" cy="83256"/>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92" name="Shape 492"/>
                  <p:cNvSpPr/>
                  <p:nvPr/>
                </p:nvSpPr>
                <p:spPr>
                  <a:xfrm>
                    <a:off x="1120460" y="28261"/>
                    <a:ext cx="49707" cy="1"/>
                  </a:xfrm>
                  <a:custGeom>
                    <a:avLst/>
                    <a:gdLst/>
                    <a:ahLst/>
                    <a:cxnLst>
                      <a:cxn ang="0">
                        <a:pos x="wd2" y="hd2"/>
                      </a:cxn>
                      <a:cxn ang="5400000">
                        <a:pos x="wd2" y="hd2"/>
                      </a:cxn>
                      <a:cxn ang="10800000">
                        <a:pos x="wd2" y="hd2"/>
                      </a:cxn>
                      <a:cxn ang="16200000">
                        <a:pos x="wd2" y="hd2"/>
                      </a:cxn>
                    </a:cxnLst>
                    <a:rect l="0" t="0" r="r" b="b"/>
                    <a:pathLst>
                      <a:path w="18531" h="15864" extrusionOk="0">
                        <a:moveTo>
                          <a:pt x="0" y="15864"/>
                        </a:moveTo>
                        <a:cubicBezTo>
                          <a:pt x="5963" y="6221"/>
                          <a:pt x="-3069" y="21600"/>
                          <a:pt x="3270" y="7932"/>
                        </a:cubicBezTo>
                        <a:cubicBezTo>
                          <a:pt x="6105" y="1820"/>
                          <a:pt x="7252" y="2151"/>
                          <a:pt x="10356" y="0"/>
                        </a:cubicBezTo>
                        <a:cubicBezTo>
                          <a:pt x="16710" y="3083"/>
                          <a:pt x="13980" y="2644"/>
                          <a:pt x="18531" y="2644"/>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94" name="Shape 494"/>
                <p:cNvSpPr/>
                <p:nvPr/>
              </p:nvSpPr>
              <p:spPr>
                <a:xfrm>
                  <a:off x="1173037" y="71641"/>
                  <a:ext cx="155273" cy="9145"/>
                </a:xfrm>
                <a:prstGeom prst="line">
                  <a:avLst/>
                </a:prstGeom>
                <a:noFill/>
                <a:ln w="19050" cap="flat">
                  <a:solidFill>
                    <a:srgbClr val="000000"/>
                  </a:solidFill>
                  <a:prstDash val="solid"/>
                  <a:round/>
                  <a:tailEnd type="triangle" w="med" len="me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grpSp>
          <p:nvGrpSpPr>
            <p:cNvPr id="508" name="Group 508"/>
            <p:cNvGrpSpPr/>
            <p:nvPr/>
          </p:nvGrpSpPr>
          <p:grpSpPr>
            <a:xfrm rot="10800000" flipH="1">
              <a:off x="2033923" y="0"/>
              <a:ext cx="2080878" cy="2103453"/>
              <a:chOff x="0" y="0"/>
              <a:chExt cx="2080876" cy="2103452"/>
            </a:xfrm>
          </p:grpSpPr>
          <p:sp>
            <p:nvSpPr>
              <p:cNvPr id="497" name="Shape 497"/>
              <p:cNvSpPr/>
              <p:nvPr/>
            </p:nvSpPr>
            <p:spPr>
              <a:xfrm>
                <a:off x="0" y="0"/>
                <a:ext cx="2080877" cy="2103453"/>
              </a:xfrm>
              <a:prstGeom prst="line">
                <a:avLst/>
              </a:prstGeom>
              <a:noFill/>
              <a:ln w="28575" cap="flat">
                <a:solidFill>
                  <a:srgbClr val="FF2600"/>
                </a:solidFill>
                <a:prstDash val="solid"/>
                <a:round/>
              </a:ln>
              <a:effectLst/>
            </p:spPr>
            <p:txBody>
              <a:bodyPr wrap="square" lIns="50800" tIns="50800" rIns="50800" bIns="50800" numCol="1" anchor="ctr">
                <a:noAutofit/>
              </a:bodyPr>
              <a:lstStyle/>
              <a:p>
                <a:endParaRPr/>
              </a:p>
            </p:txBody>
          </p:sp>
          <p:grpSp>
            <p:nvGrpSpPr>
              <p:cNvPr id="507" name="Group 507"/>
              <p:cNvGrpSpPr/>
              <p:nvPr/>
            </p:nvGrpSpPr>
            <p:grpSpPr>
              <a:xfrm rot="13523029" flipH="1">
                <a:off x="317209" y="951645"/>
                <a:ext cx="1324135" cy="83684"/>
                <a:chOff x="0" y="31682"/>
                <a:chExt cx="1324133" cy="83682"/>
              </a:xfrm>
            </p:grpSpPr>
            <p:grpSp>
              <p:nvGrpSpPr>
                <p:cNvPr id="505" name="Group 505"/>
                <p:cNvGrpSpPr/>
                <p:nvPr/>
              </p:nvGrpSpPr>
              <p:grpSpPr>
                <a:xfrm>
                  <a:off x="0" y="31682"/>
                  <a:ext cx="1168683" cy="83683"/>
                  <a:chOff x="0" y="0"/>
                  <a:chExt cx="1168682" cy="83682"/>
                </a:xfrm>
              </p:grpSpPr>
              <p:grpSp>
                <p:nvGrpSpPr>
                  <p:cNvPr id="503" name="Group 503"/>
                  <p:cNvGrpSpPr/>
                  <p:nvPr/>
                </p:nvGrpSpPr>
                <p:grpSpPr>
                  <a:xfrm>
                    <a:off x="0" y="0"/>
                    <a:ext cx="1114880" cy="83683"/>
                    <a:chOff x="0" y="0"/>
                    <a:chExt cx="1114879" cy="83682"/>
                  </a:xfrm>
                </p:grpSpPr>
                <p:sp>
                  <p:nvSpPr>
                    <p:cNvPr id="498" name="Shape 498"/>
                    <p:cNvSpPr/>
                    <p:nvPr/>
                  </p:nvSpPr>
                  <p:spPr>
                    <a:xfrm>
                      <a:off x="0" y="426"/>
                      <a:ext cx="222479" cy="83257"/>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9" name="Shape 499"/>
                    <p:cNvSpPr/>
                    <p:nvPr/>
                  </p:nvSpPr>
                  <p:spPr>
                    <a:xfrm>
                      <a:off x="221209" y="1157"/>
                      <a:ext cx="222480" cy="80877"/>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0" name="Shape 500"/>
                    <p:cNvSpPr/>
                    <p:nvPr/>
                  </p:nvSpPr>
                  <p:spPr>
                    <a:xfrm>
                      <a:off x="447732" y="0"/>
                      <a:ext cx="220162" cy="83256"/>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1" name="Shape 501"/>
                    <p:cNvSpPr/>
                    <p:nvPr/>
                  </p:nvSpPr>
                  <p:spPr>
                    <a:xfrm>
                      <a:off x="668670" y="1500"/>
                      <a:ext cx="222480" cy="80877"/>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2" name="Shape 502"/>
                    <p:cNvSpPr/>
                    <p:nvPr/>
                  </p:nvSpPr>
                  <p:spPr>
                    <a:xfrm>
                      <a:off x="892400" y="1670"/>
                      <a:ext cx="222480" cy="80878"/>
                    </a:xfrm>
                    <a:custGeom>
                      <a:avLst/>
                      <a:gdLst/>
                      <a:ahLst/>
                      <a:cxnLst>
                        <a:cxn ang="0">
                          <a:pos x="wd2" y="hd2"/>
                        </a:cxn>
                        <a:cxn ang="5400000">
                          <a:pos x="wd2" y="hd2"/>
                        </a:cxn>
                        <a:cxn ang="10800000">
                          <a:pos x="wd2" y="hd2"/>
                        </a:cxn>
                        <a:cxn ang="16200000">
                          <a:pos x="wd2" y="hd2"/>
                        </a:cxn>
                      </a:cxnLst>
                      <a:rect l="0" t="0" r="r" b="b"/>
                      <a:pathLst>
                        <a:path w="21600" h="21457" extrusionOk="0">
                          <a:moveTo>
                            <a:pt x="0" y="9248"/>
                          </a:moveTo>
                          <a:cubicBezTo>
                            <a:pt x="144" y="8878"/>
                            <a:pt x="276" y="8473"/>
                            <a:pt x="432" y="8139"/>
                          </a:cubicBezTo>
                          <a:cubicBezTo>
                            <a:pt x="565" y="7854"/>
                            <a:pt x="742" y="7713"/>
                            <a:pt x="864" y="7399"/>
                          </a:cubicBezTo>
                          <a:cubicBezTo>
                            <a:pt x="1515" y="5725"/>
                            <a:pt x="743" y="6639"/>
                            <a:pt x="1584" y="5919"/>
                          </a:cubicBezTo>
                          <a:cubicBezTo>
                            <a:pt x="1680" y="5549"/>
                            <a:pt x="1742" y="5102"/>
                            <a:pt x="1872" y="4809"/>
                          </a:cubicBezTo>
                          <a:cubicBezTo>
                            <a:pt x="2481" y="3439"/>
                            <a:pt x="2575" y="3467"/>
                            <a:pt x="3168" y="2959"/>
                          </a:cubicBezTo>
                          <a:cubicBezTo>
                            <a:pt x="3973" y="-143"/>
                            <a:pt x="3361" y="1019"/>
                            <a:pt x="4752" y="370"/>
                          </a:cubicBezTo>
                          <a:cubicBezTo>
                            <a:pt x="4947" y="279"/>
                            <a:pt x="5136" y="123"/>
                            <a:pt x="5328" y="0"/>
                          </a:cubicBezTo>
                          <a:cubicBezTo>
                            <a:pt x="6096" y="123"/>
                            <a:pt x="6882" y="-69"/>
                            <a:pt x="7632" y="370"/>
                          </a:cubicBezTo>
                          <a:cubicBezTo>
                            <a:pt x="7970" y="567"/>
                            <a:pt x="8496" y="1849"/>
                            <a:pt x="8496" y="1849"/>
                          </a:cubicBezTo>
                          <a:cubicBezTo>
                            <a:pt x="8592" y="2219"/>
                            <a:pt x="8662" y="2645"/>
                            <a:pt x="8784" y="2959"/>
                          </a:cubicBezTo>
                          <a:cubicBezTo>
                            <a:pt x="8906" y="3274"/>
                            <a:pt x="9108" y="3352"/>
                            <a:pt x="9216" y="3699"/>
                          </a:cubicBezTo>
                          <a:cubicBezTo>
                            <a:pt x="10011" y="6252"/>
                            <a:pt x="8554" y="3428"/>
                            <a:pt x="9792" y="5549"/>
                          </a:cubicBezTo>
                          <a:cubicBezTo>
                            <a:pt x="9942" y="6705"/>
                            <a:pt x="10088" y="8152"/>
                            <a:pt x="10512" y="8878"/>
                          </a:cubicBezTo>
                          <a:cubicBezTo>
                            <a:pt x="10656" y="9125"/>
                            <a:pt x="10811" y="9334"/>
                            <a:pt x="10944" y="9618"/>
                          </a:cubicBezTo>
                          <a:cubicBezTo>
                            <a:pt x="11100" y="9953"/>
                            <a:pt x="11215" y="10407"/>
                            <a:pt x="11376" y="10728"/>
                          </a:cubicBezTo>
                          <a:cubicBezTo>
                            <a:pt x="11649" y="11274"/>
                            <a:pt x="12240" y="12208"/>
                            <a:pt x="12240" y="12208"/>
                          </a:cubicBezTo>
                          <a:cubicBezTo>
                            <a:pt x="12336" y="12578"/>
                            <a:pt x="12417" y="12976"/>
                            <a:pt x="12528" y="13318"/>
                          </a:cubicBezTo>
                          <a:cubicBezTo>
                            <a:pt x="12658" y="13720"/>
                            <a:pt x="12847" y="13993"/>
                            <a:pt x="12960" y="14428"/>
                          </a:cubicBezTo>
                          <a:cubicBezTo>
                            <a:pt x="13044" y="14752"/>
                            <a:pt x="13020" y="15213"/>
                            <a:pt x="13104" y="15538"/>
                          </a:cubicBezTo>
                          <a:cubicBezTo>
                            <a:pt x="13217" y="15973"/>
                            <a:pt x="13406" y="16246"/>
                            <a:pt x="13536" y="16648"/>
                          </a:cubicBezTo>
                          <a:cubicBezTo>
                            <a:pt x="13647" y="16989"/>
                            <a:pt x="13702" y="17443"/>
                            <a:pt x="13824" y="17757"/>
                          </a:cubicBezTo>
                          <a:cubicBezTo>
                            <a:pt x="14103" y="18475"/>
                            <a:pt x="14337" y="18566"/>
                            <a:pt x="14688" y="18867"/>
                          </a:cubicBezTo>
                          <a:cubicBezTo>
                            <a:pt x="14784" y="19237"/>
                            <a:pt x="14829" y="19742"/>
                            <a:pt x="14976" y="19977"/>
                          </a:cubicBezTo>
                          <a:cubicBezTo>
                            <a:pt x="15233" y="20391"/>
                            <a:pt x="15568" y="20368"/>
                            <a:pt x="15840" y="20717"/>
                          </a:cubicBezTo>
                          <a:lnTo>
                            <a:pt x="16416" y="21457"/>
                          </a:lnTo>
                          <a:cubicBezTo>
                            <a:pt x="16670" y="21392"/>
                            <a:pt x="17955" y="21242"/>
                            <a:pt x="18432" y="20717"/>
                          </a:cubicBezTo>
                          <a:cubicBezTo>
                            <a:pt x="20386" y="18566"/>
                            <a:pt x="17476" y="21166"/>
                            <a:pt x="19296" y="19607"/>
                          </a:cubicBezTo>
                          <a:cubicBezTo>
                            <a:pt x="19440" y="19237"/>
                            <a:pt x="19559" y="18788"/>
                            <a:pt x="19728" y="18497"/>
                          </a:cubicBezTo>
                          <a:cubicBezTo>
                            <a:pt x="19854" y="18281"/>
                            <a:pt x="20053" y="18403"/>
                            <a:pt x="20160" y="18127"/>
                          </a:cubicBezTo>
                          <a:cubicBezTo>
                            <a:pt x="20267" y="17852"/>
                            <a:pt x="20230" y="17358"/>
                            <a:pt x="20304" y="17018"/>
                          </a:cubicBezTo>
                          <a:cubicBezTo>
                            <a:pt x="20472" y="16240"/>
                            <a:pt x="20880" y="14798"/>
                            <a:pt x="20880" y="14798"/>
                          </a:cubicBezTo>
                          <a:cubicBezTo>
                            <a:pt x="20928" y="14058"/>
                            <a:pt x="20912" y="13270"/>
                            <a:pt x="21024" y="12578"/>
                          </a:cubicBezTo>
                          <a:cubicBezTo>
                            <a:pt x="21157" y="11757"/>
                            <a:pt x="21600" y="10358"/>
                            <a:pt x="21600" y="10358"/>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504" name="Shape 504"/>
                  <p:cNvSpPr/>
                  <p:nvPr/>
                </p:nvSpPr>
                <p:spPr>
                  <a:xfrm>
                    <a:off x="1118978" y="30351"/>
                    <a:ext cx="49705" cy="1"/>
                  </a:xfrm>
                  <a:custGeom>
                    <a:avLst/>
                    <a:gdLst/>
                    <a:ahLst/>
                    <a:cxnLst>
                      <a:cxn ang="0">
                        <a:pos x="wd2" y="hd2"/>
                      </a:cxn>
                      <a:cxn ang="5400000">
                        <a:pos x="wd2" y="hd2"/>
                      </a:cxn>
                      <a:cxn ang="10800000">
                        <a:pos x="wd2" y="hd2"/>
                      </a:cxn>
                      <a:cxn ang="16200000">
                        <a:pos x="wd2" y="hd2"/>
                      </a:cxn>
                    </a:cxnLst>
                    <a:rect l="0" t="0" r="r" b="b"/>
                    <a:pathLst>
                      <a:path w="18531" h="15864" extrusionOk="0">
                        <a:moveTo>
                          <a:pt x="0" y="15864"/>
                        </a:moveTo>
                        <a:cubicBezTo>
                          <a:pt x="5963" y="6221"/>
                          <a:pt x="-3069" y="21600"/>
                          <a:pt x="3270" y="7932"/>
                        </a:cubicBezTo>
                        <a:cubicBezTo>
                          <a:pt x="6105" y="1820"/>
                          <a:pt x="7252" y="2151"/>
                          <a:pt x="10356" y="0"/>
                        </a:cubicBezTo>
                        <a:cubicBezTo>
                          <a:pt x="16710" y="3083"/>
                          <a:pt x="13980" y="2644"/>
                          <a:pt x="18531" y="2644"/>
                        </a:cubicBezTo>
                      </a:path>
                    </a:pathLst>
                  </a:custGeom>
                  <a:noFill/>
                  <a:ln w="19050" cap="flat">
                    <a:solidFill>
                      <a:srgbClr val="000000"/>
                    </a:solidFill>
                    <a:prstDash val="solid"/>
                    <a:roun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506" name="Shape 506"/>
                <p:cNvSpPr/>
                <p:nvPr/>
              </p:nvSpPr>
              <p:spPr>
                <a:xfrm>
                  <a:off x="1168862" y="71630"/>
                  <a:ext cx="155272" cy="9147"/>
                </a:xfrm>
                <a:prstGeom prst="line">
                  <a:avLst/>
                </a:prstGeom>
                <a:noFill/>
                <a:ln w="19050" cap="flat">
                  <a:solidFill>
                    <a:srgbClr val="000000"/>
                  </a:solidFill>
                  <a:prstDash val="solid"/>
                  <a:round/>
                  <a:tailEnd type="triangle" w="med" len="med"/>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
          <p:nvSpPr>
            <p:cNvPr id="509" name="Shape 509"/>
            <p:cNvSpPr/>
            <p:nvPr/>
          </p:nvSpPr>
          <p:spPr>
            <a:xfrm>
              <a:off x="580511" y="2103453"/>
              <a:ext cx="3194948" cy="2579"/>
            </a:xfrm>
            <a:prstGeom prst="line">
              <a:avLst/>
            </a:prstGeom>
            <a:noFill/>
            <a:ln w="57150" cap="flat">
              <a:solidFill>
                <a:srgbClr val="0085CC"/>
              </a:solidFill>
              <a:prstDash val="solid"/>
              <a:round/>
            </a:ln>
            <a:effectLst/>
          </p:spPr>
          <p:txBody>
            <a:bodyPr wrap="square" lIns="50800" tIns="50800" rIns="50800" bIns="50800" numCol="1" anchor="ctr">
              <a:noAutofit/>
            </a:bodyPr>
            <a:lstStyle/>
            <a:p>
              <a:endParaRPr/>
            </a:p>
          </p:txBody>
        </p:sp>
        <p:sp>
          <p:nvSpPr>
            <p:cNvPr id="510" name="Shape 510"/>
            <p:cNvSpPr/>
            <p:nvPr/>
          </p:nvSpPr>
          <p:spPr>
            <a:xfrm>
              <a:off x="2710477" y="2104125"/>
              <a:ext cx="985103" cy="499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defTabSz="406400">
                <a:lnSpc>
                  <a:spcPts val="1600"/>
                </a:lnSpc>
                <a:buClr>
                  <a:srgbClr val="000000"/>
                </a:buClr>
                <a:buFont typeface="Arial"/>
                <a:tabLst>
                  <a:tab pos="749300" algn="l"/>
                </a:tabLst>
                <a:defRPr sz="1400">
                  <a:latin typeface="+mn-lt"/>
                  <a:ea typeface="+mn-ea"/>
                  <a:cs typeface="+mn-cs"/>
                  <a:sym typeface="Arial"/>
                </a:defRPr>
              </a:lvl1pPr>
            </a:lstStyle>
            <a:p>
              <a:r>
                <a:t>mirror</a:t>
              </a:r>
            </a:p>
          </p:txBody>
        </p:sp>
      </p:grpSp>
      <p:sp>
        <p:nvSpPr>
          <p:cNvPr id="79" name="Shape 306"/>
          <p:cNvSpPr>
            <a:spLocks noGrp="1"/>
          </p:cNvSpPr>
          <p:nvPr>
            <p:ph type="sldNum" sz="quarter" idx="2"/>
          </p:nvPr>
        </p:nvSpPr>
        <p:spPr>
          <a:xfrm>
            <a:off x="4496679" y="6667500"/>
            <a:ext cx="151912" cy="220981"/>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rPr/>
              <a:t>12</a:t>
            </a:fld>
            <a:endParaRPr dirty="0"/>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 grpId="1" animBg="1" advAuto="0"/>
      <p:bldP spid="471" grpId="2" animBg="1" advAuto="0"/>
      <p:bldP spid="474"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 name="pasted-image.png"/>
          <p:cNvPicPr>
            <a:picLocks noChangeAspect="1"/>
          </p:cNvPicPr>
          <p:nvPr/>
        </p:nvPicPr>
        <p:blipFill>
          <a:blip r:embed="rId3"/>
          <a:stretch>
            <a:fillRect/>
          </a:stretch>
        </p:blipFill>
        <p:spPr>
          <a:xfrm>
            <a:off x="-166397" y="11163"/>
            <a:ext cx="9514894" cy="6642474"/>
          </a:xfrm>
          <a:prstGeom prst="rect">
            <a:avLst/>
          </a:prstGeom>
          <a:ln w="12700">
            <a:miter lim="400000"/>
          </a:ln>
        </p:spPr>
      </p:pic>
      <p:sp>
        <p:nvSpPr>
          <p:cNvPr id="516" name="Shape 516"/>
          <p:cNvSpPr>
            <a:spLocks noGrp="1"/>
          </p:cNvSpPr>
          <p:nvPr>
            <p:ph type="sldNum" sz="quarter" idx="2"/>
          </p:nvPr>
        </p:nvSpPr>
        <p:spPr>
          <a:xfrm>
            <a:off x="4449045" y="6642100"/>
            <a:ext cx="247180"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13</a:t>
            </a:fld>
            <a:endParaRPr/>
          </a:p>
        </p:txBody>
      </p:sp>
      <p:pic>
        <p:nvPicPr>
          <p:cNvPr id="517" name="pasted-image.png">
            <a:hlinkClick r:id="rId4"/>
          </p:cNvPr>
          <p:cNvPicPr>
            <a:picLocks noChangeAspect="1"/>
          </p:cNvPicPr>
          <p:nvPr/>
        </p:nvPicPr>
        <p:blipFill>
          <a:blip r:embed="rId5"/>
          <a:stretch>
            <a:fillRect/>
          </a:stretch>
        </p:blipFill>
        <p:spPr>
          <a:xfrm>
            <a:off x="-25991" y="747535"/>
            <a:ext cx="1633841" cy="1725459"/>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3" name="Group 523"/>
          <p:cNvGrpSpPr/>
          <p:nvPr/>
        </p:nvGrpSpPr>
        <p:grpSpPr>
          <a:xfrm>
            <a:off x="2304504" y="2654300"/>
            <a:ext cx="466431" cy="1574800"/>
            <a:chOff x="0" y="0"/>
            <a:chExt cx="466429" cy="1574800"/>
          </a:xfrm>
        </p:grpSpPr>
        <p:pic>
          <p:nvPicPr>
            <p:cNvPr id="521" name="dropped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95" y="0"/>
              <a:ext cx="434135" cy="1574800"/>
            </a:xfrm>
            <a:prstGeom prst="rect">
              <a:avLst/>
            </a:prstGeom>
            <a:ln w="12700" cap="flat">
              <a:noFill/>
              <a:miter lim="400000"/>
            </a:ln>
            <a:effectLst/>
          </p:spPr>
        </p:pic>
        <p:sp>
          <p:nvSpPr>
            <p:cNvPr id="522" name="Shape 522"/>
            <p:cNvSpPr/>
            <p:nvPr/>
          </p:nvSpPr>
          <p:spPr>
            <a:xfrm>
              <a:off x="0" y="575121"/>
              <a:ext cx="130374" cy="489050"/>
            </a:xfrm>
            <a:custGeom>
              <a:avLst/>
              <a:gdLst/>
              <a:ahLst/>
              <a:cxnLst>
                <a:cxn ang="0">
                  <a:pos x="wd2" y="hd2"/>
                </a:cxn>
                <a:cxn ang="5400000">
                  <a:pos x="wd2" y="hd2"/>
                </a:cxn>
                <a:cxn ang="10800000">
                  <a:pos x="wd2" y="hd2"/>
                </a:cxn>
                <a:cxn ang="16200000">
                  <a:pos x="wd2" y="hd2"/>
                </a:cxn>
              </a:cxnLst>
              <a:rect l="0" t="0" r="r" b="b"/>
              <a:pathLst>
                <a:path w="21600" h="21600" extrusionOk="0">
                  <a:moveTo>
                    <a:pt x="9805" y="0"/>
                  </a:moveTo>
                  <a:cubicBezTo>
                    <a:pt x="7512" y="6490"/>
                    <a:pt x="5219" y="14398"/>
                    <a:pt x="5219" y="14398"/>
                  </a:cubicBezTo>
                  <a:lnTo>
                    <a:pt x="0" y="17744"/>
                  </a:lnTo>
                  <a:lnTo>
                    <a:pt x="10899" y="21600"/>
                  </a:lnTo>
                  <a:lnTo>
                    <a:pt x="21600" y="19501"/>
                  </a:lnTo>
                  <a:lnTo>
                    <a:pt x="20137" y="16085"/>
                  </a:lnTo>
                  <a:lnTo>
                    <a:pt x="20137" y="7908"/>
                  </a:lnTo>
                  <a:lnTo>
                    <a:pt x="9805" y="0"/>
                  </a:lnTo>
                  <a:close/>
                </a:path>
              </a:pathLst>
            </a:custGeom>
            <a:solidFill>
              <a:srgbClr val="E82100"/>
            </a:solidFill>
            <a:ln w="38100" cap="flat">
              <a:solidFill>
                <a:srgbClr val="000000"/>
              </a:solidFill>
              <a:prstDash val="solid"/>
              <a:miter lim="400000"/>
            </a:ln>
            <a:effectLst/>
          </p:spPr>
          <p:txBody>
            <a:bodyPr wrap="square" lIns="50800" tIns="50800" rIns="50800" bIns="50800" numCol="1" anchor="t">
              <a:noAutofit/>
            </a:bodyPr>
            <a:lstStyle/>
            <a:p>
              <a:pPr algn="ctr" defTabSz="406400">
                <a:lnSpc>
                  <a:spcPts val="3300"/>
                </a:lnSpc>
                <a:tabLst>
                  <a:tab pos="749300" algn="l"/>
                </a:tabLst>
                <a:defRPr sz="2800">
                  <a:latin typeface="Gill Sans"/>
                  <a:ea typeface="Gill Sans"/>
                  <a:cs typeface="Gill Sans"/>
                  <a:sym typeface="Gill Sans"/>
                </a:defRPr>
              </a:pPr>
              <a:endParaRPr/>
            </a:p>
          </p:txBody>
        </p:sp>
      </p:grpSp>
      <p:grpSp>
        <p:nvGrpSpPr>
          <p:cNvPr id="526" name="Group 526"/>
          <p:cNvGrpSpPr/>
          <p:nvPr/>
        </p:nvGrpSpPr>
        <p:grpSpPr>
          <a:xfrm flipH="1">
            <a:off x="6388100" y="2603500"/>
            <a:ext cx="466430" cy="1574800"/>
            <a:chOff x="0" y="0"/>
            <a:chExt cx="466429" cy="1574800"/>
          </a:xfrm>
        </p:grpSpPr>
        <p:pic>
          <p:nvPicPr>
            <p:cNvPr id="524" name="droppedImage.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95" y="0"/>
              <a:ext cx="434135" cy="1574800"/>
            </a:xfrm>
            <a:prstGeom prst="rect">
              <a:avLst/>
            </a:prstGeom>
            <a:ln w="12700" cap="flat">
              <a:noFill/>
              <a:miter lim="400000"/>
            </a:ln>
            <a:effectLst/>
          </p:spPr>
        </p:pic>
        <p:sp>
          <p:nvSpPr>
            <p:cNvPr id="525" name="Shape 525"/>
            <p:cNvSpPr/>
            <p:nvPr/>
          </p:nvSpPr>
          <p:spPr>
            <a:xfrm>
              <a:off x="0" y="575121"/>
              <a:ext cx="130374" cy="489050"/>
            </a:xfrm>
            <a:custGeom>
              <a:avLst/>
              <a:gdLst/>
              <a:ahLst/>
              <a:cxnLst>
                <a:cxn ang="0">
                  <a:pos x="wd2" y="hd2"/>
                </a:cxn>
                <a:cxn ang="5400000">
                  <a:pos x="wd2" y="hd2"/>
                </a:cxn>
                <a:cxn ang="10800000">
                  <a:pos x="wd2" y="hd2"/>
                </a:cxn>
                <a:cxn ang="16200000">
                  <a:pos x="wd2" y="hd2"/>
                </a:cxn>
              </a:cxnLst>
              <a:rect l="0" t="0" r="r" b="b"/>
              <a:pathLst>
                <a:path w="21600" h="21600" extrusionOk="0">
                  <a:moveTo>
                    <a:pt x="9805" y="0"/>
                  </a:moveTo>
                  <a:cubicBezTo>
                    <a:pt x="7512" y="6490"/>
                    <a:pt x="5219" y="14398"/>
                    <a:pt x="5219" y="14398"/>
                  </a:cubicBezTo>
                  <a:lnTo>
                    <a:pt x="0" y="17744"/>
                  </a:lnTo>
                  <a:lnTo>
                    <a:pt x="10899" y="21600"/>
                  </a:lnTo>
                  <a:lnTo>
                    <a:pt x="21600" y="19501"/>
                  </a:lnTo>
                  <a:lnTo>
                    <a:pt x="20137" y="16085"/>
                  </a:lnTo>
                  <a:lnTo>
                    <a:pt x="20137" y="7908"/>
                  </a:lnTo>
                  <a:lnTo>
                    <a:pt x="9805" y="0"/>
                  </a:lnTo>
                  <a:close/>
                </a:path>
              </a:pathLst>
            </a:custGeom>
            <a:solidFill>
              <a:srgbClr val="E82100"/>
            </a:solidFill>
            <a:ln w="38100" cap="flat">
              <a:solidFill>
                <a:srgbClr val="000000"/>
              </a:solidFill>
              <a:prstDash val="solid"/>
              <a:miter lim="400000"/>
            </a:ln>
            <a:effectLst/>
          </p:spPr>
          <p:txBody>
            <a:bodyPr wrap="square" lIns="50800" tIns="50800" rIns="50800" bIns="50800" numCol="1" anchor="t">
              <a:noAutofit/>
            </a:bodyPr>
            <a:lstStyle/>
            <a:p>
              <a:pPr algn="ctr" defTabSz="406400">
                <a:lnSpc>
                  <a:spcPts val="3300"/>
                </a:lnSpc>
                <a:tabLst>
                  <a:tab pos="749300" algn="l"/>
                </a:tabLst>
                <a:defRPr sz="2800">
                  <a:latin typeface="Gill Sans"/>
                  <a:ea typeface="Gill Sans"/>
                  <a:cs typeface="Gill Sans"/>
                  <a:sym typeface="Gill Sans"/>
                </a:defRPr>
              </a:pPr>
              <a:endParaRPr/>
            </a:p>
          </p:txBody>
        </p:sp>
      </p:grpSp>
      <p:sp>
        <p:nvSpPr>
          <p:cNvPr id="528" name="Shape 528"/>
          <p:cNvSpPr/>
          <p:nvPr/>
        </p:nvSpPr>
        <p:spPr>
          <a:xfrm flipH="1">
            <a:off x="4569766" y="1757725"/>
            <a:ext cx="2880" cy="3117869"/>
          </a:xfrm>
          <a:prstGeom prst="line">
            <a:avLst/>
          </a:prstGeom>
          <a:ln w="50800">
            <a:solidFill>
              <a:srgbClr val="0089E5"/>
            </a:solidFill>
            <a:miter lim="400000"/>
          </a:ln>
        </p:spPr>
        <p:txBody>
          <a:bodyPr lIns="50800" tIns="50800" rIns="50800" bIns="50800" anchor="ctr"/>
          <a:lstStyle/>
          <a:p>
            <a:endParaRPr/>
          </a:p>
        </p:txBody>
      </p:sp>
      <p:sp>
        <p:nvSpPr>
          <p:cNvPr id="529" name="Shape 529"/>
          <p:cNvSpPr/>
          <p:nvPr/>
        </p:nvSpPr>
        <p:spPr>
          <a:xfrm>
            <a:off x="2576314" y="2642939"/>
            <a:ext cx="1987501" cy="889943"/>
          </a:xfrm>
          <a:prstGeom prst="line">
            <a:avLst/>
          </a:prstGeom>
          <a:ln w="50800">
            <a:solidFill>
              <a:srgbClr val="FFFB00"/>
            </a:solidFill>
            <a:miter lim="400000"/>
          </a:ln>
        </p:spPr>
        <p:txBody>
          <a:bodyPr lIns="50800" tIns="50800" rIns="50800" bIns="50800" anchor="ctr"/>
          <a:lstStyle/>
          <a:p>
            <a:endParaRPr/>
          </a:p>
        </p:txBody>
      </p:sp>
      <p:sp>
        <p:nvSpPr>
          <p:cNvPr id="530" name="Shape 530"/>
          <p:cNvSpPr/>
          <p:nvPr/>
        </p:nvSpPr>
        <p:spPr>
          <a:xfrm flipV="1">
            <a:off x="4571999" y="2179688"/>
            <a:ext cx="3078580" cy="1326455"/>
          </a:xfrm>
          <a:prstGeom prst="line">
            <a:avLst/>
          </a:prstGeom>
          <a:ln w="50800">
            <a:solidFill>
              <a:srgbClr val="FFFB00"/>
            </a:solidFill>
            <a:miter lim="400000"/>
          </a:ln>
        </p:spPr>
        <p:txBody>
          <a:bodyPr lIns="50800" tIns="50800" rIns="50800" bIns="50800" anchor="ctr"/>
          <a:lstStyle/>
          <a:p>
            <a:endParaRPr/>
          </a:p>
        </p:txBody>
      </p:sp>
      <p:grpSp>
        <p:nvGrpSpPr>
          <p:cNvPr id="533" name="Group 533"/>
          <p:cNvGrpSpPr/>
          <p:nvPr/>
        </p:nvGrpSpPr>
        <p:grpSpPr>
          <a:xfrm>
            <a:off x="622300" y="3492500"/>
            <a:ext cx="3956001" cy="1766243"/>
            <a:chOff x="0" y="0"/>
            <a:chExt cx="3956000" cy="1766242"/>
          </a:xfrm>
        </p:grpSpPr>
        <p:sp>
          <p:nvSpPr>
            <p:cNvPr id="531" name="Shape 531"/>
            <p:cNvSpPr/>
            <p:nvPr/>
          </p:nvSpPr>
          <p:spPr>
            <a:xfrm flipV="1">
              <a:off x="1968500" y="0"/>
              <a:ext cx="1987501" cy="889943"/>
            </a:xfrm>
            <a:prstGeom prst="line">
              <a:avLst/>
            </a:prstGeom>
            <a:noFill/>
            <a:ln w="50800" cap="flat">
              <a:solidFill>
                <a:srgbClr val="FFFB00"/>
              </a:solidFill>
              <a:prstDash val="solid"/>
              <a:miter lim="400000"/>
            </a:ln>
            <a:effectLst/>
          </p:spPr>
          <p:txBody>
            <a:bodyPr wrap="square" lIns="50800" tIns="50800" rIns="50800" bIns="50800" numCol="1" anchor="ctr">
              <a:noAutofit/>
            </a:bodyPr>
            <a:lstStyle/>
            <a:p>
              <a:endParaRPr/>
            </a:p>
          </p:txBody>
        </p:sp>
        <p:sp>
          <p:nvSpPr>
            <p:cNvPr id="532" name="Shape 532"/>
            <p:cNvSpPr/>
            <p:nvPr/>
          </p:nvSpPr>
          <p:spPr>
            <a:xfrm flipV="1">
              <a:off x="-1" y="876300"/>
              <a:ext cx="1987502" cy="889943"/>
            </a:xfrm>
            <a:prstGeom prst="line">
              <a:avLst/>
            </a:prstGeom>
            <a:noFill/>
            <a:ln w="50800" cap="flat">
              <a:solidFill>
                <a:srgbClr val="FFFB00"/>
              </a:solidFill>
              <a:prstDash val="solid"/>
              <a:miter lim="400000"/>
            </a:ln>
            <a:effectLst/>
          </p:spPr>
          <p:txBody>
            <a:bodyPr wrap="square" lIns="50800" tIns="50800" rIns="50800" bIns="50800" numCol="1" anchor="ctr">
              <a:noAutofit/>
            </a:bodyPr>
            <a:lstStyle/>
            <a:p>
              <a:endParaRPr/>
            </a:p>
          </p:txBody>
        </p:sp>
      </p:grpSp>
      <p:sp>
        <p:nvSpPr>
          <p:cNvPr id="534" name="Shape 534"/>
          <p:cNvSpPr/>
          <p:nvPr/>
        </p:nvSpPr>
        <p:spPr>
          <a:xfrm>
            <a:off x="2578100" y="2667942"/>
            <a:ext cx="1990824" cy="1469282"/>
          </a:xfrm>
          <a:prstGeom prst="line">
            <a:avLst/>
          </a:prstGeom>
          <a:ln w="50800">
            <a:solidFill>
              <a:srgbClr val="FFFB00"/>
            </a:solidFill>
            <a:miter lim="400000"/>
          </a:ln>
        </p:spPr>
        <p:txBody>
          <a:bodyPr lIns="50800" tIns="50800" rIns="50800" bIns="50800" anchor="ctr"/>
          <a:lstStyle/>
          <a:p>
            <a:endParaRPr/>
          </a:p>
        </p:txBody>
      </p:sp>
      <p:sp>
        <p:nvSpPr>
          <p:cNvPr id="535" name="Shape 535"/>
          <p:cNvSpPr/>
          <p:nvPr/>
        </p:nvSpPr>
        <p:spPr>
          <a:xfrm flipV="1">
            <a:off x="4584699" y="2023218"/>
            <a:ext cx="2808236" cy="2087664"/>
          </a:xfrm>
          <a:prstGeom prst="line">
            <a:avLst/>
          </a:prstGeom>
          <a:ln w="50800">
            <a:solidFill>
              <a:srgbClr val="FFFB00"/>
            </a:solidFill>
            <a:miter lim="400000"/>
          </a:ln>
        </p:spPr>
        <p:txBody>
          <a:bodyPr lIns="50800" tIns="50800" rIns="50800" bIns="50800" anchor="ctr"/>
          <a:lstStyle/>
          <a:p>
            <a:endParaRPr/>
          </a:p>
        </p:txBody>
      </p:sp>
      <p:sp>
        <p:nvSpPr>
          <p:cNvPr id="536" name="Shape 536"/>
          <p:cNvSpPr/>
          <p:nvPr/>
        </p:nvSpPr>
        <p:spPr>
          <a:xfrm>
            <a:off x="2565400" y="2667000"/>
            <a:ext cx="1977192" cy="341823"/>
          </a:xfrm>
          <a:prstGeom prst="line">
            <a:avLst/>
          </a:prstGeom>
          <a:ln w="50800">
            <a:solidFill>
              <a:srgbClr val="FFFB00"/>
            </a:solidFill>
            <a:miter lim="400000"/>
          </a:ln>
        </p:spPr>
        <p:txBody>
          <a:bodyPr lIns="50800" tIns="50800" rIns="50800" bIns="50800" anchor="ctr"/>
          <a:lstStyle/>
          <a:p>
            <a:endParaRPr/>
          </a:p>
        </p:txBody>
      </p:sp>
      <p:sp>
        <p:nvSpPr>
          <p:cNvPr id="537" name="Shape 537"/>
          <p:cNvSpPr/>
          <p:nvPr/>
        </p:nvSpPr>
        <p:spPr>
          <a:xfrm flipV="1">
            <a:off x="4568825" y="2347224"/>
            <a:ext cx="3263567" cy="675228"/>
          </a:xfrm>
          <a:prstGeom prst="line">
            <a:avLst/>
          </a:prstGeom>
          <a:ln w="50800">
            <a:solidFill>
              <a:srgbClr val="FFFB00"/>
            </a:solidFill>
            <a:miter lim="400000"/>
          </a:ln>
        </p:spPr>
        <p:txBody>
          <a:bodyPr lIns="50800" tIns="50800" rIns="50800" bIns="50800" anchor="ctr"/>
          <a:lstStyle/>
          <a:p>
            <a:endParaRPr/>
          </a:p>
        </p:txBody>
      </p:sp>
      <p:sp>
        <p:nvSpPr>
          <p:cNvPr id="538" name="Shape 538"/>
          <p:cNvSpPr/>
          <p:nvPr/>
        </p:nvSpPr>
        <p:spPr>
          <a:xfrm>
            <a:off x="2777529" y="3849737"/>
            <a:ext cx="1803600" cy="772171"/>
          </a:xfrm>
          <a:prstGeom prst="line">
            <a:avLst/>
          </a:prstGeom>
          <a:ln w="50800">
            <a:solidFill>
              <a:srgbClr val="E82100"/>
            </a:solidFill>
            <a:miter lim="400000"/>
          </a:ln>
        </p:spPr>
        <p:txBody>
          <a:bodyPr lIns="50800" tIns="50800" rIns="50800" bIns="50800" anchor="ctr"/>
          <a:lstStyle/>
          <a:p>
            <a:endParaRPr/>
          </a:p>
        </p:txBody>
      </p:sp>
      <p:sp>
        <p:nvSpPr>
          <p:cNvPr id="539" name="Shape 539"/>
          <p:cNvSpPr/>
          <p:nvPr/>
        </p:nvSpPr>
        <p:spPr>
          <a:xfrm flipV="1">
            <a:off x="4572000" y="3860800"/>
            <a:ext cx="1803599" cy="772170"/>
          </a:xfrm>
          <a:prstGeom prst="line">
            <a:avLst/>
          </a:prstGeom>
          <a:ln w="50800">
            <a:solidFill>
              <a:srgbClr val="E82100"/>
            </a:solidFill>
            <a:miter lim="400000"/>
          </a:ln>
        </p:spPr>
        <p:txBody>
          <a:bodyPr lIns="50800" tIns="50800" rIns="50800" bIns="50800" anchor="ctr"/>
          <a:lstStyle/>
          <a:p>
            <a:endParaRPr/>
          </a:p>
        </p:txBody>
      </p:sp>
      <p:sp>
        <p:nvSpPr>
          <p:cNvPr id="540" name="Shape 540"/>
          <p:cNvSpPr/>
          <p:nvPr/>
        </p:nvSpPr>
        <p:spPr>
          <a:xfrm flipV="1">
            <a:off x="2763887" y="2506761"/>
            <a:ext cx="1813868" cy="1332112"/>
          </a:xfrm>
          <a:prstGeom prst="line">
            <a:avLst/>
          </a:prstGeom>
          <a:ln w="50800">
            <a:solidFill>
              <a:srgbClr val="E82100"/>
            </a:solidFill>
            <a:miter lim="400000"/>
          </a:ln>
        </p:spPr>
        <p:txBody>
          <a:bodyPr lIns="50800" tIns="50800" rIns="50800" bIns="50800" anchor="ctr"/>
          <a:lstStyle/>
          <a:p>
            <a:endParaRPr/>
          </a:p>
        </p:txBody>
      </p:sp>
      <p:sp>
        <p:nvSpPr>
          <p:cNvPr id="541" name="Shape 541"/>
          <p:cNvSpPr/>
          <p:nvPr/>
        </p:nvSpPr>
        <p:spPr>
          <a:xfrm>
            <a:off x="2755900" y="1193800"/>
            <a:ext cx="1813868" cy="1332111"/>
          </a:xfrm>
          <a:prstGeom prst="line">
            <a:avLst/>
          </a:prstGeom>
          <a:ln w="50800">
            <a:solidFill>
              <a:srgbClr val="E82100"/>
            </a:solidFill>
            <a:miter lim="400000"/>
          </a:ln>
        </p:spPr>
        <p:txBody>
          <a:bodyPr lIns="50800" tIns="50800" rIns="50800" bIns="50800" anchor="ctr"/>
          <a:lstStyle/>
          <a:p>
            <a:endParaRPr/>
          </a:p>
        </p:txBody>
      </p:sp>
      <p:sp>
        <p:nvSpPr>
          <p:cNvPr id="542" name="Shape 542"/>
          <p:cNvSpPr/>
          <p:nvPr/>
        </p:nvSpPr>
        <p:spPr>
          <a:xfrm>
            <a:off x="4572000" y="2527300"/>
            <a:ext cx="1813868" cy="1332111"/>
          </a:xfrm>
          <a:prstGeom prst="line">
            <a:avLst/>
          </a:prstGeom>
          <a:ln w="50800">
            <a:solidFill>
              <a:srgbClr val="E82100"/>
            </a:solidFill>
            <a:miter lim="400000"/>
          </a:ln>
        </p:spPr>
        <p:txBody>
          <a:bodyPr lIns="50800" tIns="50800" rIns="50800" bIns="50800" anchor="ctr"/>
          <a:lstStyle/>
          <a:p>
            <a:endParaRPr/>
          </a:p>
        </p:txBody>
      </p:sp>
      <p:grpSp>
        <p:nvGrpSpPr>
          <p:cNvPr id="545" name="Group 545"/>
          <p:cNvGrpSpPr/>
          <p:nvPr/>
        </p:nvGrpSpPr>
        <p:grpSpPr>
          <a:xfrm>
            <a:off x="673100" y="3009900"/>
            <a:ext cx="3906392" cy="774552"/>
            <a:chOff x="0" y="0"/>
            <a:chExt cx="3906391" cy="774551"/>
          </a:xfrm>
        </p:grpSpPr>
        <p:sp>
          <p:nvSpPr>
            <p:cNvPr id="543" name="Shape 543"/>
            <p:cNvSpPr/>
            <p:nvPr/>
          </p:nvSpPr>
          <p:spPr>
            <a:xfrm flipV="1">
              <a:off x="1930400" y="0"/>
              <a:ext cx="1975992" cy="393552"/>
            </a:xfrm>
            <a:prstGeom prst="line">
              <a:avLst/>
            </a:prstGeom>
            <a:noFill/>
            <a:ln w="50800" cap="flat">
              <a:solidFill>
                <a:srgbClr val="FFFB00"/>
              </a:solidFill>
              <a:prstDash val="solid"/>
              <a:miter lim="400000"/>
            </a:ln>
            <a:effectLst/>
          </p:spPr>
          <p:txBody>
            <a:bodyPr wrap="square" lIns="50800" tIns="50800" rIns="50800" bIns="50800" numCol="1" anchor="ctr">
              <a:noAutofit/>
            </a:bodyPr>
            <a:lstStyle/>
            <a:p>
              <a:endParaRPr/>
            </a:p>
          </p:txBody>
        </p:sp>
        <p:sp>
          <p:nvSpPr>
            <p:cNvPr id="544" name="Shape 544"/>
            <p:cNvSpPr/>
            <p:nvPr/>
          </p:nvSpPr>
          <p:spPr>
            <a:xfrm flipV="1">
              <a:off x="-1" y="381000"/>
              <a:ext cx="1975993" cy="393552"/>
            </a:xfrm>
            <a:prstGeom prst="line">
              <a:avLst/>
            </a:prstGeom>
            <a:noFill/>
            <a:ln w="50800" cap="flat">
              <a:solidFill>
                <a:srgbClr val="FFFB00"/>
              </a:solidFill>
              <a:prstDash val="solid"/>
              <a:miter lim="400000"/>
            </a:ln>
            <a:effectLst/>
          </p:spPr>
          <p:txBody>
            <a:bodyPr wrap="square" lIns="50800" tIns="50800" rIns="50800" bIns="50800" numCol="1" anchor="ctr">
              <a:noAutofit/>
            </a:bodyPr>
            <a:lstStyle/>
            <a:p>
              <a:endParaRPr/>
            </a:p>
          </p:txBody>
        </p:sp>
      </p:grpSp>
      <p:sp>
        <p:nvSpPr>
          <p:cNvPr id="546" name="Shape 546"/>
          <p:cNvSpPr/>
          <p:nvPr/>
        </p:nvSpPr>
        <p:spPr>
          <a:xfrm>
            <a:off x="2342863" y="3667419"/>
            <a:ext cx="2236877" cy="597747"/>
          </a:xfrm>
          <a:prstGeom prst="line">
            <a:avLst/>
          </a:prstGeom>
          <a:ln w="50800">
            <a:solidFill>
              <a:srgbClr val="FF9300"/>
            </a:solidFill>
            <a:miter lim="400000"/>
          </a:ln>
        </p:spPr>
        <p:txBody>
          <a:bodyPr lIns="50800" tIns="50800" rIns="50800" bIns="50800" anchor="ctr"/>
          <a:lstStyle/>
          <a:p>
            <a:endParaRPr/>
          </a:p>
        </p:txBody>
      </p:sp>
      <p:grpSp>
        <p:nvGrpSpPr>
          <p:cNvPr id="549" name="Group 549"/>
          <p:cNvGrpSpPr/>
          <p:nvPr/>
        </p:nvGrpSpPr>
        <p:grpSpPr>
          <a:xfrm>
            <a:off x="1168400" y="4114800"/>
            <a:ext cx="3400524" cy="2510682"/>
            <a:chOff x="0" y="0"/>
            <a:chExt cx="3400523" cy="2510681"/>
          </a:xfrm>
        </p:grpSpPr>
        <p:sp>
          <p:nvSpPr>
            <p:cNvPr id="547" name="Shape 547"/>
            <p:cNvSpPr/>
            <p:nvPr/>
          </p:nvSpPr>
          <p:spPr>
            <a:xfrm flipV="1">
              <a:off x="1409700" y="0"/>
              <a:ext cx="1990824" cy="1469282"/>
            </a:xfrm>
            <a:prstGeom prst="line">
              <a:avLst/>
            </a:prstGeom>
            <a:noFill/>
            <a:ln w="50800" cap="flat">
              <a:solidFill>
                <a:srgbClr val="FFFB00"/>
              </a:solidFill>
              <a:prstDash val="solid"/>
              <a:miter lim="400000"/>
            </a:ln>
            <a:effectLst/>
          </p:spPr>
          <p:txBody>
            <a:bodyPr wrap="square" lIns="50800" tIns="50800" rIns="50800" bIns="50800" numCol="1" anchor="ctr">
              <a:noAutofit/>
            </a:bodyPr>
            <a:lstStyle/>
            <a:p>
              <a:endParaRPr/>
            </a:p>
          </p:txBody>
        </p:sp>
        <p:sp>
          <p:nvSpPr>
            <p:cNvPr id="548" name="Shape 548"/>
            <p:cNvSpPr/>
            <p:nvPr/>
          </p:nvSpPr>
          <p:spPr>
            <a:xfrm flipV="1">
              <a:off x="0" y="1041400"/>
              <a:ext cx="1990824" cy="1469282"/>
            </a:xfrm>
            <a:prstGeom prst="line">
              <a:avLst/>
            </a:prstGeom>
            <a:noFill/>
            <a:ln w="50800" cap="flat">
              <a:solidFill>
                <a:srgbClr val="FFFB00"/>
              </a:solidFill>
              <a:prstDash val="solid"/>
              <a:miter lim="400000"/>
            </a:ln>
            <a:effectLst/>
          </p:spPr>
          <p:txBody>
            <a:bodyPr wrap="square" lIns="50800" tIns="50800" rIns="50800" bIns="50800" numCol="1" anchor="ctr">
              <a:noAutofit/>
            </a:bodyPr>
            <a:lstStyle/>
            <a:p>
              <a:endParaRPr/>
            </a:p>
          </p:txBody>
        </p:sp>
      </p:grpSp>
      <p:grpSp>
        <p:nvGrpSpPr>
          <p:cNvPr id="552" name="Group 552"/>
          <p:cNvGrpSpPr/>
          <p:nvPr/>
        </p:nvGrpSpPr>
        <p:grpSpPr>
          <a:xfrm>
            <a:off x="990600" y="4622800"/>
            <a:ext cx="3581599" cy="1534170"/>
            <a:chOff x="0" y="0"/>
            <a:chExt cx="3581598" cy="1534169"/>
          </a:xfrm>
        </p:grpSpPr>
        <p:sp>
          <p:nvSpPr>
            <p:cNvPr id="550" name="Shape 550"/>
            <p:cNvSpPr/>
            <p:nvPr/>
          </p:nvSpPr>
          <p:spPr>
            <a:xfrm flipV="1">
              <a:off x="-1" y="762000"/>
              <a:ext cx="1803600" cy="772170"/>
            </a:xfrm>
            <a:prstGeom prst="line">
              <a:avLst/>
            </a:prstGeom>
            <a:noFill/>
            <a:ln w="50800" cap="flat">
              <a:solidFill>
                <a:srgbClr val="E82100"/>
              </a:solidFill>
              <a:prstDash val="solid"/>
              <a:miter lim="400000"/>
            </a:ln>
            <a:effectLst/>
          </p:spPr>
          <p:txBody>
            <a:bodyPr wrap="square" lIns="50800" tIns="50800" rIns="50800" bIns="50800" numCol="1" anchor="ctr">
              <a:noAutofit/>
            </a:bodyPr>
            <a:lstStyle/>
            <a:p>
              <a:endParaRPr/>
            </a:p>
          </p:txBody>
        </p:sp>
        <p:sp>
          <p:nvSpPr>
            <p:cNvPr id="551" name="Shape 551"/>
            <p:cNvSpPr/>
            <p:nvPr/>
          </p:nvSpPr>
          <p:spPr>
            <a:xfrm flipV="1">
              <a:off x="1778000" y="0"/>
              <a:ext cx="1803599" cy="772170"/>
            </a:xfrm>
            <a:prstGeom prst="line">
              <a:avLst/>
            </a:prstGeom>
            <a:noFill/>
            <a:ln w="50800" cap="flat">
              <a:solidFill>
                <a:srgbClr val="E82100"/>
              </a:solidFill>
              <a:prstDash val="solid"/>
              <a:miter lim="400000"/>
            </a:ln>
            <a:effectLst/>
          </p:spPr>
          <p:txBody>
            <a:bodyPr wrap="square" lIns="50800" tIns="50800" rIns="50800" bIns="50800" numCol="1" anchor="ctr">
              <a:noAutofit/>
            </a:bodyPr>
            <a:lstStyle/>
            <a:p>
              <a:endParaRPr/>
            </a:p>
          </p:txBody>
        </p:sp>
      </p:grpSp>
      <p:sp>
        <p:nvSpPr>
          <p:cNvPr id="553" name="Shape 553"/>
          <p:cNvSpPr/>
          <p:nvPr/>
        </p:nvSpPr>
        <p:spPr>
          <a:xfrm>
            <a:off x="3941442" y="3521089"/>
            <a:ext cx="630340" cy="2"/>
          </a:xfrm>
          <a:prstGeom prst="line">
            <a:avLst/>
          </a:prstGeom>
          <a:ln w="25400">
            <a:solidFill>
              <a:srgbClr val="008F00"/>
            </a:solidFill>
            <a:custDash>
              <a:ds d="200000" sp="200000"/>
            </a:custDash>
            <a:miter lim="400000"/>
          </a:ln>
        </p:spPr>
        <p:txBody>
          <a:bodyPr lIns="50800" tIns="50800" rIns="50800" bIns="50800" anchor="ctr"/>
          <a:lstStyle/>
          <a:p>
            <a:endParaRPr/>
          </a:p>
        </p:txBody>
      </p:sp>
      <p:sp>
        <p:nvSpPr>
          <p:cNvPr id="554" name="Shape 554"/>
          <p:cNvSpPr/>
          <p:nvPr/>
        </p:nvSpPr>
        <p:spPr>
          <a:xfrm>
            <a:off x="3936999" y="4140746"/>
            <a:ext cx="630340" cy="2"/>
          </a:xfrm>
          <a:prstGeom prst="line">
            <a:avLst/>
          </a:prstGeom>
          <a:ln w="25400">
            <a:solidFill>
              <a:srgbClr val="008F00"/>
            </a:solidFill>
            <a:custDash>
              <a:ds d="200000" sp="200000"/>
            </a:custDash>
            <a:miter lim="400000"/>
          </a:ln>
        </p:spPr>
        <p:txBody>
          <a:bodyPr lIns="50800" tIns="50800" rIns="50800" bIns="50800" anchor="ctr"/>
          <a:lstStyle/>
          <a:p>
            <a:endParaRPr/>
          </a:p>
        </p:txBody>
      </p:sp>
      <p:grpSp>
        <p:nvGrpSpPr>
          <p:cNvPr id="557" name="Group 557"/>
          <p:cNvGrpSpPr/>
          <p:nvPr/>
        </p:nvGrpSpPr>
        <p:grpSpPr>
          <a:xfrm>
            <a:off x="292100" y="4267200"/>
            <a:ext cx="4281576" cy="1143847"/>
            <a:chOff x="0" y="0"/>
            <a:chExt cx="4281575" cy="1143846"/>
          </a:xfrm>
        </p:grpSpPr>
        <p:sp>
          <p:nvSpPr>
            <p:cNvPr id="555" name="Shape 555"/>
            <p:cNvSpPr/>
            <p:nvPr/>
          </p:nvSpPr>
          <p:spPr>
            <a:xfrm flipH="1">
              <a:off x="2044700" y="0"/>
              <a:ext cx="2236876" cy="597747"/>
            </a:xfrm>
            <a:prstGeom prst="line">
              <a:avLst/>
            </a:prstGeom>
            <a:noFill/>
            <a:ln w="50800" cap="flat">
              <a:solidFill>
                <a:srgbClr val="FF9300"/>
              </a:solidFill>
              <a:prstDash val="solid"/>
              <a:miter lim="400000"/>
            </a:ln>
            <a:effectLst/>
          </p:spPr>
          <p:txBody>
            <a:bodyPr wrap="square" lIns="50800" tIns="50800" rIns="50800" bIns="50800" numCol="1" anchor="ctr">
              <a:noAutofit/>
            </a:bodyPr>
            <a:lstStyle/>
            <a:p>
              <a:endParaRPr/>
            </a:p>
          </p:txBody>
        </p:sp>
        <p:sp>
          <p:nvSpPr>
            <p:cNvPr id="556" name="Shape 556"/>
            <p:cNvSpPr/>
            <p:nvPr/>
          </p:nvSpPr>
          <p:spPr>
            <a:xfrm flipH="1">
              <a:off x="0" y="546100"/>
              <a:ext cx="2236876" cy="597747"/>
            </a:xfrm>
            <a:prstGeom prst="line">
              <a:avLst/>
            </a:prstGeom>
            <a:noFill/>
            <a:ln w="50800" cap="flat">
              <a:solidFill>
                <a:srgbClr val="FF9300"/>
              </a:solidFill>
              <a:prstDash val="solid"/>
              <a:miter lim="400000"/>
            </a:ln>
            <a:effectLst/>
          </p:spPr>
          <p:txBody>
            <a:bodyPr wrap="square" lIns="50800" tIns="50800" rIns="50800" bIns="50800" numCol="1" anchor="ctr">
              <a:noAutofit/>
            </a:bodyPr>
            <a:lstStyle/>
            <a:p>
              <a:endParaRPr/>
            </a:p>
          </p:txBody>
        </p:sp>
      </p:grpSp>
      <p:sp>
        <p:nvSpPr>
          <p:cNvPr id="558" name="Shape 558"/>
          <p:cNvSpPr/>
          <p:nvPr/>
        </p:nvSpPr>
        <p:spPr>
          <a:xfrm flipH="1">
            <a:off x="4572000" y="3670300"/>
            <a:ext cx="2236876" cy="597747"/>
          </a:xfrm>
          <a:prstGeom prst="line">
            <a:avLst/>
          </a:prstGeom>
          <a:ln w="50800">
            <a:solidFill>
              <a:srgbClr val="FF9300"/>
            </a:solidFill>
            <a:miter lim="400000"/>
          </a:ln>
        </p:spPr>
        <p:txBody>
          <a:bodyPr lIns="50800" tIns="50800" rIns="50800" bIns="50800" anchor="ctr"/>
          <a:lstStyle/>
          <a:p>
            <a:endParaRPr/>
          </a:p>
        </p:txBody>
      </p:sp>
      <p:sp>
        <p:nvSpPr>
          <p:cNvPr id="559" name="Shape 559"/>
          <p:cNvSpPr/>
          <p:nvPr/>
        </p:nvSpPr>
        <p:spPr>
          <a:xfrm rot="20550412">
            <a:off x="12700" y="4991100"/>
            <a:ext cx="1270001" cy="1270000"/>
          </a:xfrm>
          <a:prstGeom prst="rect">
            <a:avLst/>
          </a:prstGeom>
          <a:solidFill>
            <a:srgbClr val="DCEDFF"/>
          </a:solidFill>
          <a:ln w="25400">
            <a:solidFill>
              <a:srgbClr val="DCEDFF"/>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562" name="Group 562"/>
          <p:cNvGrpSpPr/>
          <p:nvPr/>
        </p:nvGrpSpPr>
        <p:grpSpPr>
          <a:xfrm rot="20925416">
            <a:off x="48099" y="5051931"/>
            <a:ext cx="927101" cy="571502"/>
            <a:chOff x="0" y="0"/>
            <a:chExt cx="927100" cy="571500"/>
          </a:xfrm>
        </p:grpSpPr>
        <p:sp>
          <p:nvSpPr>
            <p:cNvPr id="560" name="Shape 560"/>
            <p:cNvSpPr/>
            <p:nvPr/>
          </p:nvSpPr>
          <p:spPr>
            <a:xfrm flipV="1">
              <a:off x="0" y="0"/>
              <a:ext cx="927101" cy="28575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endParaRPr/>
            </a:p>
          </p:txBody>
        </p:sp>
        <p:sp>
          <p:nvSpPr>
            <p:cNvPr id="561" name="Shape 561"/>
            <p:cNvSpPr/>
            <p:nvPr/>
          </p:nvSpPr>
          <p:spPr>
            <a:xfrm flipH="1" flipV="1">
              <a:off x="0" y="285750"/>
              <a:ext cx="927101" cy="28575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endParaRPr/>
            </a:p>
          </p:txBody>
        </p:sp>
      </p:grpSp>
      <p:sp>
        <p:nvSpPr>
          <p:cNvPr id="563" name="Shape 563"/>
          <p:cNvSpPr/>
          <p:nvPr/>
        </p:nvSpPr>
        <p:spPr>
          <a:xfrm rot="20925416">
            <a:off x="-761405" y="4559387"/>
            <a:ext cx="1689101" cy="1739901"/>
          </a:xfrm>
          <a:prstGeom prst="ellipse">
            <a:avLst/>
          </a:prstGeom>
          <a:ln w="25400">
            <a:solidFill>
              <a:srgbClr val="000000"/>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64" name="Shape 564"/>
          <p:cNvSpPr/>
          <p:nvPr/>
        </p:nvSpPr>
        <p:spPr>
          <a:xfrm rot="20925416">
            <a:off x="718069" y="4994737"/>
            <a:ext cx="165101" cy="596901"/>
          </a:xfrm>
          <a:prstGeom prst="ellipse">
            <a:avLst/>
          </a:prstGeom>
          <a:blipFill>
            <a:blip r:embed="rId4"/>
          </a:blipFill>
          <a:ln w="25400">
            <a:solidFill>
              <a:srgbClr val="000000"/>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65" name="Shape 565"/>
          <p:cNvSpPr/>
          <p:nvPr/>
        </p:nvSpPr>
        <p:spPr>
          <a:xfrm rot="19423521">
            <a:off x="-1089393" y="4175981"/>
            <a:ext cx="1714501" cy="1270001"/>
          </a:xfrm>
          <a:prstGeom prst="rect">
            <a:avLst/>
          </a:prstGeom>
          <a:solidFill>
            <a:srgbClr val="DCEDFF"/>
          </a:solidFill>
          <a:ln w="25400">
            <a:solidFill>
              <a:srgbClr val="DCEDFF"/>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66" name="Shape 566"/>
          <p:cNvSpPr/>
          <p:nvPr/>
        </p:nvSpPr>
        <p:spPr>
          <a:xfrm rot="11657087" flipH="1">
            <a:off x="-806950" y="5465688"/>
            <a:ext cx="1638301" cy="901701"/>
          </a:xfrm>
          <a:prstGeom prst="rect">
            <a:avLst/>
          </a:prstGeom>
          <a:solidFill>
            <a:srgbClr val="DCEDFF"/>
          </a:solidFill>
          <a:ln w="25400">
            <a:solidFill>
              <a:srgbClr val="DCEDFF"/>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67" name="Shape 567"/>
          <p:cNvSpPr/>
          <p:nvPr/>
        </p:nvSpPr>
        <p:spPr>
          <a:xfrm>
            <a:off x="114225" y="4305300"/>
            <a:ext cx="640880" cy="914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ctr" defTabSz="406400">
              <a:lnSpc>
                <a:spcPts val="2800"/>
              </a:lnSpc>
              <a:tabLst>
                <a:tab pos="749300" algn="l"/>
              </a:tabLst>
              <a:defRPr sz="2000"/>
            </a:pPr>
            <a:r>
              <a:t>Eye</a:t>
            </a:r>
            <a:br/>
            <a:r>
              <a:rPr sz="2400"/>
              <a:t>མིག</a:t>
            </a:r>
          </a:p>
        </p:txBody>
      </p:sp>
      <p:sp>
        <p:nvSpPr>
          <p:cNvPr id="568" name="Shape 568"/>
          <p:cNvSpPr/>
          <p:nvPr/>
        </p:nvSpPr>
        <p:spPr>
          <a:xfrm>
            <a:off x="5422900" y="4775200"/>
            <a:ext cx="3098800" cy="1302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2600"/>
            </a:pPr>
            <a:r>
              <a:rPr dirty="0" err="1">
                <a:solidFill>
                  <a:srgbClr val="000080"/>
                </a:solidFill>
              </a:rPr>
              <a:t>ཇི་བཞིན་སྣང་བརྙན</a:t>
            </a:r>
            <a:r>
              <a:rPr dirty="0">
                <a:solidFill>
                  <a:srgbClr val="000080"/>
                </a:solidFill>
              </a:rPr>
              <a:t>། </a:t>
            </a:r>
            <a:r>
              <a:rPr dirty="0" err="1">
                <a:solidFill>
                  <a:srgbClr val="000080"/>
                </a:solidFill>
              </a:rPr>
              <a:t>དཔེར་ན</a:t>
            </a:r>
            <a:r>
              <a:rPr dirty="0">
                <a:solidFill>
                  <a:srgbClr val="000080"/>
                </a:solidFill>
              </a:rPr>
              <a:t>། </a:t>
            </a:r>
            <a:endParaRPr lang="en-US" dirty="0">
              <a:solidFill>
                <a:srgbClr val="000080"/>
              </a:solidFill>
            </a:endParaRPr>
          </a:p>
          <a:p>
            <a:pPr>
              <a:defRPr sz="2600"/>
            </a:pPr>
            <a:r>
              <a:rPr dirty="0" err="1">
                <a:solidFill>
                  <a:srgbClr val="000080"/>
                </a:solidFill>
              </a:rPr>
              <a:t>ངོས་སྙོམས་མེ་ལོང་ཞིག་གི་ནང</a:t>
            </a:r>
            <a:r>
              <a:rPr dirty="0">
                <a:solidFill>
                  <a:srgbClr val="000080"/>
                </a:solidFill>
              </a:rPr>
              <a:t>་</a:t>
            </a:r>
            <a:endParaRPr lang="en-US" dirty="0">
              <a:solidFill>
                <a:srgbClr val="000080"/>
              </a:solidFill>
            </a:endParaRPr>
          </a:p>
          <a:p>
            <a:pPr>
              <a:defRPr sz="2600"/>
            </a:pPr>
            <a:r>
              <a:rPr dirty="0" err="1"/>
              <a:t>གཟུགས་བརྙན་མཐོང་ཚུལ་ལྟ་བུ</a:t>
            </a:r>
            <a:r>
              <a:rPr dirty="0"/>
              <a:t>།</a:t>
            </a:r>
          </a:p>
        </p:txBody>
      </p:sp>
      <p:sp>
        <p:nvSpPr>
          <p:cNvPr id="569" name="Shape 569"/>
          <p:cNvSpPr/>
          <p:nvPr/>
        </p:nvSpPr>
        <p:spPr>
          <a:xfrm>
            <a:off x="4146145" y="5092700"/>
            <a:ext cx="771045" cy="9151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rPr dirty="0"/>
              <a:t>Mirror</a:t>
            </a:r>
          </a:p>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pPr>
            <a:r>
              <a:rPr dirty="0" err="1"/>
              <a:t>མེ་ལོང</a:t>
            </a:r>
            <a:r>
              <a:rPr lang="bo-CN" dirty="0"/>
              <a:t>་</a:t>
            </a:r>
            <a:r>
              <a:rPr dirty="0"/>
              <a:t>།</a:t>
            </a:r>
          </a:p>
        </p:txBody>
      </p:sp>
      <p:sp>
        <p:nvSpPr>
          <p:cNvPr id="570" name="Shape 570"/>
          <p:cNvSpPr/>
          <p:nvPr/>
        </p:nvSpPr>
        <p:spPr>
          <a:xfrm>
            <a:off x="1993900" y="1231900"/>
            <a:ext cx="937295" cy="8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Object</a:t>
            </a:r>
            <a:br/>
            <a:r>
              <a:rPr sz="2400"/>
              <a:t>དངོས་པོ།</a:t>
            </a:r>
          </a:p>
        </p:txBody>
      </p:sp>
      <p:sp>
        <p:nvSpPr>
          <p:cNvPr id="571" name="Shape 571"/>
          <p:cNvSpPr/>
          <p:nvPr/>
        </p:nvSpPr>
        <p:spPr>
          <a:xfrm>
            <a:off x="76200" y="38100"/>
            <a:ext cx="6238887" cy="10259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A9A"/>
                </a:solidFill>
              </a:defRPr>
            </a:pPr>
            <a:r>
              <a:rPr sz="2400" dirty="0"/>
              <a:t>Image formation with vertical plane mirror</a:t>
            </a:r>
            <a:br>
              <a:rPr sz="2400" dirty="0"/>
            </a:br>
            <a:r>
              <a:rPr sz="2600" b="1" dirty="0" err="1">
                <a:solidFill>
                  <a:srgbClr val="000080"/>
                </a:solidFill>
              </a:rPr>
              <a:t>ངོས་སྙོམས་མེ་ལོང</a:t>
            </a:r>
            <a:r>
              <a:rPr sz="2600" b="1" dirty="0">
                <a:solidFill>
                  <a:srgbClr val="000080"/>
                </a:solidFill>
              </a:rPr>
              <a:t>་</a:t>
            </a:r>
            <a:r>
              <a:rPr lang="bo-CN" sz="2600" b="1" i="0" u="none" strike="noStrike" dirty="0">
                <a:solidFill>
                  <a:srgbClr val="000080"/>
                </a:solidFill>
                <a:effectLst/>
                <a:latin typeface="Arial" panose="020B0604020202020204" pitchFamily="34" charset="0"/>
              </a:rPr>
              <a:t>དྲོང་པོའི་</a:t>
            </a:r>
            <a:r>
              <a:rPr sz="2600" b="1" dirty="0" err="1">
                <a:solidFill>
                  <a:srgbClr val="000080"/>
                </a:solidFill>
              </a:rPr>
              <a:t>ནང་སྣང་བརྙན་སྒྲུབ་ཚུལ</a:t>
            </a:r>
            <a:r>
              <a:rPr sz="2600" b="1" dirty="0">
                <a:solidFill>
                  <a:srgbClr val="000080"/>
                </a:solidFill>
              </a:rPr>
              <a:t>།</a:t>
            </a:r>
          </a:p>
        </p:txBody>
      </p:sp>
      <p:sp>
        <p:nvSpPr>
          <p:cNvPr id="572" name="Shape 572"/>
          <p:cNvSpPr/>
          <p:nvPr/>
        </p:nvSpPr>
        <p:spPr>
          <a:xfrm>
            <a:off x="5778500" y="1219200"/>
            <a:ext cx="1741112" cy="1219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Virtual image</a:t>
            </a:r>
            <a:br/>
            <a:r>
              <a:rPr sz="2400"/>
              <a:t>སྣང་བརྙན་ལྟར་སྣང་།</a:t>
            </a:r>
            <a:r>
              <a:rPr sz="1800"/>
              <a:t/>
            </a:r>
            <a:br>
              <a:rPr sz="1800"/>
            </a:br>
            <a:endParaRPr sz="1800"/>
          </a:p>
        </p:txBody>
      </p:sp>
      <p:sp>
        <p:nvSpPr>
          <p:cNvPr id="573" name="Shape 573"/>
          <p:cNvSpPr/>
          <p:nvPr/>
        </p:nvSpPr>
        <p:spPr>
          <a:xfrm>
            <a:off x="3941442" y="2530489"/>
            <a:ext cx="630340" cy="2"/>
          </a:xfrm>
          <a:prstGeom prst="line">
            <a:avLst/>
          </a:prstGeom>
          <a:ln w="25400">
            <a:solidFill>
              <a:srgbClr val="008F00"/>
            </a:solidFill>
            <a:custDash>
              <a:ds d="200000" sp="200000"/>
            </a:custDash>
            <a:miter lim="400000"/>
          </a:ln>
        </p:spPr>
        <p:txBody>
          <a:bodyPr lIns="50800" tIns="50800" rIns="50800" bIns="50800" anchor="ctr"/>
          <a:lstStyle/>
          <a:p>
            <a:endParaRPr/>
          </a:p>
        </p:txBody>
      </p:sp>
      <p:sp>
        <p:nvSpPr>
          <p:cNvPr id="55" name="Shape 306"/>
          <p:cNvSpPr>
            <a:spLocks noGrp="1"/>
          </p:cNvSpPr>
          <p:nvPr>
            <p:ph type="sldNum" sz="quarter" idx="2"/>
          </p:nvPr>
        </p:nvSpPr>
        <p:spPr>
          <a:xfrm>
            <a:off x="4496679" y="6667500"/>
            <a:ext cx="151912" cy="220981"/>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rPr/>
              <a:t>14</a:t>
            </a:fld>
            <a:endParaRPr dirty="0"/>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5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5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5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5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5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5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5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5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5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3" nodeType="clickEffect">
                                  <p:stCondLst>
                                    <p:cond delay="0"/>
                                  </p:stCondLst>
                                  <p:iterate>
                                    <p:tmAbs val="0"/>
                                  </p:iterate>
                                  <p:childTnLst>
                                    <p:set>
                                      <p:cBhvr>
                                        <p:cTn id="54" fill="hold"/>
                                        <p:tgtEl>
                                          <p:spTgt spid="57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4" nodeType="clickEffect">
                                  <p:stCondLst>
                                    <p:cond delay="0"/>
                                  </p:stCondLst>
                                  <p:iterate>
                                    <p:tmAbs val="0"/>
                                  </p:iterate>
                                  <p:childTnLst>
                                    <p:set>
                                      <p:cBhvr>
                                        <p:cTn id="58" fill="hold"/>
                                        <p:tgtEl>
                                          <p:spTgt spid="5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5" nodeType="clickEffect">
                                  <p:stCondLst>
                                    <p:cond delay="0"/>
                                  </p:stCondLst>
                                  <p:iterate>
                                    <p:tmAbs val="0"/>
                                  </p:iterate>
                                  <p:childTnLst>
                                    <p:set>
                                      <p:cBhvr>
                                        <p:cTn id="62" fill="hold"/>
                                        <p:tgtEl>
                                          <p:spTgt spid="5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6" nodeType="clickEffect">
                                  <p:stCondLst>
                                    <p:cond delay="0"/>
                                  </p:stCondLst>
                                  <p:iterate>
                                    <p:tmAbs val="0"/>
                                  </p:iterate>
                                  <p:childTnLst>
                                    <p:set>
                                      <p:cBhvr>
                                        <p:cTn id="66" fill="hold"/>
                                        <p:tgtEl>
                                          <p:spTgt spid="5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7" nodeType="clickEffect">
                                  <p:stCondLst>
                                    <p:cond delay="0"/>
                                  </p:stCondLst>
                                  <p:iterate>
                                    <p:tmAbs val="0"/>
                                  </p:iterate>
                                  <p:childTnLst>
                                    <p:set>
                                      <p:cBhvr>
                                        <p:cTn id="70" fill="hold"/>
                                        <p:tgtEl>
                                          <p:spTgt spid="5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8" nodeType="clickEffect">
                                  <p:stCondLst>
                                    <p:cond delay="0"/>
                                  </p:stCondLst>
                                  <p:iterate>
                                    <p:tmAbs val="0"/>
                                  </p:iterate>
                                  <p:childTnLst>
                                    <p:set>
                                      <p:cBhvr>
                                        <p:cTn id="74" fill="hold"/>
                                        <p:tgtEl>
                                          <p:spTgt spid="5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9" nodeType="clickEffect">
                                  <p:stCondLst>
                                    <p:cond delay="0"/>
                                  </p:stCondLst>
                                  <p:iterate>
                                    <p:tmAbs val="0"/>
                                  </p:iterate>
                                  <p:childTnLst>
                                    <p:set>
                                      <p:cBhvr>
                                        <p:cTn id="78" fill="hold"/>
                                        <p:tgtEl>
                                          <p:spTgt spid="5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0" nodeType="clickEffect">
                                  <p:stCondLst>
                                    <p:cond delay="0"/>
                                  </p:stCondLst>
                                  <p:iterate>
                                    <p:tmAbs val="0"/>
                                  </p:iterate>
                                  <p:childTnLst>
                                    <p:set>
                                      <p:cBhvr>
                                        <p:cTn id="82" fill="hold"/>
                                        <p:tgtEl>
                                          <p:spTgt spid="55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21" nodeType="clickEffect">
                                  <p:stCondLst>
                                    <p:cond delay="0"/>
                                  </p:stCondLst>
                                  <p:iterate>
                                    <p:tmAbs val="0"/>
                                  </p:iterate>
                                  <p:childTnLst>
                                    <p:set>
                                      <p:cBhvr>
                                        <p:cTn id="86" fill="hold"/>
                                        <p:tgtEl>
                                          <p:spTgt spid="55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22" nodeType="clickEffect">
                                  <p:stCondLst>
                                    <p:cond delay="0"/>
                                  </p:stCondLst>
                                  <p:iterate>
                                    <p:tmAbs val="0"/>
                                  </p:iterate>
                                  <p:childTnLst>
                                    <p:set>
                                      <p:cBhvr>
                                        <p:cTn id="90" fill="hold"/>
                                        <p:tgtEl>
                                          <p:spTgt spid="52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23" nodeType="clickEffect">
                                  <p:stCondLst>
                                    <p:cond delay="0"/>
                                  </p:stCondLst>
                                  <p:iterate>
                                    <p:tmAbs val="0"/>
                                  </p:iterate>
                                  <p:childTnLst>
                                    <p:set>
                                      <p:cBhvr>
                                        <p:cTn id="94" fill="hold"/>
                                        <p:tgtEl>
                                          <p:spTgt spid="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22" animBg="1" advAuto="0"/>
      <p:bldP spid="529" grpId="1" animBg="1" advAuto="0"/>
      <p:bldP spid="530" grpId="4" animBg="1" advAuto="0"/>
      <p:bldP spid="533" grpId="3" animBg="1" advAuto="0"/>
      <p:bldP spid="534" grpId="5" animBg="1" advAuto="0"/>
      <p:bldP spid="535" grpId="8" animBg="1" advAuto="0"/>
      <p:bldP spid="536" grpId="9" animBg="1" advAuto="0"/>
      <p:bldP spid="537" grpId="11" animBg="1" advAuto="0"/>
      <p:bldP spid="538" grpId="16" animBg="1" advAuto="0"/>
      <p:bldP spid="539" grpId="18" animBg="1" advAuto="0"/>
      <p:bldP spid="540" grpId="12" animBg="1" advAuto="0"/>
      <p:bldP spid="541" grpId="14" animBg="1" advAuto="0"/>
      <p:bldP spid="542" grpId="15" animBg="1" advAuto="0"/>
      <p:bldP spid="545" grpId="10" animBg="1" advAuto="0"/>
      <p:bldP spid="546" grpId="19" animBg="1" advAuto="0"/>
      <p:bldP spid="549" grpId="7" animBg="1" advAuto="0"/>
      <p:bldP spid="552" grpId="17" animBg="1" advAuto="0"/>
      <p:bldP spid="553" grpId="2" animBg="1" advAuto="0"/>
      <p:bldP spid="554" grpId="6" animBg="1" advAuto="0"/>
      <p:bldP spid="557" grpId="20" animBg="1" advAuto="0"/>
      <p:bldP spid="558" grpId="21" animBg="1" advAuto="0"/>
      <p:bldP spid="568" grpId="23" animBg="1" advAuto="0"/>
      <p:bldP spid="573" grpId="1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02"/>
          <p:cNvSpPr/>
          <p:nvPr/>
        </p:nvSpPr>
        <p:spPr>
          <a:xfrm>
            <a:off x="4064000" y="3276600"/>
            <a:ext cx="1359346" cy="3795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defTabSz="914400">
              <a:defRPr sz="1800">
                <a:solidFill>
                  <a:srgbClr val="FFFFFF"/>
                </a:solidFill>
                <a:uFill>
                  <a:solidFill>
                    <a:srgbClr val="FFFFFF"/>
                  </a:solidFill>
                </a:uFill>
                <a:latin typeface="+mn-lt"/>
                <a:ea typeface="+mn-ea"/>
                <a:cs typeface="+mn-cs"/>
                <a:sym typeface="Arial"/>
              </a:defRPr>
            </a:lvl1pPr>
          </a:lstStyle>
          <a:p>
            <a:r>
              <a:rPr lang="de-CH" dirty="0" err="1"/>
              <a:t>Projector</a:t>
            </a:r>
            <a:r>
              <a:rPr dirty="0"/>
              <a:t> off</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 name="Group 583"/>
          <p:cNvGrpSpPr/>
          <p:nvPr/>
        </p:nvGrpSpPr>
        <p:grpSpPr>
          <a:xfrm rot="10800000" flipH="1">
            <a:off x="6616700" y="3886200"/>
            <a:ext cx="466430" cy="1574800"/>
            <a:chOff x="0" y="0"/>
            <a:chExt cx="466429" cy="1574800"/>
          </a:xfrm>
        </p:grpSpPr>
        <p:pic>
          <p:nvPicPr>
            <p:cNvPr id="581" name="droppedImage.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95" y="0"/>
              <a:ext cx="434135" cy="1574800"/>
            </a:xfrm>
            <a:prstGeom prst="rect">
              <a:avLst/>
            </a:prstGeom>
            <a:ln w="12700" cap="flat">
              <a:noFill/>
              <a:miter lim="400000"/>
            </a:ln>
            <a:effectLst/>
          </p:spPr>
        </p:pic>
        <p:sp>
          <p:nvSpPr>
            <p:cNvPr id="582" name="Shape 582"/>
            <p:cNvSpPr/>
            <p:nvPr/>
          </p:nvSpPr>
          <p:spPr>
            <a:xfrm>
              <a:off x="0" y="575121"/>
              <a:ext cx="130374" cy="489050"/>
            </a:xfrm>
            <a:custGeom>
              <a:avLst/>
              <a:gdLst/>
              <a:ahLst/>
              <a:cxnLst>
                <a:cxn ang="0">
                  <a:pos x="wd2" y="hd2"/>
                </a:cxn>
                <a:cxn ang="5400000">
                  <a:pos x="wd2" y="hd2"/>
                </a:cxn>
                <a:cxn ang="10800000">
                  <a:pos x="wd2" y="hd2"/>
                </a:cxn>
                <a:cxn ang="16200000">
                  <a:pos x="wd2" y="hd2"/>
                </a:cxn>
              </a:cxnLst>
              <a:rect l="0" t="0" r="r" b="b"/>
              <a:pathLst>
                <a:path w="21600" h="21600" extrusionOk="0">
                  <a:moveTo>
                    <a:pt x="9805" y="0"/>
                  </a:moveTo>
                  <a:cubicBezTo>
                    <a:pt x="7512" y="6490"/>
                    <a:pt x="5219" y="14398"/>
                    <a:pt x="5219" y="14398"/>
                  </a:cubicBezTo>
                  <a:lnTo>
                    <a:pt x="0" y="17744"/>
                  </a:lnTo>
                  <a:lnTo>
                    <a:pt x="10899" y="21600"/>
                  </a:lnTo>
                  <a:lnTo>
                    <a:pt x="21600" y="19501"/>
                  </a:lnTo>
                  <a:lnTo>
                    <a:pt x="20137" y="16085"/>
                  </a:lnTo>
                  <a:lnTo>
                    <a:pt x="20137" y="7908"/>
                  </a:lnTo>
                  <a:lnTo>
                    <a:pt x="9805" y="0"/>
                  </a:lnTo>
                  <a:close/>
                </a:path>
              </a:pathLst>
            </a:custGeom>
            <a:solidFill>
              <a:srgbClr val="E82100"/>
            </a:solidFill>
            <a:ln w="38100" cap="flat">
              <a:solidFill>
                <a:srgbClr val="000000"/>
              </a:solidFill>
              <a:prstDash val="solid"/>
              <a:miter lim="400000"/>
            </a:ln>
            <a:effectLst/>
          </p:spPr>
          <p:txBody>
            <a:bodyPr wrap="square" lIns="50800" tIns="50800" rIns="50800" bIns="50800" numCol="1" anchor="t">
              <a:noAutofit/>
            </a:bodyPr>
            <a:lstStyle/>
            <a:p>
              <a:pPr algn="ctr" defTabSz="406400">
                <a:lnSpc>
                  <a:spcPts val="3300"/>
                </a:lnSpc>
                <a:tabLst>
                  <a:tab pos="749300" algn="l"/>
                </a:tabLst>
                <a:defRPr sz="2800">
                  <a:latin typeface="Gill Sans"/>
                  <a:ea typeface="Gill Sans"/>
                  <a:cs typeface="Gill Sans"/>
                  <a:sym typeface="Gill Sans"/>
                </a:defRPr>
              </a:pPr>
              <a:endParaRPr/>
            </a:p>
          </p:txBody>
        </p:sp>
      </p:grpSp>
      <p:sp>
        <p:nvSpPr>
          <p:cNvPr id="584" name="Shape 58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16</a:t>
            </a:fld>
            <a:endParaRPr/>
          </a:p>
        </p:txBody>
      </p:sp>
      <p:grpSp>
        <p:nvGrpSpPr>
          <p:cNvPr id="592" name="Group 592"/>
          <p:cNvGrpSpPr/>
          <p:nvPr/>
        </p:nvGrpSpPr>
        <p:grpSpPr>
          <a:xfrm rot="1815509">
            <a:off x="-558269" y="-780538"/>
            <a:ext cx="2186112" cy="3238873"/>
            <a:chOff x="0" y="0"/>
            <a:chExt cx="2186111" cy="3238872"/>
          </a:xfrm>
        </p:grpSpPr>
        <p:grpSp>
          <p:nvGrpSpPr>
            <p:cNvPr id="587" name="Group 587"/>
            <p:cNvGrpSpPr/>
            <p:nvPr/>
          </p:nvGrpSpPr>
          <p:grpSpPr>
            <a:xfrm>
              <a:off x="1231368" y="1313936"/>
              <a:ext cx="927101" cy="571502"/>
              <a:chOff x="0" y="0"/>
              <a:chExt cx="927100" cy="571500"/>
            </a:xfrm>
          </p:grpSpPr>
          <p:sp>
            <p:nvSpPr>
              <p:cNvPr id="585" name="Shape 585"/>
              <p:cNvSpPr/>
              <p:nvPr/>
            </p:nvSpPr>
            <p:spPr>
              <a:xfrm flipV="1">
                <a:off x="0" y="0"/>
                <a:ext cx="927101" cy="28575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endParaRPr/>
              </a:p>
            </p:txBody>
          </p:sp>
          <p:sp>
            <p:nvSpPr>
              <p:cNvPr id="586" name="Shape 586"/>
              <p:cNvSpPr/>
              <p:nvPr/>
            </p:nvSpPr>
            <p:spPr>
              <a:xfrm flipH="1" flipV="1">
                <a:off x="0" y="285750"/>
                <a:ext cx="927101" cy="28575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endParaRPr/>
              </a:p>
            </p:txBody>
          </p:sp>
        </p:grpSp>
        <p:sp>
          <p:nvSpPr>
            <p:cNvPr id="588" name="Shape 588"/>
            <p:cNvSpPr/>
            <p:nvPr/>
          </p:nvSpPr>
          <p:spPr>
            <a:xfrm>
              <a:off x="412218" y="736087"/>
              <a:ext cx="1689101" cy="1739901"/>
            </a:xfrm>
            <a:prstGeom prst="ellipse">
              <a:avLst/>
            </a:prstGeom>
            <a:noFill/>
            <a:ln w="25400" cap="flat">
              <a:solidFill>
                <a:srgbClr val="000000"/>
              </a:solidFill>
              <a:prstDash val="solid"/>
              <a:miter lim="400000"/>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89" name="Shape 589"/>
            <p:cNvSpPr/>
            <p:nvPr/>
          </p:nvSpPr>
          <p:spPr>
            <a:xfrm>
              <a:off x="1904468" y="1313937"/>
              <a:ext cx="165101" cy="596901"/>
            </a:xfrm>
            <a:prstGeom prst="ellipse">
              <a:avLst/>
            </a:prstGeom>
            <a:blipFill rotWithShape="1">
              <a:blip r:embed="rId3"/>
              <a:srcRect/>
              <a:tile tx="0" ty="0" sx="100000" sy="100000" flip="none" algn="tl"/>
            </a:blipFill>
            <a:ln w="25400" cap="flat">
              <a:solidFill>
                <a:srgbClr val="000000"/>
              </a:solidFill>
              <a:prstDash val="solid"/>
              <a:miter lim="400000"/>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0" name="Shape 590"/>
            <p:cNvSpPr/>
            <p:nvPr/>
          </p:nvSpPr>
          <p:spPr>
            <a:xfrm rot="20098105">
              <a:off x="210842" y="303075"/>
              <a:ext cx="1714501" cy="1270001"/>
            </a:xfrm>
            <a:prstGeom prst="rect">
              <a:avLst/>
            </a:prstGeom>
            <a:solidFill>
              <a:srgbClr val="DCEDFF"/>
            </a:solidFill>
            <a:ln w="25400" cap="flat">
              <a:solidFill>
                <a:srgbClr val="DCEDFF"/>
              </a:solidFill>
              <a:prstDash val="solid"/>
              <a:miter lim="400000"/>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1" name="Shape 591"/>
            <p:cNvSpPr/>
            <p:nvPr/>
          </p:nvSpPr>
          <p:spPr>
            <a:xfrm rot="12331672" flipH="1">
              <a:off x="185005" y="1639539"/>
              <a:ext cx="1816101" cy="1270001"/>
            </a:xfrm>
            <a:prstGeom prst="rect">
              <a:avLst/>
            </a:prstGeom>
            <a:solidFill>
              <a:srgbClr val="DCEDFF"/>
            </a:solidFill>
            <a:ln w="25400" cap="flat">
              <a:solidFill>
                <a:srgbClr val="DCEDFF"/>
              </a:solidFill>
              <a:prstDash val="solid"/>
              <a:miter lim="400000"/>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593" name="Shape 593"/>
          <p:cNvSpPr/>
          <p:nvPr/>
        </p:nvSpPr>
        <p:spPr>
          <a:xfrm flipH="1">
            <a:off x="3145761" y="3908375"/>
            <a:ext cx="5072133" cy="2373"/>
          </a:xfrm>
          <a:prstGeom prst="line">
            <a:avLst/>
          </a:prstGeom>
          <a:ln w="50800">
            <a:solidFill>
              <a:srgbClr val="0089E5"/>
            </a:solidFill>
            <a:miter lim="400000"/>
          </a:ln>
        </p:spPr>
        <p:txBody>
          <a:bodyPr lIns="50800" tIns="50800" rIns="50800" bIns="50800" anchor="ctr"/>
          <a:lstStyle/>
          <a:p>
            <a:endParaRPr/>
          </a:p>
        </p:txBody>
      </p:sp>
      <p:sp>
        <p:nvSpPr>
          <p:cNvPr id="594" name="Shape 594"/>
          <p:cNvSpPr/>
          <p:nvPr/>
        </p:nvSpPr>
        <p:spPr>
          <a:xfrm>
            <a:off x="2152245" y="3467100"/>
            <a:ext cx="771045" cy="9151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rPr dirty="0"/>
              <a:t>Mirror</a:t>
            </a:r>
          </a:p>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pPr>
            <a:r>
              <a:rPr dirty="0" err="1"/>
              <a:t>མེ་ལོང</a:t>
            </a:r>
            <a:r>
              <a:rPr lang="bo-CN" dirty="0"/>
              <a:t>་</a:t>
            </a:r>
            <a:r>
              <a:rPr dirty="0"/>
              <a:t>།</a:t>
            </a:r>
          </a:p>
        </p:txBody>
      </p:sp>
      <p:grpSp>
        <p:nvGrpSpPr>
          <p:cNvPr id="597" name="Group 597"/>
          <p:cNvGrpSpPr/>
          <p:nvPr/>
        </p:nvGrpSpPr>
        <p:grpSpPr>
          <a:xfrm>
            <a:off x="6609804" y="2311400"/>
            <a:ext cx="466431" cy="1574800"/>
            <a:chOff x="0" y="0"/>
            <a:chExt cx="466429" cy="1574800"/>
          </a:xfrm>
        </p:grpSpPr>
        <p:pic>
          <p:nvPicPr>
            <p:cNvPr id="595" name="droppedImage.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95" y="0"/>
              <a:ext cx="434135" cy="1574800"/>
            </a:xfrm>
            <a:prstGeom prst="rect">
              <a:avLst/>
            </a:prstGeom>
            <a:ln w="12700" cap="flat">
              <a:noFill/>
              <a:miter lim="400000"/>
            </a:ln>
            <a:effectLst/>
          </p:spPr>
        </p:pic>
        <p:sp>
          <p:nvSpPr>
            <p:cNvPr id="596" name="Shape 596"/>
            <p:cNvSpPr/>
            <p:nvPr/>
          </p:nvSpPr>
          <p:spPr>
            <a:xfrm>
              <a:off x="0" y="575121"/>
              <a:ext cx="130374" cy="489050"/>
            </a:xfrm>
            <a:custGeom>
              <a:avLst/>
              <a:gdLst/>
              <a:ahLst/>
              <a:cxnLst>
                <a:cxn ang="0">
                  <a:pos x="wd2" y="hd2"/>
                </a:cxn>
                <a:cxn ang="5400000">
                  <a:pos x="wd2" y="hd2"/>
                </a:cxn>
                <a:cxn ang="10800000">
                  <a:pos x="wd2" y="hd2"/>
                </a:cxn>
                <a:cxn ang="16200000">
                  <a:pos x="wd2" y="hd2"/>
                </a:cxn>
              </a:cxnLst>
              <a:rect l="0" t="0" r="r" b="b"/>
              <a:pathLst>
                <a:path w="21600" h="21600" extrusionOk="0">
                  <a:moveTo>
                    <a:pt x="9805" y="0"/>
                  </a:moveTo>
                  <a:cubicBezTo>
                    <a:pt x="7512" y="6490"/>
                    <a:pt x="5219" y="14398"/>
                    <a:pt x="5219" y="14398"/>
                  </a:cubicBezTo>
                  <a:lnTo>
                    <a:pt x="0" y="17744"/>
                  </a:lnTo>
                  <a:lnTo>
                    <a:pt x="10899" y="21600"/>
                  </a:lnTo>
                  <a:lnTo>
                    <a:pt x="21600" y="19501"/>
                  </a:lnTo>
                  <a:lnTo>
                    <a:pt x="20137" y="16085"/>
                  </a:lnTo>
                  <a:lnTo>
                    <a:pt x="20137" y="7908"/>
                  </a:lnTo>
                  <a:lnTo>
                    <a:pt x="9805" y="0"/>
                  </a:lnTo>
                  <a:close/>
                </a:path>
              </a:pathLst>
            </a:custGeom>
            <a:solidFill>
              <a:srgbClr val="E82100"/>
            </a:solidFill>
            <a:ln w="38100" cap="flat">
              <a:solidFill>
                <a:srgbClr val="000000"/>
              </a:solidFill>
              <a:prstDash val="solid"/>
              <a:miter lim="400000"/>
            </a:ln>
            <a:effectLst/>
          </p:spPr>
          <p:txBody>
            <a:bodyPr wrap="square" lIns="50800" tIns="50800" rIns="50800" bIns="50800" numCol="1" anchor="t">
              <a:noAutofit/>
            </a:bodyPr>
            <a:lstStyle/>
            <a:p>
              <a:pPr algn="ctr" defTabSz="406400">
                <a:lnSpc>
                  <a:spcPts val="3300"/>
                </a:lnSpc>
                <a:tabLst>
                  <a:tab pos="749300" algn="l"/>
                </a:tabLst>
                <a:defRPr sz="2800">
                  <a:latin typeface="Gill Sans"/>
                  <a:ea typeface="Gill Sans"/>
                  <a:cs typeface="Gill Sans"/>
                  <a:sym typeface="Gill Sans"/>
                </a:defRPr>
              </a:pPr>
              <a:endParaRPr/>
            </a:p>
          </p:txBody>
        </p:sp>
      </p:grpSp>
      <p:sp>
        <p:nvSpPr>
          <p:cNvPr id="598" name="Shape 598"/>
          <p:cNvSpPr/>
          <p:nvPr/>
        </p:nvSpPr>
        <p:spPr>
          <a:xfrm flipV="1">
            <a:off x="5130700" y="2351498"/>
            <a:ext cx="1700117" cy="1564716"/>
          </a:xfrm>
          <a:prstGeom prst="line">
            <a:avLst/>
          </a:prstGeom>
          <a:ln w="50800">
            <a:solidFill>
              <a:srgbClr val="FFFB00"/>
            </a:solidFill>
            <a:miter lim="400000"/>
          </a:ln>
        </p:spPr>
        <p:txBody>
          <a:bodyPr lIns="50800" tIns="50800" rIns="50800" bIns="50800" anchor="ctr"/>
          <a:lstStyle/>
          <a:p>
            <a:endParaRPr/>
          </a:p>
        </p:txBody>
      </p:sp>
      <p:sp>
        <p:nvSpPr>
          <p:cNvPr id="599" name="Shape 599"/>
          <p:cNvSpPr/>
          <p:nvPr/>
        </p:nvSpPr>
        <p:spPr>
          <a:xfrm flipH="1">
            <a:off x="5129795" y="3210293"/>
            <a:ext cx="1" cy="661421"/>
          </a:xfrm>
          <a:prstGeom prst="line">
            <a:avLst/>
          </a:prstGeom>
          <a:ln w="25400">
            <a:solidFill>
              <a:srgbClr val="008F00"/>
            </a:solidFill>
            <a:custDash>
              <a:ds d="200000" sp="200000"/>
            </a:custDash>
            <a:miter lim="400000"/>
          </a:ln>
        </p:spPr>
        <p:txBody>
          <a:bodyPr lIns="50800" tIns="50800" rIns="50800" bIns="50800" anchor="ctr"/>
          <a:lstStyle/>
          <a:p>
            <a:endParaRPr/>
          </a:p>
        </p:txBody>
      </p:sp>
      <p:grpSp>
        <p:nvGrpSpPr>
          <p:cNvPr id="602" name="Group 602"/>
          <p:cNvGrpSpPr/>
          <p:nvPr/>
        </p:nvGrpSpPr>
        <p:grpSpPr>
          <a:xfrm>
            <a:off x="2273300" y="1295400"/>
            <a:ext cx="2851150" cy="2609803"/>
            <a:chOff x="0" y="0"/>
            <a:chExt cx="2851150" cy="2609802"/>
          </a:xfrm>
        </p:grpSpPr>
        <p:sp>
          <p:nvSpPr>
            <p:cNvPr id="600" name="Shape 600"/>
            <p:cNvSpPr/>
            <p:nvPr/>
          </p:nvSpPr>
          <p:spPr>
            <a:xfrm>
              <a:off x="1104900" y="1016000"/>
              <a:ext cx="1746250" cy="1593803"/>
            </a:xfrm>
            <a:prstGeom prst="line">
              <a:avLst/>
            </a:prstGeom>
            <a:noFill/>
            <a:ln w="50800" cap="flat">
              <a:solidFill>
                <a:srgbClr val="FFFB00"/>
              </a:solidFill>
              <a:prstDash val="solid"/>
              <a:miter lim="400000"/>
            </a:ln>
            <a:effectLst/>
          </p:spPr>
          <p:txBody>
            <a:bodyPr wrap="square" lIns="50800" tIns="50800" rIns="50800" bIns="50800" numCol="1" anchor="ctr">
              <a:noAutofit/>
            </a:bodyPr>
            <a:lstStyle/>
            <a:p>
              <a:endParaRPr/>
            </a:p>
          </p:txBody>
        </p:sp>
        <p:sp>
          <p:nvSpPr>
            <p:cNvPr id="601" name="Shape 601"/>
            <p:cNvSpPr/>
            <p:nvPr/>
          </p:nvSpPr>
          <p:spPr>
            <a:xfrm>
              <a:off x="0" y="0"/>
              <a:ext cx="1746250" cy="1593803"/>
            </a:xfrm>
            <a:prstGeom prst="line">
              <a:avLst/>
            </a:prstGeom>
            <a:noFill/>
            <a:ln w="50800" cap="flat">
              <a:solidFill>
                <a:srgbClr val="FFFB00"/>
              </a:solidFill>
              <a:prstDash val="solid"/>
              <a:miter lim="400000"/>
            </a:ln>
            <a:effectLst/>
          </p:spPr>
          <p:txBody>
            <a:bodyPr wrap="square" lIns="50800" tIns="50800" rIns="50800" bIns="50800" numCol="1" anchor="ctr">
              <a:noAutofit/>
            </a:bodyPr>
            <a:lstStyle/>
            <a:p>
              <a:endParaRPr/>
            </a:p>
          </p:txBody>
        </p:sp>
      </p:grpSp>
      <p:sp>
        <p:nvSpPr>
          <p:cNvPr id="603" name="Shape 603"/>
          <p:cNvSpPr/>
          <p:nvPr/>
        </p:nvSpPr>
        <p:spPr>
          <a:xfrm flipH="1" flipV="1">
            <a:off x="5130800" y="3886199"/>
            <a:ext cx="2329590" cy="2025507"/>
          </a:xfrm>
          <a:prstGeom prst="line">
            <a:avLst/>
          </a:prstGeom>
          <a:ln w="50800">
            <a:solidFill>
              <a:srgbClr val="FFFB00"/>
            </a:solidFill>
            <a:miter lim="400000"/>
          </a:ln>
        </p:spPr>
        <p:txBody>
          <a:bodyPr lIns="50800" tIns="50800" rIns="50800" bIns="50800" anchor="ctr"/>
          <a:lstStyle/>
          <a:p>
            <a:endParaRPr/>
          </a:p>
        </p:txBody>
      </p:sp>
      <p:sp>
        <p:nvSpPr>
          <p:cNvPr id="604" name="Shape 604"/>
          <p:cNvSpPr/>
          <p:nvPr/>
        </p:nvSpPr>
        <p:spPr>
          <a:xfrm flipV="1">
            <a:off x="4698999" y="2267865"/>
            <a:ext cx="2187897" cy="1586538"/>
          </a:xfrm>
          <a:prstGeom prst="line">
            <a:avLst/>
          </a:prstGeom>
          <a:ln w="50800">
            <a:solidFill>
              <a:srgbClr val="FFFB00"/>
            </a:solidFill>
            <a:miter lim="400000"/>
          </a:ln>
        </p:spPr>
        <p:txBody>
          <a:bodyPr lIns="50800" tIns="50800" rIns="50800" bIns="50800" anchor="ctr"/>
          <a:lstStyle/>
          <a:p>
            <a:endParaRPr/>
          </a:p>
        </p:txBody>
      </p:sp>
      <p:grpSp>
        <p:nvGrpSpPr>
          <p:cNvPr id="607" name="Group 607"/>
          <p:cNvGrpSpPr/>
          <p:nvPr/>
        </p:nvGrpSpPr>
        <p:grpSpPr>
          <a:xfrm>
            <a:off x="1625600" y="1828800"/>
            <a:ext cx="3026768" cy="2081512"/>
            <a:chOff x="0" y="0"/>
            <a:chExt cx="3026767" cy="2081511"/>
          </a:xfrm>
        </p:grpSpPr>
        <p:sp>
          <p:nvSpPr>
            <p:cNvPr id="605" name="Shape 605"/>
            <p:cNvSpPr/>
            <p:nvPr/>
          </p:nvSpPr>
          <p:spPr>
            <a:xfrm flipH="1" flipV="1">
              <a:off x="825500" y="558799"/>
              <a:ext cx="2201268" cy="1522713"/>
            </a:xfrm>
            <a:prstGeom prst="line">
              <a:avLst/>
            </a:prstGeom>
            <a:noFill/>
            <a:ln w="50800" cap="flat">
              <a:solidFill>
                <a:srgbClr val="FFFB00"/>
              </a:solidFill>
              <a:prstDash val="solid"/>
              <a:miter lim="400000"/>
            </a:ln>
            <a:effectLst/>
          </p:spPr>
          <p:txBody>
            <a:bodyPr wrap="square" lIns="50800" tIns="50800" rIns="50800" bIns="50800" numCol="1" anchor="ctr">
              <a:noAutofit/>
            </a:bodyPr>
            <a:lstStyle/>
            <a:p>
              <a:endParaRPr/>
            </a:p>
          </p:txBody>
        </p:sp>
        <p:sp>
          <p:nvSpPr>
            <p:cNvPr id="606" name="Shape 606"/>
            <p:cNvSpPr/>
            <p:nvPr/>
          </p:nvSpPr>
          <p:spPr>
            <a:xfrm flipH="1" flipV="1">
              <a:off x="0" y="-1"/>
              <a:ext cx="2201268" cy="1522713"/>
            </a:xfrm>
            <a:prstGeom prst="line">
              <a:avLst/>
            </a:prstGeom>
            <a:noFill/>
            <a:ln w="50800" cap="flat">
              <a:solidFill>
                <a:srgbClr val="FFFB00"/>
              </a:solidFill>
              <a:prstDash val="solid"/>
              <a:miter lim="400000"/>
            </a:ln>
            <a:effectLst/>
          </p:spPr>
          <p:txBody>
            <a:bodyPr wrap="square" lIns="50800" tIns="50800" rIns="50800" bIns="50800" numCol="1" anchor="ctr">
              <a:noAutofit/>
            </a:bodyPr>
            <a:lstStyle/>
            <a:p>
              <a:endParaRPr/>
            </a:p>
          </p:txBody>
        </p:sp>
      </p:grpSp>
      <p:sp>
        <p:nvSpPr>
          <p:cNvPr id="608" name="Shape 608"/>
          <p:cNvSpPr/>
          <p:nvPr/>
        </p:nvSpPr>
        <p:spPr>
          <a:xfrm flipH="1" flipV="1">
            <a:off x="4648199" y="3911600"/>
            <a:ext cx="2934223" cy="1961676"/>
          </a:xfrm>
          <a:prstGeom prst="line">
            <a:avLst/>
          </a:prstGeom>
          <a:ln w="50800">
            <a:solidFill>
              <a:srgbClr val="FFFB00"/>
            </a:solidFill>
            <a:miter lim="400000"/>
          </a:ln>
        </p:spPr>
        <p:txBody>
          <a:bodyPr lIns="50800" tIns="50800" rIns="50800" bIns="50800" anchor="ctr"/>
          <a:lstStyle/>
          <a:p>
            <a:endParaRPr/>
          </a:p>
        </p:txBody>
      </p:sp>
      <p:sp>
        <p:nvSpPr>
          <p:cNvPr id="609" name="Shape 609"/>
          <p:cNvSpPr/>
          <p:nvPr/>
        </p:nvSpPr>
        <p:spPr>
          <a:xfrm flipV="1">
            <a:off x="5704333" y="3314700"/>
            <a:ext cx="918717" cy="603201"/>
          </a:xfrm>
          <a:prstGeom prst="line">
            <a:avLst/>
          </a:prstGeom>
          <a:ln w="50800">
            <a:solidFill>
              <a:srgbClr val="FF9300"/>
            </a:solidFill>
            <a:miter lim="400000"/>
          </a:ln>
        </p:spPr>
        <p:txBody>
          <a:bodyPr lIns="50800" tIns="50800" rIns="50800" bIns="50800" anchor="ctr"/>
          <a:lstStyle/>
          <a:p>
            <a:endParaRPr/>
          </a:p>
        </p:txBody>
      </p:sp>
      <p:grpSp>
        <p:nvGrpSpPr>
          <p:cNvPr id="613" name="Group 613"/>
          <p:cNvGrpSpPr/>
          <p:nvPr/>
        </p:nvGrpSpPr>
        <p:grpSpPr>
          <a:xfrm>
            <a:off x="1943992" y="1429593"/>
            <a:ext cx="3800725" cy="2488308"/>
            <a:chOff x="0" y="0"/>
            <a:chExt cx="3800723" cy="2488307"/>
          </a:xfrm>
        </p:grpSpPr>
        <p:sp>
          <p:nvSpPr>
            <p:cNvPr id="610" name="Shape 610"/>
            <p:cNvSpPr/>
            <p:nvPr/>
          </p:nvSpPr>
          <p:spPr>
            <a:xfrm flipH="1" flipV="1">
              <a:off x="2882007" y="1885106"/>
              <a:ext cx="918717" cy="603202"/>
            </a:xfrm>
            <a:prstGeom prst="line">
              <a:avLst/>
            </a:prstGeom>
            <a:noFill/>
            <a:ln w="50800" cap="flat">
              <a:solidFill>
                <a:srgbClr val="FF9300"/>
              </a:solidFill>
              <a:prstDash val="solid"/>
              <a:miter lim="400000"/>
            </a:ln>
            <a:effectLst/>
          </p:spPr>
          <p:txBody>
            <a:bodyPr wrap="square" lIns="50800" tIns="50800" rIns="50800" bIns="50800" numCol="1" anchor="ctr">
              <a:noAutofit/>
            </a:bodyPr>
            <a:lstStyle/>
            <a:p>
              <a:endParaRPr/>
            </a:p>
          </p:txBody>
        </p:sp>
        <p:sp>
          <p:nvSpPr>
            <p:cNvPr id="611" name="Shape 611"/>
            <p:cNvSpPr/>
            <p:nvPr/>
          </p:nvSpPr>
          <p:spPr>
            <a:xfrm flipH="1" flipV="1">
              <a:off x="0" y="-1"/>
              <a:ext cx="2149724" cy="1408809"/>
            </a:xfrm>
            <a:prstGeom prst="line">
              <a:avLst/>
            </a:prstGeom>
            <a:noFill/>
            <a:ln w="50800" cap="flat">
              <a:solidFill>
                <a:srgbClr val="FF9300"/>
              </a:solidFill>
              <a:prstDash val="solid"/>
              <a:miter lim="400000"/>
            </a:ln>
            <a:effectLst/>
          </p:spPr>
          <p:txBody>
            <a:bodyPr wrap="square" lIns="50800" tIns="50800" rIns="50800" bIns="50800" numCol="1" anchor="ctr">
              <a:noAutofit/>
            </a:bodyPr>
            <a:lstStyle/>
            <a:p>
              <a:endParaRPr/>
            </a:p>
          </p:txBody>
        </p:sp>
        <p:sp>
          <p:nvSpPr>
            <p:cNvPr id="612" name="Shape 612"/>
            <p:cNvSpPr/>
            <p:nvPr/>
          </p:nvSpPr>
          <p:spPr>
            <a:xfrm flipH="1" flipV="1">
              <a:off x="2094607" y="1377106"/>
              <a:ext cx="918717" cy="603202"/>
            </a:xfrm>
            <a:prstGeom prst="line">
              <a:avLst/>
            </a:prstGeom>
            <a:noFill/>
            <a:ln w="50800" cap="flat">
              <a:solidFill>
                <a:srgbClr val="FF9300"/>
              </a:solidFill>
              <a:prstDash val="solid"/>
              <a:miter lim="400000"/>
            </a:ln>
            <a:effectLst/>
          </p:spPr>
          <p:txBody>
            <a:bodyPr wrap="square" lIns="50800" tIns="50800" rIns="50800" bIns="50800" numCol="1" anchor="ctr">
              <a:noAutofit/>
            </a:bodyPr>
            <a:lstStyle/>
            <a:p>
              <a:endParaRPr/>
            </a:p>
          </p:txBody>
        </p:sp>
      </p:grpSp>
      <p:sp>
        <p:nvSpPr>
          <p:cNvPr id="614" name="Shape 614"/>
          <p:cNvSpPr/>
          <p:nvPr/>
        </p:nvSpPr>
        <p:spPr>
          <a:xfrm flipH="1" flipV="1">
            <a:off x="5727700" y="3911600"/>
            <a:ext cx="918717" cy="603201"/>
          </a:xfrm>
          <a:prstGeom prst="line">
            <a:avLst/>
          </a:prstGeom>
          <a:ln w="50800">
            <a:solidFill>
              <a:srgbClr val="FF9300"/>
            </a:solidFill>
            <a:miter lim="400000"/>
          </a:ln>
        </p:spPr>
        <p:txBody>
          <a:bodyPr lIns="50800" tIns="50800" rIns="50800" bIns="50800" anchor="ctr"/>
          <a:lstStyle/>
          <a:p>
            <a:endParaRPr/>
          </a:p>
        </p:txBody>
      </p:sp>
      <p:sp>
        <p:nvSpPr>
          <p:cNvPr id="615" name="Shape 615"/>
          <p:cNvSpPr/>
          <p:nvPr/>
        </p:nvSpPr>
        <p:spPr>
          <a:xfrm>
            <a:off x="292100" y="165100"/>
            <a:ext cx="7760395" cy="140944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A9A"/>
                </a:solidFill>
              </a:defRPr>
            </a:pPr>
            <a:r>
              <a:rPr dirty="0"/>
              <a:t>Image formation with horizontal plane mirror</a:t>
            </a:r>
          </a:p>
          <a:p>
            <a:pP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A9A"/>
                </a:solidFill>
              </a:defRPr>
            </a:pPr>
            <a:r>
              <a:rPr dirty="0"/>
              <a:t>					འཕྲེད་ཀྱི་ངོས་སྙོམས་མེ་ལོང་ནང་སྣང་བརྙན་སྒྲུབ་ཚུལ།</a:t>
            </a:r>
            <a:endParaRPr sz="1200" dirty="0">
              <a:solidFill>
                <a:srgbClr val="000000"/>
              </a:solidFill>
            </a:endParaRPr>
          </a:p>
        </p:txBody>
      </p:sp>
      <p:sp>
        <p:nvSpPr>
          <p:cNvPr id="616" name="Shape 616"/>
          <p:cNvSpPr/>
          <p:nvPr/>
        </p:nvSpPr>
        <p:spPr>
          <a:xfrm>
            <a:off x="7670800" y="2552700"/>
            <a:ext cx="937295" cy="8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Object</a:t>
            </a:r>
            <a:br/>
            <a:r>
              <a:rPr sz="2400"/>
              <a:t>དངོས་པོ།</a:t>
            </a:r>
          </a:p>
        </p:txBody>
      </p:sp>
      <p:sp>
        <p:nvSpPr>
          <p:cNvPr id="617" name="Shape 617"/>
          <p:cNvSpPr/>
          <p:nvPr/>
        </p:nvSpPr>
        <p:spPr>
          <a:xfrm>
            <a:off x="7289800" y="4648200"/>
            <a:ext cx="1741112" cy="1219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Virtual image</a:t>
            </a:r>
            <a:r>
              <a:rPr sz="1800"/>
              <a:t/>
            </a:r>
            <a:br>
              <a:rPr sz="1800"/>
            </a:br>
            <a:r>
              <a:rPr sz="2400"/>
              <a:t>སྣང་བརྙན་ལྟར་སྣང་།</a:t>
            </a:r>
            <a:r>
              <a:rPr sz="1800"/>
              <a:t/>
            </a:r>
            <a:br>
              <a:rPr sz="1800"/>
            </a:br>
            <a:endParaRPr sz="1800"/>
          </a:p>
        </p:txBody>
      </p:sp>
      <p:sp>
        <p:nvSpPr>
          <p:cNvPr id="618" name="Shape 618"/>
          <p:cNvSpPr/>
          <p:nvPr/>
        </p:nvSpPr>
        <p:spPr>
          <a:xfrm>
            <a:off x="279325" y="1155700"/>
            <a:ext cx="640880" cy="914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ctr" defTabSz="406400">
              <a:lnSpc>
                <a:spcPts val="2800"/>
              </a:lnSpc>
              <a:tabLst>
                <a:tab pos="749300" algn="l"/>
              </a:tabLst>
              <a:defRPr sz="2000"/>
            </a:pPr>
            <a:r>
              <a:t>Eye</a:t>
            </a:r>
            <a:br/>
            <a:r>
              <a:rPr sz="2400"/>
              <a:t>མིག</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6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6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6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6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6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6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11" animBg="1" advAuto="0"/>
      <p:bldP spid="598" grpId="1" animBg="1" advAuto="0"/>
      <p:bldP spid="599" grpId="2" animBg="1" advAuto="0"/>
      <p:bldP spid="602" grpId="3" animBg="1" advAuto="0"/>
      <p:bldP spid="603" grpId="4" animBg="1" advAuto="0"/>
      <p:bldP spid="604" grpId="5" animBg="1" advAuto="0"/>
      <p:bldP spid="607" grpId="6" animBg="1" advAuto="0"/>
      <p:bldP spid="608" grpId="7" animBg="1" advAuto="0"/>
      <p:bldP spid="609" grpId="8" animBg="1" advAuto="0"/>
      <p:bldP spid="613" grpId="9" animBg="1" advAuto="0"/>
      <p:bldP spid="614" grpId="1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Shape 62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17</a:t>
            </a:fld>
            <a:endParaRPr/>
          </a:p>
        </p:txBody>
      </p:sp>
      <p:pic>
        <p:nvPicPr>
          <p:cNvPr id="621" name="droppedImage.png"/>
          <p:cNvPicPr>
            <a:picLocks noChangeAspect="1"/>
          </p:cNvPicPr>
          <p:nvPr/>
        </p:nvPicPr>
        <p:blipFill>
          <a:blip r:embed="rId2"/>
          <a:stretch>
            <a:fillRect/>
          </a:stretch>
        </p:blipFill>
        <p:spPr>
          <a:xfrm rot="21432841">
            <a:off x="827601" y="646032"/>
            <a:ext cx="7382934" cy="5537201"/>
          </a:xfrm>
          <a:prstGeom prst="rect">
            <a:avLst/>
          </a:prstGeom>
          <a:ln w="12700">
            <a:miter lim="400000"/>
          </a:ln>
        </p:spPr>
      </p:pic>
      <p:sp>
        <p:nvSpPr>
          <p:cNvPr id="622" name="Shape 622"/>
          <p:cNvSpPr/>
          <p:nvPr/>
        </p:nvSpPr>
        <p:spPr>
          <a:xfrm flipV="1">
            <a:off x="912772" y="3243297"/>
            <a:ext cx="7269921" cy="16277"/>
          </a:xfrm>
          <a:prstGeom prst="line">
            <a:avLst/>
          </a:prstGeom>
          <a:ln w="50800">
            <a:solidFill>
              <a:srgbClr val="76D6FF"/>
            </a:solidFill>
            <a:custDash>
              <a:ds d="200000" sp="200000"/>
            </a:custDash>
            <a:miter lim="400000"/>
          </a:ln>
        </p:spPr>
        <p:txBody>
          <a:bodyPr lIns="50800" tIns="50800" rIns="50800" bIns="50800" anchor="ctr"/>
          <a:lstStyle/>
          <a:p>
            <a:endParaRPr/>
          </a:p>
        </p:txBody>
      </p:sp>
      <p:sp>
        <p:nvSpPr>
          <p:cNvPr id="623" name="Shape 623"/>
          <p:cNvSpPr/>
          <p:nvPr/>
        </p:nvSpPr>
        <p:spPr>
          <a:xfrm>
            <a:off x="482600" y="673100"/>
            <a:ext cx="609600" cy="5664200"/>
          </a:xfrm>
          <a:prstGeom prst="rect">
            <a:avLst/>
          </a:prstGeom>
          <a:solidFill>
            <a:srgbClr val="DCEDFF"/>
          </a:solidFill>
          <a:ln w="25400">
            <a:solidFill>
              <a:srgbClr val="DCEDFF"/>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4" name="Shape 624"/>
          <p:cNvSpPr/>
          <p:nvPr/>
        </p:nvSpPr>
        <p:spPr>
          <a:xfrm>
            <a:off x="8039100" y="482600"/>
            <a:ext cx="609600" cy="5664200"/>
          </a:xfrm>
          <a:prstGeom prst="rect">
            <a:avLst/>
          </a:prstGeom>
          <a:solidFill>
            <a:srgbClr val="DCEDFF"/>
          </a:solidFill>
          <a:ln w="25400">
            <a:solidFill>
              <a:srgbClr val="DCEDFF"/>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5" name="Shape 625"/>
          <p:cNvSpPr/>
          <p:nvPr/>
        </p:nvSpPr>
        <p:spPr>
          <a:xfrm rot="5401793">
            <a:off x="4076710" y="-3212605"/>
            <a:ext cx="889001" cy="7239001"/>
          </a:xfrm>
          <a:prstGeom prst="rect">
            <a:avLst/>
          </a:prstGeom>
          <a:solidFill>
            <a:srgbClr val="DCEDFF"/>
          </a:solidFill>
          <a:ln w="25400">
            <a:solidFill>
              <a:srgbClr val="DCEDFF"/>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6" name="Shape 626"/>
          <p:cNvSpPr/>
          <p:nvPr/>
        </p:nvSpPr>
        <p:spPr>
          <a:xfrm rot="5401793">
            <a:off x="4343743" y="2592687"/>
            <a:ext cx="457201" cy="7239001"/>
          </a:xfrm>
          <a:prstGeom prst="rect">
            <a:avLst/>
          </a:prstGeom>
          <a:solidFill>
            <a:srgbClr val="DCEDFF"/>
          </a:solidFill>
          <a:ln w="25400">
            <a:solidFill>
              <a:srgbClr val="DCEDFF"/>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7" name="Shape 627"/>
          <p:cNvSpPr/>
          <p:nvPr/>
        </p:nvSpPr>
        <p:spPr>
          <a:xfrm>
            <a:off x="1092200" y="863600"/>
            <a:ext cx="6959600" cy="5130800"/>
          </a:xfrm>
          <a:prstGeom prst="rect">
            <a:avLst/>
          </a:prstGeom>
          <a:ln w="50800">
            <a:solidFill>
              <a:srgbClr val="000000"/>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9" name="Shape 62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18</a:t>
            </a:fld>
            <a:endParaRPr/>
          </a:p>
        </p:txBody>
      </p:sp>
      <p:pic>
        <p:nvPicPr>
          <p:cNvPr id="630" name="droppedImage.tiff"/>
          <p:cNvPicPr>
            <a:picLocks noChangeAspect="1"/>
          </p:cNvPicPr>
          <p:nvPr/>
        </p:nvPicPr>
        <p:blipFill>
          <a:blip r:embed="rId2"/>
          <a:stretch>
            <a:fillRect/>
          </a:stretch>
        </p:blipFill>
        <p:spPr>
          <a:xfrm>
            <a:off x="1104900" y="850900"/>
            <a:ext cx="6934200" cy="5143500"/>
          </a:xfrm>
          <a:prstGeom prst="rect">
            <a:avLst/>
          </a:prstGeom>
          <a:ln w="12700">
            <a:miter lim="400000"/>
          </a:ln>
        </p:spPr>
      </p:pic>
      <p:sp>
        <p:nvSpPr>
          <p:cNvPr id="631" name="Shape 631"/>
          <p:cNvSpPr/>
          <p:nvPr/>
        </p:nvSpPr>
        <p:spPr>
          <a:xfrm>
            <a:off x="1092200" y="863600"/>
            <a:ext cx="6959600" cy="5130800"/>
          </a:xfrm>
          <a:prstGeom prst="rect">
            <a:avLst/>
          </a:prstGeom>
          <a:ln w="50800">
            <a:solidFill>
              <a:srgbClr val="000000"/>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3" name="Shape 63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19</a:t>
            </a:fld>
            <a:endParaRPr/>
          </a:p>
        </p:txBody>
      </p:sp>
      <p:pic>
        <p:nvPicPr>
          <p:cNvPr id="634" name="droppedImage.png"/>
          <p:cNvPicPr>
            <a:picLocks noChangeAspect="1"/>
          </p:cNvPicPr>
          <p:nvPr/>
        </p:nvPicPr>
        <p:blipFill>
          <a:blip r:embed="rId2"/>
          <a:stretch>
            <a:fillRect/>
          </a:stretch>
        </p:blipFill>
        <p:spPr>
          <a:xfrm rot="21593372">
            <a:off x="481476" y="687490"/>
            <a:ext cx="8191501" cy="5461001"/>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 name="Group 245"/>
          <p:cNvGrpSpPr/>
          <p:nvPr/>
        </p:nvGrpSpPr>
        <p:grpSpPr>
          <a:xfrm>
            <a:off x="445375" y="359607"/>
            <a:ext cx="8287145" cy="1541955"/>
            <a:chOff x="0" y="0"/>
            <a:chExt cx="8287143" cy="1541954"/>
          </a:xfrm>
        </p:grpSpPr>
        <p:pic>
          <p:nvPicPr>
            <p:cNvPr id="243" name="droppedImag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304237" cy="1541955"/>
            </a:xfrm>
            <a:prstGeom prst="rect">
              <a:avLst/>
            </a:prstGeom>
            <a:ln w="12700" cap="flat">
              <a:noFill/>
              <a:round/>
            </a:ln>
            <a:effectLst/>
          </p:spPr>
        </p:pic>
        <p:pic>
          <p:nvPicPr>
            <p:cNvPr id="244" name="dropped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9775" y="34092"/>
              <a:ext cx="1547369" cy="1451611"/>
            </a:xfrm>
            <a:prstGeom prst="rect">
              <a:avLst/>
            </a:prstGeom>
            <a:ln w="12700" cap="flat">
              <a:noFill/>
              <a:round/>
            </a:ln>
            <a:effectLst/>
          </p:spPr>
        </p:pic>
      </p:grpSp>
      <p:sp>
        <p:nvSpPr>
          <p:cNvPr id="246" name="Shape 246"/>
          <p:cNvSpPr/>
          <p:nvPr/>
        </p:nvSpPr>
        <p:spPr>
          <a:xfrm>
            <a:off x="2015896" y="4495800"/>
            <a:ext cx="5143501" cy="939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defRPr sz="1800">
                <a:uFill>
                  <a:solidFill>
                    <a:srgbClr val="000000"/>
                  </a:solidFill>
                </a:uFill>
              </a:defRPr>
            </a:pPr>
            <a:r>
              <a:t>Dr. Werner Nater</a:t>
            </a:r>
          </a:p>
          <a:p>
            <a:pPr marL="40639" marR="40639" algn="ctr" defTabSz="914400">
              <a:defRPr sz="1800">
                <a:uFill>
                  <a:solidFill>
                    <a:srgbClr val="000000"/>
                  </a:solidFill>
                </a:uFill>
              </a:defRPr>
            </a:pPr>
            <a:r>
              <a:t>Project Manager "Science meets Dharma"</a:t>
            </a:r>
          </a:p>
          <a:p>
            <a:pPr marL="40639" marR="40639" algn="ctr" defTabSz="914400">
              <a:defRPr sz="1800">
                <a:uFill>
                  <a:solidFill>
                    <a:srgbClr val="000000"/>
                  </a:solidFill>
                </a:uFill>
              </a:defRPr>
            </a:pPr>
            <a:r>
              <a:t>Tibet Institute Rikon, Switzerland</a:t>
            </a:r>
          </a:p>
        </p:txBody>
      </p:sp>
      <p:sp>
        <p:nvSpPr>
          <p:cNvPr id="247" name="Shape 247"/>
          <p:cNvSpPr/>
          <p:nvPr/>
        </p:nvSpPr>
        <p:spPr>
          <a:xfrm>
            <a:off x="494860" y="6248400"/>
            <a:ext cx="2476501" cy="41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nSpc>
                <a:spcPts val="2100"/>
              </a:lnSpc>
              <a:tabLst>
                <a:tab pos="838200" algn="l"/>
              </a:tabLst>
              <a:defRPr sz="1800"/>
            </a:lvl1pPr>
          </a:lstStyle>
          <a:p>
            <a:r>
              <a:t>Kathmandu</a:t>
            </a:r>
          </a:p>
        </p:txBody>
      </p:sp>
      <p:sp>
        <p:nvSpPr>
          <p:cNvPr id="248" name="Shape 248"/>
          <p:cNvSpPr/>
          <p:nvPr/>
        </p:nvSpPr>
        <p:spPr>
          <a:xfrm>
            <a:off x="277390" y="2159401"/>
            <a:ext cx="8623301" cy="1302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a:defRPr sz="3200">
                <a:solidFill>
                  <a:srgbClr val="011993"/>
                </a:solidFill>
              </a:defRPr>
            </a:pPr>
            <a:r>
              <a:rPr lang="de-DE" sz="3600" b="1" dirty="0" err="1">
                <a:latin typeface="Monlam Uni OuChan2"/>
                <a:cs typeface="Monlam Uni OuChan2"/>
              </a:rPr>
              <a:t>འོད་ཀྱི་ལྡོག་འཕྲོ</a:t>
            </a:r>
            <a:r>
              <a:rPr lang="de-DE" sz="3600" b="1" dirty="0">
                <a:latin typeface="Monlam Uni OuChan2"/>
                <a:cs typeface="Monlam Uni OuChan2"/>
              </a:rPr>
              <a:t>།</a:t>
            </a:r>
          </a:p>
          <a:p>
            <a:pPr algn="ctr">
              <a:spcBef>
                <a:spcPts val="1200"/>
              </a:spcBef>
              <a:defRPr sz="3200">
                <a:solidFill>
                  <a:srgbClr val="011993"/>
                </a:solidFill>
              </a:defRPr>
            </a:pPr>
            <a:r>
              <a:rPr b="1" dirty="0">
                <a:solidFill>
                  <a:srgbClr val="011A9A"/>
                </a:solidFill>
                <a:latin typeface="Helvetica"/>
                <a:ea typeface="Helvetica"/>
                <a:cs typeface="Helvetica"/>
                <a:sym typeface="Helvetica"/>
              </a:rPr>
              <a:t>Reflection</a:t>
            </a:r>
            <a:r>
              <a:rPr lang="de-CH" b="1" dirty="0">
                <a:solidFill>
                  <a:srgbClr val="011A9A"/>
                </a:solidFill>
                <a:latin typeface="Helvetica"/>
                <a:ea typeface="Helvetica"/>
                <a:cs typeface="Helvetica"/>
                <a:sym typeface="Helvetica"/>
              </a:rPr>
              <a:t> </a:t>
            </a:r>
            <a:r>
              <a:rPr lang="de-CH" b="1" dirty="0" err="1">
                <a:solidFill>
                  <a:srgbClr val="011A9A"/>
                </a:solidFill>
                <a:latin typeface="Helvetica"/>
                <a:ea typeface="Helvetica"/>
                <a:cs typeface="Helvetica"/>
                <a:sym typeface="Helvetica"/>
              </a:rPr>
              <a:t>of</a:t>
            </a:r>
            <a:r>
              <a:rPr lang="de-CH" b="1" dirty="0">
                <a:solidFill>
                  <a:srgbClr val="011A9A"/>
                </a:solidFill>
                <a:latin typeface="Helvetica"/>
                <a:ea typeface="Helvetica"/>
                <a:cs typeface="Helvetica"/>
                <a:sym typeface="Helvetica"/>
              </a:rPr>
              <a:t> Light</a:t>
            </a:r>
            <a:endParaRPr b="1" dirty="0">
              <a:solidFill>
                <a:srgbClr val="011A9A"/>
              </a:solidFill>
              <a:latin typeface="Helvetica"/>
              <a:ea typeface="Helvetica"/>
              <a:cs typeface="Helvetica"/>
              <a:sym typeface="Helvetica"/>
            </a:endParaRPr>
          </a:p>
        </p:txBody>
      </p:sp>
      <p:sp>
        <p:nvSpPr>
          <p:cNvPr id="249" name="Shape 249"/>
          <p:cNvSpPr/>
          <p:nvPr/>
        </p:nvSpPr>
        <p:spPr>
          <a:xfrm>
            <a:off x="2437354" y="5867400"/>
            <a:ext cx="4320092" cy="346249"/>
          </a:xfrm>
          <a:prstGeom prst="rect">
            <a:avLst/>
          </a:prstGeom>
          <a:noFill/>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ctr">
              <a:lnSpc>
                <a:spcPts val="1900"/>
              </a:lnSpc>
              <a:tabLst>
                <a:tab pos="838200" algn="l"/>
              </a:tabLst>
              <a:defRPr sz="1600"/>
            </a:lvl1pPr>
          </a:lstStyle>
          <a:p>
            <a:r>
              <a:rPr dirty="0"/>
              <a:t>Translation: </a:t>
            </a:r>
            <a:r>
              <a:rPr dirty="0" err="1"/>
              <a:t>Kalsang</a:t>
            </a:r>
            <a:r>
              <a:rPr dirty="0"/>
              <a:t> Gyatso,  Tsondue Tenzin</a:t>
            </a:r>
          </a:p>
        </p:txBody>
      </p:sp>
      <p:sp>
        <p:nvSpPr>
          <p:cNvPr id="250" name="Shape 250"/>
          <p:cNvSpPr/>
          <p:nvPr/>
        </p:nvSpPr>
        <p:spPr>
          <a:xfrm>
            <a:off x="6221290" y="6248400"/>
            <a:ext cx="2476501" cy="342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0639" marR="40639" algn="r" defTabSz="914400">
              <a:defRPr sz="1600">
                <a:uFill>
                  <a:solidFill>
                    <a:srgbClr val="000000"/>
                  </a:solidFill>
                </a:uFill>
              </a:defRPr>
            </a:lvl1pPr>
          </a:lstStyle>
          <a:p>
            <a:r>
              <a:t>March 2020</a:t>
            </a:r>
          </a:p>
        </p:txBody>
      </p:sp>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Shape 63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20</a:t>
            </a:fld>
            <a:endParaRPr/>
          </a:p>
        </p:txBody>
      </p:sp>
      <p:pic>
        <p:nvPicPr>
          <p:cNvPr id="637" name="droppedImage.png"/>
          <p:cNvPicPr>
            <a:picLocks noChangeAspect="1"/>
          </p:cNvPicPr>
          <p:nvPr/>
        </p:nvPicPr>
        <p:blipFill>
          <a:blip r:embed="rId3"/>
          <a:stretch>
            <a:fillRect/>
          </a:stretch>
        </p:blipFill>
        <p:spPr>
          <a:xfrm>
            <a:off x="489396" y="698500"/>
            <a:ext cx="8162362" cy="54483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Shape 64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21</a:t>
            </a:fld>
            <a:endParaRPr/>
          </a:p>
        </p:txBody>
      </p:sp>
      <p:pic>
        <p:nvPicPr>
          <p:cNvPr id="642" name="droppedImage.png"/>
          <p:cNvPicPr>
            <a:picLocks noChangeAspect="1"/>
          </p:cNvPicPr>
          <p:nvPr/>
        </p:nvPicPr>
        <p:blipFill>
          <a:blip r:embed="rId2"/>
          <a:stretch>
            <a:fillRect/>
          </a:stretch>
        </p:blipFill>
        <p:spPr>
          <a:xfrm rot="10802703">
            <a:off x="489396" y="698499"/>
            <a:ext cx="8162362" cy="5448301"/>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4" name="Shape 64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22</a:t>
            </a:fld>
            <a:endParaRPr/>
          </a:p>
        </p:txBody>
      </p:sp>
      <p:pic>
        <p:nvPicPr>
          <p:cNvPr id="645" name="droppedImage.png"/>
          <p:cNvPicPr>
            <a:picLocks noChangeAspect="1"/>
          </p:cNvPicPr>
          <p:nvPr/>
        </p:nvPicPr>
        <p:blipFill>
          <a:blip r:embed="rId2"/>
          <a:stretch>
            <a:fillRect/>
          </a:stretch>
        </p:blipFill>
        <p:spPr>
          <a:xfrm>
            <a:off x="479753" y="1155700"/>
            <a:ext cx="8181647" cy="4038600"/>
          </a:xfrm>
          <a:prstGeom prst="rect">
            <a:avLst/>
          </a:prstGeom>
          <a:ln w="12700">
            <a:miter lim="400000"/>
          </a:ln>
        </p:spPr>
      </p:pic>
      <p:sp>
        <p:nvSpPr>
          <p:cNvPr id="646" name="Shape 646"/>
          <p:cNvSpPr/>
          <p:nvPr/>
        </p:nvSpPr>
        <p:spPr>
          <a:xfrm flipH="1">
            <a:off x="4581028" y="2298700"/>
            <a:ext cx="4317" cy="1688406"/>
          </a:xfrm>
          <a:prstGeom prst="line">
            <a:avLst/>
          </a:prstGeom>
          <a:ln w="76200">
            <a:solidFill>
              <a:srgbClr val="0096FF"/>
            </a:solidFill>
            <a:miter lim="400000"/>
          </a:ln>
        </p:spPr>
        <p:txBody>
          <a:bodyPr lIns="50800" tIns="50800" rIns="50800" bIns="50800" anchor="ctr"/>
          <a:lstStyle/>
          <a:p>
            <a:endParaRPr/>
          </a:p>
        </p:txBody>
      </p:sp>
      <p:sp>
        <p:nvSpPr>
          <p:cNvPr id="647" name="Shape 647"/>
          <p:cNvSpPr/>
          <p:nvPr/>
        </p:nvSpPr>
        <p:spPr>
          <a:xfrm>
            <a:off x="2679700" y="1409700"/>
            <a:ext cx="3911600" cy="508000"/>
          </a:xfrm>
          <a:prstGeom prst="rect">
            <a:avLst/>
          </a:prstGeom>
          <a:solidFill>
            <a:srgbClr val="FFFFFF"/>
          </a:solidFill>
          <a:ln w="25400">
            <a:solidFill>
              <a:srgbClr val="FFFFFF"/>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02"/>
          <p:cNvSpPr/>
          <p:nvPr/>
        </p:nvSpPr>
        <p:spPr>
          <a:xfrm>
            <a:off x="4064000" y="3276600"/>
            <a:ext cx="1359346" cy="3795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defTabSz="914400">
              <a:defRPr sz="1800">
                <a:solidFill>
                  <a:srgbClr val="FFFFFF"/>
                </a:solidFill>
                <a:uFill>
                  <a:solidFill>
                    <a:srgbClr val="FFFFFF"/>
                  </a:solidFill>
                </a:uFill>
                <a:latin typeface="+mn-lt"/>
                <a:ea typeface="+mn-ea"/>
                <a:cs typeface="+mn-cs"/>
                <a:sym typeface="Arial"/>
              </a:defRPr>
            </a:lvl1pPr>
          </a:lstStyle>
          <a:p>
            <a:r>
              <a:rPr lang="de-CH" dirty="0" err="1"/>
              <a:t>Projector</a:t>
            </a:r>
            <a:r>
              <a:rPr dirty="0"/>
              <a:t> off</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Shape 65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24</a:t>
            </a:fld>
            <a:endParaRPr/>
          </a:p>
        </p:txBody>
      </p:sp>
      <p:sp>
        <p:nvSpPr>
          <p:cNvPr id="654" name="Shape 654"/>
          <p:cNvSpPr/>
          <p:nvPr/>
        </p:nvSpPr>
        <p:spPr>
          <a:xfrm>
            <a:off x="6673445" y="5474790"/>
            <a:ext cx="771045" cy="9151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rPr dirty="0"/>
              <a:t>Mirror</a:t>
            </a:r>
          </a:p>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pPr>
            <a:r>
              <a:rPr dirty="0" err="1"/>
              <a:t>མེ་ལོང</a:t>
            </a:r>
            <a:r>
              <a:rPr lang="bo-CN" dirty="0"/>
              <a:t>་</a:t>
            </a:r>
            <a:r>
              <a:rPr dirty="0"/>
              <a:t>།</a:t>
            </a:r>
          </a:p>
        </p:txBody>
      </p:sp>
      <p:sp>
        <p:nvSpPr>
          <p:cNvPr id="656" name="Shape 656"/>
          <p:cNvSpPr/>
          <p:nvPr/>
        </p:nvSpPr>
        <p:spPr>
          <a:xfrm flipH="1" flipV="1">
            <a:off x="3427995" y="4968576"/>
            <a:ext cx="1" cy="661421"/>
          </a:xfrm>
          <a:prstGeom prst="line">
            <a:avLst/>
          </a:prstGeom>
          <a:ln w="25400">
            <a:solidFill>
              <a:srgbClr val="008F00"/>
            </a:solidFill>
            <a:custDash>
              <a:ds d="200000" sp="200000"/>
            </a:custDash>
            <a:miter lim="400000"/>
          </a:ln>
        </p:spPr>
        <p:txBody>
          <a:bodyPr lIns="50800" tIns="50800" rIns="50800" bIns="50800" anchor="ctr"/>
          <a:lstStyle/>
          <a:p>
            <a:endParaRPr/>
          </a:p>
        </p:txBody>
      </p:sp>
      <p:sp>
        <p:nvSpPr>
          <p:cNvPr id="657" name="Shape 657"/>
          <p:cNvSpPr/>
          <p:nvPr/>
        </p:nvSpPr>
        <p:spPr>
          <a:xfrm rot="10800000" flipH="1">
            <a:off x="3263900" y="1496538"/>
            <a:ext cx="4279900" cy="4279900"/>
          </a:xfrm>
          <a:prstGeom prst="ellipse">
            <a:avLst/>
          </a:prstGeom>
          <a:solidFill>
            <a:srgbClr val="DCEDFF"/>
          </a:solidFill>
          <a:ln w="63500">
            <a:solidFill>
              <a:srgbClr val="0089E5"/>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58" name="Shape 658"/>
          <p:cNvSpPr/>
          <p:nvPr/>
        </p:nvSpPr>
        <p:spPr>
          <a:xfrm rot="10800000" flipH="1">
            <a:off x="2997200" y="1393362"/>
            <a:ext cx="3619500" cy="4483100"/>
          </a:xfrm>
          <a:prstGeom prst="rect">
            <a:avLst/>
          </a:prstGeom>
          <a:solidFill>
            <a:srgbClr val="DCEDFF"/>
          </a:solidFill>
          <a:ln w="25400">
            <a:solidFill>
              <a:srgbClr val="DCEDFF"/>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59" name="Shape 659"/>
          <p:cNvSpPr/>
          <p:nvPr/>
        </p:nvSpPr>
        <p:spPr>
          <a:xfrm flipV="1">
            <a:off x="5409753" y="3617421"/>
            <a:ext cx="1" cy="241294"/>
          </a:xfrm>
          <a:prstGeom prst="line">
            <a:avLst/>
          </a:prstGeom>
          <a:ln w="25400">
            <a:solidFill>
              <a:srgbClr val="E82100"/>
            </a:solidFill>
            <a:miter lim="400000"/>
          </a:ln>
        </p:spPr>
        <p:txBody>
          <a:bodyPr lIns="50800" tIns="50800" rIns="50800" bIns="50800" anchor="ctr"/>
          <a:lstStyle/>
          <a:p>
            <a:endParaRPr/>
          </a:p>
        </p:txBody>
      </p:sp>
      <p:sp>
        <p:nvSpPr>
          <p:cNvPr id="660" name="Shape 660"/>
          <p:cNvSpPr/>
          <p:nvPr/>
        </p:nvSpPr>
        <p:spPr>
          <a:xfrm flipH="1">
            <a:off x="1748978" y="4700079"/>
            <a:ext cx="5529319" cy="60756"/>
          </a:xfrm>
          <a:prstGeom prst="line">
            <a:avLst/>
          </a:prstGeom>
          <a:ln w="50800">
            <a:solidFill>
              <a:srgbClr val="FFFB00"/>
            </a:solidFill>
            <a:miter lim="400000"/>
          </a:ln>
        </p:spPr>
        <p:txBody>
          <a:bodyPr lIns="50800" tIns="50800" rIns="50800" bIns="50800" anchor="ctr"/>
          <a:lstStyle/>
          <a:p>
            <a:endParaRPr/>
          </a:p>
        </p:txBody>
      </p:sp>
      <p:sp>
        <p:nvSpPr>
          <p:cNvPr id="661" name="Shape 661"/>
          <p:cNvSpPr/>
          <p:nvPr/>
        </p:nvSpPr>
        <p:spPr>
          <a:xfrm flipH="1" flipV="1">
            <a:off x="5417492" y="3726456"/>
            <a:ext cx="1872705" cy="955180"/>
          </a:xfrm>
          <a:prstGeom prst="line">
            <a:avLst/>
          </a:prstGeom>
          <a:ln w="25400" cap="rnd">
            <a:solidFill>
              <a:srgbClr val="000000"/>
            </a:solidFill>
            <a:custDash>
              <a:ds d="100000" sp="200000"/>
            </a:custDash>
            <a:miter lim="400000"/>
          </a:ln>
        </p:spPr>
        <p:txBody>
          <a:bodyPr lIns="50800" tIns="50800" rIns="50800" bIns="50800" anchor="ctr"/>
          <a:lstStyle/>
          <a:p>
            <a:endParaRPr/>
          </a:p>
        </p:txBody>
      </p:sp>
      <p:sp>
        <p:nvSpPr>
          <p:cNvPr id="662" name="Shape 662"/>
          <p:cNvSpPr/>
          <p:nvPr/>
        </p:nvSpPr>
        <p:spPr>
          <a:xfrm flipH="1" flipV="1">
            <a:off x="6207520" y="3229023"/>
            <a:ext cx="1094651" cy="1459232"/>
          </a:xfrm>
          <a:prstGeom prst="line">
            <a:avLst/>
          </a:prstGeom>
          <a:ln w="50800">
            <a:solidFill>
              <a:srgbClr val="FFFB00"/>
            </a:solidFill>
            <a:miter lim="400000"/>
          </a:ln>
        </p:spPr>
        <p:txBody>
          <a:bodyPr lIns="50800" tIns="50800" rIns="50800" bIns="50800" anchor="ctr"/>
          <a:lstStyle/>
          <a:p>
            <a:endParaRPr/>
          </a:p>
        </p:txBody>
      </p:sp>
      <p:sp>
        <p:nvSpPr>
          <p:cNvPr id="663" name="Shape 663"/>
          <p:cNvSpPr/>
          <p:nvPr/>
        </p:nvSpPr>
        <p:spPr>
          <a:xfrm>
            <a:off x="1981310" y="3725588"/>
            <a:ext cx="5936545" cy="22"/>
          </a:xfrm>
          <a:prstGeom prst="line">
            <a:avLst/>
          </a:prstGeom>
          <a:ln w="25400">
            <a:solidFill>
              <a:srgbClr val="000000"/>
            </a:solidFill>
            <a:custDash>
              <a:ds d="200000" sp="200000"/>
            </a:custDash>
            <a:miter lim="400000"/>
          </a:ln>
        </p:spPr>
        <p:txBody>
          <a:bodyPr lIns="50800" tIns="50800" rIns="50800" bIns="50800" anchor="ctr"/>
          <a:lstStyle/>
          <a:p>
            <a:endParaRPr/>
          </a:p>
        </p:txBody>
      </p:sp>
      <p:grpSp>
        <p:nvGrpSpPr>
          <p:cNvPr id="666" name="Group 666"/>
          <p:cNvGrpSpPr/>
          <p:nvPr/>
        </p:nvGrpSpPr>
        <p:grpSpPr>
          <a:xfrm rot="10800000" flipH="1">
            <a:off x="3434804" y="3121494"/>
            <a:ext cx="482601" cy="1629396"/>
            <a:chOff x="0" y="0"/>
            <a:chExt cx="482600" cy="1629395"/>
          </a:xfrm>
        </p:grpSpPr>
        <p:pic>
          <p:nvPicPr>
            <p:cNvPr id="664" name="droppedImage.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15" y="0"/>
              <a:ext cx="449186" cy="1629396"/>
            </a:xfrm>
            <a:prstGeom prst="rect">
              <a:avLst/>
            </a:prstGeom>
            <a:ln w="12700" cap="flat">
              <a:noFill/>
              <a:miter lim="400000"/>
            </a:ln>
            <a:effectLst/>
          </p:spPr>
        </p:pic>
        <p:sp>
          <p:nvSpPr>
            <p:cNvPr id="665" name="Shape 665"/>
            <p:cNvSpPr/>
            <p:nvPr/>
          </p:nvSpPr>
          <p:spPr>
            <a:xfrm>
              <a:off x="0" y="595059"/>
              <a:ext cx="134894" cy="506005"/>
            </a:xfrm>
            <a:custGeom>
              <a:avLst/>
              <a:gdLst/>
              <a:ahLst/>
              <a:cxnLst>
                <a:cxn ang="0">
                  <a:pos x="wd2" y="hd2"/>
                </a:cxn>
                <a:cxn ang="5400000">
                  <a:pos x="wd2" y="hd2"/>
                </a:cxn>
                <a:cxn ang="10800000">
                  <a:pos x="wd2" y="hd2"/>
                </a:cxn>
                <a:cxn ang="16200000">
                  <a:pos x="wd2" y="hd2"/>
                </a:cxn>
              </a:cxnLst>
              <a:rect l="0" t="0" r="r" b="b"/>
              <a:pathLst>
                <a:path w="21600" h="21600" extrusionOk="0">
                  <a:moveTo>
                    <a:pt x="9805" y="0"/>
                  </a:moveTo>
                  <a:cubicBezTo>
                    <a:pt x="7512" y="6490"/>
                    <a:pt x="5219" y="14398"/>
                    <a:pt x="5219" y="14398"/>
                  </a:cubicBezTo>
                  <a:lnTo>
                    <a:pt x="0" y="17744"/>
                  </a:lnTo>
                  <a:lnTo>
                    <a:pt x="10899" y="21600"/>
                  </a:lnTo>
                  <a:lnTo>
                    <a:pt x="21600" y="19501"/>
                  </a:lnTo>
                  <a:lnTo>
                    <a:pt x="20137" y="16085"/>
                  </a:lnTo>
                  <a:lnTo>
                    <a:pt x="20137" y="7908"/>
                  </a:lnTo>
                  <a:lnTo>
                    <a:pt x="9805" y="0"/>
                  </a:lnTo>
                  <a:close/>
                </a:path>
              </a:pathLst>
            </a:custGeom>
            <a:solidFill>
              <a:srgbClr val="E82100"/>
            </a:solidFill>
            <a:ln w="38100" cap="flat">
              <a:solidFill>
                <a:srgbClr val="000000"/>
              </a:solidFill>
              <a:prstDash val="solid"/>
              <a:miter lim="400000"/>
            </a:ln>
            <a:effectLst/>
          </p:spPr>
          <p:txBody>
            <a:bodyPr wrap="square" lIns="50800" tIns="50800" rIns="50800" bIns="50800" numCol="1" anchor="t">
              <a:noAutofit/>
            </a:bodyPr>
            <a:lstStyle/>
            <a:p>
              <a:pPr algn="ctr" defTabSz="406400">
                <a:lnSpc>
                  <a:spcPts val="3300"/>
                </a:lnSpc>
                <a:tabLst>
                  <a:tab pos="749300" algn="l"/>
                </a:tabLst>
                <a:defRPr sz="2800">
                  <a:latin typeface="Gill Sans"/>
                  <a:ea typeface="Gill Sans"/>
                  <a:cs typeface="Gill Sans"/>
                  <a:sym typeface="Gill Sans"/>
                </a:defRPr>
              </a:pPr>
              <a:endParaRPr/>
            </a:p>
          </p:txBody>
        </p:sp>
      </p:grpSp>
      <p:sp>
        <p:nvSpPr>
          <p:cNvPr id="667" name="Shape 667"/>
          <p:cNvSpPr/>
          <p:nvPr/>
        </p:nvSpPr>
        <p:spPr>
          <a:xfrm flipH="1">
            <a:off x="1966119" y="4035026"/>
            <a:ext cx="5514826" cy="1016598"/>
          </a:xfrm>
          <a:prstGeom prst="line">
            <a:avLst/>
          </a:prstGeom>
          <a:ln w="50800">
            <a:solidFill>
              <a:srgbClr val="73FA79"/>
            </a:solidFill>
            <a:miter lim="400000"/>
          </a:ln>
        </p:spPr>
        <p:txBody>
          <a:bodyPr lIns="50800" tIns="50800" rIns="50800" bIns="50800" anchor="ctr"/>
          <a:lstStyle/>
          <a:p>
            <a:endParaRPr/>
          </a:p>
        </p:txBody>
      </p:sp>
      <p:sp>
        <p:nvSpPr>
          <p:cNvPr id="668" name="Shape 668"/>
          <p:cNvSpPr/>
          <p:nvPr/>
        </p:nvSpPr>
        <p:spPr>
          <a:xfrm flipH="1" flipV="1">
            <a:off x="5407719" y="3751112"/>
            <a:ext cx="2132509" cy="302023"/>
          </a:xfrm>
          <a:prstGeom prst="line">
            <a:avLst/>
          </a:prstGeom>
          <a:ln w="25400" cap="rnd">
            <a:solidFill>
              <a:srgbClr val="000000"/>
            </a:solidFill>
            <a:custDash>
              <a:ds d="100000" sp="200000"/>
            </a:custDash>
            <a:miter lim="400000"/>
          </a:ln>
        </p:spPr>
        <p:txBody>
          <a:bodyPr lIns="50800" tIns="50800" rIns="50800" bIns="50800" anchor="ctr"/>
          <a:lstStyle/>
          <a:p>
            <a:endParaRPr/>
          </a:p>
        </p:txBody>
      </p:sp>
      <p:sp>
        <p:nvSpPr>
          <p:cNvPr id="669" name="Shape 669"/>
          <p:cNvSpPr/>
          <p:nvPr/>
        </p:nvSpPr>
        <p:spPr>
          <a:xfrm flipH="1" flipV="1">
            <a:off x="6217344" y="3232396"/>
            <a:ext cx="1277095" cy="819151"/>
          </a:xfrm>
          <a:prstGeom prst="line">
            <a:avLst/>
          </a:prstGeom>
          <a:ln w="50800">
            <a:solidFill>
              <a:srgbClr val="73FA79"/>
            </a:solidFill>
            <a:miter lim="400000"/>
          </a:ln>
        </p:spPr>
        <p:txBody>
          <a:bodyPr lIns="50800" tIns="50800" rIns="50800" bIns="50800" anchor="ctr"/>
          <a:lstStyle/>
          <a:p>
            <a:endParaRPr/>
          </a:p>
        </p:txBody>
      </p:sp>
      <p:sp>
        <p:nvSpPr>
          <p:cNvPr id="670" name="Shape 670"/>
          <p:cNvSpPr/>
          <p:nvPr/>
        </p:nvSpPr>
        <p:spPr>
          <a:xfrm>
            <a:off x="2882900" y="2198190"/>
            <a:ext cx="1487959" cy="124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Real image</a:t>
            </a:r>
            <a:br/>
            <a:r>
              <a:rPr sz="2400"/>
              <a:t>སྣང་བརྙན་ངོ་མ།</a:t>
            </a:r>
            <a:r>
              <a:t/>
            </a:r>
            <a:br/>
            <a:endParaRPr/>
          </a:p>
        </p:txBody>
      </p:sp>
      <p:grpSp>
        <p:nvGrpSpPr>
          <p:cNvPr id="675" name="Group 675"/>
          <p:cNvGrpSpPr/>
          <p:nvPr/>
        </p:nvGrpSpPr>
        <p:grpSpPr>
          <a:xfrm>
            <a:off x="5746750" y="2223590"/>
            <a:ext cx="848395" cy="1848178"/>
            <a:chOff x="44450" y="0"/>
            <a:chExt cx="848394" cy="1848177"/>
          </a:xfrm>
        </p:grpSpPr>
        <p:grpSp>
          <p:nvGrpSpPr>
            <p:cNvPr id="673" name="Group 673"/>
            <p:cNvGrpSpPr/>
            <p:nvPr/>
          </p:nvGrpSpPr>
          <p:grpSpPr>
            <a:xfrm>
              <a:off x="355600" y="990600"/>
              <a:ext cx="254001" cy="857578"/>
              <a:chOff x="0" y="0"/>
              <a:chExt cx="254000" cy="857577"/>
            </a:xfrm>
          </p:grpSpPr>
          <p:pic>
            <p:nvPicPr>
              <p:cNvPr id="671" name="droppedImage.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87" y="0"/>
                <a:ext cx="236414" cy="857578"/>
              </a:xfrm>
              <a:prstGeom prst="rect">
                <a:avLst/>
              </a:prstGeom>
              <a:ln w="12700" cap="flat">
                <a:noFill/>
                <a:miter lim="400000"/>
              </a:ln>
              <a:effectLst/>
            </p:spPr>
          </p:pic>
          <p:sp>
            <p:nvSpPr>
              <p:cNvPr id="672" name="Shape 672"/>
              <p:cNvSpPr/>
              <p:nvPr/>
            </p:nvSpPr>
            <p:spPr>
              <a:xfrm>
                <a:off x="0" y="313189"/>
                <a:ext cx="70997" cy="266319"/>
              </a:xfrm>
              <a:custGeom>
                <a:avLst/>
                <a:gdLst/>
                <a:ahLst/>
                <a:cxnLst>
                  <a:cxn ang="0">
                    <a:pos x="wd2" y="hd2"/>
                  </a:cxn>
                  <a:cxn ang="5400000">
                    <a:pos x="wd2" y="hd2"/>
                  </a:cxn>
                  <a:cxn ang="10800000">
                    <a:pos x="wd2" y="hd2"/>
                  </a:cxn>
                  <a:cxn ang="16200000">
                    <a:pos x="wd2" y="hd2"/>
                  </a:cxn>
                </a:cxnLst>
                <a:rect l="0" t="0" r="r" b="b"/>
                <a:pathLst>
                  <a:path w="21600" h="21600" extrusionOk="0">
                    <a:moveTo>
                      <a:pt x="9805" y="0"/>
                    </a:moveTo>
                    <a:cubicBezTo>
                      <a:pt x="7512" y="6490"/>
                      <a:pt x="5219" y="14398"/>
                      <a:pt x="5219" y="14398"/>
                    </a:cubicBezTo>
                    <a:lnTo>
                      <a:pt x="0" y="17744"/>
                    </a:lnTo>
                    <a:lnTo>
                      <a:pt x="10899" y="21600"/>
                    </a:lnTo>
                    <a:lnTo>
                      <a:pt x="21600" y="19501"/>
                    </a:lnTo>
                    <a:lnTo>
                      <a:pt x="20137" y="16085"/>
                    </a:lnTo>
                    <a:lnTo>
                      <a:pt x="20137" y="7908"/>
                    </a:lnTo>
                    <a:lnTo>
                      <a:pt x="9805" y="0"/>
                    </a:lnTo>
                    <a:close/>
                  </a:path>
                </a:pathLst>
              </a:custGeom>
              <a:solidFill>
                <a:srgbClr val="E82100"/>
              </a:solidFill>
              <a:ln w="38100" cap="flat">
                <a:solidFill>
                  <a:srgbClr val="000000"/>
                </a:solidFill>
                <a:prstDash val="solid"/>
                <a:miter lim="400000"/>
              </a:ln>
              <a:effectLst/>
            </p:spPr>
            <p:txBody>
              <a:bodyPr wrap="square" lIns="50800" tIns="50800" rIns="50800" bIns="50800" numCol="1" anchor="t">
                <a:noAutofit/>
              </a:bodyPr>
              <a:lstStyle/>
              <a:p>
                <a:pPr algn="ctr" defTabSz="406400">
                  <a:lnSpc>
                    <a:spcPts val="3300"/>
                  </a:lnSpc>
                  <a:tabLst>
                    <a:tab pos="749300" algn="l"/>
                  </a:tabLst>
                  <a:defRPr sz="2800">
                    <a:latin typeface="Gill Sans"/>
                    <a:ea typeface="Gill Sans"/>
                    <a:cs typeface="Gill Sans"/>
                    <a:sym typeface="Gill Sans"/>
                  </a:defRPr>
                </a:pPr>
                <a:endParaRPr/>
              </a:p>
            </p:txBody>
          </p:sp>
        </p:grpSp>
        <p:sp>
          <p:nvSpPr>
            <p:cNvPr id="674" name="Shape 674"/>
            <p:cNvSpPr/>
            <p:nvPr/>
          </p:nvSpPr>
          <p:spPr>
            <a:xfrm>
              <a:off x="44450" y="0"/>
              <a:ext cx="848395" cy="8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Object</a:t>
              </a:r>
              <a:br/>
              <a:r>
                <a:rPr sz="2400"/>
                <a:t>དངོས་པོ།</a:t>
              </a:r>
            </a:p>
          </p:txBody>
        </p:sp>
      </p:grpSp>
      <p:sp>
        <p:nvSpPr>
          <p:cNvPr id="676" name="Shape 676"/>
          <p:cNvSpPr/>
          <p:nvPr/>
        </p:nvSpPr>
        <p:spPr>
          <a:xfrm flipH="1">
            <a:off x="2561778" y="2609401"/>
            <a:ext cx="4668789" cy="2796531"/>
          </a:xfrm>
          <a:prstGeom prst="line">
            <a:avLst/>
          </a:prstGeom>
          <a:ln w="50800">
            <a:solidFill>
              <a:srgbClr val="FF9300"/>
            </a:solidFill>
            <a:miter lim="400000"/>
          </a:ln>
        </p:spPr>
        <p:txBody>
          <a:bodyPr lIns="50800" tIns="50800" rIns="50800" bIns="50800" anchor="ctr"/>
          <a:lstStyle/>
          <a:p>
            <a:endParaRPr/>
          </a:p>
        </p:txBody>
      </p:sp>
      <p:sp>
        <p:nvSpPr>
          <p:cNvPr id="677" name="Shape 677"/>
          <p:cNvSpPr/>
          <p:nvPr/>
        </p:nvSpPr>
        <p:spPr>
          <a:xfrm>
            <a:off x="5289553" y="3728536"/>
            <a:ext cx="241294" cy="1"/>
          </a:xfrm>
          <a:prstGeom prst="line">
            <a:avLst/>
          </a:prstGeom>
          <a:ln w="25400">
            <a:solidFill>
              <a:srgbClr val="E82100"/>
            </a:solidFill>
            <a:miter lim="400000"/>
          </a:ln>
        </p:spPr>
        <p:txBody>
          <a:bodyPr lIns="50800" tIns="50800" rIns="50800" bIns="50800" anchor="ctr"/>
          <a:lstStyle/>
          <a:p>
            <a:endParaRPr/>
          </a:p>
        </p:txBody>
      </p:sp>
      <p:sp>
        <p:nvSpPr>
          <p:cNvPr id="27" name="Shape 702"/>
          <p:cNvSpPr/>
          <p:nvPr/>
        </p:nvSpPr>
        <p:spPr>
          <a:xfrm>
            <a:off x="292100" y="165100"/>
            <a:ext cx="8018761" cy="1422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A9A"/>
                </a:solidFill>
              </a:defRPr>
            </a:pPr>
            <a:r>
              <a:rPr dirty="0"/>
              <a:t>Image formation with spherical concave mirror</a:t>
            </a:r>
            <a:br>
              <a:rPr dirty="0"/>
            </a:br>
            <a:r>
              <a:rPr sz="3200" dirty="0"/>
              <a:t>ཟླུམ་གཟུགས་ཅན་གྱི་ཀོང་གཟུགས་མེ་ལོང་ནང་སྣང་བརྙན་སྒྲུབ་ཚུལ།</a:t>
            </a:r>
            <a:endParaRPr sz="1200" dirty="0">
              <a:solidFill>
                <a:srgbClr val="00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6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6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6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6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6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6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 grpId="5" animBg="1" advAuto="0"/>
      <p:bldP spid="661" grpId="4" animBg="1" advAuto="0"/>
      <p:bldP spid="662" grpId="3" animBg="1" advAuto="0"/>
      <p:bldP spid="663" grpId="1" animBg="1" advAuto="0"/>
      <p:bldP spid="666" grpId="10" animBg="1" advAuto="0"/>
      <p:bldP spid="667" grpId="8" animBg="1" advAuto="0"/>
      <p:bldP spid="668" grpId="7" animBg="1" advAuto="0"/>
      <p:bldP spid="669" grpId="6" animBg="1" advAuto="0"/>
      <p:bldP spid="670" grpId="11" animBg="1" advAuto="0"/>
      <p:bldP spid="675" grpId="2" animBg="1" advAuto="0"/>
      <p:bldP spid="676" grpId="9"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hape 67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25</a:t>
            </a:fld>
            <a:endParaRPr/>
          </a:p>
        </p:txBody>
      </p:sp>
      <p:sp>
        <p:nvSpPr>
          <p:cNvPr id="680" name="Shape 680"/>
          <p:cNvSpPr/>
          <p:nvPr/>
        </p:nvSpPr>
        <p:spPr>
          <a:xfrm>
            <a:off x="6927445" y="5359400"/>
            <a:ext cx="771045" cy="9151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rPr dirty="0"/>
              <a:t>Mirror</a:t>
            </a:r>
          </a:p>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pPr>
            <a:r>
              <a:rPr dirty="0" err="1"/>
              <a:t>མེ་ལོང</a:t>
            </a:r>
            <a:r>
              <a:rPr lang="bo-CN" dirty="0"/>
              <a:t>་</a:t>
            </a:r>
            <a:r>
              <a:rPr dirty="0"/>
              <a:t>།</a:t>
            </a:r>
          </a:p>
        </p:txBody>
      </p:sp>
      <p:sp>
        <p:nvSpPr>
          <p:cNvPr id="681" name="Shape 681"/>
          <p:cNvSpPr/>
          <p:nvPr/>
        </p:nvSpPr>
        <p:spPr>
          <a:xfrm flipH="1">
            <a:off x="3427995" y="2003793"/>
            <a:ext cx="1" cy="661421"/>
          </a:xfrm>
          <a:prstGeom prst="line">
            <a:avLst/>
          </a:prstGeom>
          <a:ln w="25400">
            <a:solidFill>
              <a:srgbClr val="008F00"/>
            </a:solidFill>
            <a:custDash>
              <a:ds d="200000" sp="200000"/>
            </a:custDash>
            <a:miter lim="400000"/>
          </a:ln>
        </p:spPr>
        <p:txBody>
          <a:bodyPr lIns="50800" tIns="50800" rIns="50800" bIns="50800" anchor="ctr"/>
          <a:lstStyle/>
          <a:p>
            <a:endParaRPr/>
          </a:p>
        </p:txBody>
      </p:sp>
      <p:sp>
        <p:nvSpPr>
          <p:cNvPr id="682" name="Shape 682"/>
          <p:cNvSpPr/>
          <p:nvPr/>
        </p:nvSpPr>
        <p:spPr>
          <a:xfrm>
            <a:off x="3263900" y="1752600"/>
            <a:ext cx="4279900" cy="4279900"/>
          </a:xfrm>
          <a:prstGeom prst="ellipse">
            <a:avLst/>
          </a:prstGeom>
          <a:solidFill>
            <a:srgbClr val="DCEDFF"/>
          </a:solidFill>
          <a:ln w="63500">
            <a:solidFill>
              <a:srgbClr val="0089E5"/>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83" name="Shape 683"/>
          <p:cNvSpPr/>
          <p:nvPr/>
        </p:nvSpPr>
        <p:spPr>
          <a:xfrm>
            <a:off x="2997200" y="1600200"/>
            <a:ext cx="3619500" cy="4483100"/>
          </a:xfrm>
          <a:prstGeom prst="rect">
            <a:avLst/>
          </a:prstGeom>
          <a:solidFill>
            <a:srgbClr val="DCEDFF"/>
          </a:solidFill>
          <a:ln w="25400">
            <a:solidFill>
              <a:srgbClr val="DCEDFF"/>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84" name="Shape 684"/>
          <p:cNvSpPr/>
          <p:nvPr/>
        </p:nvSpPr>
        <p:spPr>
          <a:xfrm>
            <a:off x="5409753" y="3775075"/>
            <a:ext cx="1" cy="241294"/>
          </a:xfrm>
          <a:prstGeom prst="line">
            <a:avLst/>
          </a:prstGeom>
          <a:ln w="25400">
            <a:solidFill>
              <a:srgbClr val="E82100"/>
            </a:solidFill>
            <a:miter lim="400000"/>
          </a:ln>
        </p:spPr>
        <p:txBody>
          <a:bodyPr lIns="50800" tIns="50800" rIns="50800" bIns="50800" anchor="ctr"/>
          <a:lstStyle/>
          <a:p>
            <a:endParaRPr/>
          </a:p>
        </p:txBody>
      </p:sp>
      <p:sp>
        <p:nvSpPr>
          <p:cNvPr id="685" name="Shape 685"/>
          <p:cNvSpPr/>
          <p:nvPr/>
        </p:nvSpPr>
        <p:spPr>
          <a:xfrm flipH="1">
            <a:off x="5417492" y="2952154"/>
            <a:ext cx="1872705" cy="955180"/>
          </a:xfrm>
          <a:prstGeom prst="line">
            <a:avLst/>
          </a:prstGeom>
          <a:ln w="25400" cap="rnd">
            <a:solidFill>
              <a:srgbClr val="000000"/>
            </a:solidFill>
            <a:custDash>
              <a:ds d="100000" sp="200000"/>
            </a:custDash>
            <a:miter lim="400000"/>
          </a:ln>
        </p:spPr>
        <p:txBody>
          <a:bodyPr lIns="50800" tIns="50800" rIns="50800" bIns="50800" anchor="ctr"/>
          <a:lstStyle/>
          <a:p>
            <a:endParaRPr/>
          </a:p>
        </p:txBody>
      </p:sp>
      <p:sp>
        <p:nvSpPr>
          <p:cNvPr id="686" name="Shape 686"/>
          <p:cNvSpPr/>
          <p:nvPr/>
        </p:nvSpPr>
        <p:spPr>
          <a:xfrm flipH="1">
            <a:off x="6268541" y="2945535"/>
            <a:ext cx="1033630" cy="1479671"/>
          </a:xfrm>
          <a:prstGeom prst="line">
            <a:avLst/>
          </a:prstGeom>
          <a:ln w="50800">
            <a:solidFill>
              <a:srgbClr val="FFFB00"/>
            </a:solidFill>
            <a:miter lim="400000"/>
          </a:ln>
        </p:spPr>
        <p:txBody>
          <a:bodyPr lIns="50800" tIns="50800" rIns="50800" bIns="50800" anchor="ctr"/>
          <a:lstStyle/>
          <a:p>
            <a:endParaRPr/>
          </a:p>
        </p:txBody>
      </p:sp>
      <p:grpSp>
        <p:nvGrpSpPr>
          <p:cNvPr id="689" name="Group 689"/>
          <p:cNvGrpSpPr/>
          <p:nvPr/>
        </p:nvGrpSpPr>
        <p:grpSpPr>
          <a:xfrm>
            <a:off x="2088604" y="2921000"/>
            <a:ext cx="482601" cy="1629396"/>
            <a:chOff x="0" y="0"/>
            <a:chExt cx="482600" cy="1629395"/>
          </a:xfrm>
        </p:grpSpPr>
        <p:pic>
          <p:nvPicPr>
            <p:cNvPr id="687" name="droppedImage.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15" y="0"/>
              <a:ext cx="449186" cy="1629396"/>
            </a:xfrm>
            <a:prstGeom prst="rect">
              <a:avLst/>
            </a:prstGeom>
            <a:ln w="12700" cap="flat">
              <a:noFill/>
              <a:miter lim="400000"/>
            </a:ln>
            <a:effectLst/>
          </p:spPr>
        </p:pic>
        <p:sp>
          <p:nvSpPr>
            <p:cNvPr id="688" name="Shape 688"/>
            <p:cNvSpPr/>
            <p:nvPr/>
          </p:nvSpPr>
          <p:spPr>
            <a:xfrm>
              <a:off x="0" y="595059"/>
              <a:ext cx="134894" cy="506005"/>
            </a:xfrm>
            <a:custGeom>
              <a:avLst/>
              <a:gdLst/>
              <a:ahLst/>
              <a:cxnLst>
                <a:cxn ang="0">
                  <a:pos x="wd2" y="hd2"/>
                </a:cxn>
                <a:cxn ang="5400000">
                  <a:pos x="wd2" y="hd2"/>
                </a:cxn>
                <a:cxn ang="10800000">
                  <a:pos x="wd2" y="hd2"/>
                </a:cxn>
                <a:cxn ang="16200000">
                  <a:pos x="wd2" y="hd2"/>
                </a:cxn>
              </a:cxnLst>
              <a:rect l="0" t="0" r="r" b="b"/>
              <a:pathLst>
                <a:path w="21600" h="21600" extrusionOk="0">
                  <a:moveTo>
                    <a:pt x="9805" y="0"/>
                  </a:moveTo>
                  <a:cubicBezTo>
                    <a:pt x="7512" y="6490"/>
                    <a:pt x="5219" y="14398"/>
                    <a:pt x="5219" y="14398"/>
                  </a:cubicBezTo>
                  <a:lnTo>
                    <a:pt x="0" y="17744"/>
                  </a:lnTo>
                  <a:lnTo>
                    <a:pt x="10899" y="21600"/>
                  </a:lnTo>
                  <a:lnTo>
                    <a:pt x="21600" y="19501"/>
                  </a:lnTo>
                  <a:lnTo>
                    <a:pt x="20137" y="16085"/>
                  </a:lnTo>
                  <a:lnTo>
                    <a:pt x="20137" y="7908"/>
                  </a:lnTo>
                  <a:lnTo>
                    <a:pt x="9805" y="0"/>
                  </a:lnTo>
                  <a:close/>
                </a:path>
              </a:pathLst>
            </a:custGeom>
            <a:solidFill>
              <a:srgbClr val="E82100"/>
            </a:solidFill>
            <a:ln w="38100" cap="flat">
              <a:solidFill>
                <a:srgbClr val="000000"/>
              </a:solidFill>
              <a:prstDash val="solid"/>
              <a:miter lim="400000"/>
            </a:ln>
            <a:effectLst/>
          </p:spPr>
          <p:txBody>
            <a:bodyPr wrap="square" lIns="50800" tIns="50800" rIns="50800" bIns="50800" numCol="1" anchor="t">
              <a:noAutofit/>
            </a:bodyPr>
            <a:lstStyle/>
            <a:p>
              <a:pPr algn="ctr" defTabSz="406400">
                <a:lnSpc>
                  <a:spcPts val="3300"/>
                </a:lnSpc>
                <a:tabLst>
                  <a:tab pos="749300" algn="l"/>
                </a:tabLst>
                <a:defRPr sz="2800">
                  <a:latin typeface="Gill Sans"/>
                  <a:ea typeface="Gill Sans"/>
                  <a:cs typeface="Gill Sans"/>
                  <a:sym typeface="Gill Sans"/>
                </a:defRPr>
              </a:pPr>
              <a:endParaRPr/>
            </a:p>
          </p:txBody>
        </p:sp>
      </p:grpSp>
      <p:sp>
        <p:nvSpPr>
          <p:cNvPr id="690" name="Shape 690"/>
          <p:cNvSpPr/>
          <p:nvPr/>
        </p:nvSpPr>
        <p:spPr>
          <a:xfrm flipV="1">
            <a:off x="1981310" y="3908180"/>
            <a:ext cx="5936545" cy="22"/>
          </a:xfrm>
          <a:prstGeom prst="line">
            <a:avLst/>
          </a:prstGeom>
          <a:ln w="25400">
            <a:solidFill>
              <a:srgbClr val="000000"/>
            </a:solidFill>
            <a:custDash>
              <a:ds d="200000" sp="200000"/>
            </a:custDash>
            <a:miter lim="400000"/>
          </a:ln>
        </p:spPr>
        <p:txBody>
          <a:bodyPr lIns="50800" tIns="50800" rIns="50800" bIns="50800" anchor="ctr"/>
          <a:lstStyle/>
          <a:p>
            <a:endParaRPr/>
          </a:p>
        </p:txBody>
      </p:sp>
      <p:sp>
        <p:nvSpPr>
          <p:cNvPr id="691" name="Shape 691"/>
          <p:cNvSpPr/>
          <p:nvPr/>
        </p:nvSpPr>
        <p:spPr>
          <a:xfrm flipH="1" flipV="1">
            <a:off x="1813719" y="2772667"/>
            <a:ext cx="5711974" cy="811363"/>
          </a:xfrm>
          <a:prstGeom prst="line">
            <a:avLst/>
          </a:prstGeom>
          <a:ln w="50800">
            <a:solidFill>
              <a:srgbClr val="73FA79"/>
            </a:solidFill>
            <a:miter lim="400000"/>
          </a:ln>
        </p:spPr>
        <p:txBody>
          <a:bodyPr lIns="50800" tIns="50800" rIns="50800" bIns="50800" anchor="ctr"/>
          <a:lstStyle/>
          <a:p>
            <a:endParaRPr/>
          </a:p>
        </p:txBody>
      </p:sp>
      <p:sp>
        <p:nvSpPr>
          <p:cNvPr id="692" name="Shape 692"/>
          <p:cNvSpPr/>
          <p:nvPr/>
        </p:nvSpPr>
        <p:spPr>
          <a:xfrm flipH="1">
            <a:off x="5407719" y="3580655"/>
            <a:ext cx="2132509" cy="302023"/>
          </a:xfrm>
          <a:prstGeom prst="line">
            <a:avLst/>
          </a:prstGeom>
          <a:ln w="25400" cap="rnd">
            <a:solidFill>
              <a:srgbClr val="000000"/>
            </a:solidFill>
            <a:custDash>
              <a:ds d="100000" sp="200000"/>
            </a:custDash>
            <a:miter lim="400000"/>
          </a:ln>
        </p:spPr>
        <p:txBody>
          <a:bodyPr lIns="50800" tIns="50800" rIns="50800" bIns="50800" anchor="ctr"/>
          <a:lstStyle/>
          <a:p>
            <a:endParaRPr/>
          </a:p>
        </p:txBody>
      </p:sp>
      <p:sp>
        <p:nvSpPr>
          <p:cNvPr id="693" name="Shape 693"/>
          <p:cNvSpPr/>
          <p:nvPr/>
        </p:nvSpPr>
        <p:spPr>
          <a:xfrm flipH="1">
            <a:off x="5894486" y="3582243"/>
            <a:ext cx="1599953" cy="904975"/>
          </a:xfrm>
          <a:prstGeom prst="line">
            <a:avLst/>
          </a:prstGeom>
          <a:ln w="50800">
            <a:solidFill>
              <a:srgbClr val="73FA79"/>
            </a:solidFill>
            <a:miter lim="400000"/>
          </a:ln>
        </p:spPr>
        <p:txBody>
          <a:bodyPr lIns="50800" tIns="50800" rIns="50800" bIns="50800" anchor="ctr"/>
          <a:lstStyle/>
          <a:p>
            <a:endParaRPr/>
          </a:p>
        </p:txBody>
      </p:sp>
      <p:grpSp>
        <p:nvGrpSpPr>
          <p:cNvPr id="696" name="Group 696"/>
          <p:cNvGrpSpPr/>
          <p:nvPr/>
        </p:nvGrpSpPr>
        <p:grpSpPr>
          <a:xfrm rot="10800000" flipH="1">
            <a:off x="6273800" y="3603394"/>
            <a:ext cx="177801" cy="600307"/>
            <a:chOff x="0" y="0"/>
            <a:chExt cx="177800" cy="600305"/>
          </a:xfrm>
        </p:grpSpPr>
        <p:pic>
          <p:nvPicPr>
            <p:cNvPr id="694" name="droppedImage.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10" y="0"/>
              <a:ext cx="165491" cy="600306"/>
            </a:xfrm>
            <a:prstGeom prst="rect">
              <a:avLst/>
            </a:prstGeom>
            <a:ln w="12700" cap="flat">
              <a:noFill/>
              <a:miter lim="400000"/>
            </a:ln>
            <a:effectLst/>
          </p:spPr>
        </p:pic>
        <p:sp>
          <p:nvSpPr>
            <p:cNvPr id="695" name="Shape 695"/>
            <p:cNvSpPr/>
            <p:nvPr/>
          </p:nvSpPr>
          <p:spPr>
            <a:xfrm>
              <a:off x="0" y="219232"/>
              <a:ext cx="49698" cy="186423"/>
            </a:xfrm>
            <a:custGeom>
              <a:avLst/>
              <a:gdLst/>
              <a:ahLst/>
              <a:cxnLst>
                <a:cxn ang="0">
                  <a:pos x="wd2" y="hd2"/>
                </a:cxn>
                <a:cxn ang="5400000">
                  <a:pos x="wd2" y="hd2"/>
                </a:cxn>
                <a:cxn ang="10800000">
                  <a:pos x="wd2" y="hd2"/>
                </a:cxn>
                <a:cxn ang="16200000">
                  <a:pos x="wd2" y="hd2"/>
                </a:cxn>
              </a:cxnLst>
              <a:rect l="0" t="0" r="r" b="b"/>
              <a:pathLst>
                <a:path w="21600" h="21600" extrusionOk="0">
                  <a:moveTo>
                    <a:pt x="9805" y="0"/>
                  </a:moveTo>
                  <a:cubicBezTo>
                    <a:pt x="7512" y="6490"/>
                    <a:pt x="5219" y="14398"/>
                    <a:pt x="5219" y="14398"/>
                  </a:cubicBezTo>
                  <a:lnTo>
                    <a:pt x="0" y="17744"/>
                  </a:lnTo>
                  <a:lnTo>
                    <a:pt x="10899" y="21600"/>
                  </a:lnTo>
                  <a:lnTo>
                    <a:pt x="21600" y="19501"/>
                  </a:lnTo>
                  <a:lnTo>
                    <a:pt x="20137" y="16085"/>
                  </a:lnTo>
                  <a:lnTo>
                    <a:pt x="20137" y="7908"/>
                  </a:lnTo>
                  <a:lnTo>
                    <a:pt x="9805" y="0"/>
                  </a:lnTo>
                  <a:close/>
                </a:path>
              </a:pathLst>
            </a:custGeom>
            <a:solidFill>
              <a:srgbClr val="E82100"/>
            </a:solidFill>
            <a:ln w="38100" cap="flat">
              <a:solidFill>
                <a:srgbClr val="000000"/>
              </a:solidFill>
              <a:prstDash val="solid"/>
              <a:miter lim="400000"/>
            </a:ln>
            <a:effectLst/>
          </p:spPr>
          <p:txBody>
            <a:bodyPr wrap="square" lIns="50800" tIns="50800" rIns="50800" bIns="50800" numCol="1" anchor="t">
              <a:noAutofit/>
            </a:bodyPr>
            <a:lstStyle/>
            <a:p>
              <a:pPr algn="ctr" defTabSz="406400">
                <a:lnSpc>
                  <a:spcPts val="3300"/>
                </a:lnSpc>
                <a:tabLst>
                  <a:tab pos="749300" algn="l"/>
                </a:tabLst>
                <a:defRPr sz="2800">
                  <a:latin typeface="Gill Sans"/>
                  <a:ea typeface="Gill Sans"/>
                  <a:cs typeface="Gill Sans"/>
                  <a:sym typeface="Gill Sans"/>
                </a:defRPr>
              </a:pPr>
              <a:endParaRPr/>
            </a:p>
          </p:txBody>
        </p:sp>
      </p:grpSp>
      <p:sp>
        <p:nvSpPr>
          <p:cNvPr id="697" name="Shape 697"/>
          <p:cNvSpPr/>
          <p:nvPr/>
        </p:nvSpPr>
        <p:spPr>
          <a:xfrm>
            <a:off x="5289553" y="3905253"/>
            <a:ext cx="241294" cy="1"/>
          </a:xfrm>
          <a:prstGeom prst="line">
            <a:avLst/>
          </a:prstGeom>
          <a:ln w="25400">
            <a:solidFill>
              <a:srgbClr val="E82100"/>
            </a:solidFill>
            <a:miter lim="400000"/>
          </a:ln>
        </p:spPr>
        <p:txBody>
          <a:bodyPr lIns="50800" tIns="50800" rIns="50800" bIns="50800" anchor="ctr"/>
          <a:lstStyle/>
          <a:p>
            <a:endParaRPr/>
          </a:p>
        </p:txBody>
      </p:sp>
      <p:sp>
        <p:nvSpPr>
          <p:cNvPr id="698" name="Shape 698"/>
          <p:cNvSpPr/>
          <p:nvPr/>
        </p:nvSpPr>
        <p:spPr>
          <a:xfrm flipH="1" flipV="1">
            <a:off x="1748978" y="2872955"/>
            <a:ext cx="5529319" cy="60755"/>
          </a:xfrm>
          <a:prstGeom prst="line">
            <a:avLst/>
          </a:prstGeom>
          <a:ln w="50800">
            <a:solidFill>
              <a:srgbClr val="FFFB00"/>
            </a:solidFill>
            <a:miter lim="400000"/>
          </a:ln>
        </p:spPr>
        <p:txBody>
          <a:bodyPr lIns="50800" tIns="50800" rIns="50800" bIns="50800" anchor="ctr"/>
          <a:lstStyle/>
          <a:p>
            <a:endParaRPr/>
          </a:p>
        </p:txBody>
      </p:sp>
      <p:sp>
        <p:nvSpPr>
          <p:cNvPr id="699" name="Shape 699"/>
          <p:cNvSpPr/>
          <p:nvPr/>
        </p:nvSpPr>
        <p:spPr>
          <a:xfrm>
            <a:off x="1854200" y="1371600"/>
            <a:ext cx="937295" cy="8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Object</a:t>
            </a:r>
            <a:br/>
            <a:r>
              <a:rPr sz="2400"/>
              <a:t>དངོས་པོ།</a:t>
            </a:r>
          </a:p>
        </p:txBody>
      </p:sp>
      <p:sp>
        <p:nvSpPr>
          <p:cNvPr id="700" name="Shape 700"/>
          <p:cNvSpPr/>
          <p:nvPr/>
        </p:nvSpPr>
        <p:spPr>
          <a:xfrm>
            <a:off x="5321300" y="1358900"/>
            <a:ext cx="1487959" cy="124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Real image</a:t>
            </a:r>
            <a:br/>
            <a:r>
              <a:rPr sz="2400"/>
              <a:t>སྣང་བརྙན་ངོ་མ།</a:t>
            </a:r>
            <a:r>
              <a:t/>
            </a:r>
            <a:br/>
            <a:endParaRPr/>
          </a:p>
        </p:txBody>
      </p:sp>
      <p:sp>
        <p:nvSpPr>
          <p:cNvPr id="701" name="Shape 701"/>
          <p:cNvSpPr/>
          <p:nvPr/>
        </p:nvSpPr>
        <p:spPr>
          <a:xfrm flipH="1" flipV="1">
            <a:off x="2048470" y="2780606"/>
            <a:ext cx="5435502" cy="1786582"/>
          </a:xfrm>
          <a:prstGeom prst="line">
            <a:avLst/>
          </a:prstGeom>
          <a:ln w="50800">
            <a:solidFill>
              <a:srgbClr val="FF9300"/>
            </a:solidFill>
            <a:miter lim="400000"/>
          </a:ln>
        </p:spPr>
        <p:txBody>
          <a:bodyPr lIns="50800" tIns="50800" rIns="50800" bIns="50800" anchor="ctr"/>
          <a:lstStyle/>
          <a:p>
            <a:endParaRPr/>
          </a:p>
        </p:txBody>
      </p:sp>
      <p:sp>
        <p:nvSpPr>
          <p:cNvPr id="702" name="Shape 702"/>
          <p:cNvSpPr/>
          <p:nvPr/>
        </p:nvSpPr>
        <p:spPr>
          <a:xfrm>
            <a:off x="292100" y="165100"/>
            <a:ext cx="8018761" cy="1422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A9A"/>
                </a:solidFill>
              </a:defRPr>
            </a:pPr>
            <a:r>
              <a:rPr dirty="0"/>
              <a:t>Image formation with spherical concave mirror</a:t>
            </a:r>
            <a:br>
              <a:rPr dirty="0"/>
            </a:br>
            <a:r>
              <a:rPr sz="3200" dirty="0"/>
              <a:t>ཟླུམ་གཟུགས་ཅན་གྱི་ཀོང་གཟུགས་མེ་ལོང་ནང་སྣང་བརྙན་སྒྲུབ་ཚུལ།</a:t>
            </a:r>
            <a:endParaRPr sz="1200" dirty="0">
              <a:solidFill>
                <a:srgbClr val="00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6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6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7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6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2" animBg="1" advAuto="0"/>
      <p:bldP spid="686" grpId="3" animBg="1" advAuto="0"/>
      <p:bldP spid="691" grpId="4" animBg="1" advAuto="0"/>
      <p:bldP spid="692" grpId="5" animBg="1" advAuto="0"/>
      <p:bldP spid="693" grpId="6" animBg="1" advAuto="0"/>
      <p:bldP spid="696" grpId="8" animBg="1" advAuto="0"/>
      <p:bldP spid="698" grpId="1" animBg="1" advAuto="0"/>
      <p:bldP spid="700" grpId="9" animBg="1" advAuto="0"/>
      <p:bldP spid="701" grpId="7"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 name="Group 706"/>
          <p:cNvGrpSpPr/>
          <p:nvPr/>
        </p:nvGrpSpPr>
        <p:grpSpPr>
          <a:xfrm>
            <a:off x="-952500" y="1562100"/>
            <a:ext cx="4546600" cy="4483100"/>
            <a:chOff x="0" y="0"/>
            <a:chExt cx="4546600" cy="4483100"/>
          </a:xfrm>
        </p:grpSpPr>
        <p:sp>
          <p:nvSpPr>
            <p:cNvPr id="704" name="Shape 704"/>
            <p:cNvSpPr/>
            <p:nvPr/>
          </p:nvSpPr>
          <p:spPr>
            <a:xfrm>
              <a:off x="266700" y="177800"/>
              <a:ext cx="4279900" cy="4279900"/>
            </a:xfrm>
            <a:prstGeom prst="ellipse">
              <a:avLst/>
            </a:prstGeom>
            <a:solidFill>
              <a:srgbClr val="DCEDFF"/>
            </a:solidFill>
            <a:ln w="63500" cap="flat">
              <a:solidFill>
                <a:srgbClr val="0089E5"/>
              </a:solidFill>
              <a:prstDash val="solid"/>
              <a:miter lim="400000"/>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05" name="Shape 705"/>
            <p:cNvSpPr/>
            <p:nvPr/>
          </p:nvSpPr>
          <p:spPr>
            <a:xfrm>
              <a:off x="0" y="0"/>
              <a:ext cx="3619500" cy="4483100"/>
            </a:xfrm>
            <a:prstGeom prst="rect">
              <a:avLst/>
            </a:prstGeom>
            <a:solidFill>
              <a:srgbClr val="DCEDFF"/>
            </a:solidFill>
            <a:ln w="25400" cap="flat">
              <a:solidFill>
                <a:srgbClr val="DCEDFF"/>
              </a:solidFill>
              <a:prstDash val="solid"/>
              <a:miter lim="400000"/>
            </a:ln>
            <a:effectLst/>
          </p:spPr>
          <p:txBody>
            <a:bodyPr wrap="square" lIns="38100" tIns="38100" rIns="38100" bIns="38100" numCol="1" anchor="ctr">
              <a:noAutofit/>
            </a:bodyP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707" name="Shape 707"/>
          <p:cNvSpPr/>
          <p:nvPr/>
        </p:nvSpPr>
        <p:spPr>
          <a:xfrm>
            <a:off x="1472753" y="3660775"/>
            <a:ext cx="1" cy="241294"/>
          </a:xfrm>
          <a:prstGeom prst="line">
            <a:avLst/>
          </a:prstGeom>
          <a:ln w="25400">
            <a:solidFill>
              <a:srgbClr val="E82100"/>
            </a:solidFill>
            <a:miter lim="400000"/>
          </a:ln>
        </p:spPr>
        <p:txBody>
          <a:bodyPr lIns="50800" tIns="50800" rIns="50800" bIns="50800" anchor="ctr"/>
          <a:lstStyle/>
          <a:p>
            <a:endParaRPr/>
          </a:p>
        </p:txBody>
      </p:sp>
      <p:sp>
        <p:nvSpPr>
          <p:cNvPr id="708" name="Shape 708"/>
          <p:cNvSpPr/>
          <p:nvPr/>
        </p:nvSpPr>
        <p:spPr>
          <a:xfrm>
            <a:off x="1352553" y="3790953"/>
            <a:ext cx="241294" cy="1"/>
          </a:xfrm>
          <a:prstGeom prst="line">
            <a:avLst/>
          </a:prstGeom>
          <a:ln w="25400">
            <a:solidFill>
              <a:srgbClr val="E82100"/>
            </a:solidFill>
            <a:miter lim="400000"/>
          </a:ln>
        </p:spPr>
        <p:txBody>
          <a:bodyPr lIns="50800" tIns="50800" rIns="50800" bIns="50800" anchor="ctr"/>
          <a:lstStyle/>
          <a:p>
            <a:endParaRPr/>
          </a:p>
        </p:txBody>
      </p:sp>
      <p:sp>
        <p:nvSpPr>
          <p:cNvPr id="709" name="Shape 70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26</a:t>
            </a:fld>
            <a:endParaRPr/>
          </a:p>
        </p:txBody>
      </p:sp>
      <p:sp>
        <p:nvSpPr>
          <p:cNvPr id="710" name="Shape 710"/>
          <p:cNvSpPr/>
          <p:nvPr/>
        </p:nvSpPr>
        <p:spPr>
          <a:xfrm>
            <a:off x="2253845" y="5740400"/>
            <a:ext cx="771045" cy="9151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rPr dirty="0"/>
              <a:t>Mirror</a:t>
            </a:r>
          </a:p>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pPr>
            <a:r>
              <a:rPr dirty="0" err="1"/>
              <a:t>མེ་ལོང</a:t>
            </a:r>
            <a:r>
              <a:rPr lang="bo-CN" dirty="0"/>
              <a:t>་</a:t>
            </a:r>
            <a:r>
              <a:rPr dirty="0"/>
              <a:t>།</a:t>
            </a:r>
          </a:p>
        </p:txBody>
      </p:sp>
      <p:sp>
        <p:nvSpPr>
          <p:cNvPr id="711" name="Shape 711"/>
          <p:cNvSpPr/>
          <p:nvPr/>
        </p:nvSpPr>
        <p:spPr>
          <a:xfrm flipH="1" flipV="1">
            <a:off x="3345448" y="2857491"/>
            <a:ext cx="3932849" cy="20"/>
          </a:xfrm>
          <a:prstGeom prst="line">
            <a:avLst/>
          </a:prstGeom>
          <a:ln w="50800">
            <a:solidFill>
              <a:srgbClr val="FFFB00"/>
            </a:solidFill>
            <a:miter lim="400000"/>
          </a:ln>
        </p:spPr>
        <p:txBody>
          <a:bodyPr lIns="50800" tIns="50800" rIns="50800" bIns="50800" anchor="ctr"/>
          <a:lstStyle/>
          <a:p>
            <a:endParaRPr/>
          </a:p>
        </p:txBody>
      </p:sp>
      <p:sp>
        <p:nvSpPr>
          <p:cNvPr id="712" name="Shape 712"/>
          <p:cNvSpPr/>
          <p:nvPr/>
        </p:nvSpPr>
        <p:spPr>
          <a:xfrm flipH="1">
            <a:off x="1418877" y="1901725"/>
            <a:ext cx="3862240" cy="1925391"/>
          </a:xfrm>
          <a:prstGeom prst="line">
            <a:avLst/>
          </a:prstGeom>
          <a:ln w="25400" cap="rnd">
            <a:solidFill>
              <a:srgbClr val="000000"/>
            </a:solidFill>
            <a:custDash>
              <a:ds d="100000" sp="200000"/>
            </a:custDash>
            <a:miter lim="400000"/>
          </a:ln>
        </p:spPr>
        <p:txBody>
          <a:bodyPr lIns="50800" tIns="50800" rIns="50800" bIns="50800" anchor="ctr"/>
          <a:lstStyle/>
          <a:p>
            <a:endParaRPr/>
          </a:p>
        </p:txBody>
      </p:sp>
      <p:sp>
        <p:nvSpPr>
          <p:cNvPr id="713" name="Shape 713"/>
          <p:cNvSpPr/>
          <p:nvPr/>
        </p:nvSpPr>
        <p:spPr>
          <a:xfrm flipH="1">
            <a:off x="2513556" y="1210022"/>
            <a:ext cx="1989784" cy="2743101"/>
          </a:xfrm>
          <a:prstGeom prst="line">
            <a:avLst/>
          </a:prstGeom>
          <a:ln w="50800">
            <a:solidFill>
              <a:srgbClr val="FFFB00"/>
            </a:solidFill>
            <a:miter lim="400000"/>
          </a:ln>
        </p:spPr>
        <p:txBody>
          <a:bodyPr lIns="50800" tIns="50800" rIns="50800" bIns="50800" anchor="ctr"/>
          <a:lstStyle/>
          <a:p>
            <a:endParaRPr/>
          </a:p>
        </p:txBody>
      </p:sp>
      <p:sp>
        <p:nvSpPr>
          <p:cNvPr id="714" name="Shape 714"/>
          <p:cNvSpPr/>
          <p:nvPr/>
        </p:nvSpPr>
        <p:spPr>
          <a:xfrm flipV="1">
            <a:off x="331079" y="3781152"/>
            <a:ext cx="7586776" cy="29"/>
          </a:xfrm>
          <a:prstGeom prst="line">
            <a:avLst/>
          </a:prstGeom>
          <a:ln w="25400">
            <a:solidFill>
              <a:srgbClr val="000000"/>
            </a:solidFill>
            <a:custDash>
              <a:ds d="200000" sp="200000"/>
            </a:custDash>
            <a:miter lim="400000"/>
          </a:ln>
        </p:spPr>
        <p:txBody>
          <a:bodyPr lIns="50800" tIns="50800" rIns="50800" bIns="50800" anchor="ctr"/>
          <a:lstStyle/>
          <a:p>
            <a:endParaRPr/>
          </a:p>
        </p:txBody>
      </p:sp>
      <p:grpSp>
        <p:nvGrpSpPr>
          <p:cNvPr id="717" name="Group 717"/>
          <p:cNvGrpSpPr/>
          <p:nvPr/>
        </p:nvGrpSpPr>
        <p:grpSpPr>
          <a:xfrm>
            <a:off x="6978104" y="2806700"/>
            <a:ext cx="482601" cy="1629396"/>
            <a:chOff x="0" y="0"/>
            <a:chExt cx="482600" cy="1629395"/>
          </a:xfrm>
        </p:grpSpPr>
        <p:pic>
          <p:nvPicPr>
            <p:cNvPr id="715" name="droppedImage.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15" y="0"/>
              <a:ext cx="449186" cy="1629396"/>
            </a:xfrm>
            <a:prstGeom prst="rect">
              <a:avLst/>
            </a:prstGeom>
            <a:ln w="12700" cap="flat">
              <a:noFill/>
              <a:miter lim="400000"/>
            </a:ln>
            <a:effectLst/>
          </p:spPr>
        </p:pic>
        <p:sp>
          <p:nvSpPr>
            <p:cNvPr id="716" name="Shape 716"/>
            <p:cNvSpPr/>
            <p:nvPr/>
          </p:nvSpPr>
          <p:spPr>
            <a:xfrm>
              <a:off x="0" y="595059"/>
              <a:ext cx="134894" cy="506005"/>
            </a:xfrm>
            <a:custGeom>
              <a:avLst/>
              <a:gdLst/>
              <a:ahLst/>
              <a:cxnLst>
                <a:cxn ang="0">
                  <a:pos x="wd2" y="hd2"/>
                </a:cxn>
                <a:cxn ang="5400000">
                  <a:pos x="wd2" y="hd2"/>
                </a:cxn>
                <a:cxn ang="10800000">
                  <a:pos x="wd2" y="hd2"/>
                </a:cxn>
                <a:cxn ang="16200000">
                  <a:pos x="wd2" y="hd2"/>
                </a:cxn>
              </a:cxnLst>
              <a:rect l="0" t="0" r="r" b="b"/>
              <a:pathLst>
                <a:path w="21600" h="21600" extrusionOk="0">
                  <a:moveTo>
                    <a:pt x="9805" y="0"/>
                  </a:moveTo>
                  <a:cubicBezTo>
                    <a:pt x="7512" y="6490"/>
                    <a:pt x="5219" y="14398"/>
                    <a:pt x="5219" y="14398"/>
                  </a:cubicBezTo>
                  <a:lnTo>
                    <a:pt x="0" y="17744"/>
                  </a:lnTo>
                  <a:lnTo>
                    <a:pt x="10899" y="21600"/>
                  </a:lnTo>
                  <a:lnTo>
                    <a:pt x="21600" y="19501"/>
                  </a:lnTo>
                  <a:lnTo>
                    <a:pt x="20137" y="16085"/>
                  </a:lnTo>
                  <a:lnTo>
                    <a:pt x="20137" y="7908"/>
                  </a:lnTo>
                  <a:lnTo>
                    <a:pt x="9805" y="0"/>
                  </a:lnTo>
                  <a:close/>
                </a:path>
              </a:pathLst>
            </a:custGeom>
            <a:solidFill>
              <a:srgbClr val="E82100"/>
            </a:solidFill>
            <a:ln w="38100" cap="flat">
              <a:solidFill>
                <a:srgbClr val="000000"/>
              </a:solidFill>
              <a:prstDash val="solid"/>
              <a:miter lim="400000"/>
            </a:ln>
            <a:effectLst/>
          </p:spPr>
          <p:txBody>
            <a:bodyPr wrap="square" lIns="50800" tIns="50800" rIns="50800" bIns="50800" numCol="1" anchor="t">
              <a:noAutofit/>
            </a:bodyPr>
            <a:lstStyle/>
            <a:p>
              <a:pPr algn="ctr" defTabSz="406400">
                <a:lnSpc>
                  <a:spcPts val="3300"/>
                </a:lnSpc>
                <a:tabLst>
                  <a:tab pos="749300" algn="l"/>
                </a:tabLst>
                <a:defRPr sz="2800">
                  <a:latin typeface="Gill Sans"/>
                  <a:ea typeface="Gill Sans"/>
                  <a:cs typeface="Gill Sans"/>
                  <a:sym typeface="Gill Sans"/>
                </a:defRPr>
              </a:pPr>
              <a:endParaRPr/>
            </a:p>
          </p:txBody>
        </p:sp>
      </p:grpSp>
      <p:sp>
        <p:nvSpPr>
          <p:cNvPr id="718" name="Shape 718"/>
          <p:cNvSpPr/>
          <p:nvPr/>
        </p:nvSpPr>
        <p:spPr>
          <a:xfrm flipH="1">
            <a:off x="3504381" y="2854920"/>
            <a:ext cx="3793158" cy="1320075"/>
          </a:xfrm>
          <a:prstGeom prst="line">
            <a:avLst/>
          </a:prstGeom>
          <a:ln w="50800">
            <a:solidFill>
              <a:srgbClr val="73FA79"/>
            </a:solidFill>
            <a:miter lim="400000"/>
          </a:ln>
        </p:spPr>
        <p:txBody>
          <a:bodyPr lIns="50800" tIns="50800" rIns="50800" bIns="50800" anchor="ctr"/>
          <a:lstStyle/>
          <a:p>
            <a:endParaRPr/>
          </a:p>
        </p:txBody>
      </p:sp>
      <p:sp>
        <p:nvSpPr>
          <p:cNvPr id="719" name="Shape 719"/>
          <p:cNvSpPr/>
          <p:nvPr/>
        </p:nvSpPr>
        <p:spPr>
          <a:xfrm flipH="1" flipV="1">
            <a:off x="1483220" y="3765649"/>
            <a:ext cx="4562328" cy="885876"/>
          </a:xfrm>
          <a:prstGeom prst="line">
            <a:avLst/>
          </a:prstGeom>
          <a:ln w="25400" cap="rnd">
            <a:solidFill>
              <a:srgbClr val="000000"/>
            </a:solidFill>
            <a:custDash>
              <a:ds d="100000" sp="200000"/>
            </a:custDash>
            <a:miter lim="400000"/>
          </a:ln>
        </p:spPr>
        <p:txBody>
          <a:bodyPr lIns="50800" tIns="50800" rIns="50800" bIns="50800" anchor="ctr"/>
          <a:lstStyle/>
          <a:p>
            <a:endParaRPr/>
          </a:p>
        </p:txBody>
      </p:sp>
      <p:sp>
        <p:nvSpPr>
          <p:cNvPr id="720" name="Shape 720"/>
          <p:cNvSpPr/>
          <p:nvPr/>
        </p:nvSpPr>
        <p:spPr>
          <a:xfrm flipH="1" flipV="1">
            <a:off x="1996380" y="2942580"/>
            <a:ext cx="2847182" cy="2304406"/>
          </a:xfrm>
          <a:prstGeom prst="line">
            <a:avLst/>
          </a:prstGeom>
          <a:ln w="50800">
            <a:solidFill>
              <a:srgbClr val="73FA79"/>
            </a:solidFill>
            <a:miter lim="400000"/>
          </a:ln>
        </p:spPr>
        <p:txBody>
          <a:bodyPr lIns="50800" tIns="50800" rIns="50800" bIns="50800" anchor="ctr"/>
          <a:lstStyle/>
          <a:p>
            <a:endParaRPr/>
          </a:p>
        </p:txBody>
      </p:sp>
      <p:grpSp>
        <p:nvGrpSpPr>
          <p:cNvPr id="723" name="Group 723"/>
          <p:cNvGrpSpPr/>
          <p:nvPr/>
        </p:nvGrpSpPr>
        <p:grpSpPr>
          <a:xfrm>
            <a:off x="2692400" y="3536622"/>
            <a:ext cx="139701" cy="471669"/>
            <a:chOff x="0" y="0"/>
            <a:chExt cx="139700" cy="471667"/>
          </a:xfrm>
        </p:grpSpPr>
        <p:pic>
          <p:nvPicPr>
            <p:cNvPr id="721" name="droppedImage.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 y="0"/>
              <a:ext cx="130029" cy="471668"/>
            </a:xfrm>
            <a:prstGeom prst="rect">
              <a:avLst/>
            </a:prstGeom>
            <a:ln w="12700" cap="flat">
              <a:noFill/>
              <a:miter lim="400000"/>
            </a:ln>
            <a:effectLst/>
          </p:spPr>
        </p:pic>
        <p:sp>
          <p:nvSpPr>
            <p:cNvPr id="722" name="Shape 722"/>
            <p:cNvSpPr/>
            <p:nvPr/>
          </p:nvSpPr>
          <p:spPr>
            <a:xfrm>
              <a:off x="0" y="172254"/>
              <a:ext cx="39049" cy="146475"/>
            </a:xfrm>
            <a:custGeom>
              <a:avLst/>
              <a:gdLst/>
              <a:ahLst/>
              <a:cxnLst>
                <a:cxn ang="0">
                  <a:pos x="wd2" y="hd2"/>
                </a:cxn>
                <a:cxn ang="5400000">
                  <a:pos x="wd2" y="hd2"/>
                </a:cxn>
                <a:cxn ang="10800000">
                  <a:pos x="wd2" y="hd2"/>
                </a:cxn>
                <a:cxn ang="16200000">
                  <a:pos x="wd2" y="hd2"/>
                </a:cxn>
              </a:cxnLst>
              <a:rect l="0" t="0" r="r" b="b"/>
              <a:pathLst>
                <a:path w="21600" h="21600" extrusionOk="0">
                  <a:moveTo>
                    <a:pt x="9805" y="0"/>
                  </a:moveTo>
                  <a:cubicBezTo>
                    <a:pt x="7512" y="6490"/>
                    <a:pt x="5219" y="14398"/>
                    <a:pt x="5219" y="14398"/>
                  </a:cubicBezTo>
                  <a:lnTo>
                    <a:pt x="0" y="17744"/>
                  </a:lnTo>
                  <a:lnTo>
                    <a:pt x="10899" y="21600"/>
                  </a:lnTo>
                  <a:lnTo>
                    <a:pt x="21600" y="19501"/>
                  </a:lnTo>
                  <a:lnTo>
                    <a:pt x="20137" y="16085"/>
                  </a:lnTo>
                  <a:lnTo>
                    <a:pt x="20137" y="7908"/>
                  </a:lnTo>
                  <a:lnTo>
                    <a:pt x="9805" y="0"/>
                  </a:lnTo>
                  <a:close/>
                </a:path>
              </a:pathLst>
            </a:custGeom>
            <a:solidFill>
              <a:srgbClr val="E82100"/>
            </a:solidFill>
            <a:ln w="38100" cap="flat">
              <a:solidFill>
                <a:srgbClr val="000000"/>
              </a:solidFill>
              <a:prstDash val="solid"/>
              <a:miter lim="400000"/>
            </a:ln>
            <a:effectLst/>
          </p:spPr>
          <p:txBody>
            <a:bodyPr wrap="square" lIns="50800" tIns="50800" rIns="50800" bIns="50800" numCol="1" anchor="t">
              <a:noAutofit/>
            </a:bodyPr>
            <a:lstStyle/>
            <a:p>
              <a:pPr algn="ctr" defTabSz="406400">
                <a:lnSpc>
                  <a:spcPts val="3300"/>
                </a:lnSpc>
                <a:tabLst>
                  <a:tab pos="749300" algn="l"/>
                </a:tabLst>
                <a:defRPr sz="2800">
                  <a:latin typeface="Gill Sans"/>
                  <a:ea typeface="Gill Sans"/>
                  <a:cs typeface="Gill Sans"/>
                  <a:sym typeface="Gill Sans"/>
                </a:defRPr>
              </a:pPr>
              <a:endParaRPr/>
            </a:p>
          </p:txBody>
        </p:sp>
      </p:grpSp>
      <p:sp>
        <p:nvSpPr>
          <p:cNvPr id="724" name="Shape 724"/>
          <p:cNvSpPr/>
          <p:nvPr/>
        </p:nvSpPr>
        <p:spPr>
          <a:xfrm flipH="1">
            <a:off x="1506239" y="2847181"/>
            <a:ext cx="5762974" cy="913160"/>
          </a:xfrm>
          <a:prstGeom prst="line">
            <a:avLst/>
          </a:prstGeom>
          <a:ln w="50800">
            <a:solidFill>
              <a:srgbClr val="FF9300"/>
            </a:solidFill>
            <a:miter lim="400000"/>
          </a:ln>
        </p:spPr>
        <p:txBody>
          <a:bodyPr lIns="50800" tIns="50800" rIns="50800" bIns="50800" anchor="ctr"/>
          <a:lstStyle/>
          <a:p>
            <a:endParaRPr/>
          </a:p>
        </p:txBody>
      </p:sp>
      <p:sp>
        <p:nvSpPr>
          <p:cNvPr id="725" name="Shape 725"/>
          <p:cNvSpPr/>
          <p:nvPr/>
        </p:nvSpPr>
        <p:spPr>
          <a:xfrm>
            <a:off x="6743700" y="1511300"/>
            <a:ext cx="937295" cy="8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ct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Object</a:t>
            </a:r>
            <a:br/>
            <a:r>
              <a:rPr sz="2400"/>
              <a:t>དངོས་པོ།</a:t>
            </a:r>
          </a:p>
        </p:txBody>
      </p:sp>
      <p:sp>
        <p:nvSpPr>
          <p:cNvPr id="726" name="Shape 726"/>
          <p:cNvSpPr/>
          <p:nvPr/>
        </p:nvSpPr>
        <p:spPr>
          <a:xfrm>
            <a:off x="1130300" y="1498600"/>
            <a:ext cx="1741112" cy="1219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Virtual image</a:t>
            </a:r>
            <a:br/>
            <a:r>
              <a:rPr sz="2400"/>
              <a:t>སྣང་བརྙན་ལྟར་སྣང་།</a:t>
            </a:r>
            <a:r>
              <a:rPr sz="1800"/>
              <a:t/>
            </a:r>
            <a:br>
              <a:rPr sz="1800"/>
            </a:br>
            <a:endParaRPr sz="1800"/>
          </a:p>
        </p:txBody>
      </p:sp>
      <p:sp>
        <p:nvSpPr>
          <p:cNvPr id="727" name="Shape 727"/>
          <p:cNvSpPr/>
          <p:nvPr/>
        </p:nvSpPr>
        <p:spPr>
          <a:xfrm>
            <a:off x="292100" y="165100"/>
            <a:ext cx="8018761" cy="1422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119999"/>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A9A"/>
                </a:solidFill>
              </a:defRPr>
            </a:pPr>
            <a:r>
              <a:t>Image formation with spherical concave mirror</a:t>
            </a:r>
            <a:br/>
            <a:r>
              <a:rPr sz="3200"/>
              <a:t>ཟླུམ་གཟུགས་ཅན་གྱི་ཀོང་གཟུགས་མེ་ལོང་ནང་སྣང་བརྙན་སྒྲུབ་ཚུལ།</a:t>
            </a:r>
            <a:endParaRPr sz="1200">
              <a:solidFill>
                <a:srgbClr val="00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7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7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7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7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7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7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 grpId="1" animBg="1" advAuto="0"/>
      <p:bldP spid="712" grpId="2" animBg="1" advAuto="0"/>
      <p:bldP spid="713" grpId="3" animBg="1" advAuto="0"/>
      <p:bldP spid="718" grpId="4" animBg="1" advAuto="0"/>
      <p:bldP spid="719" grpId="5" animBg="1" advAuto="0"/>
      <p:bldP spid="720" grpId="6" animBg="1" advAuto="0"/>
      <p:bldP spid="723" grpId="8" animBg="1" advAuto="0"/>
      <p:bldP spid="724" grpId="7" animBg="1" advAuto="0"/>
      <p:bldP spid="726" grpId="9"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Shape 72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27</a:t>
            </a:fld>
            <a:endParaRPr/>
          </a:p>
        </p:txBody>
      </p:sp>
      <p:pic>
        <p:nvPicPr>
          <p:cNvPr id="730" name="droppedImage.png"/>
          <p:cNvPicPr>
            <a:picLocks noChangeAspect="1"/>
          </p:cNvPicPr>
          <p:nvPr/>
        </p:nvPicPr>
        <p:blipFill>
          <a:blip r:embed="rId3"/>
          <a:stretch>
            <a:fillRect/>
          </a:stretch>
        </p:blipFill>
        <p:spPr>
          <a:xfrm>
            <a:off x="2095500" y="997526"/>
            <a:ext cx="4953000" cy="4412674"/>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4" name="droppedImage.png"/>
          <p:cNvPicPr>
            <a:picLocks noChangeAspect="1"/>
          </p:cNvPicPr>
          <p:nvPr/>
        </p:nvPicPr>
        <p:blipFill>
          <a:blip r:embed="rId2"/>
          <a:stretch>
            <a:fillRect/>
          </a:stretch>
        </p:blipFill>
        <p:spPr>
          <a:xfrm>
            <a:off x="457200" y="339725"/>
            <a:ext cx="8216900" cy="6162675"/>
          </a:xfrm>
          <a:prstGeom prst="rect">
            <a:avLst/>
          </a:prstGeom>
          <a:ln w="12700"/>
        </p:spPr>
      </p:pic>
      <p:sp>
        <p:nvSpPr>
          <p:cNvPr id="735" name="Shape 735"/>
          <p:cNvSpPr/>
          <p:nvPr/>
        </p:nvSpPr>
        <p:spPr>
          <a:xfrm>
            <a:off x="6580153" y="393700"/>
            <a:ext cx="2070101"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406400">
              <a:defRPr sz="3600">
                <a:solidFill>
                  <a:srgbClr val="FFFFFF"/>
                </a:solidFill>
                <a:latin typeface="+mn-lt"/>
                <a:ea typeface="+mn-ea"/>
                <a:cs typeface="+mn-cs"/>
                <a:sym typeface="Arial"/>
              </a:defRPr>
            </a:lvl1pPr>
          </a:lstStyle>
          <a:p>
            <a:r>
              <a:t>ཐུགས་རྗེ་ཆེ།</a:t>
            </a:r>
          </a:p>
        </p:txBody>
      </p:sp>
      <p:sp>
        <p:nvSpPr>
          <p:cNvPr id="736" name="Shape 736"/>
          <p:cNvSpPr/>
          <p:nvPr/>
        </p:nvSpPr>
        <p:spPr>
          <a:xfrm>
            <a:off x="381000" y="6515100"/>
            <a:ext cx="160355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defTabSz="914400">
              <a:defRPr sz="1800">
                <a:uFill>
                  <a:solidFill>
                    <a:srgbClr val="FFFFFF"/>
                  </a:solidFill>
                </a:uFill>
              </a:defRPr>
            </a:lvl1pPr>
          </a:lstStyle>
          <a:p>
            <a:r>
              <a:t>Mount Kailash</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35">
                                            <p:bg/>
                                          </p:spTgt>
                                        </p:tgtEl>
                                        <p:attrNameLst>
                                          <p:attrName>style.visibility</p:attrName>
                                        </p:attrNameLst>
                                      </p:cBhvr>
                                      <p:to>
                                        <p:strVal val="visible"/>
                                      </p:to>
                                    </p:set>
                                    <p:animEffect transition="in" filter="dissolve">
                                      <p:cBhvr>
                                        <p:cTn id="7" dur="1000"/>
                                        <p:tgtEl>
                                          <p:spTgt spid="735">
                                            <p:bg/>
                                          </p:spTgt>
                                        </p:tgtEl>
                                      </p:cBhvr>
                                    </p:animEffect>
                                  </p:childTnLst>
                                </p:cTn>
                              </p:par>
                              <p:par>
                                <p:cTn id="8" presetID="9" presetClass="entr" presetSubtype="0" fill="hold" grpId="1" nodeType="withEffect">
                                  <p:stCondLst>
                                    <p:cond delay="0"/>
                                  </p:stCondLst>
                                  <p:iterate>
                                    <p:tmAbs val="0"/>
                                  </p:iterate>
                                  <p:childTnLst>
                                    <p:set>
                                      <p:cBhvr>
                                        <p:cTn id="9" fill="hold"/>
                                        <p:tgtEl>
                                          <p:spTgt spid="735">
                                            <p:txEl>
                                              <p:pRg st="0" end="0"/>
                                            </p:txEl>
                                          </p:spTgt>
                                        </p:tgtEl>
                                        <p:attrNameLst>
                                          <p:attrName>style.visibility</p:attrName>
                                        </p:attrNameLst>
                                      </p:cBhvr>
                                      <p:to>
                                        <p:strVal val="visible"/>
                                      </p:to>
                                    </p:set>
                                    <p:animEffect transition="in" filter="dissolve">
                                      <p:cBhvr>
                                        <p:cTn id="10" dur="1000"/>
                                        <p:tgtEl>
                                          <p:spTgt spid="7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1"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Shape 738"/>
          <p:cNvSpPr/>
          <p:nvPr/>
        </p:nvSpPr>
        <p:spPr>
          <a:xfrm>
            <a:off x="1848802" y="647700"/>
            <a:ext cx="5435601" cy="4864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marL="287337" marR="82296" indent="-287337" defTabSz="825500">
              <a:spcBef>
                <a:spcPts val="400"/>
              </a:spcBef>
              <a:buSzPct val="100000"/>
              <a:buChar char="•"/>
              <a:defRPr sz="1800">
                <a:uFill>
                  <a:solidFill>
                    <a:srgbClr val="000000"/>
                  </a:solidFill>
                </a:uFill>
                <a:latin typeface="Arial Unicode MS"/>
                <a:ea typeface="Arial Unicode MS"/>
                <a:cs typeface="Arial Unicode MS"/>
                <a:sym typeface="Arial Unicode MS"/>
              </a:defRPr>
            </a:pPr>
            <a:endParaRPr/>
          </a:p>
          <a:p>
            <a:pPr marR="82296" defTabSz="825500">
              <a:spcBef>
                <a:spcPts val="400"/>
              </a:spcBef>
              <a:defRPr sz="1800">
                <a:uFill>
                  <a:solidFill>
                    <a:srgbClr val="000000"/>
                  </a:solidFill>
                </a:uFill>
                <a:latin typeface="Arial Unicode MS"/>
                <a:ea typeface="Arial Unicode MS"/>
                <a:cs typeface="Arial Unicode MS"/>
                <a:sym typeface="Arial Unicode MS"/>
              </a:defRPr>
            </a:pPr>
            <a:r>
              <a:rPr sz="27000" b="1">
                <a:solidFill>
                  <a:srgbClr val="FF2600"/>
                </a:solidFill>
                <a:latin typeface="Helvetica"/>
                <a:ea typeface="Helvetica"/>
                <a:cs typeface="Helvetica"/>
                <a:sym typeface="Helvetica"/>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2" name="Shape 25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3</a:t>
            </a:fld>
            <a:endParaRPr/>
          </a:p>
        </p:txBody>
      </p:sp>
      <p:sp>
        <p:nvSpPr>
          <p:cNvPr id="253" name="Shape 253"/>
          <p:cNvSpPr/>
          <p:nvPr/>
        </p:nvSpPr>
        <p:spPr>
          <a:xfrm>
            <a:off x="508612" y="279400"/>
            <a:ext cx="6426201" cy="107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06400">
              <a:lnSpc>
                <a:spcPts val="3800"/>
              </a:lnSpc>
              <a:tabLst>
                <a:tab pos="749300" algn="l"/>
              </a:tabLst>
              <a:defRPr sz="3200" b="1">
                <a:solidFill>
                  <a:srgbClr val="011993"/>
                </a:solidFill>
              </a:defRPr>
            </a:pPr>
            <a:r>
              <a:rPr dirty="0" err="1"/>
              <a:t>Colours</a:t>
            </a:r>
            <a:r>
              <a:rPr dirty="0"/>
              <a:t>    </a:t>
            </a:r>
            <a:br>
              <a:rPr dirty="0"/>
            </a:br>
            <a:r>
              <a:rPr b="1" dirty="0" err="1"/>
              <a:t>ཁ་དོག</a:t>
            </a:r>
            <a:endParaRPr b="1" dirty="0"/>
          </a:p>
        </p:txBody>
      </p:sp>
      <p:pic>
        <p:nvPicPr>
          <p:cNvPr id="254" name="droppedImage.png"/>
          <p:cNvPicPr>
            <a:picLocks noChangeAspect="1"/>
          </p:cNvPicPr>
          <p:nvPr/>
        </p:nvPicPr>
        <p:blipFill>
          <a:blip r:embed="rId2"/>
          <a:stretch>
            <a:fillRect/>
          </a:stretch>
        </p:blipFill>
        <p:spPr>
          <a:xfrm>
            <a:off x="520700" y="1447800"/>
            <a:ext cx="8104462" cy="4000500"/>
          </a:xfrm>
          <a:prstGeom prst="rect">
            <a:avLst/>
          </a:prstGeom>
          <a:ln w="12700">
            <a:miter lim="400000"/>
          </a:ln>
        </p:spPr>
      </p:pic>
      <p:sp>
        <p:nvSpPr>
          <p:cNvPr id="255" name="Shape 255"/>
          <p:cNvSpPr/>
          <p:nvPr/>
        </p:nvSpPr>
        <p:spPr>
          <a:xfrm>
            <a:off x="1771650" y="5434865"/>
            <a:ext cx="5638800" cy="11068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06400">
              <a:tabLst>
                <a:tab pos="3606800" algn="l"/>
              </a:tabLst>
              <a:defRPr sz="2400"/>
            </a:pPr>
            <a:r>
              <a:rPr>
                <a:latin typeface="Monlam Uni OuChan2"/>
                <a:ea typeface="Monlam Uni OuChan2"/>
                <a:cs typeface="Monlam Uni OuChan2"/>
                <a:sym typeface="Monlam Uni OuChan2"/>
              </a:rPr>
              <a:t>Rainbow colours = Visible light spectrum</a:t>
            </a:r>
          </a:p>
          <a:p>
            <a:pPr algn="ctr">
              <a:defRPr sz="2800"/>
            </a:pPr>
            <a:r>
              <a:t>འཇའ་ཚོན་གྱི་ཁ་དོག = སྣང་རུང་གི་འོད་ཤལ།</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Shape 740"/>
          <p:cNvSpPr/>
          <p:nvPr/>
        </p:nvSpPr>
        <p:spPr>
          <a:xfrm>
            <a:off x="-38100" y="-25400"/>
            <a:ext cx="9207500" cy="6908800"/>
          </a:xfrm>
          <a:prstGeom prst="rect">
            <a:avLst/>
          </a:prstGeom>
          <a:solidFill>
            <a:srgbClr val="000000"/>
          </a:solidFill>
          <a:ln w="25400">
            <a:solidFill>
              <a:srgbClr val="000000"/>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41" name="Shape 74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30</a:t>
            </a:fld>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9" name="Group 259"/>
          <p:cNvGrpSpPr/>
          <p:nvPr/>
        </p:nvGrpSpPr>
        <p:grpSpPr>
          <a:xfrm>
            <a:off x="341931" y="354631"/>
            <a:ext cx="8426404" cy="5803901"/>
            <a:chOff x="-13668" y="-13668"/>
            <a:chExt cx="8426402" cy="5803900"/>
          </a:xfrm>
        </p:grpSpPr>
        <p:pic>
          <p:nvPicPr>
            <p:cNvPr id="257" name="droppedImage.tiff"/>
            <p:cNvPicPr>
              <a:picLocks noChangeAspect="1"/>
            </p:cNvPicPr>
            <p:nvPr/>
          </p:nvPicPr>
          <p:blipFill>
            <a:blip r:embed="rId2"/>
            <a:srcRect/>
            <a:stretch>
              <a:fillRect/>
            </a:stretch>
          </p:blipFill>
          <p:spPr>
            <a:xfrm>
              <a:off x="-13669" y="-13669"/>
              <a:ext cx="8426404" cy="5803901"/>
            </a:xfrm>
            <a:prstGeom prst="rect">
              <a:avLst/>
            </a:prstGeom>
            <a:ln w="12700" cap="flat">
              <a:noFill/>
              <a:miter lim="400000"/>
            </a:ln>
            <a:effectLst/>
          </p:spPr>
        </p:pic>
        <p:sp>
          <p:nvSpPr>
            <p:cNvPr id="258" name="Shape 258"/>
            <p:cNvSpPr/>
            <p:nvPr/>
          </p:nvSpPr>
          <p:spPr>
            <a:xfrm>
              <a:off x="3225800" y="2832100"/>
              <a:ext cx="1471856" cy="596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sz="2400">
                  <a:latin typeface="Monlam Uni OuChan2"/>
                  <a:ea typeface="Monlam Uni OuChan2"/>
                  <a:cs typeface="Monlam Uni OuChan2"/>
                  <a:sym typeface="Monlam Uni OuChan2"/>
                </a:defRPr>
              </a:lvl1pPr>
            </a:lstStyle>
            <a:p>
              <a:pPr>
                <a:defRPr>
                  <a:latin typeface="Helvetica"/>
                  <a:ea typeface="Helvetica"/>
                  <a:cs typeface="Helvetica"/>
                  <a:sym typeface="Helvetica"/>
                </a:defRPr>
              </a:pPr>
              <a:r>
                <a:rPr>
                  <a:latin typeface="Monlam Uni OuChan2"/>
                  <a:ea typeface="Monlam Uni OuChan2"/>
                  <a:cs typeface="Monlam Uni OuChan2"/>
                  <a:sym typeface="Monlam Uni OuChan2"/>
                </a:rPr>
                <a:t>སྣང་རུང་གི་འོད།</a:t>
              </a:r>
            </a:p>
          </p:txBody>
        </p:sp>
      </p:grpSp>
      <p:sp>
        <p:nvSpPr>
          <p:cNvPr id="260" name="Shape 26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4</a:t>
            </a:fld>
            <a:endParaRPr/>
          </a:p>
        </p:txBody>
      </p:sp>
      <p:sp>
        <p:nvSpPr>
          <p:cNvPr id="261" name="Shape 261"/>
          <p:cNvSpPr/>
          <p:nvPr/>
        </p:nvSpPr>
        <p:spPr>
          <a:xfrm>
            <a:off x="-12700" y="5359400"/>
            <a:ext cx="9156700" cy="1257300"/>
          </a:xfrm>
          <a:prstGeom prst="rect">
            <a:avLst/>
          </a:prstGeom>
          <a:solidFill>
            <a:srgbClr val="DCEDFF"/>
          </a:solidFill>
          <a:ln w="25400">
            <a:solidFill>
              <a:srgbClr val="DCEDFF"/>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2" name="Shape 262"/>
          <p:cNvSpPr/>
          <p:nvPr/>
        </p:nvSpPr>
        <p:spPr>
          <a:xfrm>
            <a:off x="889000" y="25400"/>
            <a:ext cx="7366000"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a:lnSpc>
                <a:spcPct val="115000"/>
              </a:lnSpc>
              <a:defRPr sz="2400"/>
            </a:pPr>
            <a:r>
              <a:rPr b="1"/>
              <a:t>Electromagnetic Spectrum       </a:t>
            </a:r>
            <a:r>
              <a:t>གློག་ཁབ་ལེན་གྱི་འོད་ཤལ།</a:t>
            </a:r>
          </a:p>
        </p:txBody>
      </p:sp>
      <p:grpSp>
        <p:nvGrpSpPr>
          <p:cNvPr id="266" name="Group 266"/>
          <p:cNvGrpSpPr/>
          <p:nvPr/>
        </p:nvGrpSpPr>
        <p:grpSpPr>
          <a:xfrm>
            <a:off x="1066800" y="5181600"/>
            <a:ext cx="6464573" cy="736600"/>
            <a:chOff x="0" y="0"/>
            <a:chExt cx="6464572" cy="736600"/>
          </a:xfrm>
        </p:grpSpPr>
        <p:sp>
          <p:nvSpPr>
            <p:cNvPr id="263" name="Shape 263"/>
            <p:cNvSpPr/>
            <p:nvPr/>
          </p:nvSpPr>
          <p:spPr>
            <a:xfrm>
              <a:off x="0" y="0"/>
              <a:ext cx="2471366" cy="736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defRPr sz="2000" b="1"/>
              </a:pPr>
              <a:r>
                <a:t>Shorter wavelength</a:t>
              </a:r>
              <a:br/>
              <a:r>
                <a:t>རླབས་ཐག་ཐུང་བ།</a:t>
              </a:r>
            </a:p>
          </p:txBody>
        </p:sp>
        <p:sp>
          <p:nvSpPr>
            <p:cNvPr id="264" name="Shape 264"/>
            <p:cNvSpPr/>
            <p:nvPr/>
          </p:nvSpPr>
          <p:spPr>
            <a:xfrm>
              <a:off x="4267199" y="0"/>
              <a:ext cx="2197374" cy="711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lgn="r">
                <a:defRPr sz="2000" b="1"/>
              </a:pPr>
              <a:r>
                <a:rPr sz="1800"/>
                <a:t>Longer wavelength</a:t>
              </a:r>
              <a:br>
                <a:rPr sz="1800"/>
              </a:br>
              <a:r>
                <a:t>རླབས་ཐག་རིང་བ།</a:t>
              </a:r>
            </a:p>
          </p:txBody>
        </p:sp>
        <p:sp>
          <p:nvSpPr>
            <p:cNvPr id="265" name="Shape 265"/>
            <p:cNvSpPr/>
            <p:nvPr/>
          </p:nvSpPr>
          <p:spPr>
            <a:xfrm flipH="1">
              <a:off x="2592255" y="395089"/>
              <a:ext cx="1624453" cy="7"/>
            </a:xfrm>
            <a:prstGeom prst="line">
              <a:avLst/>
            </a:prstGeom>
            <a:noFill/>
            <a:ln w="50800" cap="flat">
              <a:solidFill>
                <a:srgbClr val="000000"/>
              </a:solidFill>
              <a:prstDash val="solid"/>
              <a:miter lim="400000"/>
              <a:headEnd type="stealth" w="med" len="med"/>
            </a:ln>
            <a:effectLst/>
          </p:spPr>
          <p:txBody>
            <a:bodyPr wrap="square" lIns="50800" tIns="50800" rIns="50800" bIns="50800" numCol="1" anchor="ctr">
              <a:noAutofit/>
            </a:bodyPr>
            <a:lstStyle/>
            <a:p>
              <a:endParaRPr/>
            </a:p>
          </p:txBody>
        </p:sp>
      </p:grpSp>
      <p:grpSp>
        <p:nvGrpSpPr>
          <p:cNvPr id="270" name="Group 270"/>
          <p:cNvGrpSpPr/>
          <p:nvPr/>
        </p:nvGrpSpPr>
        <p:grpSpPr>
          <a:xfrm>
            <a:off x="1054100" y="5892800"/>
            <a:ext cx="6490147" cy="736600"/>
            <a:chOff x="0" y="0"/>
            <a:chExt cx="6490146" cy="736600"/>
          </a:xfrm>
        </p:grpSpPr>
        <p:sp>
          <p:nvSpPr>
            <p:cNvPr id="267" name="Shape 267"/>
            <p:cNvSpPr/>
            <p:nvPr/>
          </p:nvSpPr>
          <p:spPr>
            <a:xfrm>
              <a:off x="0" y="0"/>
              <a:ext cx="1651435" cy="69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defRPr sz="1800" b="1">
                  <a:latin typeface="+mn-lt"/>
                  <a:ea typeface="+mn-ea"/>
                  <a:cs typeface="+mn-cs"/>
                  <a:sym typeface="Arial"/>
                </a:defRPr>
              </a:pPr>
              <a:r>
                <a:t>Higher energy</a:t>
              </a:r>
              <a:br/>
              <a:r>
                <a:rPr sz="2000" b="0"/>
                <a:t>ནུས་པ་མཐོ་བ།</a:t>
              </a:r>
            </a:p>
          </p:txBody>
        </p:sp>
        <p:sp>
          <p:nvSpPr>
            <p:cNvPr id="268" name="Shape 268"/>
            <p:cNvSpPr/>
            <p:nvPr/>
          </p:nvSpPr>
          <p:spPr>
            <a:xfrm>
              <a:off x="4889499" y="25400"/>
              <a:ext cx="1600648" cy="711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marR="186690" algn="r">
                <a:defRPr sz="1800" b="1"/>
              </a:pPr>
              <a:r>
                <a:t>Lower energy</a:t>
              </a:r>
              <a:br/>
              <a:r>
                <a:rPr sz="2000" b="0"/>
                <a:t>ནུས་པ་དམའ་བ།</a:t>
              </a:r>
            </a:p>
          </p:txBody>
        </p:sp>
        <p:sp>
          <p:nvSpPr>
            <p:cNvPr id="269" name="Shape 269"/>
            <p:cNvSpPr/>
            <p:nvPr/>
          </p:nvSpPr>
          <p:spPr>
            <a:xfrm flipV="1">
              <a:off x="1841500" y="406405"/>
              <a:ext cx="2916182" cy="1"/>
            </a:xfrm>
            <a:prstGeom prst="line">
              <a:avLst/>
            </a:prstGeom>
            <a:noFill/>
            <a:ln w="50800" cap="flat">
              <a:solidFill>
                <a:srgbClr val="000000"/>
              </a:solidFill>
              <a:prstDash val="solid"/>
              <a:miter lim="400000"/>
              <a:headEnd type="stealth" w="med" len="med"/>
            </a:ln>
            <a:effectLst/>
          </p:spPr>
          <p:txBody>
            <a:bodyPr wrap="square" lIns="50800" tIns="50800" rIns="50800" bIns="50800" numCol="1" anchor="ctr">
              <a:noAutofit/>
            </a:bodyPr>
            <a:lstStyle/>
            <a:p>
              <a:endParaRPr/>
            </a:p>
          </p:txBody>
        </p:sp>
      </p:grpSp>
    </p:spTree>
  </p:cSld>
  <p:clrMapOvr>
    <a:masterClrMapping/>
  </p:clrMapOvr>
  <p:transition xmlns:p14="http://schemas.microsoft.com/office/powerpoint/2010/mai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1" animBg="1" advAuto="0"/>
      <p:bldP spid="270"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rPr/>
              <a:t>5</a:t>
            </a:fld>
            <a:endParaRPr/>
          </a:p>
        </p:txBody>
      </p:sp>
      <p:sp>
        <p:nvSpPr>
          <p:cNvPr id="273" name="Shape 273"/>
          <p:cNvSpPr/>
          <p:nvPr/>
        </p:nvSpPr>
        <p:spPr>
          <a:xfrm>
            <a:off x="292497" y="63500"/>
            <a:ext cx="6324601" cy="6565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06400">
              <a:lnSpc>
                <a:spcPts val="4300"/>
              </a:lnSpc>
              <a:tabLst>
                <a:tab pos="749300" algn="l"/>
              </a:tabLst>
              <a:defRPr sz="3000" b="1">
                <a:solidFill>
                  <a:srgbClr val="011993"/>
                </a:solidFill>
              </a:defRPr>
            </a:pPr>
            <a:r>
              <a:rPr dirty="0"/>
              <a:t>Re</a:t>
            </a:r>
            <a:r>
              <a:rPr dirty="0">
                <a:solidFill>
                  <a:srgbClr val="FF4013"/>
                </a:solidFill>
              </a:rPr>
              <a:t>fle</a:t>
            </a:r>
            <a:r>
              <a:rPr dirty="0"/>
              <a:t>ction  </a:t>
            </a:r>
            <a:r>
              <a:rPr sz="3600" dirty="0"/>
              <a:t> </a:t>
            </a:r>
            <a:r>
              <a:rPr sz="3200" b="1" dirty="0">
                <a:solidFill>
                  <a:srgbClr val="011A9A"/>
                </a:solidFill>
              </a:rPr>
              <a:t>ལྡོག་འཕྲོ།</a:t>
            </a:r>
          </a:p>
        </p:txBody>
      </p:sp>
      <p:sp>
        <p:nvSpPr>
          <p:cNvPr id="274" name="Shape 274"/>
          <p:cNvSpPr/>
          <p:nvPr/>
        </p:nvSpPr>
        <p:spPr>
          <a:xfrm>
            <a:off x="273049" y="965200"/>
            <a:ext cx="9068981" cy="902811"/>
          </a:xfrm>
          <a:prstGeom prst="rect">
            <a:avLst/>
          </a:prstGeom>
          <a:ln w="12700">
            <a:noFill/>
            <a:miter lim="400000"/>
          </a:ln>
          <a:extLst>
            <a:ext uri="{C572A759-6A51-4108-AA02-DFA0A04FC94B}">
              <ma14:wrappingTextBoxFlag xmlns:ma14="http://schemas.microsoft.com/office/mac/drawingml/2011/main" val="1"/>
            </a:ext>
          </a:extLst>
        </p:spPr>
        <p:txBody>
          <a:bodyPr wrap="square" lIns="50800" tIns="50800" rIns="50800" bIns="50800">
            <a:spAutoFit/>
          </a:bodyPr>
          <a:lstStyle/>
          <a:p>
            <a:pPr marL="40639" marR="40639" defTabSz="914400">
              <a:buClr>
                <a:srgbClr val="000000"/>
              </a:buClr>
              <a:buFont typeface="Arial"/>
              <a:tabLst>
                <a:tab pos="2044700" algn="l"/>
              </a:tabLst>
              <a:defRPr sz="2400" b="1">
                <a:uFill>
                  <a:solidFill>
                    <a:srgbClr val="000000"/>
                  </a:solidFill>
                </a:uFill>
              </a:defRPr>
            </a:pPr>
            <a:r>
              <a:rPr dirty="0"/>
              <a:t>Historically: 	Seeing </a:t>
            </a:r>
            <a:r>
              <a:rPr lang="en-US" sz="2400" dirty="0">
                <a:solidFill>
                  <a:schemeClr val="tx1"/>
                </a:solidFill>
              </a:rPr>
              <a:t>one’s </a:t>
            </a:r>
            <a:r>
              <a:rPr sz="2400" dirty="0">
                <a:solidFill>
                  <a:schemeClr val="tx1"/>
                </a:solidFill>
              </a:rPr>
              <a:t>own </a:t>
            </a:r>
            <a:r>
              <a:rPr dirty="0"/>
              <a:t>face </a:t>
            </a:r>
            <a:r>
              <a:rPr lang="de-CH" dirty="0"/>
              <a:t>o</a:t>
            </a:r>
            <a:r>
              <a:rPr dirty="0"/>
              <a:t>n</a:t>
            </a:r>
            <a:r>
              <a:rPr lang="en-US" dirty="0"/>
              <a:t> </a:t>
            </a:r>
            <a:r>
              <a:rPr sz="1400" dirty="0">
                <a:solidFill>
                  <a:srgbClr val="FF0000"/>
                </a:solidFill>
              </a:rPr>
              <a:t> </a:t>
            </a:r>
            <a:r>
              <a:rPr dirty="0"/>
              <a:t>water surface</a:t>
            </a:r>
            <a:br>
              <a:rPr dirty="0"/>
            </a:br>
            <a:r>
              <a:rPr sz="2800" b="0" dirty="0"/>
              <a:t>ལོ་རྒྱུས་ལྟར། 	</a:t>
            </a:r>
            <a:r>
              <a:rPr lang="bo-CN" sz="2800" dirty="0"/>
              <a:t>སོ་སོའི་</a:t>
            </a:r>
            <a:r>
              <a:rPr sz="2800" dirty="0" err="1"/>
              <a:t>གདོང་ཆུའི་ངོས་ལ་མཐོང་བ</a:t>
            </a:r>
            <a:r>
              <a:rPr sz="2800" dirty="0"/>
              <a:t>།</a:t>
            </a:r>
          </a:p>
        </p:txBody>
      </p:sp>
      <p:pic>
        <p:nvPicPr>
          <p:cNvPr id="275" name="droppedImage.png"/>
          <p:cNvPicPr>
            <a:picLocks noChangeAspect="1"/>
          </p:cNvPicPr>
          <p:nvPr/>
        </p:nvPicPr>
        <p:blipFill>
          <a:blip r:embed="rId3"/>
          <a:stretch>
            <a:fillRect/>
          </a:stretch>
        </p:blipFill>
        <p:spPr>
          <a:xfrm>
            <a:off x="1016000" y="2273300"/>
            <a:ext cx="6845300" cy="4165600"/>
          </a:xfrm>
          <a:prstGeom prst="rect">
            <a:avLst/>
          </a:prstGeom>
          <a:ln w="12700">
            <a:miter lim="400000"/>
          </a:ln>
        </p:spPr>
      </p:pic>
    </p:spTree>
  </p:cSld>
  <p:clrMapOvr>
    <a:masterClrMapping/>
  </p:clrMapOvr>
  <p:transition xmlns:p14="http://schemas.microsoft.com/office/powerpoint/2010/mai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6</a:t>
            </a:fld>
            <a:endParaRPr/>
          </a:p>
        </p:txBody>
      </p:sp>
      <p:sp>
        <p:nvSpPr>
          <p:cNvPr id="280" name="Shape 280"/>
          <p:cNvSpPr/>
          <p:nvPr/>
        </p:nvSpPr>
        <p:spPr>
          <a:xfrm rot="21597691">
            <a:off x="508000" y="127000"/>
            <a:ext cx="593983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defTabSz="406400">
              <a:defRPr sz="2600" b="1">
                <a:solidFill>
                  <a:srgbClr val="011993"/>
                </a:solidFill>
              </a:defRPr>
            </a:lvl1pPr>
          </a:lstStyle>
          <a:p>
            <a:r>
              <a:t>Light propagation (Physics)</a:t>
            </a:r>
          </a:p>
        </p:txBody>
      </p:sp>
      <p:sp>
        <p:nvSpPr>
          <p:cNvPr id="281" name="Shape 281"/>
          <p:cNvSpPr/>
          <p:nvPr/>
        </p:nvSpPr>
        <p:spPr>
          <a:xfrm rot="21597691">
            <a:off x="523927" y="730478"/>
            <a:ext cx="4349006"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just" defTabSz="406400">
              <a:spcBef>
                <a:spcPts val="500"/>
              </a:spcBef>
              <a:tabLst>
                <a:tab pos="4521200" algn="l"/>
              </a:tabLst>
              <a:defRPr sz="2800">
                <a:solidFill>
                  <a:srgbClr val="011993"/>
                </a:solidFill>
              </a:defRPr>
            </a:lvl1pPr>
          </a:lstStyle>
          <a:p>
            <a:r>
              <a:rPr b="1" dirty="0"/>
              <a:t>འོད་ཀྱི་ཁྱབ་གདལ།  ༼དངོས་ཁམས་ཚན་རིག༽</a:t>
            </a:r>
          </a:p>
        </p:txBody>
      </p:sp>
      <p:grpSp>
        <p:nvGrpSpPr>
          <p:cNvPr id="288" name="Group 288"/>
          <p:cNvGrpSpPr/>
          <p:nvPr/>
        </p:nvGrpSpPr>
        <p:grpSpPr>
          <a:xfrm>
            <a:off x="2463799" y="1689100"/>
            <a:ext cx="4215911" cy="1574477"/>
            <a:chOff x="0" y="0"/>
            <a:chExt cx="4215909" cy="1574476"/>
          </a:xfrm>
        </p:grpSpPr>
        <p:grpSp>
          <p:nvGrpSpPr>
            <p:cNvPr id="284" name="Group 284"/>
            <p:cNvGrpSpPr/>
            <p:nvPr/>
          </p:nvGrpSpPr>
          <p:grpSpPr>
            <a:xfrm>
              <a:off x="0" y="889000"/>
              <a:ext cx="4215909" cy="685476"/>
              <a:chOff x="0" y="0"/>
              <a:chExt cx="4215908" cy="685475"/>
            </a:xfrm>
          </p:grpSpPr>
          <p:sp>
            <p:nvSpPr>
              <p:cNvPr id="282" name="Shape 282"/>
              <p:cNvSpPr/>
              <p:nvPr/>
            </p:nvSpPr>
            <p:spPr>
              <a:xfrm flipH="1" flipV="1">
                <a:off x="2281197" y="0"/>
                <a:ext cx="1934712" cy="685476"/>
              </a:xfrm>
              <a:prstGeom prst="line">
                <a:avLst/>
              </a:prstGeom>
              <a:noFill/>
              <a:ln w="25400" cap="flat">
                <a:solidFill>
                  <a:srgbClr val="000000"/>
                </a:solidFill>
                <a:prstDash val="solid"/>
                <a:miter lim="400000"/>
                <a:headEnd type="stealth" w="med" len="med"/>
              </a:ln>
              <a:effectLst/>
            </p:spPr>
            <p:txBody>
              <a:bodyPr wrap="square" lIns="50800" tIns="50800" rIns="50800" bIns="50800" numCol="1" anchor="ctr">
                <a:noAutofit/>
              </a:bodyPr>
              <a:lstStyle/>
              <a:p>
                <a:endParaRPr/>
              </a:p>
            </p:txBody>
          </p:sp>
          <p:sp>
            <p:nvSpPr>
              <p:cNvPr id="283" name="Shape 283"/>
              <p:cNvSpPr/>
              <p:nvPr/>
            </p:nvSpPr>
            <p:spPr>
              <a:xfrm flipV="1">
                <a:off x="0" y="3543"/>
                <a:ext cx="1937207" cy="678390"/>
              </a:xfrm>
              <a:prstGeom prst="line">
                <a:avLst/>
              </a:prstGeom>
              <a:noFill/>
              <a:ln w="25400" cap="flat">
                <a:solidFill>
                  <a:srgbClr val="000000"/>
                </a:solidFill>
                <a:prstDash val="solid"/>
                <a:miter lim="400000"/>
                <a:headEnd type="stealth" w="med" len="med"/>
              </a:ln>
              <a:effectLst/>
            </p:spPr>
            <p:txBody>
              <a:bodyPr wrap="square" lIns="50800" tIns="50800" rIns="50800" bIns="50800" numCol="1" anchor="ctr">
                <a:noAutofit/>
              </a:bodyPr>
              <a:lstStyle/>
              <a:p>
                <a:endParaRPr/>
              </a:p>
            </p:txBody>
          </p:sp>
        </p:grpSp>
        <p:grpSp>
          <p:nvGrpSpPr>
            <p:cNvPr id="287" name="Group 287"/>
            <p:cNvGrpSpPr/>
            <p:nvPr/>
          </p:nvGrpSpPr>
          <p:grpSpPr>
            <a:xfrm>
              <a:off x="816905" y="0"/>
              <a:ext cx="2579020" cy="878323"/>
              <a:chOff x="0" y="0"/>
              <a:chExt cx="2579018" cy="878323"/>
            </a:xfrm>
          </p:grpSpPr>
          <p:sp>
            <p:nvSpPr>
              <p:cNvPr id="285" name="Shape 285"/>
              <p:cNvSpPr/>
              <p:nvPr/>
            </p:nvSpPr>
            <p:spPr>
              <a:xfrm>
                <a:off x="0" y="0"/>
                <a:ext cx="2579018"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ctr" defTabSz="406400">
                  <a:lnSpc>
                    <a:spcPts val="2400"/>
                  </a:lnSpc>
                  <a:tabLst>
                    <a:tab pos="749300" algn="l"/>
                  </a:tabLst>
                  <a:defRPr sz="2000" b="1"/>
                </a:lvl1pPr>
              </a:lstStyle>
              <a:p>
                <a:r>
                  <a:t>Two models for light</a:t>
                </a:r>
              </a:p>
            </p:txBody>
          </p:sp>
          <p:sp>
            <p:nvSpPr>
              <p:cNvPr id="286" name="Shape 286"/>
              <p:cNvSpPr/>
              <p:nvPr/>
            </p:nvSpPr>
            <p:spPr>
              <a:xfrm>
                <a:off x="124844" y="406400"/>
                <a:ext cx="2240125" cy="471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defRPr sz="2000"/>
                </a:lvl1pPr>
              </a:lstStyle>
              <a:p>
                <a:pPr algn="ctr"/>
                <a:r>
                  <a:rPr sz="2400" dirty="0" err="1"/>
                  <a:t>འོད་ཀྱི་དཔེ་གཟུགས་གཉིས</a:t>
                </a:r>
                <a:r>
                  <a:rPr sz="2400" dirty="0"/>
                  <a:t>།</a:t>
                </a:r>
              </a:p>
            </p:txBody>
          </p:sp>
        </p:grpSp>
      </p:grpSp>
      <p:grpSp>
        <p:nvGrpSpPr>
          <p:cNvPr id="291" name="Group 291"/>
          <p:cNvGrpSpPr/>
          <p:nvPr/>
        </p:nvGrpSpPr>
        <p:grpSpPr>
          <a:xfrm>
            <a:off x="924373" y="3276600"/>
            <a:ext cx="1851003" cy="878324"/>
            <a:chOff x="0" y="0"/>
            <a:chExt cx="1851001" cy="878324"/>
          </a:xfrm>
        </p:grpSpPr>
        <p:sp>
          <p:nvSpPr>
            <p:cNvPr id="289" name="Shape 289"/>
            <p:cNvSpPr/>
            <p:nvPr/>
          </p:nvSpPr>
          <p:spPr>
            <a:xfrm>
              <a:off x="0" y="0"/>
              <a:ext cx="1851001"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ctr" defTabSz="406400">
                <a:lnSpc>
                  <a:spcPts val="2400"/>
                </a:lnSpc>
                <a:tabLst>
                  <a:tab pos="749300" algn="l"/>
                </a:tabLst>
                <a:defRPr sz="2000"/>
              </a:lvl1pPr>
            </a:lstStyle>
            <a:p>
              <a:r>
                <a:t>Flux of photons</a:t>
              </a:r>
            </a:p>
          </p:txBody>
        </p:sp>
        <p:sp>
          <p:nvSpPr>
            <p:cNvPr id="290" name="Shape 290"/>
            <p:cNvSpPr/>
            <p:nvPr/>
          </p:nvSpPr>
          <p:spPr>
            <a:xfrm>
              <a:off x="104326" y="406400"/>
              <a:ext cx="1384994"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defTabSz="406400">
                <a:defRPr sz="2000"/>
              </a:lvl1pPr>
            </a:lstStyle>
            <a:p>
              <a:r>
                <a:rPr sz="2400" dirty="0" err="1"/>
                <a:t>འོད་རྡུལ་གྱི་ཆུན་པོ</a:t>
              </a:r>
              <a:r>
                <a:rPr sz="2400" dirty="0"/>
                <a:t>།</a:t>
              </a:r>
            </a:p>
          </p:txBody>
        </p:sp>
      </p:grpSp>
      <p:grpSp>
        <p:nvGrpSpPr>
          <p:cNvPr id="294" name="Group 294"/>
          <p:cNvGrpSpPr/>
          <p:nvPr/>
        </p:nvGrpSpPr>
        <p:grpSpPr>
          <a:xfrm>
            <a:off x="5465281" y="3289300"/>
            <a:ext cx="2598987" cy="891024"/>
            <a:chOff x="0" y="0"/>
            <a:chExt cx="2598986" cy="891024"/>
          </a:xfrm>
        </p:grpSpPr>
        <p:sp>
          <p:nvSpPr>
            <p:cNvPr id="292" name="Shape 292"/>
            <p:cNvSpPr/>
            <p:nvPr/>
          </p:nvSpPr>
          <p:spPr>
            <a:xfrm>
              <a:off x="0" y="0"/>
              <a:ext cx="2598986"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ctr" defTabSz="406400">
                <a:lnSpc>
                  <a:spcPts val="2400"/>
                </a:lnSpc>
                <a:tabLst>
                  <a:tab pos="749300" algn="l"/>
                </a:tabLst>
                <a:defRPr sz="2000"/>
              </a:lvl1pPr>
            </a:lstStyle>
            <a:p>
              <a:r>
                <a:t>Electromagnetic wave</a:t>
              </a:r>
            </a:p>
          </p:txBody>
        </p:sp>
        <p:sp>
          <p:nvSpPr>
            <p:cNvPr id="293" name="Shape 293"/>
            <p:cNvSpPr/>
            <p:nvPr/>
          </p:nvSpPr>
          <p:spPr>
            <a:xfrm>
              <a:off x="275118" y="419100"/>
              <a:ext cx="1633459"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defTabSz="406400">
                <a:defRPr sz="2000"/>
              </a:lvl1pPr>
            </a:lstStyle>
            <a:p>
              <a:r>
                <a:rPr sz="2400" dirty="0" err="1"/>
                <a:t>གློག་ཁབ་ལེན་གྱི་རླབས</a:t>
              </a:r>
              <a:r>
                <a:rPr sz="2400" dirty="0"/>
                <a:t>།</a:t>
              </a:r>
            </a:p>
          </p:txBody>
        </p:sp>
      </p:gr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1" animBg="1" advAuto="0"/>
      <p:bldP spid="291" grpId="2" animBg="1" advAuto="0"/>
      <p:bldP spid="294"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p:nvPr/>
        </p:nvSpPr>
        <p:spPr>
          <a:xfrm>
            <a:off x="-38100" y="-25400"/>
            <a:ext cx="9207500" cy="6908800"/>
          </a:xfrm>
          <a:prstGeom prst="rect">
            <a:avLst/>
          </a:prstGeom>
          <a:solidFill>
            <a:srgbClr val="000000"/>
          </a:solidFill>
          <a:ln w="25400">
            <a:solidFill>
              <a:srgbClr val="000000"/>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7" name="Shape 29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7</a:t>
            </a:fld>
            <a:endParaRPr/>
          </a:p>
        </p:txBody>
      </p:sp>
      <p:sp>
        <p:nvSpPr>
          <p:cNvPr id="298" name="Shape 298"/>
          <p:cNvSpPr/>
          <p:nvPr/>
        </p:nvSpPr>
        <p:spPr>
          <a:xfrm>
            <a:off x="3937000" y="2794000"/>
            <a:ext cx="1270000" cy="1270000"/>
          </a:xfrm>
          <a:prstGeom prst="ellipse">
            <a:avLst/>
          </a:prstGeom>
          <a:solidFill>
            <a:srgbClr val="FFFFFF"/>
          </a:solidFill>
          <a:ln w="25400">
            <a:solidFill>
              <a:srgbClr val="000000"/>
            </a:solidFill>
            <a:miter lim="400000"/>
          </a:ln>
        </p:spPr>
        <p:txBody>
          <a:bodyPr lIns="38100" tIns="38100" rIns="38100" bIns="38100" anchor="ctr"/>
          <a:lstStyle/>
          <a:p>
            <a:pPr algn="ctr" defTabSz="406400">
              <a:lnSpc>
                <a:spcPts val="3300"/>
              </a:lnSpc>
              <a:tabLst>
                <a:tab pos="749300" algn="l"/>
              </a:tabLst>
              <a:defRPr sz="2800">
                <a:effectLst>
                  <a:outerShdw blurRad="38100" dist="12700" dir="5400000" rotWithShape="0">
                    <a:srgbClr val="000000">
                      <a:alpha val="50000"/>
                    </a:srgbClr>
                  </a:outerShdw>
                </a:effectLst>
                <a:latin typeface="Gill Sans"/>
                <a:ea typeface="Gill Sans"/>
                <a:cs typeface="Gill Sans"/>
                <a:sym typeface="Gill Sans"/>
              </a:defRPr>
            </a:pPr>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p:nvPr/>
        </p:nvSpPr>
        <p:spPr>
          <a:xfrm>
            <a:off x="4064000" y="3276600"/>
            <a:ext cx="1359346" cy="3795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defTabSz="914400">
              <a:defRPr sz="1800">
                <a:solidFill>
                  <a:srgbClr val="FFFFFF"/>
                </a:solidFill>
                <a:uFill>
                  <a:solidFill>
                    <a:srgbClr val="FFFFFF"/>
                  </a:solidFill>
                </a:uFill>
                <a:latin typeface="+mn-lt"/>
                <a:ea typeface="+mn-ea"/>
                <a:cs typeface="+mn-cs"/>
                <a:sym typeface="Arial"/>
              </a:defRPr>
            </a:lvl1pPr>
          </a:lstStyle>
          <a:p>
            <a:r>
              <a:rPr lang="de-CH" dirty="0" err="1"/>
              <a:t>Projector</a:t>
            </a:r>
            <a:r>
              <a:rPr dirty="0"/>
              <a:t> off</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p:cNvSpPr>
          <p:nvPr>
            <p:ph type="sldNum" sz="quarter" idx="2"/>
          </p:nvPr>
        </p:nvSpPr>
        <p:spPr>
          <a:xfrm>
            <a:off x="4496679" y="6667500"/>
            <a:ext cx="151912" cy="220981"/>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rPr/>
              <a:t>9</a:t>
            </a:fld>
            <a:endParaRPr dirty="0"/>
          </a:p>
        </p:txBody>
      </p:sp>
      <p:sp>
        <p:nvSpPr>
          <p:cNvPr id="307" name="Shape 307"/>
          <p:cNvSpPr/>
          <p:nvPr/>
        </p:nvSpPr>
        <p:spPr>
          <a:xfrm>
            <a:off x="3453883" y="5737305"/>
            <a:ext cx="1057050" cy="739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11480">
              <a:lnSpc>
                <a:spcPts val="2100"/>
              </a:lnSpc>
              <a:tabLst>
                <a:tab pos="749300" algn="l"/>
              </a:tabLst>
              <a:defRPr sz="1800"/>
            </a:pPr>
            <a:r>
              <a:t>Example:</a:t>
            </a:r>
            <a:br/>
            <a:r>
              <a:rPr>
                <a:latin typeface="Monlam Uni OuChan2"/>
                <a:ea typeface="Monlam Uni OuChan2"/>
                <a:cs typeface="Monlam Uni OuChan2"/>
                <a:sym typeface="Monlam Uni OuChan2"/>
              </a:rPr>
              <a:t>དཔེ་</a:t>
            </a:r>
            <a:r>
              <a:t>མཚོན</a:t>
            </a:r>
            <a:r>
              <a:rPr>
                <a:latin typeface="Monlam Uni OuChan2"/>
                <a:ea typeface="Monlam Uni OuChan2"/>
                <a:cs typeface="Monlam Uni OuChan2"/>
                <a:sym typeface="Monlam Uni OuChan2"/>
              </a:rPr>
              <a:t>། </a:t>
            </a:r>
          </a:p>
        </p:txBody>
      </p:sp>
      <p:grpSp>
        <p:nvGrpSpPr>
          <p:cNvPr id="311" name="Group 311"/>
          <p:cNvGrpSpPr/>
          <p:nvPr/>
        </p:nvGrpSpPr>
        <p:grpSpPr>
          <a:xfrm>
            <a:off x="390007" y="1120140"/>
            <a:ext cx="2937510" cy="788671"/>
            <a:chOff x="0" y="0"/>
            <a:chExt cx="2937509" cy="788669"/>
          </a:xfrm>
        </p:grpSpPr>
        <p:sp>
          <p:nvSpPr>
            <p:cNvPr id="308" name="Shape 308"/>
            <p:cNvSpPr/>
            <p:nvPr/>
          </p:nvSpPr>
          <p:spPr>
            <a:xfrm>
              <a:off x="0" y="194309"/>
              <a:ext cx="2937510"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algn="ctr" defTabSz="411480">
                <a:lnSpc>
                  <a:spcPts val="3100"/>
                </a:lnSpc>
                <a:tabLst>
                  <a:tab pos="749300" algn="l"/>
                </a:tabLst>
                <a:defRPr sz="2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9" name="Shape 309"/>
            <p:cNvSpPr/>
            <p:nvPr/>
          </p:nvSpPr>
          <p:spPr>
            <a:xfrm>
              <a:off x="907635" y="228600"/>
              <a:ext cx="1147171" cy="560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defTabSz="411480">
                <a:defRPr sz="1800">
                  <a:latin typeface="+mn-lt"/>
                  <a:ea typeface="+mn-ea"/>
                  <a:cs typeface="+mn-cs"/>
                  <a:sym typeface="Arial"/>
                </a:defRPr>
              </a:lvl1pPr>
            </a:lstStyle>
            <a:p>
              <a:r>
                <a:rPr dirty="0"/>
                <a:t>མངོན་ཚུལ།</a:t>
              </a:r>
            </a:p>
          </p:txBody>
        </p:sp>
        <p:sp>
          <p:nvSpPr>
            <p:cNvPr id="310" name="Shape 310"/>
            <p:cNvSpPr/>
            <p:nvPr/>
          </p:nvSpPr>
          <p:spPr>
            <a:xfrm>
              <a:off x="942" y="0"/>
              <a:ext cx="963523" cy="228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411480">
                <a:lnSpc>
                  <a:spcPts val="900"/>
                </a:lnSpc>
                <a:tabLst>
                  <a:tab pos="749300" algn="l"/>
                </a:tabLst>
                <a:defRPr sz="800">
                  <a:solidFill>
                    <a:srgbClr val="000000">
                      <a:alpha val="69000"/>
                    </a:srgbClr>
                  </a:solidFill>
                  <a:latin typeface="Gill Sans"/>
                  <a:ea typeface="Gill Sans"/>
                  <a:cs typeface="Gill Sans"/>
                  <a:sym typeface="Gill Sans"/>
                </a:defRPr>
              </a:lvl1pPr>
            </a:lstStyle>
            <a:p>
              <a:r>
                <a:t>phenomenon</a:t>
              </a:r>
            </a:p>
          </p:txBody>
        </p:sp>
      </p:grpSp>
      <p:grpSp>
        <p:nvGrpSpPr>
          <p:cNvPr id="316" name="Group 316"/>
          <p:cNvGrpSpPr/>
          <p:nvPr/>
        </p:nvGrpSpPr>
        <p:grpSpPr>
          <a:xfrm>
            <a:off x="383974" y="5440679"/>
            <a:ext cx="2943543" cy="937261"/>
            <a:chOff x="0" y="0"/>
            <a:chExt cx="2943542" cy="937259"/>
          </a:xfrm>
        </p:grpSpPr>
        <p:sp>
          <p:nvSpPr>
            <p:cNvPr id="312" name="Shape 312"/>
            <p:cNvSpPr/>
            <p:nvPr/>
          </p:nvSpPr>
          <p:spPr>
            <a:xfrm flipV="1">
              <a:off x="1482281" y="-1"/>
              <a:ext cx="1" cy="434342"/>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defTabSz="411480">
                <a:defRPr sz="1000"/>
              </a:pPr>
              <a:endParaRPr/>
            </a:p>
          </p:txBody>
        </p:sp>
        <p:sp>
          <p:nvSpPr>
            <p:cNvPr id="313" name="Shape 313"/>
            <p:cNvSpPr/>
            <p:nvPr/>
          </p:nvSpPr>
          <p:spPr>
            <a:xfrm>
              <a:off x="6032" y="445769"/>
              <a:ext cx="2937511"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algn="ctr" defTabSz="411480">
                <a:lnSpc>
                  <a:spcPts val="3100"/>
                </a:lnSpc>
                <a:tabLst>
                  <a:tab pos="749300" algn="l"/>
                </a:tabLst>
                <a:defRPr sz="2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4" name="Shape 314"/>
            <p:cNvSpPr/>
            <p:nvPr/>
          </p:nvSpPr>
          <p:spPr>
            <a:xfrm>
              <a:off x="1130842" y="514367"/>
              <a:ext cx="702878" cy="3542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411480">
                <a:defRPr sz="1800">
                  <a:latin typeface="+mn-lt"/>
                  <a:ea typeface="+mn-ea"/>
                  <a:cs typeface="+mn-cs"/>
                  <a:sym typeface="Arial"/>
                </a:defRPr>
              </a:lvl1pPr>
            </a:lstStyle>
            <a:p>
              <a:pPr algn="ctr"/>
              <a:r>
                <a:rPr dirty="0"/>
                <a:t>སྔོན་དཔག</a:t>
              </a:r>
            </a:p>
          </p:txBody>
        </p:sp>
        <p:sp>
          <p:nvSpPr>
            <p:cNvPr id="315" name="Shape 315"/>
            <p:cNvSpPr/>
            <p:nvPr/>
          </p:nvSpPr>
          <p:spPr>
            <a:xfrm>
              <a:off x="0" y="251459"/>
              <a:ext cx="748688"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411480">
                <a:lnSpc>
                  <a:spcPts val="900"/>
                </a:lnSpc>
                <a:tabLst>
                  <a:tab pos="749300" algn="l"/>
                </a:tabLst>
                <a:defRPr sz="800">
                  <a:solidFill>
                    <a:srgbClr val="000000">
                      <a:alpha val="69000"/>
                    </a:srgbClr>
                  </a:solidFill>
                  <a:latin typeface="Gill Sans"/>
                  <a:ea typeface="Gill Sans"/>
                  <a:cs typeface="Gill Sans"/>
                  <a:sym typeface="Gill Sans"/>
                </a:defRPr>
              </a:lvl1pPr>
            </a:lstStyle>
            <a:p>
              <a:r>
                <a:t>prediction</a:t>
              </a:r>
            </a:p>
          </p:txBody>
        </p:sp>
      </p:grpSp>
      <p:grpSp>
        <p:nvGrpSpPr>
          <p:cNvPr id="321" name="Group 321"/>
          <p:cNvGrpSpPr/>
          <p:nvPr/>
        </p:nvGrpSpPr>
        <p:grpSpPr>
          <a:xfrm>
            <a:off x="385559" y="3623309"/>
            <a:ext cx="2941958" cy="925831"/>
            <a:chOff x="0" y="0"/>
            <a:chExt cx="2941957" cy="925830"/>
          </a:xfrm>
        </p:grpSpPr>
        <p:sp>
          <p:nvSpPr>
            <p:cNvPr id="317" name="Shape 317"/>
            <p:cNvSpPr/>
            <p:nvPr/>
          </p:nvSpPr>
          <p:spPr>
            <a:xfrm flipV="1">
              <a:off x="1480696" y="-1"/>
              <a:ext cx="1" cy="434342"/>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defTabSz="411480">
                <a:defRPr sz="1000"/>
              </a:pPr>
              <a:endParaRPr/>
            </a:p>
          </p:txBody>
        </p:sp>
        <p:sp>
          <p:nvSpPr>
            <p:cNvPr id="318" name="Shape 318"/>
            <p:cNvSpPr/>
            <p:nvPr/>
          </p:nvSpPr>
          <p:spPr>
            <a:xfrm>
              <a:off x="4447" y="434340"/>
              <a:ext cx="2937511"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algn="ctr" defTabSz="411480">
                <a:lnSpc>
                  <a:spcPts val="3100"/>
                </a:lnSpc>
                <a:tabLst>
                  <a:tab pos="749300" algn="l"/>
                </a:tabLst>
                <a:defRPr sz="2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9" name="Shape 319"/>
            <p:cNvSpPr/>
            <p:nvPr/>
          </p:nvSpPr>
          <p:spPr>
            <a:xfrm>
              <a:off x="0" y="240029"/>
              <a:ext cx="1002901"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411480">
                <a:lnSpc>
                  <a:spcPts val="900"/>
                </a:lnSpc>
                <a:tabLst>
                  <a:tab pos="749300" algn="l"/>
                </a:tabLst>
                <a:defRPr sz="800">
                  <a:solidFill>
                    <a:srgbClr val="000000">
                      <a:alpha val="69000"/>
                    </a:srgbClr>
                  </a:solidFill>
                  <a:latin typeface="Gill Sans"/>
                  <a:ea typeface="Gill Sans"/>
                  <a:cs typeface="Gill Sans"/>
                  <a:sym typeface="Gill Sans"/>
                </a:defRPr>
              </a:lvl1pPr>
            </a:lstStyle>
            <a:p>
              <a:r>
                <a:t>measurement</a:t>
              </a:r>
            </a:p>
          </p:txBody>
        </p:sp>
        <p:sp>
          <p:nvSpPr>
            <p:cNvPr id="320" name="Shape 320"/>
            <p:cNvSpPr/>
            <p:nvPr/>
          </p:nvSpPr>
          <p:spPr>
            <a:xfrm>
              <a:off x="992439" y="506606"/>
              <a:ext cx="961527" cy="3469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1800"/>
              </a:lvl1pPr>
            </a:lstStyle>
            <a:p>
              <a:pPr algn="ctr"/>
              <a:r>
                <a:rPr dirty="0" err="1"/>
                <a:t>ཚད་འཇལ</a:t>
              </a:r>
              <a:r>
                <a:rPr dirty="0"/>
                <a:t>།</a:t>
              </a:r>
            </a:p>
          </p:txBody>
        </p:sp>
      </p:grpSp>
      <p:grpSp>
        <p:nvGrpSpPr>
          <p:cNvPr id="326" name="Group 326"/>
          <p:cNvGrpSpPr/>
          <p:nvPr/>
        </p:nvGrpSpPr>
        <p:grpSpPr>
          <a:xfrm>
            <a:off x="384505" y="2708910"/>
            <a:ext cx="2943012" cy="1280161"/>
            <a:chOff x="0" y="0"/>
            <a:chExt cx="2943011" cy="1280159"/>
          </a:xfrm>
        </p:grpSpPr>
        <p:sp>
          <p:nvSpPr>
            <p:cNvPr id="322" name="Shape 322"/>
            <p:cNvSpPr/>
            <p:nvPr/>
          </p:nvSpPr>
          <p:spPr>
            <a:xfrm>
              <a:off x="5501" y="434340"/>
              <a:ext cx="2937511"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algn="ctr" defTabSz="411480">
                <a:lnSpc>
                  <a:spcPts val="3100"/>
                </a:lnSpc>
                <a:tabLst>
                  <a:tab pos="749300" algn="l"/>
                </a:tabLst>
                <a:defRPr sz="2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3" name="Shape 323"/>
            <p:cNvSpPr/>
            <p:nvPr/>
          </p:nvSpPr>
          <p:spPr>
            <a:xfrm flipV="1">
              <a:off x="1481752" y="-1"/>
              <a:ext cx="1" cy="434342"/>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defTabSz="411480">
                <a:defRPr sz="1000"/>
              </a:pPr>
              <a:endParaRPr/>
            </a:p>
          </p:txBody>
        </p:sp>
        <p:sp>
          <p:nvSpPr>
            <p:cNvPr id="324" name="Shape 324"/>
            <p:cNvSpPr/>
            <p:nvPr/>
          </p:nvSpPr>
          <p:spPr>
            <a:xfrm>
              <a:off x="0" y="240029"/>
              <a:ext cx="1805757"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411480">
                <a:lnSpc>
                  <a:spcPts val="900"/>
                </a:lnSpc>
                <a:tabLst>
                  <a:tab pos="749300" algn="l"/>
                </a:tabLst>
                <a:defRPr sz="800">
                  <a:solidFill>
                    <a:srgbClr val="000000">
                      <a:alpha val="69000"/>
                    </a:srgbClr>
                  </a:solidFill>
                  <a:latin typeface="Gill Sans"/>
                  <a:ea typeface="Gill Sans"/>
                  <a:cs typeface="Gill Sans"/>
                  <a:sym typeface="Gill Sans"/>
                </a:defRPr>
              </a:lvl1pPr>
            </a:lstStyle>
            <a:p>
              <a:r>
                <a:t>experiment by observation</a:t>
              </a:r>
            </a:p>
          </p:txBody>
        </p:sp>
        <p:sp>
          <p:nvSpPr>
            <p:cNvPr id="325" name="Shape 325"/>
            <p:cNvSpPr/>
            <p:nvPr/>
          </p:nvSpPr>
          <p:spPr>
            <a:xfrm>
              <a:off x="134930" y="480059"/>
              <a:ext cx="2674621" cy="800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defTabSz="411480">
                <a:defRPr sz="1800">
                  <a:latin typeface="+mn-lt"/>
                  <a:ea typeface="+mn-ea"/>
                  <a:cs typeface="+mn-cs"/>
                  <a:sym typeface="Arial"/>
                </a:defRPr>
              </a:lvl1pPr>
            </a:lstStyle>
            <a:p>
              <a:r>
                <a:rPr lang="bo-CN" b="0" i="0" u="none" strike="noStrike" dirty="0">
                  <a:effectLst/>
                  <a:latin typeface="Arial" panose="020B0604020202020204" pitchFamily="34" charset="0"/>
                </a:rPr>
                <a:t>ལྟ་ཞིབ་བརྒྱུད་</a:t>
              </a:r>
              <a:r>
                <a:rPr lang="bo-CN" dirty="0"/>
                <a:t>བརྟག་དཔྱད།</a:t>
              </a:r>
            </a:p>
          </p:txBody>
        </p:sp>
      </p:grpSp>
      <p:grpSp>
        <p:nvGrpSpPr>
          <p:cNvPr id="332" name="Group 332"/>
          <p:cNvGrpSpPr/>
          <p:nvPr/>
        </p:nvGrpSpPr>
        <p:grpSpPr>
          <a:xfrm>
            <a:off x="390007" y="1805939"/>
            <a:ext cx="2998709" cy="1017271"/>
            <a:chOff x="0" y="0"/>
            <a:chExt cx="2998708" cy="1017269"/>
          </a:xfrm>
        </p:grpSpPr>
        <p:sp>
          <p:nvSpPr>
            <p:cNvPr id="327" name="Shape 327"/>
            <p:cNvSpPr/>
            <p:nvPr/>
          </p:nvSpPr>
          <p:spPr>
            <a:xfrm flipV="1">
              <a:off x="1476248" y="-1"/>
              <a:ext cx="1" cy="434342"/>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defTabSz="411480">
                <a:defRPr sz="1000"/>
              </a:pPr>
              <a:endParaRPr/>
            </a:p>
          </p:txBody>
        </p:sp>
        <p:sp>
          <p:nvSpPr>
            <p:cNvPr id="328" name="Shape 328"/>
            <p:cNvSpPr/>
            <p:nvPr/>
          </p:nvSpPr>
          <p:spPr>
            <a:xfrm>
              <a:off x="0" y="422909"/>
              <a:ext cx="2937510"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algn="ctr" defTabSz="411480">
                <a:lnSpc>
                  <a:spcPts val="3100"/>
                </a:lnSpc>
                <a:tabLst>
                  <a:tab pos="749300" algn="l"/>
                </a:tabLst>
                <a:defRPr sz="2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9" name="Shape 329"/>
            <p:cNvSpPr/>
            <p:nvPr/>
          </p:nvSpPr>
          <p:spPr>
            <a:xfrm>
              <a:off x="23101" y="457200"/>
              <a:ext cx="2880361" cy="560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defTabSz="411480">
                <a:defRPr sz="1800">
                  <a:latin typeface="+mn-lt"/>
                  <a:ea typeface="+mn-ea"/>
                  <a:cs typeface="+mn-cs"/>
                  <a:sym typeface="Arial"/>
                </a:defRPr>
              </a:lvl1pPr>
            </a:lstStyle>
            <a:p>
              <a:r>
                <a:rPr dirty="0"/>
                <a:t>དཀའ་ངལ་ངོས་འཛིན།  ཚོད་གཞག</a:t>
              </a:r>
            </a:p>
          </p:txBody>
        </p:sp>
        <p:sp>
          <p:nvSpPr>
            <p:cNvPr id="330" name="Shape 330"/>
            <p:cNvSpPr/>
            <p:nvPr/>
          </p:nvSpPr>
          <p:spPr>
            <a:xfrm>
              <a:off x="132" y="228600"/>
              <a:ext cx="1479907" cy="228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411480">
                <a:lnSpc>
                  <a:spcPts val="900"/>
                </a:lnSpc>
                <a:tabLst>
                  <a:tab pos="749300" algn="l"/>
                </a:tabLst>
                <a:defRPr sz="800">
                  <a:solidFill>
                    <a:srgbClr val="000000">
                      <a:alpha val="69000"/>
                    </a:srgbClr>
                  </a:solidFill>
                  <a:latin typeface="Gill Sans"/>
                  <a:ea typeface="Gill Sans"/>
                  <a:cs typeface="Gill Sans"/>
                  <a:sym typeface="Gill Sans"/>
                </a:defRPr>
              </a:lvl1pPr>
            </a:lstStyle>
            <a:p>
              <a:r>
                <a:t>problem identification</a:t>
              </a:r>
            </a:p>
          </p:txBody>
        </p:sp>
        <p:sp>
          <p:nvSpPr>
            <p:cNvPr id="331" name="Shape 331"/>
            <p:cNvSpPr/>
            <p:nvPr/>
          </p:nvSpPr>
          <p:spPr>
            <a:xfrm>
              <a:off x="1518803" y="228600"/>
              <a:ext cx="1479906" cy="228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defTabSz="411480">
                <a:lnSpc>
                  <a:spcPts val="900"/>
                </a:lnSpc>
                <a:tabLst>
                  <a:tab pos="749300" algn="l"/>
                </a:tabLst>
                <a:defRPr sz="800">
                  <a:solidFill>
                    <a:srgbClr val="000000">
                      <a:alpha val="69000"/>
                    </a:srgbClr>
                  </a:solidFill>
                  <a:latin typeface="Gill Sans"/>
                  <a:ea typeface="Gill Sans"/>
                  <a:cs typeface="Gill Sans"/>
                  <a:sym typeface="Gill Sans"/>
                </a:defRPr>
              </a:lvl1pPr>
            </a:lstStyle>
            <a:p>
              <a:r>
                <a:t>hypothesis</a:t>
              </a:r>
            </a:p>
          </p:txBody>
        </p:sp>
      </p:grpSp>
      <p:grpSp>
        <p:nvGrpSpPr>
          <p:cNvPr id="338" name="Group 338"/>
          <p:cNvGrpSpPr/>
          <p:nvPr/>
        </p:nvGrpSpPr>
        <p:grpSpPr>
          <a:xfrm>
            <a:off x="383094" y="4560570"/>
            <a:ext cx="3059649" cy="902971"/>
            <a:chOff x="0" y="0"/>
            <a:chExt cx="3059648" cy="902969"/>
          </a:xfrm>
        </p:grpSpPr>
        <p:sp>
          <p:nvSpPr>
            <p:cNvPr id="333" name="Shape 333"/>
            <p:cNvSpPr/>
            <p:nvPr/>
          </p:nvSpPr>
          <p:spPr>
            <a:xfrm flipV="1">
              <a:off x="1483161" y="-1"/>
              <a:ext cx="1" cy="434342"/>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defTabSz="411480">
                <a:defRPr sz="1000"/>
              </a:pPr>
              <a:endParaRPr/>
            </a:p>
          </p:txBody>
        </p:sp>
        <p:sp>
          <p:nvSpPr>
            <p:cNvPr id="334" name="Shape 334"/>
            <p:cNvSpPr/>
            <p:nvPr/>
          </p:nvSpPr>
          <p:spPr>
            <a:xfrm>
              <a:off x="6912" y="411479"/>
              <a:ext cx="2937511"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algn="ctr" defTabSz="411480">
                <a:lnSpc>
                  <a:spcPts val="3100"/>
                </a:lnSpc>
                <a:tabLst>
                  <a:tab pos="749300" algn="l"/>
                </a:tabLst>
                <a:defRPr sz="2600">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5" name="Shape 335"/>
            <p:cNvSpPr/>
            <p:nvPr/>
          </p:nvSpPr>
          <p:spPr>
            <a:xfrm>
              <a:off x="4345" y="468629"/>
              <a:ext cx="2971801" cy="3200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defTabSz="411480">
                <a:defRPr sz="1400">
                  <a:latin typeface="Monlam Uni OuChan2"/>
                  <a:ea typeface="Monlam Uni OuChan2"/>
                  <a:cs typeface="Monlam Uni OuChan2"/>
                  <a:sym typeface="Monlam Uni OuChan2"/>
                </a:defRPr>
              </a:lvl1pPr>
            </a:lstStyle>
            <a:p>
              <a:r>
                <a:rPr lang="de-DE" dirty="0" err="1"/>
                <a:t>ཨང་རྩིས་ལ་བརྟེན་ནས་དཔེ་གཟུགས</a:t>
              </a:r>
              <a:r>
                <a:rPr lang="de-DE" dirty="0"/>
                <a:t>། </a:t>
              </a:r>
              <a:r>
                <a:rPr lang="de-DE" dirty="0" err="1"/>
                <a:t>རྣམ་གཞག</a:t>
              </a:r>
              <a:r>
                <a:rPr lang="de-DE" dirty="0"/>
                <a:t> </a:t>
              </a:r>
              <a:endParaRPr lang="bo-CN" dirty="0"/>
            </a:p>
          </p:txBody>
        </p:sp>
        <p:sp>
          <p:nvSpPr>
            <p:cNvPr id="336" name="Shape 336"/>
            <p:cNvSpPr/>
            <p:nvPr/>
          </p:nvSpPr>
          <p:spPr>
            <a:xfrm>
              <a:off x="0" y="217170"/>
              <a:ext cx="1408203"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411480">
                <a:lnSpc>
                  <a:spcPts val="900"/>
                </a:lnSpc>
                <a:tabLst>
                  <a:tab pos="749300" algn="l"/>
                </a:tabLst>
                <a:defRPr sz="800">
                  <a:solidFill>
                    <a:srgbClr val="000000">
                      <a:alpha val="69000"/>
                    </a:srgbClr>
                  </a:solidFill>
                  <a:latin typeface="Gill Sans"/>
                  <a:ea typeface="Gill Sans"/>
                  <a:cs typeface="Gill Sans"/>
                  <a:sym typeface="Gill Sans"/>
                </a:defRPr>
              </a:lvl1pPr>
            </a:lstStyle>
            <a:p>
              <a:r>
                <a:t>mathematical model</a:t>
              </a:r>
            </a:p>
          </p:txBody>
        </p:sp>
        <p:sp>
          <p:nvSpPr>
            <p:cNvPr id="337" name="Shape 337"/>
            <p:cNvSpPr/>
            <p:nvPr/>
          </p:nvSpPr>
          <p:spPr>
            <a:xfrm>
              <a:off x="1651445" y="217170"/>
              <a:ext cx="1408204"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defTabSz="411480">
                <a:lnSpc>
                  <a:spcPts val="900"/>
                </a:lnSpc>
                <a:tabLst>
                  <a:tab pos="749300" algn="l"/>
                </a:tabLst>
                <a:defRPr sz="800">
                  <a:solidFill>
                    <a:srgbClr val="000000">
                      <a:alpha val="69000"/>
                    </a:srgbClr>
                  </a:solidFill>
                  <a:latin typeface="Gill Sans"/>
                  <a:ea typeface="Gill Sans"/>
                  <a:cs typeface="Gill Sans"/>
                  <a:sym typeface="Gill Sans"/>
                </a:defRPr>
              </a:lvl1pPr>
            </a:lstStyle>
            <a:p>
              <a:r>
                <a:rPr dirty="0"/>
                <a:t>theory,</a:t>
              </a:r>
            </a:p>
          </p:txBody>
        </p:sp>
      </p:grpSp>
      <p:sp>
        <p:nvSpPr>
          <p:cNvPr id="339" name="Shape 339"/>
          <p:cNvSpPr/>
          <p:nvPr/>
        </p:nvSpPr>
        <p:spPr>
          <a:xfrm>
            <a:off x="292497" y="63500"/>
            <a:ext cx="6324601" cy="6565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06400">
              <a:lnSpc>
                <a:spcPts val="4300"/>
              </a:lnSpc>
              <a:tabLst>
                <a:tab pos="749300" algn="l"/>
              </a:tabLst>
              <a:defRPr sz="3000" b="1">
                <a:solidFill>
                  <a:srgbClr val="011993"/>
                </a:solidFill>
              </a:defRPr>
            </a:pPr>
            <a:r>
              <a:rPr dirty="0"/>
              <a:t>Re</a:t>
            </a:r>
            <a:r>
              <a:rPr dirty="0">
                <a:solidFill>
                  <a:srgbClr val="FF4013"/>
                </a:solidFill>
              </a:rPr>
              <a:t>fle</a:t>
            </a:r>
            <a:r>
              <a:rPr dirty="0"/>
              <a:t>ction  </a:t>
            </a:r>
            <a:r>
              <a:rPr sz="3600" dirty="0"/>
              <a:t> </a:t>
            </a:r>
            <a:r>
              <a:rPr sz="3200" b="1" dirty="0">
                <a:solidFill>
                  <a:srgbClr val="011A9A"/>
                </a:solidFill>
              </a:rPr>
              <a:t>ལྡོག་འཕྲོ།</a:t>
            </a:r>
          </a:p>
        </p:txBody>
      </p:sp>
      <p:sp>
        <p:nvSpPr>
          <p:cNvPr id="340" name="Shape 340"/>
          <p:cNvSpPr/>
          <p:nvPr/>
        </p:nvSpPr>
        <p:spPr>
          <a:xfrm>
            <a:off x="3453883" y="1181100"/>
            <a:ext cx="5067301"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06400">
              <a:lnSpc>
                <a:spcPts val="2100"/>
              </a:lnSpc>
              <a:tabLst>
                <a:tab pos="749300" algn="l"/>
              </a:tabLst>
              <a:defRPr sz="1800"/>
            </a:pPr>
            <a:r>
              <a:rPr dirty="0"/>
              <a:t>At the surface of a mirror the light path changes</a:t>
            </a:r>
            <a:br>
              <a:rPr dirty="0"/>
            </a:br>
            <a:r>
              <a:rPr dirty="0" err="1">
                <a:latin typeface="Monlam Uni OuChan2"/>
                <a:ea typeface="Monlam Uni OuChan2"/>
                <a:cs typeface="Monlam Uni OuChan2"/>
                <a:sym typeface="Monlam Uni OuChan2"/>
              </a:rPr>
              <a:t>མེ་ལོང་གི་ངོས་ལ་འོད་ཀྱི་ལམ་དེ་འགྱུར་བ་འགྲོ་ཡི་ཡོད</a:t>
            </a:r>
            <a:r>
              <a:rPr dirty="0">
                <a:latin typeface="Monlam Uni OuChan2"/>
                <a:ea typeface="Monlam Uni OuChan2"/>
                <a:cs typeface="Monlam Uni OuChan2"/>
                <a:sym typeface="Monlam Uni OuChan2"/>
              </a:rPr>
              <a:t>།</a:t>
            </a:r>
          </a:p>
        </p:txBody>
      </p:sp>
      <p:sp>
        <p:nvSpPr>
          <p:cNvPr id="341" name="Shape 341"/>
          <p:cNvSpPr/>
          <p:nvPr/>
        </p:nvSpPr>
        <p:spPr>
          <a:xfrm>
            <a:off x="3453883" y="1790700"/>
            <a:ext cx="5693866" cy="11894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defTabSz="406400">
              <a:lnSpc>
                <a:spcPts val="2100"/>
              </a:lnSpc>
              <a:tabLst>
                <a:tab pos="749300" algn="l"/>
              </a:tabLst>
              <a:defRPr sz="2600"/>
            </a:pPr>
            <a:r>
              <a:rPr sz="1800" dirty="0"/>
              <a:t>How does the path change? What direction light goes?</a:t>
            </a:r>
          </a:p>
          <a:p>
            <a:pPr>
              <a:defRPr sz="1800">
                <a:latin typeface="Monlam Uni OuChan2"/>
                <a:ea typeface="Monlam Uni OuChan2"/>
                <a:cs typeface="Monlam Uni OuChan2"/>
                <a:sym typeface="Monlam Uni OuChan2"/>
              </a:defRPr>
            </a:pPr>
            <a:r>
              <a:rPr dirty="0" err="1"/>
              <a:t>ལམ་དེ་འགྱུར་བ་ག་འདྲ་འགྲོ</a:t>
            </a:r>
            <a:r>
              <a:rPr lang="bo-CN" dirty="0">
                <a:latin typeface="Monlam Uni OuChan2"/>
                <a:ea typeface="Monlam Uni OuChan2"/>
                <a:cs typeface="Monlam Uni OuChan2"/>
                <a:sym typeface="Monlam Uni OuChan2"/>
              </a:rPr>
              <a:t>་ཡི་ཡོད་ད</a:t>
            </a:r>
            <a:r>
              <a:rPr dirty="0"/>
              <a:t>མ།   </a:t>
            </a:r>
            <a:r>
              <a:rPr dirty="0" err="1"/>
              <a:t>འོད</a:t>
            </a:r>
            <a:r>
              <a:rPr dirty="0"/>
              <a:t>་</a:t>
            </a:r>
            <a:r>
              <a:rPr lang="bo-CN" dirty="0"/>
              <a:t>དེ་</a:t>
            </a:r>
            <a:r>
              <a:rPr dirty="0" err="1"/>
              <a:t>ཁ་ཕྱོགས་ག་པར་འགྲོའམ</a:t>
            </a:r>
            <a:r>
              <a:rPr dirty="0"/>
              <a:t>།</a:t>
            </a:r>
          </a:p>
          <a:p>
            <a:pPr defTabSz="406400">
              <a:lnSpc>
                <a:spcPts val="2100"/>
              </a:lnSpc>
              <a:tabLst>
                <a:tab pos="749300" algn="l"/>
              </a:tabLst>
              <a:defRPr sz="2600"/>
            </a:pPr>
            <a:r>
              <a:rPr sz="1800" dirty="0"/>
              <a:t>Hypotheses: angle of incidence = angle of reflection</a:t>
            </a:r>
            <a:br>
              <a:rPr sz="1800" dirty="0"/>
            </a:br>
            <a:r>
              <a:rPr sz="1800" dirty="0" err="1">
                <a:latin typeface="Monlam Uni OuChan2"/>
                <a:ea typeface="Monlam Uni OuChan2"/>
                <a:cs typeface="Monlam Uni OuChan2"/>
                <a:sym typeface="Monlam Uni OuChan2"/>
              </a:rPr>
              <a:t>ཚོད་གཞག</a:t>
            </a:r>
            <a:r>
              <a:rPr sz="1800" dirty="0">
                <a:latin typeface="Monlam Uni OuChan2"/>
                <a:ea typeface="Monlam Uni OuChan2"/>
                <a:cs typeface="Monlam Uni OuChan2"/>
                <a:sym typeface="Monlam Uni OuChan2"/>
              </a:rPr>
              <a:t> : </a:t>
            </a:r>
            <a:r>
              <a:rPr sz="1800" dirty="0" err="1">
                <a:latin typeface="Monlam Uni OuChan2"/>
                <a:ea typeface="Monlam Uni OuChan2"/>
                <a:cs typeface="Monlam Uni OuChan2"/>
                <a:sym typeface="Monlam Uni OuChan2"/>
              </a:rPr>
              <a:t>ནང་འཕྲོའི་ཟུར་ཁུག</a:t>
            </a:r>
            <a:r>
              <a:rPr sz="1800" dirty="0">
                <a:latin typeface="Monlam Uni OuChan2"/>
                <a:ea typeface="Monlam Uni OuChan2"/>
                <a:cs typeface="Monlam Uni OuChan2"/>
                <a:sym typeface="Monlam Uni OuChan2"/>
              </a:rPr>
              <a:t>  = </a:t>
            </a:r>
            <a:r>
              <a:rPr sz="1800" dirty="0" err="1">
                <a:latin typeface="Monlam Uni OuChan2"/>
                <a:ea typeface="Monlam Uni OuChan2"/>
                <a:cs typeface="Monlam Uni OuChan2"/>
                <a:sym typeface="Monlam Uni OuChan2"/>
              </a:rPr>
              <a:t>ལྡོག་འཕྲོའི་ཟུར་ཁུག</a:t>
            </a:r>
            <a:endParaRPr sz="1800" dirty="0">
              <a:latin typeface="Monlam Uni OuChan2"/>
              <a:ea typeface="Monlam Uni OuChan2"/>
              <a:cs typeface="Monlam Uni OuChan2"/>
              <a:sym typeface="Monlam Uni OuChan2"/>
            </a:endParaRPr>
          </a:p>
        </p:txBody>
      </p:sp>
      <p:sp>
        <p:nvSpPr>
          <p:cNvPr id="342" name="Shape 342"/>
          <p:cNvSpPr/>
          <p:nvPr/>
        </p:nvSpPr>
        <p:spPr>
          <a:xfrm>
            <a:off x="3453883" y="3048000"/>
            <a:ext cx="4546601"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06400">
              <a:lnSpc>
                <a:spcPts val="2100"/>
              </a:lnSpc>
              <a:tabLst>
                <a:tab pos="749300" algn="l"/>
              </a:tabLst>
              <a:defRPr sz="2600"/>
            </a:pPr>
            <a:r>
              <a:rPr sz="1800" dirty="0"/>
              <a:t>Laser pointer + mirror + protractor</a:t>
            </a:r>
          </a:p>
          <a:p>
            <a:pPr>
              <a:defRPr sz="1800">
                <a:latin typeface="Monlam Uni OuChan2"/>
                <a:ea typeface="Monlam Uni OuChan2"/>
                <a:cs typeface="Monlam Uni OuChan2"/>
                <a:sym typeface="Monlam Uni OuChan2"/>
              </a:defRPr>
            </a:pPr>
            <a:r>
              <a:rPr dirty="0" err="1"/>
              <a:t>ལེ་ཟེར་བརྡ་སྟོན་བྱེད</a:t>
            </a:r>
            <a:r>
              <a:rPr dirty="0"/>
              <a:t>། + </a:t>
            </a:r>
            <a:r>
              <a:rPr dirty="0" err="1"/>
              <a:t>མེ་ལོང</a:t>
            </a:r>
            <a:r>
              <a:rPr dirty="0"/>
              <a:t>་། + </a:t>
            </a:r>
            <a:r>
              <a:rPr dirty="0" err="1"/>
              <a:t>ཟུར་ཁུག་འཇལ་ཆས</a:t>
            </a:r>
            <a:r>
              <a:rPr dirty="0"/>
              <a:t>།</a:t>
            </a:r>
          </a:p>
        </p:txBody>
      </p:sp>
      <p:sp>
        <p:nvSpPr>
          <p:cNvPr id="343" name="Shape 343"/>
          <p:cNvSpPr/>
          <p:nvPr/>
        </p:nvSpPr>
        <p:spPr>
          <a:xfrm>
            <a:off x="3465867" y="3700502"/>
            <a:ext cx="4693590" cy="1181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06400">
              <a:lnSpc>
                <a:spcPts val="2100"/>
              </a:lnSpc>
              <a:tabLst>
                <a:tab pos="749300" algn="l"/>
              </a:tabLst>
              <a:defRPr sz="2600">
                <a:latin typeface="Gill Sans"/>
                <a:ea typeface="Gill Sans"/>
                <a:cs typeface="Gill Sans"/>
                <a:sym typeface="Gill Sans"/>
              </a:defRPr>
            </a:pPr>
            <a:r>
              <a:rPr sz="1800" dirty="0">
                <a:latin typeface="Helvetica"/>
                <a:ea typeface="Helvetica"/>
                <a:cs typeface="Helvetica"/>
                <a:sym typeface="Helvetica"/>
              </a:rPr>
              <a:t>Measure angle of incidence (</a:t>
            </a:r>
            <a:r>
              <a:rPr sz="1800" i="1" dirty="0" err="1">
                <a:latin typeface="Times"/>
                <a:ea typeface="Times"/>
                <a:cs typeface="Times"/>
                <a:sym typeface="Times"/>
              </a:rPr>
              <a:t>i</a:t>
            </a:r>
            <a:r>
              <a:rPr sz="1800" dirty="0">
                <a:latin typeface="Helvetica"/>
                <a:ea typeface="Helvetica"/>
                <a:cs typeface="Helvetica"/>
                <a:sym typeface="Helvetica"/>
              </a:rPr>
              <a:t>) and angle of</a:t>
            </a:r>
            <a:br>
              <a:rPr sz="1800" dirty="0">
                <a:latin typeface="Helvetica"/>
                <a:ea typeface="Helvetica"/>
                <a:cs typeface="Helvetica"/>
                <a:sym typeface="Helvetica"/>
              </a:rPr>
            </a:br>
            <a:r>
              <a:rPr sz="1800" dirty="0">
                <a:latin typeface="Helvetica"/>
                <a:ea typeface="Helvetica"/>
                <a:cs typeface="Helvetica"/>
                <a:sym typeface="Helvetica"/>
              </a:rPr>
              <a:t>reflection (</a:t>
            </a:r>
            <a:r>
              <a:rPr sz="1800" i="1" dirty="0">
                <a:latin typeface="Times"/>
                <a:ea typeface="Times"/>
                <a:cs typeface="Times"/>
                <a:sym typeface="Times"/>
              </a:rPr>
              <a:t>r</a:t>
            </a:r>
            <a:r>
              <a:rPr sz="1800" dirty="0">
                <a:latin typeface="Helvetica"/>
                <a:ea typeface="Helvetica"/>
                <a:cs typeface="Helvetica"/>
                <a:sym typeface="Helvetica"/>
              </a:rPr>
              <a:t>) for different positions =&gt; Data</a:t>
            </a:r>
            <a:br>
              <a:rPr sz="1800" dirty="0">
                <a:latin typeface="Helvetica"/>
                <a:ea typeface="Helvetica"/>
                <a:cs typeface="Helvetica"/>
                <a:sym typeface="Helvetica"/>
              </a:rPr>
            </a:br>
            <a:r>
              <a:rPr sz="1800" dirty="0">
                <a:latin typeface="Monlam Uni OuChan2"/>
                <a:ea typeface="Monlam Uni OuChan2"/>
                <a:cs typeface="Monlam Uni OuChan2"/>
                <a:sym typeface="Monlam Uni OuChan2"/>
              </a:rPr>
              <a:t>ནང་འཕྲོའི་ཟུར་ཁུག་དང་ལྡོག་འཕྲོའི་ཟུར་ཁུག་གཉིས་ཀྱི་གནས་བབས་མང་པོའི་ཐོག་ལ་</a:t>
            </a:r>
            <a:endParaRPr lang="en-US" sz="1800" dirty="0">
              <a:latin typeface="Monlam Uni OuChan2"/>
              <a:ea typeface="Monlam Uni OuChan2"/>
              <a:cs typeface="Monlam Uni OuChan2"/>
              <a:sym typeface="Monlam Uni OuChan2"/>
            </a:endParaRPr>
          </a:p>
          <a:p>
            <a:pPr defTabSz="406400">
              <a:lnSpc>
                <a:spcPts val="2100"/>
              </a:lnSpc>
              <a:tabLst>
                <a:tab pos="749300" algn="l"/>
              </a:tabLst>
              <a:defRPr sz="2600">
                <a:latin typeface="Gill Sans"/>
                <a:ea typeface="Gill Sans"/>
                <a:cs typeface="Gill Sans"/>
                <a:sym typeface="Gill Sans"/>
              </a:defRPr>
            </a:pPr>
            <a:r>
              <a:rPr sz="1800" dirty="0" err="1">
                <a:latin typeface="Monlam Uni OuChan2"/>
                <a:ea typeface="Monlam Uni OuChan2"/>
                <a:cs typeface="Monlam Uni OuChan2"/>
                <a:sym typeface="Monlam Uni OuChan2"/>
              </a:rPr>
              <a:t>ཚད་འཇལ</a:t>
            </a:r>
            <a:r>
              <a:rPr sz="1800" dirty="0">
                <a:latin typeface="Monlam Uni OuChan2"/>
                <a:ea typeface="Monlam Uni OuChan2"/>
                <a:cs typeface="Monlam Uni OuChan2"/>
                <a:sym typeface="Monlam Uni OuChan2"/>
              </a:rPr>
              <a:t>།  =&gt; </a:t>
            </a:r>
            <a:r>
              <a:rPr sz="1800" dirty="0" err="1">
                <a:latin typeface="Monlam Uni OuChan2"/>
                <a:ea typeface="Monlam Uni OuChan2"/>
                <a:cs typeface="Monlam Uni OuChan2"/>
                <a:sym typeface="Monlam Uni OuChan2"/>
              </a:rPr>
              <a:t>གྲངས་ཐོ</a:t>
            </a:r>
            <a:r>
              <a:rPr sz="1800" dirty="0">
                <a:latin typeface="Monlam Uni OuChan2"/>
                <a:ea typeface="Monlam Uni OuChan2"/>
                <a:cs typeface="Monlam Uni OuChan2"/>
                <a:sym typeface="Monlam Uni OuChan2"/>
              </a:rPr>
              <a:t>།</a:t>
            </a:r>
          </a:p>
        </p:txBody>
      </p:sp>
      <p:sp>
        <p:nvSpPr>
          <p:cNvPr id="344" name="Shape 344"/>
          <p:cNvSpPr/>
          <p:nvPr/>
        </p:nvSpPr>
        <p:spPr>
          <a:xfrm>
            <a:off x="3453883" y="4927600"/>
            <a:ext cx="4546601" cy="7861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06400">
              <a:lnSpc>
                <a:spcPts val="2600"/>
              </a:lnSpc>
              <a:tabLst>
                <a:tab pos="749300" algn="l"/>
              </a:tabLst>
              <a:defRPr sz="2600"/>
            </a:pPr>
            <a:r>
              <a:rPr sz="1800" dirty="0"/>
              <a:t>Analyzing data:  </a:t>
            </a:r>
            <a:r>
              <a:rPr sz="1800" i="1" dirty="0" err="1">
                <a:latin typeface="Times"/>
                <a:ea typeface="Times"/>
                <a:cs typeface="Times"/>
                <a:sym typeface="Times"/>
              </a:rPr>
              <a:t>i</a:t>
            </a:r>
            <a:r>
              <a:rPr sz="1800" i="1" dirty="0">
                <a:latin typeface="Times"/>
                <a:ea typeface="Times"/>
                <a:cs typeface="Times"/>
                <a:sym typeface="Times"/>
              </a:rPr>
              <a:t> </a:t>
            </a:r>
            <a:r>
              <a:rPr sz="1800" dirty="0">
                <a:latin typeface="Times"/>
                <a:ea typeface="Times"/>
                <a:cs typeface="Times"/>
                <a:sym typeface="Times"/>
              </a:rPr>
              <a:t>=</a:t>
            </a:r>
            <a:r>
              <a:rPr sz="1800" i="1" dirty="0">
                <a:latin typeface="Times"/>
                <a:ea typeface="Times"/>
                <a:cs typeface="Times"/>
                <a:sym typeface="Times"/>
              </a:rPr>
              <a:t> r</a:t>
            </a:r>
            <a:r>
              <a:rPr sz="1800" dirty="0"/>
              <a:t>  and  </a:t>
            </a:r>
            <a:r>
              <a:rPr sz="1800" i="1" dirty="0">
                <a:latin typeface="Times"/>
                <a:ea typeface="Times"/>
                <a:cs typeface="Times"/>
                <a:sym typeface="Times"/>
              </a:rPr>
              <a:t>r </a:t>
            </a:r>
            <a:r>
              <a:rPr sz="1800" dirty="0">
                <a:latin typeface="Times"/>
                <a:ea typeface="Times"/>
                <a:cs typeface="Times"/>
                <a:sym typeface="Times"/>
              </a:rPr>
              <a:t>=</a:t>
            </a:r>
            <a:r>
              <a:rPr sz="1800" i="1" dirty="0">
                <a:latin typeface="Times"/>
                <a:ea typeface="Times"/>
                <a:cs typeface="Times"/>
                <a:sym typeface="Times"/>
              </a:rPr>
              <a:t> </a:t>
            </a:r>
            <a:r>
              <a:rPr sz="1800" i="1" dirty="0" err="1">
                <a:latin typeface="Times"/>
                <a:ea typeface="Times"/>
                <a:cs typeface="Times"/>
                <a:sym typeface="Times"/>
              </a:rPr>
              <a:t>i</a:t>
            </a:r>
            <a:r>
              <a:rPr sz="1800" i="1" dirty="0">
                <a:latin typeface="Times"/>
                <a:ea typeface="Times"/>
                <a:cs typeface="Times"/>
                <a:sym typeface="Times"/>
              </a:rPr>
              <a:t/>
            </a:r>
            <a:br>
              <a:rPr sz="1800" i="1" dirty="0">
                <a:latin typeface="Times"/>
                <a:ea typeface="Times"/>
                <a:cs typeface="Times"/>
                <a:sym typeface="Times"/>
              </a:rPr>
            </a:br>
            <a:r>
              <a:rPr sz="1800" dirty="0" err="1">
                <a:latin typeface="Monlam Uni OuChan2"/>
                <a:ea typeface="Monlam Uni OuChan2"/>
                <a:cs typeface="Monlam Uni OuChan2"/>
                <a:sym typeface="Monlam Uni OuChan2"/>
              </a:rPr>
              <a:t>གྲངས་ཐོ་ལ</a:t>
            </a:r>
            <a:r>
              <a:rPr sz="1800" dirty="0">
                <a:latin typeface="Monlam Uni OuChan2"/>
                <a:ea typeface="Monlam Uni OuChan2"/>
                <a:cs typeface="Monlam Uni OuChan2"/>
                <a:sym typeface="Monlam Uni OuChan2"/>
              </a:rPr>
              <a:t>་</a:t>
            </a:r>
            <a:r>
              <a:rPr lang="bo-CN" sz="1800" dirty="0"/>
              <a:t>དཔྱད</a:t>
            </a:r>
            <a:r>
              <a:rPr sz="1800" dirty="0">
                <a:latin typeface="Monlam Uni OuChan2"/>
                <a:ea typeface="Monlam Uni OuChan2"/>
                <a:cs typeface="Monlam Uni OuChan2"/>
                <a:sym typeface="Monlam Uni OuChan2"/>
              </a:rPr>
              <a:t>་</a:t>
            </a:r>
            <a:r>
              <a:rPr sz="1800" dirty="0" err="1">
                <a:latin typeface="Monlam Uni OuChan2"/>
                <a:ea typeface="Monlam Uni OuChan2"/>
                <a:cs typeface="Monlam Uni OuChan2"/>
                <a:sym typeface="Monlam Uni OuChan2"/>
              </a:rPr>
              <a:t>ཞིབ་བྱེད་པ</a:t>
            </a:r>
            <a:r>
              <a:rPr sz="1800" dirty="0">
                <a:latin typeface="Monlam Uni OuChan2"/>
                <a:ea typeface="Monlam Uni OuChan2"/>
                <a:cs typeface="Monlam Uni OuChan2"/>
                <a:sym typeface="Monlam Uni OuChan2"/>
              </a:rPr>
              <a:t>། </a:t>
            </a:r>
            <a:r>
              <a:rPr sz="2200" dirty="0">
                <a:latin typeface="Monlam Uni OuChan2"/>
                <a:ea typeface="Monlam Uni OuChan2"/>
                <a:cs typeface="Monlam Uni OuChan2"/>
                <a:sym typeface="Monlam Uni OuChan2"/>
              </a:rPr>
              <a:t>  </a:t>
            </a:r>
            <a:r>
              <a:rPr sz="1800" i="1" dirty="0" err="1">
                <a:latin typeface="Times"/>
                <a:ea typeface="Times"/>
                <a:cs typeface="Times"/>
                <a:sym typeface="Times"/>
              </a:rPr>
              <a:t>i</a:t>
            </a:r>
            <a:r>
              <a:rPr sz="1800" i="1" dirty="0">
                <a:latin typeface="Times"/>
                <a:ea typeface="Times"/>
                <a:cs typeface="Times"/>
                <a:sym typeface="Times"/>
              </a:rPr>
              <a:t> </a:t>
            </a:r>
            <a:r>
              <a:rPr sz="1800" dirty="0">
                <a:latin typeface="Times"/>
                <a:ea typeface="Times"/>
                <a:cs typeface="Times"/>
                <a:sym typeface="Times"/>
              </a:rPr>
              <a:t>=</a:t>
            </a:r>
            <a:r>
              <a:rPr sz="1800" i="1" dirty="0">
                <a:latin typeface="Times"/>
                <a:ea typeface="Times"/>
                <a:cs typeface="Times"/>
                <a:sym typeface="Times"/>
              </a:rPr>
              <a:t> r</a:t>
            </a:r>
            <a:r>
              <a:rPr sz="1800" dirty="0"/>
              <a:t>  and  </a:t>
            </a:r>
            <a:r>
              <a:rPr sz="1800" i="1" dirty="0">
                <a:latin typeface="Times"/>
                <a:ea typeface="Times"/>
                <a:cs typeface="Times"/>
                <a:sym typeface="Times"/>
              </a:rPr>
              <a:t>r </a:t>
            </a:r>
            <a:r>
              <a:rPr sz="1800" dirty="0">
                <a:latin typeface="Times"/>
                <a:ea typeface="Times"/>
                <a:cs typeface="Times"/>
                <a:sym typeface="Times"/>
              </a:rPr>
              <a:t>=</a:t>
            </a:r>
            <a:r>
              <a:rPr sz="1800" i="1" dirty="0">
                <a:latin typeface="Times"/>
                <a:ea typeface="Times"/>
                <a:cs typeface="Times"/>
                <a:sym typeface="Times"/>
              </a:rPr>
              <a:t> </a:t>
            </a:r>
            <a:r>
              <a:rPr sz="1800" i="1" dirty="0" err="1">
                <a:latin typeface="Times"/>
                <a:ea typeface="Times"/>
                <a:cs typeface="Times"/>
                <a:sym typeface="Times"/>
              </a:rPr>
              <a:t>i</a:t>
            </a:r>
            <a:endParaRPr sz="1800" i="1" dirty="0">
              <a:latin typeface="Times"/>
              <a:ea typeface="Times"/>
              <a:cs typeface="Times"/>
              <a:sym typeface="Times"/>
            </a:endParaRPr>
          </a:p>
        </p:txBody>
      </p:sp>
      <p:sp>
        <p:nvSpPr>
          <p:cNvPr id="2" name="Textfeld 1"/>
          <p:cNvSpPr txBox="1"/>
          <p:nvPr/>
        </p:nvSpPr>
        <p:spPr>
          <a:xfrm>
            <a:off x="3034632" y="4866105"/>
            <a:ext cx="102592"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200" b="0" i="0" u="none" strike="noStrike" cap="none" spc="0" normalizeH="0" baseline="0" dirty="0">
              <a:ln>
                <a:noFill/>
              </a:ln>
              <a:solidFill>
                <a:srgbClr val="000000"/>
              </a:solidFill>
              <a:effectLst/>
              <a:uFillTx/>
              <a:latin typeface="Helvetica"/>
              <a:ea typeface="Helvetica"/>
              <a:cs typeface="Helvetica"/>
              <a:sym typeface="Helvetica"/>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3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3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3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3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3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3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12" animBg="1" advAuto="0"/>
      <p:bldP spid="311" grpId="1" animBg="1" advAuto="0"/>
      <p:bldP spid="316" grpId="6" animBg="1" advAuto="0"/>
      <p:bldP spid="321" grpId="4" animBg="1" advAuto="0"/>
      <p:bldP spid="326" grpId="3" animBg="1" advAuto="0"/>
      <p:bldP spid="332" grpId="2" animBg="1" advAuto="0"/>
      <p:bldP spid="338" grpId="5" animBg="1" advAuto="0"/>
      <p:bldP spid="340" grpId="7" animBg="1" advAuto="0"/>
      <p:bldP spid="341" grpId="8" animBg="1" advAuto="0"/>
      <p:bldP spid="342" grpId="9" animBg="1" advAuto="0"/>
      <p:bldP spid="343" grpId="10" animBg="1" advAuto="0"/>
      <p:bldP spid="344" grpId="11"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937</Words>
  <Application>Microsoft Macintosh PowerPoint</Application>
  <PresentationFormat>Bildschirmpräsentation (4:3)</PresentationFormat>
  <Paragraphs>180</Paragraphs>
  <Slides>30</Slides>
  <Notes>11</Notes>
  <HiddenSlides>5</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Werner Nater</cp:lastModifiedBy>
  <cp:revision>20</cp:revision>
  <dcterms:modified xsi:type="dcterms:W3CDTF">2021-11-01T17:04:29Z</dcterms:modified>
</cp:coreProperties>
</file>