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257" r:id="rId3"/>
    <p:sldId id="314" r:id="rId4"/>
    <p:sldId id="315" r:id="rId5"/>
    <p:sldId id="316" r:id="rId6"/>
    <p:sldId id="258" r:id="rId7"/>
    <p:sldId id="259" r:id="rId8"/>
    <p:sldId id="260" r:id="rId9"/>
    <p:sldId id="261" r:id="rId10"/>
    <p:sldId id="262" r:id="rId11"/>
    <p:sldId id="303"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304" r:id="rId40"/>
    <p:sldId id="291" r:id="rId41"/>
    <p:sldId id="292" r:id="rId42"/>
    <p:sldId id="293" r:id="rId43"/>
    <p:sldId id="294" r:id="rId44"/>
    <p:sldId id="295" r:id="rId45"/>
    <p:sldId id="305" r:id="rId46"/>
    <p:sldId id="297" r:id="rId47"/>
    <p:sldId id="306" r:id="rId48"/>
    <p:sldId id="307" r:id="rId49"/>
    <p:sldId id="308" r:id="rId50"/>
    <p:sldId id="309" r:id="rId51"/>
    <p:sldId id="310" r:id="rId52"/>
    <p:sldId id="311" r:id="rId53"/>
    <p:sldId id="313" r:id="rId54"/>
    <p:sldId id="298" r:id="rId55"/>
    <p:sldId id="299" r:id="rId56"/>
    <p:sldId id="300" r:id="rId57"/>
    <p:sldId id="301" r:id="rId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1pPr>
    <a:lvl2pPr marL="0" marR="0" indent="3429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2pPr>
    <a:lvl3pPr marL="0" marR="0" indent="6858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3pPr>
    <a:lvl4pPr marL="0" marR="0" indent="10287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4pPr>
    <a:lvl5pPr marL="0" marR="0" indent="13716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5pPr>
    <a:lvl6pPr marL="0" marR="0" indent="17145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6pPr>
    <a:lvl7pPr marL="0" marR="0" indent="20574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7pPr>
    <a:lvl8pPr marL="0" marR="0" indent="24003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8pPr>
    <a:lvl9pPr marL="0" marR="0" indent="274320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9" autoAdjust="0"/>
    <p:restoredTop sz="94660"/>
  </p:normalViewPr>
  <p:slideViewPr>
    <p:cSldViewPr snapToGrid="0">
      <p:cViewPr varScale="1">
        <p:scale>
          <a:sx n="102" d="100"/>
          <a:sy n="102" d="100"/>
        </p:scale>
        <p:origin x="-1880"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59070181"/>
      </p:ext>
    </p:extLst>
  </p:cSld>
  <p:clrMap bg1="lt1" tx1="dk1" bg2="lt2" tx2="dk2" accent1="accent1" accent2="accent2" accent3="accent3" accent4="accent4" accent5="accent5" accent6="accent6" hlink="hlink" folHlink="folHlink"/>
  <p:notesStyle>
    <a:lvl1pPr defTabSz="406400" latinLnBrk="0">
      <a:defRPr sz="1200">
        <a:latin typeface="Lucida Grande"/>
        <a:ea typeface="Lucida Grande"/>
        <a:cs typeface="Lucida Grande"/>
        <a:sym typeface="Lucida Grande"/>
      </a:defRPr>
    </a:lvl1pPr>
    <a:lvl2pPr indent="228600" defTabSz="406400" latinLnBrk="0">
      <a:defRPr sz="1200">
        <a:latin typeface="Lucida Grande"/>
        <a:ea typeface="Lucida Grande"/>
        <a:cs typeface="Lucida Grande"/>
        <a:sym typeface="Lucida Grande"/>
      </a:defRPr>
    </a:lvl2pPr>
    <a:lvl3pPr indent="457200" defTabSz="406400" latinLnBrk="0">
      <a:defRPr sz="1200">
        <a:latin typeface="Lucida Grande"/>
        <a:ea typeface="Lucida Grande"/>
        <a:cs typeface="Lucida Grande"/>
        <a:sym typeface="Lucida Grande"/>
      </a:defRPr>
    </a:lvl3pPr>
    <a:lvl4pPr indent="685800" defTabSz="406400" latinLnBrk="0">
      <a:defRPr sz="1200">
        <a:latin typeface="Lucida Grande"/>
        <a:ea typeface="Lucida Grande"/>
        <a:cs typeface="Lucida Grande"/>
        <a:sym typeface="Lucida Grande"/>
      </a:defRPr>
    </a:lvl4pPr>
    <a:lvl5pPr indent="914400" defTabSz="406400" latinLnBrk="0">
      <a:defRPr sz="1200">
        <a:latin typeface="Lucida Grande"/>
        <a:ea typeface="Lucida Grande"/>
        <a:cs typeface="Lucida Grande"/>
        <a:sym typeface="Lucida Grande"/>
      </a:defRPr>
    </a:lvl5pPr>
    <a:lvl6pPr indent="1143000" defTabSz="406400" latinLnBrk="0">
      <a:defRPr sz="1200">
        <a:latin typeface="Lucida Grande"/>
        <a:ea typeface="Lucida Grande"/>
        <a:cs typeface="Lucida Grande"/>
        <a:sym typeface="Lucida Grande"/>
      </a:defRPr>
    </a:lvl6pPr>
    <a:lvl7pPr indent="1371600" defTabSz="406400" latinLnBrk="0">
      <a:defRPr sz="1200">
        <a:latin typeface="Lucida Grande"/>
        <a:ea typeface="Lucida Grande"/>
        <a:cs typeface="Lucida Grande"/>
        <a:sym typeface="Lucida Grande"/>
      </a:defRPr>
    </a:lvl7pPr>
    <a:lvl8pPr indent="1600200" defTabSz="406400" latinLnBrk="0">
      <a:defRPr sz="1200">
        <a:latin typeface="Lucida Grande"/>
        <a:ea typeface="Lucida Grande"/>
        <a:cs typeface="Lucida Grande"/>
        <a:sym typeface="Lucida Grande"/>
      </a:defRPr>
    </a:lvl8pPr>
    <a:lvl9pPr indent="1828800" defTabSz="406400" latinLnBrk="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s://en.wikipedia.org/wiki/Annual_plant" TargetMode="External"/><Relationship Id="rId12" Type="http://schemas.openxmlformats.org/officeDocument/2006/relationships/hyperlink" Target="https://en.wikipedia.org/wiki/Perennial_plant" TargetMode="External"/><Relationship Id="rId13" Type="http://schemas.openxmlformats.org/officeDocument/2006/relationships/hyperlink" Target="https://en.wikipedia.org/wiki/Herbaceous_plant" TargetMode="External"/><Relationship Id="rId14" Type="http://schemas.openxmlformats.org/officeDocument/2006/relationships/hyperlink" Target="https://en.wikipedia.org/wiki/Woody_plant" TargetMode="External"/><Relationship Id="rId15" Type="http://schemas.openxmlformats.org/officeDocument/2006/relationships/hyperlink" Target="https://en.wikipedia.org/wiki/Shrub" TargetMode="External"/><Relationship Id="rId16" Type="http://schemas.openxmlformats.org/officeDocument/2006/relationships/hyperlink" Target="https://en.wikipedia.org/wiki/Tree" TargetMode="External"/><Relationship Id="rId17" Type="http://schemas.openxmlformats.org/officeDocument/2006/relationships/hyperlink" Target="https://en.wikipedia.org/wiki/Greek_language" TargetMode="External"/><Relationship Id="rId18" Type="http://schemas.openxmlformats.org/officeDocument/2006/relationships/hyperlink" Target="https://en.wikipedia.org/wiki/Pedanius_Dioscorides" TargetMode="External"/><Relationship Id="rId19" Type="http://schemas.openxmlformats.org/officeDocument/2006/relationships/hyperlink" Target="https://en.wikipedia.org/wiki/Althaea_officinalis" TargetMode="External"/><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en.wikipedia.org/wiki/Help:IPA_for_English" TargetMode="External"/><Relationship Id="rId4" Type="http://schemas.openxmlformats.org/officeDocument/2006/relationships/hyperlink" Target="https://en.wikipedia.org/wiki/Flowering_plant" TargetMode="External"/><Relationship Id="rId5" Type="http://schemas.openxmlformats.org/officeDocument/2006/relationships/hyperlink" Target="https://en.wikipedia.org/wiki/Malva" TargetMode="External"/><Relationship Id="rId6" Type="http://schemas.openxmlformats.org/officeDocument/2006/relationships/hyperlink" Target="https://en.wikipedia.org/wiki/Malvaceae" TargetMode="External"/><Relationship Id="rId7" Type="http://schemas.openxmlformats.org/officeDocument/2006/relationships/hyperlink" Target="https://en.wikipedia.org/wiki/Temperate" TargetMode="External"/><Relationship Id="rId8" Type="http://schemas.openxmlformats.org/officeDocument/2006/relationships/hyperlink" Target="https://en.wikipedia.org/wiki/Subtropics" TargetMode="External"/><Relationship Id="rId9" Type="http://schemas.openxmlformats.org/officeDocument/2006/relationships/hyperlink" Target="https://en.wikipedia.org/wiki/Tropics" TargetMode="External"/><Relationship Id="rId10" Type="http://schemas.openxmlformats.org/officeDocument/2006/relationships/hyperlink" Target="https://en.wikipedia.org/wiki/Flower" TargetMode="External"/></Relationships>
</file>

<file path=ppt/notesSlides/_rels/notesSlide11.xml.rels><?xml version="1.0" encoding="UTF-8" standalone="yes"?>
<Relationships xmlns="http://schemas.openxmlformats.org/package/2006/relationships"><Relationship Id="rId11" Type="http://schemas.openxmlformats.org/officeDocument/2006/relationships/hyperlink" Target="https://en.wikipedia.org/wiki/Annual_plant" TargetMode="External"/><Relationship Id="rId12" Type="http://schemas.openxmlformats.org/officeDocument/2006/relationships/hyperlink" Target="https://en.wikipedia.org/wiki/Perennial_plant" TargetMode="External"/><Relationship Id="rId13" Type="http://schemas.openxmlformats.org/officeDocument/2006/relationships/hyperlink" Target="https://en.wikipedia.org/wiki/Herbaceous_plant" TargetMode="External"/><Relationship Id="rId14" Type="http://schemas.openxmlformats.org/officeDocument/2006/relationships/hyperlink" Target="https://en.wikipedia.org/wiki/Woody_plant" TargetMode="External"/><Relationship Id="rId15" Type="http://schemas.openxmlformats.org/officeDocument/2006/relationships/hyperlink" Target="https://en.wikipedia.org/wiki/Shrub" TargetMode="External"/><Relationship Id="rId16" Type="http://schemas.openxmlformats.org/officeDocument/2006/relationships/hyperlink" Target="https://en.wikipedia.org/wiki/Tree" TargetMode="External"/><Relationship Id="rId17" Type="http://schemas.openxmlformats.org/officeDocument/2006/relationships/hyperlink" Target="https://en.wikipedia.org/wiki/Greek_language" TargetMode="External"/><Relationship Id="rId18" Type="http://schemas.openxmlformats.org/officeDocument/2006/relationships/hyperlink" Target="https://en.wikipedia.org/wiki/Pedanius_Dioscorides" TargetMode="External"/><Relationship Id="rId19" Type="http://schemas.openxmlformats.org/officeDocument/2006/relationships/hyperlink" Target="https://en.wikipedia.org/wiki/Althaea_officinalis" TargetMode="External"/><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Help:IPA_for_English" TargetMode="External"/><Relationship Id="rId4" Type="http://schemas.openxmlformats.org/officeDocument/2006/relationships/hyperlink" Target="https://en.wikipedia.org/wiki/Flowering_plant" TargetMode="External"/><Relationship Id="rId5" Type="http://schemas.openxmlformats.org/officeDocument/2006/relationships/hyperlink" Target="https://en.wikipedia.org/wiki/Malva" TargetMode="External"/><Relationship Id="rId6" Type="http://schemas.openxmlformats.org/officeDocument/2006/relationships/hyperlink" Target="https://en.wikipedia.org/wiki/Malvaceae" TargetMode="External"/><Relationship Id="rId7" Type="http://schemas.openxmlformats.org/officeDocument/2006/relationships/hyperlink" Target="https://en.wikipedia.org/wiki/Temperate" TargetMode="External"/><Relationship Id="rId8" Type="http://schemas.openxmlformats.org/officeDocument/2006/relationships/hyperlink" Target="https://en.wikipedia.org/wiki/Subtropics" TargetMode="External"/><Relationship Id="rId9" Type="http://schemas.openxmlformats.org/officeDocument/2006/relationships/hyperlink" Target="https://en.wikipedia.org/wiki/Tropics" TargetMode="External"/><Relationship Id="rId10" Type="http://schemas.openxmlformats.org/officeDocument/2006/relationships/hyperlink" Target="https://en.wikipedia.org/wiki/Flower"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Wikipedia: Biology is the natural science that studies life and living organisms, including their physical structure, chemical processes, molecular interactions, physiological mechanisms, development and evolution.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defTabSz="457200">
              <a:defRPr b="1" i="1">
                <a:latin typeface="Calibri"/>
                <a:ea typeface="Calibri"/>
                <a:cs typeface="Calibri"/>
                <a:sym typeface="Calibri"/>
              </a:defRPr>
            </a:pPr>
            <a:r>
              <a:t>Hibiscus</a:t>
            </a:r>
            <a:r>
              <a:rPr b="0" i="0"/>
              <a:t> (</a:t>
            </a:r>
            <a:r>
              <a:rPr b="0" i="0" u="sng">
                <a:solidFill>
                  <a:srgbClr val="0000FF"/>
                </a:solidFill>
                <a:uFill>
                  <a:solidFill>
                    <a:srgbClr val="0000FF"/>
                  </a:solidFill>
                </a:uFill>
                <a:hlinkClick r:id="rId3"/>
              </a:rPr>
              <a:t>/h</a:t>
            </a:r>
            <a:r>
              <a:rPr b="0" i="0" u="sng">
                <a:solidFill>
                  <a:srgbClr val="0000FF"/>
                </a:solidFill>
                <a:uFill>
                  <a:solidFill>
                    <a:srgbClr val="0000FF"/>
                  </a:solidFill>
                </a:uFill>
                <a:latin typeface="Helvetica"/>
                <a:ea typeface="Helvetica"/>
                <a:cs typeface="Helvetica"/>
                <a:sym typeface="Helvetica"/>
                <a:hlinkClick r:id="rId3"/>
              </a:rPr>
              <a:t>ᵻ</a:t>
            </a:r>
            <a:r>
              <a:rPr b="0" i="0" u="sng">
                <a:solidFill>
                  <a:srgbClr val="0000FF"/>
                </a:solidFill>
                <a:uFill>
                  <a:solidFill>
                    <a:srgbClr val="0000FF"/>
                  </a:solidFill>
                </a:uFill>
                <a:hlinkClick r:id="rId3"/>
              </a:rPr>
              <a:t>ˈbɪskəs/</a:t>
            </a:r>
            <a:r>
              <a:rPr b="0" i="0" baseline="30000"/>
              <a:t>[2]</a:t>
            </a:r>
            <a:r>
              <a:rPr b="0" i="0"/>
              <a:t> or </a:t>
            </a:r>
            <a:r>
              <a:rPr b="0" i="0" u="sng">
                <a:solidFill>
                  <a:srgbClr val="0000FF"/>
                </a:solidFill>
                <a:uFill>
                  <a:solidFill>
                    <a:srgbClr val="0000FF"/>
                  </a:solidFill>
                </a:uFill>
                <a:hlinkClick r:id="rId3"/>
              </a:rPr>
              <a:t>/haɪˈbɪskəs/</a:t>
            </a:r>
            <a:r>
              <a:rPr b="0" i="0" baseline="30000"/>
              <a:t>[3]</a:t>
            </a:r>
            <a:r>
              <a:rPr b="0" i="0"/>
              <a:t>) is a </a:t>
            </a:r>
            <a:r>
              <a:rPr i="0"/>
              <a:t>genus of </a:t>
            </a:r>
            <a:r>
              <a:rPr i="0" u="sng">
                <a:solidFill>
                  <a:srgbClr val="0000FF"/>
                </a:solidFill>
                <a:uFill>
                  <a:solidFill>
                    <a:srgbClr val="0000FF"/>
                  </a:solidFill>
                </a:uFill>
                <a:hlinkClick r:id="rId4"/>
              </a:rPr>
              <a:t>flowering plants</a:t>
            </a:r>
            <a:r>
              <a:rPr b="0" i="0"/>
              <a:t> in the </a:t>
            </a:r>
            <a:r>
              <a:rPr b="0" i="0" u="sng">
                <a:solidFill>
                  <a:srgbClr val="0000FF"/>
                </a:solidFill>
                <a:uFill>
                  <a:solidFill>
                    <a:srgbClr val="0000FF"/>
                  </a:solidFill>
                </a:uFill>
                <a:hlinkClick r:id="rId5"/>
              </a:rPr>
              <a:t>mallow</a:t>
            </a:r>
            <a:r>
              <a:rPr b="0" i="0"/>
              <a:t> family, </a:t>
            </a:r>
            <a:r>
              <a:rPr b="0" i="0" u="sng">
                <a:solidFill>
                  <a:srgbClr val="0000FF"/>
                </a:solidFill>
                <a:uFill>
                  <a:solidFill>
                    <a:srgbClr val="0000FF"/>
                  </a:solidFill>
                </a:uFill>
                <a:hlinkClick r:id="rId6"/>
              </a:rPr>
              <a:t>Malvaceae</a:t>
            </a:r>
            <a:r>
              <a:rPr b="0" i="0"/>
              <a:t>. The genus is quite large, comprising several hundred species that are native to warm-</a:t>
            </a:r>
            <a:r>
              <a:rPr b="0" i="0" u="sng">
                <a:solidFill>
                  <a:srgbClr val="0000FF"/>
                </a:solidFill>
                <a:uFill>
                  <a:solidFill>
                    <a:srgbClr val="0000FF"/>
                  </a:solidFill>
                </a:uFill>
                <a:hlinkClick r:id="rId7"/>
              </a:rPr>
              <a:t>temperate</a:t>
            </a:r>
            <a:r>
              <a:rPr b="0" i="0"/>
              <a:t>, </a:t>
            </a:r>
            <a:r>
              <a:rPr b="0" i="0" u="sng">
                <a:solidFill>
                  <a:srgbClr val="0000FF"/>
                </a:solidFill>
                <a:uFill>
                  <a:solidFill>
                    <a:srgbClr val="0000FF"/>
                  </a:solidFill>
                </a:uFill>
                <a:hlinkClick r:id="rId8"/>
              </a:rPr>
              <a:t>subtropical</a:t>
            </a:r>
            <a:r>
              <a:rPr b="0" i="0"/>
              <a:t> and </a:t>
            </a:r>
            <a:r>
              <a:rPr b="0" i="0" u="sng">
                <a:solidFill>
                  <a:srgbClr val="0000FF"/>
                </a:solidFill>
                <a:uFill>
                  <a:solidFill>
                    <a:srgbClr val="0000FF"/>
                  </a:solidFill>
                </a:uFill>
                <a:hlinkClick r:id="rId9"/>
              </a:rPr>
              <a:t>tropical</a:t>
            </a:r>
            <a:r>
              <a:rPr b="0" i="0"/>
              <a:t> regions throughout the world. Member species are renowned for their large, showy </a:t>
            </a:r>
            <a:r>
              <a:rPr b="0" i="0" u="sng">
                <a:solidFill>
                  <a:srgbClr val="0000FF"/>
                </a:solidFill>
                <a:uFill>
                  <a:solidFill>
                    <a:srgbClr val="0000FF"/>
                  </a:solidFill>
                </a:uFill>
                <a:hlinkClick r:id="rId10"/>
              </a:rPr>
              <a:t>flowers</a:t>
            </a:r>
            <a:r>
              <a:rPr b="0" i="0"/>
              <a:t> and are commonly known simply as </a:t>
            </a:r>
            <a:r>
              <a:rPr i="0"/>
              <a:t>hibiscus</a:t>
            </a:r>
            <a:r>
              <a:rPr b="0" i="0"/>
              <a:t>, or less widely known as </a:t>
            </a:r>
            <a:r>
              <a:rPr i="0"/>
              <a:t>rose mallow</a:t>
            </a:r>
            <a:r>
              <a:rPr b="0" i="0"/>
              <a:t>. The genus includes both </a:t>
            </a:r>
            <a:r>
              <a:rPr b="0" i="0" u="sng">
                <a:solidFill>
                  <a:srgbClr val="0000FF"/>
                </a:solidFill>
                <a:uFill>
                  <a:solidFill>
                    <a:srgbClr val="0000FF"/>
                  </a:solidFill>
                </a:uFill>
                <a:hlinkClick r:id="rId11"/>
              </a:rPr>
              <a:t>annual</a:t>
            </a:r>
            <a:r>
              <a:rPr b="0" i="0"/>
              <a:t> and </a:t>
            </a:r>
            <a:r>
              <a:rPr b="0" i="0" u="sng">
                <a:solidFill>
                  <a:srgbClr val="0000FF"/>
                </a:solidFill>
                <a:uFill>
                  <a:solidFill>
                    <a:srgbClr val="0000FF"/>
                  </a:solidFill>
                </a:uFill>
                <a:hlinkClick r:id="rId12"/>
              </a:rPr>
              <a:t>perennial</a:t>
            </a:r>
            <a:r>
              <a:rPr b="0" i="0"/>
              <a:t> </a:t>
            </a:r>
            <a:r>
              <a:rPr b="0" i="0" u="sng">
                <a:solidFill>
                  <a:srgbClr val="0000FF"/>
                </a:solidFill>
                <a:uFill>
                  <a:solidFill>
                    <a:srgbClr val="0000FF"/>
                  </a:solidFill>
                </a:uFill>
                <a:hlinkClick r:id="rId13"/>
              </a:rPr>
              <a:t>herbaceous plants</a:t>
            </a:r>
            <a:r>
              <a:rPr b="0" i="0"/>
              <a:t>, as well as </a:t>
            </a:r>
            <a:r>
              <a:rPr b="0" i="0" u="sng">
                <a:solidFill>
                  <a:srgbClr val="0000FF"/>
                </a:solidFill>
                <a:uFill>
                  <a:solidFill>
                    <a:srgbClr val="0000FF"/>
                  </a:solidFill>
                </a:uFill>
                <a:hlinkClick r:id="rId14"/>
              </a:rPr>
              <a:t>woody</a:t>
            </a:r>
            <a:r>
              <a:rPr b="0" i="0"/>
              <a:t> </a:t>
            </a:r>
            <a:r>
              <a:rPr b="0" i="0" u="sng">
                <a:solidFill>
                  <a:srgbClr val="0000FF"/>
                </a:solidFill>
                <a:uFill>
                  <a:solidFill>
                    <a:srgbClr val="0000FF"/>
                  </a:solidFill>
                </a:uFill>
                <a:hlinkClick r:id="rId15"/>
              </a:rPr>
              <a:t>shrubs</a:t>
            </a:r>
            <a:r>
              <a:rPr b="0" i="0"/>
              <a:t> and small </a:t>
            </a:r>
            <a:r>
              <a:rPr b="0" i="0" u="sng">
                <a:solidFill>
                  <a:srgbClr val="0000FF"/>
                </a:solidFill>
                <a:uFill>
                  <a:solidFill>
                    <a:srgbClr val="0000FF"/>
                  </a:solidFill>
                </a:uFill>
                <a:hlinkClick r:id="rId16"/>
              </a:rPr>
              <a:t>trees</a:t>
            </a:r>
            <a:r>
              <a:rPr b="0" i="0"/>
              <a:t>. The generic name is derived from the </a:t>
            </a:r>
            <a:r>
              <a:rPr b="0" i="0" u="sng">
                <a:solidFill>
                  <a:srgbClr val="0000FF"/>
                </a:solidFill>
                <a:uFill>
                  <a:solidFill>
                    <a:srgbClr val="0000FF"/>
                  </a:solidFill>
                </a:uFill>
                <a:hlinkClick r:id="rId17"/>
              </a:rPr>
              <a:t>Greek</a:t>
            </a:r>
            <a:r>
              <a:rPr b="0" i="0"/>
              <a:t> word </a:t>
            </a:r>
            <a:r>
              <a:rPr b="0" i="0">
                <a:latin typeface="Helvetica"/>
                <a:ea typeface="Helvetica"/>
                <a:cs typeface="Helvetica"/>
                <a:sym typeface="Helvetica"/>
              </a:rPr>
              <a:t>ἱ</a:t>
            </a:r>
            <a:r>
              <a:rPr b="0" i="0"/>
              <a:t>βίσκος (</a:t>
            </a:r>
            <a:r>
              <a:rPr b="0"/>
              <a:t>hibískos</a:t>
            </a:r>
            <a:r>
              <a:rPr b="0" i="0"/>
              <a:t>), which was the name </a:t>
            </a:r>
            <a:r>
              <a:rPr b="0" i="0" u="sng">
                <a:solidFill>
                  <a:srgbClr val="0000FF"/>
                </a:solidFill>
                <a:uFill>
                  <a:solidFill>
                    <a:srgbClr val="0000FF"/>
                  </a:solidFill>
                </a:uFill>
                <a:hlinkClick r:id="rId18"/>
              </a:rPr>
              <a:t>Pedanius Dioscorides</a:t>
            </a:r>
            <a:r>
              <a:rPr b="0" i="0"/>
              <a:t> (ca. 40–90) gave to </a:t>
            </a:r>
            <a:r>
              <a:rPr b="0" u="sng">
                <a:solidFill>
                  <a:srgbClr val="0000FF"/>
                </a:solidFill>
                <a:uFill>
                  <a:solidFill>
                    <a:srgbClr val="0000FF"/>
                  </a:solidFill>
                </a:uFill>
                <a:hlinkClick r:id="rId19"/>
              </a:rPr>
              <a:t>Althaea officinalis</a:t>
            </a:r>
            <a:r>
              <a:rPr b="0" i="0"/>
              <a:t>.</a:t>
            </a:r>
          </a:p>
          <a:p>
            <a:pPr defTabSz="457200">
              <a:defRPr>
                <a:latin typeface="Calibri"/>
                <a:ea typeface="Calibri"/>
                <a:cs typeface="Calibri"/>
                <a:sym typeface="Calibri"/>
              </a:defRPr>
            </a:pPr>
            <a:endParaRPr b="0" i="0"/>
          </a:p>
          <a:p>
            <a:pPr defTabSz="457200">
              <a:defRPr>
                <a:latin typeface="Calibri"/>
                <a:ea typeface="Calibri"/>
                <a:cs typeface="Calibri"/>
                <a:sym typeface="Calibri"/>
              </a:defRPr>
            </a:pPr>
            <a:r>
              <a:t> Hibiscus shrubsare used to attract butterflies, bees, and hummingbirds.</a:t>
            </a:r>
          </a:p>
          <a:p>
            <a:pPr defTabSz="457200">
              <a:defRPr>
                <a:latin typeface="Calibri"/>
                <a:ea typeface="Calibri"/>
                <a:cs typeface="Calibri"/>
                <a:sym typeface="Calibri"/>
              </a:defRPr>
            </a:pPr>
            <a:endParaRPr/>
          </a:p>
          <a:p>
            <a:pPr defTabSz="457200">
              <a:defRPr>
                <a:latin typeface="Calibri"/>
                <a:ea typeface="Calibri"/>
                <a:cs typeface="Calibri"/>
                <a:sym typeface="Calibri"/>
              </a:defRPr>
            </a:pPr>
            <a:r>
              <a:t>Hibiscus flowers are used to make a red tea, called ORHUL in India (=Karkade-Tee)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defTabSz="457200">
              <a:defRPr b="1" i="1">
                <a:latin typeface="Calibri"/>
                <a:ea typeface="Calibri"/>
                <a:cs typeface="Calibri"/>
                <a:sym typeface="Calibri"/>
              </a:defRPr>
            </a:pPr>
            <a:r>
              <a:t>Hibiscus</a:t>
            </a:r>
            <a:r>
              <a:rPr b="0" i="0"/>
              <a:t> (</a:t>
            </a:r>
            <a:r>
              <a:rPr b="0" i="0" u="sng">
                <a:solidFill>
                  <a:srgbClr val="0000FF"/>
                </a:solidFill>
                <a:uFill>
                  <a:solidFill>
                    <a:srgbClr val="0000FF"/>
                  </a:solidFill>
                </a:uFill>
                <a:hlinkClick r:id="rId3"/>
              </a:rPr>
              <a:t>/h</a:t>
            </a:r>
            <a:r>
              <a:rPr b="0" i="0" u="sng">
                <a:solidFill>
                  <a:srgbClr val="0000FF"/>
                </a:solidFill>
                <a:uFill>
                  <a:solidFill>
                    <a:srgbClr val="0000FF"/>
                  </a:solidFill>
                </a:uFill>
                <a:latin typeface="Helvetica"/>
                <a:ea typeface="Helvetica"/>
                <a:cs typeface="Helvetica"/>
                <a:sym typeface="Helvetica"/>
                <a:hlinkClick r:id="rId3"/>
              </a:rPr>
              <a:t>ᵻ</a:t>
            </a:r>
            <a:r>
              <a:rPr b="0" i="0" u="sng">
                <a:solidFill>
                  <a:srgbClr val="0000FF"/>
                </a:solidFill>
                <a:uFill>
                  <a:solidFill>
                    <a:srgbClr val="0000FF"/>
                  </a:solidFill>
                </a:uFill>
                <a:hlinkClick r:id="rId3"/>
              </a:rPr>
              <a:t>ˈbɪskəs/</a:t>
            </a:r>
            <a:r>
              <a:rPr b="0" i="0" baseline="30000"/>
              <a:t>[2]</a:t>
            </a:r>
            <a:r>
              <a:rPr b="0" i="0"/>
              <a:t> or </a:t>
            </a:r>
            <a:r>
              <a:rPr b="0" i="0" u="sng">
                <a:solidFill>
                  <a:srgbClr val="0000FF"/>
                </a:solidFill>
                <a:uFill>
                  <a:solidFill>
                    <a:srgbClr val="0000FF"/>
                  </a:solidFill>
                </a:uFill>
                <a:hlinkClick r:id="rId3"/>
              </a:rPr>
              <a:t>/haɪˈbɪskəs/</a:t>
            </a:r>
            <a:r>
              <a:rPr b="0" i="0" baseline="30000"/>
              <a:t>[3]</a:t>
            </a:r>
            <a:r>
              <a:rPr b="0" i="0"/>
              <a:t>) is a </a:t>
            </a:r>
            <a:r>
              <a:rPr i="0"/>
              <a:t>genus of </a:t>
            </a:r>
            <a:r>
              <a:rPr i="0" u="sng">
                <a:solidFill>
                  <a:srgbClr val="0000FF"/>
                </a:solidFill>
                <a:uFill>
                  <a:solidFill>
                    <a:srgbClr val="0000FF"/>
                  </a:solidFill>
                </a:uFill>
                <a:hlinkClick r:id="rId4"/>
              </a:rPr>
              <a:t>flowering plants</a:t>
            </a:r>
            <a:r>
              <a:rPr b="0" i="0"/>
              <a:t> in the </a:t>
            </a:r>
            <a:r>
              <a:rPr b="0" i="0" u="sng">
                <a:solidFill>
                  <a:srgbClr val="0000FF"/>
                </a:solidFill>
                <a:uFill>
                  <a:solidFill>
                    <a:srgbClr val="0000FF"/>
                  </a:solidFill>
                </a:uFill>
                <a:hlinkClick r:id="rId5"/>
              </a:rPr>
              <a:t>mallow</a:t>
            </a:r>
            <a:r>
              <a:rPr b="0" i="0"/>
              <a:t> family, </a:t>
            </a:r>
            <a:r>
              <a:rPr b="0" i="0" u="sng">
                <a:solidFill>
                  <a:srgbClr val="0000FF"/>
                </a:solidFill>
                <a:uFill>
                  <a:solidFill>
                    <a:srgbClr val="0000FF"/>
                  </a:solidFill>
                </a:uFill>
                <a:hlinkClick r:id="rId6"/>
              </a:rPr>
              <a:t>Malvaceae</a:t>
            </a:r>
            <a:r>
              <a:rPr b="0" i="0"/>
              <a:t>. The genus is quite large, comprising several hundred species that are native to warm-</a:t>
            </a:r>
            <a:r>
              <a:rPr b="0" i="0" u="sng">
                <a:solidFill>
                  <a:srgbClr val="0000FF"/>
                </a:solidFill>
                <a:uFill>
                  <a:solidFill>
                    <a:srgbClr val="0000FF"/>
                  </a:solidFill>
                </a:uFill>
                <a:hlinkClick r:id="rId7"/>
              </a:rPr>
              <a:t>temperate</a:t>
            </a:r>
            <a:r>
              <a:rPr b="0" i="0"/>
              <a:t>, </a:t>
            </a:r>
            <a:r>
              <a:rPr b="0" i="0" u="sng">
                <a:solidFill>
                  <a:srgbClr val="0000FF"/>
                </a:solidFill>
                <a:uFill>
                  <a:solidFill>
                    <a:srgbClr val="0000FF"/>
                  </a:solidFill>
                </a:uFill>
                <a:hlinkClick r:id="rId8"/>
              </a:rPr>
              <a:t>subtropical</a:t>
            </a:r>
            <a:r>
              <a:rPr b="0" i="0"/>
              <a:t> and </a:t>
            </a:r>
            <a:r>
              <a:rPr b="0" i="0" u="sng">
                <a:solidFill>
                  <a:srgbClr val="0000FF"/>
                </a:solidFill>
                <a:uFill>
                  <a:solidFill>
                    <a:srgbClr val="0000FF"/>
                  </a:solidFill>
                </a:uFill>
                <a:hlinkClick r:id="rId9"/>
              </a:rPr>
              <a:t>tropical</a:t>
            </a:r>
            <a:r>
              <a:rPr b="0" i="0"/>
              <a:t> regions throughout the world. Member species are renowned for their large, showy </a:t>
            </a:r>
            <a:r>
              <a:rPr b="0" i="0" u="sng">
                <a:solidFill>
                  <a:srgbClr val="0000FF"/>
                </a:solidFill>
                <a:uFill>
                  <a:solidFill>
                    <a:srgbClr val="0000FF"/>
                  </a:solidFill>
                </a:uFill>
                <a:hlinkClick r:id="rId10"/>
              </a:rPr>
              <a:t>flowers</a:t>
            </a:r>
            <a:r>
              <a:rPr b="0" i="0"/>
              <a:t> and are commonly known simply as </a:t>
            </a:r>
            <a:r>
              <a:rPr i="0"/>
              <a:t>hibiscus</a:t>
            </a:r>
            <a:r>
              <a:rPr b="0" i="0"/>
              <a:t>, or less widely known as </a:t>
            </a:r>
            <a:r>
              <a:rPr i="0"/>
              <a:t>rose mallow</a:t>
            </a:r>
            <a:r>
              <a:rPr b="0" i="0"/>
              <a:t>. The genus includes both </a:t>
            </a:r>
            <a:r>
              <a:rPr b="0" i="0" u="sng">
                <a:solidFill>
                  <a:srgbClr val="0000FF"/>
                </a:solidFill>
                <a:uFill>
                  <a:solidFill>
                    <a:srgbClr val="0000FF"/>
                  </a:solidFill>
                </a:uFill>
                <a:hlinkClick r:id="rId11"/>
              </a:rPr>
              <a:t>annual</a:t>
            </a:r>
            <a:r>
              <a:rPr b="0" i="0"/>
              <a:t> and </a:t>
            </a:r>
            <a:r>
              <a:rPr b="0" i="0" u="sng">
                <a:solidFill>
                  <a:srgbClr val="0000FF"/>
                </a:solidFill>
                <a:uFill>
                  <a:solidFill>
                    <a:srgbClr val="0000FF"/>
                  </a:solidFill>
                </a:uFill>
                <a:hlinkClick r:id="rId12"/>
              </a:rPr>
              <a:t>perennial</a:t>
            </a:r>
            <a:r>
              <a:rPr b="0" i="0"/>
              <a:t> </a:t>
            </a:r>
            <a:r>
              <a:rPr b="0" i="0" u="sng">
                <a:solidFill>
                  <a:srgbClr val="0000FF"/>
                </a:solidFill>
                <a:uFill>
                  <a:solidFill>
                    <a:srgbClr val="0000FF"/>
                  </a:solidFill>
                </a:uFill>
                <a:hlinkClick r:id="rId13"/>
              </a:rPr>
              <a:t>herbaceous plants</a:t>
            </a:r>
            <a:r>
              <a:rPr b="0" i="0"/>
              <a:t>, as well as </a:t>
            </a:r>
            <a:r>
              <a:rPr b="0" i="0" u="sng">
                <a:solidFill>
                  <a:srgbClr val="0000FF"/>
                </a:solidFill>
                <a:uFill>
                  <a:solidFill>
                    <a:srgbClr val="0000FF"/>
                  </a:solidFill>
                </a:uFill>
                <a:hlinkClick r:id="rId14"/>
              </a:rPr>
              <a:t>woody</a:t>
            </a:r>
            <a:r>
              <a:rPr b="0" i="0"/>
              <a:t> </a:t>
            </a:r>
            <a:r>
              <a:rPr b="0" i="0" u="sng">
                <a:solidFill>
                  <a:srgbClr val="0000FF"/>
                </a:solidFill>
                <a:uFill>
                  <a:solidFill>
                    <a:srgbClr val="0000FF"/>
                  </a:solidFill>
                </a:uFill>
                <a:hlinkClick r:id="rId15"/>
              </a:rPr>
              <a:t>shrubs</a:t>
            </a:r>
            <a:r>
              <a:rPr b="0" i="0"/>
              <a:t> and small </a:t>
            </a:r>
            <a:r>
              <a:rPr b="0" i="0" u="sng">
                <a:solidFill>
                  <a:srgbClr val="0000FF"/>
                </a:solidFill>
                <a:uFill>
                  <a:solidFill>
                    <a:srgbClr val="0000FF"/>
                  </a:solidFill>
                </a:uFill>
                <a:hlinkClick r:id="rId16"/>
              </a:rPr>
              <a:t>trees</a:t>
            </a:r>
            <a:r>
              <a:rPr b="0" i="0"/>
              <a:t>. The generic name is derived from the </a:t>
            </a:r>
            <a:r>
              <a:rPr b="0" i="0" u="sng">
                <a:solidFill>
                  <a:srgbClr val="0000FF"/>
                </a:solidFill>
                <a:uFill>
                  <a:solidFill>
                    <a:srgbClr val="0000FF"/>
                  </a:solidFill>
                </a:uFill>
                <a:hlinkClick r:id="rId17"/>
              </a:rPr>
              <a:t>Greek</a:t>
            </a:r>
            <a:r>
              <a:rPr b="0" i="0"/>
              <a:t> word </a:t>
            </a:r>
            <a:r>
              <a:rPr b="0" i="0">
                <a:latin typeface="Helvetica"/>
                <a:ea typeface="Helvetica"/>
                <a:cs typeface="Helvetica"/>
                <a:sym typeface="Helvetica"/>
              </a:rPr>
              <a:t>ἱ</a:t>
            </a:r>
            <a:r>
              <a:rPr b="0" i="0"/>
              <a:t>βίσκος (</a:t>
            </a:r>
            <a:r>
              <a:rPr b="0"/>
              <a:t>hibískos</a:t>
            </a:r>
            <a:r>
              <a:rPr b="0" i="0"/>
              <a:t>), which was the name </a:t>
            </a:r>
            <a:r>
              <a:rPr b="0" i="0" u="sng">
                <a:solidFill>
                  <a:srgbClr val="0000FF"/>
                </a:solidFill>
                <a:uFill>
                  <a:solidFill>
                    <a:srgbClr val="0000FF"/>
                  </a:solidFill>
                </a:uFill>
                <a:hlinkClick r:id="rId18"/>
              </a:rPr>
              <a:t>Pedanius Dioscorides</a:t>
            </a:r>
            <a:r>
              <a:rPr b="0" i="0"/>
              <a:t> (ca. 40–90) gave to </a:t>
            </a:r>
            <a:r>
              <a:rPr b="0" u="sng">
                <a:solidFill>
                  <a:srgbClr val="0000FF"/>
                </a:solidFill>
                <a:uFill>
                  <a:solidFill>
                    <a:srgbClr val="0000FF"/>
                  </a:solidFill>
                </a:uFill>
                <a:hlinkClick r:id="rId19"/>
              </a:rPr>
              <a:t>Althaea officinalis</a:t>
            </a:r>
            <a:r>
              <a:rPr b="0" i="0"/>
              <a:t>.</a:t>
            </a:r>
          </a:p>
          <a:p>
            <a:pPr defTabSz="457200">
              <a:defRPr>
                <a:latin typeface="Calibri"/>
                <a:ea typeface="Calibri"/>
                <a:cs typeface="Calibri"/>
                <a:sym typeface="Calibri"/>
              </a:defRPr>
            </a:pPr>
            <a:endParaRPr b="0" i="0"/>
          </a:p>
          <a:p>
            <a:pPr defTabSz="457200">
              <a:defRPr>
                <a:latin typeface="Calibri"/>
                <a:ea typeface="Calibri"/>
                <a:cs typeface="Calibri"/>
                <a:sym typeface="Calibri"/>
              </a:defRPr>
            </a:pPr>
            <a:r>
              <a:t> Hibiscus shrubsare used to attract butterflies, bees, and hummingbirds.</a:t>
            </a:r>
          </a:p>
          <a:p>
            <a:pPr defTabSz="457200">
              <a:defRPr>
                <a:latin typeface="Calibri"/>
                <a:ea typeface="Calibri"/>
                <a:cs typeface="Calibri"/>
                <a:sym typeface="Calibri"/>
              </a:defRPr>
            </a:pPr>
            <a:endParaRPr/>
          </a:p>
          <a:p>
            <a:pPr defTabSz="457200">
              <a:defRPr>
                <a:latin typeface="Calibri"/>
                <a:ea typeface="Calibri"/>
                <a:cs typeface="Calibri"/>
                <a:sym typeface="Calibri"/>
              </a:defRPr>
            </a:pPr>
            <a:r>
              <a:t>Hibiscus flowers are used to make a red tea, called ORHUL in India (=Karkade-Tee)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lvl1pPr>
              <a:defRPr sz="2400">
                <a:solidFill>
                  <a:schemeClr val="accent5"/>
                </a:solidFill>
              </a:defRPr>
            </a:lvl1pPr>
          </a:lstStyle>
          <a:p>
            <a:r>
              <a:t>Exp: Observe the flower‘s organs with the naked eye just as a whole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pPr defTabSz="457200">
              <a:defRPr b="1" i="1">
                <a:latin typeface="Calibri"/>
                <a:ea typeface="Calibri"/>
                <a:cs typeface="Calibri"/>
                <a:sym typeface="Calibri"/>
              </a:defRPr>
            </a:pPr>
            <a:r>
              <a:t>sepal = Kelchblatt</a:t>
            </a:r>
          </a:p>
          <a:p>
            <a:pPr defTabSz="457200">
              <a:defRPr i="1">
                <a:latin typeface="Calibri"/>
                <a:ea typeface="Calibri"/>
                <a:cs typeface="Calibri"/>
                <a:sym typeface="Calibri"/>
              </a:defRPr>
            </a:pPr>
            <a:r>
              <a:t>Only some of the petals. Backside and frontside dropped, the essential made visible.</a:t>
            </a:r>
          </a:p>
          <a:p>
            <a:pPr defTabSz="457200">
              <a:defRPr>
                <a:latin typeface="Calibri"/>
                <a:ea typeface="Calibri"/>
                <a:cs typeface="Calibri"/>
                <a:sym typeface="Calibri"/>
              </a:defRPr>
            </a:pPr>
            <a:endParaRPr i="1"/>
          </a:p>
          <a:p>
            <a:pPr defTabSz="457200">
              <a:defRPr>
                <a:latin typeface="Calibri"/>
                <a:ea typeface="Calibri"/>
                <a:cs typeface="Calibri"/>
                <a:sym typeface="Calibri"/>
              </a:defRPr>
            </a:pPr>
            <a:r>
              <a:t>Within the </a:t>
            </a:r>
            <a:r>
              <a:rPr b="1"/>
              <a:t>stamen</a:t>
            </a:r>
            <a:r>
              <a:t> pollen is produced which will be spread out when mature.</a:t>
            </a:r>
          </a:p>
          <a:p>
            <a:pPr defTabSz="457200">
              <a:defRPr>
                <a:latin typeface="Calibri"/>
                <a:ea typeface="Calibri"/>
                <a:cs typeface="Calibri"/>
                <a:sym typeface="Calibri"/>
              </a:defRPr>
            </a:pPr>
            <a:r>
              <a:t>Pistil recieves pollen from other flowers of the same kind (species). On the bottom of the pistill: Ovaries with a embryonic form of the seed.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lvl1pPr>
              <a:defRPr sz="2400">
                <a:solidFill>
                  <a:schemeClr val="accent5"/>
                </a:solidFill>
              </a:defRPr>
            </a:lvl1pPr>
          </a:lstStyle>
          <a:p>
            <a:r>
              <a:t>Exp: Observe the flower‘s organs with with a magnifier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A second tulip of the same bunch of flowers (stamens of different color)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t>Stiel beachten</a:t>
            </a:r>
          </a:p>
          <a:p>
            <a:pPr defTabSz="457200">
              <a:defRPr>
                <a:latin typeface="Calibri"/>
                <a:ea typeface="Calibri"/>
                <a:cs typeface="Calibri"/>
                <a:sym typeface="Calibri"/>
              </a:defRPr>
            </a:pPr>
            <a:r>
              <a:t>Sonnenblume mit der Lupe betrachtet zeigt, dass unendlich viele braunrote Blüten in the centre of the flower head.</a:t>
            </a:r>
          </a:p>
          <a:p>
            <a:pPr defTabSz="457200">
              <a:defRPr>
                <a:latin typeface="Calibri"/>
                <a:ea typeface="Calibri"/>
                <a:cs typeface="Calibri"/>
                <a:sym typeface="Calibri"/>
              </a:defRPr>
            </a:pPr>
            <a:r>
              <a:t>But also when we look inside the pea flowers, we see more details, we see the inner anatomy, the „organs“ which have precise funktions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Normal Tagetes has   TUBULAR DISC FLOWERS. But we often find garden varieties (full yellow heads) where in som way all florrets are of the ray floret type.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t>Tagetes has   TUBULAR DISC FLOWERS.</a:t>
            </a:r>
          </a:p>
          <a:p>
            <a:pPr defTabSz="457200">
              <a:defRPr>
                <a:latin typeface="Calibri"/>
                <a:ea typeface="Calibri"/>
                <a:cs typeface="Calibri"/>
                <a:sym typeface="Calibri"/>
              </a:defRPr>
            </a:pPr>
            <a:r>
              <a:t>Common English word for Tagetes = Marigold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pPr defTabSz="457200">
              <a:defRPr sz="2000">
                <a:latin typeface="Calibri"/>
                <a:ea typeface="Calibri"/>
                <a:cs typeface="Calibri"/>
                <a:sym typeface="Calibri"/>
              </a:defRPr>
            </a:pPr>
            <a:r>
              <a:t>Begriff anatomy und function erklären: </a:t>
            </a:r>
            <a:r>
              <a:rPr b="1"/>
              <a:t>Humanbiologie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t>For biologists, the third, fifth and sixth day are the most important ones, because …. </a:t>
            </a:r>
          </a:p>
          <a:p>
            <a:pPr defTabSz="457200">
              <a:defRPr>
                <a:latin typeface="Calibri"/>
                <a:ea typeface="Calibri"/>
                <a:cs typeface="Calibri"/>
                <a:sym typeface="Calibri"/>
              </a:defRPr>
            </a:pPr>
            <a:r>
              <a:t>We will see later how natural scientists are looking at the Genesis nowadays.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Nach der Bestäubung wächst der männliche Gametophyt aus dem Pollenkorn als Pollenschlauch heraus, der durch den Griffel zum Embryosack wächst und dort die Eizelle befruchtet, wobei sich die beiden Chromosomensätze vereinigen. Aus der Zygote geht der diploide Embryo hervor, der als Bestandteil des Samens verbreitet wird.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pPr defTabSz="457200">
              <a:defRPr sz="1600">
                <a:latin typeface="Calibri"/>
                <a:ea typeface="Calibri"/>
                <a:cs typeface="Calibri"/>
                <a:sym typeface="Calibri"/>
              </a:defRPr>
            </a:pPr>
            <a:r>
              <a:t>Tulip. The petals are about to fall</a:t>
            </a:r>
          </a:p>
          <a:p>
            <a:pPr defTabSz="457200">
              <a:defRPr sz="1600">
                <a:latin typeface="Calibri"/>
                <a:ea typeface="Calibri"/>
                <a:cs typeface="Calibri"/>
                <a:sym typeface="Calibri"/>
              </a:defRPr>
            </a:pPr>
            <a:r>
              <a:t>Very well visible: Pollen on the 6 stamens</a:t>
            </a:r>
          </a:p>
          <a:p>
            <a:pPr defTabSz="457200">
              <a:defRPr sz="1600">
                <a:latin typeface="Calibri"/>
                <a:ea typeface="Calibri"/>
                <a:cs typeface="Calibri"/>
                <a:sym typeface="Calibri"/>
              </a:defRPr>
            </a:pPr>
            <a:r>
              <a:t>Pistill: Tulips build big fruits, here immature (embryo). Top the stigma (Narbe), where the pollen can enter.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pPr defTabSz="457200">
              <a:defRPr b="1">
                <a:latin typeface="Calibri"/>
                <a:ea typeface="Calibri"/>
                <a:cs typeface="Calibri"/>
                <a:sym typeface="Calibri"/>
              </a:defRPr>
            </a:pPr>
            <a:r>
              <a:t>Fruits in Biology: not necessarily  sweet</a:t>
            </a:r>
          </a:p>
          <a:p>
            <a:pPr defTabSz="457200">
              <a:defRPr>
                <a:latin typeface="Calibri"/>
                <a:ea typeface="Calibri"/>
                <a:cs typeface="Calibri"/>
                <a:sym typeface="Calibri"/>
              </a:defRPr>
            </a:pPr>
            <a:r>
              <a:t>A fruit is a mature (ripened) ovary that usually contains seeds. In contrast, a vegetable can consist of leaves (lettuce, cabbage), leaf petioles (celery), specialized leaves (onions), stems (white potato), stems and roots (beets), flowers and their peduncles (broccoli), flower buds (globe artichokes) and or other parts of the plant. A fruit is by definition just the ovary part of a flower, therefore all fruits come exclusively from flowering plants.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lvl1pPr>
              <a:defRPr sz="2400"/>
            </a:lvl1pPr>
          </a:lstStyle>
          <a:p>
            <a:r>
              <a:t>Movie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Compare -&gt; Discussion</a:t>
            </a:r>
          </a:p>
          <a:p>
            <a:r>
              <a:t>How does the Traditional Buddhist Philosophy define “life of the plant”? Which authors, in which century? </a:t>
            </a:r>
            <a:br/>
            <a:r>
              <a:t>What aids for observation did nature scholars have at that time?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defTabSz="406400">
              <a:lnSpc>
                <a:spcPct val="100000"/>
              </a:lnSpc>
              <a:defRPr sz="1200">
                <a:latin typeface="Lucida Grande"/>
                <a:ea typeface="Lucida Grande"/>
                <a:cs typeface="Lucida Grande"/>
                <a:sym typeface="Lucida Grande"/>
              </a:defRPr>
            </a:lvl1pPr>
          </a:lstStyle>
          <a:p>
            <a:r>
              <a:t>Conclusion for western science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defTabSz="457200">
              <a:defRPr>
                <a:latin typeface="Calibri"/>
                <a:ea typeface="Calibri"/>
                <a:cs typeface="Calibri"/>
                <a:sym typeface="Calibri"/>
              </a:defRPr>
            </a:pPr>
            <a:r>
              <a:t>For biologists, the third, fifth and sixth day are the most important ones, because …. </a:t>
            </a:r>
          </a:p>
          <a:p>
            <a:pPr defTabSz="457200">
              <a:defRPr>
                <a:latin typeface="Calibri"/>
                <a:ea typeface="Calibri"/>
                <a:cs typeface="Calibri"/>
                <a:sym typeface="Calibri"/>
              </a:defRPr>
            </a:pPr>
            <a:r>
              <a:t>We will see later how natural scientists are looking at the Genesis nowadays.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lvl1pPr>
              <a:defRPr sz="2000"/>
            </a:lvl1pPr>
          </a:lstStyle>
          <a:p>
            <a:r>
              <a:t>Shapaley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Corm = Knolle</a:t>
            </a:r>
          </a:p>
          <a:p>
            <a:r>
              <a:t>Stolon = Ausläufer</a:t>
            </a:r>
          </a:p>
          <a:p>
            <a:r>
              <a:t>Tuber = Wurzelknolle e.g. Potato</a:t>
            </a:r>
          </a:p>
          <a:p>
            <a:r>
              <a:t>Taproot= Pfahlwurzel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rPr lang="de-DE" sz="1200" u="none" baseline="0" dirty="0">
                <a:latin typeface="Lucida Grande"/>
                <a:ea typeface="Lucida Grande"/>
                <a:cs typeface="Lucida Grande"/>
                <a:sym typeface="Lucida Grande"/>
              </a:rPr>
              <a:t>First </a:t>
            </a:r>
            <a:r>
              <a:rPr lang="de-DE" sz="1200" u="none" baseline="0" dirty="0" err="1">
                <a:latin typeface="Lucida Grande"/>
                <a:ea typeface="Lucida Grande"/>
                <a:cs typeface="Lucida Grande"/>
                <a:sym typeface="Lucida Grande"/>
              </a:rPr>
              <a:t>explain</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evaporation</a:t>
            </a:r>
            <a:endParaRPr lang="de-DE" sz="1200" u="none" baseline="0" dirty="0">
              <a:latin typeface="Lucida Grande"/>
              <a:ea typeface="Lucida Grande"/>
              <a:cs typeface="Lucida Grande"/>
              <a:sym typeface="Lucida Grande"/>
            </a:endParaRPr>
          </a:p>
          <a:p>
            <a:r>
              <a:rPr lang="de-DE" sz="1200" u="none" baseline="0" dirty="0" err="1">
                <a:latin typeface="Lucida Grande"/>
                <a:ea typeface="Lucida Grande"/>
                <a:cs typeface="Lucida Grande"/>
                <a:sym typeface="Lucida Grande"/>
              </a:rPr>
              <a:t>Exp</a:t>
            </a:r>
            <a:r>
              <a:rPr lang="de-DE" sz="1200" u="none" baseline="0" dirty="0">
                <a:latin typeface="Lucida Grande"/>
                <a:ea typeface="Lucida Grande"/>
                <a:cs typeface="Lucida Grande"/>
                <a:sym typeface="Lucida Grande"/>
              </a:rPr>
              <a:t>: </a:t>
            </a:r>
          </a:p>
          <a:p>
            <a:r>
              <a:rPr lang="de-DE" sz="1200" u="none" baseline="0" dirty="0" err="1">
                <a:latin typeface="Lucida Grande"/>
                <a:ea typeface="Lucida Grande"/>
                <a:cs typeface="Lucida Grande"/>
                <a:sym typeface="Lucida Grande"/>
              </a:rPr>
              <a:t>Let</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evaporate</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petrol</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or</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alcohol</a:t>
            </a:r>
            <a:r>
              <a:rPr lang="de-DE" sz="1200" u="none" baseline="0" dirty="0">
                <a:latin typeface="Lucida Grande"/>
                <a:ea typeface="Lucida Grande"/>
                <a:cs typeface="Lucida Grande"/>
                <a:sym typeface="Lucida Grande"/>
              </a:rPr>
              <a:t> on a </a:t>
            </a:r>
            <a:r>
              <a:rPr lang="de-DE" sz="1200" u="none" baseline="0" dirty="0" err="1">
                <a:latin typeface="Lucida Grande"/>
                <a:ea typeface="Lucida Grande"/>
                <a:cs typeface="Lucida Grande"/>
                <a:sym typeface="Lucida Grande"/>
              </a:rPr>
              <a:t>glassplate</a:t>
            </a:r>
            <a:endParaRPr lang="de-DE" sz="1200" u="none" baseline="0" dirty="0">
              <a:latin typeface="Lucida Grande"/>
              <a:ea typeface="Lucida Grande"/>
              <a:cs typeface="Lucida Grande"/>
              <a:sym typeface="Lucida Grande"/>
            </a:endParaRPr>
          </a:p>
          <a:p>
            <a:r>
              <a:rPr lang="de-DE" sz="1200" u="none" baseline="0" dirty="0" err="1">
                <a:latin typeface="Lucida Grande"/>
                <a:ea typeface="Lucida Grande"/>
                <a:cs typeface="Lucida Grande"/>
                <a:sym typeface="Lucida Grande"/>
              </a:rPr>
              <a:t>Suck</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water</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with</a:t>
            </a:r>
            <a:r>
              <a:rPr lang="de-DE" sz="1200" u="none" baseline="0" dirty="0">
                <a:latin typeface="Lucida Grande"/>
                <a:ea typeface="Lucida Grande"/>
                <a:cs typeface="Lucida Grande"/>
                <a:sym typeface="Lucida Grande"/>
              </a:rPr>
              <a:t> a </a:t>
            </a:r>
            <a:r>
              <a:rPr lang="de-DE" sz="1200" u="none" baseline="0" dirty="0" err="1">
                <a:latin typeface="Lucida Grande"/>
                <a:ea typeface="Lucida Grande"/>
                <a:cs typeface="Lucida Grande"/>
                <a:sym typeface="Lucida Grande"/>
              </a:rPr>
              <a:t>straw</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to</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explain</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the</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process</a:t>
            </a:r>
            <a:endParaRPr lang="de-DE" sz="1200" u="none" baseline="0" dirty="0">
              <a:latin typeface="Lucida Grande"/>
              <a:ea typeface="Lucida Grande"/>
              <a:cs typeface="Lucida Grande"/>
              <a:sym typeface="Lucida Grande"/>
            </a:endParaRPr>
          </a:p>
          <a:p>
            <a:r>
              <a:rPr lang="de-DE" sz="1200" u="none" baseline="0" dirty="0" err="1">
                <a:latin typeface="Lucida Grande"/>
                <a:ea typeface="Lucida Grande"/>
                <a:cs typeface="Lucida Grande"/>
                <a:sym typeface="Lucida Grande"/>
              </a:rPr>
              <a:t>Explain</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capillarity</a:t>
            </a:r>
            <a:r>
              <a:rPr lang="de-DE" sz="1200" u="none" baseline="0" dirty="0">
                <a:latin typeface="Lucida Grande"/>
                <a:ea typeface="Lucida Grande"/>
                <a:cs typeface="Lucida Grande"/>
                <a:sym typeface="Lucida Grande"/>
              </a:rPr>
              <a:t> (= Attachment </a:t>
            </a:r>
            <a:r>
              <a:rPr lang="de-DE" sz="1200" u="none" baseline="0" dirty="0" err="1">
                <a:latin typeface="Lucida Grande"/>
                <a:ea typeface="Lucida Grande"/>
                <a:cs typeface="Lucida Grande"/>
                <a:sym typeface="Lucida Grande"/>
              </a:rPr>
              <a:t>of</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Water</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molecules</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or</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other</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molecules</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by</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adhesion</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resp</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cohesion</a:t>
            </a:r>
            <a:r>
              <a:rPr lang="de-DE" sz="1200" u="none" baseline="0">
                <a:latin typeface="Lucida Grande"/>
                <a:ea typeface="Lucida Grande"/>
                <a:cs typeface="Lucida Grande"/>
                <a:sym typeface="Lucida Grande"/>
              </a:rPr>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See handout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a:defRPr sz="2400">
                <a:solidFill>
                  <a:schemeClr val="accent5"/>
                </a:solidFill>
              </a:defRPr>
            </a:pPr>
            <a:r>
              <a:t>Exp: </a:t>
            </a:r>
          </a:p>
          <a:p>
            <a:pPr>
              <a:defRPr sz="2400">
                <a:solidFill>
                  <a:schemeClr val="accent5"/>
                </a:solidFill>
              </a:defRPr>
            </a:pPr>
            <a:r>
              <a:t>Demo capillary ev. with video projection</a:t>
            </a:r>
          </a:p>
          <a:p>
            <a:pPr>
              <a:defRPr sz="2400">
                <a:solidFill>
                  <a:schemeClr val="accent5"/>
                </a:solidFill>
              </a:defRPr>
            </a:pPr>
            <a:r>
              <a:t>Explore the vessels of cauliflower or celery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From Gabriele Kammradt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lvl1pPr defTabSz="457200">
              <a:defRPr>
                <a:latin typeface="Calibri"/>
                <a:ea typeface="Calibri"/>
                <a:cs typeface="Calibri"/>
                <a:sym typeface="Calibri"/>
              </a:defRPr>
            </a:lvl1pPr>
          </a:lstStyle>
          <a:p>
            <a:r>
              <a:t>Glucose: the basis for all living material, not only of the body, but also basis for our nutrition, our (natural) clothes,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a:defRPr sz="2400"/>
            </a:pPr>
            <a:r>
              <a:t>Codariocalyx motorius  Desmodium gyrans </a:t>
            </a:r>
          </a:p>
          <a:p>
            <a:pPr>
              <a:defRPr sz="2400"/>
            </a:pPr>
            <a:r>
              <a:t>timelapse movie </a:t>
            </a:r>
            <a:br/>
            <a:r>
              <a:t>Die Endfiedern werden abends abgesenkt und hängen somit in der Schlafstellung fast vertikal herab, morgens werden sie wieder aufgerichtet und stehen nahezu horizontal. Dies geschieht unabhängig von äußeren Einflüssen, wie Temperatur und Beleuchtungsstärke. Hierbei handelt es sich um eine circadiane Rhythmik. Die Seitenfiedern vollziehen Drehbewegungen, deren Frequenz von der Temperatur abhängig ist. Mit steigender Temperatur nimmt auch die Frequenz zu. In der Regel beträgt diese Frequenz eine vollständige Drehung pro drei bis fünf Minuten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mDnormal">
    <p:bg>
      <p:bgPr>
        <a:solidFill>
          <a:srgbClr val="FFFFFF"/>
        </a:solidFill>
        <a:effectLst/>
      </p:bgPr>
    </p:bg>
    <p:spTree>
      <p:nvGrpSpPr>
        <p:cNvPr id="1" name=""/>
        <p:cNvGrpSpPr/>
        <p:nvPr/>
      </p:nvGrpSpPr>
      <p:grpSpPr>
        <a:xfrm>
          <a:off x="0" y="0"/>
          <a:ext cx="0" cy="0"/>
          <a:chOff x="0" y="0"/>
          <a:chExt cx="0" cy="0"/>
        </a:xfrm>
      </p:grpSpPr>
      <p:grpSp>
        <p:nvGrpSpPr>
          <p:cNvPr id="14" name="Group 14"/>
          <p:cNvGrpSpPr/>
          <p:nvPr/>
        </p:nvGrpSpPr>
        <p:grpSpPr>
          <a:xfrm>
            <a:off x="0" y="6629400"/>
            <a:ext cx="9192270" cy="279400"/>
            <a:chOff x="0" y="0"/>
            <a:chExt cx="9192269" cy="279400"/>
          </a:xfrm>
        </p:grpSpPr>
        <p:sp>
          <p:nvSpPr>
            <p:cNvPr id="11" name="Shape 11"/>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b="0" i="1">
                  <a:solidFill>
                    <a:srgbClr val="011A9A"/>
                  </a:solidFill>
                </a:defRPr>
              </a:lvl1pPr>
            </a:lstStyle>
            <a:p>
              <a:pPr>
                <a:defRPr i="0"/>
              </a:pPr>
              <a:r>
                <a:rPr i="1"/>
                <a:t>Science meets Dharma</a:t>
              </a:r>
            </a:p>
          </p:txBody>
        </p:sp>
        <p:sp>
          <p:nvSpPr>
            <p:cNvPr id="12" name="Shape 12"/>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pPr algn="l" defTabSz="457200">
                <a:defRPr sz="1200" b="0"/>
              </a:pPr>
              <a:endParaRPr/>
            </a:p>
          </p:txBody>
        </p:sp>
        <p:sp>
          <p:nvSpPr>
            <p:cNvPr id="13" name="Shape 13"/>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b="0">
                  <a:solidFill>
                    <a:srgbClr val="011A9A"/>
                  </a:solidFill>
                </a:defRPr>
              </a:lvl1pPr>
            </a:lstStyle>
            <a:p>
              <a:r>
                <a:t>Werner Nater</a:t>
              </a:r>
            </a:p>
          </p:txBody>
        </p:sp>
      </p:grpSp>
      <p:sp>
        <p:nvSpPr>
          <p:cNvPr id="15" name="Shape 15"/>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mD black">
    <p:bg>
      <p:bgPr>
        <a:solidFill>
          <a:srgbClr val="FFFFFF"/>
        </a:solidFill>
        <a:effectLst/>
      </p:bgPr>
    </p:bg>
    <p:spTree>
      <p:nvGrpSpPr>
        <p:cNvPr id="1" name=""/>
        <p:cNvGrpSpPr/>
        <p:nvPr/>
      </p:nvGrpSpPr>
      <p:grpSpPr>
        <a:xfrm>
          <a:off x="0" y="0"/>
          <a:ext cx="0" cy="0"/>
          <a:chOff x="0" y="0"/>
          <a:chExt cx="0" cy="0"/>
        </a:xfrm>
      </p:grpSpPr>
      <p:sp>
        <p:nvSpPr>
          <p:cNvPr id="95" name="Shape 95"/>
          <p:cNvSpPr/>
          <p:nvPr/>
        </p:nvSpPr>
        <p:spPr>
          <a:xfrm>
            <a:off x="-12700" y="-927100"/>
            <a:ext cx="9156700" cy="7569200"/>
          </a:xfrm>
          <a:prstGeom prst="rect">
            <a:avLst/>
          </a:prstGeom>
          <a:solidFill>
            <a:srgbClr val="000000"/>
          </a:solidFill>
          <a:ln w="25400">
            <a:solidFill>
              <a:srgbClr val="000000"/>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99" name="Group 99"/>
          <p:cNvGrpSpPr/>
          <p:nvPr/>
        </p:nvGrpSpPr>
        <p:grpSpPr>
          <a:xfrm>
            <a:off x="0" y="6629400"/>
            <a:ext cx="9192270" cy="279400"/>
            <a:chOff x="0" y="0"/>
            <a:chExt cx="9192269" cy="279400"/>
          </a:xfrm>
        </p:grpSpPr>
        <p:sp>
          <p:nvSpPr>
            <p:cNvPr id="96" name="Shape 96"/>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b="0" i="1">
                  <a:solidFill>
                    <a:srgbClr val="011A9A"/>
                  </a:solidFill>
                </a:defRPr>
              </a:lvl1pPr>
            </a:lstStyle>
            <a:p>
              <a:pPr>
                <a:defRPr i="0"/>
              </a:pPr>
              <a:r>
                <a:rPr i="1"/>
                <a:t>Science meets Dharma</a:t>
              </a:r>
            </a:p>
          </p:txBody>
        </p:sp>
        <p:sp>
          <p:nvSpPr>
            <p:cNvPr id="97" name="Shape 97"/>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pPr algn="l" defTabSz="457200">
                <a:defRPr sz="1200" b="0"/>
              </a:pPr>
              <a:endParaRPr/>
            </a:p>
          </p:txBody>
        </p:sp>
        <p:sp>
          <p:nvSpPr>
            <p:cNvPr id="98" name="Shape 98"/>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b="0">
                  <a:solidFill>
                    <a:srgbClr val="011A9A"/>
                  </a:solidFill>
                </a:defRPr>
              </a:lvl1pPr>
            </a:lstStyle>
            <a:p>
              <a:r>
                <a:t>Werner Nater</a:t>
              </a:r>
            </a:p>
          </p:txBody>
        </p:sp>
      </p:grpSp>
      <p:sp>
        <p:nvSpPr>
          <p:cNvPr id="100" name="Shape 100"/>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eer">
    <p:bg>
      <p:bgPr>
        <a:solidFill>
          <a:srgbClr val="FFFFFF"/>
        </a:solidFill>
        <a:effectLst/>
      </p:bgPr>
    </p:bg>
    <p:spTree>
      <p:nvGrpSpPr>
        <p:cNvPr id="1" name=""/>
        <p:cNvGrpSpPr/>
        <p:nvPr/>
      </p:nvGrpSpPr>
      <p:grpSpPr>
        <a:xfrm>
          <a:off x="0" y="0"/>
          <a:ext cx="0" cy="0"/>
          <a:chOff x="0" y="0"/>
          <a:chExt cx="0" cy="0"/>
        </a:xfrm>
      </p:grpSpPr>
      <p:sp>
        <p:nvSpPr>
          <p:cNvPr id="107" name="Shape 107"/>
          <p:cNvSpPr>
            <a:spLocks noGrp="1"/>
          </p:cNvSpPr>
          <p:nvPr>
            <p:ph type="sldNum" sz="quarter" idx="2"/>
          </p:nvPr>
        </p:nvSpPr>
        <p:spPr>
          <a:xfrm>
            <a:off x="8428176" y="6404306"/>
            <a:ext cx="258624" cy="269241"/>
          </a:xfrm>
          <a:prstGeom prst="rect">
            <a:avLst/>
          </a:prstGeom>
        </p:spPr>
        <p:txBody>
          <a:bodyPr lIns="45719" tIns="45719" rIns="45719" bIns="45719" anchor="ctr"/>
          <a:lstStyle>
            <a:lvl1pPr algn="r">
              <a:defRPr sz="1200">
                <a:solidFill>
                  <a:srgbClr val="888888"/>
                </a:solidFill>
                <a:uFillTx/>
                <a:latin typeface="Calibri"/>
                <a:ea typeface="Calibri"/>
                <a:cs typeface="Calibri"/>
                <a:sym typeface="Calibri"/>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und Inhalt">
    <p:bg>
      <p:bgPr>
        <a:solidFill>
          <a:srgbClr val="FFFFFF"/>
        </a:solidFill>
        <a:effectLst/>
      </p:bgPr>
    </p:bg>
    <p:spTree>
      <p:nvGrpSpPr>
        <p:cNvPr id="1" name=""/>
        <p:cNvGrpSpPr/>
        <p:nvPr/>
      </p:nvGrpSpPr>
      <p:grpSpPr>
        <a:xfrm>
          <a:off x="0" y="0"/>
          <a:ext cx="0" cy="0"/>
          <a:chOff x="0" y="0"/>
          <a:chExt cx="0" cy="0"/>
        </a:xfrm>
      </p:grpSpPr>
      <p:sp>
        <p:nvSpPr>
          <p:cNvPr id="114" name="Shape 114"/>
          <p:cNvSpPr>
            <a:spLocks noGrp="1"/>
          </p:cNvSpPr>
          <p:nvPr>
            <p:ph type="title"/>
          </p:nvPr>
        </p:nvSpPr>
        <p:spPr>
          <a:xfrm>
            <a:off x="457200" y="274638"/>
            <a:ext cx="8229600" cy="1143001"/>
          </a:xfrm>
          <a:prstGeom prst="rect">
            <a:avLst/>
          </a:prstGeom>
        </p:spPr>
        <p:txBody>
          <a:bodyPr lIns="45719" tIns="45719" rIns="45719" bIns="45719">
            <a:normAutofit/>
          </a:bodyPr>
          <a:lstStyle>
            <a:lvl1pPr marL="0" marR="0" defTabSz="457200">
              <a:defRPr>
                <a:uFillTx/>
                <a:latin typeface="Calibri"/>
                <a:ea typeface="Calibri"/>
                <a:cs typeface="Calibri"/>
                <a:sym typeface="Calibri"/>
              </a:defRPr>
            </a:lvl1pPr>
          </a:lstStyle>
          <a:p>
            <a:r>
              <a:t>Titeltext</a:t>
            </a:r>
          </a:p>
        </p:txBody>
      </p:sp>
      <p:sp>
        <p:nvSpPr>
          <p:cNvPr id="115" name="Shape 115"/>
          <p:cNvSpPr>
            <a:spLocks noGrp="1"/>
          </p:cNvSpPr>
          <p:nvPr>
            <p:ph type="body" idx="1"/>
          </p:nvPr>
        </p:nvSpPr>
        <p:spPr>
          <a:xfrm>
            <a:off x="457200" y="1600206"/>
            <a:ext cx="8229600" cy="4525963"/>
          </a:xfrm>
          <a:prstGeom prst="rect">
            <a:avLst/>
          </a:prstGeom>
        </p:spPr>
        <p:txBody>
          <a:bodyPr lIns="45719" tIns="45719" rIns="45719" bIns="45719">
            <a:normAutofit/>
          </a:bodyPr>
          <a:lstStyle>
            <a:lvl1pPr marL="342900" marR="0" defTabSz="457200">
              <a:buFont typeface="Arial"/>
              <a:defRPr>
                <a:uFillTx/>
                <a:latin typeface="Calibri"/>
                <a:ea typeface="Calibri"/>
                <a:cs typeface="Calibri"/>
                <a:sym typeface="Calibri"/>
              </a:defRPr>
            </a:lvl1pPr>
            <a:lvl2pPr marL="783771" marR="0" indent="-326571" defTabSz="457200">
              <a:spcBef>
                <a:spcPts val="700"/>
              </a:spcBef>
              <a:buFont typeface="Arial"/>
              <a:defRPr sz="3200">
                <a:uFillTx/>
                <a:latin typeface="Calibri"/>
                <a:ea typeface="Calibri"/>
                <a:cs typeface="Calibri"/>
                <a:sym typeface="Calibri"/>
              </a:defRPr>
            </a:lvl2pPr>
            <a:lvl3pPr marL="1219200" marR="0" indent="-304800" defTabSz="457200">
              <a:spcBef>
                <a:spcPts val="700"/>
              </a:spcBef>
              <a:buFont typeface="Arial"/>
              <a:defRPr sz="3200">
                <a:uFillTx/>
                <a:latin typeface="Calibri"/>
                <a:ea typeface="Calibri"/>
                <a:cs typeface="Calibri"/>
                <a:sym typeface="Calibri"/>
              </a:defRPr>
            </a:lvl3pPr>
            <a:lvl4pPr marL="1737360" marR="0" indent="-365760" defTabSz="457200">
              <a:spcBef>
                <a:spcPts val="700"/>
              </a:spcBef>
              <a:buFont typeface="Arial"/>
              <a:defRPr sz="3200">
                <a:uFillTx/>
                <a:latin typeface="Calibri"/>
                <a:ea typeface="Calibri"/>
                <a:cs typeface="Calibri"/>
                <a:sym typeface="Calibri"/>
              </a:defRPr>
            </a:lvl4pPr>
            <a:lvl5pPr marL="2194560" marR="0" indent="-365760" defTabSz="457200">
              <a:spcBef>
                <a:spcPts val="700"/>
              </a:spcBef>
              <a:buFont typeface="Arial"/>
              <a:defRPr sz="3200">
                <a:uFillTx/>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116" name="Shape 116"/>
          <p:cNvSpPr>
            <a:spLocks noGrp="1"/>
          </p:cNvSpPr>
          <p:nvPr>
            <p:ph type="sldNum" sz="quarter" idx="2"/>
          </p:nvPr>
        </p:nvSpPr>
        <p:spPr>
          <a:xfrm>
            <a:off x="8428176" y="6404306"/>
            <a:ext cx="258624" cy="269241"/>
          </a:xfrm>
          <a:prstGeom prst="rect">
            <a:avLst/>
          </a:prstGeom>
        </p:spPr>
        <p:txBody>
          <a:bodyPr lIns="45719" tIns="45719" rIns="45719" bIns="45719" anchor="ctr"/>
          <a:lstStyle>
            <a:lvl1pPr algn="r">
              <a:defRPr sz="1200">
                <a:solidFill>
                  <a:srgbClr val="888888"/>
                </a:solidFill>
                <a:uFillTx/>
                <a:latin typeface="Calibri"/>
                <a:ea typeface="Calibri"/>
                <a:cs typeface="Calibri"/>
                <a:sym typeface="Calibri"/>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und Inhalt">
    <p:bg>
      <p:bgPr>
        <a:solidFill>
          <a:srgbClr val="FFFFFF"/>
        </a:solidFill>
        <a:effectLst/>
      </p:bgPr>
    </p:bg>
    <p:spTree>
      <p:nvGrpSpPr>
        <p:cNvPr id="1" name=""/>
        <p:cNvGrpSpPr/>
        <p:nvPr/>
      </p:nvGrpSpPr>
      <p:grpSpPr>
        <a:xfrm>
          <a:off x="0" y="0"/>
          <a:ext cx="0" cy="0"/>
          <a:chOff x="0" y="0"/>
          <a:chExt cx="0" cy="0"/>
        </a:xfrm>
      </p:grpSpPr>
      <p:sp>
        <p:nvSpPr>
          <p:cNvPr id="123" name="Shape 123"/>
          <p:cNvSpPr>
            <a:spLocks noGrp="1"/>
          </p:cNvSpPr>
          <p:nvPr>
            <p:ph type="title"/>
          </p:nvPr>
        </p:nvSpPr>
        <p:spPr>
          <a:xfrm>
            <a:off x="457200" y="274638"/>
            <a:ext cx="8229600" cy="1143001"/>
          </a:xfrm>
          <a:prstGeom prst="rect">
            <a:avLst/>
          </a:prstGeom>
        </p:spPr>
        <p:txBody>
          <a:bodyPr lIns="45718" tIns="45718" rIns="45718" bIns="45718">
            <a:normAutofit/>
          </a:bodyPr>
          <a:lstStyle>
            <a:lvl1pPr marL="0" marR="0" defTabSz="457200">
              <a:defRPr>
                <a:uFillTx/>
                <a:latin typeface="Calibri"/>
                <a:ea typeface="Calibri"/>
                <a:cs typeface="Calibri"/>
                <a:sym typeface="Calibri"/>
              </a:defRPr>
            </a:lvl1pPr>
          </a:lstStyle>
          <a:p>
            <a:r>
              <a:t>Titeltext</a:t>
            </a:r>
          </a:p>
        </p:txBody>
      </p:sp>
      <p:sp>
        <p:nvSpPr>
          <p:cNvPr id="124" name="Shape 124"/>
          <p:cNvSpPr>
            <a:spLocks noGrp="1"/>
          </p:cNvSpPr>
          <p:nvPr>
            <p:ph type="body" idx="1"/>
          </p:nvPr>
        </p:nvSpPr>
        <p:spPr>
          <a:xfrm>
            <a:off x="457200" y="1600200"/>
            <a:ext cx="8229600" cy="4525963"/>
          </a:xfrm>
          <a:prstGeom prst="rect">
            <a:avLst/>
          </a:prstGeom>
        </p:spPr>
        <p:txBody>
          <a:bodyPr lIns="45718" tIns="45718" rIns="45718" bIns="45718">
            <a:normAutofit/>
          </a:bodyPr>
          <a:lstStyle>
            <a:lvl1pPr marL="342900" marR="0" defTabSz="457200">
              <a:buFont typeface="Arial"/>
              <a:defRPr>
                <a:uFillTx/>
                <a:latin typeface="Calibri"/>
                <a:ea typeface="Calibri"/>
                <a:cs typeface="Calibri"/>
                <a:sym typeface="Calibri"/>
              </a:defRPr>
            </a:lvl1pPr>
            <a:lvl2pPr marL="783771" marR="0" indent="-326571" defTabSz="457200">
              <a:spcBef>
                <a:spcPts val="700"/>
              </a:spcBef>
              <a:buFont typeface="Arial"/>
              <a:defRPr sz="3200">
                <a:uFillTx/>
                <a:latin typeface="Calibri"/>
                <a:ea typeface="Calibri"/>
                <a:cs typeface="Calibri"/>
                <a:sym typeface="Calibri"/>
              </a:defRPr>
            </a:lvl2pPr>
            <a:lvl3pPr marL="1219200" marR="0" indent="-304800" defTabSz="457200">
              <a:spcBef>
                <a:spcPts val="700"/>
              </a:spcBef>
              <a:buFont typeface="Arial"/>
              <a:defRPr sz="3200">
                <a:uFillTx/>
                <a:latin typeface="Calibri"/>
                <a:ea typeface="Calibri"/>
                <a:cs typeface="Calibri"/>
                <a:sym typeface="Calibri"/>
              </a:defRPr>
            </a:lvl3pPr>
            <a:lvl4pPr marL="1737360" marR="0" indent="-365760" defTabSz="457200">
              <a:spcBef>
                <a:spcPts val="700"/>
              </a:spcBef>
              <a:buFont typeface="Arial"/>
              <a:defRPr sz="3200">
                <a:uFillTx/>
                <a:latin typeface="Calibri"/>
                <a:ea typeface="Calibri"/>
                <a:cs typeface="Calibri"/>
                <a:sym typeface="Calibri"/>
              </a:defRPr>
            </a:lvl4pPr>
            <a:lvl5pPr marL="2194560" marR="0" indent="-365760" defTabSz="457200">
              <a:spcBef>
                <a:spcPts val="700"/>
              </a:spcBef>
              <a:buFont typeface="Arial"/>
              <a:defRPr sz="3200">
                <a:uFillTx/>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125" name="Shape 125"/>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a:defRPr sz="1200">
                <a:solidFill>
                  <a:srgbClr val="888888"/>
                </a:solidFill>
                <a:uFillTx/>
                <a:latin typeface="Calibri"/>
                <a:ea typeface="Calibri"/>
                <a:cs typeface="Calibri"/>
                <a:sym typeface="Calibri"/>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folie">
    <p:bg>
      <p:bgPr>
        <a:solidFill>
          <a:srgbClr val="FFFFFF"/>
        </a:solidFill>
        <a:effectLst/>
      </p:bgPr>
    </p:bg>
    <p:spTree>
      <p:nvGrpSpPr>
        <p:cNvPr id="1" name=""/>
        <p:cNvGrpSpPr/>
        <p:nvPr/>
      </p:nvGrpSpPr>
      <p:grpSpPr>
        <a:xfrm>
          <a:off x="0" y="0"/>
          <a:ext cx="0" cy="0"/>
          <a:chOff x="0" y="0"/>
          <a:chExt cx="0" cy="0"/>
        </a:xfrm>
      </p:grpSpPr>
      <p:sp>
        <p:nvSpPr>
          <p:cNvPr id="132" name="Shape 132"/>
          <p:cNvSpPr>
            <a:spLocks noGrp="1"/>
          </p:cNvSpPr>
          <p:nvPr>
            <p:ph type="title"/>
          </p:nvPr>
        </p:nvSpPr>
        <p:spPr>
          <a:xfrm>
            <a:off x="685800" y="2130425"/>
            <a:ext cx="7772400" cy="1470025"/>
          </a:xfrm>
          <a:prstGeom prst="rect">
            <a:avLst/>
          </a:prstGeom>
        </p:spPr>
        <p:txBody>
          <a:bodyPr lIns="45718" tIns="45718" rIns="45718" bIns="45718">
            <a:normAutofit/>
          </a:bodyPr>
          <a:lstStyle>
            <a:lvl1pPr marL="0" marR="0" defTabSz="457200">
              <a:defRPr>
                <a:uFillTx/>
                <a:latin typeface="Calibri"/>
                <a:ea typeface="Calibri"/>
                <a:cs typeface="Calibri"/>
                <a:sym typeface="Calibri"/>
              </a:defRPr>
            </a:lvl1pPr>
          </a:lstStyle>
          <a:p>
            <a:r>
              <a:t>Titeltext</a:t>
            </a:r>
          </a:p>
        </p:txBody>
      </p:sp>
      <p:sp>
        <p:nvSpPr>
          <p:cNvPr id="133" name="Shape 133"/>
          <p:cNvSpPr>
            <a:spLocks noGrp="1"/>
          </p:cNvSpPr>
          <p:nvPr>
            <p:ph type="body" sz="quarter" idx="1"/>
          </p:nvPr>
        </p:nvSpPr>
        <p:spPr>
          <a:xfrm>
            <a:off x="1371600" y="3886200"/>
            <a:ext cx="6400800" cy="1752600"/>
          </a:xfrm>
          <a:prstGeom prst="rect">
            <a:avLst/>
          </a:prstGeom>
        </p:spPr>
        <p:txBody>
          <a:bodyPr lIns="45718" tIns="45718" rIns="45718" bIns="45718">
            <a:normAutofit/>
          </a:bodyPr>
          <a:lstStyle>
            <a:lvl1pPr marL="0" marR="0" indent="0" algn="ctr" defTabSz="457200">
              <a:buSzTx/>
              <a:buNone/>
              <a:defRPr>
                <a:solidFill>
                  <a:srgbClr val="888888"/>
                </a:solidFill>
                <a:uFillTx/>
                <a:latin typeface="Calibri"/>
                <a:ea typeface="Calibri"/>
                <a:cs typeface="Calibri"/>
                <a:sym typeface="Calibri"/>
              </a:defRPr>
            </a:lvl1pPr>
            <a:lvl2pPr marL="0" marR="0" indent="0" algn="ctr" defTabSz="457200">
              <a:spcBef>
                <a:spcPts val="700"/>
              </a:spcBef>
              <a:buSzTx/>
              <a:buNone/>
              <a:defRPr sz="3200">
                <a:solidFill>
                  <a:srgbClr val="888888"/>
                </a:solidFill>
                <a:uFillTx/>
                <a:latin typeface="Calibri"/>
                <a:ea typeface="Calibri"/>
                <a:cs typeface="Calibri"/>
                <a:sym typeface="Calibri"/>
              </a:defRPr>
            </a:lvl2pPr>
            <a:lvl3pPr marL="0" marR="0" indent="0" algn="ctr" defTabSz="457200">
              <a:spcBef>
                <a:spcPts val="700"/>
              </a:spcBef>
              <a:buSzTx/>
              <a:buNone/>
              <a:defRPr sz="3200">
                <a:solidFill>
                  <a:srgbClr val="888888"/>
                </a:solidFill>
                <a:uFillTx/>
                <a:latin typeface="Calibri"/>
                <a:ea typeface="Calibri"/>
                <a:cs typeface="Calibri"/>
                <a:sym typeface="Calibri"/>
              </a:defRPr>
            </a:lvl3pPr>
            <a:lvl4pPr marL="0" marR="0" indent="0" algn="ctr" defTabSz="457200">
              <a:spcBef>
                <a:spcPts val="700"/>
              </a:spcBef>
              <a:buSzTx/>
              <a:buNone/>
              <a:defRPr sz="3200">
                <a:solidFill>
                  <a:srgbClr val="888888"/>
                </a:solidFill>
                <a:uFillTx/>
                <a:latin typeface="Calibri"/>
                <a:ea typeface="Calibri"/>
                <a:cs typeface="Calibri"/>
                <a:sym typeface="Calibri"/>
              </a:defRPr>
            </a:lvl4pPr>
            <a:lvl5pPr marL="0" marR="0" indent="0" algn="ctr" defTabSz="457200">
              <a:spcBef>
                <a:spcPts val="700"/>
              </a:spcBef>
              <a:buSzTx/>
              <a:buNone/>
              <a:defRPr sz="3200">
                <a:solidFill>
                  <a:srgbClr val="888888"/>
                </a:solidFill>
                <a:uFillTx/>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134" name="Shape 134"/>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a:defRPr sz="1200">
                <a:solidFill>
                  <a:srgbClr val="888888"/>
                </a:solidFill>
                <a:uFillTx/>
                <a:latin typeface="Calibri"/>
                <a:ea typeface="Calibri"/>
                <a:cs typeface="Calibri"/>
                <a:sym typeface="Calibri"/>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Zwei Inhalte">
    <p:bg>
      <p:bgPr>
        <a:solidFill>
          <a:srgbClr val="FFFFFF"/>
        </a:solidFill>
        <a:effectLst/>
      </p:bgPr>
    </p:bg>
    <p:spTree>
      <p:nvGrpSpPr>
        <p:cNvPr id="1" name=""/>
        <p:cNvGrpSpPr/>
        <p:nvPr/>
      </p:nvGrpSpPr>
      <p:grpSpPr>
        <a:xfrm>
          <a:off x="0" y="0"/>
          <a:ext cx="0" cy="0"/>
          <a:chOff x="0" y="0"/>
          <a:chExt cx="0" cy="0"/>
        </a:xfrm>
      </p:grpSpPr>
      <p:sp>
        <p:nvSpPr>
          <p:cNvPr id="141" name="Shape 141"/>
          <p:cNvSpPr>
            <a:spLocks noGrp="1"/>
          </p:cNvSpPr>
          <p:nvPr>
            <p:ph type="title"/>
          </p:nvPr>
        </p:nvSpPr>
        <p:spPr>
          <a:xfrm>
            <a:off x="457200" y="274638"/>
            <a:ext cx="8229600" cy="1143001"/>
          </a:xfrm>
          <a:prstGeom prst="rect">
            <a:avLst/>
          </a:prstGeom>
        </p:spPr>
        <p:txBody>
          <a:bodyPr lIns="45718" tIns="45718" rIns="45718" bIns="45718">
            <a:normAutofit/>
          </a:bodyPr>
          <a:lstStyle>
            <a:lvl1pPr marL="0" marR="0" defTabSz="457200">
              <a:defRPr>
                <a:uFillTx/>
                <a:latin typeface="Calibri"/>
                <a:ea typeface="Calibri"/>
                <a:cs typeface="Calibri"/>
                <a:sym typeface="Calibri"/>
              </a:defRPr>
            </a:lvl1pPr>
          </a:lstStyle>
          <a:p>
            <a:r>
              <a:t>Titeltext</a:t>
            </a:r>
          </a:p>
        </p:txBody>
      </p:sp>
      <p:sp>
        <p:nvSpPr>
          <p:cNvPr id="142" name="Shape 142"/>
          <p:cNvSpPr>
            <a:spLocks noGrp="1"/>
          </p:cNvSpPr>
          <p:nvPr>
            <p:ph type="body" sz="half" idx="1"/>
          </p:nvPr>
        </p:nvSpPr>
        <p:spPr>
          <a:xfrm>
            <a:off x="457200" y="1600200"/>
            <a:ext cx="4038600" cy="4525963"/>
          </a:xfrm>
          <a:prstGeom prst="rect">
            <a:avLst/>
          </a:prstGeom>
        </p:spPr>
        <p:txBody>
          <a:bodyPr lIns="45718" tIns="45718" rIns="45718" bIns="45718">
            <a:normAutofit/>
          </a:bodyPr>
          <a:lstStyle>
            <a:lvl1pPr marL="342900" marR="0" defTabSz="457200">
              <a:spcBef>
                <a:spcPts val="600"/>
              </a:spcBef>
              <a:buFont typeface="Arial"/>
              <a:defRPr sz="2800">
                <a:uFillTx/>
                <a:latin typeface="Calibri"/>
                <a:ea typeface="Calibri"/>
                <a:cs typeface="Calibri"/>
                <a:sym typeface="Calibri"/>
              </a:defRPr>
            </a:lvl1pPr>
            <a:lvl2pPr marL="790575" marR="0" indent="-333375" defTabSz="457200">
              <a:buFont typeface="Arial"/>
              <a:defRPr>
                <a:uFillTx/>
                <a:latin typeface="Calibri"/>
                <a:ea typeface="Calibri"/>
                <a:cs typeface="Calibri"/>
                <a:sym typeface="Calibri"/>
              </a:defRPr>
            </a:lvl2pPr>
            <a:lvl3pPr marL="1234438" marR="0" indent="-320038" defTabSz="457200">
              <a:spcBef>
                <a:spcPts val="600"/>
              </a:spcBef>
              <a:buFont typeface="Arial"/>
              <a:defRPr sz="2800">
                <a:uFillTx/>
                <a:latin typeface="Calibri"/>
                <a:ea typeface="Calibri"/>
                <a:cs typeface="Calibri"/>
                <a:sym typeface="Calibri"/>
              </a:defRPr>
            </a:lvl3pPr>
            <a:lvl4pPr marL="1727200" marR="0" indent="-355600" defTabSz="457200">
              <a:spcBef>
                <a:spcPts val="600"/>
              </a:spcBef>
              <a:buFont typeface="Arial"/>
              <a:defRPr sz="2800">
                <a:uFillTx/>
                <a:latin typeface="Calibri"/>
                <a:ea typeface="Calibri"/>
                <a:cs typeface="Calibri"/>
                <a:sym typeface="Calibri"/>
              </a:defRPr>
            </a:lvl4pPr>
            <a:lvl5pPr marL="2184400" marR="0" indent="-355600" defTabSz="457200">
              <a:spcBef>
                <a:spcPts val="600"/>
              </a:spcBef>
              <a:buFont typeface="Arial"/>
              <a:defRPr sz="2800">
                <a:uFillTx/>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143" name="Shape 143"/>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a:defRPr sz="1200">
                <a:solidFill>
                  <a:srgbClr val="888888"/>
                </a:solidFill>
                <a:uFillTx/>
                <a:latin typeface="Calibri"/>
                <a:ea typeface="Calibri"/>
                <a:cs typeface="Calibri"/>
                <a:sym typeface="Calibri"/>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mDnormal red">
    <p:bg>
      <p:bgPr>
        <a:solidFill>
          <a:srgbClr val="FFFFFF"/>
        </a:solidFill>
        <a:effectLst/>
      </p:bgPr>
    </p:bg>
    <p:spTree>
      <p:nvGrpSpPr>
        <p:cNvPr id="1" name=""/>
        <p:cNvGrpSpPr/>
        <p:nvPr/>
      </p:nvGrpSpPr>
      <p:grpSpPr>
        <a:xfrm>
          <a:off x="0" y="0"/>
          <a:ext cx="0" cy="0"/>
          <a:chOff x="0" y="0"/>
          <a:chExt cx="0" cy="0"/>
        </a:xfrm>
      </p:grpSpPr>
      <p:sp>
        <p:nvSpPr>
          <p:cNvPr id="22" name="Shape 22"/>
          <p:cNvSpPr/>
          <p:nvPr/>
        </p:nvSpPr>
        <p:spPr>
          <a:xfrm>
            <a:off x="-63500" y="-38100"/>
            <a:ext cx="9245600" cy="6692900"/>
          </a:xfrm>
          <a:prstGeom prst="rect">
            <a:avLst/>
          </a:prstGeom>
          <a:solidFill>
            <a:srgbClr val="470702"/>
          </a:solidFill>
          <a:ln w="25400">
            <a:solidFill>
              <a:srgbClr val="000000"/>
            </a:solidFill>
            <a:miter lim="400000"/>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26" name="Group 26"/>
          <p:cNvGrpSpPr/>
          <p:nvPr/>
        </p:nvGrpSpPr>
        <p:grpSpPr>
          <a:xfrm>
            <a:off x="0" y="6616700"/>
            <a:ext cx="9192270" cy="279400"/>
            <a:chOff x="0" y="0"/>
            <a:chExt cx="9192269" cy="279400"/>
          </a:xfrm>
        </p:grpSpPr>
        <p:sp>
          <p:nvSpPr>
            <p:cNvPr id="23" name="Shape 23"/>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b="0" i="1">
                  <a:solidFill>
                    <a:srgbClr val="011A9A"/>
                  </a:solidFill>
                </a:defRPr>
              </a:lvl1pPr>
            </a:lstStyle>
            <a:p>
              <a:pPr>
                <a:defRPr i="0"/>
              </a:pPr>
              <a:r>
                <a:rPr i="1"/>
                <a:t>Science meets Dharma</a:t>
              </a:r>
            </a:p>
          </p:txBody>
        </p:sp>
        <p:sp>
          <p:nvSpPr>
            <p:cNvPr id="24" name="Shape 24"/>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pPr algn="l" defTabSz="457200">
                <a:defRPr sz="1200" b="0"/>
              </a:pPr>
              <a:endParaRPr/>
            </a:p>
          </p:txBody>
        </p:sp>
        <p:sp>
          <p:nvSpPr>
            <p:cNvPr id="25" name="Shape 25"/>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nSpc>
                  <a:spcPts val="1400"/>
                </a:lnSpc>
                <a:tabLst>
                  <a:tab pos="749300" algn="l"/>
                  <a:tab pos="1892300" algn="l"/>
                </a:tabLst>
                <a:defRPr sz="1200" b="0">
                  <a:solidFill>
                    <a:srgbClr val="011A9A"/>
                  </a:solidFill>
                </a:defRPr>
              </a:lvl1pPr>
            </a:lstStyle>
            <a:p>
              <a:r>
                <a:t>Werner Nater</a:t>
              </a:r>
            </a:p>
          </p:txBody>
        </p:sp>
      </p:grpSp>
      <p:sp>
        <p:nvSpPr>
          <p:cNvPr id="27" name="Shape 27"/>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c">
    <p:spTree>
      <p:nvGrpSpPr>
        <p:cNvPr id="1" name=""/>
        <p:cNvGrpSpPr/>
        <p:nvPr/>
      </p:nvGrpSpPr>
      <p:grpSpPr>
        <a:xfrm>
          <a:off x="0" y="0"/>
          <a:ext cx="0" cy="0"/>
          <a:chOff x="0" y="0"/>
          <a:chExt cx="0" cy="0"/>
        </a:xfrm>
      </p:grpSpPr>
      <p:sp>
        <p:nvSpPr>
          <p:cNvPr id="34" name="Shape 3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
    <p:spTree>
      <p:nvGrpSpPr>
        <p:cNvPr id="1" name=""/>
        <p:cNvGrpSpPr/>
        <p:nvPr/>
      </p:nvGrpSpPr>
      <p:grpSpPr>
        <a:xfrm>
          <a:off x="0" y="0"/>
          <a:ext cx="0" cy="0"/>
          <a:chOff x="0" y="0"/>
          <a:chExt cx="0" cy="0"/>
        </a:xfrm>
      </p:grpSpPr>
      <p:sp>
        <p:nvSpPr>
          <p:cNvPr id="41" name="Shape 41"/>
          <p:cNvSpPr/>
          <p:nvPr/>
        </p:nvSpPr>
        <p:spPr>
          <a:xfrm>
            <a:off x="-38100" y="0"/>
            <a:ext cx="9207500" cy="6845300"/>
          </a:xfrm>
          <a:prstGeom prst="rect">
            <a:avLst/>
          </a:prstGeom>
          <a:solidFill>
            <a:srgbClr val="000000"/>
          </a:solidFill>
          <a:ln w="25400">
            <a:solidFill>
              <a:srgbClr val="000000"/>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red">
    <p:bg>
      <p:bgPr>
        <a:solidFill>
          <a:srgbClr val="FFFFFF"/>
        </a:solidFill>
        <a:effectLst/>
      </p:bgPr>
    </p:bg>
    <p:spTree>
      <p:nvGrpSpPr>
        <p:cNvPr id="1" name=""/>
        <p:cNvGrpSpPr/>
        <p:nvPr/>
      </p:nvGrpSpPr>
      <p:grpSpPr>
        <a:xfrm>
          <a:off x="0" y="0"/>
          <a:ext cx="0" cy="0"/>
          <a:chOff x="0" y="0"/>
          <a:chExt cx="0" cy="0"/>
        </a:xfrm>
      </p:grpSpPr>
      <p:sp>
        <p:nvSpPr>
          <p:cNvPr id="49" name="Shape 49"/>
          <p:cNvSpPr/>
          <p:nvPr/>
        </p:nvSpPr>
        <p:spPr>
          <a:xfrm>
            <a:off x="-88900" y="-12700"/>
            <a:ext cx="9283700" cy="6858000"/>
          </a:xfrm>
          <a:prstGeom prst="rect">
            <a:avLst/>
          </a:prstGeom>
          <a:solidFill>
            <a:srgbClr val="FFFFFF"/>
          </a:solidFill>
          <a:ln w="25400">
            <a:solidFill>
              <a:srgbClr val="000000"/>
            </a:solidFill>
            <a:miter lim="400000"/>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 name="Shape 50"/>
          <p:cNvSpPr/>
          <p:nvPr/>
        </p:nvSpPr>
        <p:spPr>
          <a:xfrm>
            <a:off x="12700" y="12700"/>
            <a:ext cx="9118600" cy="6858000"/>
          </a:xfrm>
          <a:prstGeom prst="rect">
            <a:avLst/>
          </a:prstGeom>
          <a:solidFill>
            <a:srgbClr val="470702"/>
          </a:solidFill>
          <a:ln w="25400">
            <a:solidFill>
              <a:srgbClr val="000000"/>
            </a:solidFill>
            <a:miter lim="400000"/>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 name="Shape 51"/>
          <p:cNvSpPr>
            <a:spLocks noGrp="1"/>
          </p:cNvSpPr>
          <p:nvPr>
            <p:ph type="sldNum" sz="quarter" idx="2"/>
          </p:nvPr>
        </p:nvSpPr>
        <p:spPr>
          <a:xfrm>
            <a:off x="4437868" y="6527800"/>
            <a:ext cx="255564" cy="254000"/>
          </a:xfrm>
          <a:prstGeom prst="rect">
            <a:avLst/>
          </a:prstGeom>
        </p:spPr>
        <p:txBody>
          <a:bodyPr/>
          <a:lstStyle>
            <a:lvl1pPr defTabSz="406400">
              <a:defRPr sz="10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orlage #3">
    <p:bg>
      <p:bgPr>
        <a:solidFill>
          <a:srgbClr val="860E00"/>
        </a:solidFill>
        <a:effectLst/>
      </p:bgPr>
    </p:bg>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65" name="Shape 65"/>
          <p:cNvSpPr/>
          <p:nvPr/>
        </p:nvSpPr>
        <p:spPr>
          <a:xfrm>
            <a:off x="-50800" y="-76200"/>
            <a:ext cx="9182100" cy="6934200"/>
          </a:xfrm>
          <a:prstGeom prst="rect">
            <a:avLst/>
          </a:prstGeom>
          <a:solidFill>
            <a:srgbClr val="DCEDFF"/>
          </a:solidFill>
          <a:ln w="25400">
            <a:solidFill>
              <a:srgbClr val="DCEDFF"/>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 name="Shape 66"/>
          <p:cNvSpPr/>
          <p:nvPr/>
        </p:nvSpPr>
        <p:spPr>
          <a:xfrm>
            <a:off x="0" y="6629400"/>
            <a:ext cx="29845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400"/>
              </a:lnSpc>
              <a:tabLst>
                <a:tab pos="749300" algn="l"/>
                <a:tab pos="1892300" algn="l"/>
              </a:tabLst>
              <a:defRPr sz="1200" b="0" i="1">
                <a:solidFill>
                  <a:srgbClr val="011A9A"/>
                </a:solidFill>
              </a:defRPr>
            </a:lvl1pPr>
          </a:lstStyle>
          <a:p>
            <a:pPr>
              <a:defRPr i="0"/>
            </a:pPr>
            <a:r>
              <a:rPr i="1"/>
              <a:t>Science meets Dharma</a:t>
            </a:r>
          </a:p>
        </p:txBody>
      </p:sp>
      <p:sp>
        <p:nvSpPr>
          <p:cNvPr id="67" name="Shape 67"/>
          <p:cNvSpPr/>
          <p:nvPr/>
        </p:nvSpPr>
        <p:spPr>
          <a:xfrm flipV="1">
            <a:off x="0" y="6664326"/>
            <a:ext cx="9192270" cy="3175"/>
          </a:xfrm>
          <a:prstGeom prst="line">
            <a:avLst/>
          </a:prstGeom>
          <a:ln w="38100">
            <a:solidFill>
              <a:srgbClr val="15248C"/>
            </a:solidFill>
            <a:miter lim="400000"/>
          </a:ln>
        </p:spPr>
        <p:txBody>
          <a:bodyPr lIns="50800" tIns="50800" rIns="50800" bIns="50800" anchor="ctr"/>
          <a:lstStyle/>
          <a:p>
            <a:pPr algn="l" defTabSz="457200">
              <a:defRPr sz="1200" b="0"/>
            </a:pPr>
            <a:endParaRPr/>
          </a:p>
        </p:txBody>
      </p:sp>
      <p:sp>
        <p:nvSpPr>
          <p:cNvPr id="68" name="Shape 68"/>
          <p:cNvSpPr/>
          <p:nvPr/>
        </p:nvSpPr>
        <p:spPr>
          <a:xfrm>
            <a:off x="8115300" y="66294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400"/>
              </a:lnSpc>
              <a:tabLst>
                <a:tab pos="749300" algn="l"/>
                <a:tab pos="1892300" algn="l"/>
              </a:tabLst>
              <a:defRPr sz="1200" b="0">
                <a:solidFill>
                  <a:srgbClr val="011A9A"/>
                </a:solidFill>
              </a:defRPr>
            </a:lvl1pPr>
          </a:lstStyle>
          <a:p>
            <a:r>
              <a:t>Werner Nater</a:t>
            </a:r>
          </a:p>
        </p:txBody>
      </p:sp>
      <p:sp>
        <p:nvSpPr>
          <p:cNvPr id="69" name="Shape 69"/>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mD green">
    <p:bg>
      <p:bgPr>
        <a:solidFill>
          <a:srgbClr val="FFFFFF"/>
        </a:solidFill>
        <a:effectLst/>
      </p:bgPr>
    </p:bg>
    <p:spTree>
      <p:nvGrpSpPr>
        <p:cNvPr id="1" name=""/>
        <p:cNvGrpSpPr/>
        <p:nvPr/>
      </p:nvGrpSpPr>
      <p:grpSpPr>
        <a:xfrm>
          <a:off x="0" y="0"/>
          <a:ext cx="0" cy="0"/>
          <a:chOff x="0" y="0"/>
          <a:chExt cx="0" cy="0"/>
        </a:xfrm>
      </p:grpSpPr>
      <p:sp>
        <p:nvSpPr>
          <p:cNvPr id="76" name="Shape 76"/>
          <p:cNvSpPr/>
          <p:nvPr/>
        </p:nvSpPr>
        <p:spPr>
          <a:xfrm>
            <a:off x="-19050" y="-38100"/>
            <a:ext cx="9182100" cy="6934200"/>
          </a:xfrm>
          <a:prstGeom prst="rect">
            <a:avLst/>
          </a:prstGeom>
          <a:solidFill>
            <a:srgbClr val="E9FEEC"/>
          </a:solidFill>
          <a:ln w="25400">
            <a:solidFill>
              <a:srgbClr val="DCEDFF"/>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 name="Shape 77"/>
          <p:cNvSpPr/>
          <p:nvPr/>
        </p:nvSpPr>
        <p:spPr>
          <a:xfrm>
            <a:off x="0" y="6629400"/>
            <a:ext cx="29845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400"/>
              </a:lnSpc>
              <a:tabLst>
                <a:tab pos="749300" algn="l"/>
                <a:tab pos="1892300" algn="l"/>
              </a:tabLst>
              <a:defRPr sz="1200" b="0" i="1">
                <a:solidFill>
                  <a:srgbClr val="011A9A"/>
                </a:solidFill>
              </a:defRPr>
            </a:lvl1pPr>
          </a:lstStyle>
          <a:p>
            <a:pPr>
              <a:defRPr i="0"/>
            </a:pPr>
            <a:r>
              <a:rPr i="1"/>
              <a:t>Science meets Dharma</a:t>
            </a:r>
          </a:p>
        </p:txBody>
      </p:sp>
      <p:sp>
        <p:nvSpPr>
          <p:cNvPr id="78" name="Shape 78"/>
          <p:cNvSpPr/>
          <p:nvPr/>
        </p:nvSpPr>
        <p:spPr>
          <a:xfrm flipV="1">
            <a:off x="0" y="6664326"/>
            <a:ext cx="9192270" cy="3175"/>
          </a:xfrm>
          <a:prstGeom prst="line">
            <a:avLst/>
          </a:prstGeom>
          <a:ln w="38100">
            <a:solidFill>
              <a:srgbClr val="15248C"/>
            </a:solidFill>
            <a:miter lim="400000"/>
          </a:ln>
        </p:spPr>
        <p:txBody>
          <a:bodyPr lIns="50800" tIns="50800" rIns="50800" bIns="50800" anchor="ctr"/>
          <a:lstStyle/>
          <a:p>
            <a:pPr algn="l" defTabSz="457200">
              <a:defRPr sz="1200" b="0"/>
            </a:pPr>
            <a:endParaRPr/>
          </a:p>
        </p:txBody>
      </p:sp>
      <p:sp>
        <p:nvSpPr>
          <p:cNvPr id="79" name="Shape 79"/>
          <p:cNvSpPr/>
          <p:nvPr/>
        </p:nvSpPr>
        <p:spPr>
          <a:xfrm>
            <a:off x="8115300" y="66294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400"/>
              </a:lnSpc>
              <a:tabLst>
                <a:tab pos="749300" algn="l"/>
                <a:tab pos="1892300" algn="l"/>
              </a:tabLst>
              <a:defRPr sz="1200" b="0">
                <a:solidFill>
                  <a:srgbClr val="011A9A"/>
                </a:solidFill>
              </a:defRPr>
            </a:lvl1pPr>
          </a:lstStyle>
          <a:p>
            <a:r>
              <a:t>Werner Nater</a:t>
            </a:r>
          </a:p>
        </p:txBody>
      </p:sp>
      <p:sp>
        <p:nvSpPr>
          <p:cNvPr id="80" name="Shape 80"/>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mD green only">
    <p:bg>
      <p:bgPr>
        <a:solidFill>
          <a:srgbClr val="FFFFFF"/>
        </a:solidFill>
        <a:effectLst/>
      </p:bgPr>
    </p:bg>
    <p:spTree>
      <p:nvGrpSpPr>
        <p:cNvPr id="1" name=""/>
        <p:cNvGrpSpPr/>
        <p:nvPr/>
      </p:nvGrpSpPr>
      <p:grpSpPr>
        <a:xfrm>
          <a:off x="0" y="0"/>
          <a:ext cx="0" cy="0"/>
          <a:chOff x="0" y="0"/>
          <a:chExt cx="0" cy="0"/>
        </a:xfrm>
      </p:grpSpPr>
      <p:sp>
        <p:nvSpPr>
          <p:cNvPr id="87" name="Shape 87"/>
          <p:cNvSpPr/>
          <p:nvPr/>
        </p:nvSpPr>
        <p:spPr>
          <a:xfrm>
            <a:off x="-19050" y="-38100"/>
            <a:ext cx="9182100" cy="6934200"/>
          </a:xfrm>
          <a:prstGeom prst="rect">
            <a:avLst/>
          </a:prstGeom>
          <a:solidFill>
            <a:srgbClr val="E9FEEC"/>
          </a:solidFill>
          <a:ln w="25400">
            <a:solidFill>
              <a:srgbClr val="DCEDFF"/>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 name="Shape 88"/>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b="1">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463966" y="6245225"/>
            <a:ext cx="312068" cy="298984"/>
          </a:xfrm>
          <a:prstGeom prst="rect">
            <a:avLst/>
          </a:prstGeom>
          <a:ln w="12700">
            <a:miter lim="400000"/>
          </a:ln>
        </p:spPr>
        <p:txBody>
          <a:bodyPr wrap="none" lIns="50800" tIns="50800" rIns="50800" bIns="50800">
            <a:spAutoFit/>
          </a:bodyPr>
          <a:lstStyle>
            <a:lvl1pPr defTabSz="457200">
              <a:defRPr sz="1400" b="0">
                <a:uFill>
                  <a:solidFill>
                    <a:srgbClr val="000000"/>
                  </a:solidFill>
                </a:uFill>
                <a:latin typeface="+mn-lt"/>
                <a:ea typeface="+mn-ea"/>
                <a:cs typeface="+mn-cs"/>
                <a:sym typeface="Arial"/>
              </a:defRPr>
            </a:lvl1pPr>
          </a:lstStyle>
          <a:p>
            <a:fld id="{86CB4B4D-7CA3-9044-876B-883B54F8677D}" type="slidenum">
              <a:t>‹Nr.›</a:t>
            </a:fld>
            <a:endParaRPr/>
          </a:p>
        </p:txBody>
      </p:sp>
      <p:sp>
        <p:nvSpPr>
          <p:cNvPr id="3" name="Shape 3"/>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Titeltext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r>
              <a:t>Textebene 1</a:t>
            </a:r>
          </a:p>
          <a:p>
            <a:pPr lvl="1"/>
            <a:r>
              <a:t>Textebene 2</a:t>
            </a:r>
          </a:p>
          <a:p>
            <a:pPr lvl="2"/>
            <a:r>
              <a:t>Textebene 3</a:t>
            </a:r>
          </a:p>
          <a:p>
            <a:pPr lvl="3"/>
            <a:r>
              <a:t>Textebene 4</a:t>
            </a:r>
          </a:p>
          <a:p>
            <a:pPr lvl="4"/>
            <a:r>
              <a:t>Textebene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spd="med"/>
  <p:txStyles>
    <p:titleStyle>
      <a:lvl1pPr marL="40639"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1pPr>
      <a:lvl2pPr marL="40639" marR="40639" indent="228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2pPr>
      <a:lvl3pPr marL="40639" marR="40639"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3pPr>
      <a:lvl4pPr marL="40639" marR="40639" indent="685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4pPr>
      <a:lvl5pPr marL="40639" marR="40639"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5pPr>
      <a:lvl6pPr marL="40639" marR="40639" indent="11430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6pPr>
      <a:lvl7pPr marL="40639" marR="40639"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7pPr>
      <a:lvl8pPr marL="40639" marR="40639" indent="1600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8pPr>
      <a:lvl9pPr marL="40639" marR="40639"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9pPr>
    </p:titleStyle>
    <p:bodyStyle>
      <a:lvl1pPr marL="383540" marR="40639"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1pPr>
      <a:lvl2pPr marL="824411" marR="40639"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2pPr>
      <a:lvl3pPr marL="1259839" marR="40639"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3pPr>
      <a:lvl4pPr marL="17780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4pPr>
      <a:lvl5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5pPr>
      <a:lvl6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6pPr>
      <a:lvl7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7pPr>
      <a:lvl8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8pPr>
      <a:lvl9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228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457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685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9144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11430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1371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1600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1828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Relationship Id="rId4" Type="http://schemas.openxmlformats.org/officeDocument/2006/relationships/image" Target="../media/image17.tif"/><Relationship Id="rId1" Type="http://schemas.openxmlformats.org/officeDocument/2006/relationships/slideLayout" Target="../slideLayouts/slideLayout8.xml"/><Relationship Id="rId2" Type="http://schemas.openxmlformats.org/officeDocument/2006/relationships/image" Target="../media/image15.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tif"/><Relationship Id="rId3" Type="http://schemas.openxmlformats.org/officeDocument/2006/relationships/image" Target="../media/image21.ti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tif"/><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4.t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9.xml"/><Relationship Id="rId5" Type="http://schemas.openxmlformats.org/officeDocument/2006/relationships/image" Target="../media/image25.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7.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 Id="rId3" Type="http://schemas.openxmlformats.org/officeDocument/2006/relationships/image" Target="../media/image35.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1.gif"/></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4.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8.xml"/><Relationship Id="rId2"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image" Target="../media/image7.ti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3.xml"/><Relationship Id="rId5" Type="http://schemas.openxmlformats.org/officeDocument/2006/relationships/image" Target="../media/image52.png"/><Relationship Id="rId6" Type="http://schemas.openxmlformats.org/officeDocument/2006/relationships/image" Target="../media/image53.png"/><Relationship Id="rId1" Type="http://schemas.microsoft.com/office/2007/relationships/media" Target="../media/media2.mp4"/><Relationship Id="rId2" Type="http://schemas.openxmlformats.org/officeDocument/2006/relationships/video" Target="../media/media2.mp4"/></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5.xml"/><Relationship Id="rId5" Type="http://schemas.openxmlformats.org/officeDocument/2006/relationships/image" Target="../media/image54.jpeg"/><Relationship Id="rId6" Type="http://schemas.openxmlformats.org/officeDocument/2006/relationships/image" Target="../media/image55.png"/><Relationship Id="rId1" Type="http://schemas.microsoft.com/office/2007/relationships/media" Target="../media/media3.mp4"/><Relationship Id="rId2" Type="http://schemas.openxmlformats.org/officeDocument/2006/relationships/video" Target="../media/media3.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image" Target="../media/image7.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12700" y="0"/>
            <a:ext cx="9207500" cy="6896100"/>
          </a:xfrm>
          <a:prstGeom prst="rect">
            <a:avLst/>
          </a:prstGeom>
          <a:solidFill>
            <a:srgbClr val="000000"/>
          </a:solidFill>
          <a:ln w="12700">
            <a:solidFill>
              <a:srgbClr val="000000"/>
            </a:solidFill>
          </a:ln>
        </p:spPr>
        <p:txBody>
          <a:bodyPr lIns="50800" tIns="50800" rIns="50800" bIns="50800" anchor="ctr"/>
          <a:lstStyle/>
          <a:p>
            <a:pPr marL="40639" marR="40639" algn="l" defTabSz="914400">
              <a:defRPr sz="1400" b="0">
                <a:uFill>
                  <a:solidFill>
                    <a:srgbClr val="000000"/>
                  </a:solidFill>
                </a:uFill>
                <a:latin typeface="+mn-lt"/>
                <a:ea typeface="+mn-ea"/>
                <a:cs typeface="+mn-cs"/>
                <a:sym typeface="Arial"/>
              </a:defRPr>
            </a:pPr>
            <a:endParaRPr/>
          </a:p>
        </p:txBody>
      </p:sp>
      <p:sp>
        <p:nvSpPr>
          <p:cNvPr id="153" name="Shape 153"/>
          <p:cNvSpPr/>
          <p:nvPr/>
        </p:nvSpPr>
        <p:spPr>
          <a:xfrm>
            <a:off x="3683000" y="2540000"/>
            <a:ext cx="1778000" cy="1778000"/>
          </a:xfrm>
          <a:prstGeom prst="ellipse">
            <a:avLst/>
          </a:prstGeom>
          <a:solidFill>
            <a:srgbClr val="011A9A"/>
          </a:solidFill>
          <a:ln w="254000">
            <a:solidFill>
              <a:srgbClr val="FF2600"/>
            </a:solidFill>
            <a:miter lim="400000"/>
          </a:ln>
        </p:spPr>
        <p:txBody>
          <a:bodyPr lIns="50800" tIns="50800" rIns="50800" bIns="50800" anchor="ctr"/>
          <a:lstStyle/>
          <a:p>
            <a:pPr marL="40639" marR="40639" algn="l" defTabSz="914400">
              <a:defRPr sz="1400" b="0">
                <a:uFill>
                  <a:solidFill>
                    <a:srgbClr val="000000"/>
                  </a:solidFill>
                </a:uFill>
                <a:latin typeface="+mn-lt"/>
                <a:ea typeface="+mn-ea"/>
                <a:cs typeface="+mn-cs"/>
                <a:sym typeface="Arial"/>
              </a:defRPr>
            </a:pPr>
            <a:endParaRPr/>
          </a:p>
        </p:txBody>
      </p:sp>
      <p:sp>
        <p:nvSpPr>
          <p:cNvPr id="154" name="Shape 154"/>
          <p:cNvSpPr/>
          <p:nvPr/>
        </p:nvSpPr>
        <p:spPr>
          <a:xfrm flipV="1">
            <a:off x="0" y="3485927"/>
            <a:ext cx="646458" cy="224"/>
          </a:xfrm>
          <a:prstGeom prst="line">
            <a:avLst/>
          </a:prstGeom>
          <a:ln w="127000">
            <a:solidFill>
              <a:srgbClr val="FF2600"/>
            </a:solidFill>
            <a:miter lim="400000"/>
          </a:ln>
        </p:spPr>
        <p:txBody>
          <a:bodyPr lIns="50800" tIns="50800" rIns="50800" bIns="50800" anchor="ctr"/>
          <a:lstStyle/>
          <a:p>
            <a:pPr algn="l" defTabSz="457200">
              <a:defRPr sz="1200" b="0"/>
            </a:pPr>
            <a:endParaRPr/>
          </a:p>
        </p:txBody>
      </p:sp>
      <p:sp>
        <p:nvSpPr>
          <p:cNvPr id="155" name="Shape 155"/>
          <p:cNvSpPr/>
          <p:nvPr/>
        </p:nvSpPr>
        <p:spPr>
          <a:xfrm>
            <a:off x="8509000" y="3429000"/>
            <a:ext cx="635000" cy="0"/>
          </a:xfrm>
          <a:prstGeom prst="line">
            <a:avLst/>
          </a:prstGeom>
          <a:ln w="127000">
            <a:solidFill>
              <a:srgbClr val="FF2600"/>
            </a:solidFill>
            <a:miter lim="400000"/>
          </a:ln>
        </p:spPr>
        <p:txBody>
          <a:bodyPr lIns="50800" tIns="50800" rIns="50800" bIns="50800" anchor="ctr"/>
          <a:lstStyle/>
          <a:p>
            <a:pPr algn="l" defTabSz="457200">
              <a:defRPr sz="1200" b="0"/>
            </a:pPr>
            <a:endParaRPr/>
          </a:p>
        </p:txBody>
      </p:sp>
      <p:grpSp>
        <p:nvGrpSpPr>
          <p:cNvPr id="158" name="Group 158"/>
          <p:cNvGrpSpPr/>
          <p:nvPr/>
        </p:nvGrpSpPr>
        <p:grpSpPr>
          <a:xfrm rot="10800000">
            <a:off x="-1" y="5549900"/>
            <a:ext cx="1295401" cy="1295400"/>
            <a:chOff x="0" y="0"/>
            <a:chExt cx="1295400" cy="1295400"/>
          </a:xfrm>
        </p:grpSpPr>
        <p:sp>
          <p:nvSpPr>
            <p:cNvPr id="156" name="Shape 156"/>
            <p:cNvSpPr/>
            <p:nvPr/>
          </p:nvSpPr>
          <p:spPr>
            <a:xfrm>
              <a:off x="0" y="381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sp>
          <p:nvSpPr>
            <p:cNvPr id="157" name="Shape 157"/>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grpSp>
      <p:grpSp>
        <p:nvGrpSpPr>
          <p:cNvPr id="161" name="Group 161"/>
          <p:cNvGrpSpPr/>
          <p:nvPr/>
        </p:nvGrpSpPr>
        <p:grpSpPr>
          <a:xfrm rot="10800000" flipH="1">
            <a:off x="7848600" y="5549900"/>
            <a:ext cx="1295400" cy="1295400"/>
            <a:chOff x="0" y="0"/>
            <a:chExt cx="1295400" cy="1295400"/>
          </a:xfrm>
        </p:grpSpPr>
        <p:sp>
          <p:nvSpPr>
            <p:cNvPr id="159" name="Shape 159"/>
            <p:cNvSpPr/>
            <p:nvPr/>
          </p:nvSpPr>
          <p:spPr>
            <a:xfrm>
              <a:off x="0" y="381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sp>
          <p:nvSpPr>
            <p:cNvPr id="160" name="Shape 160"/>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grpSp>
      <p:grpSp>
        <p:nvGrpSpPr>
          <p:cNvPr id="164" name="Group 164"/>
          <p:cNvGrpSpPr/>
          <p:nvPr/>
        </p:nvGrpSpPr>
        <p:grpSpPr>
          <a:xfrm>
            <a:off x="7848600" y="12700"/>
            <a:ext cx="1295400" cy="1295400"/>
            <a:chOff x="0" y="0"/>
            <a:chExt cx="1295400" cy="1295400"/>
          </a:xfrm>
        </p:grpSpPr>
        <p:sp>
          <p:nvSpPr>
            <p:cNvPr id="162" name="Shape 162"/>
            <p:cNvSpPr/>
            <p:nvPr/>
          </p:nvSpPr>
          <p:spPr>
            <a:xfrm>
              <a:off x="0" y="508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sp>
          <p:nvSpPr>
            <p:cNvPr id="163" name="Shape 163"/>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grpSp>
      <p:grpSp>
        <p:nvGrpSpPr>
          <p:cNvPr id="167" name="Group 167"/>
          <p:cNvGrpSpPr/>
          <p:nvPr/>
        </p:nvGrpSpPr>
        <p:grpSpPr>
          <a:xfrm flipH="1">
            <a:off x="0" y="12700"/>
            <a:ext cx="1295400" cy="1295400"/>
            <a:chOff x="0" y="0"/>
            <a:chExt cx="1295400" cy="1295400"/>
          </a:xfrm>
        </p:grpSpPr>
        <p:sp>
          <p:nvSpPr>
            <p:cNvPr id="165" name="Shape 165"/>
            <p:cNvSpPr/>
            <p:nvPr/>
          </p:nvSpPr>
          <p:spPr>
            <a:xfrm>
              <a:off x="0" y="508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sp>
          <p:nvSpPr>
            <p:cNvPr id="166" name="Shape 166"/>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defTabSz="457200">
                <a:defRPr sz="1200" b="0"/>
              </a:pPr>
              <a:endParaRPr/>
            </a:p>
          </p:txBody>
        </p:sp>
      </p:grpSp>
      <p:sp>
        <p:nvSpPr>
          <p:cNvPr id="168" name="Shape 168"/>
          <p:cNvSpPr/>
          <p:nvPr/>
        </p:nvSpPr>
        <p:spPr>
          <a:xfrm>
            <a:off x="4559300" y="222"/>
            <a:ext cx="12700" cy="651288"/>
          </a:xfrm>
          <a:prstGeom prst="line">
            <a:avLst/>
          </a:prstGeom>
          <a:ln w="127000">
            <a:solidFill>
              <a:srgbClr val="FF2600"/>
            </a:solidFill>
            <a:miter lim="400000"/>
          </a:ln>
        </p:spPr>
        <p:txBody>
          <a:bodyPr lIns="50800" tIns="50800" rIns="50800" bIns="50800" anchor="ctr"/>
          <a:lstStyle/>
          <a:p>
            <a:pPr algn="l" defTabSz="457200">
              <a:defRPr sz="1200" b="0"/>
            </a:pPr>
            <a:endParaRPr/>
          </a:p>
        </p:txBody>
      </p:sp>
      <p:sp>
        <p:nvSpPr>
          <p:cNvPr id="169" name="Shape 169"/>
          <p:cNvSpPr/>
          <p:nvPr/>
        </p:nvSpPr>
        <p:spPr>
          <a:xfrm>
            <a:off x="4559300" y="6210300"/>
            <a:ext cx="12700" cy="651288"/>
          </a:xfrm>
          <a:prstGeom prst="line">
            <a:avLst/>
          </a:prstGeom>
          <a:ln w="127000">
            <a:solidFill>
              <a:srgbClr val="FF2600"/>
            </a:solidFill>
            <a:miter lim="400000"/>
          </a:ln>
        </p:spPr>
        <p:txBody>
          <a:bodyPr lIns="50800" tIns="50800" rIns="50800" bIns="50800" anchor="ctr"/>
          <a:lstStyle/>
          <a:p>
            <a:pPr algn="l" defTabSz="457200">
              <a:defRPr sz="1200" b="0"/>
            </a:pPr>
            <a:endParaRPr/>
          </a:p>
        </p:txBody>
      </p:sp>
      <p:sp>
        <p:nvSpPr>
          <p:cNvPr id="170" name="Shape 170"/>
          <p:cNvSpPr>
            <a:spLocks noGrp="1"/>
          </p:cNvSpPr>
          <p:nvPr>
            <p:ph type="sldNum" sz="quarter" idx="2"/>
          </p:nvPr>
        </p:nvSpPr>
        <p:spPr>
          <a:xfrm>
            <a:off x="7463966" y="62452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24" name="Group 224"/>
          <p:cNvGrpSpPr/>
          <p:nvPr/>
        </p:nvGrpSpPr>
        <p:grpSpPr>
          <a:xfrm>
            <a:off x="2083908" y="1420579"/>
            <a:ext cx="6034533" cy="5117895"/>
            <a:chOff x="0" y="0"/>
            <a:chExt cx="6034531" cy="5117894"/>
          </a:xfrm>
        </p:grpSpPr>
        <p:pic>
          <p:nvPicPr>
            <p:cNvPr id="222" name="pasted-image.tiff"/>
            <p:cNvPicPr>
              <a:picLocks noChangeAspect="1"/>
            </p:cNvPicPr>
            <p:nvPr/>
          </p:nvPicPr>
          <p:blipFill>
            <a:blip r:embed="rId3"/>
            <a:stretch>
              <a:fillRect/>
            </a:stretch>
          </p:blipFill>
          <p:spPr>
            <a:xfrm>
              <a:off x="0" y="0"/>
              <a:ext cx="6034532" cy="5117895"/>
            </a:xfrm>
            <a:prstGeom prst="rect">
              <a:avLst/>
            </a:prstGeom>
            <a:ln w="12700" cap="flat">
              <a:noFill/>
              <a:miter lim="400000"/>
            </a:ln>
            <a:effectLst/>
          </p:spPr>
        </p:pic>
        <p:sp>
          <p:nvSpPr>
            <p:cNvPr id="223" name="Shape 223"/>
            <p:cNvSpPr/>
            <p:nvPr/>
          </p:nvSpPr>
          <p:spPr>
            <a:xfrm>
              <a:off x="2698779" y="1582970"/>
              <a:ext cx="1648719" cy="8509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25" name="Shape 225"/>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a:t>
            </a:fld>
            <a:endParaRPr/>
          </a:p>
        </p:txBody>
      </p:sp>
      <p:sp>
        <p:nvSpPr>
          <p:cNvPr id="227" name="Shape 227"/>
          <p:cNvSpPr>
            <a:spLocks noGrp="1"/>
          </p:cNvSpPr>
          <p:nvPr>
            <p:ph type="title" idx="4294967295"/>
          </p:nvPr>
        </p:nvSpPr>
        <p:spPr>
          <a:xfrm>
            <a:off x="0" y="122238"/>
            <a:ext cx="8229600" cy="1143000"/>
          </a:xfrm>
          <a:prstGeom prst="rect">
            <a:avLst/>
          </a:prstGeom>
        </p:spPr>
        <p:txBody>
          <a:bodyPr lIns="45719" tIns="45719" rIns="45719" bIns="45719">
            <a:normAutofit/>
          </a:bodyPr>
          <a:lstStyle/>
          <a:p>
            <a:pPr marL="0" marR="0" defTabSz="457200">
              <a:defRPr sz="2800">
                <a:uFillTx/>
                <a:latin typeface="Calibri"/>
                <a:ea typeface="Calibri"/>
                <a:cs typeface="Calibri"/>
                <a:sym typeface="Calibri"/>
              </a:defRPr>
            </a:pPr>
            <a:r>
              <a:rPr dirty="0"/>
              <a:t>Nutrition and Digestion in Plants</a:t>
            </a:r>
            <a:br>
              <a:rPr dirty="0"/>
            </a:br>
            <a:r>
              <a:rPr sz="3200" b="1" dirty="0" err="1">
                <a:latin typeface="Monlam Uni OuChan2"/>
                <a:ea typeface="Helvetica"/>
                <a:cs typeface="Monlam Uni OuChan2"/>
                <a:sym typeface="Helvetica"/>
              </a:rPr>
              <a:t>རྩི་ཤིང་གི་ཟས་བཅུད་དང</a:t>
            </a:r>
            <a:r>
              <a:rPr lang="bo-CN" sz="3200" b="1" dirty="0">
                <a:latin typeface="Monlam Uni OuChan2"/>
                <a:ea typeface="Helvetica"/>
                <a:cs typeface="Monlam Uni OuChan2"/>
                <a:sym typeface="Helvetica"/>
              </a:rPr>
              <a:t>་</a:t>
            </a:r>
            <a:r>
              <a:rPr sz="3200" b="1" dirty="0" err="1">
                <a:latin typeface="Monlam Uni OuChan2"/>
                <a:ea typeface="Helvetica"/>
                <a:cs typeface="Monlam Uni OuChan2"/>
                <a:sym typeface="Helvetica"/>
              </a:rPr>
              <a:t>འཇུ</a:t>
            </a:r>
            <a:r>
              <a:rPr sz="3200" b="1" dirty="0">
                <a:latin typeface="Monlam Uni OuChan2"/>
                <a:ea typeface="Helvetica"/>
                <a:cs typeface="Monlam Uni OuChan2"/>
                <a:sym typeface="Helvetica"/>
              </a:rPr>
              <a:t>་</a:t>
            </a:r>
            <a:r>
              <a:rPr lang="bo-CN" sz="3200" b="1" i="0" u="none" strike="noStrike" dirty="0">
                <a:effectLst/>
                <a:latin typeface="Monlam Uni OuChan2"/>
                <a:cs typeface="Monlam Uni OuChan2"/>
              </a:rPr>
              <a:t>ལེན</a:t>
            </a:r>
            <a:r>
              <a:rPr sz="3200" b="1" dirty="0">
                <a:latin typeface="Monlam Uni OuChan2"/>
                <a:ea typeface="Helvetica"/>
                <a:cs typeface="Monlam Uni OuChan2"/>
                <a:sym typeface="Helvetica"/>
              </a:rPr>
              <a:t>།</a:t>
            </a:r>
          </a:p>
        </p:txBody>
      </p:sp>
      <p:sp>
        <p:nvSpPr>
          <p:cNvPr id="226" name="Shape 226"/>
          <p:cNvSpPr/>
          <p:nvPr/>
        </p:nvSpPr>
        <p:spPr>
          <a:xfrm>
            <a:off x="402079" y="4845384"/>
            <a:ext cx="772597" cy="933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b="0"/>
            </a:pPr>
            <a:r>
              <a:rPr dirty="0"/>
              <a:t>Roots    </a:t>
            </a:r>
          </a:p>
          <a:p>
            <a:pPr algn="l" defTabSz="457200">
              <a:lnSpc>
                <a:spcPct val="150000"/>
              </a:lnSpc>
              <a:defRPr sz="2000" b="0"/>
            </a:pPr>
            <a:r>
              <a:rPr sz="2400" dirty="0">
                <a:latin typeface="Monlam Uni OuChan2"/>
                <a:ea typeface="Monlam Uni OuChan2"/>
                <a:cs typeface="Monlam Uni OuChan2"/>
                <a:sym typeface="Monlam Uni OuChan2"/>
              </a:rPr>
              <a:t>རྩ་བ</a:t>
            </a:r>
            <a:r>
              <a:rPr sz="2400" dirty="0"/>
              <a:t>།</a:t>
            </a:r>
            <a:r>
              <a:rPr sz="2400" dirty="0">
                <a:latin typeface="Monlam Uni OuChan2"/>
                <a:ea typeface="Monlam Uni OuChan2"/>
                <a:cs typeface="Monlam Uni OuChan2"/>
                <a:sym typeface="Monlam Uni OuChan2"/>
              </a:rPr>
              <a:t> </a:t>
            </a:r>
            <a:r>
              <a:rPr dirty="0">
                <a:latin typeface="Monlam Uni OuChan2"/>
                <a:ea typeface="Monlam Uni OuChan2"/>
                <a:cs typeface="Monlam Uni OuChan2"/>
                <a:sym typeface="Monlam Uni OuChan2"/>
              </a:rPr>
              <a:t>  </a:t>
            </a:r>
            <a:r>
              <a:rPr dirty="0"/>
              <a:t> </a:t>
            </a:r>
          </a:p>
        </p:txBody>
      </p:sp>
      <p:sp>
        <p:nvSpPr>
          <p:cNvPr id="228" name="Shape 228"/>
          <p:cNvSpPr/>
          <p:nvPr/>
        </p:nvSpPr>
        <p:spPr>
          <a:xfrm>
            <a:off x="239519" y="2736364"/>
            <a:ext cx="1670905"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b="0"/>
            </a:pPr>
            <a:r>
              <a:rPr dirty="0"/>
              <a:t>Vascular tube</a:t>
            </a:r>
            <a:br>
              <a:rPr dirty="0"/>
            </a:br>
            <a:r>
              <a:rPr sz="2400" dirty="0" err="1">
                <a:latin typeface="Monlam Uni OuChan2"/>
                <a:cs typeface="Monlam Uni OuChan2"/>
              </a:rPr>
              <a:t>རྩ་སྦུབས་ཀྱི་སྦུ་གུ</a:t>
            </a:r>
            <a:r>
              <a:rPr sz="2400" dirty="0">
                <a:latin typeface="Monlam Uni OuChan2"/>
                <a:cs typeface="Monlam Uni OuChan2"/>
              </a:rPr>
              <a:t>། </a:t>
            </a:r>
          </a:p>
        </p:txBody>
      </p:sp>
      <p:sp>
        <p:nvSpPr>
          <p:cNvPr id="229" name="Shape 229"/>
          <p:cNvSpPr/>
          <p:nvPr/>
        </p:nvSpPr>
        <p:spPr>
          <a:xfrm>
            <a:off x="6739092" y="1685635"/>
            <a:ext cx="601127"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b="0"/>
            </a:pPr>
            <a:r>
              <a:rPr dirty="0"/>
              <a:t>Lea</a:t>
            </a:r>
            <a:r>
              <a:rPr lang="en-US" dirty="0"/>
              <a:t>f</a:t>
            </a:r>
            <a:endParaRPr dirty="0"/>
          </a:p>
          <a:p>
            <a:pPr algn="l">
              <a:defRPr sz="2000" b="0"/>
            </a:pPr>
            <a:r>
              <a:rPr sz="2400" dirty="0">
                <a:latin typeface="Monlam Uni OuChan2"/>
                <a:cs typeface="Monlam Uni OuChan2"/>
              </a:rPr>
              <a:t>ལོ་མ</a:t>
            </a:r>
            <a:r>
              <a:rPr sz="2400" dirty="0">
                <a:latin typeface="Monlam Uni OuChan2"/>
                <a:ea typeface="Monlam Uni OuChan2"/>
                <a:cs typeface="Monlam Uni OuChan2"/>
                <a:sym typeface="Monlam Uni OuChan2"/>
              </a:rPr>
              <a:t>།</a:t>
            </a:r>
          </a:p>
        </p:txBody>
      </p:sp>
      <p:sp>
        <p:nvSpPr>
          <p:cNvPr id="230" name="Shape 230"/>
          <p:cNvSpPr/>
          <p:nvPr/>
        </p:nvSpPr>
        <p:spPr>
          <a:xfrm>
            <a:off x="5283056" y="5097519"/>
            <a:ext cx="2745945" cy="1087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186689" algn="l" defTabSz="457200">
              <a:defRPr sz="2000" b="0"/>
            </a:pPr>
            <a:r>
              <a:rPr lang="en-US" dirty="0"/>
              <a:t>     </a:t>
            </a:r>
            <a:r>
              <a:rPr dirty="0"/>
              <a:t>Water + minerals </a:t>
            </a:r>
            <a:br>
              <a:rPr dirty="0"/>
            </a:br>
            <a:r>
              <a:rPr lang="en-US" dirty="0"/>
              <a:t>    </a:t>
            </a:r>
            <a:r>
              <a:rPr dirty="0"/>
              <a:t>absorbed by roots</a:t>
            </a:r>
            <a:endParaRPr sz="1200" dirty="0">
              <a:latin typeface="Times New Roman"/>
              <a:ea typeface="Times New Roman"/>
              <a:cs typeface="Times New Roman"/>
              <a:sym typeface="Times New Roman"/>
            </a:endParaRPr>
          </a:p>
          <a:p>
            <a:pPr algn="l" defTabSz="457200">
              <a:defRPr sz="2000" b="0">
                <a:latin typeface="Monlam Uni OuChan2"/>
                <a:ea typeface="Monlam Uni OuChan2"/>
                <a:cs typeface="Monlam Uni OuChan2"/>
                <a:sym typeface="Monlam Uni OuChan2"/>
              </a:defRPr>
            </a:pPr>
            <a:r>
              <a:rPr sz="2400" dirty="0" err="1"/>
              <a:t>ཆུ་དང་གཏེར་རྫས་རྣམས་རྩ་བའི་རྔུབ་པ</a:t>
            </a:r>
            <a:r>
              <a:rPr sz="2400" dirty="0"/>
              <a:t>།</a:t>
            </a:r>
            <a:endParaRPr sz="2400" dirty="0">
              <a:latin typeface="Times New Roman"/>
              <a:ea typeface="Times New Roman"/>
              <a:cs typeface="Times New Roman"/>
              <a:sym typeface="Times New Roman"/>
            </a:endParaRPr>
          </a:p>
        </p:txBody>
      </p:sp>
      <p:sp>
        <p:nvSpPr>
          <p:cNvPr id="231" name="Shape 231"/>
          <p:cNvSpPr/>
          <p:nvPr/>
        </p:nvSpPr>
        <p:spPr>
          <a:xfrm>
            <a:off x="239519" y="3625196"/>
            <a:ext cx="191561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b="0"/>
            </a:pPr>
            <a:r>
              <a:rPr dirty="0"/>
              <a:t>Capillary effect</a:t>
            </a:r>
          </a:p>
          <a:p>
            <a:pPr algn="l" defTabSz="457200">
              <a:defRPr sz="2200" b="0">
                <a:latin typeface="Monlam Uni OuChan2"/>
                <a:ea typeface="Monlam Uni OuChan2"/>
                <a:cs typeface="Monlam Uni OuChan2"/>
                <a:sym typeface="Monlam Uni OuChan2"/>
              </a:defRPr>
            </a:pPr>
            <a:r>
              <a:rPr dirty="0" err="1"/>
              <a:t>སྦུབས་ཕྲན་ཤུགས་རྐྱེན</a:t>
            </a:r>
            <a:r>
              <a:rPr dirty="0"/>
              <a:t>།</a:t>
            </a:r>
          </a:p>
        </p:txBody>
      </p:sp>
      <p:sp>
        <p:nvSpPr>
          <p:cNvPr id="232" name="Shape 232"/>
          <p:cNvSpPr/>
          <p:nvPr/>
        </p:nvSpPr>
        <p:spPr>
          <a:xfrm>
            <a:off x="239519" y="1674166"/>
            <a:ext cx="1066801" cy="7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000" b="0"/>
            </a:pPr>
            <a:r>
              <a:rPr dirty="0"/>
              <a:t>Stem</a:t>
            </a:r>
          </a:p>
          <a:p>
            <a:pPr algn="l" defTabSz="457200">
              <a:defRPr sz="2000" b="0">
                <a:latin typeface="Monlam Uni OuChan2"/>
                <a:ea typeface="Monlam Uni OuChan2"/>
                <a:cs typeface="Monlam Uni OuChan2"/>
                <a:sym typeface="Monlam Uni OuChan2"/>
              </a:defRPr>
            </a:pPr>
            <a:r>
              <a:rPr sz="2400" dirty="0"/>
              <a:t>སྡོང་པོ།</a:t>
            </a:r>
          </a:p>
        </p:txBody>
      </p:sp>
      <p:grpSp>
        <p:nvGrpSpPr>
          <p:cNvPr id="235" name="Group 235"/>
          <p:cNvGrpSpPr/>
          <p:nvPr/>
        </p:nvGrpSpPr>
        <p:grpSpPr>
          <a:xfrm>
            <a:off x="4945320" y="3085535"/>
            <a:ext cx="3853210" cy="933589"/>
            <a:chOff x="0" y="-12057"/>
            <a:chExt cx="3853209" cy="933588"/>
          </a:xfrm>
        </p:grpSpPr>
        <p:sp>
          <p:nvSpPr>
            <p:cNvPr id="233" name="Shape 233"/>
            <p:cNvSpPr/>
            <p:nvPr/>
          </p:nvSpPr>
          <p:spPr>
            <a:xfrm>
              <a:off x="1613906" y="-12057"/>
              <a:ext cx="2239303" cy="933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algn="l" defTabSz="914400">
                <a:defRPr sz="2000" b="0">
                  <a:uFill>
                    <a:solidFill>
                      <a:srgbClr val="000000"/>
                    </a:solidFill>
                  </a:uFill>
                </a:defRPr>
              </a:pPr>
              <a:r>
                <a:rPr dirty="0"/>
                <a:t>Water evaporation</a:t>
              </a:r>
            </a:p>
            <a:p>
              <a:pPr algn="l" defTabSz="457200">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0">
                  <a:latin typeface="Microsoft Himalaya"/>
                  <a:ea typeface="Microsoft Himalaya"/>
                  <a:cs typeface="Microsoft Himalaya"/>
                  <a:sym typeface="Microsoft Himalaya"/>
                </a:defRPr>
              </a:pPr>
              <a:r>
                <a:rPr lang="en-US" sz="2400" dirty="0">
                  <a:latin typeface="Monlam Uni OuChan2"/>
                  <a:ea typeface="Times New Roman"/>
                  <a:cs typeface="Times New Roman"/>
                  <a:sym typeface="Times New Roman"/>
                </a:rPr>
                <a:t> </a:t>
              </a:r>
              <a:r>
                <a:rPr lang="bo-CN" sz="2400" dirty="0">
                  <a:latin typeface="Monlam Uni OuChan2"/>
                  <a:ea typeface="Times New Roman"/>
                  <a:cs typeface="Monlam Uni OuChan2"/>
                  <a:sym typeface="Times New Roman"/>
                </a:rPr>
                <a:t>ཆུ</a:t>
              </a:r>
              <a:r>
                <a:rPr lang="bo-CN" sz="2400" dirty="0">
                  <a:latin typeface="Monlam Uni OuChan2"/>
                  <a:cs typeface="Monlam Uni OuChan2"/>
                </a:rPr>
                <a:t>འི</a:t>
              </a:r>
              <a:r>
                <a:rPr lang="bo-CN" sz="2400" dirty="0">
                  <a:latin typeface="Monlam Uni OuChan2"/>
                  <a:ea typeface="Times New Roman"/>
                  <a:cs typeface="Monlam Uni OuChan2"/>
                  <a:sym typeface="Times New Roman"/>
                </a:rPr>
                <a:t>་</a:t>
              </a:r>
              <a:r>
                <a:rPr lang="bo-CN" sz="2400" dirty="0">
                  <a:latin typeface="Monlam Uni OuChan2"/>
                  <a:cs typeface="Monlam Uni OuChan2"/>
                  <a:sym typeface="Helvetica"/>
                </a:rPr>
                <a:t>རླངས་འགྱུར།</a:t>
              </a:r>
              <a:endParaRPr sz="2400" dirty="0">
                <a:latin typeface="Monlam Uni OuChan2"/>
                <a:cs typeface="Monlam Uni OuChan2"/>
                <a:sym typeface="Helvetica"/>
              </a:endParaRPr>
            </a:p>
          </p:txBody>
        </p:sp>
        <p:pic>
          <p:nvPicPr>
            <p:cNvPr id="234" name="pasted-image.png"/>
            <p:cNvPicPr>
              <a:picLocks noChangeAspect="1"/>
            </p:cNvPicPr>
            <p:nvPr/>
          </p:nvPicPr>
          <p:blipFill>
            <a:blip r:embed="rId4"/>
            <a:stretch>
              <a:fillRect/>
            </a:stretch>
          </p:blipFill>
          <p:spPr>
            <a:xfrm>
              <a:off x="0" y="73173"/>
              <a:ext cx="1544003" cy="763129"/>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2" animBg="1" advAuto="0"/>
      <p:bldP spid="230" grpId="4" animBg="1" advAuto="0"/>
      <p:bldP spid="231" grpId="3" animBg="1" advAuto="0"/>
      <p:bldP spid="235"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4"/>
          <p:cNvGrpSpPr/>
          <p:nvPr/>
        </p:nvGrpSpPr>
        <p:grpSpPr>
          <a:xfrm>
            <a:off x="2083908" y="1420579"/>
            <a:ext cx="6034533" cy="5117895"/>
            <a:chOff x="0" y="0"/>
            <a:chExt cx="6034531" cy="5117894"/>
          </a:xfrm>
        </p:grpSpPr>
        <p:pic>
          <p:nvPicPr>
            <p:cNvPr id="222" name="pasted-image.tiff"/>
            <p:cNvPicPr>
              <a:picLocks noChangeAspect="1"/>
            </p:cNvPicPr>
            <p:nvPr/>
          </p:nvPicPr>
          <p:blipFill>
            <a:blip r:embed="rId3"/>
            <a:stretch>
              <a:fillRect/>
            </a:stretch>
          </p:blipFill>
          <p:spPr>
            <a:xfrm>
              <a:off x="0" y="0"/>
              <a:ext cx="6034532" cy="5117895"/>
            </a:xfrm>
            <a:prstGeom prst="rect">
              <a:avLst/>
            </a:prstGeom>
            <a:ln w="12700" cap="flat">
              <a:noFill/>
              <a:miter lim="400000"/>
            </a:ln>
            <a:effectLst/>
          </p:spPr>
        </p:pic>
        <p:sp>
          <p:nvSpPr>
            <p:cNvPr id="223" name="Shape 223"/>
            <p:cNvSpPr/>
            <p:nvPr/>
          </p:nvSpPr>
          <p:spPr>
            <a:xfrm>
              <a:off x="2698779" y="1582970"/>
              <a:ext cx="1648719" cy="8509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25" name="Shape 225"/>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a:t>
            </a:fld>
            <a:endParaRPr/>
          </a:p>
        </p:txBody>
      </p:sp>
      <p:sp>
        <p:nvSpPr>
          <p:cNvPr id="226" name="Shape 226"/>
          <p:cNvSpPr/>
          <p:nvPr/>
        </p:nvSpPr>
        <p:spPr>
          <a:xfrm>
            <a:off x="402079" y="4845384"/>
            <a:ext cx="772597" cy="933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b="0"/>
            </a:pPr>
            <a:r>
              <a:rPr dirty="0"/>
              <a:t>Roots    </a:t>
            </a:r>
          </a:p>
          <a:p>
            <a:pPr algn="l" defTabSz="457200">
              <a:lnSpc>
                <a:spcPct val="150000"/>
              </a:lnSpc>
              <a:defRPr sz="2000" b="0"/>
            </a:pPr>
            <a:r>
              <a:rPr sz="2400" dirty="0">
                <a:latin typeface="Monlam Uni OuChan2"/>
                <a:ea typeface="Monlam Uni OuChan2"/>
                <a:cs typeface="Monlam Uni OuChan2"/>
                <a:sym typeface="Monlam Uni OuChan2"/>
              </a:rPr>
              <a:t>རྩ་བ</a:t>
            </a:r>
            <a:r>
              <a:rPr sz="2400" dirty="0"/>
              <a:t>།</a:t>
            </a:r>
            <a:r>
              <a:rPr sz="2400" dirty="0">
                <a:latin typeface="Monlam Uni OuChan2"/>
                <a:ea typeface="Monlam Uni OuChan2"/>
                <a:cs typeface="Monlam Uni OuChan2"/>
                <a:sym typeface="Monlam Uni OuChan2"/>
              </a:rPr>
              <a:t> </a:t>
            </a:r>
            <a:r>
              <a:rPr dirty="0">
                <a:latin typeface="Monlam Uni OuChan2"/>
                <a:ea typeface="Monlam Uni OuChan2"/>
                <a:cs typeface="Monlam Uni OuChan2"/>
                <a:sym typeface="Monlam Uni OuChan2"/>
              </a:rPr>
              <a:t>  </a:t>
            </a:r>
            <a:r>
              <a:rPr dirty="0"/>
              <a:t> </a:t>
            </a:r>
          </a:p>
        </p:txBody>
      </p:sp>
      <p:sp>
        <p:nvSpPr>
          <p:cNvPr id="229" name="Shape 229"/>
          <p:cNvSpPr/>
          <p:nvPr/>
        </p:nvSpPr>
        <p:spPr>
          <a:xfrm>
            <a:off x="6739092" y="1685635"/>
            <a:ext cx="601127"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b="0"/>
            </a:pPr>
            <a:r>
              <a:rPr dirty="0"/>
              <a:t>Lea</a:t>
            </a:r>
            <a:r>
              <a:rPr lang="en-US" dirty="0"/>
              <a:t>f</a:t>
            </a:r>
            <a:endParaRPr dirty="0"/>
          </a:p>
          <a:p>
            <a:pPr algn="l">
              <a:defRPr sz="2000" b="0"/>
            </a:pPr>
            <a:r>
              <a:rPr sz="2400" dirty="0">
                <a:latin typeface="Monlam Uni OuChan2"/>
                <a:cs typeface="Monlam Uni OuChan2"/>
              </a:rPr>
              <a:t>ལོ་མ</a:t>
            </a:r>
            <a:r>
              <a:rPr sz="2400" dirty="0">
                <a:latin typeface="Monlam Uni OuChan2"/>
                <a:ea typeface="Monlam Uni OuChan2"/>
                <a:cs typeface="Monlam Uni OuChan2"/>
                <a:sym typeface="Monlam Uni OuChan2"/>
              </a:rPr>
              <a:t>།</a:t>
            </a:r>
          </a:p>
        </p:txBody>
      </p:sp>
      <p:sp>
        <p:nvSpPr>
          <p:cNvPr id="230" name="Shape 230"/>
          <p:cNvSpPr/>
          <p:nvPr/>
        </p:nvSpPr>
        <p:spPr>
          <a:xfrm>
            <a:off x="5283056" y="5097519"/>
            <a:ext cx="2745945" cy="1087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186689" algn="l" defTabSz="457200">
              <a:defRPr sz="2000" b="0"/>
            </a:pPr>
            <a:r>
              <a:rPr lang="en-US" dirty="0"/>
              <a:t>     </a:t>
            </a:r>
            <a:r>
              <a:rPr dirty="0"/>
              <a:t>Water + minerals </a:t>
            </a:r>
            <a:br>
              <a:rPr dirty="0"/>
            </a:br>
            <a:r>
              <a:rPr lang="en-US" dirty="0"/>
              <a:t>    </a:t>
            </a:r>
            <a:r>
              <a:rPr dirty="0"/>
              <a:t>absorbed by roots</a:t>
            </a:r>
            <a:endParaRPr sz="1200" dirty="0">
              <a:latin typeface="Times New Roman"/>
              <a:ea typeface="Times New Roman"/>
              <a:cs typeface="Times New Roman"/>
              <a:sym typeface="Times New Roman"/>
            </a:endParaRPr>
          </a:p>
          <a:p>
            <a:pPr algn="l" defTabSz="457200">
              <a:defRPr sz="2000" b="0">
                <a:latin typeface="Monlam Uni OuChan2"/>
                <a:ea typeface="Monlam Uni OuChan2"/>
                <a:cs typeface="Monlam Uni OuChan2"/>
                <a:sym typeface="Monlam Uni OuChan2"/>
              </a:defRPr>
            </a:pPr>
            <a:r>
              <a:rPr sz="2400" dirty="0" err="1"/>
              <a:t>ཆུ་དང་གཏེར་རྫས་རྣམས་རྩ་བའི་རྔུབ་པ</a:t>
            </a:r>
            <a:r>
              <a:rPr sz="2400" dirty="0"/>
              <a:t>།</a:t>
            </a:r>
            <a:endParaRPr sz="2400" dirty="0">
              <a:latin typeface="Times New Roman"/>
              <a:ea typeface="Times New Roman"/>
              <a:cs typeface="Times New Roman"/>
              <a:sym typeface="Times New Roman"/>
            </a:endParaRPr>
          </a:p>
        </p:txBody>
      </p:sp>
      <p:sp>
        <p:nvSpPr>
          <p:cNvPr id="232" name="Shape 232"/>
          <p:cNvSpPr/>
          <p:nvPr/>
        </p:nvSpPr>
        <p:spPr>
          <a:xfrm>
            <a:off x="239519" y="1674166"/>
            <a:ext cx="1066801" cy="7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000" b="0"/>
            </a:pPr>
            <a:r>
              <a:rPr dirty="0"/>
              <a:t>Stem</a:t>
            </a:r>
          </a:p>
          <a:p>
            <a:pPr algn="l" defTabSz="457200">
              <a:defRPr sz="2000" b="0">
                <a:latin typeface="Monlam Uni OuChan2"/>
                <a:ea typeface="Monlam Uni OuChan2"/>
                <a:cs typeface="Monlam Uni OuChan2"/>
                <a:sym typeface="Monlam Uni OuChan2"/>
              </a:defRPr>
            </a:pPr>
            <a:r>
              <a:rPr sz="2400" dirty="0"/>
              <a:t>སྡོང་པོ།</a:t>
            </a:r>
          </a:p>
        </p:txBody>
      </p:sp>
      <p:grpSp>
        <p:nvGrpSpPr>
          <p:cNvPr id="235" name="Group 235"/>
          <p:cNvGrpSpPr/>
          <p:nvPr/>
        </p:nvGrpSpPr>
        <p:grpSpPr>
          <a:xfrm>
            <a:off x="4945320" y="3085535"/>
            <a:ext cx="3853210" cy="933589"/>
            <a:chOff x="0" y="-12057"/>
            <a:chExt cx="3853209" cy="933588"/>
          </a:xfrm>
        </p:grpSpPr>
        <p:sp>
          <p:nvSpPr>
            <p:cNvPr id="233" name="Shape 233"/>
            <p:cNvSpPr/>
            <p:nvPr/>
          </p:nvSpPr>
          <p:spPr>
            <a:xfrm>
              <a:off x="1613906" y="-12057"/>
              <a:ext cx="2239303" cy="933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algn="l" defTabSz="914400">
                <a:defRPr sz="2000" b="0">
                  <a:uFill>
                    <a:solidFill>
                      <a:srgbClr val="000000"/>
                    </a:solidFill>
                  </a:uFill>
                </a:defRPr>
              </a:pPr>
              <a:r>
                <a:rPr dirty="0"/>
                <a:t>Water evaporation</a:t>
              </a:r>
            </a:p>
            <a:p>
              <a:pPr algn="l" defTabSz="457200">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0">
                  <a:latin typeface="Microsoft Himalaya"/>
                  <a:ea typeface="Microsoft Himalaya"/>
                  <a:cs typeface="Microsoft Himalaya"/>
                  <a:sym typeface="Microsoft Himalaya"/>
                </a:defRPr>
              </a:pPr>
              <a:r>
                <a:rPr lang="en-US" dirty="0">
                  <a:latin typeface="Times New Roman"/>
                  <a:ea typeface="Times New Roman"/>
                  <a:cs typeface="Times New Roman"/>
                  <a:sym typeface="Times New Roman"/>
                </a:rPr>
                <a:t> </a:t>
              </a:r>
              <a:r>
                <a:rPr dirty="0" err="1">
                  <a:latin typeface="Monlam Uni OuChan2"/>
                  <a:ea typeface="Times New Roman"/>
                  <a:cs typeface="Monlam Uni OuChan2"/>
                  <a:sym typeface="Times New Roman"/>
                </a:rPr>
                <a:t>ཆུ</a:t>
              </a:r>
              <a:r>
                <a:rPr lang="bo-CN" sz="2400" dirty="0">
                  <a:latin typeface="Monlam Uni OuChan2"/>
                  <a:cs typeface="Monlam Uni OuChan2"/>
                </a:rPr>
                <a:t>འི</a:t>
              </a:r>
              <a:r>
                <a:rPr dirty="0">
                  <a:latin typeface="Monlam Uni OuChan2"/>
                  <a:ea typeface="Times New Roman"/>
                  <a:cs typeface="Monlam Uni OuChan2"/>
                  <a:sym typeface="Times New Roman"/>
                </a:rPr>
                <a:t>་</a:t>
              </a:r>
              <a:r>
                <a:rPr dirty="0" err="1">
                  <a:latin typeface="Monlam Uni OuChan2"/>
                  <a:cs typeface="Monlam Uni OuChan2"/>
                  <a:sym typeface="Helvetica"/>
                </a:rPr>
                <a:t>རླངས་འགྱུར</a:t>
              </a:r>
              <a:r>
                <a:rPr dirty="0">
                  <a:latin typeface="Monlam Uni OuChan2"/>
                  <a:cs typeface="Monlam Uni OuChan2"/>
                  <a:sym typeface="Helvetica"/>
                </a:rPr>
                <a:t>།</a:t>
              </a:r>
            </a:p>
          </p:txBody>
        </p:sp>
        <p:pic>
          <p:nvPicPr>
            <p:cNvPr id="234" name="pasted-image.png"/>
            <p:cNvPicPr>
              <a:picLocks noChangeAspect="1"/>
            </p:cNvPicPr>
            <p:nvPr/>
          </p:nvPicPr>
          <p:blipFill>
            <a:blip r:embed="rId4"/>
            <a:stretch>
              <a:fillRect/>
            </a:stretch>
          </p:blipFill>
          <p:spPr>
            <a:xfrm>
              <a:off x="0" y="73173"/>
              <a:ext cx="1544003" cy="763129"/>
            </a:xfrm>
            <a:prstGeom prst="rect">
              <a:avLst/>
            </a:prstGeom>
            <a:ln w="12700" cap="flat">
              <a:noFill/>
              <a:miter lim="400000"/>
            </a:ln>
            <a:effectLst/>
          </p:spPr>
        </p:pic>
      </p:grpSp>
      <p:sp>
        <p:nvSpPr>
          <p:cNvPr id="2" name="Textfeld 1"/>
          <p:cNvSpPr txBox="1"/>
          <p:nvPr/>
        </p:nvSpPr>
        <p:spPr>
          <a:xfrm>
            <a:off x="79845" y="128937"/>
            <a:ext cx="9064155" cy="9643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b="0" dirty="0" err="1"/>
              <a:t>Water</a:t>
            </a:r>
            <a:r>
              <a:rPr lang="de-DE" b="0" dirty="0"/>
              <a:t> </a:t>
            </a:r>
            <a:r>
              <a:rPr lang="de-DE" b="0" dirty="0" err="1"/>
              <a:t>and</a:t>
            </a:r>
            <a:r>
              <a:rPr lang="de-DE" b="0" dirty="0"/>
              <a:t> </a:t>
            </a:r>
            <a:r>
              <a:rPr lang="de-DE" b="0" dirty="0" err="1"/>
              <a:t>mineral</a:t>
            </a:r>
            <a:r>
              <a:rPr lang="de-DE" b="0" dirty="0"/>
              <a:t> </a:t>
            </a:r>
            <a:r>
              <a:rPr lang="de-DE" b="0" dirty="0" err="1"/>
              <a:t>transportation</a:t>
            </a:r>
            <a:r>
              <a:rPr lang="de-DE" b="0" dirty="0"/>
              <a:t> </a:t>
            </a:r>
            <a:r>
              <a:rPr lang="de-DE" b="0" dirty="0" err="1"/>
              <a:t>through</a:t>
            </a:r>
            <a:r>
              <a:rPr lang="de-DE" b="0" dirty="0"/>
              <a:t> </a:t>
            </a:r>
            <a:r>
              <a:rPr lang="de-DE" b="0" dirty="0" err="1"/>
              <a:t>vascular</a:t>
            </a:r>
            <a:r>
              <a:rPr lang="de-DE" b="0" dirty="0"/>
              <a:t> </a:t>
            </a:r>
            <a:r>
              <a:rPr lang="de-DE" b="0" dirty="0" err="1"/>
              <a:t>tubes</a:t>
            </a:r>
            <a:endParaRPr lang="de-DE" b="0" dirty="0"/>
          </a:p>
          <a:p>
            <a:r>
              <a:rPr lang="de-DE" dirty="0">
                <a:latin typeface="Monlam Uni OuChan2"/>
                <a:cs typeface="Monlam Uni OuChan2"/>
              </a:rPr>
              <a:t>ཆུ་དང་གཏེར་རྫས་</a:t>
            </a:r>
            <a:r>
              <a:rPr lang="bo-CN" sz="2800" dirty="0">
                <a:latin typeface="Monlam Uni OuChan2"/>
                <a:cs typeface="Monlam Uni OuChan2"/>
              </a:rPr>
              <a:t>རྣམས་</a:t>
            </a:r>
            <a:r>
              <a:rPr lang="de-DE" dirty="0">
                <a:latin typeface="Monlam Uni OuChan2"/>
                <a:cs typeface="Monlam Uni OuChan2"/>
              </a:rPr>
              <a:t>རྩ་སྦུག་བརྒྱུད་ནས་འོར་འདྲེན་བྱེད་པ།</a:t>
            </a:r>
            <a:endParaRPr kumimoji="0" lang="de-DE" sz="2800" b="0" i="0" u="none" strike="noStrike" cap="none" spc="0" normalizeH="0" baseline="0" dirty="0">
              <a:ln>
                <a:noFill/>
              </a:ln>
              <a:effectLst/>
              <a:uFillTx/>
              <a:latin typeface="Monlam Uni OuChan2"/>
              <a:cs typeface="Monlam Uni OuChan2"/>
              <a:sym typeface="Helvetica"/>
            </a:endParaRPr>
          </a:p>
        </p:txBody>
      </p:sp>
    </p:spTree>
    <p:extLst>
      <p:ext uri="{BB962C8B-B14F-4D97-AF65-F5344CB8AC3E}">
        <p14:creationId xmlns:p14="http://schemas.microsoft.com/office/powerpoint/2010/main" val="56004465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advAuto="0"/>
      <p:bldP spid="23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 name="Shape 239"/>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a:t>
            </a:fld>
            <a:endParaRPr/>
          </a:p>
        </p:txBody>
      </p:sp>
      <p:sp>
        <p:nvSpPr>
          <p:cNvPr id="240" name="Shape 240"/>
          <p:cNvSpPr/>
          <p:nvPr/>
        </p:nvSpPr>
        <p:spPr>
          <a:xfrm>
            <a:off x="126066" y="5040104"/>
            <a:ext cx="772647" cy="7335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ts val="2400"/>
              </a:lnSpc>
              <a:tabLst>
                <a:tab pos="749300" algn="l"/>
              </a:tabLst>
              <a:defRPr sz="2000" b="0"/>
            </a:pPr>
            <a:r>
              <a:rPr dirty="0"/>
              <a:t>Roots</a:t>
            </a:r>
          </a:p>
          <a:p>
            <a:pPr algn="l">
              <a:lnSpc>
                <a:spcPts val="2400"/>
              </a:lnSpc>
              <a:tabLst>
                <a:tab pos="749300" algn="l"/>
              </a:tabLst>
              <a:defRPr sz="2000" b="0">
                <a:latin typeface="Monlam Uni OuChan2"/>
                <a:ea typeface="Monlam Uni OuChan2"/>
                <a:cs typeface="Monlam Uni OuChan2"/>
                <a:sym typeface="Monlam Uni OuChan2"/>
              </a:defRPr>
            </a:pPr>
            <a:r>
              <a:rPr sz="2400" dirty="0"/>
              <a:t>རྩ་བ།</a:t>
            </a:r>
          </a:p>
        </p:txBody>
      </p:sp>
      <p:sp>
        <p:nvSpPr>
          <p:cNvPr id="241" name="Shape 241"/>
          <p:cNvSpPr/>
          <p:nvPr/>
        </p:nvSpPr>
        <p:spPr>
          <a:xfrm>
            <a:off x="4708900" y="709289"/>
            <a:ext cx="2018932"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l" defTabSz="914400">
              <a:defRPr b="0">
                <a:uFill>
                  <a:solidFill>
                    <a:srgbClr val="000000"/>
                  </a:solidFill>
                </a:uFill>
                <a:latin typeface="+mn-lt"/>
                <a:ea typeface="+mn-ea"/>
                <a:cs typeface="+mn-cs"/>
                <a:sym typeface="Arial"/>
              </a:defRPr>
            </a:pPr>
            <a:r>
              <a:rPr dirty="0"/>
              <a:t>Evaporation</a:t>
            </a:r>
            <a:endParaRPr dirty="0">
              <a:latin typeface="Times New Roman"/>
              <a:ea typeface="Times New Roman"/>
              <a:cs typeface="Times New Roman"/>
              <a:sym typeface="Times New Roman"/>
            </a:endParaRPr>
          </a:p>
          <a:p>
            <a:pPr marL="40639" marR="40639" defTabSz="914400">
              <a:defRPr b="0">
                <a:uFill>
                  <a:solidFill>
                    <a:srgbClr val="000000"/>
                  </a:solidFill>
                </a:uFill>
                <a:latin typeface="Monlam Uni OuChan2"/>
                <a:ea typeface="Monlam Uni OuChan2"/>
                <a:cs typeface="Monlam Uni OuChan2"/>
                <a:sym typeface="Monlam Uni OuChan2"/>
              </a:defRPr>
            </a:pPr>
            <a:r>
              <a:rPr dirty="0" err="1"/>
              <a:t>རླངས་འགྱུར</a:t>
            </a:r>
            <a:r>
              <a:rPr dirty="0"/>
              <a:t>།</a:t>
            </a:r>
          </a:p>
        </p:txBody>
      </p:sp>
      <p:pic>
        <p:nvPicPr>
          <p:cNvPr id="242" name="pasted-image.tiff"/>
          <p:cNvPicPr>
            <a:picLocks noChangeAspect="1"/>
          </p:cNvPicPr>
          <p:nvPr/>
        </p:nvPicPr>
        <p:blipFill>
          <a:blip r:embed="rId2"/>
          <a:stretch>
            <a:fillRect/>
          </a:stretch>
        </p:blipFill>
        <p:spPr>
          <a:xfrm>
            <a:off x="1820934" y="4715568"/>
            <a:ext cx="4038601" cy="1574899"/>
          </a:xfrm>
          <a:prstGeom prst="rect">
            <a:avLst/>
          </a:prstGeom>
          <a:ln w="12700">
            <a:miter lim="400000"/>
          </a:ln>
        </p:spPr>
      </p:pic>
      <p:pic>
        <p:nvPicPr>
          <p:cNvPr id="243" name="pasted-image.tiff"/>
          <p:cNvPicPr>
            <a:picLocks noChangeAspect="1"/>
          </p:cNvPicPr>
          <p:nvPr/>
        </p:nvPicPr>
        <p:blipFill>
          <a:blip r:embed="rId3"/>
          <a:stretch>
            <a:fillRect/>
          </a:stretch>
        </p:blipFill>
        <p:spPr>
          <a:xfrm>
            <a:off x="1023604" y="4721967"/>
            <a:ext cx="824246" cy="1574899"/>
          </a:xfrm>
          <a:prstGeom prst="rect">
            <a:avLst/>
          </a:prstGeom>
          <a:ln w="12700">
            <a:miter lim="400000"/>
          </a:ln>
        </p:spPr>
      </p:pic>
      <p:pic>
        <p:nvPicPr>
          <p:cNvPr id="244" name="pasted-image.tiff"/>
          <p:cNvPicPr>
            <a:picLocks noChangeAspect="1"/>
          </p:cNvPicPr>
          <p:nvPr/>
        </p:nvPicPr>
        <p:blipFill>
          <a:blip r:embed="rId4"/>
          <a:stretch>
            <a:fillRect/>
          </a:stretch>
        </p:blipFill>
        <p:spPr>
          <a:xfrm>
            <a:off x="1080203" y="246070"/>
            <a:ext cx="3632201" cy="4470401"/>
          </a:xfrm>
          <a:prstGeom prst="rect">
            <a:avLst/>
          </a:prstGeom>
          <a:ln w="12700">
            <a:miter lim="400000"/>
          </a:ln>
        </p:spPr>
      </p:pic>
      <p:sp>
        <p:nvSpPr>
          <p:cNvPr id="245" name="Shape 245"/>
          <p:cNvSpPr/>
          <p:nvPr/>
        </p:nvSpPr>
        <p:spPr>
          <a:xfrm>
            <a:off x="3950654" y="3039603"/>
            <a:ext cx="5150856" cy="15183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l" defTabSz="914400">
              <a:defRPr sz="2200" b="0">
                <a:uFill>
                  <a:solidFill>
                    <a:srgbClr val="000000"/>
                  </a:solidFill>
                </a:uFill>
              </a:defRPr>
            </a:pPr>
            <a:r>
              <a:rPr dirty="0"/>
              <a:t>Water and mineral transportation through vessels</a:t>
            </a:r>
          </a:p>
          <a:p>
            <a:pPr marL="40639" marR="40639" algn="l" defTabSz="914400">
              <a:defRPr sz="2200" b="0">
                <a:uFill>
                  <a:solidFill>
                    <a:srgbClr val="000000"/>
                  </a:solidFill>
                </a:uFill>
                <a:latin typeface="Monlam Uni OuChan2"/>
                <a:ea typeface="Monlam Uni OuChan2"/>
                <a:cs typeface="Monlam Uni OuChan2"/>
                <a:sym typeface="Monlam Uni OuChan2"/>
              </a:defRPr>
            </a:pPr>
            <a:r>
              <a:rPr sz="2400" dirty="0" err="1"/>
              <a:t>ཆུ་དང་གཏེར་རྫས</a:t>
            </a:r>
            <a:r>
              <a:rPr sz="2400" dirty="0"/>
              <a:t>་</a:t>
            </a:r>
            <a:r>
              <a:rPr lang="bo-CN" sz="2400" dirty="0"/>
              <a:t>རྣམས་</a:t>
            </a:r>
            <a:r>
              <a:rPr sz="2400" dirty="0" err="1"/>
              <a:t>རྩ་སྦུབས་བརྒྱུད་ནས་འོར་འདྲེན་བྱེད</a:t>
            </a:r>
            <a:r>
              <a:rPr lang="bo-CN" sz="2400" dirty="0"/>
              <a:t>་པ</a:t>
            </a:r>
            <a:r>
              <a:rPr sz="2400" dirty="0"/>
              <a:t>།</a:t>
            </a:r>
          </a:p>
        </p:txBody>
      </p:sp>
      <p:sp>
        <p:nvSpPr>
          <p:cNvPr id="246" name="Shape 246"/>
          <p:cNvSpPr/>
          <p:nvPr/>
        </p:nvSpPr>
        <p:spPr>
          <a:xfrm flipV="1">
            <a:off x="3772799" y="3014621"/>
            <a:ext cx="1" cy="1455376"/>
          </a:xfrm>
          <a:prstGeom prst="line">
            <a:avLst/>
          </a:prstGeom>
          <a:ln w="76200">
            <a:solidFill>
              <a:schemeClr val="accent1"/>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Shape 247"/>
          <p:cNvSpPr/>
          <p:nvPr/>
        </p:nvSpPr>
        <p:spPr>
          <a:xfrm>
            <a:off x="6048059" y="5574370"/>
            <a:ext cx="2760661" cy="4719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1900" b="0">
                <a:latin typeface="Monlam Uni OuChan2"/>
                <a:ea typeface="Monlam Uni OuChan2"/>
                <a:cs typeface="Monlam Uni OuChan2"/>
                <a:sym typeface="Monlam Uni OuChan2"/>
              </a:defRPr>
            </a:lvl1pPr>
          </a:lstStyle>
          <a:p>
            <a:r>
              <a:rPr sz="2400" dirty="0" err="1"/>
              <a:t>ཆུ་དང་གཏེར་རྫས་རྣམས་རྩ་བའི་རྔུབ་པ</a:t>
            </a:r>
            <a:r>
              <a:rPr sz="2400" dirty="0"/>
              <a:t>།</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a:t>
            </a:fld>
            <a:endParaRPr/>
          </a:p>
        </p:txBody>
      </p:sp>
      <p:sp>
        <p:nvSpPr>
          <p:cNvPr id="250" name="Shape 250"/>
          <p:cNvSpPr/>
          <p:nvPr/>
        </p:nvSpPr>
        <p:spPr>
          <a:xfrm>
            <a:off x="6057514" y="575446"/>
            <a:ext cx="2650417"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40639" marR="40639" algn="l" defTabSz="914400">
              <a:defRPr b="0">
                <a:solidFill>
                  <a:srgbClr val="0059AB"/>
                </a:solidFill>
                <a:uFill>
                  <a:solidFill>
                    <a:srgbClr val="000000"/>
                  </a:solidFill>
                </a:uFill>
              </a:defRPr>
            </a:pPr>
            <a:r>
              <a:rPr dirty="0">
                <a:solidFill>
                  <a:srgbClr val="0059AB"/>
                </a:solidFill>
              </a:rPr>
              <a:t>Evaporation</a:t>
            </a:r>
          </a:p>
          <a:p>
            <a:pPr marL="40639" marR="40639" algn="l" defTabSz="914400">
              <a:defRPr b="0">
                <a:solidFill>
                  <a:srgbClr val="0059AB"/>
                </a:solidFill>
                <a:uFill>
                  <a:solidFill>
                    <a:srgbClr val="000000"/>
                  </a:solidFill>
                </a:uFill>
                <a:latin typeface="Monlam Uni OuChan2"/>
                <a:ea typeface="Monlam Uni OuChan2"/>
                <a:cs typeface="Monlam Uni OuChan2"/>
                <a:sym typeface="Monlam Uni OuChan2"/>
              </a:defRPr>
            </a:pPr>
            <a:r>
              <a:rPr sz="3200" dirty="0" err="1">
                <a:solidFill>
                  <a:srgbClr val="0059AB"/>
                </a:solidFill>
              </a:rPr>
              <a:t>རླངས་འགྱུར</a:t>
            </a:r>
            <a:r>
              <a:rPr sz="3200" dirty="0">
                <a:solidFill>
                  <a:srgbClr val="0059AB"/>
                </a:solidFill>
              </a:rPr>
              <a:t>།</a:t>
            </a:r>
          </a:p>
        </p:txBody>
      </p:sp>
      <p:sp>
        <p:nvSpPr>
          <p:cNvPr id="251" name="Shape 251"/>
          <p:cNvSpPr/>
          <p:nvPr/>
        </p:nvSpPr>
        <p:spPr>
          <a:xfrm flipV="1">
            <a:off x="5169799" y="3014621"/>
            <a:ext cx="1" cy="1455376"/>
          </a:xfrm>
          <a:prstGeom prst="line">
            <a:avLst/>
          </a:prstGeom>
          <a:ln w="76200">
            <a:solidFill>
              <a:schemeClr val="accent1"/>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2" name="Shape 252"/>
          <p:cNvSpPr/>
          <p:nvPr/>
        </p:nvSpPr>
        <p:spPr>
          <a:xfrm>
            <a:off x="5835857" y="5034285"/>
            <a:ext cx="3442663"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200" b="0">
                <a:solidFill>
                  <a:srgbClr val="0059AB"/>
                </a:solidFill>
              </a:defRPr>
            </a:pPr>
            <a:r>
              <a:rPr dirty="0"/>
              <a:t>Water and minerals </a:t>
            </a:r>
            <a:br>
              <a:rPr dirty="0"/>
            </a:br>
            <a:r>
              <a:rPr dirty="0"/>
              <a:t>absorbed by roots</a:t>
            </a:r>
          </a:p>
          <a:p>
            <a:pPr algn="l" defTabSz="457200">
              <a:defRPr sz="2200" b="0">
                <a:solidFill>
                  <a:srgbClr val="0059AB"/>
                </a:solidFill>
                <a:latin typeface="Monlam Uni OuChan2"/>
                <a:ea typeface="Monlam Uni OuChan2"/>
                <a:cs typeface="Monlam Uni OuChan2"/>
                <a:sym typeface="Monlam Uni OuChan2"/>
              </a:defRPr>
            </a:pPr>
            <a:r>
              <a:rPr sz="2400" dirty="0" err="1">
                <a:solidFill>
                  <a:srgbClr val="0059AB"/>
                </a:solidFill>
              </a:rPr>
              <a:t>ཆུ་དང་གཏེར་རྫས</a:t>
            </a:r>
            <a:r>
              <a:rPr lang="bo-CN" sz="2400" dirty="0">
                <a:solidFill>
                  <a:srgbClr val="0059AB"/>
                </a:solidFill>
              </a:rPr>
              <a:t>་རྣམས་རྩ་བའི་རྔུབ་པ།</a:t>
            </a:r>
            <a:endParaRPr sz="2400" dirty="0">
              <a:solidFill>
                <a:srgbClr val="0059AB"/>
              </a:solidFill>
            </a:endParaRPr>
          </a:p>
        </p:txBody>
      </p:sp>
      <p:pic>
        <p:nvPicPr>
          <p:cNvPr id="253" name="droppedImage.png"/>
          <p:cNvPicPr>
            <a:picLocks noChangeAspect="1"/>
          </p:cNvPicPr>
          <p:nvPr/>
        </p:nvPicPr>
        <p:blipFill>
          <a:blip r:embed="rId2"/>
          <a:stretch>
            <a:fillRect/>
          </a:stretch>
        </p:blipFill>
        <p:spPr>
          <a:xfrm>
            <a:off x="-13454" y="-68285"/>
            <a:ext cx="5841287" cy="6712245"/>
          </a:xfrm>
          <a:prstGeom prst="rect">
            <a:avLst/>
          </a:prstGeom>
          <a:ln w="12700">
            <a:miter lim="400000"/>
          </a:ln>
        </p:spPr>
      </p:pic>
      <p:sp>
        <p:nvSpPr>
          <p:cNvPr id="254" name="Shape 254"/>
          <p:cNvSpPr/>
          <p:nvPr/>
        </p:nvSpPr>
        <p:spPr>
          <a:xfrm>
            <a:off x="21677" y="5014017"/>
            <a:ext cx="1263166" cy="4180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ts val="2400"/>
              </a:lnSpc>
              <a:tabLst>
                <a:tab pos="749300" algn="l"/>
              </a:tabLst>
              <a:defRPr sz="2000" b="0"/>
            </a:pPr>
            <a:r>
              <a:rPr sz="1800" b="1" dirty="0"/>
              <a:t>Roots</a:t>
            </a:r>
            <a:r>
              <a:rPr dirty="0"/>
              <a:t>  </a:t>
            </a:r>
            <a:r>
              <a:rPr sz="2200" dirty="0" err="1">
                <a:latin typeface="Monlam Uni OuChan2"/>
                <a:ea typeface="Monlam Uni OuChan2"/>
                <a:cs typeface="Monlam Uni OuChan2"/>
                <a:sym typeface="Monlam Uni OuChan2"/>
              </a:rPr>
              <a:t>རྩ་བ</a:t>
            </a:r>
            <a:r>
              <a:rPr sz="2200" dirty="0">
                <a:latin typeface="Monlam Uni OuChan2"/>
                <a:ea typeface="Monlam Uni OuChan2"/>
                <a:cs typeface="Monlam Uni OuChan2"/>
                <a:sym typeface="Monlam Uni OuChan2"/>
              </a:rPr>
              <a:t>།</a:t>
            </a:r>
          </a:p>
        </p:txBody>
      </p:sp>
      <p:sp>
        <p:nvSpPr>
          <p:cNvPr id="255" name="Shape 255"/>
          <p:cNvSpPr/>
          <p:nvPr/>
        </p:nvSpPr>
        <p:spPr>
          <a:xfrm>
            <a:off x="3608408" y="3394561"/>
            <a:ext cx="5535592" cy="114903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40639" marR="40639" algn="l" defTabSz="914400">
              <a:defRPr sz="2200" b="0">
                <a:solidFill>
                  <a:srgbClr val="0059AB"/>
                </a:solidFill>
                <a:uFill>
                  <a:solidFill>
                    <a:srgbClr val="000000"/>
                  </a:solidFill>
                </a:uFill>
              </a:defRPr>
            </a:pPr>
            <a:r>
              <a:rPr dirty="0"/>
              <a:t>Water and mineral transportation through vessels</a:t>
            </a:r>
          </a:p>
          <a:p>
            <a:pPr marL="40639" marR="40639" algn="l" defTabSz="914400">
              <a:defRPr sz="2200" b="0">
                <a:solidFill>
                  <a:srgbClr val="0059AB"/>
                </a:solidFill>
                <a:uFill>
                  <a:solidFill>
                    <a:srgbClr val="000000"/>
                  </a:solidFill>
                </a:uFill>
                <a:latin typeface="Monlam Uni OuChan2"/>
                <a:ea typeface="Monlam Uni OuChan2"/>
                <a:cs typeface="Monlam Uni OuChan2"/>
                <a:sym typeface="Monlam Uni OuChan2"/>
              </a:defRPr>
            </a:pPr>
            <a:r>
              <a:rPr sz="2400" dirty="0" err="1">
                <a:solidFill>
                  <a:srgbClr val="0059AB"/>
                </a:solidFill>
              </a:rPr>
              <a:t>ཆུ་དང་གཏེར་རྫས</a:t>
            </a:r>
            <a:r>
              <a:rPr sz="2400" dirty="0">
                <a:solidFill>
                  <a:srgbClr val="0059AB"/>
                </a:solidFill>
              </a:rPr>
              <a:t>་</a:t>
            </a:r>
            <a:r>
              <a:rPr lang="bo-CN" sz="2400" dirty="0">
                <a:solidFill>
                  <a:srgbClr val="0059AB"/>
                </a:solidFill>
              </a:rPr>
              <a:t>རྣམས་</a:t>
            </a:r>
            <a:r>
              <a:rPr sz="2400" dirty="0" err="1">
                <a:solidFill>
                  <a:srgbClr val="0059AB"/>
                </a:solidFill>
              </a:rPr>
              <a:t>རྩ་སྦུབས་བརྒྱུད་ནས་འོར་འདྲེན་བྱེད</a:t>
            </a:r>
            <a:r>
              <a:rPr lang="bo-CN" sz="2400" dirty="0">
                <a:solidFill>
                  <a:srgbClr val="0059AB"/>
                </a:solidFill>
              </a:rPr>
              <a:t>་པ</a:t>
            </a:r>
            <a:r>
              <a:rPr sz="2400" dirty="0">
                <a:solidFill>
                  <a:srgbClr val="0059AB"/>
                </a:solidFill>
              </a:rPr>
              <a:t>།</a:t>
            </a:r>
          </a:p>
        </p:txBody>
      </p:sp>
      <p:sp>
        <p:nvSpPr>
          <p:cNvPr id="256" name="Shape 256"/>
          <p:cNvSpPr/>
          <p:nvPr/>
        </p:nvSpPr>
        <p:spPr>
          <a:xfrm>
            <a:off x="2824902" y="441105"/>
            <a:ext cx="1099397" cy="39036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457200">
              <a:lnSpc>
                <a:spcPct val="80000"/>
              </a:lnSpc>
              <a:defRPr sz="2000" b="0">
                <a:latin typeface="Monlam Uni OuChan2"/>
                <a:ea typeface="Monlam Uni OuChan2"/>
                <a:cs typeface="Monlam Uni OuChan2"/>
                <a:sym typeface="Monlam Uni OuChan2"/>
              </a:defRPr>
            </a:lvl1pPr>
          </a:lstStyle>
          <a:p>
            <a:r>
              <a:rPr sz="2200" dirty="0" err="1"/>
              <a:t>མངར་རྫས</a:t>
            </a:r>
            <a:r>
              <a:rPr sz="2200" dirty="0"/>
              <a:t>།</a:t>
            </a:r>
          </a:p>
        </p:txBody>
      </p:sp>
      <p:sp>
        <p:nvSpPr>
          <p:cNvPr id="257" name="Shape 257"/>
          <p:cNvSpPr/>
          <p:nvPr/>
        </p:nvSpPr>
        <p:spPr>
          <a:xfrm>
            <a:off x="5079116" y="0"/>
            <a:ext cx="546984" cy="4411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2000" b="0">
                <a:latin typeface="Monlam Uni OuChan2"/>
                <a:ea typeface="Monlam Uni OuChan2"/>
                <a:cs typeface="Monlam Uni OuChan2"/>
                <a:sym typeface="Monlam Uni OuChan2"/>
              </a:defRPr>
            </a:lvl1pPr>
          </a:lstStyle>
          <a:p>
            <a:r>
              <a:rPr sz="2200" dirty="0" err="1"/>
              <a:t>འོད</a:t>
            </a:r>
            <a:r>
              <a:rPr sz="2200" dirty="0"/>
              <a:t>།</a:t>
            </a:r>
          </a:p>
        </p:txBody>
      </p:sp>
      <p:sp>
        <p:nvSpPr>
          <p:cNvPr id="258" name="Shape 258"/>
          <p:cNvSpPr/>
          <p:nvPr/>
        </p:nvSpPr>
        <p:spPr>
          <a:xfrm>
            <a:off x="1063011" y="5438611"/>
            <a:ext cx="261290"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b="0">
                <a:latin typeface="Monlam Uni OuChan2"/>
                <a:ea typeface="Monlam Uni OuChan2"/>
                <a:cs typeface="Monlam Uni OuChan2"/>
                <a:sym typeface="Monlam Uni OuChan2"/>
              </a:defRPr>
            </a:lvl1pPr>
          </a:lstStyle>
          <a:p>
            <a:r>
              <a:rPr sz="2200" dirty="0" err="1"/>
              <a:t>ཆུ</a:t>
            </a:r>
            <a:r>
              <a:rPr sz="2200" dirty="0"/>
              <a:t>།</a:t>
            </a:r>
          </a:p>
        </p:txBody>
      </p:sp>
      <p:sp>
        <p:nvSpPr>
          <p:cNvPr id="259" name="Shape 259"/>
          <p:cNvSpPr/>
          <p:nvPr/>
        </p:nvSpPr>
        <p:spPr>
          <a:xfrm>
            <a:off x="505385" y="6131348"/>
            <a:ext cx="782265"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b="0">
                <a:latin typeface="Monlam Uni OuChan2"/>
                <a:ea typeface="Monlam Uni OuChan2"/>
                <a:cs typeface="Monlam Uni OuChan2"/>
                <a:sym typeface="Monlam Uni OuChan2"/>
              </a:defRPr>
            </a:lvl1pPr>
          </a:lstStyle>
          <a:p>
            <a:r>
              <a:rPr sz="2200" dirty="0" err="1"/>
              <a:t>གཏེར་རྫས</a:t>
            </a:r>
            <a:r>
              <a:rPr sz="2200" dirty="0"/>
              <a:t>།</a:t>
            </a:r>
          </a:p>
        </p:txBody>
      </p:sp>
      <p:sp>
        <p:nvSpPr>
          <p:cNvPr id="260" name="Shape 260"/>
          <p:cNvSpPr/>
          <p:nvPr/>
        </p:nvSpPr>
        <p:spPr>
          <a:xfrm>
            <a:off x="3644900" y="6101870"/>
            <a:ext cx="2666999" cy="4411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R="186689" algn="l" defTabSz="457200">
              <a:defRPr sz="2000" b="0">
                <a:latin typeface="Monlam Uni OuChan2"/>
                <a:ea typeface="Monlam Uni OuChan2"/>
                <a:cs typeface="Monlam Uni OuChan2"/>
                <a:sym typeface="Monlam Uni OuChan2"/>
              </a:defRPr>
            </a:lvl1pPr>
          </a:lstStyle>
          <a:p>
            <a:r>
              <a:rPr lang="bo-CN" sz="2200" dirty="0"/>
              <a:t>ཁར་སྦོན་འཚོ་རླུང་ཟུང་ལྡན།</a:t>
            </a:r>
          </a:p>
        </p:txBody>
      </p:sp>
      <p:sp>
        <p:nvSpPr>
          <p:cNvPr id="261" name="Shape 261"/>
          <p:cNvSpPr/>
          <p:nvPr/>
        </p:nvSpPr>
        <p:spPr>
          <a:xfrm>
            <a:off x="4938116" y="5098454"/>
            <a:ext cx="703719"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000" b="0">
                <a:latin typeface="Monlam Uni OuChan2"/>
                <a:ea typeface="Monlam Uni OuChan2"/>
                <a:cs typeface="Monlam Uni OuChan2"/>
                <a:sym typeface="Monlam Uni OuChan2"/>
              </a:defRPr>
            </a:lvl1pPr>
          </a:lstStyle>
          <a:p>
            <a:r>
              <a:rPr lang="bo-CN" sz="2200" dirty="0"/>
              <a:t>འཚོ་</a:t>
            </a:r>
            <a:r>
              <a:rPr sz="2200" dirty="0" err="1"/>
              <a:t>རླུང</a:t>
            </a:r>
            <a:r>
              <a:rPr lang="bo-CN" sz="2200" dirty="0"/>
              <a:t>་</a:t>
            </a:r>
            <a:r>
              <a:rPr sz="2200" dirty="0"/>
              <a:t>།</a:t>
            </a:r>
          </a:p>
        </p:txBody>
      </p:sp>
      <p:sp>
        <p:nvSpPr>
          <p:cNvPr id="262" name="Shape 262"/>
          <p:cNvSpPr/>
          <p:nvPr/>
        </p:nvSpPr>
        <p:spPr>
          <a:xfrm>
            <a:off x="423721" y="-115145"/>
            <a:ext cx="1646379" cy="7797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marR="186689" algn="l" defTabSz="457200">
              <a:defRPr sz="2000" b="0">
                <a:latin typeface="Monlam Uni OuChan2"/>
                <a:ea typeface="Monlam Uni OuChan2"/>
                <a:cs typeface="Monlam Uni OuChan2"/>
                <a:sym typeface="Monlam Uni OuChan2"/>
              </a:defRPr>
            </a:lvl1pPr>
          </a:lstStyle>
          <a:p>
            <a:r>
              <a:rPr lang="bo-CN" sz="2200" dirty="0"/>
              <a:t>ཁར་སྦོན་འཚོ་རླུང་ཟུང་ལྡན།</a:t>
            </a:r>
          </a:p>
        </p:txBody>
      </p:sp>
      <p:sp>
        <p:nvSpPr>
          <p:cNvPr id="263" name="Shape 263"/>
          <p:cNvSpPr/>
          <p:nvPr/>
        </p:nvSpPr>
        <p:spPr>
          <a:xfrm>
            <a:off x="3749039" y="-118706"/>
            <a:ext cx="1026161" cy="4411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457200">
              <a:defRPr sz="2000" b="0">
                <a:latin typeface="Monlam Uni OuChan2"/>
                <a:ea typeface="Monlam Uni OuChan2"/>
                <a:cs typeface="Monlam Uni OuChan2"/>
                <a:sym typeface="Monlam Uni OuChan2"/>
              </a:defRPr>
            </a:lvl1pPr>
          </a:lstStyle>
          <a:p>
            <a:r>
              <a:rPr lang="bo-CN" sz="2200" dirty="0"/>
              <a:t>འཚོ་</a:t>
            </a:r>
            <a:r>
              <a:rPr sz="2200" dirty="0" err="1"/>
              <a:t>རླུང</a:t>
            </a:r>
            <a:r>
              <a:rPr lang="bo-CN" sz="2200" dirty="0"/>
              <a:t>་</a:t>
            </a:r>
            <a:r>
              <a:rPr sz="2200" dirty="0"/>
              <a:t>།</a:t>
            </a:r>
          </a:p>
        </p:txBody>
      </p:sp>
      <p:sp>
        <p:nvSpPr>
          <p:cNvPr id="264" name="Shape 264"/>
          <p:cNvSpPr/>
          <p:nvPr/>
        </p:nvSpPr>
        <p:spPr>
          <a:xfrm>
            <a:off x="83510" y="687743"/>
            <a:ext cx="261290"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b="0">
                <a:latin typeface="Monlam Uni OuChan2"/>
                <a:ea typeface="Monlam Uni OuChan2"/>
                <a:cs typeface="Monlam Uni OuChan2"/>
                <a:sym typeface="Monlam Uni OuChan2"/>
              </a:defRPr>
            </a:lvl1pPr>
          </a:lstStyle>
          <a:p>
            <a:r>
              <a:rPr sz="2200" dirty="0" err="1"/>
              <a:t>ཆུ</a:t>
            </a:r>
            <a:r>
              <a:rPr sz="22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5"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7" name="Shape 26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a:t>
            </a:fld>
            <a:endParaRPr/>
          </a:p>
        </p:txBody>
      </p:sp>
      <p:sp>
        <p:nvSpPr>
          <p:cNvPr id="268" name="Shape 268"/>
          <p:cNvSpPr/>
          <p:nvPr/>
        </p:nvSpPr>
        <p:spPr>
          <a:xfrm>
            <a:off x="2897375" y="2977596"/>
            <a:ext cx="3349249"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FFFFFF"/>
                </a:solidFill>
                <a:latin typeface="Gill Sans"/>
                <a:ea typeface="Gill Sans"/>
                <a:cs typeface="Gill Sans"/>
                <a:sym typeface="Gill Sans"/>
              </a:defRPr>
            </a:lvl1pPr>
          </a:lstStyle>
          <a:p>
            <a:r>
              <a:rPr lang="de-CH" dirty="0" err="1"/>
              <a:t>Projector</a:t>
            </a:r>
            <a:r>
              <a:rPr dirty="0"/>
              <a:t> off</a:t>
            </a:r>
            <a:r>
              <a:rPr lang="de-CH" dirty="0"/>
              <a:t/>
            </a:r>
            <a:br>
              <a:rPr lang="de-CH" dirty="0"/>
            </a:br>
            <a:r>
              <a:rPr lang="de-DE" dirty="0" err="1"/>
              <a:t>Exp</a:t>
            </a:r>
            <a:r>
              <a:rPr lang="de-DE" dirty="0"/>
              <a:t>:  </a:t>
            </a:r>
            <a:r>
              <a:rPr lang="de-DE" dirty="0" err="1"/>
              <a:t>Capillary</a:t>
            </a:r>
            <a:r>
              <a:rPr lang="de-DE" dirty="0"/>
              <a:t> + </a:t>
            </a:r>
            <a:r>
              <a:rPr lang="de-DE" dirty="0" err="1"/>
              <a:t>vessels</a:t>
            </a:r>
            <a:endParaRPr dirty="0"/>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15</a:t>
            </a:fld>
            <a:endParaRPr/>
          </a:p>
        </p:txBody>
      </p:sp>
      <p:pic>
        <p:nvPicPr>
          <p:cNvPr id="273" name="pasted-image.pdf"/>
          <p:cNvPicPr>
            <a:picLocks noChangeAspect="1"/>
          </p:cNvPicPr>
          <p:nvPr/>
        </p:nvPicPr>
        <p:blipFill>
          <a:blip r:embed="rId2"/>
          <a:stretch>
            <a:fillRect/>
          </a:stretch>
        </p:blipFill>
        <p:spPr>
          <a:xfrm>
            <a:off x="1496782" y="2374476"/>
            <a:ext cx="6150436" cy="4252718"/>
          </a:xfrm>
          <a:prstGeom prst="rect">
            <a:avLst/>
          </a:prstGeom>
          <a:ln w="12700">
            <a:miter lim="400000"/>
          </a:ln>
        </p:spPr>
      </p:pic>
      <p:sp>
        <p:nvSpPr>
          <p:cNvPr id="274" name="Shape 274"/>
          <p:cNvSpPr/>
          <p:nvPr/>
        </p:nvSpPr>
        <p:spPr>
          <a:xfrm>
            <a:off x="533400" y="25896"/>
            <a:ext cx="8036181" cy="21544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457200">
              <a:defRPr b="0"/>
            </a:pPr>
            <a:r>
              <a:rPr dirty="0"/>
              <a:t>Vessels connect all organs of the plant.</a:t>
            </a:r>
            <a:br>
              <a:rPr dirty="0"/>
            </a:br>
            <a:r>
              <a:rPr dirty="0"/>
              <a:t>For example</a:t>
            </a:r>
            <a:r>
              <a:rPr lang="en-US" dirty="0"/>
              <a:t>,</a:t>
            </a:r>
            <a:r>
              <a:rPr dirty="0"/>
              <a:t> the hair roots with the leaves.</a:t>
            </a:r>
            <a:br>
              <a:rPr dirty="0"/>
            </a:br>
            <a:r>
              <a:rPr sz="3200" dirty="0">
                <a:latin typeface="Monlam Uni OuChan2"/>
                <a:ea typeface="Monlam Uni OuChan2"/>
                <a:cs typeface="Monlam Uni OuChan2"/>
                <a:sym typeface="Monlam Uni OuChan2"/>
              </a:rPr>
              <a:t>རྩི་ཤིང་གི་རྩ་</a:t>
            </a:r>
            <a:r>
              <a:rPr lang="bo-CN" sz="3200" dirty="0">
                <a:latin typeface="Monlam Uni OuChan2"/>
                <a:cs typeface="Monlam Uni OuChan2"/>
              </a:rPr>
              <a:t>སྦུ</a:t>
            </a:r>
            <a:r>
              <a:rPr sz="3200" dirty="0">
                <a:latin typeface="Monlam Uni OuChan2"/>
                <a:ea typeface="Monlam Uni OuChan2"/>
                <a:cs typeface="Monlam Uni OuChan2"/>
                <a:sym typeface="Monlam Uni OuChan2"/>
              </a:rPr>
              <a:t>བས་བརྒྱུད་</a:t>
            </a:r>
            <a:r>
              <a:rPr lang="bo-CN" sz="3200" dirty="0">
                <a:latin typeface="Monlam Uni OuChan2"/>
                <a:ea typeface="Monlam Uni OuChan2"/>
                <a:cs typeface="Monlam Uni OuChan2"/>
                <a:sym typeface="Monlam Uni OuChan2"/>
              </a:rPr>
              <a:t>རྩི་</a:t>
            </a:r>
            <a:r>
              <a:rPr sz="3200" dirty="0">
                <a:latin typeface="Monlam Uni OuChan2"/>
                <a:ea typeface="Monlam Uni OuChan2"/>
                <a:cs typeface="Monlam Uni OuChan2"/>
                <a:sym typeface="Monlam Uni OuChan2"/>
              </a:rPr>
              <a:t>ཤིང་གི་མ་ལག་ཚང་མར་མཐུད་ཡོད།</a:t>
            </a:r>
          </a:p>
          <a:p>
            <a:pPr defTabSz="457200">
              <a:lnSpc>
                <a:spcPct val="150000"/>
              </a:lnSpc>
              <a:defRPr b="0">
                <a:latin typeface="Monlam Uni OuChan2"/>
                <a:ea typeface="Monlam Uni OuChan2"/>
                <a:cs typeface="Monlam Uni OuChan2"/>
                <a:sym typeface="Monlam Uni OuChan2"/>
              </a:defRPr>
            </a:pPr>
            <a:r>
              <a:rPr sz="3200" dirty="0">
                <a:latin typeface="Monlam Uni OuChan2"/>
                <a:cs typeface="Monlam Uni OuChan2"/>
              </a:rPr>
              <a:t>དཔེར་ན</a:t>
            </a:r>
            <a:r>
              <a:rPr lang="bo-CN" sz="3200" dirty="0">
                <a:latin typeface="Monlam Uni OuChan2"/>
                <a:cs typeface="Monlam Uni OuChan2"/>
              </a:rPr>
              <a:t>།</a:t>
            </a:r>
            <a:r>
              <a:rPr sz="3200" dirty="0">
                <a:latin typeface="Monlam Uni OuChan2"/>
                <a:cs typeface="Monlam Uni OuChan2"/>
              </a:rPr>
              <a:t> </a:t>
            </a:r>
            <a:r>
              <a:rPr sz="3200" dirty="0">
                <a:solidFill>
                  <a:schemeClr val="tx1"/>
                </a:solidFill>
                <a:latin typeface="Monlam Uni OuChan2"/>
                <a:cs typeface="Monlam Uni OuChan2"/>
              </a:rPr>
              <a:t>རྩ་བའི་བ་སྤུ་</a:t>
            </a:r>
            <a:r>
              <a:rPr lang="bo-CN" sz="3200" dirty="0">
                <a:solidFill>
                  <a:schemeClr val="tx1"/>
                </a:solidFill>
                <a:latin typeface="Monlam Uni OuChan2"/>
                <a:cs typeface="Monlam Uni OuChan2"/>
              </a:rPr>
              <a:t>ན</a:t>
            </a:r>
            <a:r>
              <a:rPr lang="bo-CN" sz="3200" dirty="0">
                <a:solidFill>
                  <a:schemeClr val="tx1"/>
                </a:solidFill>
                <a:latin typeface="Monlam Uni OuChan2"/>
                <a:ea typeface="Monlam Uni OuChan2"/>
                <a:cs typeface="Monlam Uni OuChan2"/>
                <a:sym typeface="Monlam Uni OuChan2"/>
              </a:rPr>
              <a:t>ས</a:t>
            </a:r>
            <a:r>
              <a:rPr lang="bo-CN" sz="3200" dirty="0">
                <a:solidFill>
                  <a:schemeClr val="tx1"/>
                </a:solidFill>
                <a:latin typeface="Monlam Uni OuChan2"/>
                <a:cs typeface="Monlam Uni OuChan2"/>
              </a:rPr>
              <a:t>་</a:t>
            </a:r>
            <a:r>
              <a:rPr sz="3200" dirty="0">
                <a:solidFill>
                  <a:schemeClr val="tx1"/>
                </a:solidFill>
                <a:latin typeface="Monlam Uni OuChan2"/>
                <a:cs typeface="Monlam Uni OuChan2"/>
              </a:rPr>
              <a:t>ལོ་མ</a:t>
            </a:r>
            <a:r>
              <a:rPr lang="bo-CN" sz="3200" dirty="0">
                <a:solidFill>
                  <a:schemeClr val="tx1"/>
                </a:solidFill>
                <a:latin typeface="Monlam Uni OuChan2"/>
                <a:ea typeface="Monlam Uni OuChan2"/>
                <a:cs typeface="Monlam Uni OuChan2"/>
                <a:sym typeface="Monlam Uni OuChan2"/>
              </a:rPr>
              <a:t>འི</a:t>
            </a:r>
            <a:r>
              <a:rPr sz="3200" dirty="0">
                <a:solidFill>
                  <a:schemeClr val="tx1"/>
                </a:solidFill>
                <a:latin typeface="Monlam Uni OuChan2"/>
                <a:cs typeface="Monlam Uni OuChan2"/>
              </a:rPr>
              <a:t>་མཐུད་</a:t>
            </a:r>
            <a:r>
              <a:rPr lang="bo-CN" sz="3200" dirty="0">
                <a:solidFill>
                  <a:schemeClr val="tx1"/>
                </a:solidFill>
                <a:latin typeface="Monlam Uni OuChan2"/>
                <a:cs typeface="Monlam Uni OuChan2"/>
                <a:sym typeface="Helvetica"/>
              </a:rPr>
              <a:t>ཀ</a:t>
            </a:r>
            <a:r>
              <a:rPr sz="3200" dirty="0">
                <a:solidFill>
                  <a:schemeClr val="tx1"/>
                </a:solidFill>
                <a:latin typeface="Monlam Uni OuChan2"/>
                <a:cs typeface="Monlam Uni OuChan2"/>
              </a:rPr>
              <a:t>།</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16</a:t>
            </a:fld>
            <a:endParaRPr/>
          </a:p>
        </p:txBody>
      </p:sp>
      <p:sp>
        <p:nvSpPr>
          <p:cNvPr id="277" name="Shape 277"/>
          <p:cNvSpPr/>
          <p:nvPr/>
        </p:nvSpPr>
        <p:spPr>
          <a:xfrm>
            <a:off x="1389155" y="203256"/>
            <a:ext cx="6373119" cy="122341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nSpc>
                <a:spcPts val="3300"/>
              </a:lnSpc>
              <a:tabLst>
                <a:tab pos="749300" algn="l"/>
              </a:tabLst>
              <a:defRPr b="0"/>
            </a:pPr>
            <a:r>
              <a:rPr dirty="0"/>
              <a:t>How to pull out vessels?</a:t>
            </a:r>
          </a:p>
          <a:p>
            <a:pPr defTabSz="457200">
              <a:lnSpc>
                <a:spcPct val="150000"/>
              </a:lnSpc>
              <a:defRPr b="0">
                <a:latin typeface="Monlam Uni OuChan2"/>
                <a:ea typeface="Monlam Uni OuChan2"/>
                <a:cs typeface="Monlam Uni OuChan2"/>
                <a:sym typeface="Monlam Uni OuChan2"/>
              </a:defRPr>
            </a:pPr>
            <a:r>
              <a:rPr sz="3200" dirty="0" err="1"/>
              <a:t>རྩ</a:t>
            </a:r>
            <a:r>
              <a:rPr sz="3200" dirty="0" err="1">
                <a:solidFill>
                  <a:schemeClr val="tx1"/>
                </a:solidFill>
              </a:rPr>
              <a:t>་སྦུབས་རྣམས་ག་འདྲ་བྱེད་ནས་སྟོན་དགོས</a:t>
            </a:r>
            <a:r>
              <a:rPr lang="bo-CN" sz="3200" dirty="0">
                <a:solidFill>
                  <a:schemeClr val="tx1"/>
                </a:solidFill>
              </a:rPr>
              <a:t>་སམ</a:t>
            </a:r>
            <a:r>
              <a:rPr sz="3200" dirty="0">
                <a:solidFill>
                  <a:schemeClr val="tx1"/>
                </a:solidFill>
              </a:rPr>
              <a:t>།</a:t>
            </a:r>
          </a:p>
        </p:txBody>
      </p:sp>
      <p:pic>
        <p:nvPicPr>
          <p:cNvPr id="278" name="pasted-image.tiff"/>
          <p:cNvPicPr>
            <a:picLocks noChangeAspect="1"/>
          </p:cNvPicPr>
          <p:nvPr/>
        </p:nvPicPr>
        <p:blipFill>
          <a:blip r:embed="rId2"/>
          <a:stretch>
            <a:fillRect/>
          </a:stretch>
        </p:blipFill>
        <p:spPr>
          <a:xfrm>
            <a:off x="450850" y="1930400"/>
            <a:ext cx="3975100" cy="2997200"/>
          </a:xfrm>
          <a:prstGeom prst="rect">
            <a:avLst/>
          </a:prstGeom>
          <a:ln w="12700">
            <a:miter lim="400000"/>
          </a:ln>
        </p:spPr>
      </p:pic>
      <p:pic>
        <p:nvPicPr>
          <p:cNvPr id="279" name="pasted-image.tiff"/>
          <p:cNvPicPr>
            <a:picLocks noChangeAspect="1"/>
          </p:cNvPicPr>
          <p:nvPr/>
        </p:nvPicPr>
        <p:blipFill>
          <a:blip r:embed="rId3"/>
          <a:stretch>
            <a:fillRect/>
          </a:stretch>
        </p:blipFill>
        <p:spPr>
          <a:xfrm>
            <a:off x="4783204" y="1930400"/>
            <a:ext cx="3987801" cy="29972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 name="Shape 28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17</a:t>
            </a:fld>
            <a:endParaRPr/>
          </a:p>
        </p:txBody>
      </p:sp>
      <p:pic>
        <p:nvPicPr>
          <p:cNvPr id="283" name="image3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215" y="3391841"/>
            <a:ext cx="6278035" cy="2951387"/>
          </a:xfrm>
          <a:prstGeom prst="rect">
            <a:avLst/>
          </a:prstGeom>
          <a:ln w="12700">
            <a:miter lim="400000"/>
          </a:ln>
        </p:spPr>
      </p:pic>
      <p:pic>
        <p:nvPicPr>
          <p:cNvPr id="284" name="pasted-image.tiff"/>
          <p:cNvPicPr>
            <a:picLocks noChangeAspect="1"/>
          </p:cNvPicPr>
          <p:nvPr/>
        </p:nvPicPr>
        <p:blipFill>
          <a:blip r:embed="rId4"/>
          <a:stretch>
            <a:fillRect/>
          </a:stretch>
        </p:blipFill>
        <p:spPr>
          <a:xfrm>
            <a:off x="5571991" y="420888"/>
            <a:ext cx="3409449" cy="2629322"/>
          </a:xfrm>
          <a:prstGeom prst="rect">
            <a:avLst/>
          </a:prstGeom>
          <a:ln w="12700">
            <a:miter lim="400000"/>
          </a:ln>
        </p:spPr>
      </p:pic>
      <p:sp>
        <p:nvSpPr>
          <p:cNvPr id="282" name="Shape 282"/>
          <p:cNvSpPr/>
          <p:nvPr/>
        </p:nvSpPr>
        <p:spPr>
          <a:xfrm>
            <a:off x="254000" y="836897"/>
            <a:ext cx="5753100" cy="126188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gn="l"/>
            <a:r>
              <a:rPr sz="2400" dirty="0"/>
              <a:t>Photosynthesis:</a:t>
            </a:r>
            <a:r>
              <a:rPr sz="2400" b="0" dirty="0"/>
              <a:t> producing food by support of sunlight</a:t>
            </a:r>
            <a:br>
              <a:rPr sz="2400" b="0" dirty="0"/>
            </a:br>
            <a:r>
              <a:rPr dirty="0" err="1">
                <a:sym typeface="Helvetica"/>
              </a:rPr>
              <a:t>འོད་ཀྱི་སྤྱོར་སྡེབ</a:t>
            </a:r>
            <a:r>
              <a:rPr dirty="0">
                <a:sym typeface="Helvetica"/>
              </a:rPr>
              <a:t>།  </a:t>
            </a:r>
            <a:r>
              <a:rPr b="0" dirty="0" err="1">
                <a:sym typeface="Helvetica"/>
              </a:rPr>
              <a:t>ཉི་འོད</a:t>
            </a:r>
            <a:r>
              <a:rPr b="0" dirty="0">
                <a:sym typeface="Helvetica"/>
              </a:rPr>
              <a:t>་</a:t>
            </a:r>
            <a:r>
              <a:rPr lang="bo-CN" b="0" dirty="0"/>
              <a:t>ལ་</a:t>
            </a:r>
            <a:r>
              <a:rPr b="0" dirty="0" err="1">
                <a:sym typeface="Helvetica"/>
              </a:rPr>
              <a:t>བརྟེན་ནས</a:t>
            </a:r>
            <a:r>
              <a:rPr b="0" dirty="0">
                <a:sym typeface="Helvetica"/>
              </a:rPr>
              <a:t>་</a:t>
            </a:r>
            <a:r>
              <a:rPr lang="bo-CN" b="0" dirty="0"/>
              <a:t>ཟས་བཟོ་བ།</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 name="Shape 288"/>
          <p:cNvSpPr>
            <a:spLocks noGrp="1"/>
          </p:cNvSpPr>
          <p:nvPr>
            <p:ph type="sldNum" sz="quarter" idx="2"/>
          </p:nvPr>
        </p:nvSpPr>
        <p:spPr>
          <a:xfrm>
            <a:off x="4449045" y="6642100"/>
            <a:ext cx="24718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18</a:t>
            </a:fld>
            <a:endParaRPr/>
          </a:p>
        </p:txBody>
      </p:sp>
      <p:sp>
        <p:nvSpPr>
          <p:cNvPr id="289" name="Shape 289"/>
          <p:cNvSpPr/>
          <p:nvPr/>
        </p:nvSpPr>
        <p:spPr>
          <a:xfrm>
            <a:off x="1619781" y="167320"/>
            <a:ext cx="6054308" cy="95410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a:defRPr b="0">
                <a:latin typeface="Calibri"/>
                <a:ea typeface="Calibri"/>
                <a:cs typeface="Calibri"/>
                <a:sym typeface="Calibri"/>
              </a:defRPr>
            </a:pPr>
            <a:r>
              <a:rPr b="1" dirty="0"/>
              <a:t>Glucose</a:t>
            </a:r>
            <a:r>
              <a:rPr dirty="0"/>
              <a:t> – the basis for all living material</a:t>
            </a:r>
          </a:p>
          <a:p>
            <a:pPr defTabSz="457200">
              <a:defRPr b="0">
                <a:latin typeface="Calibri"/>
                <a:ea typeface="Calibri"/>
                <a:cs typeface="Calibri"/>
                <a:sym typeface="Calibri"/>
              </a:defRPr>
            </a:pPr>
            <a:r>
              <a:rPr lang="bo-CN" b="0" i="0" u="none" strike="noStrike" dirty="0">
                <a:solidFill>
                  <a:schemeClr val="tx1"/>
                </a:solidFill>
                <a:effectLst/>
                <a:latin typeface="Monlam Uni OuChan2"/>
                <a:cs typeface="Monlam Uni OuChan2"/>
              </a:rPr>
              <a:t>གུ་ལུ་</a:t>
            </a:r>
            <a:r>
              <a:rPr dirty="0" err="1">
                <a:solidFill>
                  <a:schemeClr val="tx1"/>
                </a:solidFill>
                <a:latin typeface="Monlam Uni OuChan2"/>
                <a:cs typeface="Monlam Uni OuChan2"/>
                <a:sym typeface="Helvetica"/>
              </a:rPr>
              <a:t>མངར་རྫས</a:t>
            </a:r>
            <a:r>
              <a:rPr dirty="0">
                <a:solidFill>
                  <a:schemeClr val="tx1"/>
                </a:solidFill>
                <a:latin typeface="Monlam Uni OuChan2"/>
                <a:cs typeface="Monlam Uni OuChan2"/>
              </a:rPr>
              <a:t>། </a:t>
            </a:r>
            <a:r>
              <a:rPr lang="de-DE" dirty="0">
                <a:solidFill>
                  <a:schemeClr val="tx1"/>
                </a:solidFill>
                <a:latin typeface="Monlam Uni OuChan2"/>
                <a:cs typeface="Monlam Uni OuChan2"/>
              </a:rPr>
              <a:t>–</a:t>
            </a:r>
            <a:r>
              <a:rPr dirty="0">
                <a:solidFill>
                  <a:schemeClr val="tx1"/>
                </a:solidFill>
                <a:latin typeface="Monlam Uni OuChan2"/>
                <a:cs typeface="Monlam Uni OuChan2"/>
                <a:sym typeface="Helvetica"/>
              </a:rPr>
              <a:t>  </a:t>
            </a:r>
            <a:r>
              <a:rPr dirty="0" err="1">
                <a:solidFill>
                  <a:schemeClr val="tx1"/>
                </a:solidFill>
                <a:latin typeface="Monlam Uni OuChan2"/>
                <a:cs typeface="Monlam Uni OuChan2"/>
                <a:sym typeface="Helvetica"/>
              </a:rPr>
              <a:t>སྐྱེ་དངོས་ཐམས་ཅད་ཀྱི</a:t>
            </a:r>
            <a:r>
              <a:rPr dirty="0">
                <a:solidFill>
                  <a:schemeClr val="tx1"/>
                </a:solidFill>
                <a:latin typeface="Monlam Uni OuChan2"/>
                <a:cs typeface="Monlam Uni OuChan2"/>
                <a:sym typeface="Helvetica"/>
              </a:rPr>
              <a:t>་</a:t>
            </a:r>
            <a:r>
              <a:rPr lang="bo-CN" dirty="0">
                <a:solidFill>
                  <a:schemeClr val="tx1"/>
                </a:solidFill>
                <a:latin typeface="Monlam Uni OuChan2"/>
                <a:cs typeface="Monlam Uni OuChan2"/>
                <a:sym typeface="Helvetica"/>
              </a:rPr>
              <a:t>གཞི་</a:t>
            </a:r>
            <a:r>
              <a:rPr lang="bo-CN" b="0" dirty="0">
                <a:solidFill>
                  <a:schemeClr val="tx1"/>
                </a:solidFill>
                <a:latin typeface="Monlam Uni OuChan2"/>
                <a:cs typeface="Monlam Uni OuChan2"/>
                <a:sym typeface="Helvetica"/>
              </a:rPr>
              <a:t>བརྟེན</a:t>
            </a:r>
            <a:r>
              <a:rPr dirty="0">
                <a:solidFill>
                  <a:schemeClr val="tx1"/>
                </a:solidFill>
                <a:latin typeface="Monlam Uni OuChan2"/>
                <a:cs typeface="Monlam Uni OuChan2"/>
                <a:sym typeface="Helvetica"/>
              </a:rPr>
              <a:t>།</a:t>
            </a:r>
          </a:p>
        </p:txBody>
      </p:sp>
      <p:grpSp>
        <p:nvGrpSpPr>
          <p:cNvPr id="292" name="Group 292"/>
          <p:cNvGrpSpPr/>
          <p:nvPr/>
        </p:nvGrpSpPr>
        <p:grpSpPr>
          <a:xfrm>
            <a:off x="4573019" y="3624605"/>
            <a:ext cx="2615348" cy="2444459"/>
            <a:chOff x="0" y="0"/>
            <a:chExt cx="2615346" cy="2444458"/>
          </a:xfrm>
        </p:grpSpPr>
        <p:sp>
          <p:nvSpPr>
            <p:cNvPr id="290" name="Shape 290"/>
            <p:cNvSpPr/>
            <p:nvPr/>
          </p:nvSpPr>
          <p:spPr>
            <a:xfrm>
              <a:off x="983669" y="1675019"/>
              <a:ext cx="1631677" cy="769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Fat   </a:t>
              </a:r>
              <a:br>
                <a:rPr dirty="0"/>
              </a:br>
              <a:r>
                <a:rPr dirty="0"/>
                <a:t>ཚིལ་ཞག</a:t>
              </a:r>
            </a:p>
          </p:txBody>
        </p:sp>
        <p:sp>
          <p:nvSpPr>
            <p:cNvPr id="291" name="Shape 291"/>
            <p:cNvSpPr/>
            <p:nvPr/>
          </p:nvSpPr>
          <p:spPr>
            <a:xfrm>
              <a:off x="0" y="0"/>
              <a:ext cx="1050950" cy="1610001"/>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295" name="Group 295"/>
          <p:cNvGrpSpPr/>
          <p:nvPr/>
        </p:nvGrpSpPr>
        <p:grpSpPr>
          <a:xfrm>
            <a:off x="4616767" y="1319516"/>
            <a:ext cx="1889868" cy="2327361"/>
            <a:chOff x="-1" y="0"/>
            <a:chExt cx="1889866" cy="2327360"/>
          </a:xfrm>
        </p:grpSpPr>
        <p:sp>
          <p:nvSpPr>
            <p:cNvPr id="293" name="Shape 293"/>
            <p:cNvSpPr/>
            <p:nvPr/>
          </p:nvSpPr>
          <p:spPr>
            <a:xfrm>
              <a:off x="83456" y="0"/>
              <a:ext cx="1806409" cy="769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Other sugars</a:t>
              </a:r>
            </a:p>
            <a:p>
              <a:pPr algn="l" defTabSz="457200">
                <a:defRPr sz="2200" b="0">
                  <a:latin typeface="Calibri"/>
                  <a:ea typeface="Calibri"/>
                  <a:cs typeface="Calibri"/>
                  <a:sym typeface="Calibri"/>
                </a:defRPr>
              </a:pPr>
              <a:r>
                <a:rPr dirty="0">
                  <a:latin typeface="Helvetica"/>
                  <a:ea typeface="Helvetica"/>
                  <a:cs typeface="Helvetica"/>
                  <a:sym typeface="Helvetica"/>
                </a:rPr>
                <a:t>མངར་རྫས་གཞན།</a:t>
              </a:r>
            </a:p>
          </p:txBody>
        </p:sp>
        <p:sp>
          <p:nvSpPr>
            <p:cNvPr id="294" name="Shape 294"/>
            <p:cNvSpPr/>
            <p:nvPr/>
          </p:nvSpPr>
          <p:spPr>
            <a:xfrm flipV="1">
              <a:off x="-1" y="728294"/>
              <a:ext cx="542162" cy="1599066"/>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298" name="Group 298"/>
          <p:cNvGrpSpPr/>
          <p:nvPr/>
        </p:nvGrpSpPr>
        <p:grpSpPr>
          <a:xfrm>
            <a:off x="4600973" y="2596907"/>
            <a:ext cx="4123927" cy="1062839"/>
            <a:chOff x="-1" y="0"/>
            <a:chExt cx="4123925" cy="1062837"/>
          </a:xfrm>
        </p:grpSpPr>
        <p:sp>
          <p:nvSpPr>
            <p:cNvPr id="296" name="Shape 296"/>
            <p:cNvSpPr/>
            <p:nvPr/>
          </p:nvSpPr>
          <p:spPr>
            <a:xfrm>
              <a:off x="1974753" y="0"/>
              <a:ext cx="2149171" cy="769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Starch, flour </a:t>
              </a:r>
              <a:br>
                <a:rPr dirty="0"/>
              </a:br>
              <a:r>
                <a:rPr lang="en-US" dirty="0"/>
                <a:t> </a:t>
              </a:r>
              <a:r>
                <a:rPr dirty="0">
                  <a:latin typeface="Helvetica"/>
                  <a:ea typeface="Helvetica"/>
                  <a:cs typeface="Helvetica"/>
                  <a:sym typeface="Helvetica"/>
                </a:rPr>
                <a:t>བག་ཚི།   གྲོ་ཞིབ། </a:t>
              </a:r>
            </a:p>
          </p:txBody>
        </p:sp>
        <p:sp>
          <p:nvSpPr>
            <p:cNvPr id="297" name="Shape 297"/>
            <p:cNvSpPr/>
            <p:nvPr/>
          </p:nvSpPr>
          <p:spPr>
            <a:xfrm flipV="1">
              <a:off x="-1" y="411619"/>
              <a:ext cx="1883970" cy="651218"/>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301" name="Group 301"/>
          <p:cNvGrpSpPr/>
          <p:nvPr/>
        </p:nvGrpSpPr>
        <p:grpSpPr>
          <a:xfrm>
            <a:off x="4614475" y="3657644"/>
            <a:ext cx="4514294" cy="1123164"/>
            <a:chOff x="-1" y="-1"/>
            <a:chExt cx="4514292" cy="1123162"/>
          </a:xfrm>
        </p:grpSpPr>
        <p:sp>
          <p:nvSpPr>
            <p:cNvPr id="299" name="Shape 299"/>
            <p:cNvSpPr/>
            <p:nvPr/>
          </p:nvSpPr>
          <p:spPr>
            <a:xfrm>
              <a:off x="1961251" y="353723"/>
              <a:ext cx="2553040" cy="769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Cellulose, cotton</a:t>
              </a:r>
            </a:p>
            <a:p>
              <a:pPr algn="l" defTabSz="457200">
                <a:defRPr sz="2200" b="0">
                  <a:latin typeface="Calibri"/>
                  <a:ea typeface="Calibri"/>
                  <a:cs typeface="Calibri"/>
                  <a:sym typeface="Calibri"/>
                </a:defRPr>
              </a:pPr>
              <a:r>
                <a:rPr dirty="0" err="1">
                  <a:latin typeface="Helvetica"/>
                  <a:ea typeface="Helvetica"/>
                  <a:cs typeface="Helvetica"/>
                  <a:sym typeface="Helvetica"/>
                </a:rPr>
                <a:t>ཕྲ་ཤུན་མངར་རྫས</a:t>
              </a:r>
              <a:r>
                <a:rPr dirty="0">
                  <a:latin typeface="Helvetica"/>
                  <a:ea typeface="Helvetica"/>
                  <a:cs typeface="Helvetica"/>
                  <a:sym typeface="Helvetica"/>
                </a:rPr>
                <a:t>།</a:t>
              </a:r>
              <a:r>
                <a:rPr lang="en-IN" dirty="0">
                  <a:latin typeface="Helvetica"/>
                  <a:ea typeface="Helvetica"/>
                  <a:cs typeface="Helvetica"/>
                  <a:sym typeface="Helvetica"/>
                </a:rPr>
                <a:t> </a:t>
              </a:r>
              <a:r>
                <a:rPr dirty="0">
                  <a:latin typeface="Helvetica"/>
                  <a:ea typeface="Helvetica"/>
                  <a:cs typeface="Helvetica"/>
                  <a:sym typeface="Helvetica"/>
                </a:rPr>
                <a:t> </a:t>
              </a:r>
              <a:r>
                <a:rPr dirty="0" err="1">
                  <a:latin typeface="Helvetica"/>
                  <a:ea typeface="Helvetica"/>
                  <a:cs typeface="Helvetica"/>
                  <a:sym typeface="Helvetica"/>
                </a:rPr>
                <a:t>སྤྲིན་བལ</a:t>
              </a:r>
              <a:r>
                <a:rPr dirty="0">
                  <a:latin typeface="Helvetica"/>
                  <a:ea typeface="Helvetica"/>
                  <a:cs typeface="Helvetica"/>
                  <a:sym typeface="Helvetica"/>
                </a:rPr>
                <a:t>།</a:t>
              </a:r>
            </a:p>
          </p:txBody>
        </p:sp>
        <p:sp>
          <p:nvSpPr>
            <p:cNvPr id="300" name="Shape 300"/>
            <p:cNvSpPr/>
            <p:nvPr/>
          </p:nvSpPr>
          <p:spPr>
            <a:xfrm>
              <a:off x="-1" y="-1"/>
              <a:ext cx="1905293" cy="680930"/>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304" name="Group 304"/>
          <p:cNvGrpSpPr/>
          <p:nvPr/>
        </p:nvGrpSpPr>
        <p:grpSpPr>
          <a:xfrm>
            <a:off x="2487048" y="3639814"/>
            <a:ext cx="2080331" cy="2429249"/>
            <a:chOff x="0" y="0"/>
            <a:chExt cx="2080329" cy="2429247"/>
          </a:xfrm>
        </p:grpSpPr>
        <p:sp>
          <p:nvSpPr>
            <p:cNvPr id="302" name="Shape 302"/>
            <p:cNvSpPr/>
            <p:nvPr/>
          </p:nvSpPr>
          <p:spPr>
            <a:xfrm>
              <a:off x="0" y="1659809"/>
              <a:ext cx="1691447" cy="769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Proteins  </a:t>
              </a:r>
              <a:br>
                <a:rPr dirty="0"/>
              </a:br>
              <a:r>
                <a:rPr dirty="0">
                  <a:latin typeface="Helvetica"/>
                  <a:ea typeface="Helvetica"/>
                  <a:cs typeface="Helvetica"/>
                  <a:sym typeface="Helvetica"/>
                </a:rPr>
                <a:t>སྤྲི་དཀར།</a:t>
              </a:r>
            </a:p>
          </p:txBody>
        </p:sp>
        <p:sp>
          <p:nvSpPr>
            <p:cNvPr id="303" name="Shape 303"/>
            <p:cNvSpPr/>
            <p:nvPr/>
          </p:nvSpPr>
          <p:spPr>
            <a:xfrm flipH="1">
              <a:off x="1029171" y="0"/>
              <a:ext cx="1051158" cy="1579889"/>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307" name="Group 307"/>
          <p:cNvGrpSpPr/>
          <p:nvPr/>
        </p:nvGrpSpPr>
        <p:grpSpPr>
          <a:xfrm>
            <a:off x="1056244" y="3632015"/>
            <a:ext cx="3515739" cy="1160426"/>
            <a:chOff x="0" y="-1"/>
            <a:chExt cx="3515738" cy="1160424"/>
          </a:xfrm>
        </p:grpSpPr>
        <p:sp>
          <p:nvSpPr>
            <p:cNvPr id="305" name="Shape 305"/>
            <p:cNvSpPr/>
            <p:nvPr/>
          </p:nvSpPr>
          <p:spPr>
            <a:xfrm>
              <a:off x="0" y="390985"/>
              <a:ext cx="1490558" cy="769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Bones</a:t>
              </a:r>
            </a:p>
            <a:p>
              <a:pPr algn="l" defTabSz="457200">
                <a:defRPr sz="2200" b="0">
                  <a:latin typeface="Calibri"/>
                  <a:ea typeface="Calibri"/>
                  <a:cs typeface="Calibri"/>
                  <a:sym typeface="Calibri"/>
                </a:defRPr>
              </a:pPr>
              <a:r>
                <a:rPr dirty="0">
                  <a:latin typeface="Helvetica"/>
                  <a:ea typeface="Helvetica"/>
                  <a:cs typeface="Helvetica"/>
                  <a:sym typeface="Helvetica"/>
                </a:rPr>
                <a:t>རུས་པ།</a:t>
              </a:r>
            </a:p>
          </p:txBody>
        </p:sp>
        <p:sp>
          <p:nvSpPr>
            <p:cNvPr id="306" name="Shape 306"/>
            <p:cNvSpPr/>
            <p:nvPr/>
          </p:nvSpPr>
          <p:spPr>
            <a:xfrm flipH="1">
              <a:off x="1193876" y="-1"/>
              <a:ext cx="2321862" cy="741965"/>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310" name="Group 310"/>
          <p:cNvGrpSpPr/>
          <p:nvPr/>
        </p:nvGrpSpPr>
        <p:grpSpPr>
          <a:xfrm>
            <a:off x="1029784" y="2824758"/>
            <a:ext cx="3601483" cy="797012"/>
            <a:chOff x="0" y="0"/>
            <a:chExt cx="3601482" cy="797011"/>
          </a:xfrm>
        </p:grpSpPr>
        <p:sp>
          <p:nvSpPr>
            <p:cNvPr id="308" name="Shape 308"/>
            <p:cNvSpPr/>
            <p:nvPr/>
          </p:nvSpPr>
          <p:spPr>
            <a:xfrm>
              <a:off x="0" y="0"/>
              <a:ext cx="1543478" cy="769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Energy</a:t>
              </a:r>
            </a:p>
            <a:p>
              <a:pPr algn="l" defTabSz="457200">
                <a:defRPr sz="2200" b="0">
                  <a:latin typeface="Calibri"/>
                  <a:ea typeface="Calibri"/>
                  <a:cs typeface="Calibri"/>
                  <a:sym typeface="Calibri"/>
                </a:defRPr>
              </a:pPr>
              <a:r>
                <a:rPr dirty="0">
                  <a:latin typeface="Helvetica"/>
                  <a:ea typeface="Helvetica"/>
                  <a:cs typeface="Helvetica"/>
                  <a:sym typeface="Helvetica"/>
                </a:rPr>
                <a:t>ནུས་པ།</a:t>
              </a:r>
            </a:p>
          </p:txBody>
        </p:sp>
        <p:sp>
          <p:nvSpPr>
            <p:cNvPr id="309" name="Shape 309"/>
            <p:cNvSpPr/>
            <p:nvPr/>
          </p:nvSpPr>
          <p:spPr>
            <a:xfrm flipH="1" flipV="1">
              <a:off x="1183033" y="208360"/>
              <a:ext cx="2418449" cy="588651"/>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313" name="Group 313"/>
          <p:cNvGrpSpPr/>
          <p:nvPr/>
        </p:nvGrpSpPr>
        <p:grpSpPr>
          <a:xfrm>
            <a:off x="1449106" y="1319516"/>
            <a:ext cx="2295293" cy="1493425"/>
            <a:chOff x="0" y="0"/>
            <a:chExt cx="2295291" cy="1493424"/>
          </a:xfrm>
        </p:grpSpPr>
        <p:sp>
          <p:nvSpPr>
            <p:cNvPr id="311" name="Shape 311"/>
            <p:cNvSpPr/>
            <p:nvPr/>
          </p:nvSpPr>
          <p:spPr>
            <a:xfrm>
              <a:off x="0" y="0"/>
              <a:ext cx="2295291" cy="12003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200" b="0">
                  <a:latin typeface="Calibri"/>
                  <a:ea typeface="Calibri"/>
                  <a:cs typeface="Calibri"/>
                  <a:sym typeface="Calibri"/>
                </a:defRPr>
              </a:pPr>
              <a:r>
                <a:rPr dirty="0"/>
                <a:t>Genetic material</a:t>
              </a:r>
              <a:endParaRPr lang="en-IN" dirty="0"/>
            </a:p>
            <a:p>
              <a:pPr algn="l" defTabSz="457200">
                <a:defRPr sz="2200" b="0">
                  <a:latin typeface="Calibri"/>
                  <a:ea typeface="Calibri"/>
                  <a:cs typeface="Calibri"/>
                  <a:sym typeface="Calibri"/>
                </a:defRPr>
              </a:pPr>
              <a:r>
                <a:rPr sz="2200" dirty="0">
                  <a:latin typeface="Helvetica"/>
                  <a:ea typeface="Helvetica"/>
                  <a:cs typeface="Helvetica"/>
                  <a:sym typeface="Helvetica"/>
                </a:rPr>
                <a:t>རིགས་རྫས</a:t>
              </a:r>
              <a:r>
                <a:rPr lang="bo-CN" sz="2200" dirty="0"/>
                <a:t>་</a:t>
              </a:r>
              <a:r>
                <a:rPr lang="bo-CN" sz="2200" b="0" dirty="0"/>
                <a:t>ཀྱི་རྒྱུ་ཆ།</a:t>
              </a:r>
            </a:p>
            <a:p>
              <a:endParaRPr dirty="0">
                <a:latin typeface="Helvetica"/>
                <a:ea typeface="Helvetica"/>
                <a:cs typeface="Helvetica"/>
                <a:sym typeface="Helvetica"/>
              </a:endParaRPr>
            </a:p>
          </p:txBody>
        </p:sp>
        <p:sp>
          <p:nvSpPr>
            <p:cNvPr id="312" name="Shape 312"/>
            <p:cNvSpPr/>
            <p:nvPr/>
          </p:nvSpPr>
          <p:spPr>
            <a:xfrm flipH="1" flipV="1">
              <a:off x="1481057" y="820628"/>
              <a:ext cx="775887" cy="672796"/>
            </a:xfrm>
            <a:prstGeom prst="line">
              <a:avLst/>
            </a:prstGeom>
            <a:noFill/>
            <a:ln w="38100" cap="flat">
              <a:solidFill>
                <a:srgbClr val="595959"/>
              </a:solidFill>
              <a:prstDash val="solid"/>
              <a:round/>
              <a:tailEnd type="triangle" w="med" len="med"/>
            </a:ln>
            <a:effectLst/>
          </p:spPr>
          <p:txBody>
            <a:bodyPr wrap="square" lIns="45719" tIns="45719" rIns="45719" bIns="45719" numCol="1" anchor="t">
              <a:noAutofit/>
            </a:bodyPr>
            <a:lstStyle/>
            <a:p>
              <a:pPr algn="l" defTabSz="457200">
                <a:defRPr sz="1800" b="0">
                  <a:latin typeface="Calibri"/>
                  <a:ea typeface="Calibri"/>
                  <a:cs typeface="Calibri"/>
                  <a:sym typeface="Calibri"/>
                </a:defRPr>
              </a:pPr>
              <a:endParaRPr/>
            </a:p>
          </p:txBody>
        </p:sp>
      </p:grpSp>
      <p:grpSp>
        <p:nvGrpSpPr>
          <p:cNvPr id="323" name="Group 323"/>
          <p:cNvGrpSpPr/>
          <p:nvPr/>
        </p:nvGrpSpPr>
        <p:grpSpPr>
          <a:xfrm>
            <a:off x="3338025" y="2532137"/>
            <a:ext cx="2467951" cy="2148713"/>
            <a:chOff x="0" y="0"/>
            <a:chExt cx="2467949" cy="2148712"/>
          </a:xfrm>
        </p:grpSpPr>
        <p:grpSp>
          <p:nvGrpSpPr>
            <p:cNvPr id="321" name="Group 321"/>
            <p:cNvGrpSpPr/>
            <p:nvPr/>
          </p:nvGrpSpPr>
          <p:grpSpPr>
            <a:xfrm>
              <a:off x="0" y="0"/>
              <a:ext cx="2467949" cy="2148712"/>
              <a:chOff x="0" y="0"/>
              <a:chExt cx="2467948" cy="2148711"/>
            </a:xfrm>
          </p:grpSpPr>
          <p:pic>
            <p:nvPicPr>
              <p:cNvPr id="314" name="pasted-image.tiff"/>
              <p:cNvPicPr>
                <a:picLocks noChangeAspect="1"/>
              </p:cNvPicPr>
              <p:nvPr/>
            </p:nvPicPr>
            <p:blipFill>
              <a:blip r:embed="rId3"/>
              <a:stretch>
                <a:fillRect/>
              </a:stretch>
            </p:blipFill>
            <p:spPr>
              <a:xfrm>
                <a:off x="0" y="0"/>
                <a:ext cx="2467949" cy="2148712"/>
              </a:xfrm>
              <a:prstGeom prst="rect">
                <a:avLst/>
              </a:prstGeom>
              <a:ln w="12700" cap="flat">
                <a:noFill/>
                <a:miter lim="400000"/>
              </a:ln>
              <a:effectLst/>
            </p:spPr>
          </p:pic>
          <p:sp>
            <p:nvSpPr>
              <p:cNvPr id="315" name="Shape 315"/>
              <p:cNvSpPr/>
              <p:nvPr/>
            </p:nvSpPr>
            <p:spPr>
              <a:xfrm>
                <a:off x="865674" y="611098"/>
                <a:ext cx="673101" cy="1"/>
              </a:xfrm>
              <a:prstGeom prst="line">
                <a:avLst/>
              </a:prstGeom>
              <a:noFill/>
              <a:ln w="50800" cap="flat">
                <a:solidFill>
                  <a:srgbClr val="F62402"/>
                </a:solidFill>
                <a:prstDash val="solid"/>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6" name="Shape 316"/>
              <p:cNvSpPr/>
              <p:nvPr/>
            </p:nvSpPr>
            <p:spPr>
              <a:xfrm>
                <a:off x="865674" y="1652498"/>
                <a:ext cx="673101" cy="1"/>
              </a:xfrm>
              <a:prstGeom prst="line">
                <a:avLst/>
              </a:prstGeom>
              <a:noFill/>
              <a:ln w="50800" cap="flat">
                <a:solidFill>
                  <a:srgbClr val="F62402"/>
                </a:solidFill>
                <a:prstDash val="solid"/>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7" name="Shape 317"/>
              <p:cNvSpPr/>
              <p:nvPr/>
            </p:nvSpPr>
            <p:spPr>
              <a:xfrm flipV="1">
                <a:off x="1716574" y="1168460"/>
                <a:ext cx="340023" cy="433239"/>
              </a:xfrm>
              <a:prstGeom prst="line">
                <a:avLst/>
              </a:prstGeom>
              <a:noFill/>
              <a:ln w="50800" cap="flat">
                <a:solidFill>
                  <a:srgbClr val="F62402"/>
                </a:solidFill>
                <a:prstDash val="solid"/>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8" name="Shape 318"/>
              <p:cNvSpPr/>
              <p:nvPr/>
            </p:nvSpPr>
            <p:spPr>
              <a:xfrm flipV="1">
                <a:off x="344974" y="685860"/>
                <a:ext cx="340023" cy="433239"/>
              </a:xfrm>
              <a:prstGeom prst="line">
                <a:avLst/>
              </a:prstGeom>
              <a:noFill/>
              <a:ln w="50800" cap="flat">
                <a:solidFill>
                  <a:srgbClr val="F62402"/>
                </a:solidFill>
                <a:prstDash val="solid"/>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9" name="Shape 319"/>
              <p:cNvSpPr/>
              <p:nvPr/>
            </p:nvSpPr>
            <p:spPr>
              <a:xfrm>
                <a:off x="370374" y="1168460"/>
                <a:ext cx="321222" cy="395139"/>
              </a:xfrm>
              <a:prstGeom prst="line">
                <a:avLst/>
              </a:prstGeom>
              <a:noFill/>
              <a:ln w="50800" cap="flat">
                <a:solidFill>
                  <a:srgbClr val="F62402"/>
                </a:solidFill>
                <a:prstDash val="solid"/>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0" name="Shape 320"/>
              <p:cNvSpPr/>
              <p:nvPr/>
            </p:nvSpPr>
            <p:spPr>
              <a:xfrm>
                <a:off x="1754674" y="685860"/>
                <a:ext cx="314623" cy="420539"/>
              </a:xfrm>
              <a:prstGeom prst="line">
                <a:avLst/>
              </a:prstGeom>
              <a:noFill/>
              <a:ln w="50800" cap="flat">
                <a:solidFill>
                  <a:srgbClr val="F62402"/>
                </a:solidFill>
                <a:prstDash val="solid"/>
                <a:miter lim="400000"/>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322" name="Shape 322"/>
            <p:cNvSpPr/>
            <p:nvPr/>
          </p:nvSpPr>
          <p:spPr>
            <a:xfrm>
              <a:off x="665014" y="642683"/>
              <a:ext cx="1305559" cy="6386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457200">
                <a:lnSpc>
                  <a:spcPct val="80000"/>
                </a:lnSpc>
                <a:defRPr sz="2000" b="0">
                  <a:solidFill>
                    <a:srgbClr val="F62402"/>
                  </a:solidFill>
                  <a:latin typeface="Calibri"/>
                  <a:ea typeface="Calibri"/>
                  <a:cs typeface="Calibri"/>
                  <a:sym typeface="Calibri"/>
                </a:defRPr>
              </a:pPr>
              <a:r>
                <a:rPr sz="2100" dirty="0"/>
                <a:t>Glucose</a:t>
              </a:r>
              <a:r>
                <a:rPr dirty="0"/>
                <a:t/>
              </a:r>
              <a:br>
                <a:rPr dirty="0"/>
              </a:br>
              <a:r>
                <a:rPr lang="bo-CN" sz="2200" b="0" i="0" u="none" strike="noStrike" dirty="0">
                  <a:solidFill>
                    <a:srgbClr val="FF0000"/>
                  </a:solidFill>
                  <a:effectLst/>
                  <a:highlight>
                    <a:srgbClr val="FFFF00"/>
                  </a:highlight>
                  <a:latin typeface="Monlam Uni OuChan2"/>
                </a:rPr>
                <a:t>གུ་ལུ་</a:t>
              </a:r>
              <a:r>
                <a:rPr sz="2200" dirty="0" err="1">
                  <a:latin typeface="Helvetica"/>
                  <a:ea typeface="Helvetica"/>
                  <a:cs typeface="Helvetica"/>
                  <a:sym typeface="Helvetica"/>
                </a:rPr>
                <a:t>མངར་རྫས</a:t>
              </a:r>
              <a:r>
                <a:rPr sz="2200" dirty="0"/>
                <a:t>།</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3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4" animBg="1" advAuto="0"/>
      <p:bldP spid="295" grpId="8" animBg="1" advAuto="0"/>
      <p:bldP spid="298" grpId="2" animBg="1" advAuto="0"/>
      <p:bldP spid="301" grpId="3" animBg="1" advAuto="0"/>
      <p:bldP spid="304" grpId="5" animBg="1" advAuto="0"/>
      <p:bldP spid="307" grpId="6" animBg="1" advAuto="0"/>
      <p:bldP spid="310" grpId="1" animBg="1" advAuto="0"/>
      <p:bldP spid="313" grpId="7"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Codariocalyx motorius  Desmodium gyrans timelapse.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 y="-39538"/>
            <a:ext cx="9144001" cy="6079114"/>
          </a:xfrm>
          <a:prstGeom prst="rect">
            <a:avLst/>
          </a:prstGeom>
          <a:ln w="12700">
            <a:miter lim="400000"/>
          </a:ln>
        </p:spPr>
      </p:pic>
      <p:sp>
        <p:nvSpPr>
          <p:cNvPr id="328" name="Shape 328"/>
          <p:cNvSpPr/>
          <p:nvPr/>
        </p:nvSpPr>
        <p:spPr>
          <a:xfrm>
            <a:off x="2588220" y="6128016"/>
            <a:ext cx="3967560"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Codariocalyx motorius</a:t>
            </a:r>
          </a:p>
        </p:txBody>
      </p:sp>
      <p:sp>
        <p:nvSpPr>
          <p:cNvPr id="329" name="Shape 329"/>
          <p:cNvSpPr/>
          <p:nvPr/>
        </p:nvSpPr>
        <p:spPr>
          <a:xfrm>
            <a:off x="7847807" y="6470916"/>
            <a:ext cx="111152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FFFFFF"/>
                </a:solidFill>
              </a:defRPr>
            </a:lvl1pPr>
          </a:lstStyle>
          <a:p>
            <a:r>
              <a:t>T = 4 min</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79998" fill="hold"/>
                                        <p:tgtEl>
                                          <p:spTgt spid="3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Group 174"/>
          <p:cNvGrpSpPr/>
          <p:nvPr/>
        </p:nvGrpSpPr>
        <p:grpSpPr>
          <a:xfrm>
            <a:off x="445375" y="359607"/>
            <a:ext cx="8287145" cy="1541955"/>
            <a:chOff x="0" y="0"/>
            <a:chExt cx="8287143" cy="1541954"/>
          </a:xfrm>
        </p:grpSpPr>
        <p:pic>
          <p:nvPicPr>
            <p:cNvPr id="172" name="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304237" cy="1541955"/>
            </a:xfrm>
            <a:prstGeom prst="rect">
              <a:avLst/>
            </a:prstGeom>
            <a:ln w="12700" cap="flat">
              <a:noFill/>
              <a:round/>
            </a:ln>
            <a:effectLst/>
          </p:spPr>
        </p:pic>
        <p:pic>
          <p:nvPicPr>
            <p:cNvPr id="173"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9775" y="34092"/>
              <a:ext cx="1547369" cy="1451611"/>
            </a:xfrm>
            <a:prstGeom prst="rect">
              <a:avLst/>
            </a:prstGeom>
            <a:ln w="12700" cap="flat">
              <a:noFill/>
              <a:round/>
            </a:ln>
            <a:effectLst/>
          </p:spPr>
        </p:pic>
      </p:grpSp>
      <p:sp>
        <p:nvSpPr>
          <p:cNvPr id="175" name="Shape 175"/>
          <p:cNvSpPr/>
          <p:nvPr/>
        </p:nvSpPr>
        <p:spPr>
          <a:xfrm>
            <a:off x="2015896" y="4495800"/>
            <a:ext cx="5143501" cy="93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1800" b="0">
                <a:uFill>
                  <a:solidFill>
                    <a:srgbClr val="000000"/>
                  </a:solidFill>
                </a:uFill>
              </a:defRPr>
            </a:pPr>
            <a:r>
              <a:t>Dr. Werner Nater</a:t>
            </a:r>
          </a:p>
          <a:p>
            <a:pPr marL="40639" marR="40639" defTabSz="914400">
              <a:defRPr sz="1800" b="0">
                <a:uFill>
                  <a:solidFill>
                    <a:srgbClr val="000000"/>
                  </a:solidFill>
                </a:uFill>
              </a:defRPr>
            </a:pPr>
            <a:r>
              <a:t>Project Manager "</a:t>
            </a:r>
            <a:r>
              <a:rPr i="1"/>
              <a:t>Science meets Dharma</a:t>
            </a:r>
            <a:r>
              <a:t>"</a:t>
            </a:r>
          </a:p>
          <a:p>
            <a:pPr marL="40639" marR="40639" defTabSz="914400">
              <a:defRPr sz="1800" b="0">
                <a:uFill>
                  <a:solidFill>
                    <a:srgbClr val="000000"/>
                  </a:solidFill>
                </a:uFill>
              </a:defRPr>
            </a:pPr>
            <a:r>
              <a:t>Tibet Institute Rikon, Switzerland</a:t>
            </a:r>
          </a:p>
        </p:txBody>
      </p:sp>
      <p:sp>
        <p:nvSpPr>
          <p:cNvPr id="176" name="Shape 176"/>
          <p:cNvSpPr/>
          <p:nvPr/>
        </p:nvSpPr>
        <p:spPr>
          <a:xfrm>
            <a:off x="494860" y="6248400"/>
            <a:ext cx="3964587"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algn="l" defTabSz="914400">
              <a:defRPr sz="1600" b="0">
                <a:uFill>
                  <a:solidFill>
                    <a:srgbClr val="000000"/>
                  </a:solidFill>
                </a:uFill>
              </a:defRPr>
            </a:lvl1pPr>
          </a:lstStyle>
          <a:p>
            <a:r>
              <a:t>Kathmandu</a:t>
            </a:r>
          </a:p>
        </p:txBody>
      </p:sp>
      <p:sp>
        <p:nvSpPr>
          <p:cNvPr id="177" name="Shape 177"/>
          <p:cNvSpPr/>
          <p:nvPr/>
        </p:nvSpPr>
        <p:spPr>
          <a:xfrm>
            <a:off x="6221290" y="6248400"/>
            <a:ext cx="2476501"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algn="r" defTabSz="914400">
              <a:defRPr sz="1600" b="0">
                <a:uFill>
                  <a:solidFill>
                    <a:srgbClr val="000000"/>
                  </a:solidFill>
                </a:uFill>
              </a:defRPr>
            </a:lvl1pPr>
          </a:lstStyle>
          <a:p>
            <a:r>
              <a:t>March 2020</a:t>
            </a:r>
          </a:p>
        </p:txBody>
      </p:sp>
      <p:sp>
        <p:nvSpPr>
          <p:cNvPr id="178" name="Shape 178"/>
          <p:cNvSpPr/>
          <p:nvPr/>
        </p:nvSpPr>
        <p:spPr>
          <a:xfrm>
            <a:off x="2151269" y="5765800"/>
            <a:ext cx="4892265"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lnSpc>
                <a:spcPts val="1900"/>
              </a:lnSpc>
              <a:tabLst>
                <a:tab pos="838200" algn="l"/>
              </a:tabLst>
              <a:defRPr sz="1600" b="0"/>
            </a:pPr>
            <a:r>
              <a:rPr dirty="0"/>
              <a:t>Translations: Tenzin Tsondue</a:t>
            </a:r>
          </a:p>
          <a:p>
            <a:pPr defTabSz="457200">
              <a:lnSpc>
                <a:spcPts val="1900"/>
              </a:lnSpc>
              <a:tabLst>
                <a:tab pos="838200" algn="l"/>
              </a:tabLst>
              <a:defRPr sz="1600" b="0"/>
            </a:pPr>
            <a:r>
              <a:rPr dirty="0"/>
              <a:t>Cooperation: Maja Burkhard, </a:t>
            </a:r>
            <a:r>
              <a:rPr lang="de-CH" dirty="0"/>
              <a:t>Dr. </a:t>
            </a:r>
            <a:r>
              <a:rPr dirty="0"/>
              <a:t>Gabriele Kammradt</a:t>
            </a:r>
          </a:p>
        </p:txBody>
      </p:sp>
      <p:sp>
        <p:nvSpPr>
          <p:cNvPr id="179" name="Shape 179"/>
          <p:cNvSpPr/>
          <p:nvPr/>
        </p:nvSpPr>
        <p:spPr>
          <a:xfrm>
            <a:off x="453828" y="1846202"/>
            <a:ext cx="8287144" cy="20236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lnSpc>
                <a:spcPct val="150000"/>
              </a:lnSpc>
              <a:defRPr sz="4800" b="0">
                <a:latin typeface="TCRC Bod-Yig"/>
                <a:ea typeface="TCRC Bod-Yig"/>
                <a:cs typeface="TCRC Bod-Yig"/>
                <a:sym typeface="TCRC Bod-Yig"/>
              </a:defRPr>
            </a:pPr>
            <a:r>
              <a:rPr dirty="0" err="1">
                <a:latin typeface="Monlam Uni OuChan2"/>
                <a:ea typeface="Monlam Uni OuChan2"/>
                <a:cs typeface="Monlam Uni OuChan2"/>
                <a:sym typeface="Monlam Uni OuChan2"/>
              </a:rPr>
              <a:t>སྐྱེ་དངོས</a:t>
            </a:r>
            <a:r>
              <a:rPr dirty="0">
                <a:latin typeface="Monlam Uni OuChan2"/>
                <a:ea typeface="Monlam Uni OuChan2"/>
                <a:cs typeface="Monlam Uni OuChan2"/>
                <a:sym typeface="Monlam Uni OuChan2"/>
              </a:rPr>
              <a:t>་</a:t>
            </a:r>
            <a:r>
              <a:rPr lang="bo-CN" dirty="0">
                <a:latin typeface="Monlam Uni OuChan2"/>
                <a:cs typeface="Monlam Uni OuChan2"/>
              </a:rPr>
              <a:t>རིག་པ།</a:t>
            </a:r>
            <a:r>
              <a:rPr lang="en-US" dirty="0">
                <a:latin typeface="Monlam Uni OuChan2"/>
                <a:cs typeface="Monlam Uni OuChan2"/>
              </a:rPr>
              <a:t> </a:t>
            </a:r>
            <a:r>
              <a:rPr dirty="0">
                <a:latin typeface="Monlam Uni OuChan2"/>
                <a:ea typeface="Monlam Uni OuChan2"/>
                <a:cs typeface="Monlam Uni OuChan2"/>
                <a:sym typeface="Monlam Uni OuChan2"/>
              </a:rPr>
              <a:t>-</a:t>
            </a:r>
            <a:r>
              <a:rPr lang="en-US" dirty="0">
                <a:latin typeface="Monlam Uni OuChan2"/>
                <a:ea typeface="Monlam Uni OuChan2"/>
                <a:cs typeface="Monlam Uni OuChan2"/>
                <a:sym typeface="Monlam Uni OuChan2"/>
              </a:rPr>
              <a:t> </a:t>
            </a:r>
            <a:r>
              <a:rPr lang="en-GB" sz="4800" dirty="0" err="1">
                <a:latin typeface="Monlam Uni OuChan2"/>
                <a:cs typeface="Monlam Uni OuChan2"/>
                <a:sym typeface="TCRC Bod-Yig"/>
              </a:rPr>
              <a:t>རྩི་ཤིང</a:t>
            </a:r>
            <a:r>
              <a:rPr lang="en-GB" sz="4800" dirty="0">
                <a:latin typeface="Monlam Uni OuChan2"/>
                <a:cs typeface="Monlam Uni OuChan2"/>
                <a:sym typeface="TCRC Bod-Yig"/>
              </a:rPr>
              <a:t>་།</a:t>
            </a:r>
            <a:endParaRPr lang="de-CH" sz="4800" dirty="0">
              <a:latin typeface="Monlam Uni OuChan2"/>
              <a:cs typeface="Monlam Uni OuChan2"/>
              <a:sym typeface="TCRC Bod-Yig"/>
            </a:endParaRPr>
          </a:p>
          <a:p>
            <a:pPr defTabSz="457200">
              <a:lnSpc>
                <a:spcPct val="150000"/>
              </a:lnSpc>
              <a:defRPr sz="4200"/>
            </a:pPr>
            <a:r>
              <a:rPr dirty="0"/>
              <a:t>Biology - </a:t>
            </a:r>
            <a:r>
              <a:rPr lang="de-CH" dirty="0"/>
              <a:t>Plant</a:t>
            </a:r>
            <a:r>
              <a:rPr dirty="0"/>
              <a:t>s </a:t>
            </a:r>
          </a:p>
        </p:txBody>
      </p:sp>
      <p:sp>
        <p:nvSpPr>
          <p:cNvPr id="180" name="Shape 180"/>
          <p:cNvSpPr/>
          <p:nvPr/>
        </p:nvSpPr>
        <p:spPr>
          <a:xfrm>
            <a:off x="2633600" y="927384"/>
            <a:ext cx="387680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39687" defTabSz="457200">
              <a:defRPr sz="2000" b="0"/>
            </a:lvl1pPr>
          </a:lstStyle>
          <a:p>
            <a:r>
              <a:t>Science Introduction Workshop 1</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20</a:t>
            </a:fld>
            <a:endParaRPr/>
          </a:p>
        </p:txBody>
      </p:sp>
      <p:sp>
        <p:nvSpPr>
          <p:cNvPr id="334" name="Shape 334"/>
          <p:cNvSpPr/>
          <p:nvPr/>
        </p:nvSpPr>
        <p:spPr>
          <a:xfrm>
            <a:off x="801737" y="1364442"/>
            <a:ext cx="7540526"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600"/>
            </a:pPr>
            <a:r>
              <a:rPr dirty="0"/>
              <a:t>Anatomy and Function of Flowers</a:t>
            </a:r>
          </a:p>
          <a:p>
            <a:pPr defTabSz="457200">
              <a:defRPr sz="3600" b="0">
                <a:latin typeface="Monlam Uni OuChan2"/>
                <a:ea typeface="Monlam Uni OuChan2"/>
                <a:cs typeface="Monlam Uni OuChan2"/>
                <a:sym typeface="Monlam Uni OuChan2"/>
              </a:defRPr>
            </a:pPr>
            <a:r>
              <a:rPr sz="4000" dirty="0" err="1"/>
              <a:t>མེ་ཏོག་གི་གཟུགས་ཕུང་ཆགས་རིམ་དང་བྱེད་ལས</a:t>
            </a:r>
            <a:r>
              <a:rPr sz="4000" dirty="0"/>
              <a:t>།</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21</a:t>
            </a:fld>
            <a:endParaRPr/>
          </a:p>
        </p:txBody>
      </p:sp>
      <p:sp>
        <p:nvSpPr>
          <p:cNvPr id="339" name="Shape 339"/>
          <p:cNvSpPr>
            <a:spLocks noGrp="1"/>
          </p:cNvSpPr>
          <p:nvPr>
            <p:ph type="title" idx="4294967295"/>
          </p:nvPr>
        </p:nvSpPr>
        <p:spPr>
          <a:xfrm>
            <a:off x="434927" y="149524"/>
            <a:ext cx="8229600" cy="1143000"/>
          </a:xfrm>
          <a:prstGeom prst="rect">
            <a:avLst/>
          </a:prstGeom>
        </p:spPr>
        <p:txBody>
          <a:bodyPr lIns="45719" tIns="45719" rIns="45719" bIns="45719">
            <a:normAutofit/>
          </a:bodyPr>
          <a:lstStyle/>
          <a:p>
            <a:pPr marL="0" marR="0" defTabSz="406400">
              <a:lnSpc>
                <a:spcPts val="3300"/>
              </a:lnSpc>
              <a:spcBef>
                <a:spcPts val="200"/>
              </a:spcBef>
              <a:tabLst>
                <a:tab pos="863600" algn="l"/>
              </a:tabLst>
              <a:defRPr sz="2800">
                <a:uFillTx/>
                <a:latin typeface="Helvetica"/>
                <a:ea typeface="Helvetica"/>
                <a:cs typeface="Helvetica"/>
                <a:sym typeface="Helvetica"/>
              </a:defRPr>
            </a:pPr>
            <a:r>
              <a:rPr b="1" dirty="0"/>
              <a:t>Flower</a:t>
            </a:r>
            <a:r>
              <a:rPr dirty="0"/>
              <a:t> – the reproduction organ of </a:t>
            </a:r>
            <a:r>
              <a:rPr lang="en-US" dirty="0"/>
              <a:t>a</a:t>
            </a:r>
            <a:r>
              <a:rPr dirty="0"/>
              <a:t> plant</a:t>
            </a:r>
            <a:r>
              <a:rPr lang="en-US" dirty="0"/>
              <a:t/>
            </a:r>
            <a:br>
              <a:rPr lang="en-US" dirty="0"/>
            </a:br>
            <a:r>
              <a:rPr sz="3500" b="1" dirty="0" err="1">
                <a:solidFill>
                  <a:schemeClr val="tx1"/>
                </a:solidFill>
                <a:latin typeface="Monlam Uni OuChan2"/>
                <a:ea typeface="Monlam Uni OuChan2"/>
                <a:cs typeface="Monlam Uni OuChan2"/>
                <a:sym typeface="Monlam Uni OuChan2"/>
              </a:rPr>
              <a:t>མེ་ཏོག</a:t>
            </a:r>
            <a:r>
              <a:rPr lang="en-US" sz="3500" b="1" dirty="0">
                <a:solidFill>
                  <a:schemeClr val="tx1"/>
                </a:solidFill>
                <a:latin typeface="Monlam Uni OuChan2"/>
                <a:ea typeface="Monlam Uni OuChan2"/>
                <a:cs typeface="Monlam Uni OuChan2"/>
                <a:sym typeface="Monlam Uni OuChan2"/>
              </a:rPr>
              <a:t>  - </a:t>
            </a:r>
            <a:r>
              <a:rPr lang="en-US" sz="3100" b="1" dirty="0">
                <a:solidFill>
                  <a:schemeClr val="tx1"/>
                </a:solidFill>
                <a:latin typeface="Monlam Uni OuChan2"/>
                <a:ea typeface="Monlam Uni OuChan2"/>
                <a:cs typeface="Monlam Uni OuChan2"/>
                <a:sym typeface="Monlam Uni OuChan2"/>
              </a:rPr>
              <a:t> </a:t>
            </a:r>
            <a:r>
              <a:rPr sz="3100" dirty="0" err="1">
                <a:solidFill>
                  <a:schemeClr val="tx1"/>
                </a:solidFill>
                <a:latin typeface="Monlam Uni OuChan2"/>
                <a:ea typeface="Monlam Uni OuChan2"/>
                <a:cs typeface="Monlam Uni OuChan2"/>
                <a:sym typeface="Monlam Uni OuChan2"/>
              </a:rPr>
              <a:t>སྐྱེ</a:t>
            </a:r>
            <a:r>
              <a:rPr lang="bo-CN" sz="3100" dirty="0">
                <a:solidFill>
                  <a:schemeClr val="tx1"/>
                </a:solidFill>
                <a:latin typeface="Monlam Uni OuChan2"/>
                <a:ea typeface="Monlam Uni OuChan2"/>
                <a:cs typeface="Monlam Uni OuChan2"/>
                <a:sym typeface="Monlam Uni OuChan2"/>
              </a:rPr>
              <a:t>ད</a:t>
            </a:r>
            <a:r>
              <a:rPr sz="3100" dirty="0">
                <a:solidFill>
                  <a:schemeClr val="tx1"/>
                </a:solidFill>
                <a:latin typeface="Monlam Uni OuChan2"/>
                <a:ea typeface="Monlam Uni OuChan2"/>
                <a:cs typeface="Monlam Uni OuChan2"/>
                <a:sym typeface="Monlam Uni OuChan2"/>
              </a:rPr>
              <a:t>་</a:t>
            </a:r>
            <a:r>
              <a:rPr sz="3100" dirty="0" err="1">
                <a:solidFill>
                  <a:schemeClr val="tx1"/>
                </a:solidFill>
                <a:latin typeface="Monlam Uni OuChan2"/>
                <a:ea typeface="Monlam Uni OuChan2"/>
                <a:cs typeface="Monlam Uni OuChan2"/>
                <a:sym typeface="Monlam Uni OuChan2"/>
              </a:rPr>
              <a:t>འཕེལ་ཐུབ་པའི</a:t>
            </a:r>
            <a:r>
              <a:rPr sz="3100" dirty="0">
                <a:solidFill>
                  <a:schemeClr val="tx1"/>
                </a:solidFill>
                <a:latin typeface="Monlam Uni OuChan2"/>
                <a:ea typeface="Monlam Uni OuChan2"/>
                <a:cs typeface="Monlam Uni OuChan2"/>
                <a:sym typeface="Monlam Uni OuChan2"/>
              </a:rPr>
              <a:t>་</a:t>
            </a:r>
            <a:r>
              <a:rPr lang="bo-CN" sz="3100" dirty="0">
                <a:solidFill>
                  <a:schemeClr val="tx1"/>
                </a:solidFill>
                <a:latin typeface="Monlam Uni OuChan2"/>
                <a:ea typeface="Monlam Uni OuChan2"/>
                <a:cs typeface="Monlam Uni OuChan2"/>
                <a:sym typeface="Monlam Uni OuChan2"/>
              </a:rPr>
              <a:t>རྩི་ཤིང་གི་</a:t>
            </a:r>
            <a:r>
              <a:rPr sz="3100" dirty="0" err="1">
                <a:solidFill>
                  <a:schemeClr val="tx1"/>
                </a:solidFill>
                <a:latin typeface="Monlam Uni OuChan2"/>
                <a:ea typeface="Monlam Uni OuChan2"/>
                <a:cs typeface="Monlam Uni OuChan2"/>
                <a:sym typeface="Monlam Uni OuChan2"/>
              </a:rPr>
              <a:t>དབང་པོ</a:t>
            </a:r>
            <a:r>
              <a:rPr sz="3100" dirty="0">
                <a:solidFill>
                  <a:schemeClr val="tx1"/>
                </a:solidFill>
                <a:latin typeface="Monlam Uni OuChan2"/>
                <a:ea typeface="Monlam Uni OuChan2"/>
                <a:cs typeface="Monlam Uni OuChan2"/>
                <a:sym typeface="Monlam Uni OuChan2"/>
              </a:rPr>
              <a:t>།</a:t>
            </a:r>
          </a:p>
        </p:txBody>
      </p:sp>
      <p:pic>
        <p:nvPicPr>
          <p:cNvPr id="340" name="pasted-image.tiff"/>
          <p:cNvPicPr>
            <a:picLocks noChangeAspect="1"/>
          </p:cNvPicPr>
          <p:nvPr/>
        </p:nvPicPr>
        <p:blipFill>
          <a:blip r:embed="rId3"/>
          <a:stretch>
            <a:fillRect/>
          </a:stretch>
        </p:blipFill>
        <p:spPr>
          <a:xfrm>
            <a:off x="1142981" y="1585420"/>
            <a:ext cx="6935557" cy="4091480"/>
          </a:xfrm>
          <a:prstGeom prst="rect">
            <a:avLst/>
          </a:prstGeom>
          <a:ln w="12700">
            <a:miter lim="400000"/>
          </a:ln>
        </p:spPr>
      </p:pic>
      <p:sp>
        <p:nvSpPr>
          <p:cNvPr id="341" name="Shape 341"/>
          <p:cNvSpPr/>
          <p:nvPr/>
        </p:nvSpPr>
        <p:spPr>
          <a:xfrm>
            <a:off x="1178788" y="5889933"/>
            <a:ext cx="2999512"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2200" b="0"/>
            </a:pPr>
            <a:r>
              <a:rPr dirty="0"/>
              <a:t>Hibiscus</a:t>
            </a:r>
            <a:r>
              <a:rPr dirty="0">
                <a:latin typeface="Monlam Uni OuChan2"/>
                <a:ea typeface="Monlam Uni OuChan2"/>
                <a:cs typeface="Monlam Uni OuChan2"/>
                <a:sym typeface="Monlam Uni OuChan2"/>
              </a:rPr>
              <a:t> </a:t>
            </a:r>
            <a:r>
              <a:rPr lang="en-US" dirty="0">
                <a:latin typeface="Monlam Uni OuChan2"/>
                <a:ea typeface="Monlam Uni OuChan2"/>
                <a:cs typeface="Monlam Uni OuChan2"/>
                <a:sym typeface="Monlam Uni OuChan2"/>
              </a:rPr>
              <a:t> </a:t>
            </a:r>
            <a:r>
              <a:rPr sz="2600" dirty="0" err="1">
                <a:latin typeface="Monlam Uni OuChan2"/>
                <a:ea typeface="Monlam Uni OuChan2"/>
                <a:cs typeface="Monlam Uni OuChan2"/>
                <a:sym typeface="Monlam Uni OuChan2"/>
              </a:rPr>
              <a:t>མེ་ཏོག་ཉིན་གཅིག</a:t>
            </a:r>
            <a:endParaRPr sz="260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6" name="Shape 34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22</a:t>
            </a:fld>
            <a:endParaRPr/>
          </a:p>
        </p:txBody>
      </p:sp>
      <p:sp>
        <p:nvSpPr>
          <p:cNvPr id="347" name="Shape 347"/>
          <p:cNvSpPr/>
          <p:nvPr/>
        </p:nvSpPr>
        <p:spPr>
          <a:xfrm>
            <a:off x="2218561" y="2977596"/>
            <a:ext cx="4706880"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FFFFFF"/>
                </a:solidFill>
                <a:latin typeface="Gill Sans"/>
                <a:ea typeface="Gill Sans"/>
                <a:cs typeface="Gill Sans"/>
                <a:sym typeface="Gill Sans"/>
              </a:defRPr>
            </a:lvl1pPr>
          </a:lstStyle>
          <a:p>
            <a:r>
              <a:rPr lang="de-CH" dirty="0" err="1"/>
              <a:t>Projector</a:t>
            </a:r>
            <a:r>
              <a:rPr lang="de-CH" dirty="0"/>
              <a:t> </a:t>
            </a:r>
            <a:r>
              <a:rPr dirty="0"/>
              <a:t>off</a:t>
            </a:r>
            <a:r>
              <a:rPr lang="de-CH" dirty="0"/>
              <a:t/>
            </a:r>
            <a:br>
              <a:rPr lang="de-CH" dirty="0"/>
            </a:br>
            <a:r>
              <a:rPr lang="de-DE" dirty="0" err="1"/>
              <a:t>Exp</a:t>
            </a:r>
            <a:r>
              <a:rPr lang="de-DE" dirty="0"/>
              <a:t>: Observation </a:t>
            </a:r>
            <a:r>
              <a:rPr lang="de-DE" dirty="0" err="1"/>
              <a:t>flower</a:t>
            </a:r>
            <a:r>
              <a:rPr lang="de-DE" dirty="0"/>
              <a:t> </a:t>
            </a:r>
            <a:r>
              <a:rPr lang="de-DE" dirty="0" err="1"/>
              <a:t>as</a:t>
            </a:r>
            <a:r>
              <a:rPr lang="de-DE" dirty="0"/>
              <a:t> </a:t>
            </a:r>
            <a:r>
              <a:rPr lang="de-DE" dirty="0" err="1"/>
              <a:t>whole</a:t>
            </a:r>
            <a:endParaRPr dirty="0"/>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asted-image.tiff"/>
          <p:cNvPicPr>
            <a:picLocks noChangeAspect="1"/>
          </p:cNvPicPr>
          <p:nvPr/>
        </p:nvPicPr>
        <p:blipFill>
          <a:blip r:embed="rId3"/>
          <a:stretch>
            <a:fillRect/>
          </a:stretch>
        </p:blipFill>
        <p:spPr>
          <a:xfrm>
            <a:off x="129547" y="1038852"/>
            <a:ext cx="4559301" cy="4533901"/>
          </a:xfrm>
          <a:prstGeom prst="rect">
            <a:avLst/>
          </a:prstGeom>
          <a:ln w="12700">
            <a:miter lim="400000"/>
          </a:ln>
        </p:spPr>
      </p:pic>
      <p:sp>
        <p:nvSpPr>
          <p:cNvPr id="352" name="Shape 35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23</a:t>
            </a:fld>
            <a:endParaRPr/>
          </a:p>
        </p:txBody>
      </p:sp>
      <p:sp>
        <p:nvSpPr>
          <p:cNvPr id="359" name="Shape 359"/>
          <p:cNvSpPr>
            <a:spLocks noGrp="1"/>
          </p:cNvSpPr>
          <p:nvPr>
            <p:ph type="title" idx="4294967295"/>
          </p:nvPr>
        </p:nvSpPr>
        <p:spPr>
          <a:xfrm>
            <a:off x="0" y="46038"/>
            <a:ext cx="8229600" cy="1143000"/>
          </a:xfrm>
          <a:prstGeom prst="rect">
            <a:avLst/>
          </a:prstGeom>
        </p:spPr>
        <p:txBody>
          <a:bodyPr lIns="45719" tIns="45719" rIns="45719" bIns="45719">
            <a:normAutofit/>
          </a:bodyPr>
          <a:lstStyle/>
          <a:p>
            <a:pPr marL="0" marR="0" defTabSz="406400">
              <a:lnSpc>
                <a:spcPts val="3300"/>
              </a:lnSpc>
              <a:spcBef>
                <a:spcPts val="200"/>
              </a:spcBef>
              <a:tabLst>
                <a:tab pos="863600" algn="l"/>
              </a:tabLst>
              <a:defRPr sz="2800">
                <a:uFillTx/>
                <a:latin typeface="Helvetica"/>
                <a:ea typeface="Helvetica"/>
                <a:cs typeface="Helvetica"/>
                <a:sym typeface="Helvetica"/>
              </a:defRPr>
            </a:pPr>
            <a:r>
              <a:rPr b="1" dirty="0"/>
              <a:t>Flowers</a:t>
            </a:r>
            <a:r>
              <a:rPr dirty="0"/>
              <a:t> – the reproduction organ </a:t>
            </a:r>
            <a:r>
              <a:rPr lang="en-US" dirty="0"/>
              <a:t>a</a:t>
            </a:r>
            <a:r>
              <a:rPr dirty="0"/>
              <a:t> plant</a:t>
            </a:r>
            <a:br>
              <a:rPr dirty="0"/>
            </a:br>
            <a:r>
              <a:rPr sz="3200" b="1" dirty="0" err="1">
                <a:solidFill>
                  <a:schemeClr val="tx1"/>
                </a:solidFill>
                <a:latin typeface="Monlam Uni OuChan2"/>
                <a:ea typeface="Monlam Uni OuChan2"/>
                <a:cs typeface="Monlam Uni OuChan2"/>
                <a:sym typeface="Monlam Uni OuChan2"/>
              </a:rPr>
              <a:t>མེ་ཏོག</a:t>
            </a:r>
            <a:r>
              <a:rPr sz="3200" b="1" dirty="0">
                <a:solidFill>
                  <a:schemeClr val="tx1"/>
                </a:solidFill>
                <a:latin typeface="Monlam Uni OuChan2"/>
                <a:ea typeface="Monlam Uni OuChan2"/>
                <a:cs typeface="Monlam Uni OuChan2"/>
                <a:sym typeface="Monlam Uni OuChan2"/>
              </a:rPr>
              <a:t> </a:t>
            </a:r>
            <a:r>
              <a:rPr sz="3200" dirty="0">
                <a:solidFill>
                  <a:schemeClr val="tx1"/>
                </a:solidFill>
                <a:latin typeface="Monlam Uni OuChan2"/>
                <a:ea typeface="Monlam Uni OuChan2"/>
                <a:cs typeface="Monlam Uni OuChan2"/>
                <a:sym typeface="Monlam Uni OuChan2"/>
              </a:rPr>
              <a:t> </a:t>
            </a:r>
            <a:r>
              <a:rPr lang="en-US" sz="3200" dirty="0">
                <a:solidFill>
                  <a:schemeClr val="tx1"/>
                </a:solidFill>
                <a:latin typeface="Monlam Uni OuChan2"/>
                <a:ea typeface="Monlam Uni OuChan2"/>
                <a:cs typeface="Monlam Uni OuChan2"/>
                <a:sym typeface="Monlam Uni OuChan2"/>
              </a:rPr>
              <a:t>-</a:t>
            </a:r>
            <a:r>
              <a:rPr sz="3200" dirty="0">
                <a:solidFill>
                  <a:schemeClr val="tx1"/>
                </a:solidFill>
                <a:latin typeface="Monlam Uni OuChan2"/>
                <a:ea typeface="Monlam Uni OuChan2"/>
                <a:cs typeface="Monlam Uni OuChan2"/>
                <a:sym typeface="Monlam Uni OuChan2"/>
              </a:rPr>
              <a:t>  </a:t>
            </a:r>
            <a:r>
              <a:rPr sz="3200" dirty="0" err="1">
                <a:solidFill>
                  <a:schemeClr val="tx1"/>
                </a:solidFill>
                <a:latin typeface="Monlam Uni OuChan2"/>
                <a:ea typeface="Monlam Uni OuChan2"/>
                <a:cs typeface="Monlam Uni OuChan2"/>
                <a:sym typeface="Monlam Uni OuChan2"/>
              </a:rPr>
              <a:t>སྐྱེ</a:t>
            </a:r>
            <a:r>
              <a:rPr lang="bo-CN" sz="3200" dirty="0">
                <a:solidFill>
                  <a:schemeClr val="tx1"/>
                </a:solidFill>
                <a:latin typeface="Monlam Uni OuChan2"/>
                <a:ea typeface="Monlam Uni OuChan2"/>
                <a:cs typeface="Monlam Uni OuChan2"/>
                <a:sym typeface="Monlam Uni OuChan2"/>
              </a:rPr>
              <a:t>ད</a:t>
            </a:r>
            <a:r>
              <a:rPr sz="3200" dirty="0">
                <a:solidFill>
                  <a:schemeClr val="tx1"/>
                </a:solidFill>
                <a:latin typeface="Monlam Uni OuChan2"/>
                <a:ea typeface="Monlam Uni OuChan2"/>
                <a:cs typeface="Monlam Uni OuChan2"/>
                <a:sym typeface="Monlam Uni OuChan2"/>
              </a:rPr>
              <a:t>་</a:t>
            </a:r>
            <a:r>
              <a:rPr sz="3200" dirty="0" err="1">
                <a:solidFill>
                  <a:schemeClr val="tx1"/>
                </a:solidFill>
                <a:latin typeface="Monlam Uni OuChan2"/>
                <a:ea typeface="Monlam Uni OuChan2"/>
                <a:cs typeface="Monlam Uni OuChan2"/>
                <a:sym typeface="Monlam Uni OuChan2"/>
              </a:rPr>
              <a:t>འཕེལ་ཐུབ་པའི་རྩི་ཤིང་གི་དབང་པོ</a:t>
            </a:r>
            <a:r>
              <a:rPr sz="3200" dirty="0">
                <a:solidFill>
                  <a:schemeClr val="tx1"/>
                </a:solidFill>
                <a:latin typeface="Monlam Uni OuChan2"/>
                <a:ea typeface="Monlam Uni OuChan2"/>
                <a:cs typeface="Monlam Uni OuChan2"/>
                <a:sym typeface="Monlam Uni OuChan2"/>
              </a:rPr>
              <a:t>།</a:t>
            </a:r>
          </a:p>
        </p:txBody>
      </p:sp>
      <p:sp>
        <p:nvSpPr>
          <p:cNvPr id="353" name="Shape 353"/>
          <p:cNvSpPr/>
          <p:nvPr/>
        </p:nvSpPr>
        <p:spPr>
          <a:xfrm>
            <a:off x="5243214" y="1346200"/>
            <a:ext cx="3219766" cy="8002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latin typeface="Calibri"/>
                <a:ea typeface="Calibri"/>
                <a:cs typeface="Calibri"/>
                <a:sym typeface="Calibri"/>
              </a:defRPr>
            </a:pPr>
            <a:r>
              <a:rPr dirty="0"/>
              <a:t>5 pistil, </a:t>
            </a:r>
            <a:r>
              <a:rPr b="1" dirty="0"/>
              <a:t>female</a:t>
            </a:r>
            <a:r>
              <a:rPr lang="en-IN" b="0" dirty="0"/>
              <a:t/>
            </a:r>
            <a:br>
              <a:rPr lang="en-IN" b="0" dirty="0"/>
            </a:br>
            <a:r>
              <a:rPr lang="en-IN" b="0" dirty="0"/>
              <a:t>   </a:t>
            </a:r>
            <a:r>
              <a:rPr lang="en-IN" b="0" dirty="0">
                <a:latin typeface="Monlam Uni OuChan2"/>
                <a:cs typeface="Monlam Uni OuChan2"/>
              </a:rPr>
              <a:t> </a:t>
            </a:r>
            <a:r>
              <a:rPr lang="bo-CN" sz="2400" dirty="0">
                <a:solidFill>
                  <a:schemeClr val="tx1"/>
                </a:solidFill>
                <a:latin typeface="Monlam Uni OuChan2"/>
                <a:cs typeface="Monlam Uni OuChan2"/>
                <a:sym typeface="Calibri"/>
              </a:rPr>
              <a:t>བུ་སྣོད།</a:t>
            </a:r>
            <a:r>
              <a:rPr sz="2400" dirty="0">
                <a:solidFill>
                  <a:schemeClr val="tx1"/>
                </a:solidFill>
                <a:latin typeface="Monlam Uni OuChan2"/>
                <a:cs typeface="Monlam Uni OuChan2"/>
              </a:rPr>
              <a:t> </a:t>
            </a:r>
            <a:r>
              <a:rPr sz="2400" dirty="0">
                <a:solidFill>
                  <a:schemeClr val="tx1"/>
                </a:solidFill>
                <a:latin typeface="Monlam Uni OuChan2"/>
                <a:ea typeface="+mn-ea"/>
                <a:cs typeface="Monlam Uni OuChan2"/>
                <a:sym typeface="Arial"/>
              </a:rPr>
              <a:t>- </a:t>
            </a:r>
            <a:r>
              <a:rPr sz="2400" dirty="0">
                <a:solidFill>
                  <a:schemeClr val="tx1"/>
                </a:solidFill>
                <a:latin typeface="Monlam Uni OuChan2"/>
                <a:cs typeface="Monlam Uni OuChan2"/>
              </a:rPr>
              <a:t>མོ</a:t>
            </a:r>
            <a:r>
              <a:rPr sz="2400" dirty="0">
                <a:solidFill>
                  <a:schemeClr val="tx1"/>
                </a:solidFill>
                <a:latin typeface="Monlam Uni OuChan2"/>
                <a:cs typeface="Monlam Uni OuChan2"/>
                <a:sym typeface="Helvetica"/>
              </a:rPr>
              <a:t>།</a:t>
            </a:r>
          </a:p>
        </p:txBody>
      </p:sp>
      <p:sp>
        <p:nvSpPr>
          <p:cNvPr id="354" name="Shape 354"/>
          <p:cNvSpPr/>
          <p:nvPr/>
        </p:nvSpPr>
        <p:spPr>
          <a:xfrm>
            <a:off x="5243214" y="2161319"/>
            <a:ext cx="4167486" cy="80021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2200" b="0">
                <a:latin typeface="Calibri"/>
                <a:ea typeface="Calibri"/>
                <a:cs typeface="Calibri"/>
                <a:sym typeface="Calibri"/>
              </a:defRPr>
            </a:pPr>
            <a:r>
              <a:rPr dirty="0"/>
              <a:t>4 stamen, </a:t>
            </a:r>
            <a:r>
              <a:rPr b="1" dirty="0"/>
              <a:t>male</a:t>
            </a:r>
          </a:p>
          <a:p>
            <a:pPr algn="l" defTabSz="457200">
              <a:defRPr sz="2200" b="0">
                <a:latin typeface="Monlam Uni OuChan2"/>
                <a:ea typeface="Monlam Uni OuChan2"/>
                <a:cs typeface="Monlam Uni OuChan2"/>
                <a:sym typeface="Monlam Uni OuChan2"/>
              </a:defRPr>
            </a:pPr>
            <a:r>
              <a:rPr lang="de-CH" sz="2400" dirty="0">
                <a:solidFill>
                  <a:schemeClr val="tx1"/>
                </a:solidFill>
              </a:rPr>
              <a:t>   </a:t>
            </a:r>
            <a:r>
              <a:rPr sz="2400" dirty="0">
                <a:solidFill>
                  <a:schemeClr val="tx1"/>
                </a:solidFill>
              </a:rPr>
              <a:t>ཟེ་འབྲུ</a:t>
            </a:r>
            <a:r>
              <a:rPr sz="2400" dirty="0">
                <a:solidFill>
                  <a:schemeClr val="tx1"/>
                </a:solidFill>
                <a:sym typeface="Helvetica"/>
              </a:rPr>
              <a:t>།</a:t>
            </a:r>
            <a:r>
              <a:rPr sz="2400" dirty="0">
                <a:solidFill>
                  <a:schemeClr val="tx1"/>
                </a:solidFill>
              </a:rPr>
              <a:t> - ཕོ</a:t>
            </a:r>
            <a:r>
              <a:rPr sz="2400" dirty="0">
                <a:solidFill>
                  <a:schemeClr val="tx1"/>
                </a:solidFill>
                <a:sym typeface="Helvetica"/>
              </a:rPr>
              <a:t>།</a:t>
            </a:r>
          </a:p>
        </p:txBody>
      </p:sp>
      <p:sp>
        <p:nvSpPr>
          <p:cNvPr id="355" name="Shape 355"/>
          <p:cNvSpPr/>
          <p:nvPr/>
        </p:nvSpPr>
        <p:spPr>
          <a:xfrm>
            <a:off x="5243214" y="3004951"/>
            <a:ext cx="3088306" cy="8002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latin typeface="Calibri"/>
                <a:ea typeface="Calibri"/>
                <a:cs typeface="Calibri"/>
                <a:sym typeface="Calibri"/>
              </a:defRPr>
            </a:pPr>
            <a:r>
              <a:rPr dirty="0"/>
              <a:t>3 petal</a:t>
            </a:r>
            <a:r>
              <a:rPr lang="en-IN" dirty="0"/>
              <a:t/>
            </a:r>
            <a:br>
              <a:rPr lang="en-IN" dirty="0"/>
            </a:br>
            <a:r>
              <a:rPr lang="en-IN" dirty="0"/>
              <a:t>   </a:t>
            </a:r>
            <a:r>
              <a:rPr lang="en-IN" dirty="0">
                <a:latin typeface="Monlam Uni OuChan2"/>
                <a:cs typeface="Monlam Uni OuChan2"/>
              </a:rPr>
              <a:t> </a:t>
            </a:r>
            <a:r>
              <a:rPr sz="2400" dirty="0">
                <a:latin typeface="Monlam Uni OuChan2"/>
                <a:ea typeface="Monlam Uni OuChan2"/>
                <a:cs typeface="Monlam Uni OuChan2"/>
                <a:sym typeface="Monlam Uni OuChan2"/>
              </a:rPr>
              <a:t>འདབ་མ།  </a:t>
            </a:r>
          </a:p>
        </p:txBody>
      </p:sp>
      <p:sp>
        <p:nvSpPr>
          <p:cNvPr id="356" name="Shape 356"/>
          <p:cNvSpPr/>
          <p:nvPr/>
        </p:nvSpPr>
        <p:spPr>
          <a:xfrm>
            <a:off x="5243214" y="3848584"/>
            <a:ext cx="3219766" cy="8002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latin typeface="Calibri"/>
                <a:ea typeface="Calibri"/>
                <a:cs typeface="Calibri"/>
                <a:sym typeface="Calibri"/>
              </a:defRPr>
            </a:pPr>
            <a:r>
              <a:rPr dirty="0">
                <a:latin typeface="Helvetica"/>
                <a:ea typeface="Helvetica"/>
                <a:cs typeface="Helvetica"/>
                <a:sym typeface="Helvetica"/>
              </a:rPr>
              <a:t>2 sepal</a:t>
            </a:r>
            <a:r>
              <a:rPr lang="en-IN" dirty="0">
                <a:latin typeface="Calibri"/>
                <a:cs typeface="Calibri"/>
                <a:sym typeface="Calibri"/>
              </a:rPr>
              <a:t/>
            </a:r>
            <a:br>
              <a:rPr lang="en-IN" dirty="0">
                <a:latin typeface="Calibri"/>
                <a:cs typeface="Calibri"/>
                <a:sym typeface="Calibri"/>
              </a:rPr>
            </a:br>
            <a:r>
              <a:rPr lang="en-IN" dirty="0">
                <a:latin typeface="Calibri"/>
                <a:cs typeface="Calibri"/>
                <a:sym typeface="Calibri"/>
              </a:rPr>
              <a:t>   </a:t>
            </a:r>
            <a:r>
              <a:rPr lang="en-IN" dirty="0">
                <a:latin typeface="Monlam Uni OuChan2"/>
                <a:cs typeface="Monlam Uni OuChan2"/>
                <a:sym typeface="Calibri"/>
              </a:rPr>
              <a:t> </a:t>
            </a:r>
            <a:r>
              <a:rPr sz="2400" dirty="0">
                <a:latin typeface="Monlam Uni OuChan2"/>
                <a:ea typeface="Monlam Uni OuChan2"/>
                <a:cs typeface="Monlam Uni OuChan2"/>
                <a:sym typeface="Monlam Uni OuChan2"/>
              </a:rPr>
              <a:t>ཤུན་འདབ།</a:t>
            </a:r>
          </a:p>
        </p:txBody>
      </p:sp>
      <p:sp>
        <p:nvSpPr>
          <p:cNvPr id="357" name="Shape 357"/>
          <p:cNvSpPr/>
          <p:nvPr/>
        </p:nvSpPr>
        <p:spPr>
          <a:xfrm>
            <a:off x="5243214" y="4698567"/>
            <a:ext cx="4078548" cy="8002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pPr>
            <a:r>
              <a:rPr dirty="0"/>
              <a:t>1 stem, base of the flower </a:t>
            </a:r>
          </a:p>
          <a:p>
            <a:pPr algn="l" defTabSz="457200">
              <a:defRPr sz="2200" b="0">
                <a:latin typeface="Monlam Uni OuChan2"/>
                <a:ea typeface="Monlam Uni OuChan2"/>
                <a:cs typeface="Monlam Uni OuChan2"/>
                <a:sym typeface="Monlam Uni OuChan2"/>
              </a:defRPr>
            </a:pPr>
            <a:r>
              <a:rPr dirty="0"/>
              <a:t>   </a:t>
            </a:r>
            <a:r>
              <a:rPr sz="2400" dirty="0"/>
              <a:t>སྡོང་པོ།   </a:t>
            </a:r>
            <a:r>
              <a:rPr lang="en-US" sz="2400" dirty="0"/>
              <a:t>      </a:t>
            </a:r>
            <a:r>
              <a:rPr sz="2400" dirty="0"/>
              <a:t>མེ་ཏོག་གི་མཐིལ།</a:t>
            </a:r>
          </a:p>
        </p:txBody>
      </p:sp>
      <p:sp>
        <p:nvSpPr>
          <p:cNvPr id="358" name="Shape 358"/>
          <p:cNvSpPr/>
          <p:nvPr/>
        </p:nvSpPr>
        <p:spPr>
          <a:xfrm>
            <a:off x="184333" y="5701603"/>
            <a:ext cx="1681572"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b="0"/>
            </a:pPr>
            <a:r>
              <a:rPr dirty="0"/>
              <a:t>Cross section</a:t>
            </a:r>
            <a:endParaRPr dirty="0">
              <a:latin typeface="Times New Roman"/>
              <a:ea typeface="Times New Roman"/>
              <a:cs typeface="Times New Roman"/>
              <a:sym typeface="Times New Roman"/>
            </a:endParaRPr>
          </a:p>
          <a:p>
            <a:pPr algn="l" defTabSz="457200">
              <a:defRPr sz="2000" b="0">
                <a:latin typeface="Monlam Uni OuChan2"/>
                <a:ea typeface="Monlam Uni OuChan2"/>
                <a:cs typeface="Monlam Uni OuChan2"/>
                <a:sym typeface="Monlam Uni OuChan2"/>
              </a:defRPr>
            </a:pPr>
            <a:r>
              <a:rPr sz="2400" dirty="0"/>
              <a:t>ཁ་གཤག་གི་ངོས།</a:t>
            </a:r>
          </a:p>
        </p:txBody>
      </p:sp>
      <p:sp>
        <p:nvSpPr>
          <p:cNvPr id="360" name="Shape 360"/>
          <p:cNvSpPr/>
          <p:nvPr/>
        </p:nvSpPr>
        <p:spPr>
          <a:xfrm>
            <a:off x="2583946" y="5701603"/>
            <a:ext cx="5290054" cy="77970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2000" b="0"/>
            </a:pPr>
            <a:r>
              <a:rPr dirty="0"/>
              <a:t>Schematic drawing for making clearer</a:t>
            </a:r>
          </a:p>
          <a:p>
            <a:pPr algn="l" defTabSz="457200">
              <a:defRPr sz="2000" b="0">
                <a:latin typeface="Monlam Uni OuChan2"/>
                <a:ea typeface="Monlam Uni OuChan2"/>
                <a:cs typeface="Monlam Uni OuChan2"/>
                <a:sym typeface="Monlam Uni OuChan2"/>
              </a:defRPr>
            </a:pPr>
            <a:r>
              <a:rPr sz="2400" dirty="0" err="1"/>
              <a:t>འཆར་བཀོད་ཀྱི་རི་</a:t>
            </a:r>
            <a:r>
              <a:rPr sz="2400" dirty="0" err="1">
                <a:solidFill>
                  <a:schemeClr val="tx1"/>
                </a:solidFill>
              </a:rPr>
              <a:t>མོ</a:t>
            </a:r>
            <a:r>
              <a:rPr sz="2400" dirty="0">
                <a:solidFill>
                  <a:schemeClr val="tx1"/>
                </a:solidFill>
              </a:rPr>
              <a:t>་</a:t>
            </a:r>
            <a:r>
              <a:rPr lang="bo-CN" sz="2400" b="0" i="0" u="none" strike="noStrike" dirty="0">
                <a:solidFill>
                  <a:schemeClr val="tx1"/>
                </a:solidFill>
                <a:effectLst/>
                <a:latin typeface="Arial" panose="020B0604020202020204" pitchFamily="34" charset="0"/>
              </a:rPr>
              <a:t>བརྒྱུད་</a:t>
            </a:r>
            <a:r>
              <a:rPr sz="2400" dirty="0" err="1">
                <a:solidFill>
                  <a:schemeClr val="tx1"/>
                </a:solidFill>
              </a:rPr>
              <a:t>ནས་</a:t>
            </a:r>
            <a:r>
              <a:rPr sz="2400" dirty="0" err="1"/>
              <a:t>གསལ་པོ་བཟོས་པ</a:t>
            </a:r>
            <a:r>
              <a:rPr sz="24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5" animBg="1" advAuto="0"/>
      <p:bldP spid="354" grpId="4" animBg="1" advAuto="0"/>
      <p:bldP spid="355" grpId="3" animBg="1" advAuto="0"/>
      <p:bldP spid="356" grpId="2" animBg="1" advAuto="0"/>
      <p:bldP spid="357"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24</a:t>
            </a:fld>
            <a:endParaRPr/>
          </a:p>
        </p:txBody>
      </p:sp>
      <p:sp>
        <p:nvSpPr>
          <p:cNvPr id="365" name="Shape 365"/>
          <p:cNvSpPr>
            <a:spLocks noGrp="1"/>
          </p:cNvSpPr>
          <p:nvPr>
            <p:ph type="title" idx="4294967295"/>
          </p:nvPr>
        </p:nvSpPr>
        <p:spPr>
          <a:xfrm>
            <a:off x="401720" y="0"/>
            <a:ext cx="8229600" cy="1212850"/>
          </a:xfrm>
          <a:prstGeom prst="rect">
            <a:avLst/>
          </a:prstGeom>
        </p:spPr>
        <p:txBody>
          <a:bodyPr lIns="45719" tIns="45719" rIns="45719" bIns="45719">
            <a:normAutofit/>
          </a:bodyPr>
          <a:lstStyle/>
          <a:p>
            <a:pPr marL="0" marR="0" defTabSz="406400">
              <a:lnSpc>
                <a:spcPts val="3300"/>
              </a:lnSpc>
              <a:spcBef>
                <a:spcPts val="200"/>
              </a:spcBef>
              <a:tabLst>
                <a:tab pos="863600" algn="l"/>
              </a:tabLst>
              <a:defRPr sz="2800">
                <a:uFillTx/>
                <a:latin typeface="Helvetica"/>
                <a:ea typeface="Helvetica"/>
                <a:cs typeface="Helvetica"/>
                <a:sym typeface="Helvetica"/>
              </a:defRPr>
            </a:pPr>
            <a:r>
              <a:rPr dirty="0"/>
              <a:t>Reproduction organs of </a:t>
            </a:r>
            <a:r>
              <a:rPr lang="en-US" dirty="0"/>
              <a:t>a</a:t>
            </a:r>
            <a:r>
              <a:rPr dirty="0"/>
              <a:t> flower</a:t>
            </a:r>
            <a:br>
              <a:rPr dirty="0"/>
            </a:br>
            <a:r>
              <a:rPr sz="3200" dirty="0" err="1">
                <a:solidFill>
                  <a:schemeClr val="tx1"/>
                </a:solidFill>
                <a:latin typeface="Monlam Uni OuChan2"/>
                <a:ea typeface="Monlam Uni OuChan2"/>
                <a:cs typeface="Monlam Uni OuChan2"/>
                <a:sym typeface="Monlam Uni OuChan2"/>
              </a:rPr>
              <a:t>མེ་ཏོག་གི་སྐྱེ</a:t>
            </a:r>
            <a:r>
              <a:rPr lang="bo-CN" sz="3200" dirty="0">
                <a:solidFill>
                  <a:schemeClr val="tx1"/>
                </a:solidFill>
                <a:latin typeface="Monlam Uni OuChan2"/>
                <a:ea typeface="Monlam Uni OuChan2"/>
                <a:cs typeface="Monlam Uni OuChan2"/>
                <a:sym typeface="Monlam Uni OuChan2"/>
              </a:rPr>
              <a:t>ད</a:t>
            </a:r>
            <a:r>
              <a:rPr sz="3200" dirty="0">
                <a:solidFill>
                  <a:schemeClr val="tx1"/>
                </a:solidFill>
                <a:latin typeface="Monlam Uni OuChan2"/>
                <a:ea typeface="Monlam Uni OuChan2"/>
                <a:cs typeface="Monlam Uni OuChan2"/>
                <a:sym typeface="Monlam Uni OuChan2"/>
              </a:rPr>
              <a:t>་</a:t>
            </a:r>
            <a:r>
              <a:rPr sz="3200" dirty="0" err="1">
                <a:solidFill>
                  <a:schemeClr val="tx1"/>
                </a:solidFill>
                <a:latin typeface="Monlam Uni OuChan2"/>
                <a:ea typeface="Monlam Uni OuChan2"/>
                <a:cs typeface="Monlam Uni OuChan2"/>
                <a:sym typeface="Monlam Uni OuChan2"/>
              </a:rPr>
              <a:t>འཕེལ་ཐུབ་བྱེད་ཀྱི་དབང་པོ་ཁག</a:t>
            </a:r>
            <a:endParaRPr sz="3200" dirty="0">
              <a:solidFill>
                <a:schemeClr val="tx1"/>
              </a:solidFill>
              <a:latin typeface="Monlam Uni OuChan2"/>
              <a:ea typeface="Monlam Uni OuChan2"/>
              <a:cs typeface="Monlam Uni OuChan2"/>
              <a:sym typeface="Monlam Uni OuChan2"/>
            </a:endParaRPr>
          </a:p>
        </p:txBody>
      </p:sp>
      <p:sp>
        <p:nvSpPr>
          <p:cNvPr id="366" name="Shape 366"/>
          <p:cNvSpPr/>
          <p:nvPr/>
        </p:nvSpPr>
        <p:spPr>
          <a:xfrm>
            <a:off x="859520" y="1447149"/>
            <a:ext cx="4131580"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2400">
                <a:latin typeface="Calibri"/>
                <a:ea typeface="Calibri"/>
                <a:cs typeface="Calibri"/>
                <a:sym typeface="Calibri"/>
              </a:defRPr>
            </a:lvl1pPr>
          </a:lstStyle>
          <a:p>
            <a:r>
              <a:rPr dirty="0">
                <a:latin typeface="Helvetica"/>
                <a:cs typeface="Helvetica"/>
              </a:rPr>
              <a:t>Many stamen  </a:t>
            </a:r>
            <a:r>
              <a:rPr lang="bo-CN" sz="2800" dirty="0">
                <a:solidFill>
                  <a:srgbClr val="FF0000"/>
                </a:solidFill>
              </a:rPr>
              <a:t> </a:t>
            </a:r>
            <a:r>
              <a:rPr lang="bo-CN" sz="2600" dirty="0">
                <a:solidFill>
                  <a:schemeClr val="tx1"/>
                </a:solidFill>
                <a:latin typeface="Monlam Uni OuChan2"/>
                <a:cs typeface="Monlam Uni OuChan2"/>
              </a:rPr>
              <a:t>ཟེ་འབྲུ</a:t>
            </a:r>
            <a:r>
              <a:rPr sz="2600" dirty="0">
                <a:solidFill>
                  <a:schemeClr val="tx1"/>
                </a:solidFill>
                <a:latin typeface="Monlam Uni OuChan2"/>
                <a:cs typeface="Monlam Uni OuChan2"/>
              </a:rPr>
              <a:t>་</a:t>
            </a:r>
            <a:r>
              <a:rPr sz="2600" dirty="0" err="1">
                <a:solidFill>
                  <a:schemeClr val="tx1"/>
                </a:solidFill>
                <a:latin typeface="Monlam Uni OuChan2"/>
                <a:cs typeface="Monlam Uni OuChan2"/>
              </a:rPr>
              <a:t>མང་པོ</a:t>
            </a:r>
            <a:r>
              <a:rPr sz="2600" dirty="0">
                <a:solidFill>
                  <a:schemeClr val="tx1"/>
                </a:solidFill>
                <a:latin typeface="Monlam Uni OuChan2"/>
                <a:cs typeface="Monlam Uni OuChan2"/>
              </a:rPr>
              <a:t>།</a:t>
            </a:r>
          </a:p>
        </p:txBody>
      </p:sp>
      <p:pic>
        <p:nvPicPr>
          <p:cNvPr id="367" name="pasted-image.tiff"/>
          <p:cNvPicPr>
            <a:picLocks noChangeAspect="1"/>
          </p:cNvPicPr>
          <p:nvPr/>
        </p:nvPicPr>
        <p:blipFill>
          <a:blip r:embed="rId2"/>
          <a:stretch>
            <a:fillRect/>
          </a:stretch>
        </p:blipFill>
        <p:spPr>
          <a:xfrm>
            <a:off x="1377812" y="2190513"/>
            <a:ext cx="4064001" cy="3822701"/>
          </a:xfrm>
          <a:prstGeom prst="rect">
            <a:avLst/>
          </a:prstGeom>
          <a:ln w="12700">
            <a:miter lim="400000"/>
          </a:ln>
        </p:spPr>
      </p:pic>
      <p:sp>
        <p:nvSpPr>
          <p:cNvPr id="368" name="Shape 368"/>
          <p:cNvSpPr/>
          <p:nvPr/>
        </p:nvSpPr>
        <p:spPr>
          <a:xfrm>
            <a:off x="5583938" y="1782869"/>
            <a:ext cx="2214602"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400">
                <a:latin typeface="Calibri"/>
                <a:ea typeface="Calibri"/>
                <a:cs typeface="Calibri"/>
                <a:sym typeface="Calibri"/>
              </a:defRPr>
            </a:pPr>
            <a:r>
              <a:rPr dirty="0"/>
              <a:t>Pistil </a:t>
            </a:r>
            <a:r>
              <a:rPr lang="bo-CN" sz="2400" b="0" dirty="0">
                <a:solidFill>
                  <a:schemeClr val="tx1"/>
                </a:solidFill>
                <a:latin typeface="Monlam Uni OuChan2"/>
                <a:sym typeface="Calibri"/>
              </a:rPr>
              <a:t> མེ་ཏོག་གི་བུ་སྣོད།</a:t>
            </a:r>
            <a:r>
              <a:rPr lang="bo-CN" sz="2400" dirty="0">
                <a:solidFill>
                  <a:schemeClr val="tx1"/>
                </a:solidFill>
                <a:latin typeface="Monlam Uni OuChan2"/>
                <a:cs typeface="Monlam Uni OuChan2"/>
              </a:rPr>
              <a:t> </a:t>
            </a:r>
            <a:endParaRPr sz="2600" dirty="0">
              <a:solidFill>
                <a:schemeClr val="tx1"/>
              </a:solidFill>
              <a:latin typeface="Monlam Uni OuChan2"/>
              <a:cs typeface="Monlam Uni OuChan2"/>
            </a:endParaRPr>
          </a:p>
        </p:txBody>
      </p:sp>
      <p:sp>
        <p:nvSpPr>
          <p:cNvPr id="369" name="Shape 369"/>
          <p:cNvSpPr/>
          <p:nvPr/>
        </p:nvSpPr>
        <p:spPr>
          <a:xfrm>
            <a:off x="6392104" y="3902023"/>
            <a:ext cx="1717486" cy="5027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400">
                <a:latin typeface="Calibri"/>
                <a:ea typeface="Calibri"/>
                <a:cs typeface="Calibri"/>
                <a:sym typeface="Calibri"/>
              </a:defRPr>
            </a:pPr>
            <a:r>
              <a:rPr dirty="0"/>
              <a:t>Petal  </a:t>
            </a:r>
            <a:r>
              <a:rPr sz="2600" b="0" dirty="0" err="1">
                <a:latin typeface="Monlam Uni OuChan2"/>
                <a:cs typeface="Monlam Uni OuChan2"/>
                <a:sym typeface="Helvetica"/>
              </a:rPr>
              <a:t>འདབ་མ</a:t>
            </a:r>
            <a:r>
              <a:rPr sz="2600" b="0" dirty="0">
                <a:latin typeface="Monlam Uni OuChan2"/>
                <a:cs typeface="Monlam Uni OuChan2"/>
                <a:sym typeface="Helvetica"/>
              </a:rPr>
              <a:t>།</a:t>
            </a:r>
          </a:p>
        </p:txBody>
      </p:sp>
      <p:sp>
        <p:nvSpPr>
          <p:cNvPr id="370" name="Shape 370"/>
          <p:cNvSpPr/>
          <p:nvPr/>
        </p:nvSpPr>
        <p:spPr>
          <a:xfrm>
            <a:off x="2762676" y="1951010"/>
            <a:ext cx="969449" cy="1205611"/>
          </a:xfrm>
          <a:prstGeom prst="line">
            <a:avLst/>
          </a:prstGeom>
          <a:ln w="38100">
            <a:solidFill>
              <a:srgbClr val="4F81BD"/>
            </a:solidFill>
            <a:tailEnd type="triangle"/>
          </a:ln>
        </p:spPr>
        <p:txBody>
          <a:bodyPr lIns="45719" rIns="45719"/>
          <a:lstStyle/>
          <a:p>
            <a:pPr algn="l" defTabSz="457200">
              <a:defRPr sz="1800" b="0">
                <a:latin typeface="Calibri"/>
                <a:ea typeface="Calibri"/>
                <a:cs typeface="Calibri"/>
                <a:sym typeface="Calibri"/>
              </a:defRPr>
            </a:pPr>
            <a:endParaRPr/>
          </a:p>
        </p:txBody>
      </p:sp>
      <p:sp>
        <p:nvSpPr>
          <p:cNvPr id="371" name="Shape 371"/>
          <p:cNvSpPr/>
          <p:nvPr/>
        </p:nvSpPr>
        <p:spPr>
          <a:xfrm flipH="1">
            <a:off x="4257634" y="2190513"/>
            <a:ext cx="1828206" cy="801699"/>
          </a:xfrm>
          <a:prstGeom prst="line">
            <a:avLst/>
          </a:prstGeom>
          <a:ln w="38100">
            <a:solidFill>
              <a:srgbClr val="4F81BD"/>
            </a:solidFill>
            <a:tailEnd type="triangle"/>
          </a:ln>
        </p:spPr>
        <p:txBody>
          <a:bodyPr lIns="45719" rIns="45719"/>
          <a:lstStyle/>
          <a:p>
            <a:pPr algn="l" defTabSz="457200">
              <a:defRPr sz="1800" b="0">
                <a:latin typeface="Calibri"/>
                <a:ea typeface="Calibri"/>
                <a:cs typeface="Calibri"/>
                <a:sym typeface="Calibri"/>
              </a:defRPr>
            </a:pPr>
            <a:endParaRPr/>
          </a:p>
        </p:txBody>
      </p:sp>
      <p:sp>
        <p:nvSpPr>
          <p:cNvPr id="372" name="Shape 372"/>
          <p:cNvSpPr/>
          <p:nvPr/>
        </p:nvSpPr>
        <p:spPr>
          <a:xfrm>
            <a:off x="650240" y="5502870"/>
            <a:ext cx="2753360" cy="93358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2400" b="0"/>
            </a:pPr>
            <a:r>
              <a:rPr dirty="0"/>
              <a:t>Hibiscus</a:t>
            </a:r>
          </a:p>
          <a:p>
            <a:pPr algn="l">
              <a:defRPr sz="2200" b="0"/>
            </a:pPr>
            <a:r>
              <a:rPr sz="3000" dirty="0" err="1">
                <a:latin typeface="Monlam Uni OuChan2"/>
                <a:ea typeface="Monlam Uni OuChan2"/>
                <a:cs typeface="Monlam Uni OuChan2"/>
                <a:sym typeface="Monlam Uni OuChan2"/>
              </a:rPr>
              <a:t>མེ་ཏོག་ཉིན་གཅིག</a:t>
            </a:r>
            <a:endParaRPr sz="3000" dirty="0">
              <a:latin typeface="Monlam Uni OuChan2"/>
              <a:ea typeface="Monlam Uni OuChan2"/>
              <a:cs typeface="Monlam Uni OuChan2"/>
              <a:sym typeface="Monlam Uni OuChan2"/>
            </a:endParaRPr>
          </a:p>
        </p:txBody>
      </p:sp>
      <p:sp>
        <p:nvSpPr>
          <p:cNvPr id="373" name="Shape 373"/>
          <p:cNvSpPr/>
          <p:nvPr/>
        </p:nvSpPr>
        <p:spPr>
          <a:xfrm flipH="1">
            <a:off x="5321412" y="4360206"/>
            <a:ext cx="1627118" cy="394689"/>
          </a:xfrm>
          <a:prstGeom prst="line">
            <a:avLst/>
          </a:prstGeom>
          <a:ln w="38100">
            <a:solidFill>
              <a:srgbClr val="4F81BD"/>
            </a:solidFill>
            <a:tailEnd type="triangle"/>
          </a:ln>
        </p:spPr>
        <p:txBody>
          <a:bodyPr lIns="45719" rIns="45719"/>
          <a:lstStyle/>
          <a:p>
            <a:pPr algn="l" defTabSz="457200">
              <a:defRPr sz="1800" b="0">
                <a:latin typeface="Calibri"/>
                <a:ea typeface="Calibri"/>
                <a:cs typeface="Calibri"/>
                <a:sym typeface="Calibri"/>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6" animBg="1" advAuto="0"/>
      <p:bldP spid="368" grpId="4" animBg="1" advAuto="0"/>
      <p:bldP spid="369" grpId="2" animBg="1" advAuto="0"/>
      <p:bldP spid="370" grpId="5" animBg="1" advAuto="0"/>
      <p:bldP spid="371" grpId="3" animBg="1" advAuto="0"/>
      <p:bldP spid="373"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image10.png" descr="Inhaltsplatzhalter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14759" y="1863114"/>
            <a:ext cx="6762640" cy="3917926"/>
          </a:xfrm>
          <a:prstGeom prst="rect">
            <a:avLst/>
          </a:prstGeom>
          <a:ln w="12700">
            <a:miter lim="400000"/>
          </a:ln>
        </p:spPr>
      </p:pic>
      <p:sp>
        <p:nvSpPr>
          <p:cNvPr id="376" name="Shape 37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25</a:t>
            </a:fld>
            <a:endParaRPr/>
          </a:p>
        </p:txBody>
      </p:sp>
      <p:sp>
        <p:nvSpPr>
          <p:cNvPr id="377" name="Shape 377"/>
          <p:cNvSpPr/>
          <p:nvPr/>
        </p:nvSpPr>
        <p:spPr>
          <a:xfrm>
            <a:off x="633423" y="183535"/>
            <a:ext cx="7877156"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97179"/>
            <a:r>
              <a:rPr dirty="0"/>
              <a:t>F</a:t>
            </a:r>
            <a:r>
              <a:rPr dirty="0">
                <a:ln w="5421">
                  <a:solidFill>
                    <a:srgbClr val="000000"/>
                  </a:solidFill>
                </a:ln>
              </a:rPr>
              <a:t>unction of petals</a:t>
            </a:r>
            <a:r>
              <a:rPr lang="en-US" dirty="0">
                <a:ln w="5421">
                  <a:solidFill>
                    <a:srgbClr val="000000"/>
                  </a:solidFill>
                </a:ln>
              </a:rPr>
              <a:t> </a:t>
            </a:r>
            <a:r>
              <a:rPr dirty="0">
                <a:ln w="5421">
                  <a:solidFill>
                    <a:srgbClr val="000000"/>
                  </a:solidFill>
                </a:ln>
              </a:rPr>
              <a:t>: </a:t>
            </a:r>
            <a:r>
              <a:rPr b="0" dirty="0">
                <a:ln w="5421">
                  <a:solidFill>
                    <a:srgbClr val="000000"/>
                  </a:solidFill>
                </a:ln>
              </a:rPr>
              <a:t>T</a:t>
            </a:r>
            <a:r>
              <a:rPr b="0" dirty="0"/>
              <a:t>o be seen </a:t>
            </a:r>
            <a:r>
              <a:rPr lang="en-IN" b="0" dirty="0"/>
              <a:t>from</a:t>
            </a:r>
            <a:r>
              <a:rPr b="0" dirty="0"/>
              <a:t> </a:t>
            </a:r>
            <a:r>
              <a:rPr lang="en-IN" b="0" dirty="0"/>
              <a:t>a </a:t>
            </a:r>
            <a:r>
              <a:rPr b="0" dirty="0"/>
              <a:t>distance</a:t>
            </a:r>
            <a:endParaRPr lang="en-IN" b="0" dirty="0"/>
          </a:p>
          <a:p>
            <a:pPr defTabSz="297179"/>
            <a:r>
              <a:rPr sz="3200" dirty="0" err="1">
                <a:latin typeface="Monlam Uni OuChan2"/>
                <a:ea typeface="Monlam Uni OuChan2"/>
                <a:cs typeface="Monlam Uni OuChan2"/>
                <a:sym typeface="Monlam Uni OuChan2"/>
              </a:rPr>
              <a:t>འདབ་མ</a:t>
            </a:r>
            <a:r>
              <a:rPr lang="bo-CN" sz="3200" dirty="0">
                <a:latin typeface="Monlam Uni OuChan2"/>
                <a:ea typeface="Monlam Uni OuChan2"/>
                <a:cs typeface="Monlam Uni OuChan2"/>
                <a:sym typeface="Monlam Uni OuChan2"/>
              </a:rPr>
              <a:t>འི་</a:t>
            </a:r>
            <a:r>
              <a:rPr sz="3200" dirty="0" err="1">
                <a:latin typeface="Monlam Uni OuChan2"/>
                <a:ea typeface="Monlam Uni OuChan2"/>
                <a:cs typeface="Monlam Uni OuChan2"/>
                <a:sym typeface="Monlam Uni OuChan2"/>
              </a:rPr>
              <a:t>བྱེད་ལས</a:t>
            </a:r>
            <a:r>
              <a:rPr sz="3200" dirty="0">
                <a:latin typeface="Monlam Uni OuChan2"/>
                <a:ea typeface="Monlam Uni OuChan2"/>
                <a:cs typeface="Monlam Uni OuChan2"/>
                <a:sym typeface="Monlam Uni OuChan2"/>
              </a:rPr>
              <a:t>།</a:t>
            </a:r>
            <a:r>
              <a:rPr sz="3200" b="0" dirty="0">
                <a:latin typeface="Monlam Uni OuChan2"/>
                <a:ea typeface="Monlam Uni OuChan2"/>
                <a:cs typeface="Monlam Uni OuChan2"/>
                <a:sym typeface="Monlam Uni OuChan2"/>
              </a:rPr>
              <a:t>  </a:t>
            </a:r>
            <a:r>
              <a:rPr lang="en-US" sz="3200" b="0" dirty="0">
                <a:latin typeface="Monlam Uni OuChan2"/>
                <a:ea typeface="Monlam Uni OuChan2"/>
                <a:cs typeface="Monlam Uni OuChan2"/>
                <a:sym typeface="Monlam Uni OuChan2"/>
              </a:rPr>
              <a:t>            </a:t>
            </a:r>
            <a:r>
              <a:rPr sz="3200" b="0" dirty="0" err="1">
                <a:latin typeface="Monlam Uni OuChan2"/>
                <a:ea typeface="Monlam Uni OuChan2"/>
                <a:cs typeface="Monlam Uni OuChan2"/>
                <a:sym typeface="Monlam Uni OuChan2"/>
              </a:rPr>
              <a:t>ཐག་རིང་པོ་ནས་མཐོང་བའི་ཆེད</a:t>
            </a:r>
            <a:r>
              <a:rPr sz="3200" b="0" dirty="0">
                <a:latin typeface="Monlam Uni OuChan2"/>
                <a:ea typeface="Monlam Uni OuChan2"/>
                <a:cs typeface="Monlam Uni OuChan2"/>
                <a:sym typeface="Monlam Uni OuChan2"/>
              </a:rPr>
              <a:t>།  </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 name="Group 381"/>
          <p:cNvGrpSpPr/>
          <p:nvPr/>
        </p:nvGrpSpPr>
        <p:grpSpPr>
          <a:xfrm>
            <a:off x="1614144" y="359834"/>
            <a:ext cx="4668662" cy="5919314"/>
            <a:chOff x="0" y="0"/>
            <a:chExt cx="4668660" cy="5919313"/>
          </a:xfrm>
        </p:grpSpPr>
        <p:pic>
          <p:nvPicPr>
            <p:cNvPr id="379" name="image1.jpeg" descr="image3.jpeg"/>
            <p:cNvPicPr>
              <a:picLocks noChangeAspect="1"/>
            </p:cNvPicPr>
            <p:nvPr/>
          </p:nvPicPr>
          <p:blipFill>
            <a:blip r:embed="rId2" cstate="screen">
              <a:alphaModFix amt="89000"/>
              <a:extLst>
                <a:ext uri="{28A0092B-C50C-407E-A947-70E740481C1C}">
                  <a14:useLocalDpi xmlns:a14="http://schemas.microsoft.com/office/drawing/2010/main"/>
                </a:ext>
              </a:extLst>
            </a:blip>
            <a:srcRect/>
            <a:stretch>
              <a:fillRect/>
            </a:stretch>
          </p:blipFill>
          <p:spPr>
            <a:xfrm>
              <a:off x="4762" y="4762"/>
              <a:ext cx="4659138" cy="5909791"/>
            </a:xfrm>
            <a:prstGeom prst="rect">
              <a:avLst/>
            </a:prstGeom>
            <a:ln w="12700" cap="flat">
              <a:noFill/>
              <a:miter lim="400000"/>
            </a:ln>
            <a:effectLst/>
          </p:spPr>
        </p:pic>
        <p:sp>
          <p:nvSpPr>
            <p:cNvPr id="380" name="Shape 380"/>
            <p:cNvSpPr/>
            <p:nvPr/>
          </p:nvSpPr>
          <p:spPr>
            <a:xfrm>
              <a:off x="0" y="0"/>
              <a:ext cx="4668661" cy="5919314"/>
            </a:xfrm>
            <a:prstGeom prst="rect">
              <a:avLst/>
            </a:prstGeom>
            <a:noFill/>
            <a:ln w="9525" cap="flat">
              <a:solidFill>
                <a:srgbClr val="808080"/>
              </a:solidFill>
              <a:prstDash val="solid"/>
              <a:round/>
            </a:ln>
            <a:effectLst/>
          </p:spPr>
          <p:txBody>
            <a:bodyPr wrap="square" lIns="45718" tIns="45718" rIns="45718" bIns="45718" numCol="1" anchor="ctr">
              <a:noAutofit/>
            </a:bodyPr>
            <a:lstStyle/>
            <a:p>
              <a:pPr algn="l" defTabSz="457200">
                <a:defRPr sz="1800" b="0">
                  <a:latin typeface="Calibri"/>
                  <a:ea typeface="Calibri"/>
                  <a:cs typeface="Calibri"/>
                  <a:sym typeface="Calibri"/>
                </a:defRPr>
              </a:pPr>
              <a:endParaRPr/>
            </a:p>
          </p:txBody>
        </p:sp>
      </p:grpSp>
      <p:sp>
        <p:nvSpPr>
          <p:cNvPr id="382" name="Shape 38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26</a:t>
            </a:fld>
            <a:endParaRPr/>
          </a:p>
        </p:txBody>
      </p:sp>
      <p:sp>
        <p:nvSpPr>
          <p:cNvPr id="383" name="Shape 383"/>
          <p:cNvSpPr/>
          <p:nvPr/>
        </p:nvSpPr>
        <p:spPr>
          <a:xfrm>
            <a:off x="6705600" y="5118101"/>
            <a:ext cx="2133600" cy="95410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2400" b="0"/>
            </a:pPr>
            <a:r>
              <a:rPr sz="2600" dirty="0"/>
              <a:t>Tulip</a:t>
            </a:r>
            <a:r>
              <a:rPr dirty="0"/>
              <a:t>  </a:t>
            </a:r>
            <a:br>
              <a:rPr dirty="0"/>
            </a:br>
            <a:r>
              <a:rPr sz="3000" dirty="0">
                <a:latin typeface="Monlam Uni OuChan2"/>
                <a:ea typeface="Monlam Uni OuChan2"/>
                <a:cs typeface="Monlam Uni OuChan2"/>
                <a:sym typeface="Monlam Uni OuChan2"/>
              </a:rPr>
              <a:t>ཊུ་ལིབ་མེ་ཏོག</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 name="Shape 385"/>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27</a:t>
            </a:fld>
            <a:endParaRPr/>
          </a:p>
        </p:txBody>
      </p:sp>
      <p:pic>
        <p:nvPicPr>
          <p:cNvPr id="386" name="image11.jpg" descr="Inhaltsplatzhalt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87734" y="452500"/>
            <a:ext cx="7416664" cy="5627489"/>
          </a:xfrm>
          <a:prstGeom prst="rect">
            <a:avLst/>
          </a:prstGeom>
          <a:ln w="12700">
            <a:miter lim="400000"/>
          </a:ln>
        </p:spPr>
      </p:pic>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28</a:t>
            </a:fld>
            <a:endParaRPr/>
          </a:p>
        </p:txBody>
      </p:sp>
      <p:sp>
        <p:nvSpPr>
          <p:cNvPr id="389" name="Shape 389"/>
          <p:cNvSpPr>
            <a:spLocks noGrp="1"/>
          </p:cNvSpPr>
          <p:nvPr>
            <p:ph type="title" idx="4294967295"/>
          </p:nvPr>
        </p:nvSpPr>
        <p:spPr>
          <a:xfrm>
            <a:off x="121921" y="883920"/>
            <a:ext cx="8229600" cy="1395730"/>
          </a:xfrm>
          <a:prstGeom prst="rect">
            <a:avLst/>
          </a:prstGeom>
        </p:spPr>
        <p:txBody>
          <a:bodyPr lIns="45718" tIns="45718" rIns="45718" bIns="45718">
            <a:normAutofit/>
          </a:bodyPr>
          <a:lstStyle/>
          <a:p>
            <a:pPr marL="0" marR="0" defTabSz="406400">
              <a:lnSpc>
                <a:spcPts val="3300"/>
              </a:lnSpc>
              <a:spcBef>
                <a:spcPts val="200"/>
              </a:spcBef>
              <a:tabLst>
                <a:tab pos="863600" algn="l"/>
              </a:tabLst>
              <a:defRPr sz="2800" b="1">
                <a:uFillTx/>
                <a:latin typeface="Helvetica"/>
                <a:ea typeface="Helvetica"/>
                <a:cs typeface="Helvetica"/>
                <a:sym typeface="Helvetica"/>
              </a:defRPr>
            </a:pPr>
            <a:r>
              <a:rPr dirty="0"/>
              <a:t>Observe the flower’s organs  </a:t>
            </a:r>
          </a:p>
          <a:p>
            <a:pPr marL="0" marR="0" defTabSz="457200">
              <a:defRPr sz="2800">
                <a:uFillTx/>
                <a:latin typeface="Monlam Uni OuChan2"/>
                <a:ea typeface="Monlam Uni OuChan2"/>
                <a:cs typeface="Monlam Uni OuChan2"/>
                <a:sym typeface="Monlam Uni OuChan2"/>
              </a:defRPr>
            </a:pPr>
            <a:r>
              <a:rPr sz="3400" b="1" dirty="0" err="1"/>
              <a:t>མེ་ཏོག་</a:t>
            </a:r>
            <a:r>
              <a:rPr sz="3400" b="1" dirty="0" err="1">
                <a:solidFill>
                  <a:schemeClr val="tx1"/>
                </a:solidFill>
              </a:rPr>
              <a:t>གི་དབང་པོ</a:t>
            </a:r>
            <a:r>
              <a:rPr sz="3400" b="1" dirty="0">
                <a:solidFill>
                  <a:schemeClr val="tx1"/>
                </a:solidFill>
              </a:rPr>
              <a:t>་</a:t>
            </a:r>
            <a:r>
              <a:rPr lang="bo-CN" sz="3400" b="1" dirty="0">
                <a:solidFill>
                  <a:schemeClr val="tx1"/>
                </a:solidFill>
                <a:latin typeface="Monlam Uni OuChan2"/>
                <a:ea typeface="Monlam Uni OuChan2"/>
                <a:cs typeface="Monlam Uni OuChan2"/>
                <a:sym typeface="Monlam Uni OuChan2"/>
              </a:rPr>
              <a:t>ལ</a:t>
            </a:r>
            <a:r>
              <a:rPr sz="3400" b="1" dirty="0">
                <a:solidFill>
                  <a:schemeClr val="tx1"/>
                </a:solidFill>
              </a:rPr>
              <a:t>་</a:t>
            </a:r>
            <a:r>
              <a:rPr lang="bo-CN" sz="3400" b="1" dirty="0">
                <a:solidFill>
                  <a:schemeClr val="tx1"/>
                </a:solidFill>
              </a:rPr>
              <a:t>ལྟ་</a:t>
            </a:r>
            <a:r>
              <a:rPr sz="3400" b="1" dirty="0" err="1">
                <a:solidFill>
                  <a:schemeClr val="tx1"/>
                </a:solidFill>
              </a:rPr>
              <a:t>ཞིབ་བྱེད</a:t>
            </a:r>
            <a:r>
              <a:rPr sz="3400" b="1" dirty="0">
                <a:solidFill>
                  <a:schemeClr val="tx1"/>
                </a:solidFill>
              </a:rPr>
              <a:t>།</a:t>
            </a:r>
          </a:p>
        </p:txBody>
      </p:sp>
      <p:sp>
        <p:nvSpPr>
          <p:cNvPr id="390" name="Shape 390"/>
          <p:cNvSpPr>
            <a:spLocks noGrp="1"/>
          </p:cNvSpPr>
          <p:nvPr>
            <p:ph type="body" sz="quarter" idx="4294967295"/>
          </p:nvPr>
        </p:nvSpPr>
        <p:spPr>
          <a:xfrm>
            <a:off x="1775346" y="3068082"/>
            <a:ext cx="4185668" cy="1752600"/>
          </a:xfrm>
          <a:prstGeom prst="rect">
            <a:avLst/>
          </a:prstGeom>
        </p:spPr>
        <p:txBody>
          <a:bodyPr lIns="45718" tIns="45718" rIns="45718" bIns="45718">
            <a:normAutofit/>
          </a:bodyPr>
          <a:lstStyle/>
          <a:p>
            <a:pPr marL="365760" marR="0" indent="-365760" defTabSz="365760">
              <a:spcBef>
                <a:spcPts val="500"/>
              </a:spcBef>
              <a:buFont typeface="Arial"/>
              <a:defRPr sz="2240">
                <a:uFillTx/>
                <a:latin typeface="Helvetica"/>
                <a:ea typeface="Helvetica"/>
                <a:cs typeface="Helvetica"/>
                <a:sym typeface="Helvetica"/>
              </a:defRPr>
            </a:pPr>
            <a:r>
              <a:rPr dirty="0">
                <a:solidFill>
                  <a:schemeClr val="tx1"/>
                </a:solidFill>
              </a:rPr>
              <a:t>with the naked eye</a:t>
            </a:r>
            <a:br>
              <a:rPr dirty="0">
                <a:solidFill>
                  <a:schemeClr val="tx1"/>
                </a:solidFill>
              </a:rPr>
            </a:br>
            <a:r>
              <a:rPr sz="2800" dirty="0" err="1">
                <a:solidFill>
                  <a:schemeClr val="tx1"/>
                </a:solidFill>
                <a:latin typeface="Monlam Uni OuChan2"/>
                <a:ea typeface="Monlam Uni OuChan2"/>
                <a:cs typeface="Monlam Uni OuChan2"/>
                <a:sym typeface="Monlam Uni OuChan2"/>
              </a:rPr>
              <a:t>མིག་རྗེན་པ</a:t>
            </a:r>
            <a:r>
              <a:rPr lang="bo-CN" sz="2800" dirty="0">
                <a:solidFill>
                  <a:schemeClr val="tx1"/>
                </a:solidFill>
                <a:latin typeface="Monlam Uni OuChan2"/>
                <a:ea typeface="Monlam Uni OuChan2"/>
                <a:cs typeface="Monlam Uni OuChan2"/>
                <a:sym typeface="Monlam Uni OuChan2"/>
              </a:rPr>
              <a:t>ས་</a:t>
            </a:r>
            <a:r>
              <a:rPr lang="bo-CN" sz="2800" b="1" dirty="0">
                <a:solidFill>
                  <a:schemeClr val="tx1"/>
                </a:solidFill>
                <a:latin typeface="Monlam Uni OuChan2"/>
                <a:cs typeface="Monlam Uni OuChan2"/>
              </a:rPr>
              <a:t>ལྟ་ཞིབ་བྱེད།</a:t>
            </a:r>
            <a:r>
              <a:rPr sz="2800" dirty="0">
                <a:solidFill>
                  <a:schemeClr val="tx1"/>
                </a:solidFill>
                <a:latin typeface="Monlam Uni OuChan2"/>
                <a:ea typeface="Monlam Uni OuChan2"/>
                <a:cs typeface="Monlam Uni OuChan2"/>
                <a:sym typeface="Monlam Uni OuChan2"/>
              </a:rPr>
              <a:t> </a:t>
            </a:r>
          </a:p>
          <a:p>
            <a:pPr marL="365760" marR="0" indent="-365760" defTabSz="365760">
              <a:spcBef>
                <a:spcPts val="500"/>
              </a:spcBef>
              <a:buFont typeface="Arial"/>
              <a:defRPr sz="2240">
                <a:uFillTx/>
                <a:latin typeface="Helvetica"/>
                <a:ea typeface="Helvetica"/>
                <a:cs typeface="Helvetica"/>
                <a:sym typeface="Helvetica"/>
              </a:defRPr>
            </a:pPr>
            <a:r>
              <a:rPr dirty="0">
                <a:solidFill>
                  <a:schemeClr val="tx1"/>
                </a:solidFill>
              </a:rPr>
              <a:t>then with a magnifier</a:t>
            </a:r>
            <a:br>
              <a:rPr dirty="0">
                <a:solidFill>
                  <a:schemeClr val="tx1"/>
                </a:solidFill>
              </a:rPr>
            </a:br>
            <a:r>
              <a:rPr sz="2800" dirty="0" err="1">
                <a:solidFill>
                  <a:schemeClr val="tx1"/>
                </a:solidFill>
                <a:latin typeface="Monlam Uni OuChan2"/>
                <a:ea typeface="Monlam Uni OuChan2"/>
                <a:cs typeface="Monlam Uni OuChan2"/>
                <a:sym typeface="Monlam Uni OuChan2"/>
              </a:rPr>
              <a:t>དེ་ནས་ཆེ་ཤེལ་གྱི</a:t>
            </a:r>
            <a:r>
              <a:rPr lang="bo-CN" sz="2800" dirty="0">
                <a:solidFill>
                  <a:schemeClr val="tx1"/>
                </a:solidFill>
                <a:latin typeface="Monlam Uni OuChan2"/>
                <a:ea typeface="Monlam Uni OuChan2"/>
                <a:cs typeface="Monlam Uni OuChan2"/>
                <a:sym typeface="Monlam Uni OuChan2"/>
              </a:rPr>
              <a:t>ས་</a:t>
            </a:r>
            <a:r>
              <a:rPr lang="bo-CN" sz="2800" b="1" dirty="0">
                <a:solidFill>
                  <a:schemeClr val="tx1"/>
                </a:solidFill>
                <a:latin typeface="Monlam Uni OuChan2"/>
                <a:cs typeface="Monlam Uni OuChan2"/>
              </a:rPr>
              <a:t>ལྟ་ཞིབ་བྱེད།</a:t>
            </a:r>
            <a:r>
              <a:rPr lang="bo-CN" sz="2800" dirty="0">
                <a:solidFill>
                  <a:schemeClr val="tx1"/>
                </a:solidFill>
                <a:latin typeface="Monlam Uni OuChan2"/>
                <a:ea typeface="Monlam Uni OuChan2"/>
                <a:cs typeface="Monlam Uni OuChan2"/>
                <a:sym typeface="Monlam Uni OuChan2"/>
              </a:rPr>
              <a:t> </a:t>
            </a:r>
            <a:endParaRPr sz="2800" dirty="0">
              <a:solidFill>
                <a:schemeClr val="tx1"/>
              </a:solidFill>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3" name="Shape 39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29</a:t>
            </a:fld>
            <a:endParaRPr/>
          </a:p>
        </p:txBody>
      </p:sp>
      <p:sp>
        <p:nvSpPr>
          <p:cNvPr id="394" name="Shape 394"/>
          <p:cNvSpPr/>
          <p:nvPr/>
        </p:nvSpPr>
        <p:spPr>
          <a:xfrm>
            <a:off x="2290068" y="2977596"/>
            <a:ext cx="4617337"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FFFFFF"/>
                </a:solidFill>
                <a:latin typeface="Gill Sans"/>
                <a:ea typeface="Gill Sans"/>
                <a:cs typeface="Gill Sans"/>
                <a:sym typeface="Gill Sans"/>
              </a:defRPr>
            </a:lvl1pPr>
          </a:lstStyle>
          <a:p>
            <a:r>
              <a:rPr lang="de-CH" dirty="0" err="1"/>
              <a:t>Projector</a:t>
            </a:r>
            <a:r>
              <a:rPr dirty="0"/>
              <a:t> off</a:t>
            </a:r>
            <a:r>
              <a:rPr lang="de-CH" dirty="0"/>
              <a:t/>
            </a:r>
            <a:br>
              <a:rPr lang="de-CH" dirty="0"/>
            </a:br>
            <a:r>
              <a:rPr lang="de-DE" dirty="0" err="1"/>
              <a:t>Exp</a:t>
            </a:r>
            <a:r>
              <a:rPr lang="de-DE" dirty="0"/>
              <a:t>: Observation </a:t>
            </a:r>
            <a:r>
              <a:rPr lang="de-DE" dirty="0" err="1"/>
              <a:t>flower’s</a:t>
            </a:r>
            <a:r>
              <a:rPr lang="de-DE" dirty="0"/>
              <a:t> </a:t>
            </a:r>
            <a:r>
              <a:rPr lang="de-DE" dirty="0" err="1"/>
              <a:t>organs</a:t>
            </a:r>
            <a:endParaRPr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a:t>
            </a:fld>
            <a:endParaRPr/>
          </a:p>
        </p:txBody>
      </p:sp>
      <p:sp>
        <p:nvSpPr>
          <p:cNvPr id="140" name="Shape 140"/>
          <p:cNvSpPr/>
          <p:nvPr/>
        </p:nvSpPr>
        <p:spPr>
          <a:xfrm>
            <a:off x="558427" y="1793319"/>
            <a:ext cx="732926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a:latin typeface="+mj-lt"/>
                <a:ea typeface="+mj-ea"/>
                <a:cs typeface="+mj-cs"/>
                <a:sym typeface="Helvetica"/>
              </a:defRPr>
            </a:pPr>
            <a:r>
              <a:t>Definition </a:t>
            </a:r>
            <a:r>
              <a:rPr b="1"/>
              <a:t>Biology</a:t>
            </a:r>
            <a:r>
              <a:t>:</a:t>
            </a:r>
          </a:p>
          <a:p>
            <a:pPr algn="l">
              <a:defRPr sz="2800">
                <a:latin typeface="+mj-lt"/>
                <a:ea typeface="+mj-ea"/>
                <a:cs typeface="+mj-cs"/>
                <a:sym typeface="Helvetica"/>
              </a:defRPr>
            </a:pPr>
            <a:r>
              <a:t>Biology is the science of life and living beings </a:t>
            </a:r>
          </a:p>
        </p:txBody>
      </p:sp>
      <p:sp>
        <p:nvSpPr>
          <p:cNvPr id="141" name="Shape 141"/>
          <p:cNvSpPr/>
          <p:nvPr/>
        </p:nvSpPr>
        <p:spPr>
          <a:xfrm>
            <a:off x="547672" y="3476958"/>
            <a:ext cx="8636916" cy="13593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lnSpc>
                <a:spcPct val="150000"/>
              </a:lnSpc>
              <a:defRPr sz="2800">
                <a:latin typeface="Monlam Uni OuChan2"/>
                <a:ea typeface="Monlam Uni OuChan2"/>
                <a:cs typeface="Monlam Uni OuChan2"/>
                <a:sym typeface="Monlam Uni OuChan2"/>
              </a:defRPr>
            </a:pPr>
            <a:r>
              <a:rPr dirty="0" err="1">
                <a:solidFill>
                  <a:schemeClr val="tx1"/>
                </a:solidFill>
              </a:rPr>
              <a:t>མཚན་ཉིད</a:t>
            </a:r>
            <a:r>
              <a:rPr dirty="0">
                <a:solidFill>
                  <a:schemeClr val="tx1"/>
                </a:solidFill>
              </a:rPr>
              <a:t>། </a:t>
            </a:r>
            <a:r>
              <a:rPr dirty="0" err="1">
                <a:solidFill>
                  <a:schemeClr val="tx1"/>
                </a:solidFill>
              </a:rPr>
              <a:t>སྐྱེ་དངོས་རིག་པ</a:t>
            </a:r>
            <a:r>
              <a:rPr dirty="0">
                <a:solidFill>
                  <a:schemeClr val="tx1"/>
                </a:solidFill>
              </a:rPr>
              <a:t>།</a:t>
            </a:r>
          </a:p>
          <a:p>
            <a:pPr algn="l" defTabSz="457200">
              <a:lnSpc>
                <a:spcPct val="150000"/>
              </a:lnSpc>
              <a:defRPr sz="2800">
                <a:latin typeface="Monlam Uni OuChan2"/>
                <a:ea typeface="Monlam Uni OuChan2"/>
                <a:cs typeface="Monlam Uni OuChan2"/>
                <a:sym typeface="Monlam Uni OuChan2"/>
              </a:defRPr>
            </a:pPr>
            <a:r>
              <a:rPr dirty="0" err="1">
                <a:solidFill>
                  <a:schemeClr val="tx1"/>
                </a:solidFill>
              </a:rPr>
              <a:t>སྐྱེ་དངོས་རིག་པ</a:t>
            </a:r>
            <a:r>
              <a:rPr sz="2800" dirty="0">
                <a:solidFill>
                  <a:schemeClr val="tx1"/>
                </a:solidFill>
              </a:rPr>
              <a:t>་</a:t>
            </a:r>
            <a:r>
              <a:rPr lang="bo-CN" sz="2800" b="0" i="0" u="none" strike="noStrike" dirty="0">
                <a:solidFill>
                  <a:schemeClr val="tx1"/>
                </a:solidFill>
                <a:effectLst/>
                <a:latin typeface="Arial" panose="020B0604020202020204" pitchFamily="34" charset="0"/>
              </a:rPr>
              <a:t>ནི་ཚེ་སྲོག་དང་</a:t>
            </a:r>
            <a:r>
              <a:rPr sz="2800" dirty="0" err="1">
                <a:solidFill>
                  <a:schemeClr val="tx1"/>
                </a:solidFill>
              </a:rPr>
              <a:t>སྐྱེ་</a:t>
            </a:r>
            <a:r>
              <a:rPr dirty="0" err="1">
                <a:solidFill>
                  <a:schemeClr val="tx1"/>
                </a:solidFill>
              </a:rPr>
              <a:t>ལྡན་གྱི་དངོས་པོ་རྣམས་ཀྱི་རིག་པ་ཞིག་ལ་ཟེར</a:t>
            </a:r>
            <a:r>
              <a:rPr dirty="0">
                <a:solidFill>
                  <a:schemeClr val="tx1"/>
                </a:solidFill>
              </a:rPr>
              <a:t>།</a:t>
            </a:r>
          </a:p>
        </p:txBody>
      </p:sp>
      <p:sp>
        <p:nvSpPr>
          <p:cNvPr id="7"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
        <p:nvSpPr>
          <p:cNvPr id="8"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Tree>
    <p:extLst>
      <p:ext uri="{BB962C8B-B14F-4D97-AF65-F5344CB8AC3E}">
        <p14:creationId xmlns:p14="http://schemas.microsoft.com/office/powerpoint/2010/main" val="2507919758"/>
      </p:ext>
    </p:extLst>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8" name="image12.jpeg" descr="Inhaltsplatzhalter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464186" y="1120130"/>
            <a:ext cx="6159498" cy="4617737"/>
          </a:xfrm>
          <a:prstGeom prst="rect">
            <a:avLst/>
          </a:prstGeom>
          <a:ln w="12700">
            <a:miter lim="400000"/>
          </a:ln>
        </p:spPr>
      </p:pic>
      <p:sp>
        <p:nvSpPr>
          <p:cNvPr id="399" name="Shape 399"/>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30</a:t>
            </a:fld>
            <a:endParaRPr/>
          </a:p>
        </p:txBody>
      </p:sp>
      <p:sp>
        <p:nvSpPr>
          <p:cNvPr id="400" name="Shape 400"/>
          <p:cNvSpPr/>
          <p:nvPr/>
        </p:nvSpPr>
        <p:spPr>
          <a:xfrm>
            <a:off x="6239241" y="5428288"/>
            <a:ext cx="1990359" cy="98488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2400" b="0"/>
            </a:pPr>
            <a:r>
              <a:rPr lang="en-US" sz="2600" dirty="0"/>
              <a:t>Tulip  </a:t>
            </a:r>
            <a:r>
              <a:rPr lang="en-US" dirty="0"/>
              <a:t/>
            </a:r>
            <a:br>
              <a:rPr lang="en-US" dirty="0"/>
            </a:br>
            <a:r>
              <a:rPr lang="bo-CN" sz="3200" dirty="0">
                <a:latin typeface="Monlam Uni OuChan2"/>
                <a:ea typeface="Monlam Uni OuChan2"/>
                <a:cs typeface="Monlam Uni OuChan2"/>
                <a:sym typeface="Monlam Uni OuChan2"/>
              </a:rPr>
              <a:t>ཊུ་ལིབ་མེ་ཏོག</a:t>
            </a:r>
            <a:endParaRPr sz="320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4" name="Shape 404"/>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31</a:t>
            </a:fld>
            <a:endParaRPr/>
          </a:p>
        </p:txBody>
      </p:sp>
      <p:pic>
        <p:nvPicPr>
          <p:cNvPr id="405" name="image13.jpeg" descr="Inhaltsplatzhalter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04629" y="618989"/>
            <a:ext cx="5890744" cy="5444214"/>
          </a:xfrm>
          <a:prstGeom prst="rect">
            <a:avLst/>
          </a:prstGeom>
          <a:ln w="12700">
            <a:miter lim="400000"/>
          </a:ln>
        </p:spPr>
      </p:pic>
      <p:sp>
        <p:nvSpPr>
          <p:cNvPr id="406" name="Shape 406"/>
          <p:cNvSpPr/>
          <p:nvPr/>
        </p:nvSpPr>
        <p:spPr>
          <a:xfrm>
            <a:off x="7006321" y="4605328"/>
            <a:ext cx="1948158" cy="98488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2400" b="0"/>
            </a:pPr>
            <a:r>
              <a:rPr lang="en-US" sz="2600" dirty="0"/>
              <a:t>   </a:t>
            </a:r>
            <a:r>
              <a:rPr sz="2600" dirty="0"/>
              <a:t>Tulip</a:t>
            </a:r>
            <a:r>
              <a:rPr dirty="0"/>
              <a:t>  </a:t>
            </a:r>
            <a:br>
              <a:rPr dirty="0"/>
            </a:br>
            <a:r>
              <a:rPr sz="3200" dirty="0" err="1">
                <a:latin typeface="Monlam Uni OuChan2"/>
                <a:ea typeface="Monlam Uni OuChan2"/>
                <a:cs typeface="Monlam Uni OuChan2"/>
                <a:sym typeface="Monlam Uni OuChan2"/>
              </a:rPr>
              <a:t>ཊུ་ལིབ་མེ་ཏོག</a:t>
            </a:r>
            <a:endParaRPr sz="3200" dirty="0">
              <a:latin typeface="Monlam Uni OuChan2"/>
              <a:ea typeface="Monlam Uni OuChan2"/>
              <a:cs typeface="Monlam Uni OuChan2"/>
              <a:sym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image14.jpg" descr="Inhaltsplatzhalter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77997" y="2205146"/>
            <a:ext cx="3333566" cy="3475107"/>
          </a:xfrm>
          <a:prstGeom prst="rect">
            <a:avLst/>
          </a:prstGeom>
          <a:ln w="12700">
            <a:miter lim="400000"/>
          </a:ln>
        </p:spPr>
      </p:pic>
      <p:sp>
        <p:nvSpPr>
          <p:cNvPr id="409" name="Shape 40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32</a:t>
            </a:fld>
            <a:endParaRPr/>
          </a:p>
        </p:txBody>
      </p:sp>
      <p:sp>
        <p:nvSpPr>
          <p:cNvPr id="410" name="Shape 410"/>
          <p:cNvSpPr/>
          <p:nvPr/>
        </p:nvSpPr>
        <p:spPr>
          <a:xfrm>
            <a:off x="1439108" y="353611"/>
            <a:ext cx="7176572" cy="63093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r>
              <a:rPr dirty="0"/>
              <a:t>Pea flower   </a:t>
            </a:r>
            <a:r>
              <a:rPr sz="3500" dirty="0" err="1">
                <a:latin typeface="Monlam Uni OuChan2"/>
                <a:ea typeface="Monlam Uni OuChan2"/>
                <a:cs typeface="Monlam Uni OuChan2"/>
                <a:sym typeface="Monlam Uni OuChan2"/>
              </a:rPr>
              <a:t>སྲན་མའི་མེ་ཏོག</a:t>
            </a:r>
            <a:endParaRPr sz="3500" dirty="0">
              <a:latin typeface="Monlam Uni OuChan2"/>
              <a:ea typeface="Monlam Uni OuChan2"/>
              <a:cs typeface="Monlam Uni OuChan2"/>
              <a:sym typeface="Monlam Uni OuChan2"/>
            </a:endParaRPr>
          </a:p>
        </p:txBody>
      </p:sp>
      <p:grpSp>
        <p:nvGrpSpPr>
          <p:cNvPr id="417" name="Group 417"/>
          <p:cNvGrpSpPr/>
          <p:nvPr/>
        </p:nvGrpSpPr>
        <p:grpSpPr>
          <a:xfrm>
            <a:off x="3852398" y="371137"/>
            <a:ext cx="5469401" cy="6175212"/>
            <a:chOff x="0" y="-470309"/>
            <a:chExt cx="5469399" cy="5985938"/>
          </a:xfrm>
        </p:grpSpPr>
        <p:pic>
          <p:nvPicPr>
            <p:cNvPr id="411" name="pasted-image.tiff"/>
            <p:cNvPicPr>
              <a:picLocks noChangeAspect="1"/>
            </p:cNvPicPr>
            <p:nvPr/>
          </p:nvPicPr>
          <p:blipFill>
            <a:blip r:embed="rId3"/>
            <a:stretch>
              <a:fillRect/>
            </a:stretch>
          </p:blipFill>
          <p:spPr>
            <a:xfrm>
              <a:off x="0" y="1234885"/>
              <a:ext cx="5013603" cy="3475038"/>
            </a:xfrm>
            <a:prstGeom prst="rect">
              <a:avLst/>
            </a:prstGeom>
            <a:ln w="12700" cap="flat">
              <a:noFill/>
              <a:miter lim="400000"/>
            </a:ln>
            <a:effectLst/>
          </p:spPr>
        </p:pic>
        <p:sp>
          <p:nvSpPr>
            <p:cNvPr id="412" name="Shape 412"/>
            <p:cNvSpPr/>
            <p:nvPr/>
          </p:nvSpPr>
          <p:spPr>
            <a:xfrm>
              <a:off x="690504" y="4685240"/>
              <a:ext cx="3331097" cy="8303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200" b="0"/>
              </a:pPr>
              <a:r>
                <a:rPr dirty="0"/>
                <a:t>Connected stamens</a:t>
              </a:r>
              <a:br>
                <a:rPr dirty="0"/>
              </a:br>
              <a:r>
                <a:rPr sz="2700" dirty="0" err="1">
                  <a:solidFill>
                    <a:schemeClr val="tx1"/>
                  </a:solidFill>
                  <a:latin typeface="Monlam Uni OuChan2"/>
                  <a:ea typeface="Monlam Uni OuChan2"/>
                  <a:cs typeface="Monlam Uni OuChan2"/>
                  <a:sym typeface="Monlam Uni OuChan2"/>
                </a:rPr>
                <a:t>ཟེ་འབྲུ་མཐུད་པ</a:t>
              </a:r>
              <a:r>
                <a:rPr sz="2700" dirty="0">
                  <a:solidFill>
                    <a:schemeClr val="tx1"/>
                  </a:solidFill>
                  <a:latin typeface="Monlam Uni OuChan2"/>
                  <a:ea typeface="Monlam Uni OuChan2"/>
                  <a:cs typeface="Monlam Uni OuChan2"/>
                  <a:sym typeface="Monlam Uni OuChan2"/>
                </a:rPr>
                <a:t>།</a:t>
              </a:r>
            </a:p>
          </p:txBody>
        </p:sp>
        <p:sp>
          <p:nvSpPr>
            <p:cNvPr id="413" name="Shape 413"/>
            <p:cNvSpPr/>
            <p:nvPr/>
          </p:nvSpPr>
          <p:spPr>
            <a:xfrm>
              <a:off x="3699737" y="-470309"/>
              <a:ext cx="1769662" cy="875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2400">
                  <a:solidFill>
                    <a:srgbClr val="F62402"/>
                  </a:solidFill>
                </a:defRPr>
              </a:pPr>
              <a:r>
                <a:rPr dirty="0"/>
                <a:t>Pistil  </a:t>
              </a:r>
              <a:r>
                <a:rPr b="0" dirty="0">
                  <a:latin typeface="Monlam Uni OuChan2"/>
                  <a:ea typeface="Monlam Uni OuChan2"/>
                  <a:cs typeface="Monlam Uni OuChan2"/>
                  <a:sym typeface="Monlam Uni OuChan2"/>
                </a:rPr>
                <a:t> </a:t>
              </a:r>
              <a:r>
                <a:rPr lang="en-IN" b="0" dirty="0">
                  <a:latin typeface="Monlam Uni OuChan2"/>
                  <a:ea typeface="Monlam Uni OuChan2"/>
                  <a:cs typeface="Monlam Uni OuChan2"/>
                  <a:sym typeface="Monlam Uni OuChan2"/>
                </a:rPr>
                <a:t/>
              </a:r>
              <a:br>
                <a:rPr lang="en-IN" b="0" dirty="0">
                  <a:latin typeface="Monlam Uni OuChan2"/>
                  <a:ea typeface="Monlam Uni OuChan2"/>
                  <a:cs typeface="Monlam Uni OuChan2"/>
                  <a:sym typeface="Monlam Uni OuChan2"/>
                </a:rPr>
              </a:br>
              <a:r>
                <a:rPr lang="bo-CN" sz="2800" b="0" dirty="0">
                  <a:solidFill>
                    <a:srgbClr val="FF0000"/>
                  </a:solidFill>
                  <a:latin typeface="Monlam Uni OuChan2"/>
                  <a:sym typeface="Calibri"/>
                </a:rPr>
                <a:t>བུ་སྣོད།</a:t>
              </a:r>
              <a:r>
                <a:rPr lang="bo-CN" sz="2800" dirty="0">
                  <a:solidFill>
                    <a:srgbClr val="FF0000"/>
                  </a:solidFill>
                  <a:latin typeface="Monlam Uni OuChan2"/>
                  <a:cs typeface="Monlam Uni OuChan2"/>
                </a:rPr>
                <a:t> </a:t>
              </a:r>
              <a:endParaRPr sz="2700" b="0" dirty="0">
                <a:latin typeface="Monlam Uni OuChan2"/>
                <a:ea typeface="Monlam Uni OuChan2"/>
                <a:cs typeface="Monlam Uni OuChan2"/>
                <a:sym typeface="Monlam Uni OuChan2"/>
              </a:endParaRPr>
            </a:p>
          </p:txBody>
        </p:sp>
        <p:sp>
          <p:nvSpPr>
            <p:cNvPr id="414" name="Shape 414"/>
            <p:cNvSpPr/>
            <p:nvPr/>
          </p:nvSpPr>
          <p:spPr>
            <a:xfrm>
              <a:off x="1018856" y="621725"/>
              <a:ext cx="2049867" cy="502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2400">
                  <a:solidFill>
                    <a:schemeClr val="accent1">
                      <a:hueOff val="47394"/>
                      <a:satOff val="-25753"/>
                      <a:lumOff val="-7544"/>
                    </a:schemeClr>
                  </a:solidFill>
                </a:defRPr>
              </a:pPr>
              <a:r>
                <a:rPr dirty="0"/>
                <a:t>Petals </a:t>
              </a:r>
              <a:r>
                <a:rPr sz="2700" b="0" dirty="0" err="1">
                  <a:latin typeface="Monlam Uni OuChan2"/>
                  <a:ea typeface="Monlam Uni OuChan2"/>
                  <a:cs typeface="Monlam Uni OuChan2"/>
                  <a:sym typeface="Monlam Uni OuChan2"/>
                </a:rPr>
                <a:t>འདབ་མ</a:t>
              </a:r>
              <a:r>
                <a:rPr lang="bo-CN" sz="2700" b="0" dirty="0">
                  <a:latin typeface="Monlam Uni OuChan2"/>
                  <a:ea typeface="Monlam Uni OuChan2"/>
                  <a:cs typeface="Monlam Uni OuChan2"/>
                  <a:sym typeface="Monlam Uni OuChan2"/>
                </a:rPr>
                <a:t>།</a:t>
              </a:r>
              <a:endParaRPr sz="2700" b="0" dirty="0">
                <a:latin typeface="Monlam Uni OuChan2"/>
                <a:ea typeface="Monlam Uni OuChan2"/>
                <a:cs typeface="Monlam Uni OuChan2"/>
                <a:sym typeface="Monlam Uni OuChan2"/>
              </a:endParaRPr>
            </a:p>
          </p:txBody>
        </p:sp>
        <p:sp>
          <p:nvSpPr>
            <p:cNvPr id="415" name="Shape 415"/>
            <p:cNvSpPr/>
            <p:nvPr/>
          </p:nvSpPr>
          <p:spPr>
            <a:xfrm flipH="1">
              <a:off x="3508216" y="483604"/>
              <a:ext cx="482825" cy="2164853"/>
            </a:xfrm>
            <a:prstGeom prst="line">
              <a:avLst/>
            </a:prstGeom>
            <a:noFill/>
            <a:ln w="50800" cap="flat">
              <a:solidFill>
                <a:srgbClr val="F62402"/>
              </a:solidFill>
              <a:prstDash val="solid"/>
              <a:miter lim="400000"/>
              <a:tailEnd type="triangle" w="med" len="med"/>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6" name="Shape 416"/>
            <p:cNvSpPr/>
            <p:nvPr/>
          </p:nvSpPr>
          <p:spPr>
            <a:xfrm>
              <a:off x="2174772" y="1019847"/>
              <a:ext cx="843529" cy="1153903"/>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33</a:t>
            </a:fld>
            <a:endParaRPr/>
          </a:p>
        </p:txBody>
      </p:sp>
      <p:sp>
        <p:nvSpPr>
          <p:cNvPr id="420" name="Shape 420"/>
          <p:cNvSpPr/>
          <p:nvPr/>
        </p:nvSpPr>
        <p:spPr>
          <a:xfrm>
            <a:off x="561305" y="157467"/>
            <a:ext cx="8229602" cy="1094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pPr defTabSz="448055">
              <a:defRPr b="0"/>
            </a:pPr>
            <a:r>
              <a:rPr dirty="0">
                <a:solidFill>
                  <a:schemeClr val="accent3">
                    <a:lumMod val="75000"/>
                  </a:schemeClr>
                </a:solidFill>
              </a:rPr>
              <a:t>Single </a:t>
            </a:r>
            <a:r>
              <a:rPr dirty="0"/>
              <a:t>and </a:t>
            </a:r>
            <a:r>
              <a:rPr dirty="0">
                <a:solidFill>
                  <a:schemeClr val="accent5"/>
                </a:solidFill>
              </a:rPr>
              <a:t>Composite</a:t>
            </a:r>
            <a:r>
              <a:rPr dirty="0"/>
              <a:t> Flowers</a:t>
            </a:r>
            <a:br>
              <a:rPr dirty="0"/>
            </a:br>
            <a:r>
              <a:rPr dirty="0" err="1">
                <a:solidFill>
                  <a:schemeClr val="accent3">
                    <a:lumMod val="75000"/>
                  </a:schemeClr>
                </a:solidFill>
                <a:latin typeface="Monlam Uni OuChan2"/>
                <a:ea typeface="Monlam Uni OuChan2"/>
                <a:cs typeface="Monlam Uni OuChan2"/>
                <a:sym typeface="Monlam Uni OuChan2"/>
              </a:rPr>
              <a:t>འདབ་མ་ངེས་ཅན</a:t>
            </a:r>
            <a:r>
              <a:rPr dirty="0">
                <a:solidFill>
                  <a:schemeClr val="accent3">
                    <a:lumMod val="75000"/>
                  </a:schemeClr>
                </a:solidFill>
                <a:latin typeface="Monlam Uni OuChan2"/>
                <a:ea typeface="Monlam Uni OuChan2"/>
                <a:cs typeface="Monlam Uni OuChan2"/>
                <a:sym typeface="Monlam Uni OuChan2"/>
              </a:rPr>
              <a:t>་</a:t>
            </a:r>
            <a:r>
              <a:rPr lang="bo-CN" dirty="0">
                <a:solidFill>
                  <a:schemeClr val="accent3">
                    <a:lumMod val="75000"/>
                  </a:schemeClr>
                </a:solidFill>
                <a:latin typeface="Monlam Uni OuChan2"/>
                <a:ea typeface="Monlam Uni OuChan2"/>
                <a:cs typeface="Monlam Uni OuChan2"/>
                <a:sym typeface="Monlam Uni OuChan2"/>
              </a:rPr>
              <a:t>གྱི་</a:t>
            </a:r>
            <a:r>
              <a:rPr dirty="0" err="1">
                <a:solidFill>
                  <a:schemeClr val="accent3">
                    <a:lumMod val="75000"/>
                  </a:schemeClr>
                </a:solidFill>
                <a:latin typeface="Monlam Uni OuChan2"/>
                <a:ea typeface="Monlam Uni OuChan2"/>
                <a:cs typeface="Monlam Uni OuChan2"/>
                <a:sym typeface="Monlam Uni OuChan2"/>
              </a:rPr>
              <a:t>མེ་ཏོག</a:t>
            </a:r>
            <a:r>
              <a:rPr dirty="0" err="1">
                <a:solidFill>
                  <a:srgbClr val="FFC000"/>
                </a:solidFill>
                <a:latin typeface="Monlam Uni OuChan2"/>
                <a:ea typeface="Monlam Uni OuChan2"/>
                <a:cs typeface="Monlam Uni OuChan2"/>
                <a:sym typeface="Monlam Uni OuChan2"/>
              </a:rPr>
              <a:t>་</a:t>
            </a:r>
            <a:r>
              <a:rPr dirty="0" err="1">
                <a:latin typeface="Monlam Uni OuChan2"/>
                <a:ea typeface="Monlam Uni OuChan2"/>
                <a:cs typeface="Monlam Uni OuChan2"/>
                <a:sym typeface="Monlam Uni OuChan2"/>
              </a:rPr>
              <a:t>དང་</a:t>
            </a:r>
            <a:r>
              <a:rPr dirty="0" err="1">
                <a:solidFill>
                  <a:schemeClr val="accent5"/>
                </a:solidFill>
                <a:latin typeface="Monlam Uni OuChan2"/>
                <a:ea typeface="Monlam Uni OuChan2"/>
                <a:cs typeface="Monlam Uni OuChan2"/>
                <a:sym typeface="Monlam Uni OuChan2"/>
              </a:rPr>
              <a:t>འདབ་མ་ཕྱུག་པའི་མེ་ཏོག</a:t>
            </a:r>
            <a:r>
              <a:rPr dirty="0">
                <a:latin typeface="Monlam Uni OuChan2"/>
                <a:ea typeface="Monlam Uni OuChan2"/>
                <a:cs typeface="Monlam Uni OuChan2"/>
                <a:sym typeface="Monlam Uni OuChan2"/>
              </a:rPr>
              <a:t> </a:t>
            </a:r>
          </a:p>
        </p:txBody>
      </p:sp>
      <p:grpSp>
        <p:nvGrpSpPr>
          <p:cNvPr id="423" name="Group 423"/>
          <p:cNvGrpSpPr/>
          <p:nvPr/>
        </p:nvGrpSpPr>
        <p:grpSpPr>
          <a:xfrm>
            <a:off x="443509" y="1468766"/>
            <a:ext cx="4128490" cy="5184006"/>
            <a:chOff x="234354" y="0"/>
            <a:chExt cx="4128488" cy="5184005"/>
          </a:xfrm>
        </p:grpSpPr>
        <p:pic>
          <p:nvPicPr>
            <p:cNvPr id="421" name="image13.png" descr="Inhaltsplatzhalter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4354" y="0"/>
              <a:ext cx="3569893" cy="4000693"/>
            </a:xfrm>
            <a:prstGeom prst="rect">
              <a:avLst/>
            </a:prstGeom>
            <a:ln w="12700" cap="flat">
              <a:noFill/>
              <a:miter lim="400000"/>
            </a:ln>
            <a:effectLst/>
          </p:spPr>
        </p:pic>
        <p:sp>
          <p:nvSpPr>
            <p:cNvPr id="422" name="Shape 422"/>
            <p:cNvSpPr/>
            <p:nvPr/>
          </p:nvSpPr>
          <p:spPr>
            <a:xfrm>
              <a:off x="284479" y="4039080"/>
              <a:ext cx="4078363" cy="1144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lnSpc>
                  <a:spcPct val="80000"/>
                </a:lnSpc>
                <a:defRPr sz="1800" b="0"/>
              </a:pPr>
              <a:r>
                <a:rPr dirty="0"/>
                <a:t>Several single flowers, each with </a:t>
              </a:r>
              <a:r>
                <a:rPr lang="en-US" dirty="0"/>
                <a:t>        </a:t>
              </a:r>
              <a:r>
                <a:rPr dirty="0"/>
                <a:t>a stem and its own petals.</a:t>
              </a:r>
              <a:br>
                <a:rPr dirty="0"/>
              </a:br>
              <a:r>
                <a:rPr sz="2400" dirty="0" err="1">
                  <a:latin typeface="Monlam Uni OuChan2"/>
                  <a:ea typeface="Monlam Uni OuChan2"/>
                  <a:cs typeface="Monlam Uni OuChan2"/>
                  <a:sym typeface="Monlam Uni OuChan2"/>
                </a:rPr>
                <a:t>མེ་ཏོག་རྐྱང་པ་མང་པོ</a:t>
              </a:r>
              <a:r>
                <a:rPr lang="bo-CN" sz="2400" dirty="0">
                  <a:latin typeface="Monlam Uni OuChan2"/>
                  <a:ea typeface="Monlam Uni OuChan2"/>
                  <a:cs typeface="Monlam Uni OuChan2"/>
                  <a:sym typeface="Monlam Uni OuChan2"/>
                </a:rPr>
                <a:t>། </a:t>
              </a:r>
              <a:r>
                <a:rPr sz="2400" dirty="0" err="1">
                  <a:latin typeface="Monlam Uni OuChan2"/>
                  <a:ea typeface="Monlam Uni OuChan2"/>
                  <a:cs typeface="Monlam Uni OuChan2"/>
                  <a:sym typeface="Monlam Uni OuChan2"/>
                </a:rPr>
                <a:t>ཚང་མར་སྡོང་པོ་ཡོད་པ</a:t>
              </a:r>
              <a:r>
                <a:rPr sz="2400" dirty="0">
                  <a:latin typeface="Monlam Uni OuChan2"/>
                  <a:ea typeface="Monlam Uni OuChan2"/>
                  <a:cs typeface="Monlam Uni OuChan2"/>
                  <a:sym typeface="Monlam Uni OuChan2"/>
                </a:rPr>
                <a:t>་</a:t>
              </a:r>
              <a:r>
                <a:rPr lang="en-US" sz="2400" dirty="0">
                  <a:latin typeface="Monlam Uni OuChan2"/>
                  <a:ea typeface="Monlam Uni OuChan2"/>
                  <a:cs typeface="Monlam Uni OuChan2"/>
                  <a:sym typeface="Monlam Uni OuChan2"/>
                </a:rPr>
                <a:t>         </a:t>
              </a:r>
              <a:r>
                <a:rPr sz="2400" dirty="0" err="1">
                  <a:latin typeface="Monlam Uni OuChan2"/>
                  <a:ea typeface="Monlam Uni OuChan2"/>
                  <a:cs typeface="Monlam Uni OuChan2"/>
                  <a:sym typeface="Monlam Uni OuChan2"/>
                </a:rPr>
                <a:t>དང་མཉམ་དུ་རང་གི་འདབ་མ་ཡོད་པ</a:t>
              </a:r>
              <a:r>
                <a:rPr sz="2400" dirty="0">
                  <a:latin typeface="Monlam Uni OuChan2"/>
                  <a:ea typeface="Monlam Uni OuChan2"/>
                  <a:cs typeface="Monlam Uni OuChan2"/>
                  <a:sym typeface="Monlam Uni OuChan2"/>
                </a:rPr>
                <a:t>།</a:t>
              </a:r>
            </a:p>
          </p:txBody>
        </p:sp>
      </p:grpSp>
      <p:grpSp>
        <p:nvGrpSpPr>
          <p:cNvPr id="426" name="Group 426"/>
          <p:cNvGrpSpPr/>
          <p:nvPr/>
        </p:nvGrpSpPr>
        <p:grpSpPr>
          <a:xfrm>
            <a:off x="4727344" y="1468766"/>
            <a:ext cx="4746856" cy="4779615"/>
            <a:chOff x="0" y="0"/>
            <a:chExt cx="4746855" cy="4779614"/>
          </a:xfrm>
        </p:grpSpPr>
        <p:pic>
          <p:nvPicPr>
            <p:cNvPr id="424" name="image10.png" descr="Inhaltsplatzhalter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8654" y="0"/>
              <a:ext cx="3569738" cy="4000518"/>
            </a:xfrm>
            <a:prstGeom prst="rect">
              <a:avLst/>
            </a:prstGeom>
            <a:ln w="12700" cap="flat">
              <a:noFill/>
              <a:miter lim="400000"/>
            </a:ln>
            <a:effectLst/>
          </p:spPr>
        </p:pic>
        <p:sp>
          <p:nvSpPr>
            <p:cNvPr id="425" name="Shape 425"/>
            <p:cNvSpPr/>
            <p:nvPr/>
          </p:nvSpPr>
          <p:spPr>
            <a:xfrm>
              <a:off x="0" y="4040475"/>
              <a:ext cx="4746855" cy="739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l" defTabSz="457200">
                <a:defRPr sz="1800" b="0"/>
              </a:pPr>
              <a:r>
                <a:rPr dirty="0"/>
                <a:t>Many red flowers sharing common petals</a:t>
              </a:r>
              <a:br>
                <a:rPr dirty="0"/>
              </a:br>
              <a:r>
                <a:rPr sz="2400" dirty="0">
                  <a:latin typeface="Monlam Uni OuChan2"/>
                  <a:ea typeface="Monlam Uni OuChan2"/>
                  <a:cs typeface="Monlam Uni OuChan2"/>
                  <a:sym typeface="Monlam Uni OuChan2"/>
                </a:rPr>
                <a:t>མེ་ཏོག་དམར་པོ་མང་པོ་འདབ་མ་གཅིག་ཏུ་ཡོད་པ།</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8" name="image19.jpeg" descr="Inhaltsplatzhalter 10"/>
          <p:cNvPicPr>
            <a:picLocks noChangeAspect="1"/>
          </p:cNvPicPr>
          <p:nvPr/>
        </p:nvPicPr>
        <p:blipFill>
          <a:blip r:embed="rId3" cstate="screen">
            <a:alphaModFix amt="84000"/>
            <a:extLst>
              <a:ext uri="{28A0092B-C50C-407E-A947-70E740481C1C}">
                <a14:useLocalDpi xmlns:a14="http://schemas.microsoft.com/office/drawing/2010/main"/>
              </a:ext>
            </a:extLst>
          </a:blip>
          <a:srcRect/>
          <a:stretch>
            <a:fillRect/>
          </a:stretch>
        </p:blipFill>
        <p:spPr>
          <a:xfrm>
            <a:off x="688664" y="1417637"/>
            <a:ext cx="3602307" cy="4037018"/>
          </a:xfrm>
          <a:prstGeom prst="rect">
            <a:avLst/>
          </a:prstGeom>
          <a:ln w="12700">
            <a:miter lim="400000"/>
          </a:ln>
        </p:spPr>
      </p:pic>
      <p:sp>
        <p:nvSpPr>
          <p:cNvPr id="429" name="Shape 429"/>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34</a:t>
            </a:fld>
            <a:endParaRPr/>
          </a:p>
        </p:txBody>
      </p:sp>
      <p:sp>
        <p:nvSpPr>
          <p:cNvPr id="433" name="Shape 433"/>
          <p:cNvSpPr>
            <a:spLocks noGrp="1"/>
          </p:cNvSpPr>
          <p:nvPr>
            <p:ph type="title" idx="4294967295"/>
          </p:nvPr>
        </p:nvSpPr>
        <p:spPr>
          <a:xfrm>
            <a:off x="0" y="76200"/>
            <a:ext cx="8229600" cy="1143000"/>
          </a:xfrm>
          <a:prstGeom prst="rect">
            <a:avLst/>
          </a:prstGeom>
        </p:spPr>
        <p:txBody>
          <a:bodyPr lIns="45718" tIns="45718" rIns="45718" bIns="45718">
            <a:normAutofit/>
          </a:bodyPr>
          <a:lstStyle/>
          <a:p>
            <a:pPr marL="0" marR="0" defTabSz="452627">
              <a:lnSpc>
                <a:spcPts val="3300"/>
              </a:lnSpc>
              <a:spcBef>
                <a:spcPts val="200"/>
              </a:spcBef>
              <a:tabLst>
                <a:tab pos="863600" algn="l"/>
              </a:tabLst>
              <a:defRPr sz="2800">
                <a:uFillTx/>
                <a:latin typeface="Helvetica"/>
                <a:ea typeface="Helvetica"/>
                <a:cs typeface="Helvetica"/>
                <a:sym typeface="Helvetica"/>
              </a:defRPr>
            </a:pPr>
            <a:r>
              <a:rPr dirty="0"/>
              <a:t>Single and Composite Flowers</a:t>
            </a:r>
            <a:br>
              <a:rPr dirty="0"/>
            </a:br>
            <a:r>
              <a:rPr dirty="0" err="1">
                <a:latin typeface="Monlam Uni OuChan2"/>
                <a:ea typeface="Monlam Uni OuChan2"/>
                <a:cs typeface="Monlam Uni OuChan2"/>
                <a:sym typeface="Monlam Uni OuChan2"/>
              </a:rPr>
              <a:t>འདབ་མ་ངེས་</a:t>
            </a:r>
            <a:r>
              <a:rPr dirty="0" err="1">
                <a:solidFill>
                  <a:schemeClr val="tx1"/>
                </a:solidFill>
                <a:latin typeface="Monlam Uni OuChan2"/>
                <a:ea typeface="Monlam Uni OuChan2"/>
                <a:cs typeface="Monlam Uni OuChan2"/>
                <a:sym typeface="Monlam Uni OuChan2"/>
              </a:rPr>
              <a:t>ཅན</a:t>
            </a:r>
            <a:r>
              <a:rPr dirty="0">
                <a:solidFill>
                  <a:schemeClr val="tx1"/>
                </a:solidFill>
                <a:latin typeface="Monlam Uni OuChan2"/>
                <a:ea typeface="Monlam Uni OuChan2"/>
                <a:cs typeface="Monlam Uni OuChan2"/>
                <a:sym typeface="Monlam Uni OuChan2"/>
              </a:rPr>
              <a:t>་</a:t>
            </a:r>
            <a:r>
              <a:rPr lang="bo-CN" dirty="0">
                <a:solidFill>
                  <a:schemeClr val="tx1"/>
                </a:solidFill>
                <a:latin typeface="Monlam Uni OuChan2"/>
                <a:ea typeface="Monlam Uni OuChan2"/>
                <a:cs typeface="Monlam Uni OuChan2"/>
                <a:sym typeface="Monlam Uni OuChan2"/>
              </a:rPr>
              <a:t>གྱི་</a:t>
            </a:r>
            <a:r>
              <a:rPr dirty="0" err="1">
                <a:solidFill>
                  <a:schemeClr val="tx1"/>
                </a:solidFill>
                <a:latin typeface="Monlam Uni OuChan2"/>
                <a:ea typeface="Monlam Uni OuChan2"/>
                <a:cs typeface="Monlam Uni OuChan2"/>
                <a:sym typeface="Monlam Uni OuChan2"/>
              </a:rPr>
              <a:t>མེ་</a:t>
            </a:r>
            <a:r>
              <a:rPr dirty="0" err="1">
                <a:latin typeface="Monlam Uni OuChan2"/>
                <a:ea typeface="Monlam Uni OuChan2"/>
                <a:cs typeface="Monlam Uni OuChan2"/>
                <a:sym typeface="Monlam Uni OuChan2"/>
              </a:rPr>
              <a:t>ཏོག་དང་འདབ་མ་ཕྱུག་པའི་མེ་ཏོག</a:t>
            </a:r>
            <a:r>
              <a:rPr dirty="0">
                <a:latin typeface="Monlam Uni OuChan2"/>
                <a:ea typeface="Monlam Uni OuChan2"/>
                <a:cs typeface="Monlam Uni OuChan2"/>
                <a:sym typeface="Monlam Uni OuChan2"/>
              </a:rPr>
              <a:t> </a:t>
            </a:r>
          </a:p>
        </p:txBody>
      </p:sp>
      <p:pic>
        <p:nvPicPr>
          <p:cNvPr id="430" name="image20.jpeg" descr="Inhaltsplatzhalter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879663" y="1417637"/>
            <a:ext cx="3602306" cy="4037018"/>
          </a:xfrm>
          <a:prstGeom prst="rect">
            <a:avLst/>
          </a:prstGeom>
          <a:ln w="12700">
            <a:miter lim="400000"/>
          </a:ln>
        </p:spPr>
      </p:pic>
      <p:sp>
        <p:nvSpPr>
          <p:cNvPr id="431" name="Shape 431"/>
          <p:cNvSpPr/>
          <p:nvPr/>
        </p:nvSpPr>
        <p:spPr>
          <a:xfrm>
            <a:off x="4879664" y="5652985"/>
            <a:ext cx="3602307"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l" defTabSz="457200">
              <a:defRPr sz="1800" b="0">
                <a:latin typeface="Calibri"/>
                <a:ea typeface="Calibri"/>
                <a:cs typeface="Calibri"/>
                <a:sym typeface="Calibri"/>
              </a:defRPr>
            </a:lvl1pPr>
          </a:lstStyle>
          <a:p>
            <a:r>
              <a:t>Apparently one flower, but inside ....</a:t>
            </a:r>
          </a:p>
        </p:txBody>
      </p:sp>
      <p:sp>
        <p:nvSpPr>
          <p:cNvPr id="432" name="Shape 432"/>
          <p:cNvSpPr/>
          <p:nvPr/>
        </p:nvSpPr>
        <p:spPr>
          <a:xfrm>
            <a:off x="688663" y="5652985"/>
            <a:ext cx="3602308"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l" defTabSz="457200">
              <a:defRPr sz="1800" b="0">
                <a:latin typeface="Calibri"/>
                <a:ea typeface="Calibri"/>
                <a:cs typeface="Calibri"/>
                <a:sym typeface="Calibri"/>
              </a:defRPr>
            </a:lvl1pPr>
          </a:lstStyle>
          <a:p>
            <a:r>
              <a:t>Several single flowers (pea flower)</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image16.jpg" descr="Inhaltsplatzhalter 9"/>
          <p:cNvPicPr>
            <a:picLocks noChangeAspect="1"/>
          </p:cNvPicPr>
          <p:nvPr/>
        </p:nvPicPr>
        <p:blipFill>
          <a:blip r:embed="rId2"/>
          <a:stretch>
            <a:fillRect/>
          </a:stretch>
        </p:blipFill>
        <p:spPr>
          <a:xfrm>
            <a:off x="994392" y="1413066"/>
            <a:ext cx="7155216" cy="4737537"/>
          </a:xfrm>
          <a:prstGeom prst="rect">
            <a:avLst/>
          </a:prstGeom>
          <a:ln w="12700">
            <a:miter lim="400000"/>
          </a:ln>
        </p:spPr>
      </p:pic>
      <p:sp>
        <p:nvSpPr>
          <p:cNvPr id="438" name="Shape 4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35</a:t>
            </a:fld>
            <a:endParaRPr/>
          </a:p>
        </p:txBody>
      </p:sp>
      <p:sp>
        <p:nvSpPr>
          <p:cNvPr id="439" name="Shape 439"/>
          <p:cNvSpPr>
            <a:spLocks noGrp="1"/>
          </p:cNvSpPr>
          <p:nvPr>
            <p:ph type="title" idx="4294967295"/>
          </p:nvPr>
        </p:nvSpPr>
        <p:spPr>
          <a:xfrm>
            <a:off x="914400" y="182563"/>
            <a:ext cx="8229600" cy="1143000"/>
          </a:xfrm>
          <a:prstGeom prst="rect">
            <a:avLst/>
          </a:prstGeom>
        </p:spPr>
        <p:txBody>
          <a:bodyPr lIns="45718" tIns="45718" rIns="45718" bIns="45718">
            <a:normAutofit/>
          </a:bodyPr>
          <a:lstStyle/>
          <a:p>
            <a:pPr marL="0" marR="0" defTabSz="384047">
              <a:lnSpc>
                <a:spcPts val="3300"/>
              </a:lnSpc>
              <a:spcBef>
                <a:spcPts val="200"/>
              </a:spcBef>
              <a:tabLst>
                <a:tab pos="863600" algn="l"/>
              </a:tabLst>
              <a:defRPr sz="2800">
                <a:uFillTx/>
                <a:latin typeface="Helvetica"/>
                <a:ea typeface="Helvetica"/>
                <a:cs typeface="Helvetica"/>
                <a:sym typeface="Helvetica"/>
              </a:defRPr>
            </a:pPr>
            <a:r>
              <a:rPr dirty="0"/>
              <a:t>Inside composite flower</a:t>
            </a:r>
            <a:br>
              <a:rPr dirty="0"/>
            </a:br>
            <a:r>
              <a:rPr sz="3300" dirty="0" err="1">
                <a:latin typeface="Monlam Uni OuChan2"/>
                <a:ea typeface="Monlam Uni OuChan2"/>
                <a:cs typeface="Monlam Uni OuChan2"/>
                <a:sym typeface="Monlam Uni OuChan2"/>
              </a:rPr>
              <a:t>འདབ་མ་ཕྱུག་པའི་མེ་ཏོག་གི་ནང</a:t>
            </a:r>
            <a:r>
              <a:rPr lang="bo-CN" sz="3300" dirty="0">
                <a:latin typeface="Monlam Uni OuChan2"/>
                <a:ea typeface="Monlam Uni OuChan2"/>
                <a:cs typeface="Monlam Uni OuChan2"/>
                <a:sym typeface="Monlam Uni OuChan2"/>
              </a:rPr>
              <a:t>་</a:t>
            </a:r>
            <a:r>
              <a:rPr sz="3300"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36</a:t>
            </a:fld>
            <a:endParaRPr/>
          </a:p>
        </p:txBody>
      </p:sp>
      <p:sp>
        <p:nvSpPr>
          <p:cNvPr id="452" name="Shape 452"/>
          <p:cNvSpPr>
            <a:spLocks noGrp="1"/>
          </p:cNvSpPr>
          <p:nvPr>
            <p:ph type="title" idx="4294967295"/>
          </p:nvPr>
        </p:nvSpPr>
        <p:spPr>
          <a:xfrm>
            <a:off x="914400" y="182563"/>
            <a:ext cx="8229600" cy="1143000"/>
          </a:xfrm>
          <a:prstGeom prst="rect">
            <a:avLst/>
          </a:prstGeom>
        </p:spPr>
        <p:txBody>
          <a:bodyPr lIns="45718" tIns="45718" rIns="45718" bIns="45718">
            <a:normAutofit/>
          </a:bodyPr>
          <a:lstStyle/>
          <a:p>
            <a:pPr marL="0" marR="0" defTabSz="384047">
              <a:lnSpc>
                <a:spcPts val="3300"/>
              </a:lnSpc>
              <a:spcBef>
                <a:spcPts val="200"/>
              </a:spcBef>
              <a:tabLst>
                <a:tab pos="863600" algn="l"/>
              </a:tabLst>
              <a:defRPr sz="2800">
                <a:uFillTx/>
                <a:latin typeface="Helvetica"/>
                <a:ea typeface="Helvetica"/>
                <a:cs typeface="Helvetica"/>
                <a:sym typeface="Helvetica"/>
              </a:defRPr>
            </a:pPr>
            <a:r>
              <a:rPr dirty="0"/>
              <a:t>Inside composite flower</a:t>
            </a:r>
            <a:br>
              <a:rPr dirty="0"/>
            </a:br>
            <a:r>
              <a:rPr sz="3200" dirty="0" err="1">
                <a:latin typeface="Monlam Uni OuChan2"/>
                <a:ea typeface="Monlam Uni OuChan2"/>
                <a:cs typeface="Monlam Uni OuChan2"/>
                <a:sym typeface="Monlam Uni OuChan2"/>
              </a:rPr>
              <a:t>འདབ་མ་ཕྱུག་པའི་མེ་ཏོག་གི་ནང</a:t>
            </a:r>
            <a:r>
              <a:rPr lang="bo-CN" sz="3200" dirty="0">
                <a:latin typeface="Monlam Uni OuChan2"/>
                <a:ea typeface="Monlam Uni OuChan2"/>
                <a:cs typeface="Monlam Uni OuChan2"/>
                <a:sym typeface="Monlam Uni OuChan2"/>
              </a:rPr>
              <a:t>་</a:t>
            </a:r>
            <a:r>
              <a:rPr sz="3200" dirty="0">
                <a:latin typeface="Monlam Uni OuChan2"/>
                <a:ea typeface="Monlam Uni OuChan2"/>
                <a:cs typeface="Monlam Uni OuChan2"/>
                <a:sym typeface="Monlam Uni OuChan2"/>
              </a:rPr>
              <a:t>།</a:t>
            </a:r>
          </a:p>
        </p:txBody>
      </p:sp>
      <p:pic>
        <p:nvPicPr>
          <p:cNvPr id="442" name="image1.gif" descr="Inhaltsplatzhalter 11"/>
          <p:cNvPicPr>
            <a:picLocks noChangeAspect="1"/>
          </p:cNvPicPr>
          <p:nvPr/>
        </p:nvPicPr>
        <p:blipFill>
          <a:blip r:embed="rId3"/>
          <a:stretch>
            <a:fillRect/>
          </a:stretch>
        </p:blipFill>
        <p:spPr>
          <a:xfrm>
            <a:off x="457200" y="1774905"/>
            <a:ext cx="8229600" cy="4176553"/>
          </a:xfrm>
          <a:prstGeom prst="rect">
            <a:avLst/>
          </a:prstGeom>
          <a:ln w="12700">
            <a:miter lim="400000"/>
          </a:ln>
        </p:spPr>
      </p:pic>
      <p:sp>
        <p:nvSpPr>
          <p:cNvPr id="443" name="Shape 443"/>
          <p:cNvSpPr/>
          <p:nvPr/>
        </p:nvSpPr>
        <p:spPr>
          <a:xfrm>
            <a:off x="163864" y="4355805"/>
            <a:ext cx="2617436" cy="1638549"/>
          </a:xfrm>
          <a:prstGeom prst="rect">
            <a:avLst/>
          </a:prstGeom>
          <a:solidFill>
            <a:srgbClr val="E9FEEC"/>
          </a:solidFill>
          <a:ln w="12700">
            <a:miter lim="400000"/>
          </a:ln>
        </p:spPr>
        <p:txBody>
          <a:bodyPr lIns="45718" tIns="45718" rIns="45718" bIns="45718" anchor="ctr"/>
          <a:lstStyle/>
          <a:p>
            <a:pPr defTabSz="457200">
              <a:defRPr sz="1800" b="0">
                <a:latin typeface="Calibri"/>
                <a:ea typeface="Calibri"/>
                <a:cs typeface="Calibri"/>
                <a:sym typeface="Calibri"/>
              </a:defRPr>
            </a:pPr>
            <a:endParaRPr/>
          </a:p>
        </p:txBody>
      </p:sp>
      <p:sp>
        <p:nvSpPr>
          <p:cNvPr id="444" name="Shape 444"/>
          <p:cNvSpPr/>
          <p:nvPr/>
        </p:nvSpPr>
        <p:spPr>
          <a:xfrm>
            <a:off x="2781299" y="5188730"/>
            <a:ext cx="1356289" cy="937434"/>
          </a:xfrm>
          <a:prstGeom prst="rect">
            <a:avLst/>
          </a:prstGeom>
          <a:solidFill>
            <a:srgbClr val="E9FEEC"/>
          </a:solidFill>
          <a:ln w="12700">
            <a:miter lim="400000"/>
          </a:ln>
        </p:spPr>
        <p:txBody>
          <a:bodyPr lIns="45718" tIns="45718" rIns="45718" bIns="45718" anchor="ctr"/>
          <a:lstStyle/>
          <a:p>
            <a:pPr defTabSz="457200">
              <a:defRPr sz="1800" b="0">
                <a:latin typeface="Calibri"/>
                <a:ea typeface="Calibri"/>
                <a:cs typeface="Calibri"/>
                <a:sym typeface="Calibri"/>
              </a:defRPr>
            </a:pPr>
            <a:endParaRPr/>
          </a:p>
        </p:txBody>
      </p:sp>
      <p:sp>
        <p:nvSpPr>
          <p:cNvPr id="445" name="Shape 445"/>
          <p:cNvSpPr/>
          <p:nvPr/>
        </p:nvSpPr>
        <p:spPr>
          <a:xfrm>
            <a:off x="240586" y="5734269"/>
            <a:ext cx="7601331" cy="83099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2200" b="0"/>
            </a:pPr>
            <a:r>
              <a:rPr lang="en-US" dirty="0">
                <a:solidFill>
                  <a:schemeClr val="tx1"/>
                </a:solidFill>
              </a:rPr>
              <a:t>Many </a:t>
            </a:r>
            <a:r>
              <a:rPr lang="en-US" dirty="0"/>
              <a:t>s</a:t>
            </a:r>
            <a:r>
              <a:rPr dirty="0"/>
              <a:t>ingle flowers inside composite</a:t>
            </a:r>
            <a:r>
              <a:rPr lang="en-IN" dirty="0"/>
              <a:t> </a:t>
            </a:r>
            <a:r>
              <a:rPr dirty="0"/>
              <a:t> = </a:t>
            </a:r>
            <a:r>
              <a:rPr lang="en-IN" dirty="0"/>
              <a:t> </a:t>
            </a:r>
            <a:r>
              <a:rPr dirty="0"/>
              <a:t>floret  </a:t>
            </a:r>
            <a:br>
              <a:rPr dirty="0"/>
            </a:br>
            <a:r>
              <a:rPr sz="2600" dirty="0" err="1">
                <a:latin typeface="Monlam Uni OuChan2"/>
                <a:ea typeface="Monlam Uni OuChan2"/>
                <a:cs typeface="Monlam Uni OuChan2"/>
                <a:sym typeface="Monlam Uni OuChan2"/>
              </a:rPr>
              <a:t>མེ་ཏོག་རྐྱང་པ</a:t>
            </a:r>
            <a:r>
              <a:rPr sz="2600" dirty="0">
                <a:latin typeface="Monlam Uni OuChan2"/>
                <a:ea typeface="Monlam Uni OuChan2"/>
                <a:cs typeface="Monlam Uni OuChan2"/>
                <a:sym typeface="Monlam Uni OuChan2"/>
              </a:rPr>
              <a:t>་</a:t>
            </a:r>
            <a:r>
              <a:rPr lang="bo-CN" sz="2600" dirty="0">
                <a:latin typeface="Monlam Uni OuChan2"/>
                <a:ea typeface="Monlam Uni OuChan2"/>
                <a:cs typeface="Monlam Uni OuChan2"/>
                <a:sym typeface="Monlam Uni OuChan2"/>
              </a:rPr>
              <a:t>མང་པོ་འདབ་མ་ཕྱུག་པའི་མེ་ཏོག་གི་ནང་</a:t>
            </a:r>
            <a:r>
              <a:rPr sz="2600" dirty="0">
                <a:latin typeface="Monlam Uni OuChan2"/>
                <a:ea typeface="Monlam Uni OuChan2"/>
                <a:cs typeface="Monlam Uni OuChan2"/>
                <a:sym typeface="Monlam Uni OuChan2"/>
              </a:rPr>
              <a:t>། </a:t>
            </a:r>
            <a:r>
              <a:rPr lang="en-US" sz="2600" dirty="0">
                <a:latin typeface="Monlam Uni OuChan2"/>
                <a:ea typeface="Monlam Uni OuChan2"/>
                <a:cs typeface="Monlam Uni OuChan2"/>
                <a:sym typeface="Monlam Uni OuChan2"/>
              </a:rPr>
              <a:t> </a:t>
            </a:r>
            <a:r>
              <a:rPr sz="2600" dirty="0">
                <a:latin typeface="Monlam Uni OuChan2"/>
                <a:ea typeface="Monlam Uni OuChan2"/>
                <a:cs typeface="Monlam Uni OuChan2"/>
                <a:sym typeface="Monlam Uni OuChan2"/>
              </a:rPr>
              <a:t>=</a:t>
            </a:r>
            <a:r>
              <a:rPr lang="en-US" sz="2600" dirty="0">
                <a:latin typeface="Monlam Uni OuChan2"/>
                <a:ea typeface="Monlam Uni OuChan2"/>
                <a:cs typeface="Monlam Uni OuChan2"/>
                <a:sym typeface="Monlam Uni OuChan2"/>
              </a:rPr>
              <a:t> </a:t>
            </a:r>
            <a:r>
              <a:rPr sz="2600" dirty="0">
                <a:latin typeface="Monlam Uni OuChan2"/>
                <a:ea typeface="Monlam Uni OuChan2"/>
                <a:cs typeface="Monlam Uni OuChan2"/>
                <a:sym typeface="Monlam Uni OuChan2"/>
              </a:rPr>
              <a:t> </a:t>
            </a:r>
            <a:r>
              <a:rPr lang="bo-CN" sz="2600" dirty="0"/>
              <a:t>མེ་ཏོག་ཕྲ་མོ</a:t>
            </a:r>
            <a:r>
              <a:rPr lang="bo-CN" sz="2600" dirty="0">
                <a:latin typeface="Monlam Uni OuChan2"/>
                <a:ea typeface="Monlam Uni OuChan2"/>
                <a:cs typeface="Monlam Uni OuChan2"/>
                <a:sym typeface="Monlam Uni OuChan2"/>
              </a:rPr>
              <a:t>་མང་པོ</a:t>
            </a:r>
            <a:r>
              <a:rPr lang="bo-CN" sz="2600" dirty="0"/>
              <a:t>།</a:t>
            </a:r>
            <a:endParaRPr sz="2600" dirty="0">
              <a:latin typeface="Monlam Uni OuChan2"/>
              <a:ea typeface="Monlam Uni OuChan2"/>
              <a:cs typeface="Monlam Uni OuChan2"/>
              <a:sym typeface="Monlam Uni OuChan2"/>
            </a:endParaRPr>
          </a:p>
        </p:txBody>
      </p:sp>
      <p:sp>
        <p:nvSpPr>
          <p:cNvPr id="446" name="Shape 446"/>
          <p:cNvSpPr/>
          <p:nvPr/>
        </p:nvSpPr>
        <p:spPr>
          <a:xfrm>
            <a:off x="3136900" y="2019300"/>
            <a:ext cx="1320800" cy="923330"/>
          </a:xfrm>
          <a:prstGeom prst="rect">
            <a:avLst/>
          </a:prstGeom>
          <a:solidFill>
            <a:srgbClr val="E9FEEC"/>
          </a:solidFill>
          <a:ln w="12700">
            <a:miter lim="400000"/>
          </a:ln>
        </p:spPr>
        <p:txBody>
          <a:bodyPr lIns="45718" tIns="45718" rIns="45718" bIns="45718"/>
          <a:lstStyle/>
          <a:p>
            <a:pPr algn="l" defTabSz="457200">
              <a:defRPr sz="1800" b="0">
                <a:latin typeface="Calibri"/>
                <a:ea typeface="Calibri"/>
                <a:cs typeface="Calibri"/>
                <a:sym typeface="Calibri"/>
              </a:defRPr>
            </a:pPr>
            <a:endParaRPr/>
          </a:p>
        </p:txBody>
      </p:sp>
      <p:sp>
        <p:nvSpPr>
          <p:cNvPr id="447" name="Shape 447"/>
          <p:cNvSpPr/>
          <p:nvPr/>
        </p:nvSpPr>
        <p:spPr>
          <a:xfrm>
            <a:off x="6140868" y="4422945"/>
            <a:ext cx="2474546" cy="1270001"/>
          </a:xfrm>
          <a:prstGeom prst="rect">
            <a:avLst/>
          </a:prstGeom>
          <a:solidFill>
            <a:srgbClr val="E9FEEC"/>
          </a:solidFill>
          <a:ln w="12700">
            <a:miter lim="400000"/>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8" name="Shape 448"/>
          <p:cNvSpPr/>
          <p:nvPr/>
        </p:nvSpPr>
        <p:spPr>
          <a:xfrm>
            <a:off x="6117773" y="4851229"/>
            <a:ext cx="85077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atin typeface="Times"/>
                <a:ea typeface="Times"/>
                <a:cs typeface="Times"/>
                <a:sym typeface="Times"/>
              </a:defRPr>
            </a:lvl1pPr>
          </a:lstStyle>
          <a:p>
            <a:r>
              <a:t>disc</a:t>
            </a:r>
          </a:p>
        </p:txBody>
      </p:sp>
      <p:sp>
        <p:nvSpPr>
          <p:cNvPr id="449" name="Shape 449"/>
          <p:cNvSpPr/>
          <p:nvPr/>
        </p:nvSpPr>
        <p:spPr>
          <a:xfrm>
            <a:off x="6191052" y="5406095"/>
            <a:ext cx="618759" cy="5027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200" b="0">
                <a:latin typeface="Monlam Uni OuChan2"/>
                <a:ea typeface="Monlam Uni OuChan2"/>
                <a:cs typeface="Monlam Uni OuChan2"/>
                <a:sym typeface="Monlam Uni OuChan2"/>
              </a:defRPr>
            </a:lvl1pPr>
          </a:lstStyle>
          <a:p>
            <a:r>
              <a:rPr sz="2600" dirty="0" err="1"/>
              <a:t>སྡེར་མ</a:t>
            </a:r>
            <a:r>
              <a:rPr sz="2600" dirty="0"/>
              <a:t>།</a:t>
            </a:r>
          </a:p>
        </p:txBody>
      </p:sp>
      <p:sp>
        <p:nvSpPr>
          <p:cNvPr id="450" name="Shape 450"/>
          <p:cNvSpPr/>
          <p:nvPr/>
        </p:nvSpPr>
        <p:spPr>
          <a:xfrm>
            <a:off x="4916501" y="1343943"/>
            <a:ext cx="3711947"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2200" b="0">
                <a:latin typeface="Monlam Uni OuChan2"/>
                <a:ea typeface="Monlam Uni OuChan2"/>
                <a:cs typeface="Monlam Uni OuChan2"/>
                <a:sym typeface="Monlam Uni OuChan2"/>
              </a:defRPr>
            </a:lvl1pPr>
          </a:lstStyle>
          <a:p>
            <a:r>
              <a:rPr sz="2600" dirty="0" err="1"/>
              <a:t>སྡེར་མའི་དབྱིབས་ཀྱི་མེ་ཏོག་ཕྲ་མོ</a:t>
            </a:r>
            <a:r>
              <a:rPr sz="2600" dirty="0"/>
              <a:t>།</a:t>
            </a:r>
          </a:p>
        </p:txBody>
      </p:sp>
      <p:sp>
        <p:nvSpPr>
          <p:cNvPr id="451" name="Shape 451"/>
          <p:cNvSpPr/>
          <p:nvPr/>
        </p:nvSpPr>
        <p:spPr>
          <a:xfrm>
            <a:off x="664910" y="1356901"/>
            <a:ext cx="3511830" cy="50270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457200">
              <a:defRPr sz="2200" b="0">
                <a:latin typeface="Monlam Uni OuChan2"/>
                <a:ea typeface="Monlam Uni OuChan2"/>
                <a:cs typeface="Monlam Uni OuChan2"/>
                <a:sym typeface="Monlam Uni OuChan2"/>
              </a:defRPr>
            </a:lvl1pPr>
          </a:lstStyle>
          <a:p>
            <a:r>
              <a:rPr sz="2600" dirty="0" err="1"/>
              <a:t>ཟེར་མདའི་དབྱིབས་ཀྱི་མེ་ཏོག་ཕྲ་མོ</a:t>
            </a:r>
            <a:r>
              <a:rPr sz="26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37</a:t>
            </a:fld>
            <a:endParaRPr/>
          </a:p>
        </p:txBody>
      </p:sp>
      <p:sp>
        <p:nvSpPr>
          <p:cNvPr id="457" name="Shape 457"/>
          <p:cNvSpPr>
            <a:spLocks noGrp="1"/>
          </p:cNvSpPr>
          <p:nvPr>
            <p:ph type="title" idx="4294967295"/>
          </p:nvPr>
        </p:nvSpPr>
        <p:spPr>
          <a:xfrm>
            <a:off x="914400" y="-44450"/>
            <a:ext cx="8229600" cy="1143000"/>
          </a:xfrm>
          <a:prstGeom prst="rect">
            <a:avLst/>
          </a:prstGeom>
        </p:spPr>
        <p:txBody>
          <a:bodyPr lIns="45718" tIns="45718" rIns="45718" bIns="45718">
            <a:normAutofit/>
          </a:bodyPr>
          <a:lstStyle/>
          <a:p>
            <a:pPr marL="0" marR="0" defTabSz="370331">
              <a:lnSpc>
                <a:spcPts val="3300"/>
              </a:lnSpc>
              <a:spcBef>
                <a:spcPts val="200"/>
              </a:spcBef>
              <a:tabLst>
                <a:tab pos="863600" algn="l"/>
              </a:tabLst>
              <a:defRPr sz="2800">
                <a:uFillTx/>
                <a:latin typeface="Helvetica"/>
                <a:ea typeface="Helvetica"/>
                <a:cs typeface="Helvetica"/>
                <a:sym typeface="Helvetica"/>
              </a:defRPr>
            </a:pPr>
            <a:r>
              <a:rPr dirty="0"/>
              <a:t>Composite Flowers</a:t>
            </a:r>
            <a:br>
              <a:rPr dirty="0"/>
            </a:br>
            <a:r>
              <a:rPr sz="3500" dirty="0">
                <a:latin typeface="Monlam Uni OuChan2"/>
                <a:ea typeface="Monlam Uni OuChan2"/>
                <a:cs typeface="Monlam Uni OuChan2"/>
                <a:sym typeface="Monlam Uni OuChan2"/>
              </a:rPr>
              <a:t>འདབ་མ་ཕྱུག་པའི་མེ་ཏོག </a:t>
            </a:r>
            <a:r>
              <a:rPr sz="3500" dirty="0"/>
              <a:t> </a:t>
            </a:r>
          </a:p>
        </p:txBody>
      </p:sp>
      <p:grpSp>
        <p:nvGrpSpPr>
          <p:cNvPr id="460" name="Group 460"/>
          <p:cNvGrpSpPr/>
          <p:nvPr/>
        </p:nvGrpSpPr>
        <p:grpSpPr>
          <a:xfrm>
            <a:off x="444106" y="1329165"/>
            <a:ext cx="3803288" cy="4919930"/>
            <a:chOff x="0" y="0"/>
            <a:chExt cx="3803287" cy="4919929"/>
          </a:xfrm>
        </p:grpSpPr>
        <p:pic>
          <p:nvPicPr>
            <p:cNvPr id="458" name="image5.jpg" descr="Inhaltsplatzhalter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3803287" cy="4162024"/>
            </a:xfrm>
            <a:prstGeom prst="rect">
              <a:avLst/>
            </a:prstGeom>
            <a:ln w="12700" cap="flat">
              <a:noFill/>
              <a:miter lim="400000"/>
            </a:ln>
            <a:effectLst/>
          </p:spPr>
        </p:pic>
        <p:sp>
          <p:nvSpPr>
            <p:cNvPr id="459" name="Shape 459"/>
            <p:cNvSpPr/>
            <p:nvPr/>
          </p:nvSpPr>
          <p:spPr>
            <a:xfrm>
              <a:off x="550296" y="4371061"/>
              <a:ext cx="2702662" cy="5488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2400" b="0"/>
              </a:pPr>
              <a:r>
                <a:rPr dirty="0"/>
                <a:t>Sunflower </a:t>
              </a:r>
              <a:r>
                <a:rPr dirty="0">
                  <a:latin typeface="Monlam Uni OuChan2"/>
                  <a:ea typeface="Monlam Uni OuChan2"/>
                  <a:cs typeface="Monlam Uni OuChan2"/>
                  <a:sym typeface="Monlam Uni OuChan2"/>
                </a:rPr>
                <a:t> </a:t>
              </a:r>
              <a:r>
                <a:rPr sz="2900" dirty="0" err="1">
                  <a:latin typeface="Monlam Uni OuChan2"/>
                  <a:ea typeface="Monlam Uni OuChan2"/>
                  <a:cs typeface="Monlam Uni OuChan2"/>
                  <a:sym typeface="Monlam Uni OuChan2"/>
                </a:rPr>
                <a:t>ཉི་མ་མེ་ཏོག</a:t>
              </a:r>
              <a:r>
                <a:rPr sz="2900" dirty="0"/>
                <a:t> </a:t>
              </a:r>
            </a:p>
          </p:txBody>
        </p:sp>
      </p:grpSp>
      <p:grpSp>
        <p:nvGrpSpPr>
          <p:cNvPr id="463" name="Group 463"/>
          <p:cNvGrpSpPr/>
          <p:nvPr/>
        </p:nvGrpSpPr>
        <p:grpSpPr>
          <a:xfrm>
            <a:off x="4632766" y="1329165"/>
            <a:ext cx="4043279" cy="5085478"/>
            <a:chOff x="262683" y="0"/>
            <a:chExt cx="4043277" cy="5085477"/>
          </a:xfrm>
        </p:grpSpPr>
        <p:pic>
          <p:nvPicPr>
            <p:cNvPr id="461" name="image17.jpg" descr="Inhaltsplatzhalt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65021" y="0"/>
              <a:ext cx="4038602" cy="4162022"/>
            </a:xfrm>
            <a:prstGeom prst="rect">
              <a:avLst/>
            </a:prstGeom>
            <a:ln w="12700" cap="flat">
              <a:noFill/>
              <a:miter lim="400000"/>
            </a:ln>
            <a:effectLst/>
          </p:spPr>
        </p:pic>
        <p:sp>
          <p:nvSpPr>
            <p:cNvPr id="462" name="Shape 462"/>
            <p:cNvSpPr/>
            <p:nvPr/>
          </p:nvSpPr>
          <p:spPr>
            <a:xfrm>
              <a:off x="262683" y="4167277"/>
              <a:ext cx="4043277" cy="918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457200">
                <a:defRPr sz="2400" b="0"/>
              </a:pPr>
              <a:r>
                <a:rPr dirty="0"/>
                <a:t>Tagetes  </a:t>
              </a:r>
              <a:endParaRPr lang="de-CH" dirty="0"/>
            </a:p>
            <a:p>
              <a:pPr defTabSz="457200">
                <a:defRPr sz="2400" b="0"/>
              </a:pPr>
              <a:r>
                <a:rPr sz="2900" dirty="0">
                  <a:latin typeface="Monlam Uni OuChan2"/>
                  <a:ea typeface="Monlam Uni OuChan2"/>
                  <a:cs typeface="Monlam Uni OuChan2"/>
                  <a:sym typeface="Monlam Uni OuChan2"/>
                </a:rPr>
                <a:t>གུར་ཀུམ་མེ་ཏོག་གམ་སེར་ཆེན་མེ་ཏོག</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FAB"/>
        </a:solidFill>
        <a:effectLst/>
      </p:bgPr>
    </p:bg>
    <p:spTree>
      <p:nvGrpSpPr>
        <p:cNvPr id="1" name=""/>
        <p:cNvGrpSpPr/>
        <p:nvPr/>
      </p:nvGrpSpPr>
      <p:grpSpPr>
        <a:xfrm>
          <a:off x="0" y="0"/>
          <a:ext cx="0" cy="0"/>
          <a:chOff x="0" y="0"/>
          <a:chExt cx="0" cy="0"/>
        </a:xfrm>
      </p:grpSpPr>
      <p:sp>
        <p:nvSpPr>
          <p:cNvPr id="467" name="Shape 46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38</a:t>
            </a:fld>
            <a:endParaRPr/>
          </a:p>
        </p:txBody>
      </p:sp>
      <p:sp>
        <p:nvSpPr>
          <p:cNvPr id="468" name="Shape 468"/>
          <p:cNvSpPr>
            <a:spLocks noGrp="1"/>
          </p:cNvSpPr>
          <p:nvPr>
            <p:ph type="title" idx="4294967295"/>
          </p:nvPr>
        </p:nvSpPr>
        <p:spPr>
          <a:xfrm>
            <a:off x="466514" y="638633"/>
            <a:ext cx="8518525" cy="1911350"/>
          </a:xfrm>
          <a:prstGeom prst="rect">
            <a:avLst/>
          </a:prstGeom>
        </p:spPr>
        <p:txBody>
          <a:bodyPr lIns="45718" tIns="45718" rIns="45718" bIns="45718">
            <a:normAutofit/>
          </a:bodyPr>
          <a:lstStyle/>
          <a:p>
            <a:pPr marL="0" marR="0" defTabSz="398272">
              <a:lnSpc>
                <a:spcPts val="4200"/>
              </a:lnSpc>
              <a:spcBef>
                <a:spcPts val="100"/>
              </a:spcBef>
              <a:tabLst>
                <a:tab pos="838200" algn="l"/>
              </a:tabLst>
              <a:defRPr sz="3528" b="1">
                <a:uFillTx/>
                <a:latin typeface="Helvetica"/>
                <a:ea typeface="Helvetica"/>
                <a:cs typeface="Helvetica"/>
                <a:sym typeface="Helvetica"/>
              </a:defRPr>
            </a:pPr>
            <a:r>
              <a:rPr dirty="0">
                <a:solidFill>
                  <a:schemeClr val="tx1"/>
                </a:solidFill>
              </a:rPr>
              <a:t>Pollination - Seed </a:t>
            </a:r>
            <a:r>
              <a:rPr lang="en-IN" dirty="0">
                <a:solidFill>
                  <a:schemeClr val="tx1"/>
                </a:solidFill>
              </a:rPr>
              <a:t>–</a:t>
            </a:r>
            <a:r>
              <a:rPr dirty="0">
                <a:solidFill>
                  <a:schemeClr val="tx1"/>
                </a:solidFill>
              </a:rPr>
              <a:t> Fruit</a:t>
            </a:r>
            <a:r>
              <a:rPr lang="en-US" dirty="0">
                <a:solidFill>
                  <a:schemeClr val="tx1"/>
                </a:solidFill>
              </a:rPr>
              <a:t/>
            </a:r>
            <a:br>
              <a:rPr lang="en-US" dirty="0">
                <a:solidFill>
                  <a:schemeClr val="tx1"/>
                </a:solidFill>
              </a:rPr>
            </a:br>
            <a:endParaRPr dirty="0">
              <a:solidFill>
                <a:schemeClr val="tx1"/>
              </a:solidFill>
            </a:endParaRPr>
          </a:p>
          <a:p>
            <a:pPr marL="0" marR="0" defTabSz="398272">
              <a:lnSpc>
                <a:spcPts val="4200"/>
              </a:lnSpc>
              <a:spcBef>
                <a:spcPts val="100"/>
              </a:spcBef>
              <a:tabLst>
                <a:tab pos="838200" algn="l"/>
              </a:tabLst>
              <a:defRPr sz="3528" b="1">
                <a:uFillTx/>
                <a:latin typeface="Helvetica"/>
                <a:ea typeface="Helvetica"/>
                <a:cs typeface="Helvetica"/>
                <a:sym typeface="Helvetica"/>
              </a:defRPr>
            </a:pPr>
            <a:r>
              <a:rPr sz="4000" b="1" dirty="0" err="1">
                <a:solidFill>
                  <a:schemeClr val="tx1"/>
                </a:solidFill>
                <a:latin typeface="Monlam Uni OuChan2"/>
                <a:ea typeface="Monlam Uni OuChan2"/>
                <a:cs typeface="Monlam Uni OuChan2"/>
                <a:sym typeface="Monlam Uni OuChan2"/>
              </a:rPr>
              <a:t>ཟེ་རྡུལ་སྡེབས་སྦྱོར</a:t>
            </a:r>
            <a:r>
              <a:rPr sz="4000" b="1" dirty="0">
                <a:solidFill>
                  <a:schemeClr val="tx1"/>
                </a:solidFill>
                <a:latin typeface="Monlam Uni OuChan2"/>
                <a:ea typeface="Monlam Uni OuChan2"/>
                <a:cs typeface="Monlam Uni OuChan2"/>
                <a:sym typeface="Monlam Uni OuChan2"/>
              </a:rPr>
              <a:t>། </a:t>
            </a:r>
            <a:r>
              <a:rPr lang="en-US" sz="4000" b="1" dirty="0">
                <a:solidFill>
                  <a:schemeClr val="tx1"/>
                </a:solidFill>
                <a:latin typeface="Monlam Uni OuChan2"/>
                <a:ea typeface="Monlam Uni OuChan2"/>
                <a:cs typeface="Monlam Uni OuChan2"/>
                <a:sym typeface="Monlam Uni OuChan2"/>
              </a:rPr>
              <a:t>-</a:t>
            </a:r>
            <a:r>
              <a:rPr sz="4000" b="1" dirty="0">
                <a:solidFill>
                  <a:schemeClr val="tx1"/>
                </a:solidFill>
                <a:latin typeface="Monlam Uni OuChan2"/>
                <a:ea typeface="Monlam Uni OuChan2"/>
                <a:cs typeface="Monlam Uni OuChan2"/>
                <a:sym typeface="Monlam Uni OuChan2"/>
              </a:rPr>
              <a:t> </a:t>
            </a:r>
            <a:r>
              <a:rPr sz="4000" b="1" dirty="0" err="1">
                <a:solidFill>
                  <a:schemeClr val="tx1"/>
                </a:solidFill>
                <a:latin typeface="Monlam Uni OuChan2"/>
                <a:ea typeface="Monlam Uni OuChan2"/>
                <a:cs typeface="Monlam Uni OuChan2"/>
                <a:sym typeface="Monlam Uni OuChan2"/>
              </a:rPr>
              <a:t>ས་བོན</a:t>
            </a:r>
            <a:r>
              <a:rPr sz="4000" b="1" dirty="0">
                <a:solidFill>
                  <a:schemeClr val="tx1"/>
                </a:solidFill>
                <a:latin typeface="Monlam Uni OuChan2"/>
                <a:ea typeface="Monlam Uni OuChan2"/>
                <a:cs typeface="Monlam Uni OuChan2"/>
                <a:sym typeface="Monlam Uni OuChan2"/>
              </a:rPr>
              <a:t>། </a:t>
            </a:r>
            <a:r>
              <a:rPr lang="en-US" sz="4000" b="1" dirty="0">
                <a:solidFill>
                  <a:schemeClr val="tx1"/>
                </a:solidFill>
                <a:latin typeface="Monlam Uni OuChan2"/>
                <a:ea typeface="Monlam Uni OuChan2"/>
                <a:cs typeface="Monlam Uni OuChan2"/>
                <a:sym typeface="Monlam Uni OuChan2"/>
              </a:rPr>
              <a:t>-</a:t>
            </a:r>
            <a:r>
              <a:rPr sz="4000" b="1" dirty="0">
                <a:solidFill>
                  <a:schemeClr val="tx1"/>
                </a:solidFill>
                <a:latin typeface="Monlam Uni OuChan2"/>
                <a:ea typeface="Monlam Uni OuChan2"/>
                <a:cs typeface="Monlam Uni OuChan2"/>
                <a:sym typeface="Monlam Uni OuChan2"/>
              </a:rPr>
              <a:t> </a:t>
            </a:r>
            <a:r>
              <a:rPr sz="4000" b="1" dirty="0" err="1">
                <a:solidFill>
                  <a:schemeClr val="tx1"/>
                </a:solidFill>
                <a:latin typeface="Monlam Uni OuChan2"/>
                <a:ea typeface="Monlam Uni OuChan2"/>
                <a:cs typeface="Monlam Uni OuChan2"/>
                <a:sym typeface="Monlam Uni OuChan2"/>
              </a:rPr>
              <a:t>ཤིང་འབྲས</a:t>
            </a:r>
            <a:r>
              <a:rPr sz="4000" b="1" dirty="0">
                <a:solidFill>
                  <a:schemeClr val="tx1"/>
                </a:solidFill>
                <a:latin typeface="Monlam Uni OuChan2"/>
                <a:ea typeface="Monlam Uni OuChan2"/>
                <a:cs typeface="Monlam Uni OuChan2"/>
                <a:sym typeface="Monlam Uni OuChan2"/>
              </a:rPr>
              <a:t>།</a:t>
            </a:r>
            <a:r>
              <a:rPr sz="4000" b="1" dirty="0">
                <a:solidFill>
                  <a:schemeClr val="tx1"/>
                </a:solidFill>
                <a:latin typeface="Monlam Uni OuChan2"/>
                <a:cs typeface="Monlam Uni OuChan2"/>
              </a:rP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39</a:t>
            </a:fld>
            <a:endParaRPr/>
          </a:p>
        </p:txBody>
      </p:sp>
      <p:grpSp>
        <p:nvGrpSpPr>
          <p:cNvPr id="479" name="Group 479"/>
          <p:cNvGrpSpPr/>
          <p:nvPr/>
        </p:nvGrpSpPr>
        <p:grpSpPr>
          <a:xfrm>
            <a:off x="1098995" y="564226"/>
            <a:ext cx="4873487" cy="3734359"/>
            <a:chOff x="0" y="0"/>
            <a:chExt cx="4873486" cy="3734358"/>
          </a:xfrm>
        </p:grpSpPr>
        <p:pic>
          <p:nvPicPr>
            <p:cNvPr id="473" name="pasted-image.tiff"/>
            <p:cNvPicPr>
              <a:picLocks noChangeAspect="1"/>
            </p:cNvPicPr>
            <p:nvPr/>
          </p:nvPicPr>
          <p:blipFill>
            <a:blip r:embed="rId3"/>
            <a:stretch>
              <a:fillRect/>
            </a:stretch>
          </p:blipFill>
          <p:spPr>
            <a:xfrm>
              <a:off x="0" y="0"/>
              <a:ext cx="4873487" cy="3734359"/>
            </a:xfrm>
            <a:prstGeom prst="rect">
              <a:avLst/>
            </a:prstGeom>
            <a:ln w="12700" cap="flat">
              <a:noFill/>
              <a:miter lim="400000"/>
            </a:ln>
            <a:effectLst/>
          </p:spPr>
        </p:pic>
        <p:sp>
          <p:nvSpPr>
            <p:cNvPr id="474" name="Shape 474"/>
            <p:cNvSpPr/>
            <p:nvPr/>
          </p:nvSpPr>
          <p:spPr>
            <a:xfrm>
              <a:off x="1687400" y="924983"/>
              <a:ext cx="242616" cy="3884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r>
                <a:t>1</a:t>
              </a:r>
            </a:p>
          </p:txBody>
        </p:sp>
        <p:sp>
          <p:nvSpPr>
            <p:cNvPr id="475" name="Shape 475"/>
            <p:cNvSpPr/>
            <p:nvPr/>
          </p:nvSpPr>
          <p:spPr>
            <a:xfrm>
              <a:off x="2697182" y="370835"/>
              <a:ext cx="242616" cy="388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r>
                <a:t>2</a:t>
              </a:r>
            </a:p>
          </p:txBody>
        </p:sp>
        <p:sp>
          <p:nvSpPr>
            <p:cNvPr id="476" name="Shape 476"/>
            <p:cNvSpPr/>
            <p:nvPr/>
          </p:nvSpPr>
          <p:spPr>
            <a:xfrm>
              <a:off x="3889628" y="2184885"/>
              <a:ext cx="242616" cy="388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r>
                <a:t>5</a:t>
              </a:r>
            </a:p>
          </p:txBody>
        </p:sp>
        <p:sp>
          <p:nvSpPr>
            <p:cNvPr id="477" name="Shape 477"/>
            <p:cNvSpPr/>
            <p:nvPr/>
          </p:nvSpPr>
          <p:spPr>
            <a:xfrm>
              <a:off x="3889628" y="1057232"/>
              <a:ext cx="242616" cy="3884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r>
                <a:t>3</a:t>
              </a:r>
            </a:p>
          </p:txBody>
        </p:sp>
        <p:sp>
          <p:nvSpPr>
            <p:cNvPr id="478" name="Shape 478"/>
            <p:cNvSpPr/>
            <p:nvPr/>
          </p:nvSpPr>
          <p:spPr>
            <a:xfrm>
              <a:off x="3889628" y="1672953"/>
              <a:ext cx="242616" cy="388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r>
                <a:t>4</a:t>
              </a:r>
            </a:p>
          </p:txBody>
        </p:sp>
      </p:grpSp>
      <p:sp>
        <p:nvSpPr>
          <p:cNvPr id="480" name="Shape 480"/>
          <p:cNvSpPr/>
          <p:nvPr/>
        </p:nvSpPr>
        <p:spPr>
          <a:xfrm>
            <a:off x="35046" y="4244092"/>
            <a:ext cx="4351193" cy="229806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03200" indent="-203200" algn="l" defTabSz="457200">
              <a:spcAft>
                <a:spcPts val="1000"/>
              </a:spcAft>
              <a:buSzPct val="100000"/>
              <a:buAutoNum type="arabicPeriod"/>
              <a:defRPr sz="1800" b="0"/>
            </a:pPr>
            <a:r>
              <a:rPr dirty="0"/>
              <a:t>The stamen produces pollen</a:t>
            </a:r>
            <a:r>
              <a:rPr lang="en-US" dirty="0"/>
              <a:t> </a:t>
            </a:r>
            <a:r>
              <a:rPr dirty="0"/>
              <a:t/>
            </a:r>
            <a:br>
              <a:rPr dirty="0"/>
            </a:br>
            <a:r>
              <a:rPr lang="de-CH" sz="1800" b="0" dirty="0" err="1">
                <a:latin typeface="Monlam Uni OuChan2"/>
                <a:cs typeface="Monlam Uni OuChan2"/>
              </a:rPr>
              <a:t>ཟེ་འབྲུ་ཕོའི་ཟེ་རྡུལ་བསྐྲུན</a:t>
            </a:r>
            <a:r>
              <a:rPr lang="de-CH" sz="1800" b="0" dirty="0">
                <a:latin typeface="Monlam Uni OuChan2"/>
                <a:cs typeface="Monlam Uni OuChan2"/>
              </a:rPr>
              <a:t>།</a:t>
            </a:r>
            <a:r>
              <a:rPr lang="de-CH" sz="1800" dirty="0">
                <a:latin typeface="Monlam Uni OuChan2"/>
                <a:cs typeface="Monlam Uni OuChan2"/>
              </a:rPr>
              <a:t> </a:t>
            </a:r>
          </a:p>
          <a:p>
            <a:pPr marL="203200" indent="-203200" algn="l" defTabSz="457200">
              <a:lnSpc>
                <a:spcPts val="2160"/>
              </a:lnSpc>
              <a:spcAft>
                <a:spcPts val="1000"/>
              </a:spcAft>
              <a:buSzPct val="100000"/>
              <a:buAutoNum type="arabicPeriod"/>
              <a:defRPr sz="1800" b="0"/>
            </a:pPr>
            <a:r>
              <a:rPr dirty="0"/>
              <a:t>The pollen is transported to the pistil of another flower</a:t>
            </a:r>
            <a:br>
              <a:rPr dirty="0"/>
            </a:br>
            <a:r>
              <a:rPr lang="de-CH" sz="1800" b="0" dirty="0" err="1">
                <a:latin typeface="Monlam Uni OuChan2"/>
                <a:cs typeface="Monlam Uni OuChan2"/>
              </a:rPr>
              <a:t>ཟེ་རྡུལ་དེ་མེ་ཏོག་གཞན་གྱི་བུ་སྣོད་དུ་སྐྱེལ་འདྲེན་བྱེད</a:t>
            </a:r>
            <a:r>
              <a:rPr lang="de-CH" sz="1800" b="0" dirty="0">
                <a:latin typeface="Monlam Uni OuChan2"/>
                <a:cs typeface="Monlam Uni OuChan2"/>
              </a:rPr>
              <a:t>།</a:t>
            </a:r>
            <a:r>
              <a:rPr lang="de-CH" sz="1800" dirty="0">
                <a:latin typeface="Monlam Uni OuChan2"/>
                <a:cs typeface="Monlam Uni OuChan2"/>
              </a:rPr>
              <a:t> </a:t>
            </a:r>
          </a:p>
          <a:p>
            <a:pPr marL="203200" indent="-203200" algn="l" defTabSz="457200">
              <a:lnSpc>
                <a:spcPts val="2160"/>
              </a:lnSpc>
              <a:buSzPct val="100000"/>
              <a:buAutoNum type="arabicPeriod"/>
              <a:defRPr sz="1800" b="0"/>
            </a:pPr>
            <a:r>
              <a:rPr dirty="0"/>
              <a:t>The pollen content enters the pistil and </a:t>
            </a:r>
            <a:br>
              <a:rPr dirty="0"/>
            </a:br>
            <a:r>
              <a:rPr lang="de-CH" sz="1800" b="0" dirty="0" err="1">
                <a:latin typeface="Monlam Uni OuChan2"/>
                <a:cs typeface="Monlam Uni OuChan2"/>
              </a:rPr>
              <a:t>ཟེ་རྡུལ་དེ་བུ་སྣོད་ཀྱི་ནང་དུ་བཞུགས་ནས</a:t>
            </a:r>
            <a:r>
              <a:rPr lang="de-CH" sz="1800" b="0" dirty="0">
                <a:latin typeface="Monlam Uni OuChan2"/>
                <a:cs typeface="Monlam Uni OuChan2"/>
              </a:rPr>
              <a:t>།</a:t>
            </a:r>
            <a:r>
              <a:rPr lang="de-CH" sz="1800" dirty="0">
                <a:latin typeface="Monlam Uni OuChan2"/>
                <a:cs typeface="Monlam Uni OuChan2"/>
              </a:rPr>
              <a:t> </a:t>
            </a:r>
            <a:endParaRPr sz="1800" dirty="0">
              <a:latin typeface="Monlam Uni OuChan2"/>
              <a:ea typeface="Monlam Uni OuChan2"/>
              <a:cs typeface="Monlam Uni OuChan2"/>
              <a:sym typeface="Monlam Uni OuChan2"/>
            </a:endParaRPr>
          </a:p>
        </p:txBody>
      </p:sp>
      <p:sp>
        <p:nvSpPr>
          <p:cNvPr id="481" name="Shape 481"/>
          <p:cNvSpPr/>
          <p:nvPr/>
        </p:nvSpPr>
        <p:spPr>
          <a:xfrm>
            <a:off x="665756" y="176322"/>
            <a:ext cx="8082684" cy="610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defTabSz="914400">
              <a:spcBef>
                <a:spcPts val="700"/>
              </a:spcBef>
              <a:defRPr b="0">
                <a:uFill>
                  <a:solidFill>
                    <a:srgbClr val="000000"/>
                  </a:solidFill>
                </a:uFill>
              </a:defRPr>
            </a:pPr>
            <a:r>
              <a:rPr dirty="0"/>
              <a:t>Pollination in flowers</a:t>
            </a:r>
            <a:r>
              <a:rPr lang="en-US" dirty="0"/>
              <a:t> </a:t>
            </a:r>
            <a:r>
              <a:rPr dirty="0"/>
              <a:t> </a:t>
            </a:r>
            <a:r>
              <a:rPr sz="3300" dirty="0" err="1">
                <a:solidFill>
                  <a:schemeClr val="tx1"/>
                </a:solidFill>
                <a:latin typeface="Monlam Uni OuChan2"/>
                <a:ea typeface="Monlam Uni OuChan2"/>
                <a:cs typeface="Monlam Uni OuChan2"/>
                <a:sym typeface="Monlam Uni OuChan2"/>
              </a:rPr>
              <a:t>མེ་ཏོག་གི་ཟེ་རྡུལ་སྡེབས་སྦྱོར</a:t>
            </a:r>
            <a:r>
              <a:rPr sz="3300" dirty="0">
                <a:solidFill>
                  <a:schemeClr val="tx1"/>
                </a:solidFill>
                <a:latin typeface="Monlam Uni OuChan2"/>
                <a:ea typeface="Monlam Uni OuChan2"/>
                <a:cs typeface="Monlam Uni OuChan2"/>
                <a:sym typeface="Monlam Uni OuChan2"/>
              </a:rPr>
              <a:t>།</a:t>
            </a:r>
          </a:p>
        </p:txBody>
      </p:sp>
      <p:sp>
        <p:nvSpPr>
          <p:cNvPr id="482" name="Shape 482"/>
          <p:cNvSpPr/>
          <p:nvPr/>
        </p:nvSpPr>
        <p:spPr>
          <a:xfrm>
            <a:off x="4392281" y="4240359"/>
            <a:ext cx="4772999" cy="209373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203200" indent="-203200" algn="l" defTabSz="457200">
              <a:lnSpc>
                <a:spcPts val="2600"/>
              </a:lnSpc>
              <a:buSzPct val="100000"/>
              <a:buAutoNum type="arabicPeriod" startAt="4"/>
              <a:defRPr sz="1800" b="0"/>
            </a:pPr>
            <a:r>
              <a:rPr lang="en-US" dirty="0"/>
              <a:t>G</a:t>
            </a:r>
            <a:r>
              <a:rPr dirty="0"/>
              <a:t>oes down to the egg and </a:t>
            </a:r>
            <a:br>
              <a:rPr dirty="0"/>
            </a:br>
            <a:r>
              <a:rPr lang="de-CH" sz="1800" b="0" dirty="0" err="1">
                <a:latin typeface="Monlam Uni OuChan2"/>
                <a:cs typeface="Monlam Uni OuChan2"/>
              </a:rPr>
              <a:t>ཁམས་དམར་ནང་དུ་བཞུགས་པ་དང་འཕྲད་ནས</a:t>
            </a:r>
            <a:r>
              <a:rPr lang="de-CH" sz="1800" b="0" dirty="0">
                <a:latin typeface="Monlam Uni OuChan2"/>
                <a:cs typeface="Monlam Uni OuChan2"/>
              </a:rPr>
              <a:t>།</a:t>
            </a:r>
            <a:r>
              <a:rPr lang="de-CH" sz="1800" dirty="0">
                <a:latin typeface="Monlam Uni OuChan2"/>
                <a:cs typeface="Monlam Uni OuChan2"/>
              </a:rPr>
              <a:t> </a:t>
            </a:r>
          </a:p>
          <a:p>
            <a:pPr marL="203200" indent="-203200" algn="l" defTabSz="457200">
              <a:lnSpc>
                <a:spcPts val="2600"/>
              </a:lnSpc>
              <a:buSzPct val="100000"/>
              <a:buAutoNum type="arabicPeriod" startAt="4"/>
              <a:defRPr sz="1800" b="0"/>
            </a:pPr>
            <a:r>
              <a:rPr lang="en-US" dirty="0"/>
              <a:t>F</a:t>
            </a:r>
            <a:r>
              <a:rPr dirty="0"/>
              <a:t>ertilizes it, which develops </a:t>
            </a:r>
            <a:r>
              <a:rPr lang="en-US" dirty="0"/>
              <a:t>in</a:t>
            </a:r>
            <a:r>
              <a:rPr dirty="0"/>
              <a:t>to an embryo. </a:t>
            </a:r>
            <a:br>
              <a:rPr dirty="0"/>
            </a:br>
            <a:r>
              <a:rPr lang="de-CH" sz="1800" b="0" dirty="0" err="1">
                <a:latin typeface="Monlam Uni OuChan2"/>
                <a:cs typeface="Monlam Uni OuChan2"/>
              </a:rPr>
              <a:t>ས་བོན་འདྲེས་སྦྱོར་བྱེད་པ་དང་དེ་སྦྲུམ་སྲིང་དུ་འགྱུར</a:t>
            </a:r>
            <a:r>
              <a:rPr lang="de-CH" sz="1800" b="0" dirty="0">
                <a:latin typeface="Monlam Uni OuChan2"/>
                <a:cs typeface="Monlam Uni OuChan2"/>
              </a:rPr>
              <a:t>།</a:t>
            </a:r>
            <a:r>
              <a:rPr lang="de-CH" sz="1800" dirty="0">
                <a:latin typeface="Monlam Uni OuChan2"/>
                <a:cs typeface="Monlam Uni OuChan2"/>
              </a:rPr>
              <a:t> </a:t>
            </a:r>
          </a:p>
          <a:p>
            <a:pPr marL="203200" indent="-203200" algn="l" defTabSz="457200">
              <a:lnSpc>
                <a:spcPts val="2600"/>
              </a:lnSpc>
              <a:buSzPct val="100000"/>
              <a:buAutoNum type="arabicPeriod" startAt="4"/>
              <a:defRPr sz="1800" b="0"/>
            </a:pPr>
            <a:r>
              <a:rPr dirty="0"/>
              <a:t>Together with its coating it becomes a seed.</a:t>
            </a:r>
            <a:br>
              <a:rPr dirty="0"/>
            </a:br>
            <a:r>
              <a:rPr lang="de-CH" sz="1800" b="0" dirty="0" err="1">
                <a:latin typeface="Monlam Uni OuChan2"/>
                <a:cs typeface="Monlam Uni OuChan2"/>
              </a:rPr>
              <a:t>སྦྲུམ་སྲིང་དང་དེའི་ཤུན་པ་དང་མཉམ་དུ་བྱེད་ནས་ས་བོན་དུ་འགྱུར</a:t>
            </a:r>
            <a:r>
              <a:rPr lang="de-CH" sz="1800" b="0" dirty="0">
                <a:latin typeface="Monlam Uni OuChan2"/>
                <a:cs typeface="Monlam Uni OuChan2"/>
              </a:rPr>
              <a:t>།</a:t>
            </a:r>
            <a:r>
              <a:rPr lang="de-CH" sz="1800" dirty="0">
                <a:latin typeface="Monlam Uni OuChan2"/>
                <a:cs typeface="Monlam Uni OuChan2"/>
              </a:rPr>
              <a:t> </a:t>
            </a:r>
            <a:endParaRPr sz="1800" dirty="0">
              <a:latin typeface="Monlam Uni OuChan2"/>
              <a:ea typeface="Monlam Uni OuChan2"/>
              <a:cs typeface="Monlam Uni OuChan2"/>
              <a:sym typeface="Monlam Uni OuChan2"/>
            </a:endParaRPr>
          </a:p>
        </p:txBody>
      </p:sp>
      <p:sp>
        <p:nvSpPr>
          <p:cNvPr id="483" name="Shape 483"/>
          <p:cNvSpPr/>
          <p:nvPr/>
        </p:nvSpPr>
        <p:spPr>
          <a:xfrm>
            <a:off x="7071189" y="1250229"/>
            <a:ext cx="1248739" cy="834844"/>
          </a:xfrm>
          <a:prstGeom prst="rect">
            <a:avLst/>
          </a:prstGeom>
          <a:ln w="25400">
            <a:solidFill>
              <a:srgbClr val="011993"/>
            </a:solidFill>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2800"/>
              </a:lnSpc>
              <a:spcBef>
                <a:spcPts val="200"/>
              </a:spcBef>
              <a:tabLst>
                <a:tab pos="863600" algn="l"/>
              </a:tabLst>
              <a:defRPr sz="2400">
                <a:solidFill>
                  <a:srgbClr val="011993"/>
                </a:solidFill>
              </a:defRPr>
            </a:pPr>
            <a:r>
              <a:rPr dirty="0"/>
              <a:t>Embryo</a:t>
            </a:r>
            <a:br>
              <a:rPr dirty="0"/>
            </a:br>
            <a:r>
              <a:rPr sz="2700" dirty="0" err="1">
                <a:latin typeface="Monlam Uni OuChan2"/>
                <a:ea typeface="Monlam Uni OuChan2"/>
                <a:cs typeface="Monlam Uni OuChan2"/>
                <a:sym typeface="Monlam Uni OuChan2"/>
              </a:rPr>
              <a:t>སྦྲུམ་སྲིང</a:t>
            </a:r>
            <a:r>
              <a:rPr lang="bo-CN" sz="2700" dirty="0">
                <a:latin typeface="Monlam Uni OuChan2"/>
                <a:ea typeface="Monlam Uni OuChan2"/>
                <a:cs typeface="Monlam Uni OuChan2"/>
                <a:sym typeface="Monlam Uni OuChan2"/>
              </a:rPr>
              <a:t>་</a:t>
            </a:r>
            <a:r>
              <a:rPr sz="2700" dirty="0">
                <a:latin typeface="Monlam Uni OuChan2"/>
                <a:ea typeface="Monlam Uni OuChan2"/>
                <a:cs typeface="Monlam Uni OuChan2"/>
                <a:sym typeface="Monlam Uni OuChan2"/>
              </a:rPr>
              <a:t>།</a:t>
            </a:r>
          </a:p>
        </p:txBody>
      </p:sp>
      <p:grpSp>
        <p:nvGrpSpPr>
          <p:cNvPr id="486" name="Group 486"/>
          <p:cNvGrpSpPr/>
          <p:nvPr/>
        </p:nvGrpSpPr>
        <p:grpSpPr>
          <a:xfrm>
            <a:off x="6721735" y="2187091"/>
            <a:ext cx="1947649" cy="1659331"/>
            <a:chOff x="10649" y="0"/>
            <a:chExt cx="1947648" cy="1659329"/>
          </a:xfrm>
        </p:grpSpPr>
        <p:sp>
          <p:nvSpPr>
            <p:cNvPr id="484" name="Shape 484"/>
            <p:cNvSpPr/>
            <p:nvPr/>
          </p:nvSpPr>
          <p:spPr>
            <a:xfrm>
              <a:off x="10649" y="824486"/>
              <a:ext cx="1947648" cy="834843"/>
            </a:xfrm>
            <a:prstGeom prst="rect">
              <a:avLst/>
            </a:prstGeom>
            <a:noFill/>
            <a:ln w="25400" cap="flat">
              <a:solidFill>
                <a:srgbClr val="011993"/>
              </a:solidFill>
              <a:prstDash val="solid"/>
              <a:round/>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ts val="2800"/>
                </a:lnSpc>
                <a:spcBef>
                  <a:spcPts val="200"/>
                </a:spcBef>
                <a:tabLst>
                  <a:tab pos="863600" algn="l"/>
                </a:tabLst>
                <a:defRPr sz="2400">
                  <a:solidFill>
                    <a:srgbClr val="011993"/>
                  </a:solidFill>
                </a:defRPr>
              </a:pPr>
              <a:r>
                <a:rPr dirty="0"/>
                <a:t>Fruit / Seeds</a:t>
              </a:r>
              <a:br>
                <a:rPr dirty="0"/>
              </a:br>
              <a:r>
                <a:rPr sz="2700" dirty="0" err="1"/>
                <a:t>ཤིང་འབྲས</a:t>
              </a:r>
              <a:r>
                <a:rPr sz="2700" dirty="0"/>
                <a:t>།</a:t>
              </a:r>
              <a:r>
                <a:rPr dirty="0"/>
                <a:t> / </a:t>
              </a:r>
              <a:r>
                <a:rPr sz="2700" dirty="0" err="1"/>
                <a:t>ས་བོན</a:t>
              </a:r>
              <a:r>
                <a:rPr sz="2700" dirty="0"/>
                <a:t>།</a:t>
              </a:r>
            </a:p>
          </p:txBody>
        </p:sp>
        <p:sp>
          <p:nvSpPr>
            <p:cNvPr id="485" name="Shape 485"/>
            <p:cNvSpPr/>
            <p:nvPr/>
          </p:nvSpPr>
          <p:spPr>
            <a:xfrm flipH="1">
              <a:off x="984472" y="0"/>
              <a:ext cx="1" cy="725447"/>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extLst>
      <p:ext uri="{BB962C8B-B14F-4D97-AF65-F5344CB8AC3E}">
        <p14:creationId xmlns:p14="http://schemas.microsoft.com/office/powerpoint/2010/main" val="342724441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build="p"/>
      <p:bldP spid="482" grpId="0" build="p"/>
      <p:bldP spid="483" grpId="0" animBg="1" advAuto="0"/>
      <p:bldP spid="486"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 name="Shape 147"/>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a:t>
            </a:fld>
            <a:endParaRPr/>
          </a:p>
        </p:txBody>
      </p:sp>
      <p:sp>
        <p:nvSpPr>
          <p:cNvPr id="148" name="Shape 148"/>
          <p:cNvSpPr/>
          <p:nvPr/>
        </p:nvSpPr>
        <p:spPr>
          <a:xfrm>
            <a:off x="342680" y="1426632"/>
            <a:ext cx="8801319" cy="144655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gn="l" defTabSz="457200">
              <a:spcBef>
                <a:spcPts val="800"/>
              </a:spcBef>
              <a:defRPr sz="2800" b="1">
                <a:latin typeface="+mj-lt"/>
                <a:ea typeface="+mj-ea"/>
                <a:cs typeface="+mj-cs"/>
                <a:sym typeface="Helvetica"/>
              </a:defRPr>
            </a:pPr>
            <a:r>
              <a:rPr b="0" dirty="0"/>
              <a:t>According to western science, all living beings show </a:t>
            </a:r>
            <a:r>
              <a:rPr sz="2800" b="0" dirty="0">
                <a:latin typeface="Monlam Uni OuChan2"/>
                <a:cs typeface="Monlam Uni OuChan2"/>
              </a:rPr>
              <a:t>most of the following criteria:</a:t>
            </a:r>
            <a:r>
              <a:rPr sz="2800" dirty="0">
                <a:latin typeface="Monlam Uni OuChan2"/>
                <a:cs typeface="Monlam Uni OuChan2"/>
              </a:rPr>
              <a:t/>
            </a:r>
            <a:br>
              <a:rPr sz="2800" dirty="0">
                <a:latin typeface="Monlam Uni OuChan2"/>
                <a:cs typeface="Monlam Uni OuChan2"/>
              </a:rPr>
            </a:br>
            <a:r>
              <a:rPr lang="de-DE" sz="3000" b="1" dirty="0">
                <a:latin typeface="Monlam Uni OuChan2"/>
                <a:cs typeface="Monlam Uni OuChan2"/>
                <a:sym typeface="Helvetica"/>
              </a:rPr>
              <a:t>ནུབ་ཕྱོགས་ཚན་རིག་གཞིར་བྱེད་ན་སྐྱེ་ལྡན་རྣམས་ལ་གཤམ་གྱི་ཁྱད་ཆོས་དེ་ཚོ་ཡོད།</a:t>
            </a:r>
            <a:endParaRPr sz="3000" b="0" dirty="0">
              <a:latin typeface="Monlam Uni OuChan2"/>
              <a:ea typeface="Monlam Uni OuChan2"/>
              <a:cs typeface="Monlam Uni OuChan2"/>
              <a:sym typeface="Monlam Uni OuChan2"/>
            </a:endParaRPr>
          </a:p>
        </p:txBody>
      </p:sp>
      <p:grpSp>
        <p:nvGrpSpPr>
          <p:cNvPr id="151" name="Group 151"/>
          <p:cNvGrpSpPr/>
          <p:nvPr/>
        </p:nvGrpSpPr>
        <p:grpSpPr>
          <a:xfrm>
            <a:off x="734676" y="5445251"/>
            <a:ext cx="6523156" cy="486315"/>
            <a:chOff x="0" y="42006"/>
            <a:chExt cx="6523155" cy="486314"/>
          </a:xfrm>
        </p:grpSpPr>
        <p:sp>
          <p:nvSpPr>
            <p:cNvPr id="149" name="Shape 149"/>
            <p:cNvSpPr/>
            <p:nvPr/>
          </p:nvSpPr>
          <p:spPr>
            <a:xfrm>
              <a:off x="0" y="68579"/>
              <a:ext cx="3636432"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342900" indent="-342900" algn="l" defTabSz="457200">
                <a:buSzPct val="100000"/>
                <a:buChar char="-"/>
                <a:defRPr sz="2400">
                  <a:latin typeface="+mj-lt"/>
                  <a:ea typeface="+mj-ea"/>
                  <a:cs typeface="+mj-cs"/>
                  <a:sym typeface="Helvetica"/>
                </a:defRPr>
              </a:lvl1pPr>
            </a:lstStyle>
            <a:p>
              <a:r>
                <a:t>Reaction to Stimuli   </a:t>
              </a:r>
            </a:p>
          </p:txBody>
        </p:sp>
        <p:sp>
          <p:nvSpPr>
            <p:cNvPr id="150" name="Shape 150"/>
            <p:cNvSpPr/>
            <p:nvPr/>
          </p:nvSpPr>
          <p:spPr>
            <a:xfrm>
              <a:off x="4725711" y="42006"/>
              <a:ext cx="1797444" cy="4719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400">
                  <a:latin typeface="Monlam Uni OuChan2"/>
                  <a:ea typeface="Monlam Uni OuChan2"/>
                  <a:cs typeface="Monlam Uni OuChan2"/>
                  <a:sym typeface="Monlam Uni OuChan2"/>
                </a:defRPr>
              </a:pPr>
              <a:r>
                <a:rPr sz="2400" dirty="0" err="1"/>
                <a:t>སྐུལ</a:t>
              </a:r>
              <a:r>
                <a:rPr sz="2400" dirty="0"/>
                <a:t>་</a:t>
              </a:r>
              <a:r>
                <a:rPr lang="bo-CN" sz="2400" b="0" i="0" u="none" strike="noStrike" dirty="0">
                  <a:effectLst/>
                  <a:latin typeface="Arial" panose="020B0604020202020204" pitchFamily="34" charset="0"/>
                </a:rPr>
                <a:t>རྐྱེན་</a:t>
              </a:r>
              <a:r>
                <a:rPr dirty="0" err="1"/>
                <a:t>ལ་ཡ་ལན</a:t>
              </a:r>
              <a:r>
                <a:rPr dirty="0"/>
                <a:t>། </a:t>
              </a:r>
            </a:p>
          </p:txBody>
        </p:sp>
      </p:grpSp>
      <p:grpSp>
        <p:nvGrpSpPr>
          <p:cNvPr id="154" name="Group 154"/>
          <p:cNvGrpSpPr/>
          <p:nvPr/>
        </p:nvGrpSpPr>
        <p:grpSpPr>
          <a:xfrm>
            <a:off x="734676" y="4756090"/>
            <a:ext cx="7356907" cy="471924"/>
            <a:chOff x="0" y="59519"/>
            <a:chExt cx="7356906" cy="471923"/>
          </a:xfrm>
        </p:grpSpPr>
        <p:sp>
          <p:nvSpPr>
            <p:cNvPr id="152" name="Shape 152"/>
            <p:cNvSpPr/>
            <p:nvPr/>
          </p:nvSpPr>
          <p:spPr>
            <a:xfrm>
              <a:off x="0" y="68579"/>
              <a:ext cx="4591428"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342900" indent="-342900" algn="l" defTabSz="457200">
                <a:buSzPct val="100000"/>
                <a:buChar char="-"/>
                <a:defRPr sz="2400">
                  <a:latin typeface="+mj-lt"/>
                  <a:ea typeface="+mj-ea"/>
                  <a:cs typeface="+mj-cs"/>
                  <a:sym typeface="Helvetica"/>
                </a:defRPr>
              </a:lvl1pPr>
            </a:lstStyle>
            <a:p>
              <a:r>
                <a:rPr dirty="0"/>
                <a:t>Nutrition and Digestion </a:t>
              </a:r>
            </a:p>
          </p:txBody>
        </p:sp>
        <p:sp>
          <p:nvSpPr>
            <p:cNvPr id="153" name="Shape 153"/>
            <p:cNvSpPr/>
            <p:nvPr/>
          </p:nvSpPr>
          <p:spPr>
            <a:xfrm>
              <a:off x="4693852" y="59519"/>
              <a:ext cx="2663054" cy="4719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2400">
                  <a:latin typeface="Monlam Uni OuChan2"/>
                  <a:ea typeface="Monlam Uni OuChan2"/>
                  <a:cs typeface="Monlam Uni OuChan2"/>
                  <a:sym typeface="Monlam Uni OuChan2"/>
                </a:defRPr>
              </a:pPr>
              <a:r>
                <a:rPr dirty="0" err="1"/>
                <a:t>ཟས་བཅུད་དང་ཟས་འཇུ་བ</a:t>
              </a:r>
              <a:r>
                <a:rPr dirty="0"/>
                <a:t>། </a:t>
              </a:r>
            </a:p>
          </p:txBody>
        </p:sp>
      </p:grpSp>
      <p:grpSp>
        <p:nvGrpSpPr>
          <p:cNvPr id="157" name="Group 157"/>
          <p:cNvGrpSpPr/>
          <p:nvPr/>
        </p:nvGrpSpPr>
        <p:grpSpPr>
          <a:xfrm>
            <a:off x="734676" y="4031903"/>
            <a:ext cx="7540228" cy="486316"/>
            <a:chOff x="0" y="54705"/>
            <a:chExt cx="7540227" cy="486315"/>
          </a:xfrm>
        </p:grpSpPr>
        <p:sp>
          <p:nvSpPr>
            <p:cNvPr id="155" name="Shape 155"/>
            <p:cNvSpPr/>
            <p:nvPr/>
          </p:nvSpPr>
          <p:spPr>
            <a:xfrm>
              <a:off x="0" y="81279"/>
              <a:ext cx="4673368"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342900" indent="-342900" algn="l" defTabSz="457200">
                <a:buSzPct val="100000"/>
                <a:buChar char="-"/>
                <a:defRPr sz="2400">
                  <a:latin typeface="+mj-lt"/>
                  <a:ea typeface="+mj-ea"/>
                  <a:cs typeface="+mj-cs"/>
                  <a:sym typeface="Helvetica"/>
                </a:defRPr>
              </a:lvl1pPr>
            </a:lstStyle>
            <a:p>
              <a:r>
                <a:rPr dirty="0"/>
                <a:t>Growth – Changes – Death</a:t>
              </a:r>
            </a:p>
          </p:txBody>
        </p:sp>
        <p:sp>
          <p:nvSpPr>
            <p:cNvPr id="156" name="Shape 156"/>
            <p:cNvSpPr/>
            <p:nvPr/>
          </p:nvSpPr>
          <p:spPr>
            <a:xfrm>
              <a:off x="4666042" y="54705"/>
              <a:ext cx="2874185" cy="4719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400">
                  <a:latin typeface="Monlam Uni OuChan2"/>
                  <a:ea typeface="Monlam Uni OuChan2"/>
                  <a:cs typeface="Monlam Uni OuChan2"/>
                  <a:sym typeface="Monlam Uni OuChan2"/>
                </a:defRPr>
              </a:pPr>
              <a:r>
                <a:rPr dirty="0" err="1"/>
                <a:t>འཚར་</a:t>
              </a:r>
              <a:r>
                <a:rPr sz="2400" dirty="0" err="1"/>
                <a:t>ལོང</a:t>
              </a:r>
              <a:r>
                <a:rPr lang="bo-CN" sz="2400" dirty="0"/>
                <a:t>ས</a:t>
              </a:r>
              <a:r>
                <a:rPr sz="2400" dirty="0"/>
                <a:t>།  </a:t>
              </a:r>
              <a:r>
                <a:rPr dirty="0"/>
                <a:t>-  </a:t>
              </a:r>
              <a:r>
                <a:rPr dirty="0" err="1"/>
                <a:t>འགྱུར་བ</a:t>
              </a:r>
              <a:r>
                <a:rPr dirty="0"/>
                <a:t>།  -  </a:t>
              </a:r>
              <a:r>
                <a:rPr dirty="0" err="1"/>
                <a:t>འཆི་བ</a:t>
              </a:r>
              <a:r>
                <a:rPr dirty="0"/>
                <a:t>། </a:t>
              </a:r>
            </a:p>
          </p:txBody>
        </p:sp>
      </p:grpSp>
      <p:grpSp>
        <p:nvGrpSpPr>
          <p:cNvPr id="160" name="Group 160"/>
          <p:cNvGrpSpPr/>
          <p:nvPr/>
        </p:nvGrpSpPr>
        <p:grpSpPr>
          <a:xfrm>
            <a:off x="734676" y="3351803"/>
            <a:ext cx="5586609" cy="476075"/>
            <a:chOff x="0" y="68579"/>
            <a:chExt cx="5586608" cy="476074"/>
          </a:xfrm>
        </p:grpSpPr>
        <p:sp>
          <p:nvSpPr>
            <p:cNvPr id="158" name="Shape 158"/>
            <p:cNvSpPr/>
            <p:nvPr/>
          </p:nvSpPr>
          <p:spPr>
            <a:xfrm>
              <a:off x="0" y="68579"/>
              <a:ext cx="2570447"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342900" indent="-342900" algn="l" defTabSz="457200">
                <a:buSzPct val="100000"/>
                <a:buChar char="-"/>
                <a:defRPr sz="2400">
                  <a:latin typeface="+mj-lt"/>
                  <a:ea typeface="+mj-ea"/>
                  <a:cs typeface="+mj-cs"/>
                  <a:sym typeface="Helvetica"/>
                </a:defRPr>
              </a:pPr>
              <a:r>
                <a:t>Reproduction   </a:t>
              </a:r>
            </a:p>
          </p:txBody>
        </p:sp>
        <p:sp>
          <p:nvSpPr>
            <p:cNvPr id="159" name="Shape 159"/>
            <p:cNvSpPr/>
            <p:nvPr/>
          </p:nvSpPr>
          <p:spPr>
            <a:xfrm>
              <a:off x="4674499" y="72730"/>
              <a:ext cx="912109" cy="4719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400">
                  <a:latin typeface="Monlam Uni OuChan2"/>
                  <a:ea typeface="Monlam Uni OuChan2"/>
                  <a:cs typeface="Monlam Uni OuChan2"/>
                  <a:sym typeface="Monlam Uni OuChan2"/>
                </a:defRPr>
              </a:pPr>
              <a:r>
                <a:rPr dirty="0" err="1"/>
                <a:t>སྐྱེ</a:t>
              </a:r>
              <a:r>
                <a:rPr lang="bo-CN" dirty="0"/>
                <a:t>ད</a:t>
              </a:r>
              <a:r>
                <a:rPr dirty="0"/>
                <a:t>་</a:t>
              </a:r>
              <a:r>
                <a:rPr dirty="0" err="1"/>
                <a:t>འཕེལ</a:t>
              </a:r>
              <a:r>
                <a:rPr dirty="0"/>
                <a:t>། </a:t>
              </a:r>
            </a:p>
          </p:txBody>
        </p:sp>
      </p:grpSp>
      <p:sp>
        <p:nvSpPr>
          <p:cNvPr id="18"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
        <p:nvSpPr>
          <p:cNvPr id="19"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Tree>
    <p:extLst>
      <p:ext uri="{BB962C8B-B14F-4D97-AF65-F5344CB8AC3E}">
        <p14:creationId xmlns:p14="http://schemas.microsoft.com/office/powerpoint/2010/main" val="157371335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advAuto="0"/>
      <p:bldP spid="154" grpId="0" animBg="1" advAuto="0"/>
      <p:bldP spid="157" grpId="0" animBg="1" advAuto="0"/>
      <p:bldP spid="160"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0" name="Shape 490"/>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40</a:t>
            </a:fld>
            <a:endParaRPr/>
          </a:p>
        </p:txBody>
      </p:sp>
      <p:sp>
        <p:nvSpPr>
          <p:cNvPr id="491" name="Shape 491"/>
          <p:cNvSpPr>
            <a:spLocks noGrp="1"/>
          </p:cNvSpPr>
          <p:nvPr>
            <p:ph type="title" idx="4294967295"/>
          </p:nvPr>
        </p:nvSpPr>
        <p:spPr>
          <a:xfrm>
            <a:off x="-152400" y="1361431"/>
            <a:ext cx="9296400" cy="1493068"/>
          </a:xfrm>
          <a:prstGeom prst="rect">
            <a:avLst/>
          </a:prstGeom>
        </p:spPr>
        <p:txBody>
          <a:bodyPr lIns="45718" tIns="45718" rIns="45718" bIns="45718">
            <a:normAutofit fontScale="90000"/>
          </a:bodyPr>
          <a:lstStyle/>
          <a:p>
            <a:pPr marL="0" marR="0" defTabSz="406400">
              <a:lnSpc>
                <a:spcPts val="4300"/>
              </a:lnSpc>
              <a:spcBef>
                <a:spcPts val="200"/>
              </a:spcBef>
              <a:tabLst>
                <a:tab pos="863600" algn="l"/>
              </a:tabLst>
              <a:defRPr sz="3600" b="1">
                <a:uFillTx/>
                <a:latin typeface="Helvetica"/>
                <a:ea typeface="Helvetica"/>
                <a:cs typeface="Helvetica"/>
                <a:sym typeface="Helvetica"/>
              </a:defRPr>
            </a:pPr>
            <a:r>
              <a:rPr dirty="0"/>
              <a:t>Embryo</a:t>
            </a:r>
            <a:r>
              <a:rPr lang="en-US" dirty="0"/>
              <a:t>  </a:t>
            </a:r>
            <a:r>
              <a:rPr dirty="0"/>
              <a:t> </a:t>
            </a:r>
            <a:r>
              <a:rPr b="0" dirty="0"/>
              <a:t>       </a:t>
            </a:r>
            <a:r>
              <a:rPr lang="en-US" b="0" dirty="0"/>
              <a:t> </a:t>
            </a:r>
            <a:r>
              <a:rPr dirty="0"/>
              <a:t>Fruit / Seeds</a:t>
            </a:r>
            <a:r>
              <a:rPr lang="en-US" dirty="0"/>
              <a:t/>
            </a:r>
            <a:br>
              <a:rPr lang="en-US" dirty="0"/>
            </a:br>
            <a:endParaRPr dirty="0"/>
          </a:p>
          <a:p>
            <a:pPr marL="0" marR="0" defTabSz="457200">
              <a:defRPr sz="3600">
                <a:uFillTx/>
                <a:latin typeface="Monlam Uni OuChan2"/>
                <a:ea typeface="Monlam Uni OuChan2"/>
                <a:cs typeface="Monlam Uni OuChan2"/>
                <a:sym typeface="Monlam Uni OuChan2"/>
              </a:defRPr>
            </a:pPr>
            <a:r>
              <a:rPr lang="en-US" sz="4900" b="1" dirty="0"/>
              <a:t>  </a:t>
            </a:r>
            <a:r>
              <a:rPr lang="en-US" sz="4900" b="1" dirty="0">
                <a:latin typeface="Monlam Uni OuChan2"/>
                <a:cs typeface="Monlam Uni OuChan2"/>
              </a:rPr>
              <a:t> </a:t>
            </a:r>
            <a:r>
              <a:rPr sz="4900" b="1" dirty="0" err="1">
                <a:latin typeface="Monlam Uni OuChan2"/>
                <a:cs typeface="Monlam Uni OuChan2"/>
              </a:rPr>
              <a:t>སྦྲུམ་སྲིང</a:t>
            </a:r>
            <a:r>
              <a:rPr lang="bo-CN" sz="4900" b="1" dirty="0">
                <a:latin typeface="Monlam Uni OuChan2"/>
                <a:cs typeface="Monlam Uni OuChan2"/>
              </a:rPr>
              <a:t>་</a:t>
            </a:r>
            <a:r>
              <a:rPr sz="4900" b="1" dirty="0">
                <a:latin typeface="Monlam Uni OuChan2"/>
                <a:ea typeface="Helvetica"/>
                <a:cs typeface="Monlam Uni OuChan2"/>
                <a:sym typeface="Helvetica"/>
              </a:rPr>
              <a:t>།</a:t>
            </a:r>
            <a:r>
              <a:rPr lang="en-US" sz="4900" b="1" dirty="0">
                <a:latin typeface="Helvetica"/>
                <a:ea typeface="Helvetica"/>
                <a:cs typeface="Helvetica"/>
                <a:sym typeface="Helvetica"/>
              </a:rPr>
              <a:t> </a:t>
            </a:r>
            <a:r>
              <a:rPr sz="4900" b="1" dirty="0"/>
              <a:t>       </a:t>
            </a:r>
            <a:r>
              <a:rPr lang="en-US" sz="4900" b="1" dirty="0"/>
              <a:t>   </a:t>
            </a:r>
            <a:r>
              <a:rPr sz="4900" b="1" dirty="0" err="1">
                <a:latin typeface="Monlam Uni OuChan2"/>
                <a:cs typeface="Monlam Uni OuChan2"/>
              </a:rPr>
              <a:t>ཤིང་འབྲས</a:t>
            </a:r>
            <a:r>
              <a:rPr sz="4900" b="1" dirty="0">
                <a:latin typeface="Monlam Uni OuChan2"/>
                <a:ea typeface="Helvetica"/>
                <a:cs typeface="Monlam Uni OuChan2"/>
                <a:sym typeface="Helvetica"/>
              </a:rPr>
              <a:t>།</a:t>
            </a:r>
            <a:r>
              <a:rPr sz="4900" b="1" dirty="0">
                <a:latin typeface="Monlam Uni OuChan2"/>
                <a:cs typeface="Monlam Uni OuChan2"/>
              </a:rPr>
              <a:t> /</a:t>
            </a:r>
            <a:r>
              <a:rPr lang="en-US" sz="4900" b="1" dirty="0">
                <a:latin typeface="Monlam Uni OuChan2"/>
                <a:cs typeface="Monlam Uni OuChan2"/>
              </a:rPr>
              <a:t> </a:t>
            </a:r>
            <a:r>
              <a:rPr sz="4900" b="1" dirty="0" err="1">
                <a:latin typeface="Monlam Uni OuChan2"/>
                <a:cs typeface="Monlam Uni OuChan2"/>
              </a:rPr>
              <a:t>ས་བོན</a:t>
            </a:r>
            <a:r>
              <a:rPr sz="4900" b="1" dirty="0">
                <a:latin typeface="Monlam Uni OuChan2"/>
                <a:ea typeface="Helvetica"/>
                <a:cs typeface="Monlam Uni OuChan2"/>
                <a:sym typeface="Helvetica"/>
              </a:rPr>
              <a:t>།</a:t>
            </a:r>
          </a:p>
        </p:txBody>
      </p:sp>
      <p:sp>
        <p:nvSpPr>
          <p:cNvPr id="492" name="Shape 492"/>
          <p:cNvSpPr/>
          <p:nvPr/>
        </p:nvSpPr>
        <p:spPr>
          <a:xfrm>
            <a:off x="3681766" y="1442711"/>
            <a:ext cx="783186" cy="1"/>
          </a:xfrm>
          <a:prstGeom prst="line">
            <a:avLst/>
          </a:prstGeom>
          <a:ln w="76200">
            <a:solidFill>
              <a:srgbClr val="000000"/>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3" name="Shape 493"/>
          <p:cNvSpPr/>
          <p:nvPr/>
        </p:nvSpPr>
        <p:spPr>
          <a:xfrm>
            <a:off x="3609780" y="2607999"/>
            <a:ext cx="783186" cy="1"/>
          </a:xfrm>
          <a:prstGeom prst="line">
            <a:avLst/>
          </a:prstGeom>
          <a:ln w="76200">
            <a:solidFill>
              <a:srgbClr val="000000"/>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41</a:t>
            </a:fld>
            <a:endParaRPr/>
          </a:p>
        </p:txBody>
      </p:sp>
      <p:pic>
        <p:nvPicPr>
          <p:cNvPr id="496" name="image21.jpeg" descr="Inhaltsplatzhalt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477" y="1133135"/>
            <a:ext cx="6570771" cy="4928134"/>
          </a:xfrm>
          <a:prstGeom prst="rect">
            <a:avLst/>
          </a:prstGeom>
          <a:ln w="12700">
            <a:miter lim="400000"/>
          </a:ln>
        </p:spPr>
      </p:pic>
      <p:sp>
        <p:nvSpPr>
          <p:cNvPr id="2" name="Rechteck 1"/>
          <p:cNvSpPr/>
          <p:nvPr/>
        </p:nvSpPr>
        <p:spPr>
          <a:xfrm>
            <a:off x="7344905" y="5099368"/>
            <a:ext cx="1799095" cy="954107"/>
          </a:xfrm>
          <a:prstGeom prst="rect">
            <a:avLst/>
          </a:prstGeom>
        </p:spPr>
        <p:txBody>
          <a:bodyPr wrap="square">
            <a:spAutoFit/>
          </a:bodyPr>
          <a:lstStyle/>
          <a:p>
            <a:pPr algn="l"/>
            <a:r>
              <a:rPr lang="tr-TR" dirty="0" err="1"/>
              <a:t>Tulip</a:t>
            </a:r>
            <a:r>
              <a:rPr lang="tr-TR" dirty="0"/>
              <a:t>  </a:t>
            </a:r>
          </a:p>
          <a:p>
            <a:pPr algn="l"/>
            <a:r>
              <a:rPr lang="tr-TR" dirty="0" err="1"/>
              <a:t>ཊུ་ལིབ་མེ་ཏོག</a:t>
            </a:r>
            <a:endParaRPr lang="de-DE"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42</a:t>
            </a:fld>
            <a:endParaRPr/>
          </a:p>
        </p:txBody>
      </p:sp>
      <p:sp>
        <p:nvSpPr>
          <p:cNvPr id="502" name="Shape 502"/>
          <p:cNvSpPr/>
          <p:nvPr/>
        </p:nvSpPr>
        <p:spPr>
          <a:xfrm>
            <a:off x="4178946" y="597143"/>
            <a:ext cx="5352942" cy="90793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2400" b="0"/>
            </a:pPr>
            <a:r>
              <a:rPr dirty="0"/>
              <a:t>Apple, pears:  5 seeds per fruit</a:t>
            </a:r>
          </a:p>
          <a:p>
            <a:pPr algn="l" defTabSz="457200">
              <a:defRPr sz="2400" b="0">
                <a:latin typeface="Monlam Uni OuChan2"/>
                <a:ea typeface="Monlam Uni OuChan2"/>
                <a:cs typeface="Monlam Uni OuChan2"/>
                <a:sym typeface="Monlam Uni OuChan2"/>
              </a:defRPr>
            </a:pPr>
            <a:r>
              <a:rPr sz="2900" dirty="0"/>
              <a:t>ཀུ་ཤུ་དང་ལི། : </a:t>
            </a:r>
            <a:r>
              <a:rPr sz="2900" dirty="0" err="1"/>
              <a:t>ཤིང་འབྲས་གཅིག་ལ་ས་བོན</a:t>
            </a:r>
            <a:r>
              <a:rPr lang="bo-CN" sz="2900" dirty="0"/>
              <a:t>་</a:t>
            </a:r>
            <a:r>
              <a:rPr sz="2900" dirty="0"/>
              <a:t> ༥</a:t>
            </a:r>
          </a:p>
        </p:txBody>
      </p:sp>
      <p:pic>
        <p:nvPicPr>
          <p:cNvPr id="503" name="image23.jpg" descr="Inhaltsplatzhalt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85411" y="383743"/>
            <a:ext cx="3296176" cy="2660076"/>
          </a:xfrm>
          <a:prstGeom prst="rect">
            <a:avLst/>
          </a:prstGeom>
          <a:ln w="12700">
            <a:miter lim="400000"/>
          </a:ln>
        </p:spPr>
      </p:pic>
      <p:pic>
        <p:nvPicPr>
          <p:cNvPr id="504"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7213" y="2004589"/>
            <a:ext cx="4071730" cy="4237424"/>
          </a:xfrm>
          <a:prstGeom prst="rect">
            <a:avLst/>
          </a:prstGeom>
          <a:ln w="12700">
            <a:miter lim="400000"/>
          </a:ln>
        </p:spPr>
      </p:pic>
      <p:pic>
        <p:nvPicPr>
          <p:cNvPr id="505" name="pasted-image.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471" y="3449532"/>
            <a:ext cx="3296222" cy="3157655"/>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7" name="image24.jpeg" descr="Inhaltsplatzhalter 6"/>
          <p:cNvPicPr>
            <a:picLocks noChangeAspect="1"/>
          </p:cNvPicPr>
          <p:nvPr/>
        </p:nvPicPr>
        <p:blipFill>
          <a:blip r:embed="rId3"/>
          <a:stretch>
            <a:fillRect/>
          </a:stretch>
        </p:blipFill>
        <p:spPr>
          <a:xfrm>
            <a:off x="1175380" y="1600200"/>
            <a:ext cx="6793241" cy="4525963"/>
          </a:xfrm>
          <a:prstGeom prst="rect">
            <a:avLst/>
          </a:prstGeom>
          <a:ln w="12700">
            <a:miter lim="400000"/>
          </a:ln>
        </p:spPr>
      </p:pic>
      <p:sp>
        <p:nvSpPr>
          <p:cNvPr id="508" name="Shape 508"/>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43</a:t>
            </a:fld>
            <a:endParaRPr/>
          </a:p>
        </p:txBody>
      </p:sp>
      <p:sp>
        <p:nvSpPr>
          <p:cNvPr id="510" name="Shape 510"/>
          <p:cNvSpPr>
            <a:spLocks noGrp="1"/>
          </p:cNvSpPr>
          <p:nvPr>
            <p:ph type="title" idx="4294967295"/>
          </p:nvPr>
        </p:nvSpPr>
        <p:spPr>
          <a:xfrm>
            <a:off x="0" y="274638"/>
            <a:ext cx="8229600" cy="1143000"/>
          </a:xfrm>
          <a:prstGeom prst="rect">
            <a:avLst/>
          </a:prstGeom>
        </p:spPr>
        <p:txBody>
          <a:bodyPr lIns="45718" tIns="45718" rIns="45718" bIns="45718">
            <a:normAutofit/>
          </a:bodyPr>
          <a:lstStyle/>
          <a:p>
            <a:pPr marL="0" marR="0" defTabSz="398272">
              <a:lnSpc>
                <a:spcPts val="3700"/>
              </a:lnSpc>
              <a:spcBef>
                <a:spcPts val="100"/>
              </a:spcBef>
              <a:tabLst>
                <a:tab pos="838200" algn="l"/>
              </a:tabLst>
              <a:defRPr sz="3136" b="1">
                <a:uFillTx/>
                <a:latin typeface="Calibri"/>
                <a:ea typeface="Calibri"/>
                <a:cs typeface="Calibri"/>
                <a:sym typeface="Calibri"/>
              </a:defRPr>
            </a:pPr>
            <a:r>
              <a:rPr dirty="0"/>
              <a:t>Hibiscus fruit / seeds</a:t>
            </a:r>
            <a:r>
              <a:rPr lang="en-US" dirty="0"/>
              <a:t/>
            </a:r>
            <a:br>
              <a:rPr lang="en-US" dirty="0"/>
            </a:br>
            <a:r>
              <a:rPr sz="3000" dirty="0"/>
              <a:t>མེ་ཏོག་ཉིན་གཅིག་གི་ཤིང་འབྲས</a:t>
            </a:r>
            <a:r>
              <a:rPr lang="bo-CN" sz="3000" dirty="0"/>
              <a:t>།</a:t>
            </a:r>
            <a:r>
              <a:rPr sz="3000" dirty="0"/>
              <a:t> / </a:t>
            </a:r>
            <a:r>
              <a:rPr sz="3000" dirty="0" err="1"/>
              <a:t>ས་བོན</a:t>
            </a:r>
            <a:r>
              <a:rPr sz="3000" dirty="0"/>
              <a:t>།</a:t>
            </a:r>
          </a:p>
        </p:txBody>
      </p:sp>
      <p:sp>
        <p:nvSpPr>
          <p:cNvPr id="509" name="Shape 509"/>
          <p:cNvSpPr/>
          <p:nvPr/>
        </p:nvSpPr>
        <p:spPr>
          <a:xfrm>
            <a:off x="1209040" y="1596382"/>
            <a:ext cx="4561840" cy="7078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defRPr sz="1800" b="0">
                <a:latin typeface="Calibri"/>
                <a:ea typeface="Calibri"/>
                <a:cs typeface="Calibri"/>
                <a:sym typeface="Calibri"/>
              </a:defRPr>
            </a:pPr>
            <a:r>
              <a:rPr dirty="0"/>
              <a:t>A fruit, but not sweet</a:t>
            </a:r>
            <a:r>
              <a:rPr lang="en-US" dirty="0"/>
              <a:t>!</a:t>
            </a:r>
            <a:r>
              <a:rPr dirty="0"/>
              <a:t/>
            </a:r>
            <a:br>
              <a:rPr dirty="0"/>
            </a:br>
            <a:r>
              <a:rPr sz="2200" dirty="0" err="1"/>
              <a:t>ཤིང་འབྲས་ཡིན་ཡང</a:t>
            </a:r>
            <a:r>
              <a:rPr sz="2200" dirty="0"/>
              <a:t>་</a:t>
            </a:r>
            <a:r>
              <a:rPr lang="bo-CN" sz="2200" b="0" dirty="0">
                <a:sym typeface="Calibri"/>
              </a:rPr>
              <a:t>རོ་</a:t>
            </a:r>
            <a:r>
              <a:rPr lang="bo-CN" sz="2200" dirty="0"/>
              <a:t>མངར་མོ་</a:t>
            </a:r>
            <a:r>
              <a:rPr sz="2200" dirty="0" err="1"/>
              <a:t>མེད</a:t>
            </a:r>
            <a:r>
              <a:rPr sz="2200" dirty="0"/>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4" name="image18.png" descr="Inhaltsplatzhalter 7"/>
          <p:cNvPicPr>
            <a:picLocks noChangeAspect="1"/>
          </p:cNvPicPr>
          <p:nvPr/>
        </p:nvPicPr>
        <p:blipFill>
          <a:blip r:embed="rId2"/>
          <a:stretch>
            <a:fillRect/>
          </a:stretch>
        </p:blipFill>
        <p:spPr>
          <a:xfrm>
            <a:off x="457200" y="2353181"/>
            <a:ext cx="4038600" cy="3020071"/>
          </a:xfrm>
          <a:prstGeom prst="rect">
            <a:avLst/>
          </a:prstGeom>
          <a:ln w="12700">
            <a:miter lim="400000"/>
          </a:ln>
        </p:spPr>
      </p:pic>
      <p:sp>
        <p:nvSpPr>
          <p:cNvPr id="515" name="Shape 515"/>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44</a:t>
            </a:fld>
            <a:endParaRPr/>
          </a:p>
        </p:txBody>
      </p:sp>
      <p:sp>
        <p:nvSpPr>
          <p:cNvPr id="517" name="Shape 517"/>
          <p:cNvSpPr>
            <a:spLocks noGrp="1"/>
          </p:cNvSpPr>
          <p:nvPr>
            <p:ph type="title" idx="4294967295"/>
          </p:nvPr>
        </p:nvSpPr>
        <p:spPr>
          <a:xfrm>
            <a:off x="0" y="482600"/>
            <a:ext cx="8229600" cy="1092200"/>
          </a:xfrm>
          <a:prstGeom prst="rect">
            <a:avLst/>
          </a:prstGeom>
        </p:spPr>
        <p:txBody>
          <a:bodyPr lIns="45718" tIns="45718" rIns="45718" bIns="45718">
            <a:normAutofit/>
          </a:bodyPr>
          <a:lstStyle/>
          <a:p>
            <a:pPr marL="0" marR="0" defTabSz="406400">
              <a:lnSpc>
                <a:spcPts val="3800"/>
              </a:lnSpc>
              <a:spcBef>
                <a:spcPts val="200"/>
              </a:spcBef>
              <a:tabLst>
                <a:tab pos="863600" algn="l"/>
              </a:tabLst>
              <a:defRPr sz="3200">
                <a:uFillTx/>
                <a:latin typeface="Gill Sans"/>
                <a:ea typeface="Gill Sans"/>
                <a:cs typeface="Gill Sans"/>
                <a:sym typeface="Gill Sans"/>
              </a:defRPr>
            </a:pPr>
            <a:r>
              <a:rPr dirty="0"/>
              <a:t>Mature – Immature fruits</a:t>
            </a:r>
            <a:br>
              <a:rPr dirty="0"/>
            </a:br>
            <a:r>
              <a:rPr sz="3400" dirty="0" err="1"/>
              <a:t>སྨིན་པའི་ཤིང་འབྲས</a:t>
            </a:r>
            <a:r>
              <a:rPr sz="3400" dirty="0"/>
              <a:t>། - </a:t>
            </a:r>
            <a:r>
              <a:rPr sz="3400" dirty="0" err="1"/>
              <a:t>མ་སྨིན་པའི་ཤིང་འབྲས</a:t>
            </a:r>
            <a:r>
              <a:rPr sz="3400" dirty="0"/>
              <a:t>།</a:t>
            </a:r>
          </a:p>
        </p:txBody>
      </p:sp>
      <p:pic>
        <p:nvPicPr>
          <p:cNvPr id="516" name="image19.png" descr="Inhaltsplatzhalter 10"/>
          <p:cNvPicPr>
            <a:picLocks noChangeAspect="1"/>
          </p:cNvPicPr>
          <p:nvPr/>
        </p:nvPicPr>
        <p:blipFill>
          <a:blip r:embed="rId3" cstate="screen">
            <a:extLst>
              <a:ext uri="{28A0092B-C50C-407E-A947-70E740481C1C}">
                <a14:useLocalDpi xmlns:a14="http://schemas.microsoft.com/office/drawing/2010/main"/>
              </a:ext>
            </a:extLst>
          </a:blip>
          <a:srcRect t="1480"/>
          <a:stretch>
            <a:fillRect/>
          </a:stretch>
        </p:blipFill>
        <p:spPr>
          <a:xfrm>
            <a:off x="5475468" y="2353181"/>
            <a:ext cx="3211334" cy="304332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2" animBg="1" advAuto="0"/>
      <p:bldP spid="516"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45</a:t>
            </a:fld>
            <a:endParaRPr/>
          </a:p>
        </p:txBody>
      </p:sp>
      <p:sp>
        <p:nvSpPr>
          <p:cNvPr id="186" name="Shape 186"/>
          <p:cNvSpPr/>
          <p:nvPr/>
        </p:nvSpPr>
        <p:spPr>
          <a:xfrm>
            <a:off x="5436565" y="2188992"/>
            <a:ext cx="1066801" cy="73866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lnSpc>
                <a:spcPct val="90000"/>
              </a:lnSpc>
              <a:defRPr sz="2200" b="0"/>
            </a:pPr>
            <a:r>
              <a:rPr dirty="0"/>
              <a:t>Seeds  </a:t>
            </a:r>
          </a:p>
          <a:p>
            <a:pPr algn="l" defTabSz="457200">
              <a:lnSpc>
                <a:spcPct val="90000"/>
              </a:lnSpc>
              <a:defRPr sz="2200" b="0">
                <a:latin typeface="Monlam Uni OuChan2"/>
                <a:ea typeface="Monlam Uni OuChan2"/>
                <a:cs typeface="Monlam Uni OuChan2"/>
                <a:sym typeface="Monlam Uni OuChan2"/>
              </a:defRPr>
            </a:pPr>
            <a:r>
              <a:rPr dirty="0"/>
              <a:t>ས་བོན</a:t>
            </a:r>
            <a:r>
              <a:rPr sz="2400" dirty="0"/>
              <a:t>།</a:t>
            </a:r>
          </a:p>
        </p:txBody>
      </p:sp>
      <p:sp>
        <p:nvSpPr>
          <p:cNvPr id="187" name="Shape 187"/>
          <p:cNvSpPr/>
          <p:nvPr/>
        </p:nvSpPr>
        <p:spPr>
          <a:xfrm>
            <a:off x="5436565" y="724032"/>
            <a:ext cx="1066801" cy="7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pPr>
            <a:r>
              <a:rPr dirty="0"/>
              <a:t>Flower  </a:t>
            </a:r>
          </a:p>
          <a:p>
            <a:pPr algn="l" defTabSz="457200">
              <a:defRPr sz="2200" b="0">
                <a:latin typeface="Monlam Uni OuChan2"/>
                <a:ea typeface="Monlam Uni OuChan2"/>
                <a:cs typeface="Monlam Uni OuChan2"/>
                <a:sym typeface="Monlam Uni OuChan2"/>
              </a:defRPr>
            </a:pPr>
            <a:r>
              <a:rPr dirty="0"/>
              <a:t>མེ་ཏོག</a:t>
            </a:r>
          </a:p>
        </p:txBody>
      </p:sp>
      <p:sp>
        <p:nvSpPr>
          <p:cNvPr id="188" name="Shape 188"/>
          <p:cNvSpPr/>
          <p:nvPr/>
        </p:nvSpPr>
        <p:spPr>
          <a:xfrm>
            <a:off x="5436565" y="1541115"/>
            <a:ext cx="1066801" cy="67710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lnSpc>
                <a:spcPct val="80000"/>
              </a:lnSpc>
              <a:defRPr sz="2200" b="0"/>
            </a:pPr>
            <a:r>
              <a:rPr dirty="0"/>
              <a:t>Fruit</a:t>
            </a:r>
          </a:p>
          <a:p>
            <a:pPr algn="l" defTabSz="457200">
              <a:lnSpc>
                <a:spcPct val="80000"/>
              </a:lnSpc>
              <a:defRPr sz="2200" b="0">
                <a:latin typeface="Monlam Uni OuChan2"/>
                <a:ea typeface="Monlam Uni OuChan2"/>
                <a:cs typeface="Monlam Uni OuChan2"/>
                <a:sym typeface="Monlam Uni OuChan2"/>
              </a:defRPr>
            </a:pPr>
            <a:r>
              <a:rPr dirty="0" err="1"/>
              <a:t>ཤིང་འབྲས</a:t>
            </a:r>
            <a:r>
              <a:rPr sz="2400" dirty="0"/>
              <a:t>།</a:t>
            </a:r>
          </a:p>
        </p:txBody>
      </p:sp>
      <p:sp>
        <p:nvSpPr>
          <p:cNvPr id="189" name="Shape 189"/>
          <p:cNvSpPr/>
          <p:nvPr/>
        </p:nvSpPr>
        <p:spPr>
          <a:xfrm>
            <a:off x="5436565" y="3361852"/>
            <a:ext cx="1066801" cy="7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pPr>
            <a:r>
              <a:rPr dirty="0"/>
              <a:t>Le</a:t>
            </a:r>
            <a:r>
              <a:rPr lang="de-CH"/>
              <a:t>af</a:t>
            </a:r>
            <a:endParaRPr/>
          </a:p>
          <a:p>
            <a:pPr algn="l" defTabSz="457200">
              <a:defRPr sz="2200" b="0">
                <a:latin typeface="Monlam Uni OuChan2"/>
                <a:ea typeface="Monlam Uni OuChan2"/>
                <a:cs typeface="Monlam Uni OuChan2"/>
                <a:sym typeface="Monlam Uni OuChan2"/>
              </a:defRPr>
            </a:pPr>
            <a:r>
              <a:rPr dirty="0"/>
              <a:t>ལོ་མ།</a:t>
            </a:r>
          </a:p>
        </p:txBody>
      </p:sp>
      <p:sp>
        <p:nvSpPr>
          <p:cNvPr id="190" name="Shape 190"/>
          <p:cNvSpPr/>
          <p:nvPr/>
        </p:nvSpPr>
        <p:spPr>
          <a:xfrm>
            <a:off x="5436565" y="4498985"/>
            <a:ext cx="1066801" cy="866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pPr>
            <a:r>
              <a:t>Stem</a:t>
            </a:r>
          </a:p>
          <a:p>
            <a:pPr algn="l" defTabSz="457200">
              <a:defRPr sz="2200" b="0">
                <a:latin typeface="Monlam Uni OuChan2"/>
                <a:ea typeface="Monlam Uni OuChan2"/>
                <a:cs typeface="Monlam Uni OuChan2"/>
                <a:sym typeface="Monlam Uni OuChan2"/>
              </a:defRPr>
            </a:pPr>
            <a:r>
              <a:t>སྡོང་པོ།</a:t>
            </a:r>
          </a:p>
        </p:txBody>
      </p:sp>
      <p:pic>
        <p:nvPicPr>
          <p:cNvPr id="191" name="pasted-image.tiff"/>
          <p:cNvPicPr>
            <a:picLocks noChangeAspect="1"/>
          </p:cNvPicPr>
          <p:nvPr/>
        </p:nvPicPr>
        <p:blipFill>
          <a:blip r:embed="rId2"/>
          <a:stretch>
            <a:fillRect/>
          </a:stretch>
        </p:blipFill>
        <p:spPr>
          <a:xfrm>
            <a:off x="1511300" y="640012"/>
            <a:ext cx="3810000" cy="5994401"/>
          </a:xfrm>
          <a:prstGeom prst="rect">
            <a:avLst/>
          </a:prstGeom>
          <a:ln w="12700">
            <a:miter lim="400000"/>
          </a:ln>
        </p:spPr>
      </p:pic>
      <p:sp>
        <p:nvSpPr>
          <p:cNvPr id="192" name="Shape 192"/>
          <p:cNvSpPr/>
          <p:nvPr/>
        </p:nvSpPr>
        <p:spPr>
          <a:xfrm>
            <a:off x="816641" y="114776"/>
            <a:ext cx="7558988"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dirty="0">
                <a:solidFill>
                  <a:srgbClr val="C00000"/>
                </a:solidFill>
              </a:rPr>
              <a:t>Structure of a Plant </a:t>
            </a:r>
            <a:r>
              <a:rPr b="0" dirty="0">
                <a:solidFill>
                  <a:srgbClr val="C00000"/>
                </a:solidFill>
                <a:latin typeface="Monlam Uni OuChan2"/>
                <a:ea typeface="Monlam Uni OuChan2"/>
                <a:cs typeface="Monlam Uni OuChan2"/>
                <a:sym typeface="Monlam Uni OuChan2"/>
              </a:rPr>
              <a:t>    </a:t>
            </a:r>
            <a:r>
              <a:rPr lang="bo-CN" sz="3000" dirty="0">
                <a:solidFill>
                  <a:srgbClr val="C00000"/>
                </a:solidFill>
                <a:latin typeface="Monlam Uni OuChan2"/>
                <a:ea typeface="Monlam Uni OuChan2"/>
                <a:cs typeface="Monlam Uni OuChan2"/>
                <a:sym typeface="Monlam Uni OuChan2"/>
              </a:rPr>
              <a:t>རྩི་ཤིང་གི་སྒྲོམ་གཞི།</a:t>
            </a:r>
            <a:endParaRPr sz="3000" dirty="0">
              <a:solidFill>
                <a:srgbClr val="C00000"/>
              </a:solidFill>
              <a:latin typeface="Monlam Uni OuChan2"/>
              <a:ea typeface="Monlam Uni OuChan2"/>
              <a:cs typeface="Monlam Uni OuChan2"/>
              <a:sym typeface="Monlam Uni OuChan2"/>
            </a:endParaRPr>
          </a:p>
        </p:txBody>
      </p:sp>
      <p:sp>
        <p:nvSpPr>
          <p:cNvPr id="193" name="Shape 193"/>
          <p:cNvSpPr/>
          <p:nvPr/>
        </p:nvSpPr>
        <p:spPr>
          <a:xfrm>
            <a:off x="335684" y="5581339"/>
            <a:ext cx="839598" cy="9207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b="0"/>
            </a:pPr>
            <a:r>
              <a:rPr dirty="0"/>
              <a:t>Roots    </a:t>
            </a:r>
          </a:p>
          <a:p>
            <a:pPr algn="l" defTabSz="457200">
              <a:lnSpc>
                <a:spcPct val="150000"/>
              </a:lnSpc>
              <a:defRPr sz="2200" b="0"/>
            </a:pPr>
            <a:r>
              <a:rPr lang="en-US"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རྩ་བ</a:t>
            </a:r>
            <a:r>
              <a:rPr dirty="0">
                <a:latin typeface="Monlam Uni OuChan2"/>
                <a:ea typeface="Monlam Uni OuChan2"/>
                <a:cs typeface="Monlam Uni OuChan2"/>
                <a:sym typeface="Monlam Uni OuChan2"/>
              </a:rPr>
              <a:t>། </a:t>
            </a:r>
            <a:r>
              <a:rPr dirty="0"/>
              <a:t>   </a:t>
            </a:r>
          </a:p>
        </p:txBody>
      </p:sp>
      <p:grpSp>
        <p:nvGrpSpPr>
          <p:cNvPr id="196" name="Group 196"/>
          <p:cNvGrpSpPr/>
          <p:nvPr/>
        </p:nvGrpSpPr>
        <p:grpSpPr>
          <a:xfrm>
            <a:off x="335684" y="723964"/>
            <a:ext cx="1447721" cy="4712572"/>
            <a:chOff x="0" y="1632"/>
            <a:chExt cx="1447719" cy="4712570"/>
          </a:xfrm>
        </p:grpSpPr>
        <p:sp>
          <p:nvSpPr>
            <p:cNvPr id="194" name="Shape 194"/>
            <p:cNvSpPr/>
            <p:nvPr/>
          </p:nvSpPr>
          <p:spPr>
            <a:xfrm>
              <a:off x="0" y="1968066"/>
              <a:ext cx="839872" cy="779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200" b="0"/>
              </a:pPr>
              <a:r>
                <a:rPr dirty="0"/>
                <a:t>Shoot   </a:t>
              </a:r>
            </a:p>
            <a:p>
              <a:pPr algn="l" defTabSz="457200">
                <a:defRPr sz="2200" b="0">
                  <a:latin typeface="Monlam Uni OuChan2"/>
                  <a:ea typeface="Monlam Uni OuChan2"/>
                  <a:cs typeface="Monlam Uni OuChan2"/>
                  <a:sym typeface="Monlam Uni OuChan2"/>
                </a:defRPr>
              </a:pPr>
              <a:r>
                <a:rPr dirty="0"/>
                <a:t>སེའུ།།</a:t>
              </a:r>
            </a:p>
          </p:txBody>
        </p:sp>
        <p:pic>
          <p:nvPicPr>
            <p:cNvPr id="195" name="droppedImage.pdf"/>
            <p:cNvPicPr>
              <a:picLocks noChangeAspect="1"/>
            </p:cNvPicPr>
            <p:nvPr/>
          </p:nvPicPr>
          <p:blipFill>
            <a:blip r:embed="rId3"/>
            <a:stretch>
              <a:fillRect/>
            </a:stretch>
          </p:blipFill>
          <p:spPr>
            <a:xfrm rot="5368251">
              <a:off x="-1096168" y="2170314"/>
              <a:ext cx="4712570" cy="375205"/>
            </a:xfrm>
            <a:prstGeom prst="rect">
              <a:avLst/>
            </a:prstGeom>
            <a:ln w="12700" cap="flat">
              <a:noFill/>
              <a:miter lim="400000"/>
            </a:ln>
            <a:effectLst/>
          </p:spPr>
        </p:pic>
      </p:grpSp>
      <p:grpSp>
        <p:nvGrpSpPr>
          <p:cNvPr id="199" name="Group 199"/>
          <p:cNvGrpSpPr/>
          <p:nvPr/>
        </p:nvGrpSpPr>
        <p:grpSpPr>
          <a:xfrm>
            <a:off x="6388822" y="951593"/>
            <a:ext cx="2457586" cy="1849087"/>
            <a:chOff x="0" y="10514"/>
            <a:chExt cx="2457584" cy="1849086"/>
          </a:xfrm>
        </p:grpSpPr>
        <p:pic>
          <p:nvPicPr>
            <p:cNvPr id="197" name="droppedImage.pdf"/>
            <p:cNvPicPr>
              <a:picLocks/>
            </p:cNvPicPr>
            <p:nvPr/>
          </p:nvPicPr>
          <p:blipFill>
            <a:blip r:embed="rId4" cstate="screen">
              <a:extLst>
                <a:ext uri="{28A0092B-C50C-407E-A947-70E740481C1C}">
                  <a14:useLocalDpi xmlns:a14="http://schemas.microsoft.com/office/drawing/2010/main"/>
                </a:ext>
              </a:extLst>
            </a:blip>
            <a:srcRect l="965"/>
            <a:stretch>
              <a:fillRect/>
            </a:stretch>
          </p:blipFill>
          <p:spPr>
            <a:xfrm>
              <a:off x="0" y="10514"/>
              <a:ext cx="248719" cy="1849086"/>
            </a:xfrm>
            <a:prstGeom prst="rect">
              <a:avLst/>
            </a:prstGeom>
            <a:ln w="12700" cap="flat">
              <a:noFill/>
              <a:miter lim="400000"/>
            </a:ln>
            <a:effectLst/>
          </p:spPr>
        </p:pic>
        <p:sp>
          <p:nvSpPr>
            <p:cNvPr id="198" name="Shape 198"/>
            <p:cNvSpPr/>
            <p:nvPr/>
          </p:nvSpPr>
          <p:spPr>
            <a:xfrm>
              <a:off x="400317" y="201616"/>
              <a:ext cx="2057267" cy="1149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200" b="0"/>
              </a:pPr>
              <a:r>
                <a:rPr dirty="0"/>
                <a:t>For</a:t>
              </a:r>
              <a:br>
                <a:rPr dirty="0"/>
              </a:br>
              <a:r>
                <a:rPr dirty="0"/>
                <a:t>reproduction</a:t>
              </a:r>
            </a:p>
            <a:p>
              <a:pPr algn="l" defTabSz="457200">
                <a:defRPr sz="2200" b="0">
                  <a:latin typeface="Monlam Uni OuChan2"/>
                  <a:ea typeface="Monlam Uni OuChan2"/>
                  <a:cs typeface="Monlam Uni OuChan2"/>
                  <a:sym typeface="Monlam Uni OuChan2"/>
                </a:defRPr>
              </a:pPr>
              <a:r>
                <a:rPr dirty="0" err="1"/>
                <a:t>སྐྱེ</a:t>
              </a:r>
              <a:r>
                <a:rPr lang="bo-CN" dirty="0"/>
                <a:t>ད</a:t>
              </a:r>
              <a:r>
                <a:rPr dirty="0"/>
                <a:t>་</a:t>
              </a:r>
              <a:r>
                <a:rPr dirty="0" err="1"/>
                <a:t>འཕེལ་བྱེད་པའི་ཆེད</a:t>
              </a:r>
              <a:r>
                <a:rPr sz="2400" dirty="0"/>
                <a:t>།</a:t>
              </a:r>
            </a:p>
          </p:txBody>
        </p:sp>
      </p:grpSp>
      <p:sp>
        <p:nvSpPr>
          <p:cNvPr id="200" name="Shape 200"/>
          <p:cNvSpPr/>
          <p:nvPr/>
        </p:nvSpPr>
        <p:spPr>
          <a:xfrm>
            <a:off x="6707860" y="3062696"/>
            <a:ext cx="1893147"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b="0"/>
            </a:pPr>
            <a:r>
              <a:rPr sz="2200" dirty="0"/>
              <a:t>For</a:t>
            </a:r>
            <a:br>
              <a:rPr sz="2200" dirty="0"/>
            </a:br>
            <a:r>
              <a:rPr sz="2200" dirty="0"/>
              <a:t>getting energy</a:t>
            </a:r>
          </a:p>
          <a:p>
            <a:pPr algn="l" defTabSz="457200">
              <a:defRPr sz="2200" b="0">
                <a:latin typeface="Monlam Uni OuChan2"/>
                <a:ea typeface="Monlam Uni OuChan2"/>
                <a:cs typeface="Monlam Uni OuChan2"/>
                <a:sym typeface="Monlam Uni OuChan2"/>
              </a:defRPr>
            </a:pPr>
            <a:r>
              <a:rPr dirty="0" err="1"/>
              <a:t>ནུས་པ་ལེན་པའི་ཆེད</a:t>
            </a:r>
            <a:r>
              <a:rPr sz="2400" dirty="0"/>
              <a:t>།</a:t>
            </a:r>
          </a:p>
        </p:txBody>
      </p:sp>
      <p:sp>
        <p:nvSpPr>
          <p:cNvPr id="201" name="Shape 201"/>
          <p:cNvSpPr/>
          <p:nvPr/>
        </p:nvSpPr>
        <p:spPr>
          <a:xfrm>
            <a:off x="6707860" y="4253874"/>
            <a:ext cx="2233660" cy="114903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2200" b="0"/>
            </a:pPr>
            <a:r>
              <a:rPr sz="2200" dirty="0"/>
              <a:t>For</a:t>
            </a:r>
            <a:r>
              <a:rPr lang="en-US" sz="2200" dirty="0"/>
              <a:t> </a:t>
            </a:r>
            <a:r>
              <a:rPr sz="2200" dirty="0">
                <a:ea typeface="Monlam Uni OuChan2"/>
                <a:sym typeface="Monlam Uni OuChan2"/>
              </a:rPr>
              <a:t>transport</a:t>
            </a:r>
            <a:r>
              <a:rPr lang="en-US" sz="2200" dirty="0">
                <a:ea typeface="Monlam Uni OuChan2"/>
                <a:sym typeface="Monlam Uni OuChan2"/>
              </a:rPr>
              <a:t/>
            </a:r>
            <a:br>
              <a:rPr lang="en-US" sz="2200" dirty="0">
                <a:ea typeface="Monlam Uni OuChan2"/>
                <a:sym typeface="Monlam Uni OuChan2"/>
              </a:rPr>
            </a:br>
            <a:r>
              <a:rPr sz="2200" dirty="0">
                <a:ea typeface="Monlam Uni OuChan2"/>
                <a:sym typeface="Monlam Uni OuChan2"/>
              </a:rPr>
              <a:t>of water</a:t>
            </a:r>
          </a:p>
          <a:p>
            <a:pPr algn="l" defTabSz="457200">
              <a:defRPr sz="2200" b="0">
                <a:latin typeface="Monlam Uni OuChan2"/>
                <a:ea typeface="Monlam Uni OuChan2"/>
                <a:cs typeface="Monlam Uni OuChan2"/>
                <a:sym typeface="Monlam Uni OuChan2"/>
              </a:defRPr>
            </a:pPr>
            <a:r>
              <a:rPr dirty="0" err="1"/>
              <a:t>ཆུ་འོར་འདྲེན་བྱེད་པའི་ཆེད</a:t>
            </a:r>
            <a:r>
              <a:rPr sz="2400" dirty="0"/>
              <a:t>།</a:t>
            </a:r>
          </a:p>
        </p:txBody>
      </p:sp>
      <p:sp>
        <p:nvSpPr>
          <p:cNvPr id="202" name="Shape 202"/>
          <p:cNvSpPr/>
          <p:nvPr/>
        </p:nvSpPr>
        <p:spPr>
          <a:xfrm>
            <a:off x="4939566" y="5389457"/>
            <a:ext cx="3146031"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b="0"/>
            </a:pPr>
            <a:r>
              <a:rPr dirty="0"/>
              <a:t>For</a:t>
            </a:r>
            <a:r>
              <a:rPr lang="en-US" dirty="0"/>
              <a:t> </a:t>
            </a:r>
            <a:r>
              <a:rPr dirty="0"/>
              <a:t>absorbing </a:t>
            </a:r>
            <a:endParaRPr lang="en-US" dirty="0"/>
          </a:p>
          <a:p>
            <a:pPr algn="l">
              <a:defRPr sz="2200" b="0"/>
            </a:pPr>
            <a:r>
              <a:rPr dirty="0"/>
              <a:t>water + minerals</a:t>
            </a:r>
          </a:p>
          <a:p>
            <a:pPr algn="l" defTabSz="457200">
              <a:defRPr sz="2200" b="0">
                <a:latin typeface="Monlam Uni OuChan2"/>
                <a:ea typeface="Monlam Uni OuChan2"/>
                <a:cs typeface="Monlam Uni OuChan2"/>
                <a:sym typeface="Monlam Uni OuChan2"/>
              </a:defRPr>
            </a:pPr>
            <a:r>
              <a:rPr dirty="0" err="1"/>
              <a:t>ཆུ་དང་གཏེར་རྫས</a:t>
            </a:r>
            <a:r>
              <a:rPr dirty="0"/>
              <a:t>་</a:t>
            </a:r>
            <a:r>
              <a:rPr lang="bo-CN" sz="2200" dirty="0"/>
              <a:t>རྣམས་</a:t>
            </a:r>
            <a:r>
              <a:rPr dirty="0" err="1"/>
              <a:t>རྔུབ་པའི་ཆེད</a:t>
            </a:r>
            <a:r>
              <a:rPr sz="2400" dirty="0"/>
              <a:t>།</a:t>
            </a:r>
          </a:p>
        </p:txBody>
      </p:sp>
    </p:spTree>
    <p:extLst>
      <p:ext uri="{BB962C8B-B14F-4D97-AF65-F5344CB8AC3E}">
        <p14:creationId xmlns:p14="http://schemas.microsoft.com/office/powerpoint/2010/main" val="7325246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46</a:t>
            </a:fld>
            <a:endParaRPr/>
          </a:p>
        </p:txBody>
      </p:sp>
      <p:pic>
        <p:nvPicPr>
          <p:cNvPr id="539" name="Plant movment 1.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1482" y="40936"/>
            <a:ext cx="9021036" cy="5070372"/>
          </a:xfrm>
          <a:prstGeom prst="rect">
            <a:avLst/>
          </a:prstGeom>
          <a:ln w="12700">
            <a:miter lim="400000"/>
          </a:ln>
        </p:spPr>
      </p:pic>
      <p:pic>
        <p:nvPicPr>
          <p:cNvPr id="2" name="Bild 1"/>
          <p:cNvPicPr>
            <a:picLocks noChangeAspect="1"/>
          </p:cNvPicPr>
          <p:nvPr/>
        </p:nvPicPr>
        <p:blipFill>
          <a:blip r:embed="rId6"/>
          <a:stretch>
            <a:fillRect/>
          </a:stretch>
        </p:blipFill>
        <p:spPr>
          <a:xfrm>
            <a:off x="203200" y="5570548"/>
            <a:ext cx="8724900" cy="12954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24" fill="hold"/>
                                        <p:tgtEl>
                                          <p:spTgt spid="5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39"/>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1348177" y="2253759"/>
            <a:ext cx="7677984" cy="3057564"/>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marL="342900" indent="-342900" algn="l">
              <a:spcAft>
                <a:spcPts val="1200"/>
              </a:spcAft>
              <a:buFont typeface="Arial"/>
              <a:buChar char="•"/>
            </a:pPr>
            <a:r>
              <a:rPr lang="en-US" sz="2400" b="0" dirty="0">
                <a:latin typeface="Arial"/>
                <a:cs typeface="Arial"/>
              </a:rPr>
              <a:t>Germination – growth</a:t>
            </a:r>
          </a:p>
          <a:p>
            <a:pPr marL="342900" indent="-342900" algn="l">
              <a:spcAft>
                <a:spcPts val="1200"/>
              </a:spcAft>
              <a:buFont typeface="Arial"/>
              <a:buChar char="•"/>
            </a:pPr>
            <a:r>
              <a:rPr lang="en-US" sz="2400" b="0" dirty="0" err="1">
                <a:latin typeface="Arial"/>
                <a:cs typeface="Arial"/>
              </a:rPr>
              <a:t>མྱུ་གུ་ཁ་འབུས</a:t>
            </a:r>
            <a:r>
              <a:rPr lang="en-US" sz="2400" b="0" dirty="0">
                <a:latin typeface="Arial"/>
                <a:cs typeface="Arial"/>
              </a:rPr>
              <a:t>། - </a:t>
            </a:r>
            <a:r>
              <a:rPr lang="en-US" sz="2400" b="0" dirty="0" err="1">
                <a:latin typeface="Arial"/>
                <a:cs typeface="Arial"/>
              </a:rPr>
              <a:t>འཚར་ལོངས</a:t>
            </a:r>
            <a:r>
              <a:rPr lang="en-US" sz="2400" b="0" dirty="0">
                <a:latin typeface="Arial"/>
                <a:cs typeface="Arial"/>
              </a:rPr>
              <a:t>།</a:t>
            </a:r>
          </a:p>
          <a:p>
            <a:pPr marL="342900" indent="-342900" algn="l">
              <a:spcAft>
                <a:spcPts val="1200"/>
              </a:spcAft>
              <a:buFont typeface="Arial"/>
              <a:buChar char="•"/>
            </a:pPr>
            <a:r>
              <a:rPr lang="en-US" sz="2400" b="0" dirty="0">
                <a:latin typeface="Arial"/>
                <a:cs typeface="Arial"/>
              </a:rPr>
              <a:t>Flowers with reproductive organs</a:t>
            </a:r>
          </a:p>
          <a:p>
            <a:pPr marL="342900" indent="-342900" algn="l">
              <a:spcAft>
                <a:spcPts val="1200"/>
              </a:spcAft>
              <a:buFont typeface="Arial"/>
              <a:buChar char="•"/>
            </a:pPr>
            <a:r>
              <a:rPr lang="en-US" sz="2400" b="0" dirty="0" err="1">
                <a:latin typeface="Arial"/>
                <a:cs typeface="Arial"/>
              </a:rPr>
              <a:t>མེ་ཏོག་ལ་སྐྱེ་འཕེལ་བྱེད་ཐུབ་པའི་དབང་པོ་དང་ལྡན་པ</a:t>
            </a:r>
            <a:r>
              <a:rPr lang="en-US" sz="2400" b="0" dirty="0">
                <a:latin typeface="Arial"/>
                <a:cs typeface="Arial"/>
              </a:rPr>
              <a:t>།</a:t>
            </a:r>
          </a:p>
          <a:p>
            <a:pPr marL="342900" indent="-342900" algn="l">
              <a:spcAft>
                <a:spcPts val="1200"/>
              </a:spcAft>
              <a:buFont typeface="Arial"/>
              <a:buChar char="•"/>
            </a:pPr>
            <a:r>
              <a:rPr lang="en-US" sz="2400" b="0" dirty="0">
                <a:latin typeface="Arial"/>
                <a:cs typeface="Arial"/>
              </a:rPr>
              <a:t>Reaction of seeds to water, sun light etc. </a:t>
            </a:r>
          </a:p>
          <a:p>
            <a:pPr marL="342900" indent="-342900" algn="l">
              <a:spcAft>
                <a:spcPts val="1200"/>
              </a:spcAft>
              <a:buFont typeface="Arial"/>
              <a:buChar char="•"/>
            </a:pPr>
            <a:r>
              <a:rPr lang="en-US" sz="2400" b="0" dirty="0" err="1">
                <a:latin typeface="Arial"/>
                <a:cs typeface="Arial"/>
              </a:rPr>
              <a:t>ས་བོན་གྱིས་ཆུ་དང་ཉི་འོད་ལ་ཡ་ལན</a:t>
            </a:r>
            <a:r>
              <a:rPr lang="en-US" sz="2400" b="0" dirty="0">
                <a:latin typeface="Arial"/>
                <a:cs typeface="Arial"/>
              </a:rPr>
              <a:t>།</a:t>
            </a:r>
            <a:endParaRPr lang="de-CH" sz="2400" b="0" dirty="0">
              <a:latin typeface="Arial"/>
              <a:cs typeface="Arial"/>
            </a:endParaRPr>
          </a:p>
        </p:txBody>
      </p:sp>
      <p:sp>
        <p:nvSpPr>
          <p:cNvPr id="153"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
        <p:nvSpPr>
          <p:cNvPr id="2" name="Rechteck 1"/>
          <p:cNvSpPr/>
          <p:nvPr/>
        </p:nvSpPr>
        <p:spPr>
          <a:xfrm>
            <a:off x="1251633" y="1558041"/>
            <a:ext cx="6054402" cy="492443"/>
          </a:xfrm>
          <a:prstGeom prst="rect">
            <a:avLst/>
          </a:prstGeom>
        </p:spPr>
        <p:txBody>
          <a:bodyPr wrap="square">
            <a:spAutoFit/>
          </a:bodyPr>
          <a:lstStyle/>
          <a:p>
            <a:pPr algn="l">
              <a:defRPr sz="4200">
                <a:latin typeface="Helvetica Neue"/>
                <a:ea typeface="Helvetica Neue"/>
                <a:cs typeface="Helvetica Neue"/>
                <a:sym typeface="Helvetica Neue"/>
              </a:defRPr>
            </a:pPr>
            <a:r>
              <a:rPr lang="en-US" sz="2400" b="0" dirty="0">
                <a:latin typeface="Arial"/>
                <a:cs typeface="Arial"/>
              </a:rPr>
              <a:t>We observed:   </a:t>
            </a:r>
            <a:r>
              <a:rPr lang="en-US" sz="2600" dirty="0" err="1">
                <a:latin typeface="Arial"/>
                <a:cs typeface="Arial"/>
                <a:sym typeface="Helvetica Neue"/>
              </a:rPr>
              <a:t>ང་ཚོས་ཞིབ་རྟོགས་སུ</a:t>
            </a:r>
            <a:r>
              <a:rPr lang="en-US" sz="2600" dirty="0">
                <a:latin typeface="Arial"/>
                <a:cs typeface="Arial"/>
                <a:sym typeface="Helvetica Neue"/>
              </a:rPr>
              <a:t>།</a:t>
            </a:r>
          </a:p>
        </p:txBody>
      </p:sp>
      <p:sp>
        <p:nvSpPr>
          <p:cNvPr id="6"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Tree>
    <p:extLst>
      <p:ext uri="{BB962C8B-B14F-4D97-AF65-F5344CB8AC3E}">
        <p14:creationId xmlns:p14="http://schemas.microsoft.com/office/powerpoint/2010/main" val="3514913272"/>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p:nvPr/>
        </p:nvSpPr>
        <p:spPr>
          <a:xfrm>
            <a:off x="3047787" y="1403108"/>
            <a:ext cx="2851411" cy="872030"/>
          </a:xfrm>
          <a:prstGeom prst="rect">
            <a:avLst/>
          </a:prstGeom>
          <a:ln w="12700">
            <a:miter lim="400000"/>
          </a:ln>
          <a:extLst>
            <a:ext uri="{C572A759-6A51-4108-AA02-DFA0A04FC94B}">
              <ma14:wrappingTextBoxFlag xmlns:ma14="http://schemas.microsoft.com/office/mac/drawingml/2011/main" val="1"/>
            </a:ext>
          </a:extLst>
        </p:spPr>
        <p:txBody>
          <a:bodyPr wrap="none" lIns="50798" tIns="50798" rIns="50798" bIns="50798" anchor="ctr">
            <a:spAutoFit/>
          </a:bodyPr>
          <a:lstStyle/>
          <a:p>
            <a:pPr marR="57796" defTabSz="1300433">
              <a:spcBef>
                <a:spcPts val="984"/>
              </a:spcBef>
              <a:defRPr sz="3400">
                <a:uFill>
                  <a:solidFill>
                    <a:srgbClr val="000000"/>
                  </a:solidFill>
                </a:uFill>
                <a:latin typeface="Arial"/>
                <a:ea typeface="Arial"/>
                <a:cs typeface="Arial"/>
                <a:sym typeface="Arial"/>
              </a:defRPr>
            </a:pPr>
            <a:r>
              <a:rPr sz="2400" b="0" dirty="0">
                <a:latin typeface="Arial"/>
                <a:cs typeface="Arial"/>
                <a:sym typeface="Helvetica"/>
              </a:rPr>
              <a:t>Biology        =    Life</a:t>
            </a:r>
            <a:r>
              <a:rPr sz="3000" b="0" dirty="0">
                <a:latin typeface="Arial"/>
                <a:cs typeface="Arial"/>
              </a:rPr>
              <a:t/>
            </a:r>
            <a:br>
              <a:rPr sz="3000" b="0" dirty="0">
                <a:latin typeface="Arial"/>
                <a:cs typeface="Arial"/>
              </a:rPr>
            </a:br>
            <a:r>
              <a:rPr sz="2600" b="0" dirty="0">
                <a:latin typeface="Monlam Uni OuChan2"/>
                <a:ea typeface="Monlam Uni OuChan2"/>
                <a:cs typeface="Monlam Uni OuChan2"/>
                <a:sym typeface="Monlam Uni OuChan2"/>
              </a:rPr>
              <a:t>སྐྱེ་དངོས་རིག་པ།   =    ཚེ</a:t>
            </a:r>
            <a:r>
              <a:rPr lang="de-DE" sz="2600" b="0" dirty="0">
                <a:latin typeface="Monlam Uni OuChan2"/>
                <a:ea typeface="Monlam Uni OuChan2"/>
                <a:cs typeface="Monlam Uni OuChan2"/>
                <a:sym typeface="Monlam Uni OuChan2"/>
              </a:rPr>
              <a:t>།</a:t>
            </a:r>
            <a:endParaRPr sz="2600" b="0" dirty="0">
              <a:latin typeface="Monlam Uni OuChan2"/>
              <a:ea typeface="Monlam Uni OuChan2"/>
              <a:cs typeface="Monlam Uni OuChan2"/>
              <a:sym typeface="Monlam Uni OuChan2"/>
            </a:endParaRPr>
          </a:p>
        </p:txBody>
      </p:sp>
      <p:sp>
        <p:nvSpPr>
          <p:cNvPr id="157" name="Shape 157"/>
          <p:cNvSpPr/>
          <p:nvPr/>
        </p:nvSpPr>
        <p:spPr>
          <a:xfrm>
            <a:off x="1922388" y="2824772"/>
            <a:ext cx="5299223" cy="872030"/>
          </a:xfrm>
          <a:prstGeom prst="rect">
            <a:avLst/>
          </a:prstGeom>
          <a:ln w="12700">
            <a:miter lim="400000"/>
          </a:ln>
          <a:extLst>
            <a:ext uri="{C572A759-6A51-4108-AA02-DFA0A04FC94B}">
              <ma14:wrappingTextBoxFlag xmlns:ma14="http://schemas.microsoft.com/office/mac/drawingml/2011/main" val="1"/>
            </a:ext>
          </a:extLst>
        </p:spPr>
        <p:txBody>
          <a:bodyPr wrap="none" lIns="50798" tIns="50798" rIns="50798" bIns="50798" anchor="ctr">
            <a:spAutoFit/>
          </a:bodyPr>
          <a:lstStyle/>
          <a:p>
            <a:pPr marR="57796" defTabSz="1300433">
              <a:spcBef>
                <a:spcPts val="984"/>
              </a:spcBef>
              <a:defRPr sz="3400">
                <a:uFill>
                  <a:solidFill>
                    <a:srgbClr val="000000"/>
                  </a:solidFill>
                </a:uFill>
                <a:latin typeface="Arial"/>
                <a:ea typeface="Arial"/>
                <a:cs typeface="Arial"/>
                <a:sym typeface="Arial"/>
              </a:defRPr>
            </a:pPr>
            <a:r>
              <a:rPr sz="2400" b="0" dirty="0">
                <a:latin typeface="Arial"/>
                <a:cs typeface="Arial"/>
                <a:sym typeface="Helvetica"/>
              </a:rPr>
              <a:t>Animals and humans are living beings</a:t>
            </a:r>
            <a:r>
              <a:rPr sz="2400" b="0" dirty="0">
                <a:latin typeface="Arial"/>
                <a:cs typeface="Arial"/>
              </a:rPr>
              <a:t/>
            </a:r>
            <a:br>
              <a:rPr sz="2400" b="0" dirty="0">
                <a:latin typeface="Arial"/>
                <a:cs typeface="Arial"/>
              </a:rPr>
            </a:br>
            <a:r>
              <a:rPr sz="2600" b="0" dirty="0">
                <a:latin typeface="Monlam Uni OuChan2"/>
                <a:ea typeface="Monlam Uni OuChan2"/>
                <a:cs typeface="Monlam Uni OuChan2"/>
                <a:sym typeface="Monlam Uni OuChan2"/>
              </a:rPr>
              <a:t>སེམས་ཅན་དང་འགྲོ་བ་མི་རྣམས་སྐྱེ་ལྡན་རེད།</a:t>
            </a:r>
          </a:p>
        </p:txBody>
      </p:sp>
      <p:sp>
        <p:nvSpPr>
          <p:cNvPr id="158" name="Shape 158"/>
          <p:cNvSpPr/>
          <p:nvPr/>
        </p:nvSpPr>
        <p:spPr>
          <a:xfrm>
            <a:off x="3849790" y="4377925"/>
            <a:ext cx="1492692" cy="1149028"/>
          </a:xfrm>
          <a:prstGeom prst="rect">
            <a:avLst/>
          </a:prstGeom>
          <a:ln w="12700">
            <a:miter lim="400000"/>
          </a:ln>
          <a:extLst>
            <a:ext uri="{C572A759-6A51-4108-AA02-DFA0A04FC94B}">
              <ma14:wrappingTextBoxFlag xmlns:ma14="http://schemas.microsoft.com/office/mac/drawingml/2011/main" val="1"/>
            </a:ext>
          </a:extLst>
        </p:spPr>
        <p:txBody>
          <a:bodyPr wrap="none" lIns="50798" tIns="50798" rIns="50798" bIns="50798" anchor="ctr">
            <a:spAutoFit/>
          </a:bodyPr>
          <a:lstStyle/>
          <a:p>
            <a:pPr marR="57796" defTabSz="1300433">
              <a:spcBef>
                <a:spcPts val="984"/>
              </a:spcBef>
              <a:defRPr sz="3400">
                <a:uFill>
                  <a:solidFill>
                    <a:srgbClr val="000000"/>
                  </a:solidFill>
                </a:uFill>
                <a:latin typeface="Helvetica"/>
                <a:ea typeface="Helvetica"/>
                <a:cs typeface="Helvetica"/>
                <a:sym typeface="Helvetica"/>
              </a:defRPr>
            </a:pPr>
            <a:r>
              <a:rPr sz="3000" b="0" dirty="0">
                <a:latin typeface="Arial"/>
                <a:cs typeface="Arial"/>
              </a:rPr>
              <a:t>Plants ?</a:t>
            </a:r>
          </a:p>
          <a:p>
            <a:pPr defTabSz="457184">
              <a:defRPr sz="3800">
                <a:uFill>
                  <a:solidFill>
                    <a:srgbClr val="2971A7"/>
                  </a:solidFill>
                </a:uFill>
                <a:latin typeface="Monlam Uni OuChan2"/>
                <a:ea typeface="Monlam Uni OuChan2"/>
                <a:cs typeface="Monlam Uni OuChan2"/>
                <a:sym typeface="Monlam Uni OuChan2"/>
              </a:defRPr>
            </a:pPr>
            <a:r>
              <a:rPr sz="3400" b="0" dirty="0">
                <a:latin typeface="Monlam Uni OuChan2"/>
                <a:cs typeface="Monlam Uni OuChan2"/>
              </a:rPr>
              <a:t>རྩི་ཤིང</a:t>
            </a:r>
            <a:r>
              <a:rPr lang="de-DE" sz="3600" b="0" dirty="0">
                <a:latin typeface="Monlam Uni OuChan2"/>
                <a:ea typeface="Monlam Uni OuChan2"/>
                <a:cs typeface="Monlam Uni OuChan2"/>
                <a:sym typeface="Monlam Uni OuChan2"/>
              </a:rPr>
              <a:t>།</a:t>
            </a:r>
            <a:endParaRPr sz="3400" b="0" dirty="0">
              <a:latin typeface="Monlam Uni OuChan2"/>
              <a:cs typeface="Monlam Uni OuChan2"/>
            </a:endParaRPr>
          </a:p>
        </p:txBody>
      </p:sp>
      <p:sp>
        <p:nvSpPr>
          <p:cNvPr id="10" name="Foliennummernplatzhalter 1"/>
          <p:cNvSpPr>
            <a:spLocks noGrp="1"/>
          </p:cNvSpPr>
          <p:nvPr>
            <p:ph type="sldNum" sz="quarter" idx="2"/>
          </p:nvPr>
        </p:nvSpPr>
        <p:spPr>
          <a:xfrm>
            <a:off x="4443427" y="6642100"/>
            <a:ext cx="258416" cy="254000"/>
          </a:xfrm>
        </p:spPr>
        <p:txBody>
          <a:bodyPr/>
          <a:lstStyle/>
          <a:p>
            <a:fld id="{86CB4B4D-7CA3-9044-876B-883B54F8677D}" type="slidenum">
              <a:rPr lang="tr-TR" smtClean="0"/>
              <a:t>48</a:t>
            </a:fld>
            <a:endParaRPr lang="tr-TR" dirty="0"/>
          </a:p>
        </p:txBody>
      </p:sp>
      <p:sp>
        <p:nvSpPr>
          <p:cNvPr id="12"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
        <p:nvSpPr>
          <p:cNvPr id="13"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Tree>
    <p:extLst>
      <p:ext uri="{BB962C8B-B14F-4D97-AF65-F5344CB8AC3E}">
        <p14:creationId xmlns:p14="http://schemas.microsoft.com/office/powerpoint/2010/main" val="340871149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advAuto="0"/>
      <p:bldP spid="158"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312186" y="0"/>
            <a:ext cx="5257013" cy="1015663"/>
          </a:xfrm>
          <a:prstGeom prst="rect">
            <a:avLst/>
          </a:prstGeom>
        </p:spPr>
        <p:txBody>
          <a:bodyPr wrap="square">
            <a:spAutoFit/>
          </a:bodyPr>
          <a:lstStyle/>
          <a:p>
            <a:r>
              <a:rPr lang="en-US" dirty="0"/>
              <a:t>Are plants living beings?</a:t>
            </a:r>
          </a:p>
          <a:p>
            <a:r>
              <a:rPr lang="en-US" sz="3200" dirty="0" err="1"/>
              <a:t>རྩི་ཤིང་རྣམས་སྐྱེ་ལྡན་རེད་དམ</a:t>
            </a:r>
            <a:r>
              <a:rPr lang="en-US" sz="3200" dirty="0"/>
              <a:t>།</a:t>
            </a:r>
            <a:endParaRPr lang="de-DE" sz="3200" dirty="0"/>
          </a:p>
        </p:txBody>
      </p:sp>
      <p:sp>
        <p:nvSpPr>
          <p:cNvPr id="3" name="Rechteck 2"/>
          <p:cNvSpPr/>
          <p:nvPr/>
        </p:nvSpPr>
        <p:spPr>
          <a:xfrm>
            <a:off x="2416932" y="1184252"/>
            <a:ext cx="4572000" cy="1015663"/>
          </a:xfrm>
          <a:prstGeom prst="rect">
            <a:avLst/>
          </a:prstGeom>
        </p:spPr>
        <p:txBody>
          <a:bodyPr>
            <a:spAutoFit/>
          </a:bodyPr>
          <a:lstStyle/>
          <a:p>
            <a:r>
              <a:rPr lang="en-US" dirty="0"/>
              <a:t>Yes or No?</a:t>
            </a:r>
          </a:p>
          <a:p>
            <a:r>
              <a:rPr lang="en-US" sz="3200" b="0" dirty="0" err="1"/>
              <a:t>རེད་དམ་མ་རེད</a:t>
            </a:r>
            <a:r>
              <a:rPr lang="en-US" sz="3200" b="0" dirty="0"/>
              <a:t>།</a:t>
            </a:r>
            <a:endParaRPr lang="de-DE" sz="3200" dirty="0"/>
          </a:p>
        </p:txBody>
      </p:sp>
      <p:sp>
        <p:nvSpPr>
          <p:cNvPr id="4" name="Rechteck 3"/>
          <p:cNvSpPr/>
          <p:nvPr/>
        </p:nvSpPr>
        <p:spPr>
          <a:xfrm>
            <a:off x="348199" y="2257962"/>
            <a:ext cx="2951301" cy="892552"/>
          </a:xfrm>
          <a:prstGeom prst="rect">
            <a:avLst/>
          </a:prstGeom>
        </p:spPr>
        <p:txBody>
          <a:bodyPr wrap="square">
            <a:spAutoFit/>
          </a:bodyPr>
          <a:lstStyle/>
          <a:p>
            <a:pPr algn="l"/>
            <a:r>
              <a:rPr lang="en-US" sz="2400" dirty="0">
                <a:solidFill>
                  <a:srgbClr val="000090"/>
                </a:solidFill>
              </a:rPr>
              <a:t>Western view</a:t>
            </a:r>
          </a:p>
          <a:p>
            <a:pPr algn="l"/>
            <a:r>
              <a:rPr lang="en-US" b="0" dirty="0" err="1">
                <a:solidFill>
                  <a:srgbClr val="000090"/>
                </a:solidFill>
                <a:latin typeface="Monlam Uni OuChan2"/>
                <a:cs typeface="Monlam Uni OuChan2"/>
              </a:rPr>
              <a:t>ནུབ་ཕྱོགས་ཀྱི་ལྟ་ཚུལ</a:t>
            </a:r>
            <a:r>
              <a:rPr lang="en-US" b="0" dirty="0">
                <a:solidFill>
                  <a:srgbClr val="000090"/>
                </a:solidFill>
                <a:latin typeface="Monlam Uni OuChan2"/>
                <a:cs typeface="Monlam Uni OuChan2"/>
              </a:rPr>
              <a:t>།</a:t>
            </a:r>
            <a:r>
              <a:rPr lang="en-US" dirty="0">
                <a:solidFill>
                  <a:srgbClr val="000090"/>
                </a:solidFill>
                <a:latin typeface="Monlam Uni OuChan2"/>
                <a:cs typeface="Monlam Uni OuChan2"/>
              </a:rPr>
              <a:t> </a:t>
            </a:r>
            <a:endParaRPr lang="de-DE" dirty="0">
              <a:solidFill>
                <a:srgbClr val="000090"/>
              </a:solidFill>
              <a:latin typeface="Monlam Uni OuChan2"/>
              <a:cs typeface="Monlam Uni OuChan2"/>
            </a:endParaRPr>
          </a:p>
        </p:txBody>
      </p:sp>
      <p:sp>
        <p:nvSpPr>
          <p:cNvPr id="5" name="Rechteck 4"/>
          <p:cNvSpPr/>
          <p:nvPr/>
        </p:nvSpPr>
        <p:spPr>
          <a:xfrm>
            <a:off x="348199" y="3425779"/>
            <a:ext cx="3907109" cy="2062103"/>
          </a:xfrm>
          <a:prstGeom prst="rect">
            <a:avLst/>
          </a:prstGeom>
        </p:spPr>
        <p:txBody>
          <a:bodyPr wrap="square">
            <a:spAutoFit/>
          </a:bodyPr>
          <a:lstStyle/>
          <a:p>
            <a:pPr algn="l"/>
            <a:r>
              <a:rPr lang="en-US" sz="2400" b="0" dirty="0"/>
              <a:t>According to western sciences:</a:t>
            </a:r>
          </a:p>
          <a:p>
            <a:pPr algn="l"/>
            <a:r>
              <a:rPr lang="en-US" b="0" dirty="0" err="1"/>
              <a:t>ནུབ་ཕྱོགས་ཚན་རིག་ལ་གཞིར་བཞག་ན</a:t>
            </a:r>
            <a:r>
              <a:rPr lang="en-US" b="0" dirty="0"/>
              <a:t>།</a:t>
            </a:r>
          </a:p>
          <a:p>
            <a:pPr algn="l"/>
            <a:r>
              <a:rPr lang="en-US" sz="2400" b="0" dirty="0"/>
              <a:t>Plants are living beings</a:t>
            </a:r>
          </a:p>
          <a:p>
            <a:pPr algn="l"/>
            <a:r>
              <a:rPr lang="en-US" b="0" dirty="0" err="1"/>
              <a:t>རྩི་ཤིང་རྣམས་སྐྱེ་ལྡན་རེད</a:t>
            </a:r>
            <a:r>
              <a:rPr lang="en-US" b="0" dirty="0"/>
              <a:t>།</a:t>
            </a:r>
            <a:endParaRPr lang="de-DE" b="0" dirty="0"/>
          </a:p>
        </p:txBody>
      </p:sp>
      <p:sp>
        <p:nvSpPr>
          <p:cNvPr id="6" name="Rechteck 5"/>
          <p:cNvSpPr/>
          <p:nvPr/>
        </p:nvSpPr>
        <p:spPr>
          <a:xfrm>
            <a:off x="5009398" y="2257963"/>
            <a:ext cx="2754902" cy="892552"/>
          </a:xfrm>
          <a:prstGeom prst="rect">
            <a:avLst/>
          </a:prstGeom>
        </p:spPr>
        <p:txBody>
          <a:bodyPr wrap="square">
            <a:spAutoFit/>
          </a:bodyPr>
          <a:lstStyle/>
          <a:p>
            <a:pPr algn="l"/>
            <a:r>
              <a:rPr lang="en-US" sz="2400" dirty="0">
                <a:solidFill>
                  <a:srgbClr val="000090"/>
                </a:solidFill>
              </a:rPr>
              <a:t>Eastern view</a:t>
            </a:r>
          </a:p>
          <a:p>
            <a:pPr algn="l"/>
            <a:r>
              <a:rPr lang="en-US" b="0" dirty="0" err="1">
                <a:solidFill>
                  <a:srgbClr val="000090"/>
                </a:solidFill>
              </a:rPr>
              <a:t>ཤར་ཕྱོགས་ཀྱི་ལྟ་ཚུལ</a:t>
            </a:r>
            <a:r>
              <a:rPr lang="en-US" b="0" dirty="0">
                <a:solidFill>
                  <a:srgbClr val="000090"/>
                </a:solidFill>
              </a:rPr>
              <a:t>།</a:t>
            </a:r>
            <a:endParaRPr lang="de-DE" dirty="0">
              <a:solidFill>
                <a:srgbClr val="000090"/>
              </a:solidFill>
            </a:endParaRPr>
          </a:p>
        </p:txBody>
      </p:sp>
      <p:sp>
        <p:nvSpPr>
          <p:cNvPr id="7" name="Textfeld 6"/>
          <p:cNvSpPr txBox="1"/>
          <p:nvPr/>
        </p:nvSpPr>
        <p:spPr>
          <a:xfrm>
            <a:off x="5013718" y="3425779"/>
            <a:ext cx="3852017"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US" sz="2400" b="0" dirty="0"/>
              <a:t>According to the </a:t>
            </a:r>
            <a:br>
              <a:rPr lang="en-US" sz="2400" b="0" dirty="0"/>
            </a:br>
            <a:r>
              <a:rPr lang="en-US" sz="2400" b="0" dirty="0"/>
              <a:t>ancient </a:t>
            </a:r>
            <a:r>
              <a:rPr lang="en-US" sz="2400" b="0" dirty="0" err="1"/>
              <a:t>buddhist</a:t>
            </a:r>
            <a:r>
              <a:rPr lang="en-US" sz="2400" b="0" dirty="0"/>
              <a:t> scriptures:</a:t>
            </a:r>
          </a:p>
          <a:p>
            <a:pPr algn="l"/>
            <a:r>
              <a:rPr lang="en-US" sz="2400" b="0" dirty="0" err="1"/>
              <a:t>སྔ་མོའི་ནང་པའི་གསུང་རབ་ལ་གཞིར་བཞག་ན</a:t>
            </a:r>
            <a:r>
              <a:rPr lang="en-US" sz="2400" b="0" dirty="0"/>
              <a:t>།</a:t>
            </a:r>
          </a:p>
          <a:p>
            <a:pPr algn="l"/>
            <a:r>
              <a:rPr lang="en-US" sz="2400" b="0" dirty="0"/>
              <a:t>Are plants living beings ?</a:t>
            </a:r>
          </a:p>
          <a:p>
            <a:pPr algn="l"/>
            <a:r>
              <a:rPr lang="en-US" sz="2400" b="0" dirty="0" err="1"/>
              <a:t>རྩི་ཤིང་རྣམས་སྐྱེ་ལྡན་རེད་དམ</a:t>
            </a:r>
            <a:r>
              <a:rPr lang="en-US" sz="2400" b="0" dirty="0"/>
              <a:t>།</a:t>
            </a:r>
          </a:p>
          <a:p>
            <a:pPr algn="l"/>
            <a:r>
              <a:rPr lang="en-US" sz="2400" b="0" dirty="0"/>
              <a:t>Why / why not?</a:t>
            </a:r>
          </a:p>
          <a:p>
            <a:pPr algn="l"/>
            <a:r>
              <a:rPr lang="en-US" sz="2400" b="0" dirty="0" err="1"/>
              <a:t>རྒྱུ་མཚན་གང་ཡིན་པ་དང</a:t>
            </a:r>
            <a:r>
              <a:rPr lang="en-US" sz="2400" b="0" dirty="0"/>
              <a:t>་། /  </a:t>
            </a:r>
          </a:p>
          <a:p>
            <a:pPr algn="l"/>
            <a:r>
              <a:rPr lang="en-US" sz="2400" b="0" dirty="0" err="1"/>
              <a:t>རྒྱུ་མཚན་གང་མ་ཡིན</a:t>
            </a:r>
            <a:r>
              <a:rPr lang="en-US" sz="2400" b="0" dirty="0"/>
              <a:t>།</a:t>
            </a:r>
            <a:endParaRPr kumimoji="0" lang="de-DE" sz="2400" b="0" i="0" u="none" strike="noStrike" cap="none" spc="0" normalizeH="0" baseline="0" dirty="0">
              <a:ln>
                <a:noFill/>
              </a:ln>
              <a:solidFill>
                <a:srgbClr val="000000"/>
              </a:solidFill>
              <a:effectLst/>
              <a:uFillTx/>
              <a:sym typeface="Helvetica"/>
            </a:endParaRPr>
          </a:p>
        </p:txBody>
      </p:sp>
    </p:spTree>
    <p:extLst>
      <p:ext uri="{BB962C8B-B14F-4D97-AF65-F5344CB8AC3E}">
        <p14:creationId xmlns:p14="http://schemas.microsoft.com/office/powerpoint/2010/main" val="241467741"/>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a:t>
            </a:fld>
            <a:endParaRPr/>
          </a:p>
        </p:txBody>
      </p:sp>
      <p:grpSp>
        <p:nvGrpSpPr>
          <p:cNvPr id="167" name="Group 167"/>
          <p:cNvGrpSpPr/>
          <p:nvPr/>
        </p:nvGrpSpPr>
        <p:grpSpPr>
          <a:xfrm>
            <a:off x="5565059" y="1733868"/>
            <a:ext cx="3390637" cy="3972293"/>
            <a:chOff x="0" y="0"/>
            <a:chExt cx="3390635" cy="3972291"/>
          </a:xfrm>
        </p:grpSpPr>
        <p:sp>
          <p:nvSpPr>
            <p:cNvPr id="165" name="Shape 165"/>
            <p:cNvSpPr/>
            <p:nvPr/>
          </p:nvSpPr>
          <p:spPr>
            <a:xfrm>
              <a:off x="0" y="0"/>
              <a:ext cx="384765" cy="3972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8"/>
                    <a:pt x="10800" y="241"/>
                  </a:cubicBezTo>
                  <a:lnTo>
                    <a:pt x="10800" y="10559"/>
                  </a:lnTo>
                  <a:cubicBezTo>
                    <a:pt x="10800" y="10692"/>
                    <a:pt x="15635" y="10800"/>
                    <a:pt x="21600" y="10800"/>
                  </a:cubicBezTo>
                  <a:cubicBezTo>
                    <a:pt x="15635" y="10800"/>
                    <a:pt x="10800" y="10908"/>
                    <a:pt x="10800" y="11041"/>
                  </a:cubicBezTo>
                  <a:lnTo>
                    <a:pt x="10800" y="21359"/>
                  </a:lnTo>
                  <a:cubicBezTo>
                    <a:pt x="10800" y="21492"/>
                    <a:pt x="5965" y="21600"/>
                    <a:pt x="0" y="21600"/>
                  </a:cubicBezTo>
                </a:path>
              </a:pathLst>
            </a:custGeom>
            <a:noFill/>
            <a:ln w="50800" cap="flat">
              <a:solidFill>
                <a:srgbClr val="595959"/>
              </a:solidFill>
              <a:prstDash val="solid"/>
              <a:round/>
            </a:ln>
            <a:effectLst/>
          </p:spPr>
          <p:txBody>
            <a:bodyPr wrap="square" lIns="45719" tIns="45719" rIns="45719" bIns="45719" numCol="1" anchor="ctr">
              <a:noAutofit/>
            </a:bodyPr>
            <a:lstStyle/>
            <a:p>
              <a:pPr defTabSz="457200">
                <a:defRPr sz="1800">
                  <a:latin typeface="Calibri"/>
                  <a:ea typeface="Calibri"/>
                  <a:cs typeface="Calibri"/>
                  <a:sym typeface="Calibri"/>
                </a:defRPr>
              </a:pPr>
              <a:endParaRPr/>
            </a:p>
          </p:txBody>
        </p:sp>
        <p:sp>
          <p:nvSpPr>
            <p:cNvPr id="166" name="Shape 166"/>
            <p:cNvSpPr/>
            <p:nvPr/>
          </p:nvSpPr>
          <p:spPr>
            <a:xfrm>
              <a:off x="624123" y="1304033"/>
              <a:ext cx="2766512" cy="1169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lnSpc>
                  <a:spcPct val="150000"/>
                </a:lnSpc>
                <a:defRPr sz="2400">
                  <a:latin typeface="+mj-lt"/>
                  <a:ea typeface="+mj-ea"/>
                  <a:cs typeface="+mj-cs"/>
                  <a:sym typeface="Helvetica"/>
                </a:defRPr>
              </a:pPr>
              <a:r>
                <a:rPr dirty="0"/>
                <a:t>Ecology </a:t>
              </a:r>
              <a:br>
                <a:rPr dirty="0"/>
              </a:br>
              <a:r>
                <a:rPr dirty="0">
                  <a:latin typeface="Monlam Uni OuChan2"/>
                  <a:ea typeface="Monlam Uni OuChan2"/>
                  <a:cs typeface="Monlam Uni OuChan2"/>
                  <a:sym typeface="Monlam Uni OuChan2"/>
                </a:rPr>
                <a:t>སྣོད་བཅུད་རྟེན་འབྲེལ་རིག་པ། </a:t>
              </a:r>
              <a:r>
                <a:rPr dirty="0"/>
                <a:t>  </a:t>
              </a:r>
            </a:p>
          </p:txBody>
        </p:sp>
      </p:grpSp>
      <p:grpSp>
        <p:nvGrpSpPr>
          <p:cNvPr id="170" name="Group 170"/>
          <p:cNvGrpSpPr/>
          <p:nvPr/>
        </p:nvGrpSpPr>
        <p:grpSpPr>
          <a:xfrm>
            <a:off x="494560" y="1370558"/>
            <a:ext cx="7025362" cy="1264019"/>
            <a:chOff x="0" y="0"/>
            <a:chExt cx="7025360" cy="1264018"/>
          </a:xfrm>
        </p:grpSpPr>
        <p:sp>
          <p:nvSpPr>
            <p:cNvPr id="168" name="Shape 168"/>
            <p:cNvSpPr/>
            <p:nvPr/>
          </p:nvSpPr>
          <p:spPr>
            <a:xfrm>
              <a:off x="1177788" y="154489"/>
              <a:ext cx="5847573" cy="955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400">
                  <a:latin typeface="+mj-lt"/>
                  <a:ea typeface="+mj-ea"/>
                  <a:cs typeface="+mj-cs"/>
                  <a:sym typeface="Helvetica"/>
                </a:defRPr>
              </a:pPr>
              <a:r>
                <a:t>Plants – Botany   </a:t>
              </a:r>
              <a:br/>
              <a:r>
                <a:rPr>
                  <a:latin typeface="Monlam Uni OuChan2"/>
                  <a:ea typeface="Monlam Uni OuChan2"/>
                  <a:cs typeface="Monlam Uni OuChan2"/>
                  <a:sym typeface="Monlam Uni OuChan2"/>
                </a:rPr>
                <a:t>རྩི་ཤིང་།  རྩི་ཤིང་རིག་པ།</a:t>
              </a:r>
            </a:p>
          </p:txBody>
        </p:sp>
        <p:pic>
          <p:nvPicPr>
            <p:cNvPr id="169" name="image3.png" descr="Bildschirmfoto 2016-09-26 um 21.54.1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799959" cy="1264019"/>
            </a:xfrm>
            <a:prstGeom prst="rect">
              <a:avLst/>
            </a:prstGeom>
            <a:ln w="12700" cap="flat">
              <a:noFill/>
              <a:miter lim="400000"/>
            </a:ln>
            <a:effectLst/>
          </p:spPr>
        </p:pic>
      </p:grpSp>
      <p:grpSp>
        <p:nvGrpSpPr>
          <p:cNvPr id="173" name="Group 173"/>
          <p:cNvGrpSpPr/>
          <p:nvPr/>
        </p:nvGrpSpPr>
        <p:grpSpPr>
          <a:xfrm>
            <a:off x="262343" y="3178994"/>
            <a:ext cx="5558497" cy="1028506"/>
            <a:chOff x="0" y="0"/>
            <a:chExt cx="5558495" cy="1028504"/>
          </a:xfrm>
        </p:grpSpPr>
        <p:sp>
          <p:nvSpPr>
            <p:cNvPr id="171" name="Shape 171"/>
            <p:cNvSpPr/>
            <p:nvPr/>
          </p:nvSpPr>
          <p:spPr>
            <a:xfrm>
              <a:off x="1399686" y="0"/>
              <a:ext cx="4158809" cy="830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400">
                  <a:latin typeface="Monlam Uni OuChan2"/>
                  <a:ea typeface="Monlam Uni OuChan2"/>
                  <a:cs typeface="Monlam Uni OuChan2"/>
                  <a:sym typeface="Monlam Uni OuChan2"/>
                </a:defRPr>
              </a:pPr>
              <a:r>
                <a:rPr dirty="0"/>
                <a:t>Animals – Zoology   </a:t>
              </a:r>
              <a:br>
                <a:rPr dirty="0"/>
              </a:br>
              <a:r>
                <a:rPr dirty="0" err="1"/>
                <a:t>སེམས་ཅན</a:t>
              </a:r>
              <a:r>
                <a:rPr dirty="0"/>
                <a:t>། </a:t>
              </a:r>
              <a:r>
                <a:rPr lang="en-IN" dirty="0"/>
                <a:t> </a:t>
              </a:r>
              <a:r>
                <a:rPr dirty="0" err="1"/>
                <a:t>དུད་འགྲོ་རིག་པ</a:t>
              </a:r>
              <a:r>
                <a:rPr dirty="0"/>
                <a:t>།</a:t>
              </a:r>
            </a:p>
          </p:txBody>
        </p:sp>
        <p:pic>
          <p:nvPicPr>
            <p:cNvPr id="172" name="image4.png" descr="Bildschirmfoto 2016-09-26 um 22.00.1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822"/>
              <a:ext cx="1264393" cy="1017682"/>
            </a:xfrm>
            <a:prstGeom prst="rect">
              <a:avLst/>
            </a:prstGeom>
            <a:ln w="12700" cap="flat">
              <a:noFill/>
              <a:miter lim="400000"/>
            </a:ln>
            <a:effectLst/>
          </p:spPr>
        </p:pic>
      </p:grpSp>
      <p:grpSp>
        <p:nvGrpSpPr>
          <p:cNvPr id="176" name="Group 176"/>
          <p:cNvGrpSpPr/>
          <p:nvPr/>
        </p:nvGrpSpPr>
        <p:grpSpPr>
          <a:xfrm>
            <a:off x="361139" y="4811445"/>
            <a:ext cx="5217444" cy="1166601"/>
            <a:chOff x="0" y="0"/>
            <a:chExt cx="5217442" cy="1166599"/>
          </a:xfrm>
        </p:grpSpPr>
        <p:sp>
          <p:nvSpPr>
            <p:cNvPr id="174" name="Shape 174"/>
            <p:cNvSpPr/>
            <p:nvPr/>
          </p:nvSpPr>
          <p:spPr>
            <a:xfrm>
              <a:off x="1315069" y="148494"/>
              <a:ext cx="3902373" cy="830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400">
                  <a:latin typeface="+mj-lt"/>
                  <a:ea typeface="+mj-ea"/>
                  <a:cs typeface="+mj-cs"/>
                  <a:sym typeface="Helvetica"/>
                </a:defRPr>
              </a:pPr>
              <a:r>
                <a:rPr dirty="0"/>
                <a:t>Humans – Human Biology</a:t>
              </a:r>
            </a:p>
            <a:p>
              <a:pPr algn="l" defTabSz="457200">
                <a:defRPr sz="2400">
                  <a:latin typeface="Monlam Uni OuChan2"/>
                  <a:ea typeface="Monlam Uni OuChan2"/>
                  <a:cs typeface="Monlam Uni OuChan2"/>
                  <a:sym typeface="Monlam Uni OuChan2"/>
                </a:defRPr>
              </a:pPr>
              <a:r>
                <a:rPr dirty="0" err="1"/>
                <a:t>མི</a:t>
              </a:r>
              <a:r>
                <a:rPr dirty="0"/>
                <a:t>།   </a:t>
              </a:r>
              <a:r>
                <a:rPr dirty="0" err="1"/>
                <a:t>མིའི་ཆགས་རིམ</a:t>
              </a:r>
              <a:r>
                <a:rPr lang="bo-CN" dirty="0"/>
                <a:t>་</a:t>
              </a:r>
              <a:r>
                <a:rPr lang="bo-CN" sz="2400" b="0" i="0" u="none" strike="noStrike" dirty="0">
                  <a:effectLst/>
                  <a:latin typeface="Arial" panose="020B0604020202020204" pitchFamily="34" charset="0"/>
                </a:rPr>
                <a:t>གྱི་རིག་པ</a:t>
              </a:r>
              <a:r>
                <a:rPr sz="2400" dirty="0"/>
                <a:t>། </a:t>
              </a:r>
            </a:p>
          </p:txBody>
        </p:sp>
        <p:pic>
          <p:nvPicPr>
            <p:cNvPr id="175" name="image5.png" descr="Bildschirmfoto 2016-09-26 um 22.05.2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066800" cy="1166599"/>
            </a:xfrm>
            <a:prstGeom prst="rect">
              <a:avLst/>
            </a:prstGeom>
            <a:ln w="12700" cap="flat">
              <a:noFill/>
              <a:miter lim="400000"/>
            </a:ln>
            <a:effectLst/>
          </p:spPr>
        </p:pic>
      </p:grpSp>
      <p:sp>
        <p:nvSpPr>
          <p:cNvPr id="17"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
        <p:nvSpPr>
          <p:cNvPr id="18"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Tree>
    <p:extLst>
      <p:ext uri="{BB962C8B-B14F-4D97-AF65-F5344CB8AC3E}">
        <p14:creationId xmlns:p14="http://schemas.microsoft.com/office/powerpoint/2010/main" val="2832641162"/>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advAuto="0"/>
      <p:bldP spid="170" grpId="0" animBg="1" advAuto="0"/>
      <p:bldP spid="173" grpId="0" animBg="1" advAuto="0"/>
      <p:bldP spid="176"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sldNum" sz="quarter" idx="4294967295"/>
          </p:nvPr>
        </p:nvSpPr>
        <p:spPr>
          <a:xfrm>
            <a:off x="4494938" y="6645137"/>
            <a:ext cx="155393" cy="247927"/>
          </a:xfrm>
          <a:prstGeom prst="rect">
            <a:avLst/>
          </a:prstGeom>
          <a:extLst>
            <a:ext uri="{C572A759-6A51-4108-AA02-DFA0A04FC94B}">
              <ma14:wrappingTextBoxFlag xmlns:ma14="http://schemas.microsoft.com/office/mac/drawingml/2011/main" val="1"/>
            </a:ext>
          </a:extLst>
        </p:spPr>
        <p:txBody>
          <a:bodyPr lIns="38098" tIns="38098" rIns="38098" bIns="38098" anchor="ctr"/>
          <a:lstStyle>
            <a:lvl1pPr defTabSz="406385">
              <a:lnSpc>
                <a:spcPts val="1336"/>
              </a:lnSpc>
              <a:tabLst>
                <a:tab pos="741138" algn="l"/>
              </a:tabLst>
              <a:defRPr sz="1100">
                <a:latin typeface="Helvetica"/>
                <a:ea typeface="Helvetica"/>
                <a:cs typeface="Helvetica"/>
                <a:sym typeface="Helvetica"/>
              </a:defRPr>
            </a:lvl1pPr>
          </a:lstStyle>
          <a:p>
            <a:fld id="{86CB4B4D-7CA3-9044-876B-883B54F8677D}" type="slidenum">
              <a:rPr/>
              <a:t>50</a:t>
            </a:fld>
            <a:endParaRPr/>
          </a:p>
        </p:txBody>
      </p:sp>
      <p:sp>
        <p:nvSpPr>
          <p:cNvPr id="19"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
        <p:nvSpPr>
          <p:cNvPr id="2" name="Rechteck 1"/>
          <p:cNvSpPr/>
          <p:nvPr/>
        </p:nvSpPr>
        <p:spPr>
          <a:xfrm>
            <a:off x="282732" y="1147402"/>
            <a:ext cx="8686146" cy="1261884"/>
          </a:xfrm>
          <a:prstGeom prst="rect">
            <a:avLst/>
          </a:prstGeom>
        </p:spPr>
        <p:txBody>
          <a:bodyPr wrap="square">
            <a:spAutoFit/>
          </a:bodyPr>
          <a:lstStyle/>
          <a:p>
            <a:pPr algn="l"/>
            <a:r>
              <a:rPr lang="en-US" sz="2400" b="0" dirty="0">
                <a:latin typeface="Arial"/>
                <a:cs typeface="Arial"/>
              </a:rPr>
              <a:t>According to western science, all living beings show most of the following criteria:</a:t>
            </a:r>
          </a:p>
          <a:p>
            <a:pPr algn="l"/>
            <a:r>
              <a:rPr lang="en-US" b="0" dirty="0">
                <a:latin typeface="Monlam Uni OuChan2"/>
                <a:cs typeface="Monlam Uni OuChan2"/>
              </a:rPr>
              <a:t>ནུབ་ཕྱོགས་ཚན་རིག་གཞིར་བྱེད་ན་སྐྱེ་ལྡན་རྣམས་ལ་གཤམ་གྱི་ཁྱད་ཆོས་དེ་ཚོ་ཡོད།</a:t>
            </a:r>
            <a:endParaRPr lang="de-DE" b="0" dirty="0">
              <a:latin typeface="Monlam Uni OuChan2"/>
              <a:cs typeface="Monlam Uni OuChan2"/>
            </a:endParaRPr>
          </a:p>
        </p:txBody>
      </p:sp>
      <p:sp>
        <p:nvSpPr>
          <p:cNvPr id="7" name="Rechteck 6"/>
          <p:cNvSpPr/>
          <p:nvPr/>
        </p:nvSpPr>
        <p:spPr>
          <a:xfrm>
            <a:off x="282731" y="2761476"/>
            <a:ext cx="7795805" cy="523220"/>
          </a:xfrm>
          <a:prstGeom prst="rect">
            <a:avLst/>
          </a:prstGeom>
        </p:spPr>
        <p:txBody>
          <a:bodyPr wrap="square">
            <a:spAutoFit/>
          </a:bodyPr>
          <a:lstStyle/>
          <a:p>
            <a:pPr algn="l"/>
            <a:r>
              <a:rPr lang="de-DE" sz="2400" b="0" dirty="0">
                <a:latin typeface="Arial"/>
                <a:cs typeface="Arial"/>
              </a:rPr>
              <a:t>-  </a:t>
            </a:r>
            <a:r>
              <a:rPr lang="de-DE" sz="2400" b="0" dirty="0" err="1">
                <a:latin typeface="Arial"/>
                <a:cs typeface="Arial"/>
              </a:rPr>
              <a:t>Reproduction</a:t>
            </a:r>
            <a:r>
              <a:rPr lang="de-DE" sz="2400" b="0" dirty="0">
                <a:latin typeface="Arial"/>
                <a:cs typeface="Arial"/>
              </a:rPr>
              <a:t>						</a:t>
            </a:r>
            <a:r>
              <a:rPr lang="de-DE" b="0" dirty="0" err="1">
                <a:latin typeface="Monlam Uni OuChan2"/>
                <a:cs typeface="Monlam Uni OuChan2"/>
              </a:rPr>
              <a:t>སྐྱེ་འཕེལ</a:t>
            </a:r>
            <a:r>
              <a:rPr lang="de-DE" b="0" dirty="0">
                <a:latin typeface="Monlam Uni OuChan2"/>
                <a:cs typeface="Monlam Uni OuChan2"/>
              </a:rPr>
              <a:t>། </a:t>
            </a:r>
          </a:p>
        </p:txBody>
      </p:sp>
      <p:sp>
        <p:nvSpPr>
          <p:cNvPr id="8" name="Rechteck 7"/>
          <p:cNvSpPr/>
          <p:nvPr/>
        </p:nvSpPr>
        <p:spPr>
          <a:xfrm>
            <a:off x="282731" y="3608223"/>
            <a:ext cx="8764705" cy="523220"/>
          </a:xfrm>
          <a:prstGeom prst="rect">
            <a:avLst/>
          </a:prstGeom>
        </p:spPr>
        <p:txBody>
          <a:bodyPr wrap="square">
            <a:spAutoFit/>
          </a:bodyPr>
          <a:lstStyle/>
          <a:p>
            <a:pPr algn="l"/>
            <a:r>
              <a:rPr lang="de-DE" sz="2400" b="0" dirty="0">
                <a:latin typeface="Arial"/>
                <a:cs typeface="Arial"/>
              </a:rPr>
              <a:t>-  Growth – </a:t>
            </a:r>
            <a:r>
              <a:rPr lang="de-DE" sz="2400" b="0" dirty="0" err="1">
                <a:latin typeface="Arial"/>
                <a:cs typeface="Arial"/>
              </a:rPr>
              <a:t>Changes</a:t>
            </a:r>
            <a:r>
              <a:rPr lang="de-DE" sz="2400" b="0" dirty="0">
                <a:latin typeface="Arial"/>
                <a:cs typeface="Arial"/>
              </a:rPr>
              <a:t> – Death		</a:t>
            </a:r>
            <a:r>
              <a:rPr lang="pl-PL" b="0" dirty="0" err="1">
                <a:latin typeface="Monlam Uni OuChan2"/>
                <a:cs typeface="Monlam Uni OuChan2"/>
              </a:rPr>
              <a:t>འཚར་ལོང</a:t>
            </a:r>
            <a:r>
              <a:rPr lang="pl-PL" b="0" dirty="0">
                <a:latin typeface="Monlam Uni OuChan2"/>
                <a:cs typeface="Monlam Uni OuChan2"/>
              </a:rPr>
              <a:t>།  -  </a:t>
            </a:r>
            <a:r>
              <a:rPr lang="pl-PL" b="0" dirty="0" err="1">
                <a:latin typeface="Monlam Uni OuChan2"/>
                <a:cs typeface="Monlam Uni OuChan2"/>
              </a:rPr>
              <a:t>འགྱུར་བ</a:t>
            </a:r>
            <a:r>
              <a:rPr lang="pl-PL" b="0" dirty="0">
                <a:latin typeface="Monlam Uni OuChan2"/>
                <a:cs typeface="Monlam Uni OuChan2"/>
              </a:rPr>
              <a:t>།  -  </a:t>
            </a:r>
            <a:r>
              <a:rPr lang="pl-PL" b="0" dirty="0" err="1">
                <a:latin typeface="Monlam Uni OuChan2"/>
                <a:cs typeface="Monlam Uni OuChan2"/>
              </a:rPr>
              <a:t>འཆི་བ</a:t>
            </a:r>
            <a:r>
              <a:rPr lang="pl-PL" b="0" dirty="0">
                <a:latin typeface="Monlam Uni OuChan2"/>
                <a:cs typeface="Monlam Uni OuChan2"/>
              </a:rPr>
              <a:t>།</a:t>
            </a:r>
            <a:r>
              <a:rPr lang="pl-PL" dirty="0">
                <a:latin typeface="Monlam Uni OuChan2"/>
                <a:cs typeface="Monlam Uni OuChan2"/>
              </a:rPr>
              <a:t> </a:t>
            </a:r>
            <a:endParaRPr lang="de-DE" b="0" dirty="0">
              <a:latin typeface="Monlam Uni OuChan2"/>
              <a:cs typeface="Monlam Uni OuChan2"/>
            </a:endParaRPr>
          </a:p>
        </p:txBody>
      </p:sp>
      <p:sp>
        <p:nvSpPr>
          <p:cNvPr id="9" name="Rechteck 8"/>
          <p:cNvSpPr/>
          <p:nvPr/>
        </p:nvSpPr>
        <p:spPr>
          <a:xfrm>
            <a:off x="282732" y="4454970"/>
            <a:ext cx="8358814" cy="523220"/>
          </a:xfrm>
          <a:prstGeom prst="rect">
            <a:avLst/>
          </a:prstGeom>
        </p:spPr>
        <p:txBody>
          <a:bodyPr wrap="square">
            <a:spAutoFit/>
          </a:bodyPr>
          <a:lstStyle/>
          <a:p>
            <a:pPr algn="l"/>
            <a:r>
              <a:rPr lang="de-DE" sz="2400" b="0" dirty="0">
                <a:latin typeface="Arial"/>
                <a:cs typeface="Arial"/>
              </a:rPr>
              <a:t>-  Nutrition </a:t>
            </a:r>
            <a:r>
              <a:rPr lang="de-DE" sz="2400" b="0" dirty="0" err="1">
                <a:latin typeface="Arial"/>
                <a:cs typeface="Arial"/>
              </a:rPr>
              <a:t>and</a:t>
            </a:r>
            <a:r>
              <a:rPr lang="de-DE" sz="2400" b="0" dirty="0">
                <a:latin typeface="Arial"/>
                <a:cs typeface="Arial"/>
              </a:rPr>
              <a:t> Digestion			</a:t>
            </a:r>
            <a:r>
              <a:rPr lang="de-DE" b="0" dirty="0" err="1">
                <a:latin typeface="Monlam Uni OuChan2"/>
                <a:cs typeface="Monlam Uni OuChan2"/>
              </a:rPr>
              <a:t>ཟས་བཅུད་དང་ཟས་འཇུ་བ</a:t>
            </a:r>
            <a:r>
              <a:rPr lang="de-DE" b="0" dirty="0">
                <a:latin typeface="Monlam Uni OuChan2"/>
                <a:cs typeface="Monlam Uni OuChan2"/>
              </a:rPr>
              <a:t>། </a:t>
            </a:r>
          </a:p>
        </p:txBody>
      </p:sp>
      <p:sp>
        <p:nvSpPr>
          <p:cNvPr id="10" name="Rechteck 9"/>
          <p:cNvSpPr/>
          <p:nvPr/>
        </p:nvSpPr>
        <p:spPr>
          <a:xfrm>
            <a:off x="282732" y="5301718"/>
            <a:ext cx="8162416" cy="523220"/>
          </a:xfrm>
          <a:prstGeom prst="rect">
            <a:avLst/>
          </a:prstGeom>
        </p:spPr>
        <p:txBody>
          <a:bodyPr wrap="square">
            <a:spAutoFit/>
          </a:bodyPr>
          <a:lstStyle/>
          <a:p>
            <a:pPr algn="l"/>
            <a:r>
              <a:rPr lang="de-DE" sz="2400" b="0" dirty="0">
                <a:latin typeface="Arial"/>
                <a:cs typeface="Arial"/>
              </a:rPr>
              <a:t>-  </a:t>
            </a:r>
            <a:r>
              <a:rPr lang="de-DE" sz="2400" b="0" dirty="0" err="1">
                <a:latin typeface="Arial"/>
                <a:cs typeface="Arial"/>
              </a:rPr>
              <a:t>Reaction</a:t>
            </a:r>
            <a:r>
              <a:rPr lang="de-DE" sz="2400" b="0" dirty="0">
                <a:latin typeface="Arial"/>
                <a:cs typeface="Arial"/>
              </a:rPr>
              <a:t> </a:t>
            </a:r>
            <a:r>
              <a:rPr lang="de-DE" sz="2400" b="0" dirty="0" err="1">
                <a:latin typeface="Arial"/>
                <a:cs typeface="Arial"/>
              </a:rPr>
              <a:t>to</a:t>
            </a:r>
            <a:r>
              <a:rPr lang="de-DE" sz="2400" b="0" dirty="0">
                <a:latin typeface="Arial"/>
                <a:cs typeface="Arial"/>
              </a:rPr>
              <a:t> Stimuli 				</a:t>
            </a:r>
            <a:r>
              <a:rPr lang="de-DE" b="0" dirty="0" err="1">
                <a:latin typeface="Monlam Uni OuChan2"/>
                <a:cs typeface="Monlam Uni OuChan2"/>
              </a:rPr>
              <a:t>སྐུལ་རྐྱེན་ལ་ཡ་ལན</a:t>
            </a:r>
            <a:r>
              <a:rPr lang="de-DE" b="0" dirty="0">
                <a:latin typeface="Monlam Uni OuChan2"/>
                <a:cs typeface="Monlam Uni OuChan2"/>
              </a:rPr>
              <a:t>། </a:t>
            </a:r>
          </a:p>
        </p:txBody>
      </p:sp>
      <p:sp>
        <p:nvSpPr>
          <p:cNvPr id="11"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Tree>
    <p:extLst>
      <p:ext uri="{BB962C8B-B14F-4D97-AF65-F5344CB8AC3E}">
        <p14:creationId xmlns:p14="http://schemas.microsoft.com/office/powerpoint/2010/main" val="394890953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p:nvPr/>
        </p:nvSpPr>
        <p:spPr>
          <a:xfrm>
            <a:off x="41384" y="1188619"/>
            <a:ext cx="8663253" cy="3693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0637" indent="28573" algn="l" defTabSz="914367">
              <a:defRPr sz="3800">
                <a:uFill>
                  <a:solidFill>
                    <a:srgbClr val="000000"/>
                  </a:solidFill>
                </a:uFill>
                <a:latin typeface="Helvetica"/>
                <a:ea typeface="Helvetica"/>
                <a:cs typeface="Helvetica"/>
                <a:sym typeface="Helvetica"/>
              </a:defRPr>
            </a:pPr>
            <a:r>
              <a:rPr sz="2400" b="0" dirty="0">
                <a:latin typeface="Arial"/>
                <a:cs typeface="Arial"/>
              </a:rPr>
              <a:t>Growing bean plant</a:t>
            </a:r>
            <a:r>
              <a:rPr sz="2400" dirty="0">
                <a:latin typeface="Arial"/>
                <a:cs typeface="Arial"/>
              </a:rPr>
              <a:t>	   </a:t>
            </a:r>
            <a:r>
              <a:rPr sz="2400" b="0" dirty="0">
                <a:latin typeface="Arial"/>
                <a:cs typeface="Arial"/>
              </a:rPr>
              <a:t> </a:t>
            </a:r>
            <a:r>
              <a:rPr sz="2400" b="0" dirty="0">
                <a:latin typeface="Monlam Unni 2"/>
                <a:ea typeface="Monlam Uni OuChan2"/>
                <a:cs typeface="Monlam Unni 2"/>
                <a:sym typeface="Monlam Uni OuChan2"/>
              </a:rPr>
              <a:t>འཚར་བཞིན་པའི་སྲན་མ་སྡོང་པོ།</a:t>
            </a:r>
            <a:r>
              <a:rPr sz="2400" b="0" dirty="0">
                <a:latin typeface="Arial"/>
                <a:cs typeface="Arial"/>
              </a:rPr>
              <a:t>	</a:t>
            </a:r>
          </a:p>
        </p:txBody>
      </p:sp>
      <p:pic>
        <p:nvPicPr>
          <p:cNvPr id="189" name="bean+twining.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67" y="1763471"/>
            <a:ext cx="2984501" cy="3979334"/>
          </a:xfrm>
          <a:prstGeom prst="rect">
            <a:avLst/>
          </a:prstGeom>
          <a:ln w="12700">
            <a:miter lim="400000"/>
          </a:ln>
        </p:spPr>
      </p:pic>
      <p:sp>
        <p:nvSpPr>
          <p:cNvPr id="190" name="Shape 190"/>
          <p:cNvSpPr/>
          <p:nvPr/>
        </p:nvSpPr>
        <p:spPr>
          <a:xfrm>
            <a:off x="5610984" y="5665529"/>
            <a:ext cx="3516584" cy="31835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200" b="1">
                <a:latin typeface="Helvetica Neue"/>
                <a:ea typeface="Helvetica Neue"/>
                <a:cs typeface="Helvetica Neue"/>
                <a:sym typeface="Helvetica Neue"/>
              </a:defRPr>
            </a:lvl1pPr>
          </a:lstStyle>
          <a:p>
            <a:r>
              <a:rPr sz="1600" b="0" dirty="0">
                <a:latin typeface="Arial"/>
                <a:cs typeface="Arial"/>
              </a:rPr>
              <a:t>Time lapse video: Growing bean plant</a:t>
            </a:r>
          </a:p>
        </p:txBody>
      </p:sp>
      <p:pic>
        <p:nvPicPr>
          <p:cNvPr id="191" name="Twining motion of beans_TimeLapse.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3138711" y="1763471"/>
            <a:ext cx="5969001" cy="3979334"/>
          </a:xfrm>
          <a:prstGeom prst="rect">
            <a:avLst/>
          </a:prstGeom>
          <a:ln w="12700">
            <a:miter lim="400000"/>
          </a:ln>
        </p:spPr>
      </p:pic>
      <p:sp>
        <p:nvSpPr>
          <p:cNvPr id="192" name="Shape 192"/>
          <p:cNvSpPr/>
          <p:nvPr/>
        </p:nvSpPr>
        <p:spPr>
          <a:xfrm>
            <a:off x="78561" y="5901349"/>
            <a:ext cx="8104613" cy="598105"/>
          </a:xfrm>
          <a:prstGeom prst="rect">
            <a:avLst/>
          </a:prstGeom>
          <a:ln w="12700">
            <a:miter lim="400000"/>
          </a:ln>
          <a:extLst>
            <a:ext uri="{C572A759-6A51-4108-AA02-DFA0A04FC94B}">
              <ma14:wrappingTextBoxFlag xmlns:ma14="http://schemas.microsoft.com/office/mac/drawingml/2011/main" val="1"/>
            </a:ext>
          </a:extLst>
        </p:spPr>
        <p:txBody>
          <a:bodyPr lIns="50798" tIns="50798" rIns="50798" bIns="50798" anchor="ctr">
            <a:spAutoFit/>
          </a:bodyPr>
          <a:lstStyle>
            <a:lvl1pPr algn="l" defTabSz="650240">
              <a:lnSpc>
                <a:spcPct val="117999"/>
              </a:lnSpc>
              <a:defRPr sz="3400">
                <a:latin typeface="Helvetica Neue"/>
                <a:ea typeface="Helvetica Neue"/>
                <a:cs typeface="Helvetica Neue"/>
                <a:sym typeface="Helvetica Neue"/>
              </a:defRPr>
            </a:lvl1pPr>
          </a:lstStyle>
          <a:p>
            <a:r>
              <a:rPr sz="2400" b="0" dirty="0">
                <a:latin typeface="Arial"/>
                <a:cs typeface="Arial"/>
              </a:rPr>
              <a:t>Is there any movement?	</a:t>
            </a:r>
            <a:r>
              <a:rPr sz="2800" b="0" dirty="0">
                <a:latin typeface="Monlam Uni OuChan2"/>
                <a:cs typeface="Monlam Uni OuChan2"/>
              </a:rPr>
              <a:t>འགུལ་བསྐྱོད་བྱེད་ཀྱི་འདུག་གམ།</a:t>
            </a:r>
          </a:p>
        </p:txBody>
      </p:sp>
      <p:sp>
        <p:nvSpPr>
          <p:cNvPr id="9"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
        <p:nvSpPr>
          <p:cNvPr id="11"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Tree>
    <p:extLst>
      <p:ext uri="{BB962C8B-B14F-4D97-AF65-F5344CB8AC3E}">
        <p14:creationId xmlns:p14="http://schemas.microsoft.com/office/powerpoint/2010/main" val="247776023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91"/>
                </p:tgtEl>
              </p:cMediaNode>
            </p:video>
          </p:childTnLst>
        </p:cTn>
      </p:par>
    </p:tnLst>
    <p:bldLst>
      <p:bldP spid="192"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sldNum" sz="quarter" idx="4294967295"/>
          </p:nvPr>
        </p:nvSpPr>
        <p:spPr>
          <a:xfrm>
            <a:off x="4494938" y="6645137"/>
            <a:ext cx="155393" cy="247927"/>
          </a:xfrm>
          <a:prstGeom prst="rect">
            <a:avLst/>
          </a:prstGeom>
          <a:extLst>
            <a:ext uri="{C572A759-6A51-4108-AA02-DFA0A04FC94B}">
              <ma14:wrappingTextBoxFlag xmlns:ma14="http://schemas.microsoft.com/office/mac/drawingml/2011/main" val="1"/>
            </a:ext>
          </a:extLst>
        </p:spPr>
        <p:txBody>
          <a:bodyPr lIns="38098" tIns="38098" rIns="38098" bIns="38098" anchor="ctr"/>
          <a:lstStyle>
            <a:lvl1pPr defTabSz="406385">
              <a:lnSpc>
                <a:spcPts val="1336"/>
              </a:lnSpc>
              <a:tabLst>
                <a:tab pos="741138" algn="l"/>
              </a:tabLst>
              <a:defRPr sz="1100">
                <a:latin typeface="Helvetica"/>
                <a:ea typeface="Helvetica"/>
                <a:cs typeface="Helvetica"/>
                <a:sym typeface="Helvetica"/>
              </a:defRPr>
            </a:lvl1pPr>
          </a:lstStyle>
          <a:p>
            <a:fld id="{86CB4B4D-7CA3-9044-876B-883B54F8677D}" type="slidenum">
              <a:t>52</a:t>
            </a:fld>
            <a:endParaRPr/>
          </a:p>
        </p:txBody>
      </p:sp>
      <p:sp>
        <p:nvSpPr>
          <p:cNvPr id="201" name="Shape 201"/>
          <p:cNvSpPr/>
          <p:nvPr/>
        </p:nvSpPr>
        <p:spPr>
          <a:xfrm>
            <a:off x="2241907" y="2276661"/>
            <a:ext cx="4686375" cy="1999261"/>
          </a:xfrm>
          <a:prstGeom prst="rect">
            <a:avLst/>
          </a:prstGeom>
          <a:ln w="12700">
            <a:miter lim="400000"/>
          </a:ln>
          <a:extLst>
            <a:ext uri="{C572A759-6A51-4108-AA02-DFA0A04FC94B}">
              <ma14:wrappingTextBoxFlag xmlns:ma14="http://schemas.microsoft.com/office/mac/drawingml/2011/main" val="1"/>
            </a:ext>
          </a:extLst>
        </p:spPr>
        <p:txBody>
          <a:bodyPr wrap="none" lIns="50798" tIns="50798" rIns="50798" bIns="50798" anchor="ctr">
            <a:spAutoFit/>
          </a:bodyPr>
          <a:lstStyle/>
          <a:p>
            <a:pPr defTabSz="457184">
              <a:lnSpc>
                <a:spcPct val="115000"/>
              </a:lnSpc>
              <a:defRPr sz="3800" b="1">
                <a:latin typeface="Arial"/>
                <a:ea typeface="Arial"/>
                <a:cs typeface="Arial"/>
                <a:sym typeface="Arial"/>
              </a:defRPr>
            </a:pPr>
            <a:r>
              <a:rPr sz="3200" dirty="0"/>
              <a:t>Plants are living beings</a:t>
            </a:r>
            <a:br>
              <a:rPr sz="3200" dirty="0"/>
            </a:br>
            <a:endParaRPr sz="3800" dirty="0">
              <a:latin typeface="Monlam Uni O2uChan1"/>
              <a:cs typeface="Monlam Uni O2uChan1"/>
            </a:endParaRPr>
          </a:p>
          <a:p>
            <a:pPr defTabSz="457184">
              <a:lnSpc>
                <a:spcPct val="115000"/>
              </a:lnSpc>
              <a:defRPr sz="4400">
                <a:latin typeface="Monlam Uni OuChan2"/>
                <a:ea typeface="Monlam Uni OuChan2"/>
                <a:cs typeface="Monlam Uni OuChan2"/>
                <a:sym typeface="Monlam Uni OuChan2"/>
              </a:defRPr>
            </a:pPr>
            <a:r>
              <a:rPr sz="3800" dirty="0">
                <a:latin typeface="Monlam Uni O2uChan1"/>
                <a:cs typeface="Monlam Uni O2uChan1"/>
              </a:rPr>
              <a:t>རྩི་ཤིང་རྣམས་སྐྱེ་ལྡན་རེད།</a:t>
            </a:r>
          </a:p>
        </p:txBody>
      </p:sp>
      <p:sp>
        <p:nvSpPr>
          <p:cNvPr id="6"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
        <p:nvSpPr>
          <p:cNvPr id="8"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Tree>
    <p:extLst>
      <p:ext uri="{BB962C8B-B14F-4D97-AF65-F5344CB8AC3E}">
        <p14:creationId xmlns:p14="http://schemas.microsoft.com/office/powerpoint/2010/main" val="115254988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53</a:t>
            </a:fld>
            <a:endParaRPr/>
          </a:p>
        </p:txBody>
      </p:sp>
      <p:grpSp>
        <p:nvGrpSpPr>
          <p:cNvPr id="167" name="Group 167"/>
          <p:cNvGrpSpPr/>
          <p:nvPr/>
        </p:nvGrpSpPr>
        <p:grpSpPr>
          <a:xfrm>
            <a:off x="5565059" y="1733868"/>
            <a:ext cx="3390637" cy="3972293"/>
            <a:chOff x="0" y="0"/>
            <a:chExt cx="3390635" cy="3972291"/>
          </a:xfrm>
        </p:grpSpPr>
        <p:sp>
          <p:nvSpPr>
            <p:cNvPr id="165" name="Shape 165"/>
            <p:cNvSpPr/>
            <p:nvPr/>
          </p:nvSpPr>
          <p:spPr>
            <a:xfrm>
              <a:off x="0" y="0"/>
              <a:ext cx="384765" cy="3972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8"/>
                    <a:pt x="10800" y="241"/>
                  </a:cubicBezTo>
                  <a:lnTo>
                    <a:pt x="10800" y="10559"/>
                  </a:lnTo>
                  <a:cubicBezTo>
                    <a:pt x="10800" y="10692"/>
                    <a:pt x="15635" y="10800"/>
                    <a:pt x="21600" y="10800"/>
                  </a:cubicBezTo>
                  <a:cubicBezTo>
                    <a:pt x="15635" y="10800"/>
                    <a:pt x="10800" y="10908"/>
                    <a:pt x="10800" y="11041"/>
                  </a:cubicBezTo>
                  <a:lnTo>
                    <a:pt x="10800" y="21359"/>
                  </a:lnTo>
                  <a:cubicBezTo>
                    <a:pt x="10800" y="21492"/>
                    <a:pt x="5965" y="21600"/>
                    <a:pt x="0" y="21600"/>
                  </a:cubicBezTo>
                </a:path>
              </a:pathLst>
            </a:custGeom>
            <a:noFill/>
            <a:ln w="50800" cap="flat">
              <a:solidFill>
                <a:srgbClr val="595959"/>
              </a:solidFill>
              <a:prstDash val="solid"/>
              <a:round/>
            </a:ln>
            <a:effectLst/>
          </p:spPr>
          <p:txBody>
            <a:bodyPr wrap="square" lIns="45719" tIns="45719" rIns="45719" bIns="45719" numCol="1" anchor="ctr">
              <a:noAutofit/>
            </a:bodyPr>
            <a:lstStyle/>
            <a:p>
              <a:pPr defTabSz="457200">
                <a:defRPr sz="1800">
                  <a:latin typeface="Calibri"/>
                  <a:ea typeface="Calibri"/>
                  <a:cs typeface="Calibri"/>
                  <a:sym typeface="Calibri"/>
                </a:defRPr>
              </a:pPr>
              <a:endParaRPr/>
            </a:p>
          </p:txBody>
        </p:sp>
        <p:sp>
          <p:nvSpPr>
            <p:cNvPr id="166" name="Shape 166"/>
            <p:cNvSpPr/>
            <p:nvPr/>
          </p:nvSpPr>
          <p:spPr>
            <a:xfrm>
              <a:off x="624123" y="1304033"/>
              <a:ext cx="2766512" cy="1169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lnSpc>
                  <a:spcPct val="150000"/>
                </a:lnSpc>
                <a:defRPr sz="2400">
                  <a:latin typeface="+mj-lt"/>
                  <a:ea typeface="+mj-ea"/>
                  <a:cs typeface="+mj-cs"/>
                  <a:sym typeface="Helvetica"/>
                </a:defRPr>
              </a:pPr>
              <a:r>
                <a:rPr dirty="0"/>
                <a:t>Ecology </a:t>
              </a:r>
              <a:br>
                <a:rPr dirty="0"/>
              </a:br>
              <a:r>
                <a:rPr dirty="0">
                  <a:latin typeface="Monlam Uni OuChan2"/>
                  <a:ea typeface="Monlam Uni OuChan2"/>
                  <a:cs typeface="Monlam Uni OuChan2"/>
                  <a:sym typeface="Monlam Uni OuChan2"/>
                </a:rPr>
                <a:t>སྣོད་བཅུད་རྟེན་འབྲེལ་རིག་པ། </a:t>
              </a:r>
              <a:r>
                <a:rPr dirty="0"/>
                <a:t>  </a:t>
              </a:r>
            </a:p>
          </p:txBody>
        </p:sp>
      </p:grpSp>
      <p:grpSp>
        <p:nvGrpSpPr>
          <p:cNvPr id="170" name="Group 170"/>
          <p:cNvGrpSpPr/>
          <p:nvPr/>
        </p:nvGrpSpPr>
        <p:grpSpPr>
          <a:xfrm>
            <a:off x="494560" y="1370558"/>
            <a:ext cx="7025362" cy="1264019"/>
            <a:chOff x="0" y="0"/>
            <a:chExt cx="7025360" cy="1264018"/>
          </a:xfrm>
        </p:grpSpPr>
        <p:sp>
          <p:nvSpPr>
            <p:cNvPr id="168" name="Shape 168"/>
            <p:cNvSpPr/>
            <p:nvPr/>
          </p:nvSpPr>
          <p:spPr>
            <a:xfrm>
              <a:off x="1177788" y="154489"/>
              <a:ext cx="5847573" cy="955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400">
                  <a:latin typeface="+mj-lt"/>
                  <a:ea typeface="+mj-ea"/>
                  <a:cs typeface="+mj-cs"/>
                  <a:sym typeface="Helvetica"/>
                </a:defRPr>
              </a:pPr>
              <a:r>
                <a:t>Plants – Botany   </a:t>
              </a:r>
              <a:br/>
              <a:r>
                <a:rPr>
                  <a:latin typeface="Monlam Uni OuChan2"/>
                  <a:ea typeface="Monlam Uni OuChan2"/>
                  <a:cs typeface="Monlam Uni OuChan2"/>
                  <a:sym typeface="Monlam Uni OuChan2"/>
                </a:rPr>
                <a:t>རྩི་ཤིང་།  རྩི་ཤིང་རིག་པ།</a:t>
              </a:r>
            </a:p>
          </p:txBody>
        </p:sp>
        <p:pic>
          <p:nvPicPr>
            <p:cNvPr id="169" name="image3.png" descr="Bildschirmfoto 2016-09-26 um 21.54.1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799959" cy="1264019"/>
            </a:xfrm>
            <a:prstGeom prst="rect">
              <a:avLst/>
            </a:prstGeom>
            <a:ln w="12700" cap="flat">
              <a:noFill/>
              <a:miter lim="400000"/>
            </a:ln>
            <a:effectLst/>
          </p:spPr>
        </p:pic>
      </p:grpSp>
      <p:grpSp>
        <p:nvGrpSpPr>
          <p:cNvPr id="173" name="Group 173"/>
          <p:cNvGrpSpPr/>
          <p:nvPr/>
        </p:nvGrpSpPr>
        <p:grpSpPr>
          <a:xfrm>
            <a:off x="262343" y="3178994"/>
            <a:ext cx="5558497" cy="1028506"/>
            <a:chOff x="0" y="0"/>
            <a:chExt cx="5558495" cy="1028504"/>
          </a:xfrm>
        </p:grpSpPr>
        <p:sp>
          <p:nvSpPr>
            <p:cNvPr id="171" name="Shape 171"/>
            <p:cNvSpPr/>
            <p:nvPr/>
          </p:nvSpPr>
          <p:spPr>
            <a:xfrm>
              <a:off x="1399686" y="0"/>
              <a:ext cx="4158809" cy="830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400">
                  <a:latin typeface="Monlam Uni OuChan2"/>
                  <a:ea typeface="Monlam Uni OuChan2"/>
                  <a:cs typeface="Monlam Uni OuChan2"/>
                  <a:sym typeface="Monlam Uni OuChan2"/>
                </a:defRPr>
              </a:pPr>
              <a:r>
                <a:rPr dirty="0"/>
                <a:t>Animals – Zoology   </a:t>
              </a:r>
              <a:br>
                <a:rPr dirty="0"/>
              </a:br>
              <a:r>
                <a:rPr dirty="0" err="1"/>
                <a:t>སེམས་ཅན</a:t>
              </a:r>
              <a:r>
                <a:rPr dirty="0"/>
                <a:t>། </a:t>
              </a:r>
              <a:r>
                <a:rPr lang="en-IN" dirty="0"/>
                <a:t> </a:t>
              </a:r>
              <a:r>
                <a:rPr dirty="0" err="1"/>
                <a:t>དུད་འགྲོ་རིག་པ</a:t>
              </a:r>
              <a:r>
                <a:rPr dirty="0"/>
                <a:t>།</a:t>
              </a:r>
            </a:p>
          </p:txBody>
        </p:sp>
        <p:pic>
          <p:nvPicPr>
            <p:cNvPr id="172" name="image4.png" descr="Bildschirmfoto 2016-09-26 um 22.00.1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822"/>
              <a:ext cx="1264393" cy="1017682"/>
            </a:xfrm>
            <a:prstGeom prst="rect">
              <a:avLst/>
            </a:prstGeom>
            <a:ln w="12700" cap="flat">
              <a:noFill/>
              <a:miter lim="400000"/>
            </a:ln>
            <a:effectLst/>
          </p:spPr>
        </p:pic>
      </p:grpSp>
      <p:grpSp>
        <p:nvGrpSpPr>
          <p:cNvPr id="176" name="Group 176"/>
          <p:cNvGrpSpPr/>
          <p:nvPr/>
        </p:nvGrpSpPr>
        <p:grpSpPr>
          <a:xfrm>
            <a:off x="361139" y="4811445"/>
            <a:ext cx="5217444" cy="1166601"/>
            <a:chOff x="0" y="0"/>
            <a:chExt cx="5217442" cy="1166599"/>
          </a:xfrm>
        </p:grpSpPr>
        <p:sp>
          <p:nvSpPr>
            <p:cNvPr id="174" name="Shape 174"/>
            <p:cNvSpPr/>
            <p:nvPr/>
          </p:nvSpPr>
          <p:spPr>
            <a:xfrm>
              <a:off x="1315069" y="148494"/>
              <a:ext cx="3902373" cy="830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457200">
                <a:defRPr sz="2400">
                  <a:latin typeface="+mj-lt"/>
                  <a:ea typeface="+mj-ea"/>
                  <a:cs typeface="+mj-cs"/>
                  <a:sym typeface="Helvetica"/>
                </a:defRPr>
              </a:pPr>
              <a:r>
                <a:rPr dirty="0"/>
                <a:t>Humans – Human Biology</a:t>
              </a:r>
            </a:p>
            <a:p>
              <a:pPr algn="l" defTabSz="457200">
                <a:defRPr sz="2400">
                  <a:latin typeface="Monlam Uni OuChan2"/>
                  <a:ea typeface="Monlam Uni OuChan2"/>
                  <a:cs typeface="Monlam Uni OuChan2"/>
                  <a:sym typeface="Monlam Uni OuChan2"/>
                </a:defRPr>
              </a:pPr>
              <a:r>
                <a:rPr dirty="0" err="1"/>
                <a:t>མི</a:t>
              </a:r>
              <a:r>
                <a:rPr dirty="0"/>
                <a:t>།   </a:t>
              </a:r>
              <a:r>
                <a:rPr dirty="0" err="1"/>
                <a:t>མིའི་ཆགས་རིམ</a:t>
              </a:r>
              <a:r>
                <a:rPr lang="bo-CN" dirty="0"/>
                <a:t>་</a:t>
              </a:r>
              <a:r>
                <a:rPr lang="bo-CN" sz="2400" b="0" i="0" u="none" strike="noStrike" dirty="0">
                  <a:effectLst/>
                  <a:latin typeface="Arial" panose="020B0604020202020204" pitchFamily="34" charset="0"/>
                </a:rPr>
                <a:t>གྱི་རིག་པ</a:t>
              </a:r>
              <a:r>
                <a:rPr sz="2400" dirty="0"/>
                <a:t>། </a:t>
              </a:r>
            </a:p>
          </p:txBody>
        </p:sp>
        <p:pic>
          <p:nvPicPr>
            <p:cNvPr id="175" name="image5.png" descr="Bildschirmfoto 2016-09-26 um 22.05.2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066800" cy="1166599"/>
            </a:xfrm>
            <a:prstGeom prst="rect">
              <a:avLst/>
            </a:prstGeom>
            <a:ln w="12700" cap="flat">
              <a:noFill/>
              <a:miter lim="400000"/>
            </a:ln>
            <a:effectLst/>
          </p:spPr>
        </p:pic>
      </p:grpSp>
      <p:sp>
        <p:nvSpPr>
          <p:cNvPr id="17" name="Shape 162"/>
          <p:cNvSpPr/>
          <p:nvPr/>
        </p:nvSpPr>
        <p:spPr>
          <a:xfrm>
            <a:off x="1221404" y="72268"/>
            <a:ext cx="6749462" cy="7771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0639" marR="40639" defTabSz="914400">
              <a:defRPr sz="3600" b="1">
                <a:uFill>
                  <a:solidFill>
                    <a:srgbClr val="000000"/>
                  </a:solidFill>
                </a:uFill>
                <a:latin typeface="+mj-lt"/>
                <a:ea typeface="+mj-ea"/>
                <a:cs typeface="+mj-cs"/>
                <a:sym typeface="Helvetica"/>
              </a:defRPr>
            </a:pPr>
            <a:r>
              <a:rPr dirty="0"/>
              <a:t>Biology </a:t>
            </a:r>
            <a:r>
              <a:rPr b="0" dirty="0">
                <a:latin typeface="Monlam Uni OuChan2"/>
                <a:ea typeface="Monlam Uni OuChan2"/>
                <a:cs typeface="Monlam Uni OuChan2"/>
                <a:sym typeface="Monlam Uni OuChan2"/>
              </a:rPr>
              <a:t> -   སྐྱེ་དངོས་རིག་པ།</a:t>
            </a:r>
          </a:p>
        </p:txBody>
      </p:sp>
      <p:sp>
        <p:nvSpPr>
          <p:cNvPr id="18" name="Shape 153"/>
          <p:cNvSpPr/>
          <p:nvPr/>
        </p:nvSpPr>
        <p:spPr>
          <a:xfrm>
            <a:off x="-155364" y="894967"/>
            <a:ext cx="9454726" cy="1"/>
          </a:xfrm>
          <a:prstGeom prst="line">
            <a:avLst/>
          </a:prstGeom>
          <a:ln w="25400">
            <a:solidFill>
              <a:srgbClr val="000000"/>
            </a:solidFill>
          </a:ln>
        </p:spPr>
        <p:txBody>
          <a:bodyPr lIns="45717" tIns="45717" rIns="45717" bIns="45717"/>
          <a:lstStyle/>
          <a:p>
            <a:pPr defTabSz="406385">
              <a:defRPr>
                <a:latin typeface="Arial"/>
                <a:ea typeface="Arial"/>
                <a:cs typeface="Arial"/>
                <a:sym typeface="Arial"/>
              </a:defRPr>
            </a:pPr>
            <a:endParaRPr/>
          </a:p>
        </p:txBody>
      </p:sp>
    </p:spTree>
    <p:extLst>
      <p:ext uri="{BB962C8B-B14F-4D97-AF65-F5344CB8AC3E}">
        <p14:creationId xmlns:p14="http://schemas.microsoft.com/office/powerpoint/2010/main" val="1005016108"/>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advAuto="0"/>
      <p:bldP spid="170" grpId="0" animBg="1" advAuto="0"/>
      <p:bldP spid="173" grpId="0" animBg="1" advAuto="0"/>
      <p:bldP spid="176"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54</a:t>
            </a:fld>
            <a:endParaRPr/>
          </a:p>
        </p:txBody>
      </p:sp>
      <p:pic>
        <p:nvPicPr>
          <p:cNvPr id="545" name="Homepage_Gossul-Gompa_red.jpg"/>
          <p:cNvPicPr>
            <a:picLocks noChangeAspect="1"/>
          </p:cNvPicPr>
          <p:nvPr/>
        </p:nvPicPr>
        <p:blipFill>
          <a:blip r:embed="rId2"/>
          <a:stretch>
            <a:fillRect/>
          </a:stretch>
        </p:blipFill>
        <p:spPr>
          <a:xfrm>
            <a:off x="-88900" y="0"/>
            <a:ext cx="9309100" cy="6858000"/>
          </a:xfrm>
          <a:prstGeom prst="rect">
            <a:avLst/>
          </a:prstGeom>
          <a:ln w="12700">
            <a:miter lim="400000"/>
          </a:ln>
        </p:spPr>
      </p:pic>
      <p:sp>
        <p:nvSpPr>
          <p:cNvPr id="546" name="Shape 546"/>
          <p:cNvSpPr/>
          <p:nvPr/>
        </p:nvSpPr>
        <p:spPr>
          <a:xfrm>
            <a:off x="5910033" y="6502400"/>
            <a:ext cx="3197064" cy="3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nSpc>
                <a:spcPts val="1600"/>
              </a:lnSpc>
              <a:tabLst>
                <a:tab pos="749300" algn="l"/>
              </a:tabLst>
              <a:defRPr sz="1400"/>
            </a:lvl1pPr>
          </a:lstStyle>
          <a:p>
            <a:r>
              <a:t>Gossul Gompa und Manasarova See</a:t>
            </a:r>
          </a:p>
        </p:txBody>
      </p:sp>
      <p:sp>
        <p:nvSpPr>
          <p:cNvPr id="547" name="Shape 547"/>
          <p:cNvSpPr/>
          <p:nvPr/>
        </p:nvSpPr>
        <p:spPr>
          <a:xfrm>
            <a:off x="5691153" y="863600"/>
            <a:ext cx="3619501"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600" b="0">
                <a:solidFill>
                  <a:srgbClr val="FFFFFF"/>
                </a:solidFill>
              </a:defRPr>
            </a:lvl1pPr>
          </a:lstStyle>
          <a:p>
            <a:r>
              <a:t>ཐུགས་རྗེ་ཆེ།</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47">
                                            <p:bg/>
                                          </p:spTgt>
                                        </p:tgtEl>
                                        <p:attrNameLst>
                                          <p:attrName>style.visibility</p:attrName>
                                        </p:attrNameLst>
                                      </p:cBhvr>
                                      <p:to>
                                        <p:strVal val="visible"/>
                                      </p:to>
                                    </p:set>
                                    <p:animEffect transition="in" filter="dissolve">
                                      <p:cBhvr>
                                        <p:cTn id="7" dur="1000"/>
                                        <p:tgtEl>
                                          <p:spTgt spid="547">
                                            <p:bg/>
                                          </p:spTgt>
                                        </p:tgtEl>
                                      </p:cBhvr>
                                    </p:animEffect>
                                  </p:childTnLst>
                                </p:cTn>
                              </p:par>
                              <p:par>
                                <p:cTn id="8" presetID="9" presetClass="entr" presetSubtype="0" fill="hold" grpId="1" nodeType="withEffect">
                                  <p:stCondLst>
                                    <p:cond delay="0"/>
                                  </p:stCondLst>
                                  <p:iterate>
                                    <p:tmAbs val="0"/>
                                  </p:iterate>
                                  <p:childTnLst>
                                    <p:set>
                                      <p:cBhvr>
                                        <p:cTn id="9" fill="hold"/>
                                        <p:tgtEl>
                                          <p:spTgt spid="547">
                                            <p:txEl>
                                              <p:pRg st="0" end="0"/>
                                            </p:txEl>
                                          </p:spTgt>
                                        </p:tgtEl>
                                        <p:attrNameLst>
                                          <p:attrName>style.visibility</p:attrName>
                                        </p:attrNameLst>
                                      </p:cBhvr>
                                      <p:to>
                                        <p:strVal val="visible"/>
                                      </p:to>
                                    </p:set>
                                    <p:animEffect transition="in" filter="dissolve">
                                      <p:cBhvr>
                                        <p:cTn id="10" dur="1000"/>
                                        <p:tgtEl>
                                          <p:spTgt spid="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p:nvPr/>
        </p:nvSpPr>
        <p:spPr>
          <a:xfrm>
            <a:off x="1848802" y="647700"/>
            <a:ext cx="5435601" cy="4864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287337" marR="82296" indent="-287337" algn="l" defTabSz="825500">
              <a:spcBef>
                <a:spcPts val="400"/>
              </a:spcBef>
              <a:buSzPct val="100000"/>
              <a:buChar char="•"/>
              <a:defRPr sz="1800" b="0">
                <a:uFill>
                  <a:solidFill>
                    <a:srgbClr val="000000"/>
                  </a:solidFill>
                </a:uFill>
                <a:latin typeface="Arial Unicode MS"/>
                <a:ea typeface="Arial Unicode MS"/>
                <a:cs typeface="Arial Unicode MS"/>
                <a:sym typeface="Arial Unicode MS"/>
              </a:defRPr>
            </a:pPr>
            <a:endParaRPr/>
          </a:p>
          <a:p>
            <a:pPr marR="82296" algn="l" defTabSz="825500">
              <a:spcBef>
                <a:spcPts val="400"/>
              </a:spcBef>
              <a:defRPr sz="1800" b="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
        <p:nvSpPr>
          <p:cNvPr id="550" name="Shape 55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55</a:t>
            </a:fld>
            <a:endParaRPr/>
          </a:p>
        </p:txBody>
      </p:sp>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5" name="Shape 5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56</a:t>
            </a:fld>
            <a:endParaRPr/>
          </a:p>
        </p:txBody>
      </p:sp>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57</a:t>
            </a:fld>
            <a:endParaRPr/>
          </a:p>
        </p:txBody>
      </p:sp>
      <p:sp>
        <p:nvSpPr>
          <p:cNvPr id="558" name="Shape 558"/>
          <p:cNvSpPr/>
          <p:nvPr/>
        </p:nvSpPr>
        <p:spPr>
          <a:xfrm>
            <a:off x="6349" y="-44450"/>
            <a:ext cx="9179571" cy="6972301"/>
          </a:xfrm>
          <a:prstGeom prst="rect">
            <a:avLst/>
          </a:prstGeom>
          <a:solidFill>
            <a:srgbClr val="000000"/>
          </a:solidFill>
          <a:ln w="12700">
            <a:solidFill>
              <a:srgbClr val="000000"/>
            </a:solidFill>
            <a:miter lim="400000"/>
          </a:ln>
        </p:spPr>
        <p:txBody>
          <a:bodyPr lIns="34290" tIns="34290" rIns="34290" bIns="34290" anchor="ctr"/>
          <a:lstStyle/>
          <a:p>
            <a:pPr defTabSz="411480">
              <a:lnSpc>
                <a:spcPts val="3300"/>
              </a:lnSpc>
              <a:tabLst>
                <a:tab pos="749300" algn="l"/>
              </a:tabLst>
              <a:defRPr b="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59" name="droppedImage.png"/>
          <p:cNvPicPr>
            <a:picLocks noChangeAspect="1"/>
          </p:cNvPicPr>
          <p:nvPr/>
        </p:nvPicPr>
        <p:blipFill>
          <a:blip r:embed="rId2"/>
          <a:stretch>
            <a:fillRect/>
          </a:stretch>
        </p:blipFill>
        <p:spPr>
          <a:xfrm>
            <a:off x="2937510" y="1543050"/>
            <a:ext cx="3268980" cy="2011681"/>
          </a:xfrm>
          <a:prstGeom prst="rect">
            <a:avLst/>
          </a:prstGeom>
          <a:ln w="12700">
            <a:miter lim="400000"/>
          </a:ln>
        </p:spPr>
      </p:pic>
      <p:sp>
        <p:nvSpPr>
          <p:cNvPr id="560" name="Shape 560"/>
          <p:cNvSpPr/>
          <p:nvPr/>
        </p:nvSpPr>
        <p:spPr>
          <a:xfrm>
            <a:off x="3280410" y="3897629"/>
            <a:ext cx="2577644"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lnSpc>
                <a:spcPts val="3300"/>
              </a:lnSpc>
              <a:tabLst>
                <a:tab pos="749300" algn="l"/>
              </a:tabLst>
              <a:defRPr>
                <a:solidFill>
                  <a:srgbClr val="FFFFFF"/>
                </a:solidFill>
              </a:defRPr>
            </a:lvl1pPr>
          </a:lstStyle>
          <a:p>
            <a:r>
              <a:t>Tea break</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a:t>
            </a:fld>
            <a:endParaRPr/>
          </a:p>
        </p:txBody>
      </p:sp>
      <p:sp>
        <p:nvSpPr>
          <p:cNvPr id="183" name="Shape 183"/>
          <p:cNvSpPr/>
          <p:nvPr/>
        </p:nvSpPr>
        <p:spPr>
          <a:xfrm>
            <a:off x="890180" y="1212062"/>
            <a:ext cx="7181453" cy="16230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30000"/>
              </a:lnSpc>
              <a:defRPr sz="3600"/>
            </a:pPr>
            <a:r>
              <a:rPr dirty="0"/>
              <a:t>Anatomy and Function of Plant</a:t>
            </a:r>
            <a:r>
              <a:rPr lang="en-US" dirty="0"/>
              <a:t>s</a:t>
            </a:r>
            <a:endParaRPr dirty="0"/>
          </a:p>
          <a:p>
            <a:pPr defTabSz="457200">
              <a:lnSpc>
                <a:spcPct val="130000"/>
              </a:lnSpc>
              <a:defRPr sz="3600" b="0">
                <a:latin typeface="Monlam Uni OuChan2"/>
                <a:ea typeface="Monlam Uni OuChan2"/>
                <a:cs typeface="Monlam Uni OuChan2"/>
                <a:sym typeface="Monlam Uni OuChan2"/>
              </a:defRPr>
            </a:pPr>
            <a:r>
              <a:rPr sz="4000" dirty="0" err="1"/>
              <a:t>རྩི་ཤིང་གི་གཟུགས་ཕུང་ཆགས་རིམ་དང་བྱེད་ལས</a:t>
            </a:r>
            <a:r>
              <a:rPr sz="4000" dirty="0"/>
              <a:t>།</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a:t>
            </a:fld>
            <a:endParaRPr/>
          </a:p>
        </p:txBody>
      </p:sp>
      <p:sp>
        <p:nvSpPr>
          <p:cNvPr id="186" name="Shape 186"/>
          <p:cNvSpPr/>
          <p:nvPr/>
        </p:nvSpPr>
        <p:spPr>
          <a:xfrm>
            <a:off x="5436565" y="2188992"/>
            <a:ext cx="1066801" cy="738660"/>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lnSpc>
                <a:spcPct val="90000"/>
              </a:lnSpc>
              <a:defRPr sz="2200" b="0"/>
            </a:pPr>
            <a:r>
              <a:rPr dirty="0"/>
              <a:t>Seeds  </a:t>
            </a:r>
          </a:p>
          <a:p>
            <a:pPr algn="l" defTabSz="457200">
              <a:lnSpc>
                <a:spcPct val="90000"/>
              </a:lnSpc>
              <a:defRPr sz="2200" b="0">
                <a:latin typeface="Monlam Uni OuChan2"/>
                <a:ea typeface="Monlam Uni OuChan2"/>
                <a:cs typeface="Monlam Uni OuChan2"/>
                <a:sym typeface="Monlam Uni OuChan2"/>
              </a:defRPr>
            </a:pPr>
            <a:r>
              <a:rPr dirty="0"/>
              <a:t>ས་བོན</a:t>
            </a:r>
            <a:r>
              <a:rPr sz="2400" dirty="0"/>
              <a:t>།</a:t>
            </a:r>
          </a:p>
        </p:txBody>
      </p:sp>
      <p:sp>
        <p:nvSpPr>
          <p:cNvPr id="187" name="Shape 187"/>
          <p:cNvSpPr/>
          <p:nvPr/>
        </p:nvSpPr>
        <p:spPr>
          <a:xfrm>
            <a:off x="5436565" y="724032"/>
            <a:ext cx="1066801" cy="7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pPr>
            <a:r>
              <a:rPr dirty="0"/>
              <a:t>Flower  </a:t>
            </a:r>
          </a:p>
          <a:p>
            <a:pPr algn="l" defTabSz="457200">
              <a:defRPr sz="2200" b="0">
                <a:latin typeface="Monlam Uni OuChan2"/>
                <a:ea typeface="Monlam Uni OuChan2"/>
                <a:cs typeface="Monlam Uni OuChan2"/>
                <a:sym typeface="Monlam Uni OuChan2"/>
              </a:defRPr>
            </a:pPr>
            <a:r>
              <a:rPr dirty="0"/>
              <a:t>མེ་ཏོག</a:t>
            </a:r>
          </a:p>
        </p:txBody>
      </p:sp>
      <p:sp>
        <p:nvSpPr>
          <p:cNvPr id="188" name="Shape 188"/>
          <p:cNvSpPr/>
          <p:nvPr/>
        </p:nvSpPr>
        <p:spPr>
          <a:xfrm>
            <a:off x="5436565" y="1541115"/>
            <a:ext cx="1066801" cy="67710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l" defTabSz="457200">
              <a:lnSpc>
                <a:spcPct val="80000"/>
              </a:lnSpc>
              <a:defRPr sz="2200" b="0"/>
            </a:pPr>
            <a:r>
              <a:rPr dirty="0"/>
              <a:t>Fruit</a:t>
            </a:r>
          </a:p>
          <a:p>
            <a:pPr algn="l" defTabSz="457200">
              <a:lnSpc>
                <a:spcPct val="80000"/>
              </a:lnSpc>
              <a:defRPr sz="2200" b="0">
                <a:latin typeface="Monlam Uni OuChan2"/>
                <a:ea typeface="Monlam Uni OuChan2"/>
                <a:cs typeface="Monlam Uni OuChan2"/>
                <a:sym typeface="Monlam Uni OuChan2"/>
              </a:defRPr>
            </a:pPr>
            <a:r>
              <a:rPr dirty="0" err="1"/>
              <a:t>ཤིང་འབྲས</a:t>
            </a:r>
            <a:r>
              <a:rPr sz="2400" dirty="0"/>
              <a:t>།</a:t>
            </a:r>
          </a:p>
        </p:txBody>
      </p:sp>
      <p:sp>
        <p:nvSpPr>
          <p:cNvPr id="189" name="Shape 189"/>
          <p:cNvSpPr/>
          <p:nvPr/>
        </p:nvSpPr>
        <p:spPr>
          <a:xfrm>
            <a:off x="5436565" y="3361852"/>
            <a:ext cx="1066801" cy="7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pPr>
            <a:r>
              <a:rPr dirty="0"/>
              <a:t>Le</a:t>
            </a:r>
            <a:r>
              <a:rPr lang="de-CH"/>
              <a:t>af</a:t>
            </a:r>
            <a:endParaRPr/>
          </a:p>
          <a:p>
            <a:pPr algn="l" defTabSz="457200">
              <a:defRPr sz="2200" b="0">
                <a:latin typeface="Monlam Uni OuChan2"/>
                <a:ea typeface="Monlam Uni OuChan2"/>
                <a:cs typeface="Monlam Uni OuChan2"/>
                <a:sym typeface="Monlam Uni OuChan2"/>
              </a:defRPr>
            </a:pPr>
            <a:r>
              <a:rPr dirty="0"/>
              <a:t>ལོ་མ།</a:t>
            </a:r>
          </a:p>
        </p:txBody>
      </p:sp>
      <p:sp>
        <p:nvSpPr>
          <p:cNvPr id="190" name="Shape 190"/>
          <p:cNvSpPr/>
          <p:nvPr/>
        </p:nvSpPr>
        <p:spPr>
          <a:xfrm>
            <a:off x="5436565" y="4498985"/>
            <a:ext cx="1066801" cy="866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l" defTabSz="457200">
              <a:defRPr sz="2200" b="0"/>
            </a:pPr>
            <a:r>
              <a:t>Stem</a:t>
            </a:r>
          </a:p>
          <a:p>
            <a:pPr algn="l" defTabSz="457200">
              <a:defRPr sz="2200" b="0">
                <a:latin typeface="Monlam Uni OuChan2"/>
                <a:ea typeface="Monlam Uni OuChan2"/>
                <a:cs typeface="Monlam Uni OuChan2"/>
                <a:sym typeface="Monlam Uni OuChan2"/>
              </a:defRPr>
            </a:pPr>
            <a:r>
              <a:t>སྡོང་པོ།</a:t>
            </a:r>
          </a:p>
        </p:txBody>
      </p:sp>
      <p:pic>
        <p:nvPicPr>
          <p:cNvPr id="191" name="pasted-image.tiff"/>
          <p:cNvPicPr>
            <a:picLocks noChangeAspect="1"/>
          </p:cNvPicPr>
          <p:nvPr/>
        </p:nvPicPr>
        <p:blipFill>
          <a:blip r:embed="rId2"/>
          <a:stretch>
            <a:fillRect/>
          </a:stretch>
        </p:blipFill>
        <p:spPr>
          <a:xfrm>
            <a:off x="1511300" y="640012"/>
            <a:ext cx="3810000" cy="5994401"/>
          </a:xfrm>
          <a:prstGeom prst="rect">
            <a:avLst/>
          </a:prstGeom>
          <a:ln w="12700">
            <a:miter lim="400000"/>
          </a:ln>
        </p:spPr>
      </p:pic>
      <p:sp>
        <p:nvSpPr>
          <p:cNvPr id="192" name="Shape 192"/>
          <p:cNvSpPr/>
          <p:nvPr/>
        </p:nvSpPr>
        <p:spPr>
          <a:xfrm>
            <a:off x="816641" y="114776"/>
            <a:ext cx="7558988"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dirty="0">
                <a:solidFill>
                  <a:srgbClr val="C00000"/>
                </a:solidFill>
              </a:rPr>
              <a:t>Structure of a Plant </a:t>
            </a:r>
            <a:r>
              <a:rPr b="0" dirty="0">
                <a:solidFill>
                  <a:srgbClr val="C00000"/>
                </a:solidFill>
                <a:latin typeface="Monlam Uni OuChan2"/>
                <a:ea typeface="Monlam Uni OuChan2"/>
                <a:cs typeface="Monlam Uni OuChan2"/>
                <a:sym typeface="Monlam Uni OuChan2"/>
              </a:rPr>
              <a:t>    </a:t>
            </a:r>
            <a:r>
              <a:rPr lang="bo-CN" sz="3000" dirty="0">
                <a:solidFill>
                  <a:srgbClr val="C00000"/>
                </a:solidFill>
                <a:latin typeface="Monlam Uni OuChan2"/>
                <a:ea typeface="Monlam Uni OuChan2"/>
                <a:cs typeface="Monlam Uni OuChan2"/>
                <a:sym typeface="Monlam Uni OuChan2"/>
              </a:rPr>
              <a:t>རྩི་ཤིང་གི་སྒྲོམ་གཞི།</a:t>
            </a:r>
            <a:endParaRPr sz="3000" dirty="0">
              <a:solidFill>
                <a:srgbClr val="C00000"/>
              </a:solidFill>
              <a:latin typeface="Monlam Uni OuChan2"/>
              <a:ea typeface="Monlam Uni OuChan2"/>
              <a:cs typeface="Monlam Uni OuChan2"/>
              <a:sym typeface="Monlam Uni OuChan2"/>
            </a:endParaRPr>
          </a:p>
        </p:txBody>
      </p:sp>
      <p:sp>
        <p:nvSpPr>
          <p:cNvPr id="193" name="Shape 193"/>
          <p:cNvSpPr/>
          <p:nvPr/>
        </p:nvSpPr>
        <p:spPr>
          <a:xfrm>
            <a:off x="335684" y="5581339"/>
            <a:ext cx="839598" cy="9207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b="0"/>
            </a:pPr>
            <a:r>
              <a:rPr dirty="0"/>
              <a:t>Roots    </a:t>
            </a:r>
          </a:p>
          <a:p>
            <a:pPr algn="l" defTabSz="457200">
              <a:lnSpc>
                <a:spcPct val="150000"/>
              </a:lnSpc>
              <a:defRPr sz="2200" b="0"/>
            </a:pPr>
            <a:r>
              <a:rPr lang="en-US"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རྩ་བ</a:t>
            </a:r>
            <a:r>
              <a:rPr dirty="0">
                <a:latin typeface="Monlam Uni OuChan2"/>
                <a:ea typeface="Monlam Uni OuChan2"/>
                <a:cs typeface="Monlam Uni OuChan2"/>
                <a:sym typeface="Monlam Uni OuChan2"/>
              </a:rPr>
              <a:t>། </a:t>
            </a:r>
            <a:r>
              <a:rPr dirty="0"/>
              <a:t>   </a:t>
            </a:r>
          </a:p>
        </p:txBody>
      </p:sp>
      <p:grpSp>
        <p:nvGrpSpPr>
          <p:cNvPr id="196" name="Group 196"/>
          <p:cNvGrpSpPr/>
          <p:nvPr/>
        </p:nvGrpSpPr>
        <p:grpSpPr>
          <a:xfrm>
            <a:off x="335684" y="723964"/>
            <a:ext cx="1447721" cy="4712572"/>
            <a:chOff x="0" y="1632"/>
            <a:chExt cx="1447719" cy="4712570"/>
          </a:xfrm>
        </p:grpSpPr>
        <p:sp>
          <p:nvSpPr>
            <p:cNvPr id="194" name="Shape 194"/>
            <p:cNvSpPr/>
            <p:nvPr/>
          </p:nvSpPr>
          <p:spPr>
            <a:xfrm>
              <a:off x="0" y="1968066"/>
              <a:ext cx="839872" cy="779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200" b="0"/>
              </a:pPr>
              <a:r>
                <a:rPr dirty="0"/>
                <a:t>Shoot   </a:t>
              </a:r>
            </a:p>
            <a:p>
              <a:pPr algn="l" defTabSz="457200">
                <a:defRPr sz="2200" b="0">
                  <a:latin typeface="Monlam Uni OuChan2"/>
                  <a:ea typeface="Monlam Uni OuChan2"/>
                  <a:cs typeface="Monlam Uni OuChan2"/>
                  <a:sym typeface="Monlam Uni OuChan2"/>
                </a:defRPr>
              </a:pPr>
              <a:r>
                <a:rPr dirty="0"/>
                <a:t>སེའུ།།</a:t>
              </a:r>
            </a:p>
          </p:txBody>
        </p:sp>
        <p:pic>
          <p:nvPicPr>
            <p:cNvPr id="195" name="droppedImage.pdf"/>
            <p:cNvPicPr>
              <a:picLocks noChangeAspect="1"/>
            </p:cNvPicPr>
            <p:nvPr/>
          </p:nvPicPr>
          <p:blipFill>
            <a:blip r:embed="rId3"/>
            <a:stretch>
              <a:fillRect/>
            </a:stretch>
          </p:blipFill>
          <p:spPr>
            <a:xfrm rot="5368251">
              <a:off x="-1096168" y="2170314"/>
              <a:ext cx="4712570" cy="375205"/>
            </a:xfrm>
            <a:prstGeom prst="rect">
              <a:avLst/>
            </a:prstGeom>
            <a:ln w="12700" cap="flat">
              <a:noFill/>
              <a:miter lim="400000"/>
            </a:ln>
            <a:effectLst/>
          </p:spPr>
        </p:pic>
      </p:grpSp>
      <p:grpSp>
        <p:nvGrpSpPr>
          <p:cNvPr id="199" name="Group 199"/>
          <p:cNvGrpSpPr/>
          <p:nvPr/>
        </p:nvGrpSpPr>
        <p:grpSpPr>
          <a:xfrm>
            <a:off x="6388822" y="951593"/>
            <a:ext cx="2457586" cy="1849087"/>
            <a:chOff x="0" y="10514"/>
            <a:chExt cx="2457584" cy="1849086"/>
          </a:xfrm>
        </p:grpSpPr>
        <p:pic>
          <p:nvPicPr>
            <p:cNvPr id="197" name="droppedImage.pdf"/>
            <p:cNvPicPr>
              <a:picLocks/>
            </p:cNvPicPr>
            <p:nvPr/>
          </p:nvPicPr>
          <p:blipFill>
            <a:blip r:embed="rId4" cstate="screen">
              <a:extLst>
                <a:ext uri="{28A0092B-C50C-407E-A947-70E740481C1C}">
                  <a14:useLocalDpi xmlns:a14="http://schemas.microsoft.com/office/drawing/2010/main"/>
                </a:ext>
              </a:extLst>
            </a:blip>
            <a:srcRect l="965"/>
            <a:stretch>
              <a:fillRect/>
            </a:stretch>
          </p:blipFill>
          <p:spPr>
            <a:xfrm>
              <a:off x="0" y="10514"/>
              <a:ext cx="248719" cy="1849086"/>
            </a:xfrm>
            <a:prstGeom prst="rect">
              <a:avLst/>
            </a:prstGeom>
            <a:ln w="12700" cap="flat">
              <a:noFill/>
              <a:miter lim="400000"/>
            </a:ln>
            <a:effectLst/>
          </p:spPr>
        </p:pic>
        <p:sp>
          <p:nvSpPr>
            <p:cNvPr id="198" name="Shape 198"/>
            <p:cNvSpPr/>
            <p:nvPr/>
          </p:nvSpPr>
          <p:spPr>
            <a:xfrm>
              <a:off x="400317" y="201616"/>
              <a:ext cx="2057267" cy="1149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200" b="0"/>
              </a:pPr>
              <a:r>
                <a:rPr dirty="0"/>
                <a:t>For</a:t>
              </a:r>
              <a:br>
                <a:rPr dirty="0"/>
              </a:br>
              <a:r>
                <a:rPr dirty="0"/>
                <a:t>reproduction</a:t>
              </a:r>
            </a:p>
            <a:p>
              <a:pPr algn="l" defTabSz="457200">
                <a:defRPr sz="2200" b="0">
                  <a:latin typeface="Monlam Uni OuChan2"/>
                  <a:ea typeface="Monlam Uni OuChan2"/>
                  <a:cs typeface="Monlam Uni OuChan2"/>
                  <a:sym typeface="Monlam Uni OuChan2"/>
                </a:defRPr>
              </a:pPr>
              <a:r>
                <a:rPr dirty="0" err="1"/>
                <a:t>སྐྱེ</a:t>
              </a:r>
              <a:r>
                <a:rPr lang="bo-CN" dirty="0"/>
                <a:t>ད</a:t>
              </a:r>
              <a:r>
                <a:rPr dirty="0"/>
                <a:t>་</a:t>
              </a:r>
              <a:r>
                <a:rPr dirty="0" err="1"/>
                <a:t>འཕེལ་བྱེད་པའི་ཆེད</a:t>
              </a:r>
              <a:r>
                <a:rPr sz="2400" dirty="0"/>
                <a:t>།</a:t>
              </a:r>
            </a:p>
          </p:txBody>
        </p:sp>
      </p:grpSp>
      <p:sp>
        <p:nvSpPr>
          <p:cNvPr id="200" name="Shape 200"/>
          <p:cNvSpPr/>
          <p:nvPr/>
        </p:nvSpPr>
        <p:spPr>
          <a:xfrm>
            <a:off x="6707860" y="3062696"/>
            <a:ext cx="1893147"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b="0"/>
            </a:pPr>
            <a:r>
              <a:rPr sz="2200" dirty="0"/>
              <a:t>For</a:t>
            </a:r>
            <a:br>
              <a:rPr sz="2200" dirty="0"/>
            </a:br>
            <a:r>
              <a:rPr sz="2200" dirty="0"/>
              <a:t>getting energy</a:t>
            </a:r>
          </a:p>
          <a:p>
            <a:pPr algn="l" defTabSz="457200">
              <a:defRPr sz="2200" b="0">
                <a:latin typeface="Monlam Uni OuChan2"/>
                <a:ea typeface="Monlam Uni OuChan2"/>
                <a:cs typeface="Monlam Uni OuChan2"/>
                <a:sym typeface="Monlam Uni OuChan2"/>
              </a:defRPr>
            </a:pPr>
            <a:r>
              <a:rPr dirty="0" err="1"/>
              <a:t>ནུས་པ་ལེན་པའི་ཆེད</a:t>
            </a:r>
            <a:r>
              <a:rPr sz="2400" dirty="0"/>
              <a:t>།</a:t>
            </a:r>
          </a:p>
        </p:txBody>
      </p:sp>
      <p:sp>
        <p:nvSpPr>
          <p:cNvPr id="201" name="Shape 201"/>
          <p:cNvSpPr/>
          <p:nvPr/>
        </p:nvSpPr>
        <p:spPr>
          <a:xfrm>
            <a:off x="6707860" y="4292748"/>
            <a:ext cx="2215023"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b="0"/>
            </a:pPr>
            <a:r>
              <a:rPr sz="2200" dirty="0"/>
              <a:t>For</a:t>
            </a:r>
            <a:r>
              <a:rPr lang="en-US" sz="2200" dirty="0"/>
              <a:t> </a:t>
            </a:r>
            <a:r>
              <a:rPr sz="2200" dirty="0">
                <a:latin typeface="Monlam Uni OuChan2"/>
                <a:ea typeface="Monlam Uni OuChan2"/>
                <a:cs typeface="Monlam Uni OuChan2"/>
                <a:sym typeface="Monlam Uni OuChan2"/>
              </a:rPr>
              <a:t>transport</a:t>
            </a:r>
            <a:r>
              <a:rPr lang="en-US" sz="2200" dirty="0">
                <a:latin typeface="Monlam Uni OuChan2"/>
                <a:ea typeface="Monlam Uni OuChan2"/>
                <a:cs typeface="Monlam Uni OuChan2"/>
                <a:sym typeface="Monlam Uni OuChan2"/>
              </a:rPr>
              <a:t/>
            </a:r>
            <a:br>
              <a:rPr lang="en-US" sz="2200" dirty="0">
                <a:latin typeface="Monlam Uni OuChan2"/>
                <a:ea typeface="Monlam Uni OuChan2"/>
                <a:cs typeface="Monlam Uni OuChan2"/>
                <a:sym typeface="Monlam Uni OuChan2"/>
              </a:rPr>
            </a:br>
            <a:r>
              <a:rPr sz="2200" dirty="0">
                <a:latin typeface="Monlam Uni OuChan2"/>
                <a:ea typeface="Monlam Uni OuChan2"/>
                <a:cs typeface="Monlam Uni OuChan2"/>
                <a:sym typeface="Monlam Uni OuChan2"/>
              </a:rPr>
              <a:t>of water</a:t>
            </a:r>
          </a:p>
          <a:p>
            <a:pPr algn="l" defTabSz="457200">
              <a:defRPr sz="2200" b="0">
                <a:latin typeface="Monlam Uni OuChan2"/>
                <a:ea typeface="Monlam Uni OuChan2"/>
                <a:cs typeface="Monlam Uni OuChan2"/>
                <a:sym typeface="Monlam Uni OuChan2"/>
              </a:defRPr>
            </a:pPr>
            <a:r>
              <a:rPr dirty="0" err="1"/>
              <a:t>ཆུ་འོར་འདྲེན་བྱེད་པའི་ཆེད</a:t>
            </a:r>
            <a:r>
              <a:rPr sz="2400" dirty="0"/>
              <a:t>།</a:t>
            </a:r>
          </a:p>
        </p:txBody>
      </p:sp>
      <p:sp>
        <p:nvSpPr>
          <p:cNvPr id="202" name="Shape 202"/>
          <p:cNvSpPr/>
          <p:nvPr/>
        </p:nvSpPr>
        <p:spPr>
          <a:xfrm>
            <a:off x="4939566" y="5389457"/>
            <a:ext cx="3146031"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b="0"/>
            </a:pPr>
            <a:r>
              <a:rPr dirty="0"/>
              <a:t>For</a:t>
            </a:r>
            <a:r>
              <a:rPr lang="en-US" dirty="0"/>
              <a:t> </a:t>
            </a:r>
            <a:r>
              <a:rPr dirty="0"/>
              <a:t>absorbing </a:t>
            </a:r>
            <a:endParaRPr lang="en-US" dirty="0"/>
          </a:p>
          <a:p>
            <a:pPr algn="l">
              <a:defRPr sz="2200" b="0"/>
            </a:pPr>
            <a:r>
              <a:rPr dirty="0"/>
              <a:t>water + minerals</a:t>
            </a:r>
          </a:p>
          <a:p>
            <a:pPr algn="l" defTabSz="457200">
              <a:defRPr sz="2200" b="0">
                <a:latin typeface="Monlam Uni OuChan2"/>
                <a:ea typeface="Monlam Uni OuChan2"/>
                <a:cs typeface="Monlam Uni OuChan2"/>
                <a:sym typeface="Monlam Uni OuChan2"/>
              </a:defRPr>
            </a:pPr>
            <a:r>
              <a:rPr dirty="0" err="1"/>
              <a:t>ཆུ་དང་གཏེར་རྫས</a:t>
            </a:r>
            <a:r>
              <a:rPr dirty="0"/>
              <a:t>་</a:t>
            </a:r>
            <a:r>
              <a:rPr lang="bo-CN" sz="2200" dirty="0"/>
              <a:t>རྣམས་</a:t>
            </a:r>
            <a:r>
              <a:rPr dirty="0" err="1"/>
              <a:t>རྔུབ་པའི་ཆེད</a:t>
            </a:r>
            <a:r>
              <a:rPr sz="24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20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5" animBg="1" advAuto="0"/>
      <p:bldP spid="187" grpId="3" animBg="1" advAuto="0"/>
      <p:bldP spid="188" grpId="4" animBg="1" advAuto="0"/>
      <p:bldP spid="189" grpId="6" animBg="1" advAuto="0"/>
      <p:bldP spid="190" grpId="7" animBg="1" advAuto="0"/>
      <p:bldP spid="193" grpId="2" animBg="1" advAuto="0"/>
      <p:bldP spid="196" grpId="1" animBg="1" advAuto="0"/>
      <p:bldP spid="199" grpId="8" animBg="1" advAuto="0"/>
      <p:bldP spid="200" grpId="9" animBg="1" advAuto="0"/>
      <p:bldP spid="201" grpId="10" animBg="1" advAuto="0"/>
      <p:bldP spid="202" grpId="11" animBg="1" advAuto="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a:t>
            </a:fld>
            <a:endParaRPr/>
          </a:p>
        </p:txBody>
      </p:sp>
      <p:sp>
        <p:nvSpPr>
          <p:cNvPr id="205" name="Shape 205"/>
          <p:cNvSpPr/>
          <p:nvPr/>
        </p:nvSpPr>
        <p:spPr>
          <a:xfrm>
            <a:off x="2702921" y="510489"/>
            <a:ext cx="3799117" cy="10413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r>
              <a:rPr dirty="0"/>
              <a:t>Roots </a:t>
            </a:r>
            <a:r>
              <a:rPr lang="en-US" dirty="0"/>
              <a:t>- </a:t>
            </a:r>
            <a:r>
              <a:rPr dirty="0"/>
              <a:t>Vascular tube</a:t>
            </a:r>
            <a:endParaRPr lang="en-US" dirty="0"/>
          </a:p>
          <a:p>
            <a:r>
              <a:rPr sz="3300" dirty="0" err="1"/>
              <a:t>རྩ་བ</a:t>
            </a:r>
            <a:r>
              <a:rPr sz="3300" dirty="0"/>
              <a:t>།</a:t>
            </a:r>
            <a:r>
              <a:rPr lang="en-US" sz="3300" dirty="0"/>
              <a:t>   -  </a:t>
            </a:r>
            <a:r>
              <a:rPr sz="3300" dirty="0" err="1"/>
              <a:t>རྩ་ས</a:t>
            </a:r>
            <a:r>
              <a:rPr lang="bo-CN" sz="3300" dirty="0"/>
              <a:t>ྦུ</a:t>
            </a:r>
            <a:r>
              <a:rPr sz="3300" dirty="0" err="1"/>
              <a:t>བས་ཀྱི་སྦུ་གུ</a:t>
            </a:r>
            <a:r>
              <a:rPr sz="3300" dirty="0"/>
              <a:t>།   </a:t>
            </a:r>
          </a:p>
        </p:txBody>
      </p:sp>
      <p:pic>
        <p:nvPicPr>
          <p:cNvPr id="206" name="pasted-image.pdf"/>
          <p:cNvPicPr>
            <a:picLocks noChangeAspect="1"/>
          </p:cNvPicPr>
          <p:nvPr/>
        </p:nvPicPr>
        <p:blipFill>
          <a:blip r:embed="rId2"/>
          <a:stretch>
            <a:fillRect/>
          </a:stretch>
        </p:blipFill>
        <p:spPr>
          <a:xfrm>
            <a:off x="327428" y="2020468"/>
            <a:ext cx="4038601" cy="3441701"/>
          </a:xfrm>
          <a:prstGeom prst="rect">
            <a:avLst/>
          </a:prstGeom>
          <a:ln w="12700">
            <a:miter lim="400000"/>
          </a:ln>
        </p:spPr>
      </p:pic>
      <p:pic>
        <p:nvPicPr>
          <p:cNvPr id="207" name="pasted-image.pdf"/>
          <p:cNvPicPr>
            <a:picLocks noChangeAspect="1"/>
          </p:cNvPicPr>
          <p:nvPr/>
        </p:nvPicPr>
        <p:blipFill>
          <a:blip r:embed="rId3"/>
          <a:stretch>
            <a:fillRect/>
          </a:stretch>
        </p:blipFill>
        <p:spPr>
          <a:xfrm>
            <a:off x="5567793" y="2030975"/>
            <a:ext cx="3187701" cy="3238501"/>
          </a:xfrm>
          <a:prstGeom prst="rect">
            <a:avLst/>
          </a:prstGeom>
          <a:ln w="12700">
            <a:miter lim="400000"/>
          </a:ln>
        </p:spPr>
      </p:pic>
      <p:sp>
        <p:nvSpPr>
          <p:cNvPr id="208" name="Shape 208"/>
          <p:cNvSpPr/>
          <p:nvPr/>
        </p:nvSpPr>
        <p:spPr>
          <a:xfrm>
            <a:off x="723756" y="6004919"/>
            <a:ext cx="167595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400" b="0">
                <a:latin typeface="Calibri"/>
                <a:ea typeface="Calibri"/>
                <a:cs typeface="Calibri"/>
                <a:sym typeface="Calibri"/>
              </a:defRPr>
            </a:lvl1pPr>
          </a:lstStyle>
          <a:p>
            <a:r>
              <a:t>See handout</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 name="Shape 210"/>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a:t>
            </a:fld>
            <a:endParaRPr/>
          </a:p>
        </p:txBody>
      </p:sp>
      <p:pic>
        <p:nvPicPr>
          <p:cNvPr id="211" name="pasted-image.pdf"/>
          <p:cNvPicPr>
            <a:picLocks noChangeAspect="1"/>
          </p:cNvPicPr>
          <p:nvPr/>
        </p:nvPicPr>
        <p:blipFill>
          <a:blip r:embed="rId3"/>
          <a:stretch>
            <a:fillRect/>
          </a:stretch>
        </p:blipFill>
        <p:spPr>
          <a:xfrm>
            <a:off x="114300" y="1537748"/>
            <a:ext cx="8915400" cy="4533901"/>
          </a:xfrm>
          <a:prstGeom prst="rect">
            <a:avLst/>
          </a:prstGeom>
          <a:ln w="12700">
            <a:miter lim="400000"/>
          </a:ln>
        </p:spPr>
      </p:pic>
      <p:sp>
        <p:nvSpPr>
          <p:cNvPr id="212" name="Shape 212"/>
          <p:cNvSpPr/>
          <p:nvPr/>
        </p:nvSpPr>
        <p:spPr>
          <a:xfrm>
            <a:off x="2331556" y="322369"/>
            <a:ext cx="4593565"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0639" algn="l" defTabSz="914400">
              <a:spcBef>
                <a:spcPts val="700"/>
              </a:spcBef>
              <a:defRPr sz="3200" b="0">
                <a:uFill>
                  <a:solidFill>
                    <a:srgbClr val="000000"/>
                  </a:solidFill>
                </a:uFill>
              </a:defRPr>
            </a:lvl1pPr>
          </a:lstStyle>
          <a:p>
            <a:r>
              <a:rPr dirty="0"/>
              <a:t>Different roots  </a:t>
            </a:r>
            <a:r>
              <a:rPr sz="3900" dirty="0" err="1"/>
              <a:t>རྩ་བ་མི་འདྲ་བ</a:t>
            </a:r>
            <a:r>
              <a:rPr sz="3900" dirty="0"/>
              <a:t>།</a:t>
            </a:r>
          </a:p>
        </p:txBody>
      </p:sp>
      <p:sp>
        <p:nvSpPr>
          <p:cNvPr id="213" name="Shape 213"/>
          <p:cNvSpPr/>
          <p:nvPr/>
        </p:nvSpPr>
        <p:spPr>
          <a:xfrm>
            <a:off x="162473" y="1013855"/>
            <a:ext cx="1635722"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b="0">
                <a:solidFill>
                  <a:srgbClr val="F62402"/>
                </a:solidFill>
              </a:defRPr>
            </a:lvl1pPr>
          </a:lstStyle>
          <a:p>
            <a:r>
              <a:t>Primary root</a:t>
            </a:r>
          </a:p>
        </p:txBody>
      </p:sp>
      <p:sp>
        <p:nvSpPr>
          <p:cNvPr id="214" name="Shape 214"/>
          <p:cNvSpPr/>
          <p:nvPr/>
        </p:nvSpPr>
        <p:spPr>
          <a:xfrm>
            <a:off x="3990348" y="5317805"/>
            <a:ext cx="1963862"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solidFill>
                  <a:srgbClr val="F62402"/>
                </a:solidFill>
              </a:defRPr>
            </a:lvl1pPr>
          </a:lstStyle>
          <a:p>
            <a:r>
              <a:t>Secondary roots</a:t>
            </a:r>
          </a:p>
        </p:txBody>
      </p:sp>
      <p:sp>
        <p:nvSpPr>
          <p:cNvPr id="215" name="Shape 215"/>
          <p:cNvSpPr/>
          <p:nvPr/>
        </p:nvSpPr>
        <p:spPr>
          <a:xfrm>
            <a:off x="872016" y="1439891"/>
            <a:ext cx="954988" cy="1464061"/>
          </a:xfrm>
          <a:prstGeom prst="line">
            <a:avLst/>
          </a:prstGeom>
          <a:ln w="38100">
            <a:solidFill>
              <a:srgbClr val="F62402"/>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6" name="Shape 216"/>
          <p:cNvSpPr/>
          <p:nvPr/>
        </p:nvSpPr>
        <p:spPr>
          <a:xfrm>
            <a:off x="872016" y="1439892"/>
            <a:ext cx="3908495" cy="1030809"/>
          </a:xfrm>
          <a:prstGeom prst="line">
            <a:avLst/>
          </a:prstGeom>
          <a:ln w="38100">
            <a:solidFill>
              <a:srgbClr val="F62402"/>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7" name="Shape 217"/>
          <p:cNvSpPr/>
          <p:nvPr/>
        </p:nvSpPr>
        <p:spPr>
          <a:xfrm flipH="1" flipV="1">
            <a:off x="2474847" y="3289964"/>
            <a:ext cx="2280747" cy="2067096"/>
          </a:xfrm>
          <a:prstGeom prst="line">
            <a:avLst/>
          </a:prstGeom>
          <a:ln w="38100">
            <a:solidFill>
              <a:srgbClr val="F62402"/>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8" name="Shape 218"/>
          <p:cNvSpPr/>
          <p:nvPr/>
        </p:nvSpPr>
        <p:spPr>
          <a:xfrm flipV="1">
            <a:off x="4755469" y="3475436"/>
            <a:ext cx="1" cy="1907924"/>
          </a:xfrm>
          <a:prstGeom prst="line">
            <a:avLst/>
          </a:prstGeom>
          <a:ln w="38100">
            <a:solidFill>
              <a:srgbClr val="F62402"/>
            </a:solidFill>
            <a:miter lim="400000"/>
            <a:tailEnd type="triangle"/>
          </a:ln>
        </p:spPr>
        <p:txBody>
          <a:bodyPr lIns="50800" tIns="50800" rIns="50800" bIns="50800" anchor="ctr"/>
          <a:lstStyle/>
          <a:p>
            <a:pPr>
              <a:defRPr sz="2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2625</Words>
  <Application>Microsoft Macintosh PowerPoint</Application>
  <PresentationFormat>Bildschirmpräsentation (4:3)</PresentationFormat>
  <Paragraphs>406</Paragraphs>
  <Slides>57</Slides>
  <Notes>27</Notes>
  <HiddenSlides>16</HiddenSlides>
  <MMClips>3</MMClips>
  <ScaleCrop>false</ScaleCrop>
  <HeadingPairs>
    <vt:vector size="4" baseType="variant">
      <vt:variant>
        <vt:lpstr>Design</vt:lpstr>
      </vt:variant>
      <vt:variant>
        <vt:i4>1</vt:i4>
      </vt:variant>
      <vt:variant>
        <vt:lpstr>Folientitel</vt:lpstr>
      </vt:variant>
      <vt:variant>
        <vt:i4>57</vt:i4>
      </vt:variant>
    </vt:vector>
  </HeadingPairs>
  <TitlesOfParts>
    <vt:vector size="58" baseType="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Nutrition and Digestion in Plants རྩི་ཤིང་གི་ཟས་བཅུད་དང་འཇུ་ལེན།</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Flower – the reproduction organ of a plant མེ་ཏོག  -  སྐྱེད་འཕེལ་ཐུབ་པའི་རྩི་ཤིང་གི་དབང་པོ།</vt:lpstr>
      <vt:lpstr>PowerPoint-Präsentation</vt:lpstr>
      <vt:lpstr>Flowers – the reproduction organ a plant མེ་ཏོག  -  སྐྱེད་འཕེལ་ཐུབ་པའི་རྩི་ཤིང་གི་དབང་པོ།</vt:lpstr>
      <vt:lpstr>Reproduction organs of a flower མེ་ཏོག་གི་སྐྱེད་འཕེལ་ཐུབ་བྱེད་ཀྱི་དབང་པོ་ཁག</vt:lpstr>
      <vt:lpstr>PowerPoint-Präsentation</vt:lpstr>
      <vt:lpstr>PowerPoint-Präsentation</vt:lpstr>
      <vt:lpstr>PowerPoint-Präsentation</vt:lpstr>
      <vt:lpstr>Observe the flower’s organs   མེ་ཏོག་གི་དབང་པོ་ལ་ལྟ་ཞིབ་བྱེད།</vt:lpstr>
      <vt:lpstr>PowerPoint-Präsentation</vt:lpstr>
      <vt:lpstr>PowerPoint-Präsentation</vt:lpstr>
      <vt:lpstr>PowerPoint-Präsentation</vt:lpstr>
      <vt:lpstr>PowerPoint-Präsentation</vt:lpstr>
      <vt:lpstr>PowerPoint-Präsentation</vt:lpstr>
      <vt:lpstr>Single and Composite Flowers འདབ་མ་ངེས་ཅན་གྱི་མེ་ཏོག་དང་འདབ་མ་ཕྱུག་པའི་མེ་ཏོག </vt:lpstr>
      <vt:lpstr>Inside composite flower འདབ་མ་ཕྱུག་པའི་མེ་ཏོག་གི་ནང་།</vt:lpstr>
      <vt:lpstr>Inside composite flower འདབ་མ་ཕྱུག་པའི་མེ་ཏོག་གི་ནང་།</vt:lpstr>
      <vt:lpstr>Composite Flowers འདབ་མ་ཕྱུག་པའི་མེ་ཏོག  </vt:lpstr>
      <vt:lpstr>Pollination - Seed – Fruit  ཟེ་རྡུལ་སྡེབས་སྦྱོར། - ས་བོན། - ཤིང་འབྲས། </vt:lpstr>
      <vt:lpstr>PowerPoint-Präsentation</vt:lpstr>
      <vt:lpstr>Embryo           Fruit / Seeds     སྦྲུམ་སྲིང་།           ཤིང་འབྲས། / ས་བོན།</vt:lpstr>
      <vt:lpstr>PowerPoint-Präsentation</vt:lpstr>
      <vt:lpstr>PowerPoint-Präsentation</vt:lpstr>
      <vt:lpstr>Hibiscus fruit / seeds མེ་ཏོག་ཉིན་གཅིག་གི་ཤིང་འབྲས། / ས་བོན།</vt:lpstr>
      <vt:lpstr>Mature – Immature fruits སྨིན་པའི་ཤིང་འབྲས། - མ་སྨིན་པའི་ཤིང་འབྲས།</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Werner Nater</cp:lastModifiedBy>
  <cp:revision>85</cp:revision>
  <dcterms:modified xsi:type="dcterms:W3CDTF">2021-11-01T17:06:10Z</dcterms:modified>
</cp:coreProperties>
</file>