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BBFC77FB-9ED0-4EC9-95AA-A1379042E648}"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08" autoAdjust="0"/>
  </p:normalViewPr>
  <p:slideViewPr>
    <p:cSldViewPr snapToGrid="0" snapToObjects="1">
      <p:cViewPr varScale="1">
        <p:scale>
          <a:sx n="95" d="100"/>
          <a:sy n="95" d="100"/>
        </p:scale>
        <p:origin x="-199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1143000" y="685800"/>
            <a:ext cx="4572000" cy="3429000"/>
          </a:xfrm>
          <a:prstGeom prst="rect">
            <a:avLst/>
          </a:prstGeom>
        </p:spPr>
        <p:txBody>
          <a:bodyPr/>
          <a:lstStyle/>
          <a:p>
            <a:endParaRPr/>
          </a:p>
        </p:txBody>
      </p:sp>
      <p:sp>
        <p:nvSpPr>
          <p:cNvPr id="276" name="Shape 2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58999924"/>
      </p:ext>
    </p:extLst>
  </p:cSld>
  <p:clrMap bg1="lt1" tx1="dk1" bg2="lt2" tx2="dk2" accent1="accent1" accent2="accent2" accent3="accent3" accent4="accent4" accent5="accent5" accent6="accent6" hlink="hlink" folHlink="folHlink"/>
  <p:notesStyle>
    <a:lvl1pPr defTabSz="406400" latinLnBrk="0">
      <a:defRPr sz="1200">
        <a:latin typeface="Lucida Grande"/>
        <a:ea typeface="Lucida Grande"/>
        <a:cs typeface="Lucida Grande"/>
        <a:sym typeface="Lucida Grande"/>
      </a:defRPr>
    </a:lvl1pPr>
    <a:lvl2pPr indent="228600" defTabSz="406400" latinLnBrk="0">
      <a:defRPr sz="1200">
        <a:latin typeface="Lucida Grande"/>
        <a:ea typeface="Lucida Grande"/>
        <a:cs typeface="Lucida Grande"/>
        <a:sym typeface="Lucida Grande"/>
      </a:defRPr>
    </a:lvl2pPr>
    <a:lvl3pPr indent="457200" defTabSz="406400" latinLnBrk="0">
      <a:defRPr sz="1200">
        <a:latin typeface="Lucida Grande"/>
        <a:ea typeface="Lucida Grande"/>
        <a:cs typeface="Lucida Grande"/>
        <a:sym typeface="Lucida Grande"/>
      </a:defRPr>
    </a:lvl3pPr>
    <a:lvl4pPr indent="685800" defTabSz="406400" latinLnBrk="0">
      <a:defRPr sz="1200">
        <a:latin typeface="Lucida Grande"/>
        <a:ea typeface="Lucida Grande"/>
        <a:cs typeface="Lucida Grande"/>
        <a:sym typeface="Lucida Grande"/>
      </a:defRPr>
    </a:lvl4pPr>
    <a:lvl5pPr indent="914400" defTabSz="406400" latinLnBrk="0">
      <a:defRPr sz="1200">
        <a:latin typeface="Lucida Grande"/>
        <a:ea typeface="Lucida Grande"/>
        <a:cs typeface="Lucida Grande"/>
        <a:sym typeface="Lucida Grande"/>
      </a:defRPr>
    </a:lvl5pPr>
    <a:lvl6pPr indent="1143000" defTabSz="406400" latinLnBrk="0">
      <a:defRPr sz="1200">
        <a:latin typeface="Lucida Grande"/>
        <a:ea typeface="Lucida Grande"/>
        <a:cs typeface="Lucida Grande"/>
        <a:sym typeface="Lucida Grande"/>
      </a:defRPr>
    </a:lvl6pPr>
    <a:lvl7pPr indent="1371600" defTabSz="406400" latinLnBrk="0">
      <a:defRPr sz="1200">
        <a:latin typeface="Lucida Grande"/>
        <a:ea typeface="Lucida Grande"/>
        <a:cs typeface="Lucida Grande"/>
        <a:sym typeface="Lucida Grande"/>
      </a:defRPr>
    </a:lvl7pPr>
    <a:lvl8pPr indent="1600200" defTabSz="406400" latinLnBrk="0">
      <a:defRPr sz="1200">
        <a:latin typeface="Lucida Grande"/>
        <a:ea typeface="Lucida Grande"/>
        <a:cs typeface="Lucida Grande"/>
        <a:sym typeface="Lucida Grande"/>
      </a:defRPr>
    </a:lvl8pPr>
    <a:lvl9pPr indent="1828800" defTabSz="406400" latinLnBrk="0">
      <a:defRPr sz="1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1" Type="http://schemas.openxmlformats.org/officeDocument/2006/relationships/hyperlink" Target="http://en.wikipedia.org/wiki/Music" TargetMode="External"/><Relationship Id="rId12" Type="http://schemas.openxmlformats.org/officeDocument/2006/relationships/hyperlink" Target="http://en.wikipedia.org/wiki/Theatre" TargetMode="External"/><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en.wikipedia.org/wiki/Field_of_study" TargetMode="External"/><Relationship Id="rId4" Type="http://schemas.openxmlformats.org/officeDocument/2006/relationships/hyperlink" Target="http://en.wikipedia.org/wiki/Languages" TargetMode="External"/><Relationship Id="rId5" Type="http://schemas.openxmlformats.org/officeDocument/2006/relationships/hyperlink" Target="http://en.wikipedia.org/wiki/Literature" TargetMode="External"/><Relationship Id="rId6" Type="http://schemas.openxmlformats.org/officeDocument/2006/relationships/hyperlink" Target="http://en.wikipedia.org/wiki/History" TargetMode="External"/><Relationship Id="rId7" Type="http://schemas.openxmlformats.org/officeDocument/2006/relationships/hyperlink" Target="http://en.wikipedia.org/wiki/Philosophy" TargetMode="External"/><Relationship Id="rId8" Type="http://schemas.openxmlformats.org/officeDocument/2006/relationships/hyperlink" Target="http://en.wikipedia.org/wiki/Religion" TargetMode="External"/><Relationship Id="rId9" Type="http://schemas.openxmlformats.org/officeDocument/2006/relationships/hyperlink" Target="http://en.wikipedia.org/wiki/Visual_arts" TargetMode="External"/><Relationship Id="rId10" Type="http://schemas.openxmlformats.org/officeDocument/2006/relationships/hyperlink" Target="http://en.wikipedia.org/wiki/Performing_art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commons.wikimedia.org/wiki/File:2_Pramana_Epistemology_Buddhism.sv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1" Type="http://schemas.openxmlformats.org/officeDocument/2006/relationships/hyperlink" Target="http://en.wikipedia.org/wiki/Music" TargetMode="External"/><Relationship Id="rId12" Type="http://schemas.openxmlformats.org/officeDocument/2006/relationships/hyperlink" Target="http://en.wikipedia.org/wiki/Theatre" TargetMode="External"/><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en.wikipedia.org/wiki/Field_of_study" TargetMode="External"/><Relationship Id="rId4" Type="http://schemas.openxmlformats.org/officeDocument/2006/relationships/hyperlink" Target="http://en.wikipedia.org/wiki/Languages" TargetMode="External"/><Relationship Id="rId5" Type="http://schemas.openxmlformats.org/officeDocument/2006/relationships/hyperlink" Target="http://en.wikipedia.org/wiki/Literature" TargetMode="External"/><Relationship Id="rId6" Type="http://schemas.openxmlformats.org/officeDocument/2006/relationships/hyperlink" Target="http://en.wikipedia.org/wiki/History" TargetMode="External"/><Relationship Id="rId7" Type="http://schemas.openxmlformats.org/officeDocument/2006/relationships/hyperlink" Target="http://en.wikipedia.org/wiki/Philosophy" TargetMode="External"/><Relationship Id="rId8" Type="http://schemas.openxmlformats.org/officeDocument/2006/relationships/hyperlink" Target="http://en.wikipedia.org/wiki/Religion" TargetMode="External"/><Relationship Id="rId9" Type="http://schemas.openxmlformats.org/officeDocument/2006/relationships/hyperlink" Target="http://en.wikipedia.org/wiki/Visual_arts" TargetMode="External"/><Relationship Id="rId10" Type="http://schemas.openxmlformats.org/officeDocument/2006/relationships/hyperlink" Target="http://en.wikipedia.org/wiki/Performing_ar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pPr>
              <a:defRPr sz="2400">
                <a:latin typeface="Helvetica"/>
                <a:ea typeface="Helvetica"/>
                <a:cs typeface="Helvetica"/>
                <a:sym typeface="Helvetica"/>
              </a:defRPr>
            </a:pPr>
            <a:r>
              <a:t>thanks for invitation</a:t>
            </a:r>
          </a:p>
          <a:p>
            <a:pPr>
              <a:defRPr sz="2400">
                <a:latin typeface="Helvetica"/>
                <a:ea typeface="Helvetica"/>
                <a:cs typeface="Helvetica"/>
                <a:sym typeface="Helvetica"/>
              </a:defRPr>
            </a:pPr>
            <a:r>
              <a:t>Recognize old faces</a:t>
            </a:r>
          </a:p>
          <a:p>
            <a:pPr>
              <a:defRPr sz="2400">
                <a:latin typeface="Helvetica"/>
                <a:ea typeface="Helvetica"/>
                <a:cs typeface="Helvetica"/>
                <a:sym typeface="Helvetica"/>
              </a:defRPr>
            </a:pPr>
            <a:r>
              <a:t>Check who is here, only SIW2 students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a:spLocks noGrp="1" noRot="1" noChangeAspect="1"/>
          </p:cNvSpPr>
          <p:nvPr>
            <p:ph type="sldImg"/>
          </p:nvPr>
        </p:nvSpPr>
        <p:spPr>
          <a:prstGeom prst="rect">
            <a:avLst/>
          </a:prstGeom>
        </p:spPr>
        <p:txBody>
          <a:bodyPr/>
          <a:lstStyle/>
          <a:p>
            <a:endParaRPr/>
          </a:p>
        </p:txBody>
      </p:sp>
      <p:sp>
        <p:nvSpPr>
          <p:cNvPr id="660" name="Shape 660"/>
          <p:cNvSpPr>
            <a:spLocks noGrp="1"/>
          </p:cNvSpPr>
          <p:nvPr>
            <p:ph type="body" sz="quarter" idx="1"/>
          </p:nvPr>
        </p:nvSpPr>
        <p:spPr>
          <a:prstGeom prst="rect">
            <a:avLst/>
          </a:prstGeom>
        </p:spPr>
        <p:txBody>
          <a:bodyPr/>
          <a:lstStyle/>
          <a:p>
            <a:pPr defTabSz="411480">
              <a:defRPr sz="2000">
                <a:solidFill>
                  <a:srgbClr val="FF2600"/>
                </a:solidFill>
                <a:latin typeface="Helvetica"/>
                <a:ea typeface="Helvetica"/>
                <a:cs typeface="Helvetica"/>
                <a:sym typeface="Helvetica"/>
              </a:defRPr>
            </a:pPr>
            <a:r>
              <a:t>Exp: Phys - Chem: Paper, through, tear, crumble etc,  &lt;-&gt; burn</a:t>
            </a:r>
            <a:br/>
            <a:r>
              <a:t>Bio refer to plant in room</a:t>
            </a:r>
          </a:p>
          <a:p>
            <a:pPr defTabSz="411480">
              <a:defRPr sz="1600">
                <a:latin typeface="Times"/>
                <a:ea typeface="Times"/>
                <a:cs typeface="Times"/>
                <a:sym typeface="Times"/>
              </a:defRPr>
            </a:pPr>
            <a:r>
              <a:t>Earth Science: Earthquake, Landslides, Minerals</a:t>
            </a:r>
          </a:p>
          <a:p>
            <a:pPr defTabSz="411480">
              <a:defRPr sz="1600">
                <a:latin typeface="Times"/>
                <a:ea typeface="Times"/>
                <a:cs typeface="Times"/>
                <a:sym typeface="Times"/>
              </a:defRPr>
            </a:pPr>
            <a:r>
              <a:rPr b="1"/>
              <a:t>Social science</a:t>
            </a:r>
            <a:r>
              <a:t> is the </a:t>
            </a:r>
            <a:r>
              <a:rPr u="sng">
                <a:solidFill>
                  <a:srgbClr val="0000EE"/>
                </a:solidFill>
                <a:hlinkClick r:id="rId3"/>
              </a:rPr>
              <a:t>field of study</a:t>
            </a:r>
            <a:r>
              <a:t> concerned with society and human behaviours.</a:t>
            </a:r>
          </a:p>
          <a:p>
            <a:pPr defTabSz="411480">
              <a:defRPr sz="1600" u="sng">
                <a:solidFill>
                  <a:srgbClr val="0000EE"/>
                </a:solidFill>
                <a:latin typeface="Times"/>
                <a:ea typeface="Times"/>
                <a:cs typeface="Times"/>
                <a:sym typeface="Times"/>
              </a:defRPr>
            </a:pPr>
            <a:r>
              <a:rPr u="none">
                <a:solidFill>
                  <a:srgbClr val="000000"/>
                </a:solidFill>
              </a:rPr>
              <a:t>The humanities include </a:t>
            </a:r>
            <a:r>
              <a:rPr>
                <a:hlinkClick r:id="rId4"/>
              </a:rPr>
              <a:t>ancient and modern languages</a:t>
            </a:r>
            <a:r>
              <a:rPr u="none">
                <a:solidFill>
                  <a:srgbClr val="000000"/>
                </a:solidFill>
              </a:rPr>
              <a:t>, </a:t>
            </a:r>
            <a:r>
              <a:rPr>
                <a:hlinkClick r:id="rId5"/>
              </a:rPr>
              <a:t>literature</a:t>
            </a:r>
            <a:r>
              <a:rPr u="none">
                <a:solidFill>
                  <a:srgbClr val="000000"/>
                </a:solidFill>
              </a:rPr>
              <a:t>, </a:t>
            </a:r>
            <a:r>
              <a:rPr>
                <a:hlinkClick r:id="rId6"/>
              </a:rPr>
              <a:t>history</a:t>
            </a:r>
            <a:r>
              <a:rPr u="none">
                <a:solidFill>
                  <a:srgbClr val="000000"/>
                </a:solidFill>
              </a:rPr>
              <a:t>, </a:t>
            </a:r>
            <a:r>
              <a:rPr>
                <a:hlinkClick r:id="rId7"/>
              </a:rPr>
              <a:t>philosophy</a:t>
            </a:r>
            <a:r>
              <a:rPr u="none">
                <a:solidFill>
                  <a:srgbClr val="000000"/>
                </a:solidFill>
              </a:rPr>
              <a:t>, </a:t>
            </a:r>
            <a:r>
              <a:rPr>
                <a:hlinkClick r:id="rId8"/>
              </a:rPr>
              <a:t>religion</a:t>
            </a:r>
            <a:r>
              <a:rPr u="none">
                <a:solidFill>
                  <a:srgbClr val="000000"/>
                </a:solidFill>
              </a:rPr>
              <a:t>, and </a:t>
            </a:r>
            <a:r>
              <a:rPr>
                <a:hlinkClick r:id="rId9"/>
              </a:rPr>
              <a:t>visual</a:t>
            </a:r>
            <a:r>
              <a:rPr u="none">
                <a:solidFill>
                  <a:srgbClr val="000000"/>
                </a:solidFill>
              </a:rPr>
              <a:t> and </a:t>
            </a:r>
            <a:r>
              <a:rPr>
                <a:hlinkClick r:id="rId10"/>
              </a:rPr>
              <a:t>performing arts</a:t>
            </a:r>
            <a:r>
              <a:rPr u="none">
                <a:solidFill>
                  <a:srgbClr val="000000"/>
                </a:solidFill>
              </a:rPr>
              <a:t> such as </a:t>
            </a:r>
            <a:r>
              <a:rPr>
                <a:hlinkClick r:id="rId11"/>
              </a:rPr>
              <a:t>music</a:t>
            </a:r>
            <a:r>
              <a:rPr u="none">
                <a:solidFill>
                  <a:srgbClr val="000000"/>
                </a:solidFill>
              </a:rPr>
              <a:t> and </a:t>
            </a:r>
            <a:r>
              <a:rPr>
                <a:hlinkClick r:id="rId12"/>
              </a:rPr>
              <a:t>theatre</a:t>
            </a:r>
            <a:r>
              <a:rPr u="none">
                <a:solidFill>
                  <a:srgbClr val="000000"/>
                </a:solidFill>
              </a:rPr>
              <a:t>.</a:t>
            </a:r>
          </a:p>
          <a:p>
            <a:pPr defTabSz="411480">
              <a:defRPr sz="1600" u="sng">
                <a:solidFill>
                  <a:srgbClr val="0000EE"/>
                </a:solidFill>
                <a:latin typeface="Times"/>
                <a:ea typeface="Times"/>
                <a:cs typeface="Times"/>
                <a:sym typeface="Times"/>
              </a:defRPr>
            </a:pPr>
            <a:r>
              <a:rPr u="none">
                <a:solidFill>
                  <a:srgbClr val="000000"/>
                </a:solidFill>
              </a:rPr>
              <a:t>Def Phys, Chemie, Bio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p>
            <a:pPr defTabSz="457200">
              <a:defRPr sz="1600"/>
            </a:pPr>
            <a:r>
              <a:t>Decartes: </a:t>
            </a:r>
            <a:r>
              <a:rPr>
                <a:latin typeface="Helvetica"/>
                <a:ea typeface="Helvetica"/>
                <a:cs typeface="Helvetica"/>
                <a:sym typeface="Helvetica"/>
              </a:rPr>
              <a:t>I think, therefore I am</a:t>
            </a:r>
            <a:endParaRPr sz="1100"/>
          </a:p>
          <a:p>
            <a:pPr defTabSz="457200">
              <a:defRPr sz="2400">
                <a:latin typeface="Helvetica"/>
                <a:ea typeface="Helvetica"/>
                <a:cs typeface="Helvetica"/>
                <a:sym typeface="Helvetica"/>
              </a:defRPr>
            </a:pPr>
            <a:r>
              <a:t>1. Skepticism	   2. Analysis    3. Construction     4. Recursion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noRot="1" noChangeAspect="1"/>
          </p:cNvSpPr>
          <p:nvPr>
            <p:ph type="sldImg"/>
          </p:nvPr>
        </p:nvSpPr>
        <p:spPr>
          <a:prstGeom prst="rect">
            <a:avLst/>
          </a:prstGeom>
        </p:spPr>
        <p:txBody>
          <a:bodyPr/>
          <a:lstStyle/>
          <a:p>
            <a:endParaRPr/>
          </a:p>
        </p:txBody>
      </p:sp>
      <p:sp>
        <p:nvSpPr>
          <p:cNvPr id="739" name="Shape 739"/>
          <p:cNvSpPr>
            <a:spLocks noGrp="1"/>
          </p:cNvSpPr>
          <p:nvPr>
            <p:ph type="body" sz="quarter" idx="1"/>
          </p:nvPr>
        </p:nvSpPr>
        <p:spPr>
          <a:prstGeom prst="rect">
            <a:avLst/>
          </a:prstGeom>
        </p:spPr>
        <p:txBody>
          <a:bodyPr/>
          <a:lstStyle>
            <a:lvl1pPr defTabSz="457200">
              <a:defRPr sz="2200">
                <a:solidFill>
                  <a:srgbClr val="FF2600"/>
                </a:solidFill>
              </a:defRPr>
            </a:lvl1pPr>
          </a:lstStyle>
          <a:p>
            <a:r>
              <a:t>Exp: Incline (Schiefe Ebene) Basic question: What kind of movement is done by a falling stone. Make it more measurable by slower motion. Done with small angle of incline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Shape 767"/>
          <p:cNvSpPr>
            <a:spLocks noGrp="1" noRot="1" noChangeAspect="1"/>
          </p:cNvSpPr>
          <p:nvPr>
            <p:ph type="sldImg"/>
          </p:nvPr>
        </p:nvSpPr>
        <p:spPr>
          <a:prstGeom prst="rect">
            <a:avLst/>
          </a:prstGeom>
        </p:spPr>
        <p:txBody>
          <a:bodyPr/>
          <a:lstStyle/>
          <a:p>
            <a:endParaRPr/>
          </a:p>
        </p:txBody>
      </p:sp>
      <p:sp>
        <p:nvSpPr>
          <p:cNvPr id="768" name="Shape 768"/>
          <p:cNvSpPr>
            <a:spLocks noGrp="1"/>
          </p:cNvSpPr>
          <p:nvPr>
            <p:ph type="body" sz="quarter" idx="1"/>
          </p:nvPr>
        </p:nvSpPr>
        <p:spPr>
          <a:prstGeom prst="rect">
            <a:avLst/>
          </a:prstGeom>
        </p:spPr>
        <p:txBody>
          <a:bodyPr/>
          <a:lstStyle/>
          <a:p>
            <a:pPr defTabSz="457200">
              <a:defRPr sz="2400">
                <a:latin typeface="Helvetica"/>
                <a:ea typeface="Helvetica"/>
                <a:cs typeface="Helvetica"/>
                <a:sym typeface="Helvetica"/>
              </a:defRPr>
            </a:pPr>
            <a:r>
              <a:t>phenomenon</a:t>
            </a:r>
          </a:p>
          <a:p>
            <a:pPr defTabSz="457200">
              <a:defRPr sz="2400">
                <a:latin typeface="Helvetica"/>
                <a:ea typeface="Helvetica"/>
                <a:cs typeface="Helvetica"/>
                <a:sym typeface="Helvetica"/>
              </a:defRPr>
            </a:pPr>
            <a:r>
              <a:t>problem identification   hypothesis</a:t>
            </a:r>
          </a:p>
          <a:p>
            <a:pPr defTabSz="457200">
              <a:defRPr sz="2400">
                <a:latin typeface="Helvetica"/>
                <a:ea typeface="Helvetica"/>
                <a:cs typeface="Helvetica"/>
                <a:sym typeface="Helvetica"/>
              </a:defRPr>
            </a:pPr>
            <a:r>
              <a:t>experiment by observation</a:t>
            </a:r>
          </a:p>
          <a:p>
            <a:pPr defTabSz="457200">
              <a:defRPr sz="2400">
                <a:latin typeface="Helvetica"/>
                <a:ea typeface="Helvetica"/>
                <a:cs typeface="Helvetica"/>
                <a:sym typeface="Helvetica"/>
              </a:defRPr>
            </a:pPr>
            <a:r>
              <a:t>measurement</a:t>
            </a:r>
          </a:p>
          <a:p>
            <a:pPr defTabSz="457200">
              <a:defRPr sz="2400">
                <a:latin typeface="Helvetica"/>
                <a:ea typeface="Helvetica"/>
                <a:cs typeface="Helvetica"/>
                <a:sym typeface="Helvetica"/>
              </a:defRPr>
            </a:pPr>
            <a:r>
              <a:t>mathematical model   theory, law</a:t>
            </a:r>
          </a:p>
          <a:p>
            <a:pPr defTabSz="457200">
              <a:defRPr sz="2400">
                <a:latin typeface="Helvetica"/>
                <a:ea typeface="Helvetica"/>
                <a:cs typeface="Helvetica"/>
                <a:sym typeface="Helvetica"/>
              </a:defRPr>
            </a:pPr>
            <a:r>
              <a:t>prediction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Shape 814"/>
          <p:cNvSpPr>
            <a:spLocks noGrp="1" noRot="1" noChangeAspect="1"/>
          </p:cNvSpPr>
          <p:nvPr>
            <p:ph type="sldImg"/>
          </p:nvPr>
        </p:nvSpPr>
        <p:spPr>
          <a:prstGeom prst="rect">
            <a:avLst/>
          </a:prstGeom>
        </p:spPr>
        <p:txBody>
          <a:bodyPr/>
          <a:lstStyle/>
          <a:p>
            <a:endParaRPr/>
          </a:p>
        </p:txBody>
      </p:sp>
      <p:sp>
        <p:nvSpPr>
          <p:cNvPr id="815" name="Shape 815"/>
          <p:cNvSpPr>
            <a:spLocks noGrp="1"/>
          </p:cNvSpPr>
          <p:nvPr>
            <p:ph type="body" sz="quarter" idx="1"/>
          </p:nvPr>
        </p:nvSpPr>
        <p:spPr>
          <a:prstGeom prst="rect">
            <a:avLst/>
          </a:prstGeom>
        </p:spPr>
        <p:txBody>
          <a:bodyPr/>
          <a:lstStyle>
            <a:lvl1pPr defTabSz="457200">
              <a:defRPr sz="2400"/>
            </a:lvl1pPr>
          </a:lstStyle>
          <a:p>
            <a:r>
              <a:rPr dirty="0"/>
              <a:t>If time permits: Let write down the Tibetan sentences in the Script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prstGeom prst="rect">
            <a:avLst/>
          </a:prstGeom>
        </p:spPr>
        <p:txBody>
          <a:bodyPr/>
          <a:lstStyle/>
          <a:p>
            <a:endParaRPr/>
          </a:p>
        </p:txBody>
      </p:sp>
      <p:sp>
        <p:nvSpPr>
          <p:cNvPr id="369" name="Shape 369"/>
          <p:cNvSpPr>
            <a:spLocks noGrp="1"/>
          </p:cNvSpPr>
          <p:nvPr>
            <p:ph type="body" sz="quarter" idx="1"/>
          </p:nvPr>
        </p:nvSpPr>
        <p:spPr>
          <a:prstGeom prst="rect">
            <a:avLst/>
          </a:prstGeom>
        </p:spPr>
        <p:txBody>
          <a:bodyPr/>
          <a:lstStyle/>
          <a:p>
            <a:pPr>
              <a:defRPr sz="2400"/>
            </a:pPr>
            <a:r>
              <a:t>For searching the origin of life and spirit; the truth,  it is essential to bring together Buddhism and western science </a:t>
            </a:r>
          </a:p>
          <a:p>
            <a:pPr>
              <a:defRPr sz="1800"/>
            </a:pPr>
            <a:endParaRPr/>
          </a:p>
          <a:p>
            <a:pPr>
              <a:defRPr sz="1800"/>
            </a:pPr>
            <a:r>
              <a:t>incomprehensible   =  unverständlich</a:t>
            </a:r>
          </a:p>
          <a:p>
            <a:pPr>
              <a:defRPr sz="18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a:defRPr sz="2000">
                <a:solidFill>
                  <a:srgbClr val="E82100"/>
                </a:solidFill>
              </a:defRPr>
            </a:pPr>
            <a:r>
              <a:t>Trulku: He understands why science —&gt; Story of his experience:</a:t>
            </a:r>
          </a:p>
          <a:p>
            <a:pPr>
              <a:defRPr sz="2000">
                <a:solidFill>
                  <a:srgbClr val="E82100"/>
                </a:solidFill>
              </a:defRPr>
            </a:pPr>
            <a:r>
              <a:t>Educated monks go to e.g.America to teach Buddhism. First evening 80 participants, on second 40, on third 10 on forth 10. Why: Western people do not understand the logic and the meaning of the word as explained by the monks.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pPr defTabSz="457200">
              <a:defRPr sz="1400"/>
            </a:pPr>
            <a:r>
              <a:rPr b="1"/>
              <a:t>Nargajuna: </a:t>
            </a:r>
            <a:r>
              <a:t>Im buddhistischen Kontext sind verborgene Schätze aber nicht etwas völlig Neuartiges. So wurden schon in Indien Termas gefunden. Nagarjuna zum Beispiel soll das letzte Kapitel des „Prajnaparamita-Sutras in einhunderttausend Versen“ als Terma im Reich der Nagas entdeckt haben.</a:t>
            </a:r>
          </a:p>
          <a:p>
            <a:pPr defTabSz="457200">
              <a:defRPr sz="1400"/>
            </a:pPr>
            <a:r>
              <a:rPr b="1"/>
              <a:t>Vasubandhu</a:t>
            </a:r>
            <a:r>
              <a:t> (tib.: dbyig gnyen; 4. Jahrhundert) war der buddhistischen Mahayana-Tradition zufolge zusammen mit seinem älteren Halbbruder Asanga einer der Gründer der Yogachara-Schule buddhistischer Philosophie. Vasubandhu gilt als einer der einflussreichsten Persönlichkeiten des Mahayana überhaupt. </a:t>
            </a:r>
          </a:p>
          <a:p>
            <a:pPr defTabSz="457200">
              <a:defRPr sz="1400"/>
            </a:pPr>
            <a:r>
              <a:rPr b="1"/>
              <a:t>Shantideva</a:t>
            </a:r>
            <a:r>
              <a:t> (von Shanti: innerer Friede und Deva; Sanskrit: Śāntideva;; 7./8. Jahrhundert) war nach buddhistischer Überlieferung ein Königssohn aus Südindien, und Mönch im Großkloster Nalanda wurde. Shantideva gilt u.a. als Verfasser der beiden Werke „Bodhicharyavatara“ (Eintritt in den Weg der Erleuchtung) und des „Shikshasamuccaya“ (Sammlung der Regeln), die die Lebensführung und Ethik eines Bodhisattva thematisieren. Besonders das Bodhicharyavatara zählt zu den „Klassikern“ des Mahayana-Buddhismus.</a:t>
            </a:r>
          </a:p>
          <a:p>
            <a:pPr defTabSz="457200">
              <a:defRPr sz="1400"/>
            </a:pPr>
            <a:r>
              <a:rPr b="1"/>
              <a:t>Dharmakirti</a:t>
            </a:r>
            <a:r>
              <a:t> war ein buddhistischer Philosoph und Logiker, der im 7. Jahrhundert in Indien lebte.Das von ihm in sieben Traktaten verfasste System der Logik umfasst vier Abschnitte:1. die Wahrnehmung 2. die Schlussfolgerung für sich 3. die Schlussfolgerung für andere 4. die logischen Fehler. Bedeutsam sind seine Untersuchungen zu Schlüssen mit negierenden Prämissen. Er entwickelte eine Begriffstheorie, die alle Begriffe durch Negationen (apoha) bestimmt.</a:t>
            </a:r>
          </a:p>
          <a:p>
            <a:pPr defTabSz="457200">
              <a:defRPr sz="1400"/>
            </a:pPr>
            <a:r>
              <a:rPr b="1"/>
              <a:t>Asanga</a:t>
            </a:r>
            <a:r>
              <a:t>; 4. Jahrhundert) war ein Vertreter der Yogacara-Schule buddhistischer Philosophie. Asanga sowie sein Halbbruder Vasubandhu werden traditionell als Gründer der Yogacara angesehen.[</a:t>
            </a:r>
          </a:p>
          <a:p>
            <a:pPr defTabSz="457200">
              <a:defRPr sz="1400"/>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591"/>
          <p:cNvSpPr>
            <a:spLocks noGrp="1" noRot="1" noChangeAspect="1"/>
          </p:cNvSpPr>
          <p:nvPr>
            <p:ph type="sldImg"/>
          </p:nvPr>
        </p:nvSpPr>
        <p:spPr>
          <a:prstGeom prst="rect">
            <a:avLst/>
          </a:prstGeom>
        </p:spPr>
        <p:txBody>
          <a:bodyPr/>
          <a:lstStyle/>
          <a:p>
            <a:endParaRPr/>
          </a:p>
        </p:txBody>
      </p:sp>
      <p:sp>
        <p:nvSpPr>
          <p:cNvPr id="592" name="Shape 592"/>
          <p:cNvSpPr>
            <a:spLocks noGrp="1"/>
          </p:cNvSpPr>
          <p:nvPr>
            <p:ph type="body" sz="quarter" idx="1"/>
          </p:nvPr>
        </p:nvSpPr>
        <p:spPr>
          <a:prstGeom prst="rect">
            <a:avLst/>
          </a:prstGeom>
        </p:spPr>
        <p:txBody>
          <a:bodyPr/>
          <a:lstStyle>
            <a:lvl1pPr defTabSz="457200">
              <a:defRPr sz="2400"/>
            </a:lvl1pPr>
          </a:lstStyle>
          <a:p>
            <a:r>
              <a:t>Hätte auch umgekehrt sein können, Wir lernen buddhistische Denkweise. Aber 1. Welt ist westlich globalisiert und 2. riesiger Lernaufwand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a:p>
        </p:txBody>
      </p:sp>
      <p:sp>
        <p:nvSpPr>
          <p:cNvPr id="610" name="Shape 610"/>
          <p:cNvSpPr>
            <a:spLocks noGrp="1"/>
          </p:cNvSpPr>
          <p:nvPr>
            <p:ph type="body" sz="quarter" idx="1"/>
          </p:nvPr>
        </p:nvSpPr>
        <p:spPr>
          <a:prstGeom prst="rect">
            <a:avLst/>
          </a:prstGeom>
        </p:spPr>
        <p:txBody>
          <a:bodyPr/>
          <a:lstStyle/>
          <a:p>
            <a:pPr defTabSz="457200">
              <a:defRPr sz="1400"/>
            </a:pPr>
            <a:r>
              <a:rPr u="sng">
                <a:hlinkClick r:id="rId3"/>
              </a:rPr>
              <a:t>https://commons.wikimedia.org/wiki/File:2_Pramana_Epistemology_Buddhism.svg</a:t>
            </a:r>
          </a:p>
          <a:p>
            <a:pPr defTabSz="457200">
              <a:defRPr sz="1800">
                <a:solidFill>
                  <a:schemeClr val="accent5">
                    <a:hueOff val="-176146"/>
                    <a:satOff val="3665"/>
                    <a:lumOff val="-13986"/>
                  </a:schemeClr>
                </a:solidFill>
              </a:defRPr>
            </a:pPr>
            <a:r>
              <a:t>sieben Traktaten (tract) verfasste System der Logik umfasst vier Abschnitte:1. die Wahrnehmung 2. die Schlussfolgerung für sich 3. die Schlussfolgerung für andere 4. die logischen Fehler. Bedeutsam sind seine Untersuchungen zu Schlüssen mit negierenden Prämissen. Er entwickelte eine Begriffstheorie, die alle Begriffe durch Negationen (apoha) bestimmt.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noRot="1" noChangeAspect="1"/>
          </p:cNvSpPr>
          <p:nvPr>
            <p:ph type="sldImg"/>
          </p:nvPr>
        </p:nvSpPr>
        <p:spPr>
          <a:prstGeom prst="rect">
            <a:avLst/>
          </a:prstGeom>
        </p:spPr>
        <p:txBody>
          <a:bodyPr/>
          <a:lstStyle/>
          <a:p>
            <a:endParaRPr/>
          </a:p>
        </p:txBody>
      </p:sp>
      <p:sp>
        <p:nvSpPr>
          <p:cNvPr id="617" name="Shape 617"/>
          <p:cNvSpPr>
            <a:spLocks noGrp="1"/>
          </p:cNvSpPr>
          <p:nvPr>
            <p:ph type="body" sz="quarter" idx="1"/>
          </p:nvPr>
        </p:nvSpPr>
        <p:spPr>
          <a:prstGeom prst="rect">
            <a:avLst/>
          </a:prstGeom>
        </p:spPr>
        <p:txBody>
          <a:bodyPr/>
          <a:lstStyle>
            <a:lvl1pPr defTabSz="457200">
              <a:defRPr sz="2400"/>
            </a:lvl1pPr>
          </a:lstStyle>
          <a:p>
            <a:r>
              <a:t>Other examples: Globe, Map, Toy-car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lvl1pPr>
              <a:defRPr sz="2600"/>
            </a:lvl1pPr>
          </a:lstStyle>
          <a:p>
            <a:r>
              <a:t>Also often Technology is used in science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noRot="1" noChangeAspect="1"/>
          </p:cNvSpPr>
          <p:nvPr>
            <p:ph type="sldImg"/>
          </p:nvPr>
        </p:nvSpPr>
        <p:spPr>
          <a:prstGeom prst="rect">
            <a:avLst/>
          </a:prstGeom>
        </p:spPr>
        <p:txBody>
          <a:bodyPr/>
          <a:lstStyle/>
          <a:p>
            <a:endParaRPr/>
          </a:p>
        </p:txBody>
      </p:sp>
      <p:sp>
        <p:nvSpPr>
          <p:cNvPr id="646" name="Shape 646"/>
          <p:cNvSpPr>
            <a:spLocks noGrp="1"/>
          </p:cNvSpPr>
          <p:nvPr>
            <p:ph type="body" sz="quarter" idx="1"/>
          </p:nvPr>
        </p:nvSpPr>
        <p:spPr>
          <a:prstGeom prst="rect">
            <a:avLst/>
          </a:prstGeom>
        </p:spPr>
        <p:txBody>
          <a:bodyPr/>
          <a:lstStyle/>
          <a:p>
            <a:pPr defTabSz="411480">
              <a:defRPr sz="2000">
                <a:solidFill>
                  <a:srgbClr val="FF2600"/>
                </a:solidFill>
                <a:latin typeface="Helvetica"/>
                <a:ea typeface="Helvetica"/>
                <a:cs typeface="Helvetica"/>
                <a:sym typeface="Helvetica"/>
              </a:defRPr>
            </a:pPr>
            <a:r>
              <a:t>Exp: Phys - Chem: Paper, through, tear, crumble etc,  &lt;-&gt; burn</a:t>
            </a:r>
            <a:br/>
            <a:r>
              <a:t>Bio refer to plant in room</a:t>
            </a:r>
          </a:p>
          <a:p>
            <a:pPr defTabSz="411480">
              <a:defRPr sz="1600">
                <a:latin typeface="Times"/>
                <a:ea typeface="Times"/>
                <a:cs typeface="Times"/>
                <a:sym typeface="Times"/>
              </a:defRPr>
            </a:pPr>
            <a:r>
              <a:t>Earth Science: Earthquake, Landslides, Minerals</a:t>
            </a:r>
          </a:p>
          <a:p>
            <a:pPr defTabSz="411480">
              <a:defRPr sz="1600">
                <a:latin typeface="Times"/>
                <a:ea typeface="Times"/>
                <a:cs typeface="Times"/>
                <a:sym typeface="Times"/>
              </a:defRPr>
            </a:pPr>
            <a:r>
              <a:rPr b="1"/>
              <a:t>Social science</a:t>
            </a:r>
            <a:r>
              <a:t> is the </a:t>
            </a:r>
            <a:r>
              <a:rPr u="sng">
                <a:solidFill>
                  <a:srgbClr val="0000EE"/>
                </a:solidFill>
                <a:hlinkClick r:id="rId3"/>
              </a:rPr>
              <a:t>field of study</a:t>
            </a:r>
            <a:r>
              <a:t> concerned with society and human behaviours.</a:t>
            </a:r>
          </a:p>
          <a:p>
            <a:pPr defTabSz="411480">
              <a:defRPr sz="1600" u="sng">
                <a:solidFill>
                  <a:srgbClr val="0000EE"/>
                </a:solidFill>
                <a:latin typeface="Times"/>
                <a:ea typeface="Times"/>
                <a:cs typeface="Times"/>
                <a:sym typeface="Times"/>
              </a:defRPr>
            </a:pPr>
            <a:r>
              <a:rPr u="none">
                <a:solidFill>
                  <a:srgbClr val="000000"/>
                </a:solidFill>
              </a:rPr>
              <a:t>The humanities include </a:t>
            </a:r>
            <a:r>
              <a:rPr>
                <a:hlinkClick r:id="rId4"/>
              </a:rPr>
              <a:t>ancient and modern languages</a:t>
            </a:r>
            <a:r>
              <a:rPr u="none">
                <a:solidFill>
                  <a:srgbClr val="000000"/>
                </a:solidFill>
              </a:rPr>
              <a:t>, </a:t>
            </a:r>
            <a:r>
              <a:rPr>
                <a:hlinkClick r:id="rId5"/>
              </a:rPr>
              <a:t>literature</a:t>
            </a:r>
            <a:r>
              <a:rPr u="none">
                <a:solidFill>
                  <a:srgbClr val="000000"/>
                </a:solidFill>
              </a:rPr>
              <a:t>, </a:t>
            </a:r>
            <a:r>
              <a:rPr>
                <a:hlinkClick r:id="rId6"/>
              </a:rPr>
              <a:t>history</a:t>
            </a:r>
            <a:r>
              <a:rPr u="none">
                <a:solidFill>
                  <a:srgbClr val="000000"/>
                </a:solidFill>
              </a:rPr>
              <a:t>, </a:t>
            </a:r>
            <a:r>
              <a:rPr>
                <a:hlinkClick r:id="rId7"/>
              </a:rPr>
              <a:t>philosophy</a:t>
            </a:r>
            <a:r>
              <a:rPr u="none">
                <a:solidFill>
                  <a:srgbClr val="000000"/>
                </a:solidFill>
              </a:rPr>
              <a:t>, </a:t>
            </a:r>
            <a:r>
              <a:rPr>
                <a:hlinkClick r:id="rId8"/>
              </a:rPr>
              <a:t>religion</a:t>
            </a:r>
            <a:r>
              <a:rPr u="none">
                <a:solidFill>
                  <a:srgbClr val="000000"/>
                </a:solidFill>
              </a:rPr>
              <a:t>, and </a:t>
            </a:r>
            <a:r>
              <a:rPr>
                <a:hlinkClick r:id="rId9"/>
              </a:rPr>
              <a:t>visual</a:t>
            </a:r>
            <a:r>
              <a:rPr u="none">
                <a:solidFill>
                  <a:srgbClr val="000000"/>
                </a:solidFill>
              </a:rPr>
              <a:t> and </a:t>
            </a:r>
            <a:r>
              <a:rPr>
                <a:hlinkClick r:id="rId10"/>
              </a:rPr>
              <a:t>performing arts</a:t>
            </a:r>
            <a:r>
              <a:rPr u="none">
                <a:solidFill>
                  <a:srgbClr val="000000"/>
                </a:solidFill>
              </a:rPr>
              <a:t> such as </a:t>
            </a:r>
            <a:r>
              <a:rPr>
                <a:hlinkClick r:id="rId11"/>
              </a:rPr>
              <a:t>music</a:t>
            </a:r>
            <a:r>
              <a:rPr u="none">
                <a:solidFill>
                  <a:srgbClr val="000000"/>
                </a:solidFill>
              </a:rPr>
              <a:t> and </a:t>
            </a:r>
            <a:r>
              <a:rPr>
                <a:hlinkClick r:id="rId12"/>
              </a:rPr>
              <a:t>theatre</a:t>
            </a:r>
            <a:r>
              <a:rPr u="none">
                <a:solidFill>
                  <a:srgbClr val="000000"/>
                </a:solidFill>
              </a:rPr>
              <a:t>.</a:t>
            </a:r>
          </a:p>
          <a:p>
            <a:pPr defTabSz="411480">
              <a:defRPr sz="1600" u="sng">
                <a:solidFill>
                  <a:srgbClr val="0000EE"/>
                </a:solidFill>
                <a:latin typeface="Times"/>
                <a:ea typeface="Times"/>
                <a:cs typeface="Times"/>
                <a:sym typeface="Times"/>
              </a:defRPr>
            </a:pPr>
            <a:r>
              <a:rPr u="none">
                <a:solidFill>
                  <a:srgbClr val="000000"/>
                </a:solidFill>
              </a:rPr>
              <a:t>Def Phys, Chemie, Bio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mDnormal">
    <p:bg>
      <p:bgPr>
        <a:solidFill>
          <a:srgbClr val="FFFFFF"/>
        </a:solidFill>
        <a:effectLst/>
      </p:bgPr>
    </p:bg>
    <p:spTree>
      <p:nvGrpSpPr>
        <p:cNvPr id="1" name=""/>
        <p:cNvGrpSpPr/>
        <p:nvPr/>
      </p:nvGrpSpPr>
      <p:grpSpPr>
        <a:xfrm>
          <a:off x="0" y="0"/>
          <a:ext cx="0" cy="0"/>
          <a:chOff x="0" y="0"/>
          <a:chExt cx="0" cy="0"/>
        </a:xfrm>
      </p:grpSpPr>
      <p:grpSp>
        <p:nvGrpSpPr>
          <p:cNvPr id="14" name="Group 14"/>
          <p:cNvGrpSpPr/>
          <p:nvPr/>
        </p:nvGrpSpPr>
        <p:grpSpPr>
          <a:xfrm>
            <a:off x="0" y="6629400"/>
            <a:ext cx="9192270" cy="279400"/>
            <a:chOff x="0" y="0"/>
            <a:chExt cx="9192269" cy="279400"/>
          </a:xfrm>
        </p:grpSpPr>
        <p:sp>
          <p:nvSpPr>
            <p:cNvPr id="11" name="Shape 11"/>
            <p:cNvSpPr/>
            <p:nvPr/>
          </p:nvSpPr>
          <p:spPr>
            <a:xfrm>
              <a:off x="0" y="0"/>
              <a:ext cx="1701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i="1">
                  <a:solidFill>
                    <a:srgbClr val="011A9A"/>
                  </a:solidFill>
                  <a:latin typeface="Helvetica"/>
                  <a:ea typeface="Helvetica"/>
                  <a:cs typeface="Helvetica"/>
                  <a:sym typeface="Helvetica"/>
                </a:defRPr>
              </a:lvl1pPr>
            </a:lstStyle>
            <a:p>
              <a:pPr>
                <a:defRPr i="0"/>
              </a:pPr>
              <a:r>
                <a:rPr i="1"/>
                <a:t>Science meets Dharma</a:t>
              </a:r>
            </a:p>
          </p:txBody>
        </p:sp>
        <p:sp>
          <p:nvSpPr>
            <p:cNvPr id="12" name="Shape 12"/>
            <p:cNvSpPr/>
            <p:nvPr/>
          </p:nvSpPr>
          <p:spPr>
            <a:xfrm flipV="1">
              <a:off x="0" y="34926"/>
              <a:ext cx="9192270" cy="3175"/>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13" name="Shape 13"/>
            <p:cNvSpPr/>
            <p:nvPr/>
          </p:nvSpPr>
          <p:spPr>
            <a:xfrm>
              <a:off x="81153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grpSp>
      <p:sp>
        <p:nvSpPr>
          <p:cNvPr id="15" name="Shape 15"/>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mD normal mit 2 Balken">
    <p:bg>
      <p:bgPr>
        <a:solidFill>
          <a:srgbClr val="FFFFFF"/>
        </a:solidFill>
        <a:effectLst/>
      </p:bgPr>
    </p:bg>
    <p:spTree>
      <p:nvGrpSpPr>
        <p:cNvPr id="1" name=""/>
        <p:cNvGrpSpPr/>
        <p:nvPr/>
      </p:nvGrpSpPr>
      <p:grpSpPr>
        <a:xfrm>
          <a:off x="0" y="0"/>
          <a:ext cx="0" cy="0"/>
          <a:chOff x="0" y="0"/>
          <a:chExt cx="0" cy="0"/>
        </a:xfrm>
      </p:grpSpPr>
      <p:sp>
        <p:nvSpPr>
          <p:cNvPr id="95" name="Shape 95"/>
          <p:cNvSpPr/>
          <p:nvPr/>
        </p:nvSpPr>
        <p:spPr>
          <a:xfrm>
            <a:off x="38100" y="-50800"/>
            <a:ext cx="17780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Science meets Dharma</a:t>
            </a:r>
          </a:p>
        </p:txBody>
      </p:sp>
      <p:sp>
        <p:nvSpPr>
          <p:cNvPr id="96" name="Shape 96"/>
          <p:cNvSpPr/>
          <p:nvPr/>
        </p:nvSpPr>
        <p:spPr>
          <a:xfrm>
            <a:off x="7467600" y="-50800"/>
            <a:ext cx="16764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Gönneranlass 25.8.12 </a:t>
            </a:r>
          </a:p>
        </p:txBody>
      </p:sp>
      <p:sp>
        <p:nvSpPr>
          <p:cNvPr id="97" name="Shape 97"/>
          <p:cNvSpPr/>
          <p:nvPr/>
        </p:nvSpPr>
        <p:spPr>
          <a:xfrm>
            <a:off x="0" y="6629400"/>
            <a:ext cx="10287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sp>
        <p:nvSpPr>
          <p:cNvPr id="98" name="Shape 98"/>
          <p:cNvSpPr/>
          <p:nvPr/>
        </p:nvSpPr>
        <p:spPr>
          <a:xfrm>
            <a:off x="0" y="190500"/>
            <a:ext cx="9131300" cy="0"/>
          </a:xfrm>
          <a:prstGeom prst="line">
            <a:avLst/>
          </a:prstGeom>
          <a:ln w="38100">
            <a:solidFill>
              <a:srgbClr val="15248C"/>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9" name="Shape 99"/>
          <p:cNvSpPr/>
          <p:nvPr/>
        </p:nvSpPr>
        <p:spPr>
          <a:xfrm>
            <a:off x="0" y="6667500"/>
            <a:ext cx="9131300" cy="0"/>
          </a:xfrm>
          <a:prstGeom prst="line">
            <a:avLst/>
          </a:prstGeom>
          <a:ln w="38100">
            <a:solidFill>
              <a:srgbClr val="15248C"/>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00" name="Shape 100"/>
          <p:cNvSpPr>
            <a:spLocks noGrp="1"/>
          </p:cNvSpPr>
          <p:nvPr>
            <p:ph type="sldNum" sz="quarter" idx="2"/>
          </p:nvPr>
        </p:nvSpPr>
        <p:spPr>
          <a:xfrm>
            <a:off x="88376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mD black">
    <p:bg>
      <p:bgPr>
        <a:solidFill>
          <a:srgbClr val="FFFFFF"/>
        </a:solidFill>
        <a:effectLst/>
      </p:bgPr>
    </p:bg>
    <p:spTree>
      <p:nvGrpSpPr>
        <p:cNvPr id="1" name=""/>
        <p:cNvGrpSpPr/>
        <p:nvPr/>
      </p:nvGrpSpPr>
      <p:grpSpPr>
        <a:xfrm>
          <a:off x="0" y="0"/>
          <a:ext cx="0" cy="0"/>
          <a:chOff x="0" y="0"/>
          <a:chExt cx="0" cy="0"/>
        </a:xfrm>
      </p:grpSpPr>
      <p:sp>
        <p:nvSpPr>
          <p:cNvPr id="107" name="Shape 107"/>
          <p:cNvSpPr/>
          <p:nvPr/>
        </p:nvSpPr>
        <p:spPr>
          <a:xfrm>
            <a:off x="-12700" y="-927100"/>
            <a:ext cx="9156700" cy="7569200"/>
          </a:xfrm>
          <a:prstGeom prst="rect">
            <a:avLst/>
          </a:prstGeom>
          <a:solidFill>
            <a:srgbClr val="000000"/>
          </a:solidFill>
          <a:ln w="254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grpSp>
        <p:nvGrpSpPr>
          <p:cNvPr id="111" name="Group 111"/>
          <p:cNvGrpSpPr/>
          <p:nvPr/>
        </p:nvGrpSpPr>
        <p:grpSpPr>
          <a:xfrm>
            <a:off x="0" y="6629400"/>
            <a:ext cx="9192270" cy="279400"/>
            <a:chOff x="0" y="0"/>
            <a:chExt cx="9192269" cy="279400"/>
          </a:xfrm>
        </p:grpSpPr>
        <p:sp>
          <p:nvSpPr>
            <p:cNvPr id="108" name="Shape 108"/>
            <p:cNvSpPr/>
            <p:nvPr/>
          </p:nvSpPr>
          <p:spPr>
            <a:xfrm>
              <a:off x="0" y="0"/>
              <a:ext cx="1701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i="1">
                  <a:solidFill>
                    <a:srgbClr val="011A9A"/>
                  </a:solidFill>
                  <a:latin typeface="Helvetica"/>
                  <a:ea typeface="Helvetica"/>
                  <a:cs typeface="Helvetica"/>
                  <a:sym typeface="Helvetica"/>
                </a:defRPr>
              </a:lvl1pPr>
            </a:lstStyle>
            <a:p>
              <a:pPr>
                <a:defRPr i="0"/>
              </a:pPr>
              <a:r>
                <a:rPr i="1"/>
                <a:t>Science meets Dharma</a:t>
              </a:r>
            </a:p>
          </p:txBody>
        </p:sp>
        <p:sp>
          <p:nvSpPr>
            <p:cNvPr id="109" name="Shape 109"/>
            <p:cNvSpPr/>
            <p:nvPr/>
          </p:nvSpPr>
          <p:spPr>
            <a:xfrm flipV="1">
              <a:off x="0" y="34926"/>
              <a:ext cx="9192270" cy="3175"/>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110" name="Shape 110"/>
            <p:cNvSpPr/>
            <p:nvPr/>
          </p:nvSpPr>
          <p:spPr>
            <a:xfrm>
              <a:off x="81153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grpSp>
      <p:sp>
        <p:nvSpPr>
          <p:cNvPr id="112" name="Shape 112"/>
          <p:cNvSpPr>
            <a:spLocks noGrp="1"/>
          </p:cNvSpPr>
          <p:nvPr>
            <p:ph type="sldNum" sz="quarter" idx="2"/>
          </p:nvPr>
        </p:nvSpPr>
        <p:spPr>
          <a:xfrm>
            <a:off x="44434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mDTT normal">
    <p:bg>
      <p:bgPr>
        <a:solidFill>
          <a:srgbClr val="FFFFFF"/>
        </a:solidFill>
        <a:effectLst/>
      </p:bgPr>
    </p:bg>
    <p:spTree>
      <p:nvGrpSpPr>
        <p:cNvPr id="1" name=""/>
        <p:cNvGrpSpPr/>
        <p:nvPr/>
      </p:nvGrpSpPr>
      <p:grpSpPr>
        <a:xfrm>
          <a:off x="0" y="0"/>
          <a:ext cx="0" cy="0"/>
          <a:chOff x="0" y="0"/>
          <a:chExt cx="0" cy="0"/>
        </a:xfrm>
      </p:grpSpPr>
      <p:grpSp>
        <p:nvGrpSpPr>
          <p:cNvPr id="122" name="Group 122"/>
          <p:cNvGrpSpPr/>
          <p:nvPr/>
        </p:nvGrpSpPr>
        <p:grpSpPr>
          <a:xfrm>
            <a:off x="0" y="6616700"/>
            <a:ext cx="9131300" cy="279400"/>
            <a:chOff x="0" y="0"/>
            <a:chExt cx="9131300" cy="279400"/>
          </a:xfrm>
        </p:grpSpPr>
        <p:sp>
          <p:nvSpPr>
            <p:cNvPr id="119" name="Shape 119"/>
            <p:cNvSpPr/>
            <p:nvPr/>
          </p:nvSpPr>
          <p:spPr>
            <a:xfrm>
              <a:off x="0" y="0"/>
              <a:ext cx="29972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nSpc>
                  <a:spcPts val="1400"/>
                </a:lnSpc>
                <a:tabLst>
                  <a:tab pos="749300" algn="l"/>
                  <a:tab pos="1892300" algn="l"/>
                </a:tabLst>
                <a:defRPr sz="1200">
                  <a:solidFill>
                    <a:srgbClr val="011A9A"/>
                  </a:solidFill>
                  <a:latin typeface="Helvetica"/>
                  <a:ea typeface="Helvetica"/>
                  <a:cs typeface="Helvetica"/>
                  <a:sym typeface="Helvetica"/>
                </a:defRPr>
              </a:pPr>
              <a:r>
                <a:rPr i="1"/>
                <a:t>Science meets Dharma</a:t>
              </a:r>
              <a:r>
                <a:t> Teachers‘ Training</a:t>
              </a:r>
            </a:p>
          </p:txBody>
        </p:sp>
        <p:sp>
          <p:nvSpPr>
            <p:cNvPr id="120" name="Shape 120"/>
            <p:cNvSpPr/>
            <p:nvPr/>
          </p:nvSpPr>
          <p:spPr>
            <a:xfrm>
              <a:off x="0" y="50800"/>
              <a:ext cx="9131300" cy="0"/>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121" name="Shape 121"/>
            <p:cNvSpPr/>
            <p:nvPr/>
          </p:nvSpPr>
          <p:spPr>
            <a:xfrm>
              <a:off x="80645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grpSp>
      <p:sp>
        <p:nvSpPr>
          <p:cNvPr id="123" name="Shape 123"/>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mDTT normal red">
    <p:bg>
      <p:bgPr>
        <a:solidFill>
          <a:srgbClr val="FFFFFF"/>
        </a:solidFill>
        <a:effectLst/>
      </p:bgPr>
    </p:bg>
    <p:spTree>
      <p:nvGrpSpPr>
        <p:cNvPr id="1" name=""/>
        <p:cNvGrpSpPr/>
        <p:nvPr/>
      </p:nvGrpSpPr>
      <p:grpSpPr>
        <a:xfrm>
          <a:off x="0" y="0"/>
          <a:ext cx="0" cy="0"/>
          <a:chOff x="0" y="0"/>
          <a:chExt cx="0" cy="0"/>
        </a:xfrm>
      </p:grpSpPr>
      <p:sp>
        <p:nvSpPr>
          <p:cNvPr id="130" name="Shape 130"/>
          <p:cNvSpPr/>
          <p:nvPr/>
        </p:nvSpPr>
        <p:spPr>
          <a:xfrm>
            <a:off x="0" y="6616700"/>
            <a:ext cx="29972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1400"/>
              </a:lnSpc>
              <a:tabLst>
                <a:tab pos="749300" algn="l"/>
                <a:tab pos="1892300" algn="l"/>
              </a:tabLst>
              <a:defRPr sz="1200">
                <a:solidFill>
                  <a:srgbClr val="011A9A"/>
                </a:solidFill>
                <a:latin typeface="Helvetica"/>
                <a:ea typeface="Helvetica"/>
                <a:cs typeface="Helvetica"/>
                <a:sym typeface="Helvetica"/>
              </a:defRPr>
            </a:pPr>
            <a:r>
              <a:rPr i="1"/>
              <a:t>Science meets Dharma</a:t>
            </a:r>
            <a:r>
              <a:t> </a:t>
            </a:r>
          </a:p>
        </p:txBody>
      </p:sp>
      <p:sp>
        <p:nvSpPr>
          <p:cNvPr id="131" name="Shape 131"/>
          <p:cNvSpPr/>
          <p:nvPr/>
        </p:nvSpPr>
        <p:spPr>
          <a:xfrm>
            <a:off x="0" y="6667500"/>
            <a:ext cx="9131300" cy="0"/>
          </a:xfrm>
          <a:prstGeom prst="line">
            <a:avLst/>
          </a:prstGeom>
          <a:ln w="38100">
            <a:solidFill>
              <a:srgbClr val="15248C"/>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2" name="Shape 132"/>
          <p:cNvSpPr/>
          <p:nvPr/>
        </p:nvSpPr>
        <p:spPr>
          <a:xfrm>
            <a:off x="8064500" y="66167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sp>
        <p:nvSpPr>
          <p:cNvPr id="133" name="Shape 133"/>
          <p:cNvSpPr/>
          <p:nvPr/>
        </p:nvSpPr>
        <p:spPr>
          <a:xfrm>
            <a:off x="-63500" y="-38100"/>
            <a:ext cx="9245600" cy="6692900"/>
          </a:xfrm>
          <a:prstGeom prst="rect">
            <a:avLst/>
          </a:prstGeom>
          <a:solidFill>
            <a:srgbClr val="470702"/>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
        <p:nvSpPr>
          <p:cNvPr id="134" name="Shape 134"/>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orlage 5">
    <p:bg>
      <p:bgPr>
        <a:solidFill>
          <a:srgbClr val="FFFFFF"/>
        </a:solidFill>
        <a:effectLst/>
      </p:bgPr>
    </p:bg>
    <p:spTree>
      <p:nvGrpSpPr>
        <p:cNvPr id="1" name=""/>
        <p:cNvGrpSpPr/>
        <p:nvPr/>
      </p:nvGrpSpPr>
      <p:grpSpPr>
        <a:xfrm>
          <a:off x="0" y="0"/>
          <a:ext cx="0" cy="0"/>
          <a:chOff x="0" y="0"/>
          <a:chExt cx="0" cy="0"/>
        </a:xfrm>
      </p:grpSpPr>
      <p:sp>
        <p:nvSpPr>
          <p:cNvPr id="141" name="Shape 141"/>
          <p:cNvSpPr/>
          <p:nvPr/>
        </p:nvSpPr>
        <p:spPr>
          <a:xfrm>
            <a:off x="-88900" y="-12700"/>
            <a:ext cx="9283700" cy="6858000"/>
          </a:xfrm>
          <a:prstGeom prst="rect">
            <a:avLst/>
          </a:prstGeom>
          <a:solidFill>
            <a:srgbClr val="FFFFFF"/>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
        <p:nvSpPr>
          <p:cNvPr id="142" name="Shape 142"/>
          <p:cNvSpPr/>
          <p:nvPr/>
        </p:nvSpPr>
        <p:spPr>
          <a:xfrm>
            <a:off x="12700" y="12700"/>
            <a:ext cx="9118600" cy="6858000"/>
          </a:xfrm>
          <a:prstGeom prst="rect">
            <a:avLst/>
          </a:prstGeom>
          <a:solidFill>
            <a:srgbClr val="470702"/>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
        <p:nvSpPr>
          <p:cNvPr id="143" name="Shape 143"/>
          <p:cNvSpPr>
            <a:spLocks noGrp="1"/>
          </p:cNvSpPr>
          <p:nvPr>
            <p:ph type="sldNum" sz="quarter" idx="2"/>
          </p:nvPr>
        </p:nvSpPr>
        <p:spPr>
          <a:xfrm>
            <a:off x="4445000" y="6527800"/>
            <a:ext cx="241300" cy="241300"/>
          </a:xfrm>
          <a:prstGeom prst="rect">
            <a:avLst/>
          </a:prstGeom>
        </p:spPr>
        <p:txBody>
          <a:bodyPr/>
          <a:lstStyle>
            <a:lvl1pPr defTabSz="406400">
              <a:defRPr sz="10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mD Dharamsala weiss normal">
    <p:bg>
      <p:bgPr>
        <a:solidFill>
          <a:srgbClr val="FFFFFF"/>
        </a:solidFill>
        <a:effectLst/>
      </p:bgPr>
    </p:bg>
    <p:spTree>
      <p:nvGrpSpPr>
        <p:cNvPr id="1" name=""/>
        <p:cNvGrpSpPr/>
        <p:nvPr/>
      </p:nvGrpSpPr>
      <p:grpSpPr>
        <a:xfrm>
          <a:off x="0" y="0"/>
          <a:ext cx="0" cy="0"/>
          <a:chOff x="0" y="0"/>
          <a:chExt cx="0" cy="0"/>
        </a:xfrm>
      </p:grpSpPr>
      <p:sp>
        <p:nvSpPr>
          <p:cNvPr id="150" name="Shape 150"/>
          <p:cNvSpPr/>
          <p:nvPr/>
        </p:nvSpPr>
        <p:spPr>
          <a:xfrm>
            <a:off x="12700" y="6629400"/>
            <a:ext cx="30353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1400"/>
              </a:lnSpc>
              <a:tabLst>
                <a:tab pos="749300" algn="l"/>
                <a:tab pos="1892300" algn="l"/>
              </a:tabLst>
              <a:defRPr sz="1200">
                <a:solidFill>
                  <a:srgbClr val="011A9A"/>
                </a:solidFill>
                <a:latin typeface="Helvetica"/>
                <a:ea typeface="Helvetica"/>
                <a:cs typeface="Helvetica"/>
                <a:sym typeface="Helvetica"/>
              </a:defRPr>
            </a:pPr>
            <a:r>
              <a:rPr i="1"/>
              <a:t>Science meets Dharma</a:t>
            </a:r>
            <a:r>
              <a:t> </a:t>
            </a:r>
          </a:p>
        </p:txBody>
      </p:sp>
      <p:sp>
        <p:nvSpPr>
          <p:cNvPr id="151" name="Shape 151"/>
          <p:cNvSpPr/>
          <p:nvPr/>
        </p:nvSpPr>
        <p:spPr>
          <a:xfrm>
            <a:off x="0" y="6667500"/>
            <a:ext cx="9131300" cy="0"/>
          </a:xfrm>
          <a:prstGeom prst="line">
            <a:avLst/>
          </a:prstGeom>
          <a:ln w="38100">
            <a:solidFill>
              <a:srgbClr val="15248C"/>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52" name="Shape 152"/>
          <p:cNvSpPr/>
          <p:nvPr/>
        </p:nvSpPr>
        <p:spPr>
          <a:xfrm>
            <a:off x="8064500" y="66294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sp>
        <p:nvSpPr>
          <p:cNvPr id="153" name="Shape 153"/>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mD experience weiss normal Kopie 2">
    <p:bg>
      <p:bgPr>
        <a:solidFill>
          <a:srgbClr val="FFFFFF"/>
        </a:solidFill>
        <a:effectLst/>
      </p:bgPr>
    </p:bg>
    <p:spTree>
      <p:nvGrpSpPr>
        <p:cNvPr id="1" name=""/>
        <p:cNvGrpSpPr/>
        <p:nvPr/>
      </p:nvGrpSpPr>
      <p:grpSpPr>
        <a:xfrm>
          <a:off x="0" y="0"/>
          <a:ext cx="0" cy="0"/>
          <a:chOff x="0" y="0"/>
          <a:chExt cx="0" cy="0"/>
        </a:xfrm>
      </p:grpSpPr>
      <p:sp>
        <p:nvSpPr>
          <p:cNvPr id="160" name="Shape 160"/>
          <p:cNvSpPr/>
          <p:nvPr/>
        </p:nvSpPr>
        <p:spPr>
          <a:xfrm>
            <a:off x="0" y="6616700"/>
            <a:ext cx="32131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Science meets Dharma,  Dharamsala 2013</a:t>
            </a:r>
          </a:p>
        </p:txBody>
      </p:sp>
      <p:sp>
        <p:nvSpPr>
          <p:cNvPr id="161" name="Shape 161"/>
          <p:cNvSpPr/>
          <p:nvPr/>
        </p:nvSpPr>
        <p:spPr>
          <a:xfrm>
            <a:off x="0" y="6667500"/>
            <a:ext cx="9131300" cy="0"/>
          </a:xfrm>
          <a:prstGeom prst="line">
            <a:avLst/>
          </a:prstGeom>
          <a:ln w="38100">
            <a:solidFill>
              <a:srgbClr val="15248C"/>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62" name="Shape 162"/>
          <p:cNvSpPr/>
          <p:nvPr/>
        </p:nvSpPr>
        <p:spPr>
          <a:xfrm>
            <a:off x="8064500" y="66167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sp>
        <p:nvSpPr>
          <p:cNvPr id="163" name="Shape 163"/>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SmD experience weiss normal Kopie 3">
    <p:bg>
      <p:bgPr>
        <a:solidFill>
          <a:srgbClr val="FFFFFF"/>
        </a:solidFill>
        <a:effectLst/>
      </p:bgPr>
    </p:bg>
    <p:spTree>
      <p:nvGrpSpPr>
        <p:cNvPr id="1" name=""/>
        <p:cNvGrpSpPr/>
        <p:nvPr/>
      </p:nvGrpSpPr>
      <p:grpSpPr>
        <a:xfrm>
          <a:off x="0" y="0"/>
          <a:ext cx="0" cy="0"/>
          <a:chOff x="0" y="0"/>
          <a:chExt cx="0" cy="0"/>
        </a:xfrm>
      </p:grpSpPr>
      <p:sp>
        <p:nvSpPr>
          <p:cNvPr id="170" name="Shape 170"/>
          <p:cNvSpPr/>
          <p:nvPr/>
        </p:nvSpPr>
        <p:spPr>
          <a:xfrm>
            <a:off x="0" y="6616700"/>
            <a:ext cx="32131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Science meets Dharma,  Dharamsala 2013</a:t>
            </a:r>
          </a:p>
        </p:txBody>
      </p:sp>
      <p:sp>
        <p:nvSpPr>
          <p:cNvPr id="171" name="Shape 171"/>
          <p:cNvSpPr/>
          <p:nvPr/>
        </p:nvSpPr>
        <p:spPr>
          <a:xfrm>
            <a:off x="0" y="6667500"/>
            <a:ext cx="9131300" cy="0"/>
          </a:xfrm>
          <a:prstGeom prst="line">
            <a:avLst/>
          </a:prstGeom>
          <a:ln w="38100">
            <a:solidFill>
              <a:srgbClr val="15248C"/>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72" name="Shape 172"/>
          <p:cNvSpPr/>
          <p:nvPr/>
        </p:nvSpPr>
        <p:spPr>
          <a:xfrm>
            <a:off x="8064500" y="66167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sp>
        <p:nvSpPr>
          <p:cNvPr id="173" name="Shape 173"/>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mD experience weiss normal Kopie 4">
    <p:bg>
      <p:bgPr>
        <a:solidFill>
          <a:srgbClr val="FFFFFF"/>
        </a:solidFill>
        <a:effectLst/>
      </p:bgPr>
    </p:bg>
    <p:spTree>
      <p:nvGrpSpPr>
        <p:cNvPr id="1" name=""/>
        <p:cNvGrpSpPr/>
        <p:nvPr/>
      </p:nvGrpSpPr>
      <p:grpSpPr>
        <a:xfrm>
          <a:off x="0" y="0"/>
          <a:ext cx="0" cy="0"/>
          <a:chOff x="0" y="0"/>
          <a:chExt cx="0" cy="0"/>
        </a:xfrm>
      </p:grpSpPr>
      <p:sp>
        <p:nvSpPr>
          <p:cNvPr id="180" name="Shape 180"/>
          <p:cNvSpPr/>
          <p:nvPr/>
        </p:nvSpPr>
        <p:spPr>
          <a:xfrm>
            <a:off x="0" y="6616700"/>
            <a:ext cx="32131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Science meets Dharma,  Dharamsala 2013</a:t>
            </a:r>
          </a:p>
        </p:txBody>
      </p:sp>
      <p:sp>
        <p:nvSpPr>
          <p:cNvPr id="181" name="Shape 181"/>
          <p:cNvSpPr/>
          <p:nvPr/>
        </p:nvSpPr>
        <p:spPr>
          <a:xfrm>
            <a:off x="0" y="6667500"/>
            <a:ext cx="9131300" cy="0"/>
          </a:xfrm>
          <a:prstGeom prst="line">
            <a:avLst/>
          </a:prstGeom>
          <a:ln w="38100">
            <a:solidFill>
              <a:srgbClr val="15248C"/>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82" name="Shape 182"/>
          <p:cNvSpPr/>
          <p:nvPr/>
        </p:nvSpPr>
        <p:spPr>
          <a:xfrm>
            <a:off x="8064500" y="66167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sp>
        <p:nvSpPr>
          <p:cNvPr id="183" name="Shape 183"/>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mD experience weiss normal Kopie 5">
    <p:bg>
      <p:bgPr>
        <a:solidFill>
          <a:srgbClr val="FFFFFF"/>
        </a:solidFill>
        <a:effectLst/>
      </p:bgPr>
    </p:bg>
    <p:spTree>
      <p:nvGrpSpPr>
        <p:cNvPr id="1" name=""/>
        <p:cNvGrpSpPr/>
        <p:nvPr/>
      </p:nvGrpSpPr>
      <p:grpSpPr>
        <a:xfrm>
          <a:off x="0" y="0"/>
          <a:ext cx="0" cy="0"/>
          <a:chOff x="0" y="0"/>
          <a:chExt cx="0" cy="0"/>
        </a:xfrm>
      </p:grpSpPr>
      <p:sp>
        <p:nvSpPr>
          <p:cNvPr id="190" name="Shape 190"/>
          <p:cNvSpPr/>
          <p:nvPr/>
        </p:nvSpPr>
        <p:spPr>
          <a:xfrm>
            <a:off x="0" y="6616700"/>
            <a:ext cx="32131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Science meets Dharma,  Dharamsala 2013</a:t>
            </a:r>
          </a:p>
        </p:txBody>
      </p:sp>
      <p:sp>
        <p:nvSpPr>
          <p:cNvPr id="191" name="Shape 191"/>
          <p:cNvSpPr/>
          <p:nvPr/>
        </p:nvSpPr>
        <p:spPr>
          <a:xfrm>
            <a:off x="0" y="6667500"/>
            <a:ext cx="9131300" cy="0"/>
          </a:xfrm>
          <a:prstGeom prst="line">
            <a:avLst/>
          </a:prstGeom>
          <a:ln w="38100">
            <a:solidFill>
              <a:srgbClr val="15248C"/>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92" name="Shape 192"/>
          <p:cNvSpPr/>
          <p:nvPr/>
        </p:nvSpPr>
        <p:spPr>
          <a:xfrm>
            <a:off x="8064500" y="66167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sp>
        <p:nvSpPr>
          <p:cNvPr id="193" name="Shape 193"/>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mDnormal red">
    <p:bg>
      <p:bgPr>
        <a:solidFill>
          <a:srgbClr val="FFFFFF"/>
        </a:solidFill>
        <a:effectLst/>
      </p:bgPr>
    </p:bg>
    <p:spTree>
      <p:nvGrpSpPr>
        <p:cNvPr id="1" name=""/>
        <p:cNvGrpSpPr/>
        <p:nvPr/>
      </p:nvGrpSpPr>
      <p:grpSpPr>
        <a:xfrm>
          <a:off x="0" y="0"/>
          <a:ext cx="0" cy="0"/>
          <a:chOff x="0" y="0"/>
          <a:chExt cx="0" cy="0"/>
        </a:xfrm>
      </p:grpSpPr>
      <p:sp>
        <p:nvSpPr>
          <p:cNvPr id="22" name="Shape 22"/>
          <p:cNvSpPr/>
          <p:nvPr/>
        </p:nvSpPr>
        <p:spPr>
          <a:xfrm>
            <a:off x="-63500" y="-38100"/>
            <a:ext cx="9245600" cy="6692900"/>
          </a:xfrm>
          <a:prstGeom prst="rect">
            <a:avLst/>
          </a:prstGeom>
          <a:solidFill>
            <a:srgbClr val="470702"/>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grpSp>
        <p:nvGrpSpPr>
          <p:cNvPr id="26" name="Group 26"/>
          <p:cNvGrpSpPr/>
          <p:nvPr/>
        </p:nvGrpSpPr>
        <p:grpSpPr>
          <a:xfrm>
            <a:off x="0" y="6616700"/>
            <a:ext cx="9192270" cy="279400"/>
            <a:chOff x="0" y="0"/>
            <a:chExt cx="9192269" cy="279400"/>
          </a:xfrm>
        </p:grpSpPr>
        <p:sp>
          <p:nvSpPr>
            <p:cNvPr id="23" name="Shape 23"/>
            <p:cNvSpPr/>
            <p:nvPr/>
          </p:nvSpPr>
          <p:spPr>
            <a:xfrm>
              <a:off x="0" y="0"/>
              <a:ext cx="1701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i="1">
                  <a:solidFill>
                    <a:srgbClr val="011A9A"/>
                  </a:solidFill>
                  <a:latin typeface="Helvetica"/>
                  <a:ea typeface="Helvetica"/>
                  <a:cs typeface="Helvetica"/>
                  <a:sym typeface="Helvetica"/>
                </a:defRPr>
              </a:lvl1pPr>
            </a:lstStyle>
            <a:p>
              <a:pPr>
                <a:defRPr i="0"/>
              </a:pPr>
              <a:r>
                <a:rPr i="1"/>
                <a:t>Science meets Dharma</a:t>
              </a:r>
            </a:p>
          </p:txBody>
        </p:sp>
        <p:sp>
          <p:nvSpPr>
            <p:cNvPr id="24" name="Shape 24"/>
            <p:cNvSpPr/>
            <p:nvPr/>
          </p:nvSpPr>
          <p:spPr>
            <a:xfrm flipV="1">
              <a:off x="0" y="34926"/>
              <a:ext cx="9192270" cy="3175"/>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25" name="Shape 25"/>
            <p:cNvSpPr/>
            <p:nvPr/>
          </p:nvSpPr>
          <p:spPr>
            <a:xfrm>
              <a:off x="81153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grpSp>
      <p:sp>
        <p:nvSpPr>
          <p:cNvPr id="27" name="Shape 27"/>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mD Dharamsala weiss normal">
    <p:bg>
      <p:bgPr>
        <a:solidFill>
          <a:srgbClr val="FFFFFF"/>
        </a:solidFill>
        <a:effectLst/>
      </p:bgPr>
    </p:bg>
    <p:spTree>
      <p:nvGrpSpPr>
        <p:cNvPr id="1" name=""/>
        <p:cNvGrpSpPr/>
        <p:nvPr/>
      </p:nvGrpSpPr>
      <p:grpSpPr>
        <a:xfrm>
          <a:off x="0" y="0"/>
          <a:ext cx="0" cy="0"/>
          <a:chOff x="0" y="0"/>
          <a:chExt cx="0" cy="0"/>
        </a:xfrm>
      </p:grpSpPr>
      <p:sp>
        <p:nvSpPr>
          <p:cNvPr id="200" name="Shape 200"/>
          <p:cNvSpPr/>
          <p:nvPr/>
        </p:nvSpPr>
        <p:spPr>
          <a:xfrm>
            <a:off x="0" y="6617969"/>
            <a:ext cx="3211831" cy="285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411480">
              <a:lnSpc>
                <a:spcPts val="1400"/>
              </a:lnSpc>
              <a:tabLst>
                <a:tab pos="749300" algn="l"/>
                <a:tab pos="1879600" algn="l"/>
              </a:tabLst>
              <a:defRPr sz="1200" i="1">
                <a:solidFill>
                  <a:srgbClr val="011A9A"/>
                </a:solidFill>
                <a:latin typeface="Helvetica"/>
                <a:ea typeface="Helvetica"/>
                <a:cs typeface="Helvetica"/>
                <a:sym typeface="Helvetica"/>
              </a:defRPr>
            </a:lvl1pPr>
          </a:lstStyle>
          <a:p>
            <a:r>
              <a:t>Science meets Dharma</a:t>
            </a:r>
          </a:p>
        </p:txBody>
      </p:sp>
      <p:sp>
        <p:nvSpPr>
          <p:cNvPr id="201" name="Shape 201"/>
          <p:cNvSpPr/>
          <p:nvPr/>
        </p:nvSpPr>
        <p:spPr>
          <a:xfrm>
            <a:off x="0" y="6663690"/>
            <a:ext cx="9132570" cy="1"/>
          </a:xfrm>
          <a:prstGeom prst="line">
            <a:avLst/>
          </a:prstGeom>
          <a:ln w="25400">
            <a:solidFill>
              <a:srgbClr val="15248C"/>
            </a:solidFill>
            <a:miter lim="400000"/>
          </a:ln>
        </p:spPr>
        <p:txBody>
          <a:bodyPr lIns="45719" rIns="45719" anchor="ctr"/>
          <a:lstStyle/>
          <a:p>
            <a:pPr algn="l" defTabSz="411480">
              <a:defRPr sz="1000">
                <a:latin typeface="Helvetica"/>
                <a:ea typeface="Helvetica"/>
                <a:cs typeface="Helvetica"/>
                <a:sym typeface="Helvetica"/>
              </a:defRPr>
            </a:pPr>
            <a:endParaRPr/>
          </a:p>
        </p:txBody>
      </p:sp>
      <p:sp>
        <p:nvSpPr>
          <p:cNvPr id="202" name="Shape 202"/>
          <p:cNvSpPr/>
          <p:nvPr/>
        </p:nvSpPr>
        <p:spPr>
          <a:xfrm>
            <a:off x="8069579" y="6617969"/>
            <a:ext cx="1062991" cy="285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11480">
              <a:lnSpc>
                <a:spcPts val="1400"/>
              </a:lnSpc>
              <a:tabLst>
                <a:tab pos="749300" algn="l"/>
                <a:tab pos="1879600" algn="l"/>
              </a:tabLst>
              <a:defRPr sz="1200">
                <a:solidFill>
                  <a:srgbClr val="011A9A"/>
                </a:solidFill>
                <a:latin typeface="Helvetica"/>
                <a:ea typeface="Helvetica"/>
                <a:cs typeface="Helvetica"/>
                <a:sym typeface="Helvetica"/>
              </a:defRPr>
            </a:lvl1pPr>
          </a:lstStyle>
          <a:p>
            <a:r>
              <a:t>Werner Nater</a:t>
            </a:r>
          </a:p>
        </p:txBody>
      </p:sp>
      <p:sp>
        <p:nvSpPr>
          <p:cNvPr id="203" name="Shape 203"/>
          <p:cNvSpPr>
            <a:spLocks noGrp="1"/>
          </p:cNvSpPr>
          <p:nvPr>
            <p:ph type="sldNum" sz="quarter" idx="2"/>
          </p:nvPr>
        </p:nvSpPr>
        <p:spPr>
          <a:xfrm>
            <a:off x="4440887" y="6637654"/>
            <a:ext cx="250796" cy="246381"/>
          </a:xfrm>
          <a:prstGeom prst="rect">
            <a:avLst/>
          </a:prstGeom>
        </p:spPr>
        <p:txBody>
          <a:bodyPr lIns="34290" tIns="34290" rIns="34290" bIns="34290" anchor="ctr"/>
          <a:lstStyle>
            <a:lvl1pPr defTabSz="411480">
              <a:lnSpc>
                <a:spcPts val="1400"/>
              </a:lnSpc>
              <a:tabLst>
                <a:tab pos="749300" algn="l"/>
              </a:tabLst>
              <a:defRPr sz="12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orlage #14 Kopie 1">
    <p:bg>
      <p:bgPr>
        <a:solidFill>
          <a:srgbClr val="FFFFFF"/>
        </a:solidFill>
        <a:effectLst/>
      </p:bgPr>
    </p:bg>
    <p:spTree>
      <p:nvGrpSpPr>
        <p:cNvPr id="1" name=""/>
        <p:cNvGrpSpPr/>
        <p:nvPr/>
      </p:nvGrpSpPr>
      <p:grpSpPr>
        <a:xfrm>
          <a:off x="0" y="0"/>
          <a:ext cx="0" cy="0"/>
          <a:chOff x="0" y="0"/>
          <a:chExt cx="0" cy="0"/>
        </a:xfrm>
      </p:grpSpPr>
      <p:sp>
        <p:nvSpPr>
          <p:cNvPr id="210" name="Shape 210"/>
          <p:cNvSpPr/>
          <p:nvPr/>
        </p:nvSpPr>
        <p:spPr>
          <a:xfrm>
            <a:off x="-91440" y="-11430"/>
            <a:ext cx="9281160" cy="6858001"/>
          </a:xfrm>
          <a:prstGeom prst="rect">
            <a:avLst/>
          </a:prstGeom>
          <a:solidFill>
            <a:srgbClr val="FFFFFF"/>
          </a:solidFill>
          <a:ln w="12700">
            <a:solidFill>
              <a:srgbClr val="000000"/>
            </a:solidFill>
            <a:miter lim="400000"/>
          </a:ln>
        </p:spPr>
        <p:txBody>
          <a:bodyPr lIns="45719" rIns="45719" anchor="ct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211" name="Shape 211"/>
          <p:cNvSpPr/>
          <p:nvPr/>
        </p:nvSpPr>
        <p:spPr>
          <a:xfrm>
            <a:off x="-90170" y="-38100"/>
            <a:ext cx="9281160" cy="6954193"/>
          </a:xfrm>
          <a:prstGeom prst="rect">
            <a:avLst/>
          </a:prstGeom>
          <a:solidFill>
            <a:srgbClr val="470702"/>
          </a:solidFill>
          <a:ln w="12700">
            <a:solidFill>
              <a:srgbClr val="000000"/>
            </a:solidFill>
            <a:miter lim="400000"/>
          </a:ln>
        </p:spPr>
        <p:txBody>
          <a:bodyPr lIns="45719" rIns="45719" anchor="ct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212" name="Shape 212"/>
          <p:cNvSpPr>
            <a:spLocks noGrp="1"/>
          </p:cNvSpPr>
          <p:nvPr>
            <p:ph type="sldNum" sz="quarter" idx="2"/>
          </p:nvPr>
        </p:nvSpPr>
        <p:spPr>
          <a:xfrm>
            <a:off x="4450714" y="6515100"/>
            <a:ext cx="231141" cy="231140"/>
          </a:xfrm>
          <a:prstGeom prst="rect">
            <a:avLst/>
          </a:prstGeom>
        </p:spPr>
        <p:txBody>
          <a:bodyPr lIns="45719" tIns="45719" rIns="45719" bIns="45719"/>
          <a:lstStyle>
            <a:lvl1pPr defTabSz="411480">
              <a:defRPr sz="10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mD blue">
    <p:bg>
      <p:bgPr>
        <a:solidFill>
          <a:srgbClr val="FFFFFF"/>
        </a:solidFill>
        <a:effectLst/>
      </p:bgPr>
    </p:bg>
    <p:spTree>
      <p:nvGrpSpPr>
        <p:cNvPr id="1" name=""/>
        <p:cNvGrpSpPr/>
        <p:nvPr/>
      </p:nvGrpSpPr>
      <p:grpSpPr>
        <a:xfrm>
          <a:off x="0" y="0"/>
          <a:ext cx="0" cy="0"/>
          <a:chOff x="0" y="0"/>
          <a:chExt cx="0" cy="0"/>
        </a:xfrm>
      </p:grpSpPr>
      <p:sp>
        <p:nvSpPr>
          <p:cNvPr id="219" name="Shape 219"/>
          <p:cNvSpPr/>
          <p:nvPr/>
        </p:nvSpPr>
        <p:spPr>
          <a:xfrm>
            <a:off x="-45720" y="-80010"/>
            <a:ext cx="9178290" cy="6938010"/>
          </a:xfrm>
          <a:prstGeom prst="rect">
            <a:avLst/>
          </a:prstGeom>
          <a:solidFill>
            <a:srgbClr val="DCEDFF"/>
          </a:solidFill>
          <a:ln w="12700">
            <a:solidFill>
              <a:srgbClr val="DCEDFF"/>
            </a:solidFill>
            <a:miter lim="400000"/>
          </a:ln>
        </p:spPr>
        <p:txBody>
          <a:bodyPr lIns="34290" tIns="34290" rIns="34290" bIns="34290" anchor="ct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sp>
        <p:nvSpPr>
          <p:cNvPr id="220" name="Shape 220"/>
          <p:cNvSpPr/>
          <p:nvPr/>
        </p:nvSpPr>
        <p:spPr>
          <a:xfrm>
            <a:off x="0" y="6629400"/>
            <a:ext cx="2983231" cy="2540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411480">
              <a:lnSpc>
                <a:spcPts val="1200"/>
              </a:lnSpc>
              <a:tabLst>
                <a:tab pos="749300" algn="l"/>
                <a:tab pos="1892300" algn="l"/>
              </a:tabLst>
              <a:defRPr sz="1000" i="1">
                <a:solidFill>
                  <a:srgbClr val="011A9A"/>
                </a:solidFill>
                <a:latin typeface="Helvetica"/>
                <a:ea typeface="Helvetica"/>
                <a:cs typeface="Helvetica"/>
                <a:sym typeface="Helvetica"/>
              </a:defRPr>
            </a:lvl1pPr>
          </a:lstStyle>
          <a:p>
            <a:pPr>
              <a:defRPr i="0"/>
            </a:pPr>
            <a:r>
              <a:rPr i="1"/>
              <a:t>Science meets Dharma</a:t>
            </a:r>
          </a:p>
        </p:txBody>
      </p:sp>
      <p:sp>
        <p:nvSpPr>
          <p:cNvPr id="221" name="Shape 221"/>
          <p:cNvSpPr/>
          <p:nvPr/>
        </p:nvSpPr>
        <p:spPr>
          <a:xfrm flipV="1">
            <a:off x="0" y="6664326"/>
            <a:ext cx="9192270" cy="3175"/>
          </a:xfrm>
          <a:prstGeom prst="line">
            <a:avLst/>
          </a:prstGeom>
          <a:ln w="25400">
            <a:solidFill>
              <a:srgbClr val="15248C"/>
            </a:solidFill>
            <a:miter lim="400000"/>
          </a:ln>
        </p:spPr>
        <p:txBody>
          <a:bodyPr lIns="45719" rIns="45719" anchor="ctr"/>
          <a:lstStyle/>
          <a:p>
            <a:pPr algn="l" defTabSz="411480">
              <a:defRPr sz="1000">
                <a:latin typeface="Helvetica"/>
                <a:ea typeface="Helvetica"/>
                <a:cs typeface="Helvetica"/>
                <a:sym typeface="Helvetica"/>
              </a:defRPr>
            </a:pPr>
            <a:endParaRPr/>
          </a:p>
        </p:txBody>
      </p:sp>
      <p:sp>
        <p:nvSpPr>
          <p:cNvPr id="222" name="Shape 222"/>
          <p:cNvSpPr/>
          <p:nvPr/>
        </p:nvSpPr>
        <p:spPr>
          <a:xfrm>
            <a:off x="8115300" y="6629400"/>
            <a:ext cx="1062990" cy="2540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11480">
              <a:lnSpc>
                <a:spcPts val="1200"/>
              </a:lnSpc>
              <a:tabLst>
                <a:tab pos="749300" algn="l"/>
                <a:tab pos="1892300" algn="l"/>
              </a:tabLst>
              <a:defRPr sz="1000">
                <a:solidFill>
                  <a:srgbClr val="011A9A"/>
                </a:solidFill>
                <a:latin typeface="Helvetica"/>
                <a:ea typeface="Helvetica"/>
                <a:cs typeface="Helvetica"/>
                <a:sym typeface="Helvetica"/>
              </a:defRPr>
            </a:lvl1pPr>
          </a:lstStyle>
          <a:p>
            <a:r>
              <a:t>Werner Nater</a:t>
            </a:r>
          </a:p>
        </p:txBody>
      </p:sp>
      <p:sp>
        <p:nvSpPr>
          <p:cNvPr id="223" name="Shape 223"/>
          <p:cNvSpPr>
            <a:spLocks noGrp="1"/>
          </p:cNvSpPr>
          <p:nvPr>
            <p:ph type="sldNum" sz="quarter" idx="2"/>
          </p:nvPr>
        </p:nvSpPr>
        <p:spPr>
          <a:xfrm>
            <a:off x="4461363" y="6667500"/>
            <a:ext cx="222544" cy="220981"/>
          </a:xfrm>
          <a:prstGeom prst="rect">
            <a:avLst/>
          </a:prstGeom>
        </p:spPr>
        <p:txBody>
          <a:bodyPr lIns="34290" tIns="34290" rIns="34290" bIns="34290" anchor="ctr"/>
          <a:lstStyle>
            <a:lvl1pPr defTabSz="411480">
              <a:lnSpc>
                <a:spcPts val="1200"/>
              </a:lnSpc>
              <a:tabLst>
                <a:tab pos="749300" algn="l"/>
              </a:tabLst>
              <a:defRPr sz="10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Vorlage 5">
    <p:bg>
      <p:bgPr>
        <a:solidFill>
          <a:srgbClr val="FFFFFF"/>
        </a:solidFill>
        <a:effectLst/>
      </p:bgPr>
    </p:bg>
    <p:spTree>
      <p:nvGrpSpPr>
        <p:cNvPr id="1" name=""/>
        <p:cNvGrpSpPr/>
        <p:nvPr/>
      </p:nvGrpSpPr>
      <p:grpSpPr>
        <a:xfrm>
          <a:off x="0" y="0"/>
          <a:ext cx="0" cy="0"/>
          <a:chOff x="0" y="0"/>
          <a:chExt cx="0" cy="0"/>
        </a:xfrm>
      </p:grpSpPr>
      <p:sp>
        <p:nvSpPr>
          <p:cNvPr id="230" name="Shape 230"/>
          <p:cNvSpPr/>
          <p:nvPr/>
        </p:nvSpPr>
        <p:spPr>
          <a:xfrm>
            <a:off x="-91440" y="-11430"/>
            <a:ext cx="9281160" cy="6858001"/>
          </a:xfrm>
          <a:prstGeom prst="rect">
            <a:avLst/>
          </a:prstGeom>
          <a:solidFill>
            <a:srgbClr val="FFFFFF"/>
          </a:solidFill>
          <a:ln w="12700">
            <a:solidFill>
              <a:srgbClr val="000000"/>
            </a:solidFill>
            <a:miter lim="400000"/>
          </a:ln>
        </p:spPr>
        <p:txBody>
          <a:bodyPr lIns="45719" rIns="45719" anchor="ct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231" name="Shape 231"/>
          <p:cNvSpPr/>
          <p:nvPr/>
        </p:nvSpPr>
        <p:spPr>
          <a:xfrm>
            <a:off x="-26670" y="-87045"/>
            <a:ext cx="9281160" cy="7007276"/>
          </a:xfrm>
          <a:prstGeom prst="rect">
            <a:avLst/>
          </a:prstGeom>
          <a:solidFill>
            <a:srgbClr val="470702"/>
          </a:solidFill>
          <a:ln w="12700">
            <a:solidFill>
              <a:srgbClr val="000000"/>
            </a:solidFill>
            <a:miter lim="400000"/>
          </a:ln>
        </p:spPr>
        <p:txBody>
          <a:bodyPr lIns="45719" rIns="45719" anchor="ct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232" name="Shape 232"/>
          <p:cNvSpPr>
            <a:spLocks noGrp="1"/>
          </p:cNvSpPr>
          <p:nvPr>
            <p:ph type="sldNum" sz="quarter" idx="2"/>
          </p:nvPr>
        </p:nvSpPr>
        <p:spPr>
          <a:xfrm>
            <a:off x="4457064" y="6526529"/>
            <a:ext cx="218441" cy="218441"/>
          </a:xfrm>
          <a:prstGeom prst="rect">
            <a:avLst/>
          </a:prstGeom>
        </p:spPr>
        <p:txBody>
          <a:bodyPr lIns="45719" tIns="45719" rIns="45719" bIns="45719"/>
          <a:lstStyle>
            <a:lvl1pPr defTabSz="411480">
              <a:defRPr sz="9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Vorlage 5">
    <p:bg>
      <p:bgPr>
        <a:solidFill>
          <a:srgbClr val="FFFFFF"/>
        </a:solidFill>
        <a:effectLst/>
      </p:bgPr>
    </p:bg>
    <p:spTree>
      <p:nvGrpSpPr>
        <p:cNvPr id="1" name=""/>
        <p:cNvGrpSpPr/>
        <p:nvPr/>
      </p:nvGrpSpPr>
      <p:grpSpPr>
        <a:xfrm>
          <a:off x="0" y="0"/>
          <a:ext cx="0" cy="0"/>
          <a:chOff x="0" y="0"/>
          <a:chExt cx="0" cy="0"/>
        </a:xfrm>
      </p:grpSpPr>
      <p:sp>
        <p:nvSpPr>
          <p:cNvPr id="239" name="Shape 239"/>
          <p:cNvSpPr/>
          <p:nvPr/>
        </p:nvSpPr>
        <p:spPr>
          <a:xfrm>
            <a:off x="-91440" y="-11430"/>
            <a:ext cx="9281160" cy="6858001"/>
          </a:xfrm>
          <a:prstGeom prst="rect">
            <a:avLst/>
          </a:prstGeom>
          <a:solidFill>
            <a:srgbClr val="FFFFFF"/>
          </a:solidFill>
          <a:ln w="12700">
            <a:solidFill>
              <a:srgbClr val="000000"/>
            </a:solidFill>
            <a:miter lim="400000"/>
          </a:ln>
        </p:spPr>
        <p:txBody>
          <a:bodyPr lIns="45719" rIns="45719" anchor="ct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240" name="Shape 240"/>
          <p:cNvSpPr/>
          <p:nvPr/>
        </p:nvSpPr>
        <p:spPr>
          <a:xfrm>
            <a:off x="-50483" y="-34291"/>
            <a:ext cx="9343073" cy="6903722"/>
          </a:xfrm>
          <a:prstGeom prst="rect">
            <a:avLst/>
          </a:prstGeom>
          <a:solidFill>
            <a:srgbClr val="470702"/>
          </a:solidFill>
          <a:ln w="12700">
            <a:solidFill>
              <a:srgbClr val="000000"/>
            </a:solidFill>
            <a:miter lim="400000"/>
          </a:ln>
        </p:spPr>
        <p:txBody>
          <a:bodyPr lIns="45719" rIns="45719" anchor="ct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241" name="Shape 241"/>
          <p:cNvSpPr>
            <a:spLocks noGrp="1"/>
          </p:cNvSpPr>
          <p:nvPr>
            <p:ph type="sldNum" sz="quarter" idx="2"/>
          </p:nvPr>
        </p:nvSpPr>
        <p:spPr>
          <a:xfrm>
            <a:off x="4457064" y="6526529"/>
            <a:ext cx="218441" cy="218441"/>
          </a:xfrm>
          <a:prstGeom prst="rect">
            <a:avLst/>
          </a:prstGeom>
        </p:spPr>
        <p:txBody>
          <a:bodyPr lIns="45719" tIns="45719" rIns="45719" bIns="45719"/>
          <a:lstStyle>
            <a:lvl1pPr defTabSz="411480">
              <a:defRPr sz="9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Vorlage #14 Kopie 1">
    <p:bg>
      <p:bgPr>
        <a:solidFill>
          <a:srgbClr val="FFFFFF"/>
        </a:solidFill>
        <a:effectLst/>
      </p:bgPr>
    </p:bg>
    <p:spTree>
      <p:nvGrpSpPr>
        <p:cNvPr id="1" name=""/>
        <p:cNvGrpSpPr/>
        <p:nvPr/>
      </p:nvGrpSpPr>
      <p:grpSpPr>
        <a:xfrm>
          <a:off x="0" y="0"/>
          <a:ext cx="0" cy="0"/>
          <a:chOff x="0" y="0"/>
          <a:chExt cx="0" cy="0"/>
        </a:xfrm>
      </p:grpSpPr>
      <p:sp>
        <p:nvSpPr>
          <p:cNvPr id="248" name="Shape 248"/>
          <p:cNvSpPr/>
          <p:nvPr/>
        </p:nvSpPr>
        <p:spPr>
          <a:xfrm>
            <a:off x="-91440" y="-11430"/>
            <a:ext cx="9281160" cy="6858001"/>
          </a:xfrm>
          <a:prstGeom prst="rect">
            <a:avLst/>
          </a:prstGeom>
          <a:solidFill>
            <a:srgbClr val="FFFFFF"/>
          </a:solidFill>
          <a:ln w="12700">
            <a:solidFill>
              <a:srgbClr val="000000"/>
            </a:solidFill>
            <a:miter lim="400000"/>
          </a:ln>
        </p:spPr>
        <p:txBody>
          <a:bodyPr lIns="45719" rIns="45719" anchor="ct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249" name="Shape 249"/>
          <p:cNvSpPr/>
          <p:nvPr/>
        </p:nvSpPr>
        <p:spPr>
          <a:xfrm>
            <a:off x="11430" y="11430"/>
            <a:ext cx="9225303" cy="6858001"/>
          </a:xfrm>
          <a:prstGeom prst="rect">
            <a:avLst/>
          </a:prstGeom>
          <a:solidFill>
            <a:srgbClr val="470702"/>
          </a:solidFill>
          <a:ln w="12700">
            <a:solidFill>
              <a:srgbClr val="000000"/>
            </a:solidFill>
            <a:miter lim="400000"/>
          </a:ln>
        </p:spPr>
        <p:txBody>
          <a:bodyPr lIns="45719" rIns="45719" anchor="ct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250" name="Shape 250"/>
          <p:cNvSpPr>
            <a:spLocks noGrp="1"/>
          </p:cNvSpPr>
          <p:nvPr>
            <p:ph type="sldNum" sz="quarter" idx="2"/>
          </p:nvPr>
        </p:nvSpPr>
        <p:spPr>
          <a:xfrm>
            <a:off x="4450714" y="6515100"/>
            <a:ext cx="231141" cy="231140"/>
          </a:xfrm>
          <a:prstGeom prst="rect">
            <a:avLst/>
          </a:prstGeom>
        </p:spPr>
        <p:txBody>
          <a:bodyPr lIns="45719" tIns="45719" rIns="45719" bIns="45719"/>
          <a:lstStyle>
            <a:lvl1pPr defTabSz="411480">
              <a:defRPr sz="10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Vorlage 5">
    <p:bg>
      <p:bgPr>
        <a:solidFill>
          <a:srgbClr val="FFFFFF"/>
        </a:solidFill>
        <a:effectLst/>
      </p:bgPr>
    </p:bg>
    <p:spTree>
      <p:nvGrpSpPr>
        <p:cNvPr id="1" name=""/>
        <p:cNvGrpSpPr/>
        <p:nvPr/>
      </p:nvGrpSpPr>
      <p:grpSpPr>
        <a:xfrm>
          <a:off x="0" y="0"/>
          <a:ext cx="0" cy="0"/>
          <a:chOff x="0" y="0"/>
          <a:chExt cx="0" cy="0"/>
        </a:xfrm>
      </p:grpSpPr>
      <p:sp>
        <p:nvSpPr>
          <p:cNvPr id="257" name="Shape 257"/>
          <p:cNvSpPr/>
          <p:nvPr/>
        </p:nvSpPr>
        <p:spPr>
          <a:xfrm>
            <a:off x="-91440" y="-11430"/>
            <a:ext cx="9281160" cy="6858001"/>
          </a:xfrm>
          <a:prstGeom prst="rect">
            <a:avLst/>
          </a:prstGeom>
          <a:solidFill>
            <a:srgbClr val="FFFFFF"/>
          </a:solidFill>
          <a:ln w="12700">
            <a:solidFill>
              <a:srgbClr val="000000"/>
            </a:solidFill>
            <a:miter lim="400000"/>
          </a:ln>
        </p:spPr>
        <p:txBody>
          <a:bodyPr lIns="45719" rIns="45719" anchor="ct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258" name="Shape 258"/>
          <p:cNvSpPr/>
          <p:nvPr/>
        </p:nvSpPr>
        <p:spPr>
          <a:xfrm>
            <a:off x="-148590" y="-34290"/>
            <a:ext cx="9441180" cy="6903721"/>
          </a:xfrm>
          <a:prstGeom prst="rect">
            <a:avLst/>
          </a:prstGeom>
          <a:solidFill>
            <a:srgbClr val="470702"/>
          </a:solidFill>
          <a:ln w="12700">
            <a:solidFill>
              <a:srgbClr val="000000"/>
            </a:solidFill>
            <a:miter lim="400000"/>
          </a:ln>
        </p:spPr>
        <p:txBody>
          <a:bodyPr lIns="45719" rIns="45719" anchor="ct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259" name="Shape 259"/>
          <p:cNvSpPr>
            <a:spLocks noGrp="1"/>
          </p:cNvSpPr>
          <p:nvPr>
            <p:ph type="sldNum" sz="quarter" idx="2"/>
          </p:nvPr>
        </p:nvSpPr>
        <p:spPr>
          <a:xfrm>
            <a:off x="4457064" y="6526529"/>
            <a:ext cx="218441" cy="218441"/>
          </a:xfrm>
          <a:prstGeom prst="rect">
            <a:avLst/>
          </a:prstGeom>
        </p:spPr>
        <p:txBody>
          <a:bodyPr lIns="45719" tIns="45719" rIns="45719" bIns="45719"/>
          <a:lstStyle>
            <a:lvl1pPr defTabSz="411480">
              <a:defRPr sz="9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mD  weiss normal">
    <p:bg>
      <p:bgPr>
        <a:solidFill>
          <a:srgbClr val="FFFFFF"/>
        </a:solidFill>
        <a:effectLst/>
      </p:bgPr>
    </p:bg>
    <p:spTree>
      <p:nvGrpSpPr>
        <p:cNvPr id="1" name=""/>
        <p:cNvGrpSpPr/>
        <p:nvPr/>
      </p:nvGrpSpPr>
      <p:grpSpPr>
        <a:xfrm>
          <a:off x="0" y="0"/>
          <a:ext cx="0" cy="0"/>
          <a:chOff x="0" y="0"/>
          <a:chExt cx="0" cy="0"/>
        </a:xfrm>
      </p:grpSpPr>
      <p:sp>
        <p:nvSpPr>
          <p:cNvPr id="266" name="Shape 266"/>
          <p:cNvSpPr/>
          <p:nvPr/>
        </p:nvSpPr>
        <p:spPr>
          <a:xfrm>
            <a:off x="-1" y="6617969"/>
            <a:ext cx="3211832" cy="259299"/>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lvl1pPr algn="l" defTabSz="411480">
              <a:lnSpc>
                <a:spcPts val="1300"/>
              </a:lnSpc>
              <a:tabLst>
                <a:tab pos="749300" algn="l"/>
                <a:tab pos="1879600" algn="l"/>
              </a:tabLst>
              <a:defRPr sz="1100" i="1">
                <a:solidFill>
                  <a:srgbClr val="011A9A"/>
                </a:solidFill>
                <a:latin typeface="Helvetica"/>
                <a:ea typeface="Helvetica"/>
                <a:cs typeface="Helvetica"/>
                <a:sym typeface="Helvetica"/>
              </a:defRPr>
            </a:lvl1pPr>
          </a:lstStyle>
          <a:p>
            <a:r>
              <a:t>Science meets Dharma</a:t>
            </a:r>
          </a:p>
        </p:txBody>
      </p:sp>
      <p:sp>
        <p:nvSpPr>
          <p:cNvPr id="267" name="Shape 267"/>
          <p:cNvSpPr/>
          <p:nvPr/>
        </p:nvSpPr>
        <p:spPr>
          <a:xfrm>
            <a:off x="-1" y="6663690"/>
            <a:ext cx="9132572" cy="1"/>
          </a:xfrm>
          <a:prstGeom prst="line">
            <a:avLst/>
          </a:prstGeom>
          <a:ln w="25400">
            <a:solidFill>
              <a:srgbClr val="15248C"/>
            </a:solidFill>
            <a:miter lim="400000"/>
          </a:ln>
        </p:spPr>
        <p:txBody>
          <a:bodyPr lIns="32146" tIns="32146" rIns="32146" bIns="32146"/>
          <a:lstStyle/>
          <a:p>
            <a:pPr defTabSz="411480"/>
            <a:endParaRPr/>
          </a:p>
        </p:txBody>
      </p:sp>
      <p:sp>
        <p:nvSpPr>
          <p:cNvPr id="268" name="Shape 268"/>
          <p:cNvSpPr/>
          <p:nvPr/>
        </p:nvSpPr>
        <p:spPr>
          <a:xfrm>
            <a:off x="8069579" y="6617969"/>
            <a:ext cx="1062992" cy="259299"/>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lvl1pPr defTabSz="411480">
              <a:lnSpc>
                <a:spcPts val="1300"/>
              </a:lnSpc>
              <a:tabLst>
                <a:tab pos="749300" algn="l"/>
                <a:tab pos="1879600" algn="l"/>
              </a:tabLst>
              <a:defRPr sz="1100">
                <a:solidFill>
                  <a:srgbClr val="011A9A"/>
                </a:solidFill>
                <a:latin typeface="Helvetica"/>
                <a:ea typeface="Helvetica"/>
                <a:cs typeface="Helvetica"/>
                <a:sym typeface="Helvetica"/>
              </a:defRPr>
            </a:lvl1pPr>
          </a:lstStyle>
          <a:p>
            <a:r>
              <a:t>Werner Nater</a:t>
            </a:r>
          </a:p>
        </p:txBody>
      </p:sp>
      <p:sp>
        <p:nvSpPr>
          <p:cNvPr id="269" name="Shape 269"/>
          <p:cNvSpPr>
            <a:spLocks noGrp="1"/>
          </p:cNvSpPr>
          <p:nvPr>
            <p:ph type="sldNum" sz="quarter" idx="2"/>
          </p:nvPr>
        </p:nvSpPr>
        <p:spPr>
          <a:xfrm>
            <a:off x="4447951" y="6642625"/>
            <a:ext cx="236668" cy="236439"/>
          </a:xfrm>
          <a:prstGeom prst="rect">
            <a:avLst/>
          </a:prstGeom>
        </p:spPr>
        <p:txBody>
          <a:bodyPr lIns="34289" tIns="34289" rIns="34289" bIns="34289" anchor="ctr"/>
          <a:lstStyle>
            <a:lvl1pPr defTabSz="411480">
              <a:lnSpc>
                <a:spcPts val="1300"/>
              </a:lnSpc>
              <a:tabLst>
                <a:tab pos="749300" algn="l"/>
              </a:tabLst>
              <a:defRPr sz="1100">
                <a:solidFill>
                  <a:srgbClr val="0000EE"/>
                </a:solidFill>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c">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ck ">
    <p:spTree>
      <p:nvGrpSpPr>
        <p:cNvPr id="1" name=""/>
        <p:cNvGrpSpPr/>
        <p:nvPr/>
      </p:nvGrpSpPr>
      <p:grpSpPr>
        <a:xfrm>
          <a:off x="0" y="0"/>
          <a:ext cx="0" cy="0"/>
          <a:chOff x="0" y="0"/>
          <a:chExt cx="0" cy="0"/>
        </a:xfrm>
      </p:grpSpPr>
      <p:sp>
        <p:nvSpPr>
          <p:cNvPr id="41" name="Shape 41"/>
          <p:cNvSpPr/>
          <p:nvPr/>
        </p:nvSpPr>
        <p:spPr>
          <a:xfrm>
            <a:off x="-38100" y="0"/>
            <a:ext cx="9207500" cy="6845300"/>
          </a:xfrm>
          <a:prstGeom prst="rect">
            <a:avLst/>
          </a:prstGeom>
          <a:solidFill>
            <a:srgbClr val="000000"/>
          </a:solidFill>
          <a:ln w="254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red">
    <p:bg>
      <p:bgPr>
        <a:solidFill>
          <a:srgbClr val="FFFFFF"/>
        </a:solidFill>
        <a:effectLst/>
      </p:bgPr>
    </p:bg>
    <p:spTree>
      <p:nvGrpSpPr>
        <p:cNvPr id="1" name=""/>
        <p:cNvGrpSpPr/>
        <p:nvPr/>
      </p:nvGrpSpPr>
      <p:grpSpPr>
        <a:xfrm>
          <a:off x="0" y="0"/>
          <a:ext cx="0" cy="0"/>
          <a:chOff x="0" y="0"/>
          <a:chExt cx="0" cy="0"/>
        </a:xfrm>
      </p:grpSpPr>
      <p:sp>
        <p:nvSpPr>
          <p:cNvPr id="49" name="Shape 49"/>
          <p:cNvSpPr/>
          <p:nvPr/>
        </p:nvSpPr>
        <p:spPr>
          <a:xfrm>
            <a:off x="-88900" y="-12700"/>
            <a:ext cx="9283700" cy="6858000"/>
          </a:xfrm>
          <a:prstGeom prst="rect">
            <a:avLst/>
          </a:prstGeom>
          <a:solidFill>
            <a:srgbClr val="FFFFFF"/>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
        <p:nvSpPr>
          <p:cNvPr id="50" name="Shape 50"/>
          <p:cNvSpPr/>
          <p:nvPr/>
        </p:nvSpPr>
        <p:spPr>
          <a:xfrm>
            <a:off x="12700" y="12700"/>
            <a:ext cx="9118600" cy="6858000"/>
          </a:xfrm>
          <a:prstGeom prst="rect">
            <a:avLst/>
          </a:prstGeom>
          <a:solidFill>
            <a:srgbClr val="470702"/>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
        <p:nvSpPr>
          <p:cNvPr id="51" name="Shape 51"/>
          <p:cNvSpPr>
            <a:spLocks noGrp="1"/>
          </p:cNvSpPr>
          <p:nvPr>
            <p:ph type="sldNum" sz="quarter" idx="2"/>
          </p:nvPr>
        </p:nvSpPr>
        <p:spPr>
          <a:xfrm>
            <a:off x="4445000" y="6527800"/>
            <a:ext cx="241300" cy="241300"/>
          </a:xfrm>
          <a:prstGeom prst="rect">
            <a:avLst/>
          </a:prstGeom>
        </p:spPr>
        <p:txBody>
          <a:bodyPr/>
          <a:lstStyle>
            <a:lvl1pPr defTabSz="406400">
              <a:defRPr sz="10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gradFill flip="none" rotWithShape="1">
          <a:gsLst>
            <a:gs pos="0">
              <a:srgbClr val="941100"/>
            </a:gs>
            <a:gs pos="100000">
              <a:srgbClr val="000000"/>
            </a:gs>
          </a:gsLst>
          <a:lin ang="10800000" scaled="0"/>
        </a:gradFill>
        <a:effectLst/>
      </p:bgPr>
    </p:bg>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Titeltext</a:t>
            </a:r>
          </a:p>
        </p:txBody>
      </p:sp>
      <p:sp>
        <p:nvSpPr>
          <p:cNvPr id="59" name="Shape 59"/>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0" name="Shape 6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orlage #3">
    <p:bg>
      <p:bgPr>
        <a:solidFill>
          <a:srgbClr val="860E00"/>
        </a:solidFill>
        <a:effectLst/>
      </p:bgPr>
    </p:bg>
    <p:spTree>
      <p:nvGrpSpPr>
        <p:cNvPr id="1" name=""/>
        <p:cNvGrpSpPr/>
        <p:nvPr/>
      </p:nvGrpSpPr>
      <p:grpSpPr>
        <a:xfrm>
          <a:off x="0" y="0"/>
          <a:ext cx="0" cy="0"/>
          <a:chOff x="0" y="0"/>
          <a:chExt cx="0" cy="0"/>
        </a:xfrm>
      </p:grpSpPr>
      <p:sp>
        <p:nvSpPr>
          <p:cNvPr id="67" name="Shape 6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mD blue">
    <p:bg>
      <p:bgPr>
        <a:solidFill>
          <a:srgbClr val="FFFFFF"/>
        </a:solidFill>
        <a:effectLst/>
      </p:bgPr>
    </p:bg>
    <p:spTree>
      <p:nvGrpSpPr>
        <p:cNvPr id="1" name=""/>
        <p:cNvGrpSpPr/>
        <p:nvPr/>
      </p:nvGrpSpPr>
      <p:grpSpPr>
        <a:xfrm>
          <a:off x="0" y="0"/>
          <a:ext cx="0" cy="0"/>
          <a:chOff x="0" y="0"/>
          <a:chExt cx="0" cy="0"/>
        </a:xfrm>
      </p:grpSpPr>
      <p:sp>
        <p:nvSpPr>
          <p:cNvPr id="74" name="Shape 74"/>
          <p:cNvSpPr/>
          <p:nvPr/>
        </p:nvSpPr>
        <p:spPr>
          <a:xfrm>
            <a:off x="-50800" y="-76200"/>
            <a:ext cx="9182100" cy="6934200"/>
          </a:xfrm>
          <a:prstGeom prst="rect">
            <a:avLst/>
          </a:prstGeom>
          <a:solidFill>
            <a:srgbClr val="DCEDFF"/>
          </a:solidFill>
          <a:ln w="25400">
            <a:solidFill>
              <a:srgbClr val="DCEDFF"/>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75" name="Shape 75"/>
          <p:cNvSpPr/>
          <p:nvPr/>
        </p:nvSpPr>
        <p:spPr>
          <a:xfrm>
            <a:off x="0" y="6629400"/>
            <a:ext cx="2984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ts val="1400"/>
              </a:lnSpc>
              <a:tabLst>
                <a:tab pos="749300" algn="l"/>
                <a:tab pos="1892300" algn="l"/>
              </a:tabLst>
              <a:defRPr sz="1200" i="1">
                <a:solidFill>
                  <a:srgbClr val="011A9A"/>
                </a:solidFill>
                <a:latin typeface="Helvetica"/>
                <a:ea typeface="Helvetica"/>
                <a:cs typeface="Helvetica"/>
                <a:sym typeface="Helvetica"/>
              </a:defRPr>
            </a:lvl1pPr>
          </a:lstStyle>
          <a:p>
            <a:pPr>
              <a:defRPr i="0"/>
            </a:pPr>
            <a:r>
              <a:rPr i="1"/>
              <a:t>Science meets Dharma</a:t>
            </a:r>
          </a:p>
        </p:txBody>
      </p:sp>
      <p:sp>
        <p:nvSpPr>
          <p:cNvPr id="76" name="Shape 76"/>
          <p:cNvSpPr/>
          <p:nvPr/>
        </p:nvSpPr>
        <p:spPr>
          <a:xfrm flipV="1">
            <a:off x="0" y="6664326"/>
            <a:ext cx="9192270" cy="3175"/>
          </a:xfrm>
          <a:prstGeom prst="line">
            <a:avLst/>
          </a:prstGeom>
          <a:ln w="38100">
            <a:solidFill>
              <a:srgbClr val="15248C"/>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7" name="Shape 77"/>
          <p:cNvSpPr/>
          <p:nvPr/>
        </p:nvSpPr>
        <p:spPr>
          <a:xfrm>
            <a:off x="8115300" y="66294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Helvetica"/>
                <a:ea typeface="Helvetica"/>
                <a:cs typeface="Helvetica"/>
                <a:sym typeface="Helvetica"/>
              </a:defRPr>
            </a:lvl1pPr>
          </a:lstStyle>
          <a:p>
            <a:r>
              <a:t>Werner Nater</a:t>
            </a:r>
          </a:p>
        </p:txBody>
      </p:sp>
      <p:sp>
        <p:nvSpPr>
          <p:cNvPr id="78" name="Shape 78"/>
          <p:cNvSpPr>
            <a:spLocks noGrp="1"/>
          </p:cNvSpPr>
          <p:nvPr>
            <p:ph type="sldNum" sz="quarter" idx="2"/>
          </p:nvPr>
        </p:nvSpPr>
        <p:spPr>
          <a:xfrm>
            <a:off x="44434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Helvetica"/>
                <a:ea typeface="Helvetica"/>
                <a:cs typeface="Helvetica"/>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orlage #4">
    <p:spTree>
      <p:nvGrpSpPr>
        <p:cNvPr id="1" name=""/>
        <p:cNvGrpSpPr/>
        <p:nvPr/>
      </p:nvGrpSpPr>
      <p:grpSpPr>
        <a:xfrm>
          <a:off x="0" y="0"/>
          <a:ext cx="0" cy="0"/>
          <a:chOff x="0" y="0"/>
          <a:chExt cx="0" cy="0"/>
        </a:xfrm>
      </p:grpSpPr>
      <p:grpSp>
        <p:nvGrpSpPr>
          <p:cNvPr id="87" name="Group 87"/>
          <p:cNvGrpSpPr/>
          <p:nvPr/>
        </p:nvGrpSpPr>
        <p:grpSpPr>
          <a:xfrm>
            <a:off x="-177801" y="-277813"/>
            <a:ext cx="9321802" cy="7150101"/>
            <a:chOff x="0" y="0"/>
            <a:chExt cx="9321800" cy="7150100"/>
          </a:xfrm>
        </p:grpSpPr>
        <p:sp>
          <p:nvSpPr>
            <p:cNvPr id="85" name="Shape 85"/>
            <p:cNvSpPr/>
            <p:nvPr/>
          </p:nvSpPr>
          <p:spPr>
            <a:xfrm>
              <a:off x="0" y="0"/>
              <a:ext cx="9321801" cy="7150100"/>
            </a:xfrm>
            <a:prstGeom prst="rect">
              <a:avLst/>
            </a:prstGeom>
            <a:gradFill flip="none" rotWithShape="1">
              <a:gsLst>
                <a:gs pos="0">
                  <a:srgbClr val="000000">
                    <a:alpha val="43998"/>
                  </a:srgbClr>
                </a:gs>
                <a:gs pos="100000">
                  <a:srgbClr val="000000">
                    <a:alpha val="43998"/>
                  </a:srgbClr>
                </a:gs>
              </a:gsLst>
              <a:lin ang="10800000" scaled="0"/>
            </a:gra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1400">
                  <a:uFill>
                    <a:solidFill>
                      <a:srgbClr val="000000"/>
                    </a:solidFill>
                  </a:uFill>
                  <a:latin typeface="+mn-lt"/>
                  <a:ea typeface="+mn-ea"/>
                  <a:cs typeface="+mn-cs"/>
                  <a:sym typeface="Arial"/>
                </a:defRPr>
              </a:pPr>
              <a:endParaRPr/>
            </a:p>
          </p:txBody>
        </p:sp>
        <p:sp>
          <p:nvSpPr>
            <p:cNvPr id="86" name="Shape 86"/>
            <p:cNvSpPr/>
            <p:nvPr/>
          </p:nvSpPr>
          <p:spPr>
            <a:xfrm>
              <a:off x="0" y="0"/>
              <a:ext cx="9321801" cy="7150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L="40639" marR="40639" algn="l" defTabSz="914400">
                <a:buClr>
                  <a:srgbClr val="000000"/>
                </a:buClr>
                <a:buFont typeface="Arial"/>
                <a:defRPr sz="1400">
                  <a:uFill>
                    <a:solidFill>
                      <a:srgbClr val="000000"/>
                    </a:solidFill>
                  </a:uFill>
                  <a:latin typeface="+mn-lt"/>
                  <a:ea typeface="+mn-ea"/>
                  <a:cs typeface="+mn-cs"/>
                  <a:sym typeface="Arial"/>
                </a:defRPr>
              </a:lvl1pPr>
            </a:lstStyle>
            <a:p>
              <a:r>
                <a:t> </a:t>
              </a:r>
            </a:p>
          </p:txBody>
        </p:sp>
      </p:grpSp>
      <p:sp>
        <p:nvSpPr>
          <p:cNvPr id="88" name="Shape 8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FFFF"/>
            </a:gs>
          </a:gsLst>
          <a:lin ang="10800000" scaled="0"/>
        </a:gra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463966" y="6245225"/>
            <a:ext cx="312068" cy="298984"/>
          </a:xfrm>
          <a:prstGeom prst="rect">
            <a:avLst/>
          </a:prstGeom>
          <a:ln w="12700">
            <a:miter lim="400000"/>
          </a:ln>
        </p:spPr>
        <p:txBody>
          <a:bodyPr wrap="none" lIns="50800" tIns="50800" rIns="50800" bIns="50800">
            <a:spAutoFit/>
          </a:bodyPr>
          <a:lstStyle>
            <a:lvl1pPr defTabSz="457200">
              <a:defRPr sz="1400">
                <a:uFill>
                  <a:solidFill>
                    <a:srgbClr val="000000"/>
                  </a:solidFill>
                </a:uFill>
                <a:latin typeface="+mn-lt"/>
                <a:ea typeface="+mn-ea"/>
                <a:cs typeface="+mn-cs"/>
                <a:sym typeface="Arial"/>
              </a:defRPr>
            </a:lvl1pPr>
          </a:lstStyle>
          <a:p>
            <a:fld id="{86CB4B4D-7CA3-9044-876B-883B54F8677D}" type="slidenum">
              <a:t>‹Nr.›</a:t>
            </a:fld>
            <a:endParaRPr/>
          </a:p>
        </p:txBody>
      </p:sp>
      <p:sp>
        <p:nvSpPr>
          <p:cNvPr id="3" name="Shape 3"/>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Titeltext</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xmlns:p14="http://schemas.microsoft.com/office/powerpoint/2010/main" spd="med"/>
  <p:txStyles>
    <p:titleStyle>
      <a:lvl1pPr marL="40639" marR="40639"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1pPr>
      <a:lvl2pPr marL="40639" marR="40639" indent="228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2pPr>
      <a:lvl3pPr marL="40639" marR="40639"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3pPr>
      <a:lvl4pPr marL="40639" marR="40639" indent="685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4pPr>
      <a:lvl5pPr marL="40639" marR="40639"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5pPr>
      <a:lvl6pPr marL="40639" marR="40639" indent="11430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6pPr>
      <a:lvl7pPr marL="40639" marR="40639"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7pPr>
      <a:lvl8pPr marL="40639" marR="40639" indent="1600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8pPr>
      <a:lvl9pPr marL="40639" marR="40639"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824411" marR="40639"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59839" marR="40639"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780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tiff"/><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 Id="rId3" Type="http://schemas.openxmlformats.org/officeDocument/2006/relationships/image" Target="../media/image5.t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p:nvPr/>
        </p:nvSpPr>
        <p:spPr>
          <a:xfrm>
            <a:off x="-12700" y="0"/>
            <a:ext cx="9207500" cy="6896100"/>
          </a:xfrm>
          <a:prstGeom prst="rect">
            <a:avLst/>
          </a:prstGeom>
          <a:solidFill>
            <a:srgbClr val="000000"/>
          </a:solidFill>
          <a:ln w="12700">
            <a:solidFill>
              <a:srgbClr val="000000"/>
            </a:solidFill>
          </a:ln>
        </p:spPr>
        <p:txBody>
          <a:bodyPr lIns="50800" tIns="50800" rIns="50800" bIns="50800" anchor="ctr"/>
          <a:lstStyle/>
          <a:p>
            <a:pPr marL="40639" marR="40639" algn="l" defTabSz="914400">
              <a:defRPr sz="1400">
                <a:uFill>
                  <a:solidFill>
                    <a:srgbClr val="000000"/>
                  </a:solidFill>
                </a:uFill>
                <a:latin typeface="+mn-lt"/>
                <a:ea typeface="+mn-ea"/>
                <a:cs typeface="+mn-cs"/>
                <a:sym typeface="Arial"/>
              </a:defRPr>
            </a:pPr>
            <a:endParaRPr/>
          </a:p>
        </p:txBody>
      </p:sp>
      <p:sp>
        <p:nvSpPr>
          <p:cNvPr id="279" name="Shape 279"/>
          <p:cNvSpPr/>
          <p:nvPr/>
        </p:nvSpPr>
        <p:spPr>
          <a:xfrm>
            <a:off x="3683000" y="2540000"/>
            <a:ext cx="1778000" cy="1778000"/>
          </a:xfrm>
          <a:prstGeom prst="ellipse">
            <a:avLst/>
          </a:prstGeom>
          <a:solidFill>
            <a:srgbClr val="011A9A"/>
          </a:solidFill>
          <a:ln w="254000">
            <a:solidFill>
              <a:srgbClr val="FF2600"/>
            </a:solidFill>
            <a:miter lim="400000"/>
          </a:ln>
        </p:spPr>
        <p:txBody>
          <a:bodyPr lIns="50800" tIns="50800" rIns="50800" bIns="50800" anchor="ctr"/>
          <a:lstStyle/>
          <a:p>
            <a:pPr marL="40639" marR="40639" algn="l" defTabSz="914400">
              <a:defRPr sz="1400">
                <a:uFill>
                  <a:solidFill>
                    <a:srgbClr val="000000"/>
                  </a:solidFill>
                </a:uFill>
                <a:latin typeface="+mn-lt"/>
                <a:ea typeface="+mn-ea"/>
                <a:cs typeface="+mn-cs"/>
                <a:sym typeface="Arial"/>
              </a:defRPr>
            </a:pPr>
            <a:endParaRPr/>
          </a:p>
        </p:txBody>
      </p:sp>
      <p:sp>
        <p:nvSpPr>
          <p:cNvPr id="280" name="Shape 280"/>
          <p:cNvSpPr/>
          <p:nvPr/>
        </p:nvSpPr>
        <p:spPr>
          <a:xfrm flipV="1">
            <a:off x="0" y="3485927"/>
            <a:ext cx="646458" cy="224"/>
          </a:xfrm>
          <a:prstGeom prst="line">
            <a:avLst/>
          </a:prstGeom>
          <a:ln w="127000">
            <a:solidFill>
              <a:srgbClr val="FF2600"/>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81" name="Shape 281"/>
          <p:cNvSpPr/>
          <p:nvPr/>
        </p:nvSpPr>
        <p:spPr>
          <a:xfrm>
            <a:off x="8509000" y="3429000"/>
            <a:ext cx="635000" cy="0"/>
          </a:xfrm>
          <a:prstGeom prst="line">
            <a:avLst/>
          </a:prstGeom>
          <a:ln w="127000">
            <a:solidFill>
              <a:srgbClr val="FF2600"/>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grpSp>
        <p:nvGrpSpPr>
          <p:cNvPr id="284" name="Group 284"/>
          <p:cNvGrpSpPr/>
          <p:nvPr/>
        </p:nvGrpSpPr>
        <p:grpSpPr>
          <a:xfrm rot="10800000">
            <a:off x="-1" y="5549900"/>
            <a:ext cx="1295401" cy="1295400"/>
            <a:chOff x="0" y="0"/>
            <a:chExt cx="1295400" cy="1295400"/>
          </a:xfrm>
        </p:grpSpPr>
        <p:sp>
          <p:nvSpPr>
            <p:cNvPr id="282" name="Shape 282"/>
            <p:cNvSpPr/>
            <p:nvPr/>
          </p:nvSpPr>
          <p:spPr>
            <a:xfrm>
              <a:off x="0" y="381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283" name="Shape 283"/>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grpSp>
        <p:nvGrpSpPr>
          <p:cNvPr id="287" name="Group 287"/>
          <p:cNvGrpSpPr/>
          <p:nvPr/>
        </p:nvGrpSpPr>
        <p:grpSpPr>
          <a:xfrm rot="10800000" flipH="1">
            <a:off x="7848600" y="5549900"/>
            <a:ext cx="1295400" cy="1295400"/>
            <a:chOff x="0" y="0"/>
            <a:chExt cx="1295400" cy="1295400"/>
          </a:xfrm>
        </p:grpSpPr>
        <p:sp>
          <p:nvSpPr>
            <p:cNvPr id="285" name="Shape 285"/>
            <p:cNvSpPr/>
            <p:nvPr/>
          </p:nvSpPr>
          <p:spPr>
            <a:xfrm>
              <a:off x="0" y="381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286" name="Shape 286"/>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grpSp>
        <p:nvGrpSpPr>
          <p:cNvPr id="290" name="Group 290"/>
          <p:cNvGrpSpPr/>
          <p:nvPr/>
        </p:nvGrpSpPr>
        <p:grpSpPr>
          <a:xfrm>
            <a:off x="7848600" y="12700"/>
            <a:ext cx="1295400" cy="1295400"/>
            <a:chOff x="0" y="0"/>
            <a:chExt cx="1295400" cy="1295400"/>
          </a:xfrm>
        </p:grpSpPr>
        <p:sp>
          <p:nvSpPr>
            <p:cNvPr id="288" name="Shape 288"/>
            <p:cNvSpPr/>
            <p:nvPr/>
          </p:nvSpPr>
          <p:spPr>
            <a:xfrm>
              <a:off x="0" y="508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289" name="Shape 289"/>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grpSp>
        <p:nvGrpSpPr>
          <p:cNvPr id="293" name="Group 293"/>
          <p:cNvGrpSpPr/>
          <p:nvPr/>
        </p:nvGrpSpPr>
        <p:grpSpPr>
          <a:xfrm flipH="1">
            <a:off x="0" y="12700"/>
            <a:ext cx="1295400" cy="1295400"/>
            <a:chOff x="0" y="0"/>
            <a:chExt cx="1295400" cy="1295400"/>
          </a:xfrm>
        </p:grpSpPr>
        <p:sp>
          <p:nvSpPr>
            <p:cNvPr id="291" name="Shape 291"/>
            <p:cNvSpPr/>
            <p:nvPr/>
          </p:nvSpPr>
          <p:spPr>
            <a:xfrm>
              <a:off x="0" y="508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292" name="Shape 292"/>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sp>
        <p:nvSpPr>
          <p:cNvPr id="294" name="Shape 294"/>
          <p:cNvSpPr/>
          <p:nvPr/>
        </p:nvSpPr>
        <p:spPr>
          <a:xfrm>
            <a:off x="4559300" y="222"/>
            <a:ext cx="12700" cy="651288"/>
          </a:xfrm>
          <a:prstGeom prst="line">
            <a:avLst/>
          </a:prstGeom>
          <a:ln w="127000">
            <a:solidFill>
              <a:srgbClr val="FF2600"/>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95" name="Shape 295"/>
          <p:cNvSpPr/>
          <p:nvPr/>
        </p:nvSpPr>
        <p:spPr>
          <a:xfrm>
            <a:off x="4559300" y="6210300"/>
            <a:ext cx="12700" cy="651288"/>
          </a:xfrm>
          <a:prstGeom prst="line">
            <a:avLst/>
          </a:prstGeom>
          <a:ln w="127000">
            <a:solidFill>
              <a:srgbClr val="FF2600"/>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96" name="Shape 296"/>
          <p:cNvSpPr>
            <a:spLocks noGrp="1"/>
          </p:cNvSpPr>
          <p:nvPr>
            <p:ph type="sldNum" sz="quarter" idx="2"/>
          </p:nvPr>
        </p:nvSpPr>
        <p:spPr>
          <a:xfrm>
            <a:off x="7463966" y="6245225"/>
            <a:ext cx="312068" cy="3048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10</a:t>
            </a:fld>
            <a:endParaRPr/>
          </a:p>
        </p:txBody>
      </p:sp>
      <p:sp>
        <p:nvSpPr>
          <p:cNvPr id="375" name="Shape 375"/>
          <p:cNvSpPr/>
          <p:nvPr/>
        </p:nvSpPr>
        <p:spPr>
          <a:xfrm>
            <a:off x="279400" y="2036081"/>
            <a:ext cx="8293100" cy="9889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96240" indent="-396240" algn="l">
              <a:lnSpc>
                <a:spcPts val="2600"/>
              </a:lnSpc>
              <a:defRPr sz="2200" b="1">
                <a:latin typeface="Helvetica"/>
                <a:ea typeface="Helvetica"/>
                <a:cs typeface="Helvetica"/>
                <a:sym typeface="Helvetica"/>
              </a:defRPr>
            </a:pPr>
            <a:r>
              <a:rPr dirty="0"/>
              <a:t>1. Globalization does not stop outside the monastery walls.</a:t>
            </a:r>
          </a:p>
          <a:p>
            <a:pPr algn="l" defTabSz="457200">
              <a:lnSpc>
                <a:spcPct val="115000"/>
              </a:lnSpc>
              <a:spcBef>
                <a:spcPts val="1000"/>
              </a:spcBef>
              <a:defRPr sz="2400">
                <a:latin typeface="Helvetica"/>
                <a:ea typeface="Helvetica"/>
                <a:cs typeface="Helvetica"/>
                <a:sym typeface="Helvetica"/>
              </a:defRPr>
            </a:pPr>
            <a:r>
              <a:rPr dirty="0"/>
              <a:t>༡༽</a:t>
            </a:r>
            <a:r>
              <a:rPr dirty="0">
                <a:solidFill>
                  <a:srgbClr val="011993"/>
                </a:solidFill>
              </a:rPr>
              <a:t> </a:t>
            </a:r>
            <a:r>
              <a:rPr dirty="0" err="1"/>
              <a:t>གོ་ལ་གཅིག་གྱུར་གྱི་འགྱུར་འགྲོས</a:t>
            </a:r>
            <a:r>
              <a:rPr dirty="0"/>
              <a:t>་</a:t>
            </a:r>
            <a:r>
              <a:rPr lang="bo-CN" dirty="0"/>
              <a:t>དེ་</a:t>
            </a:r>
            <a:r>
              <a:rPr dirty="0" err="1"/>
              <a:t>དགོན་པའི་ལྕག་རིས་བཀག་ཐུབ་ཀྱི་མ་རེད</a:t>
            </a:r>
            <a:r>
              <a:rPr dirty="0"/>
              <a:t>།</a:t>
            </a:r>
          </a:p>
        </p:txBody>
      </p:sp>
      <p:sp>
        <p:nvSpPr>
          <p:cNvPr id="376" name="Shape 376"/>
          <p:cNvSpPr/>
          <p:nvPr/>
        </p:nvSpPr>
        <p:spPr>
          <a:xfrm>
            <a:off x="239290" y="228600"/>
            <a:ext cx="8648701" cy="193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2400" b="1">
                <a:solidFill>
                  <a:srgbClr val="011A9A"/>
                </a:solidFill>
                <a:latin typeface="Helvetica"/>
                <a:ea typeface="Helvetica"/>
                <a:cs typeface="Helvetica"/>
                <a:sym typeface="Helvetica"/>
              </a:defRPr>
            </a:pPr>
            <a:r>
              <a:t>Why is Western science education important</a:t>
            </a:r>
            <a:br/>
            <a:r>
              <a:t> for Buddhist nuns and monks?</a:t>
            </a:r>
          </a:p>
          <a:p>
            <a:pPr defTabSz="457200">
              <a:lnSpc>
                <a:spcPct val="115000"/>
              </a:lnSpc>
              <a:spcBef>
                <a:spcPts val="1000"/>
              </a:spcBef>
              <a:defRPr sz="2400">
                <a:solidFill>
                  <a:srgbClr val="011993"/>
                </a:solidFill>
                <a:latin typeface="Helvetica"/>
                <a:ea typeface="Helvetica"/>
                <a:cs typeface="Helvetica"/>
                <a:sym typeface="Helvetica"/>
              </a:defRPr>
            </a:pPr>
            <a:r>
              <a:t>ནང་པའི་དགེ་འདུན་པ་དང་བཙུན་མ་ཚོར་ནུབ་ཕྱོགས་ཀྱི་ཚན་རིག་གི་ཤེས་བྱ་ཅིའི་ཕྱིར་གལ་ཆེན་པོ་ཡིན།</a:t>
            </a:r>
          </a:p>
        </p:txBody>
      </p:sp>
      <p:sp>
        <p:nvSpPr>
          <p:cNvPr id="377" name="Shape 377"/>
          <p:cNvSpPr/>
          <p:nvPr/>
        </p:nvSpPr>
        <p:spPr>
          <a:xfrm>
            <a:off x="304800" y="3217552"/>
            <a:ext cx="8851900" cy="1133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500" indent="-444500" algn="l">
              <a:lnSpc>
                <a:spcPct val="150000"/>
              </a:lnSpc>
              <a:defRPr sz="2200" b="1">
                <a:latin typeface="Helvetica"/>
                <a:ea typeface="Helvetica"/>
                <a:cs typeface="Helvetica"/>
                <a:sym typeface="Helvetica"/>
              </a:defRPr>
            </a:pPr>
            <a:r>
              <a:rPr dirty="0"/>
              <a:t>2. To reduce the growing gap between lay people and monastics.</a:t>
            </a:r>
          </a:p>
          <a:p>
            <a:pPr algn="l" defTabSz="457200">
              <a:lnSpc>
                <a:spcPct val="150000"/>
              </a:lnSpc>
              <a:defRPr sz="2400">
                <a:latin typeface="Helvetica"/>
                <a:ea typeface="Helvetica"/>
                <a:cs typeface="Helvetica"/>
                <a:sym typeface="Helvetica"/>
              </a:defRPr>
            </a:pPr>
            <a:r>
              <a:rPr b="1" dirty="0"/>
              <a:t>༢༽ </a:t>
            </a:r>
            <a:r>
              <a:rPr dirty="0" err="1"/>
              <a:t>དགོན་སྡེ་དང་བོད་པ་མང་ཚོགས་ཀྱི་བར་སྟོང་འགོག་པ་ལ</a:t>
            </a:r>
            <a:r>
              <a:rPr dirty="0"/>
              <a:t>།</a:t>
            </a:r>
          </a:p>
        </p:txBody>
      </p:sp>
      <p:sp>
        <p:nvSpPr>
          <p:cNvPr id="378" name="Shape 378"/>
          <p:cNvSpPr/>
          <p:nvPr/>
        </p:nvSpPr>
        <p:spPr>
          <a:xfrm>
            <a:off x="304800" y="4659717"/>
            <a:ext cx="8851900" cy="13224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53059" indent="-353059" algn="l">
              <a:lnSpc>
                <a:spcPts val="2600"/>
              </a:lnSpc>
              <a:defRPr sz="2200">
                <a:latin typeface="Helvetica"/>
                <a:ea typeface="Helvetica"/>
                <a:cs typeface="Helvetica"/>
                <a:sym typeface="Helvetica"/>
              </a:defRPr>
            </a:pPr>
            <a:r>
              <a:rPr dirty="0"/>
              <a:t>3. For going deeper in searching the truth, a dialogue is needed between Western (globalized) world and Buddhism.</a:t>
            </a:r>
          </a:p>
          <a:p>
            <a:pPr algn="l" defTabSz="457200">
              <a:lnSpc>
                <a:spcPct val="115000"/>
              </a:lnSpc>
              <a:spcBef>
                <a:spcPts val="1000"/>
              </a:spcBef>
              <a:defRPr sz="2400">
                <a:latin typeface="Helvetica"/>
                <a:ea typeface="Helvetica"/>
                <a:cs typeface="Helvetica"/>
                <a:sym typeface="Helvetica"/>
              </a:defRPr>
            </a:pPr>
            <a:r>
              <a:rPr dirty="0"/>
              <a:t>༣༽</a:t>
            </a:r>
            <a:r>
              <a:rPr dirty="0">
                <a:solidFill>
                  <a:srgbClr val="011A9A"/>
                </a:solidFill>
              </a:rPr>
              <a:t> </a:t>
            </a:r>
            <a:r>
              <a:rPr dirty="0"/>
              <a:t>བདེན་དོན་གཏིང་ཟབ་མོ་འཚོལ་བ་ལ་ནང་ཆོས་དང་ནུབ་ཕྱོགས་ཚན་རིག་དབར་གྱི་བགྲོ་གླེང་དགོས་པ་རེད།</a:t>
            </a:r>
          </a:p>
        </p:txBody>
      </p:sp>
      <p:sp>
        <p:nvSpPr>
          <p:cNvPr id="379" name="Shape 379"/>
          <p:cNvSpPr/>
          <p:nvPr/>
        </p:nvSpPr>
        <p:spPr>
          <a:xfrm>
            <a:off x="188145" y="3236645"/>
            <a:ext cx="8874172" cy="1270000"/>
          </a:xfrm>
          <a:prstGeom prst="roundRect">
            <a:avLst>
              <a:gd name="adj" fmla="val 15000"/>
            </a:avLst>
          </a:prstGeom>
          <a:ln w="127000">
            <a:solidFill>
              <a:schemeClr val="accent5"/>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1" animBg="1" advAuto="0"/>
      <p:bldP spid="377" grpId="2" animBg="1" advAuto="0"/>
      <p:bldP spid="378" grpId="3" animBg="1" advAuto="0"/>
      <p:bldP spid="379"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11</a:t>
            </a:fld>
            <a:endParaRPr/>
          </a:p>
        </p:txBody>
      </p:sp>
      <p:pic>
        <p:nvPicPr>
          <p:cNvPr id="384" name="droppedImage.png"/>
          <p:cNvPicPr>
            <a:picLocks noChangeAspect="1"/>
          </p:cNvPicPr>
          <p:nvPr/>
        </p:nvPicPr>
        <p:blipFill>
          <a:blip r:embed="rId2"/>
          <a:stretch>
            <a:fillRect/>
          </a:stretch>
        </p:blipFill>
        <p:spPr>
          <a:xfrm>
            <a:off x="611504" y="800100"/>
            <a:ext cx="7920991" cy="5280660"/>
          </a:xfrm>
          <a:prstGeom prst="rect">
            <a:avLst/>
          </a:prstGeom>
          <a:ln w="12700">
            <a:miter lim="400000"/>
          </a:ln>
        </p:spPr>
      </p:pic>
      <p:grpSp>
        <p:nvGrpSpPr>
          <p:cNvPr id="387" name="Group 387"/>
          <p:cNvGrpSpPr/>
          <p:nvPr/>
        </p:nvGrpSpPr>
        <p:grpSpPr>
          <a:xfrm>
            <a:off x="778121" y="4124510"/>
            <a:ext cx="3440432" cy="1637738"/>
            <a:chOff x="0" y="52025"/>
            <a:chExt cx="3440430" cy="1637736"/>
          </a:xfrm>
        </p:grpSpPr>
        <p:sp>
          <p:nvSpPr>
            <p:cNvPr id="385" name="Shape 385"/>
            <p:cNvSpPr/>
            <p:nvPr/>
          </p:nvSpPr>
          <p:spPr>
            <a:xfrm>
              <a:off x="158707" y="52025"/>
              <a:ext cx="3149104" cy="1637736"/>
            </a:xfrm>
            <a:prstGeom prst="rect">
              <a:avLst/>
            </a:prstGeom>
            <a:solidFill>
              <a:srgbClr val="EBD7BA"/>
            </a:solidFill>
            <a:ln w="12700" cap="flat">
              <a:noFill/>
              <a:miter lim="400000"/>
            </a:ln>
            <a:effectLst>
              <a:outerShdw blurRad="25400" dist="12700" dir="5400000" rotWithShape="0">
                <a:srgbClr val="000000">
                  <a:alpha val="50000"/>
                </a:srgbClr>
              </a:outerShdw>
            </a:effectLst>
          </p:spPr>
          <p:txBody>
            <a:bodyPr wrap="square" lIns="50800" tIns="50800" rIns="50800" bIns="50800" numCol="1" anchor="ctr">
              <a:noAutofit/>
            </a:bodyPr>
            <a:lstStyle/>
            <a:p>
              <a:pPr>
                <a:defRPr sz="2400">
                  <a:solidFill>
                    <a:srgbClr val="EBD7BA"/>
                  </a:solidFill>
                  <a:effectLst>
                    <a:outerShdw blurRad="38100" dist="12700" dir="5400000" rotWithShape="0">
                      <a:srgbClr val="000000">
                        <a:alpha val="50000"/>
                      </a:srgbClr>
                    </a:outerShdw>
                  </a:effectLst>
                </a:defRPr>
              </a:pPr>
              <a:endParaRPr/>
            </a:p>
          </p:txBody>
        </p:sp>
        <p:sp>
          <p:nvSpPr>
            <p:cNvPr id="386" name="Shape 386"/>
            <p:cNvSpPr/>
            <p:nvPr/>
          </p:nvSpPr>
          <p:spPr>
            <a:xfrm>
              <a:off x="0" y="53874"/>
              <a:ext cx="3440430" cy="15696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defTabSz="411480">
                <a:defRPr sz="2400" b="1">
                  <a:solidFill>
                    <a:srgbClr val="8F1506"/>
                  </a:solidFill>
                  <a:latin typeface="Helvetica"/>
                  <a:ea typeface="Helvetica"/>
                  <a:cs typeface="Helvetica"/>
                  <a:sym typeface="Helvetica"/>
                </a:defRPr>
              </a:pPr>
              <a:r>
                <a:rPr dirty="0"/>
                <a:t>Tibetan Lay People</a:t>
              </a:r>
              <a:br>
                <a:rPr dirty="0"/>
              </a:br>
              <a:r>
                <a:rPr dirty="0" err="1"/>
                <a:t>བོད་པའི་སྐྱ་ཕོ</a:t>
              </a:r>
              <a:r>
                <a:rPr dirty="0"/>
                <a:t>་/</a:t>
              </a:r>
              <a:r>
                <a:rPr dirty="0" err="1"/>
                <a:t>མོ</a:t>
              </a:r>
              <a:r>
                <a:rPr dirty="0"/>
                <a:t>་།</a:t>
              </a:r>
              <a:br>
                <a:rPr dirty="0"/>
              </a:br>
              <a:r>
                <a:rPr dirty="0"/>
                <a:t>Globalized World</a:t>
              </a:r>
              <a:br>
                <a:rPr dirty="0"/>
              </a:br>
              <a:r>
                <a:rPr dirty="0" err="1"/>
                <a:t>གོ</a:t>
              </a:r>
              <a:r>
                <a:rPr dirty="0"/>
                <a:t>་</a:t>
              </a:r>
              <a:r>
                <a:rPr lang="bo-CN" dirty="0"/>
                <a:t>ལ་</a:t>
              </a:r>
              <a:r>
                <a:rPr dirty="0" err="1"/>
                <a:t>གཅིག་གྱུར</a:t>
              </a:r>
              <a:r>
                <a:rPr dirty="0"/>
                <a:t>།</a:t>
              </a:r>
            </a:p>
          </p:txBody>
        </p:sp>
      </p:grpSp>
      <p:grpSp>
        <p:nvGrpSpPr>
          <p:cNvPr id="390" name="Group 390"/>
          <p:cNvGrpSpPr/>
          <p:nvPr/>
        </p:nvGrpSpPr>
        <p:grpSpPr>
          <a:xfrm>
            <a:off x="5367374" y="4150585"/>
            <a:ext cx="3149106" cy="1637737"/>
            <a:chOff x="0" y="0"/>
            <a:chExt cx="3149104" cy="1637735"/>
          </a:xfrm>
        </p:grpSpPr>
        <p:sp>
          <p:nvSpPr>
            <p:cNvPr id="388" name="Shape 388"/>
            <p:cNvSpPr/>
            <p:nvPr/>
          </p:nvSpPr>
          <p:spPr>
            <a:xfrm>
              <a:off x="0" y="0"/>
              <a:ext cx="3149104" cy="1637735"/>
            </a:xfrm>
            <a:prstGeom prst="rect">
              <a:avLst/>
            </a:prstGeom>
            <a:solidFill>
              <a:srgbClr val="EBD7BA"/>
            </a:solidFill>
            <a:ln w="12700" cap="flat">
              <a:noFill/>
              <a:miter lim="400000"/>
            </a:ln>
            <a:effectLst>
              <a:outerShdw blurRad="25400" dist="12700" dir="5400000" rotWithShape="0">
                <a:srgbClr val="000000">
                  <a:alpha val="50000"/>
                </a:srgbClr>
              </a:outerShdw>
            </a:effectLst>
          </p:spPr>
          <p:txBody>
            <a:bodyPr wrap="square" lIns="50800" tIns="50800" rIns="50800" bIns="50800" numCol="1" anchor="ctr">
              <a:noAutofit/>
            </a:bodyPr>
            <a:lstStyle/>
            <a:p>
              <a:pPr>
                <a:defRPr sz="2400">
                  <a:solidFill>
                    <a:srgbClr val="EBD7BA"/>
                  </a:solidFill>
                  <a:effectLst>
                    <a:outerShdw blurRad="38100" dist="12700" dir="5400000" rotWithShape="0">
                      <a:srgbClr val="000000">
                        <a:alpha val="50000"/>
                      </a:srgbClr>
                    </a:outerShdw>
                  </a:effectLst>
                </a:defRPr>
              </a:pPr>
              <a:endParaRPr/>
            </a:p>
          </p:txBody>
        </p:sp>
        <p:sp>
          <p:nvSpPr>
            <p:cNvPr id="389" name="Shape 389"/>
            <p:cNvSpPr/>
            <p:nvPr/>
          </p:nvSpPr>
          <p:spPr>
            <a:xfrm>
              <a:off x="777225" y="182652"/>
              <a:ext cx="1594654" cy="118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defTabSz="411480">
                <a:defRPr sz="2400" b="1">
                  <a:solidFill>
                    <a:srgbClr val="8F1506"/>
                  </a:solidFill>
                  <a:latin typeface="Helvetica"/>
                  <a:ea typeface="Helvetica"/>
                  <a:cs typeface="Helvetica"/>
                  <a:sym typeface="Helvetica"/>
                </a:defRPr>
              </a:pPr>
              <a:r>
                <a:rPr dirty="0"/>
                <a:t>Monastics</a:t>
              </a:r>
              <a:br>
                <a:rPr dirty="0"/>
              </a:br>
              <a:r>
                <a:rPr dirty="0"/>
                <a:t>གྲྭ་བཙུན།</a:t>
              </a:r>
              <a:endParaRPr dirty="0">
                <a:latin typeface="Times New Roman"/>
                <a:ea typeface="Times New Roman"/>
                <a:cs typeface="Times New Roman"/>
                <a:sym typeface="Times New Roman"/>
              </a:endParaRPr>
            </a:p>
          </p:txBody>
        </p:sp>
      </p:grpSp>
      <p:grpSp>
        <p:nvGrpSpPr>
          <p:cNvPr id="393" name="Group 393"/>
          <p:cNvGrpSpPr/>
          <p:nvPr/>
        </p:nvGrpSpPr>
        <p:grpSpPr>
          <a:xfrm>
            <a:off x="3849502" y="1524575"/>
            <a:ext cx="2131957" cy="171451"/>
            <a:chOff x="0" y="0"/>
            <a:chExt cx="2131956" cy="171450"/>
          </a:xfrm>
        </p:grpSpPr>
        <p:sp>
          <p:nvSpPr>
            <p:cNvPr id="391" name="Shape 391"/>
            <p:cNvSpPr/>
            <p:nvPr/>
          </p:nvSpPr>
          <p:spPr>
            <a:xfrm>
              <a:off x="34289" y="0"/>
              <a:ext cx="2097668" cy="0"/>
            </a:xfrm>
            <a:prstGeom prst="line">
              <a:avLst/>
            </a:prstGeom>
            <a:noFill/>
            <a:ln w="50800" cap="flat">
              <a:solidFill>
                <a:srgbClr val="FF2600"/>
              </a:solidFill>
              <a:prstDash val="solid"/>
              <a:miter lim="400000"/>
              <a:tailEnd type="triangle" w="med" len="med"/>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392" name="Shape 392"/>
            <p:cNvSpPr/>
            <p:nvPr/>
          </p:nvSpPr>
          <p:spPr>
            <a:xfrm flipH="1" flipV="1">
              <a:off x="-1" y="171449"/>
              <a:ext cx="2097668" cy="2"/>
            </a:xfrm>
            <a:prstGeom prst="line">
              <a:avLst/>
            </a:prstGeom>
            <a:noFill/>
            <a:ln w="50800" cap="flat">
              <a:solidFill>
                <a:srgbClr val="FF2600"/>
              </a:solidFill>
              <a:prstDash val="solid"/>
              <a:miter lim="400000"/>
              <a:tailEnd type="triangle" w="med" len="med"/>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1" animBg="1" advAuto="0"/>
      <p:bldP spid="390" grpId="2" animBg="1" advAuto="0"/>
      <p:bldP spid="393"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5" name="Shape 395"/>
          <p:cNvSpPr>
            <a:spLocks noGrp="1"/>
          </p:cNvSpPr>
          <p:nvPr>
            <p:ph type="sldNum" sz="quarter" idx="2"/>
          </p:nvPr>
        </p:nvSpPr>
        <p:spPr>
          <a:xfrm>
            <a:off x="4477360" y="6642100"/>
            <a:ext cx="190550"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12</a:t>
            </a:fld>
            <a:endParaRPr/>
          </a:p>
        </p:txBody>
      </p:sp>
      <p:pic>
        <p:nvPicPr>
          <p:cNvPr id="396" name="droppedImage.png"/>
          <p:cNvPicPr>
            <a:picLocks noChangeAspect="1"/>
          </p:cNvPicPr>
          <p:nvPr/>
        </p:nvPicPr>
        <p:blipFill>
          <a:blip r:embed="rId2"/>
          <a:stretch>
            <a:fillRect/>
          </a:stretch>
        </p:blipFill>
        <p:spPr>
          <a:xfrm>
            <a:off x="611504" y="800100"/>
            <a:ext cx="7920991" cy="5280660"/>
          </a:xfrm>
          <a:prstGeom prst="rect">
            <a:avLst/>
          </a:prstGeom>
          <a:ln w="12700">
            <a:miter lim="400000"/>
          </a:ln>
        </p:spPr>
      </p:pic>
      <p:grpSp>
        <p:nvGrpSpPr>
          <p:cNvPr id="406" name="Group 406"/>
          <p:cNvGrpSpPr/>
          <p:nvPr/>
        </p:nvGrpSpPr>
        <p:grpSpPr>
          <a:xfrm>
            <a:off x="936828" y="4075914"/>
            <a:ext cx="7579651" cy="1712407"/>
            <a:chOff x="0" y="0"/>
            <a:chExt cx="7579649" cy="1712405"/>
          </a:xfrm>
        </p:grpSpPr>
        <p:grpSp>
          <p:nvGrpSpPr>
            <p:cNvPr id="399" name="Group 399"/>
            <p:cNvGrpSpPr/>
            <p:nvPr/>
          </p:nvGrpSpPr>
          <p:grpSpPr>
            <a:xfrm>
              <a:off x="4430545" y="74671"/>
              <a:ext cx="3149105" cy="1637735"/>
              <a:chOff x="0" y="0"/>
              <a:chExt cx="3149103" cy="1637734"/>
            </a:xfrm>
          </p:grpSpPr>
          <p:sp>
            <p:nvSpPr>
              <p:cNvPr id="397" name="Shape 397"/>
              <p:cNvSpPr/>
              <p:nvPr/>
            </p:nvSpPr>
            <p:spPr>
              <a:xfrm>
                <a:off x="0" y="0"/>
                <a:ext cx="3149104" cy="1637735"/>
              </a:xfrm>
              <a:prstGeom prst="rect">
                <a:avLst/>
              </a:prstGeom>
              <a:solidFill>
                <a:srgbClr val="EBD7BA"/>
              </a:solidFill>
              <a:ln w="12700" cap="flat">
                <a:noFill/>
                <a:miter lim="400000"/>
              </a:ln>
              <a:effectLst>
                <a:outerShdw blurRad="25400" dist="12700" dir="5400000" rotWithShape="0">
                  <a:srgbClr val="000000">
                    <a:alpha val="50000"/>
                  </a:srgbClr>
                </a:outerShdw>
              </a:effectLst>
            </p:spPr>
            <p:txBody>
              <a:bodyPr wrap="square" lIns="50800" tIns="50800" rIns="50800" bIns="50800" numCol="1" anchor="ctr">
                <a:noAutofit/>
              </a:bodyPr>
              <a:lstStyle/>
              <a:p>
                <a:pPr>
                  <a:defRPr sz="2400">
                    <a:solidFill>
                      <a:srgbClr val="EBD7BA"/>
                    </a:solidFill>
                    <a:effectLst>
                      <a:outerShdw blurRad="38100" dist="12700" dir="5400000" rotWithShape="0">
                        <a:srgbClr val="000000">
                          <a:alpha val="50000"/>
                        </a:srgbClr>
                      </a:outerShdw>
                    </a:effectLst>
                  </a:defRPr>
                </a:pPr>
                <a:endParaRPr/>
              </a:p>
            </p:txBody>
          </p:sp>
          <p:sp>
            <p:nvSpPr>
              <p:cNvPr id="398" name="Shape 398"/>
              <p:cNvSpPr/>
              <p:nvPr/>
            </p:nvSpPr>
            <p:spPr>
              <a:xfrm>
                <a:off x="777448" y="336026"/>
                <a:ext cx="1594208" cy="891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defTabSz="411480">
                  <a:defRPr sz="2400" b="1">
                    <a:solidFill>
                      <a:srgbClr val="8F1506"/>
                    </a:solidFill>
                    <a:latin typeface="Helvetica"/>
                    <a:ea typeface="Helvetica"/>
                    <a:cs typeface="Helvetica"/>
                    <a:sym typeface="Helvetica"/>
                  </a:defRPr>
                </a:pPr>
                <a:r>
                  <a:t>Buddhism</a:t>
                </a:r>
                <a:br/>
                <a:r>
                  <a:rPr sz="2600"/>
                  <a:t>ནང་ཆོས།</a:t>
                </a:r>
              </a:p>
            </p:txBody>
          </p:sp>
        </p:grpSp>
        <p:grpSp>
          <p:nvGrpSpPr>
            <p:cNvPr id="402" name="Group 402"/>
            <p:cNvGrpSpPr/>
            <p:nvPr/>
          </p:nvGrpSpPr>
          <p:grpSpPr>
            <a:xfrm>
              <a:off x="0" y="0"/>
              <a:ext cx="3149104" cy="1706505"/>
              <a:chOff x="0" y="0"/>
              <a:chExt cx="3149103" cy="1706504"/>
            </a:xfrm>
          </p:grpSpPr>
          <p:sp>
            <p:nvSpPr>
              <p:cNvPr id="400" name="Shape 400"/>
              <p:cNvSpPr/>
              <p:nvPr/>
            </p:nvSpPr>
            <p:spPr>
              <a:xfrm>
                <a:off x="0" y="48596"/>
                <a:ext cx="3149104" cy="1637736"/>
              </a:xfrm>
              <a:prstGeom prst="rect">
                <a:avLst/>
              </a:prstGeom>
              <a:solidFill>
                <a:srgbClr val="EBD7BA"/>
              </a:solidFill>
              <a:ln w="12700" cap="flat">
                <a:noFill/>
                <a:miter lim="400000"/>
              </a:ln>
              <a:effectLst>
                <a:outerShdw blurRad="25400" dist="12700" dir="5400000" rotWithShape="0">
                  <a:srgbClr val="000000">
                    <a:alpha val="50000"/>
                  </a:srgbClr>
                </a:outerShdw>
              </a:effectLst>
            </p:spPr>
            <p:txBody>
              <a:bodyPr wrap="square" lIns="50800" tIns="50800" rIns="50800" bIns="50800" numCol="1" anchor="ctr">
                <a:noAutofit/>
              </a:bodyPr>
              <a:lstStyle/>
              <a:p>
                <a:pPr>
                  <a:defRPr sz="2400">
                    <a:solidFill>
                      <a:srgbClr val="EBD7BA"/>
                    </a:solidFill>
                    <a:effectLst>
                      <a:outerShdw blurRad="38100" dist="12700" dir="5400000" rotWithShape="0">
                        <a:srgbClr val="000000">
                          <a:alpha val="50000"/>
                        </a:srgbClr>
                      </a:outerShdw>
                    </a:effectLst>
                  </a:defRPr>
                </a:pPr>
                <a:endParaRPr/>
              </a:p>
            </p:txBody>
          </p:sp>
          <p:sp>
            <p:nvSpPr>
              <p:cNvPr id="401" name="Shape 401"/>
              <p:cNvSpPr/>
              <p:nvPr/>
            </p:nvSpPr>
            <p:spPr>
              <a:xfrm>
                <a:off x="247990" y="-1"/>
                <a:ext cx="2652733" cy="17065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defTabSz="411480">
                  <a:defRPr sz="2400" b="1">
                    <a:solidFill>
                      <a:srgbClr val="8F1506"/>
                    </a:solidFill>
                    <a:latin typeface="Helvetica"/>
                    <a:ea typeface="Helvetica"/>
                    <a:cs typeface="Helvetica"/>
                    <a:sym typeface="Helvetica"/>
                  </a:defRPr>
                </a:pPr>
                <a:r>
                  <a:t>Western People</a:t>
                </a:r>
              </a:p>
              <a:p>
                <a:pPr defTabSz="411480">
                  <a:defRPr sz="2400" b="1">
                    <a:solidFill>
                      <a:srgbClr val="8F1506"/>
                    </a:solidFill>
                    <a:latin typeface="Helvetica"/>
                    <a:ea typeface="Helvetica"/>
                    <a:cs typeface="Helvetica"/>
                    <a:sym typeface="Helvetica"/>
                  </a:defRPr>
                </a:pPr>
                <a:r>
                  <a:rPr sz="2600"/>
                  <a:t>ནུབ་ཕྱོགས་ཀྱི་མི།</a:t>
                </a:r>
                <a:r>
                  <a:t/>
                </a:r>
                <a:br/>
                <a:r>
                  <a:t>Globalized World</a:t>
                </a:r>
                <a:br/>
                <a:r>
                  <a:rPr sz="2600"/>
                  <a:t>གོ་ལ་གཅིག་འགྱུར།</a:t>
                </a:r>
              </a:p>
            </p:txBody>
          </p:sp>
        </p:grpSp>
        <p:grpSp>
          <p:nvGrpSpPr>
            <p:cNvPr id="405" name="Group 405"/>
            <p:cNvGrpSpPr/>
            <p:nvPr/>
          </p:nvGrpSpPr>
          <p:grpSpPr>
            <a:xfrm>
              <a:off x="3132901" y="667438"/>
              <a:ext cx="1290786" cy="400051"/>
              <a:chOff x="0" y="0"/>
              <a:chExt cx="1290785" cy="400050"/>
            </a:xfrm>
          </p:grpSpPr>
          <p:sp>
            <p:nvSpPr>
              <p:cNvPr id="403" name="Shape 403"/>
              <p:cNvSpPr/>
              <p:nvPr/>
            </p:nvSpPr>
            <p:spPr>
              <a:xfrm>
                <a:off x="0" y="0"/>
                <a:ext cx="1256496" cy="0"/>
              </a:xfrm>
              <a:prstGeom prst="line">
                <a:avLst/>
              </a:prstGeom>
              <a:noFill/>
              <a:ln w="50800" cap="flat">
                <a:solidFill>
                  <a:srgbClr val="FF2600"/>
                </a:solidFill>
                <a:prstDash val="solid"/>
                <a:miter lim="400000"/>
                <a:tailEnd type="triangle" w="med" len="med"/>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404" name="Shape 404"/>
              <p:cNvSpPr/>
              <p:nvPr/>
            </p:nvSpPr>
            <p:spPr>
              <a:xfrm flipH="1" flipV="1">
                <a:off x="34289" y="400049"/>
                <a:ext cx="1256497" cy="2"/>
              </a:xfrm>
              <a:prstGeom prst="line">
                <a:avLst/>
              </a:prstGeom>
              <a:noFill/>
              <a:ln w="50800" cap="flat">
                <a:solidFill>
                  <a:srgbClr val="FF2600"/>
                </a:solidFill>
                <a:prstDash val="solid"/>
                <a:miter lim="400000"/>
                <a:tailEnd type="triangle" w="med" len="med"/>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grpSp>
      </p:gr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p:cNvSpPr>
          <p:nvPr>
            <p:ph type="sldNum" sz="quarter" idx="2"/>
          </p:nvPr>
        </p:nvSpPr>
        <p:spPr>
          <a:xfrm>
            <a:off x="4496679" y="6667499"/>
            <a:ext cx="151912"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13</a:t>
            </a:fld>
            <a:endParaRPr/>
          </a:p>
        </p:txBody>
      </p:sp>
      <p:sp>
        <p:nvSpPr>
          <p:cNvPr id="409" name="Shape 409"/>
          <p:cNvSpPr/>
          <p:nvPr/>
        </p:nvSpPr>
        <p:spPr>
          <a:xfrm flipH="1" flipV="1">
            <a:off x="8482648" y="4402541"/>
            <a:ext cx="11431" cy="11431"/>
          </a:xfrm>
          <a:prstGeom prst="line">
            <a:avLst/>
          </a:prstGeom>
          <a:ln w="25400">
            <a:solidFill>
              <a:srgbClr val="0433FF"/>
            </a:solidFill>
          </a:ln>
        </p:spPr>
        <p:txBody>
          <a:bodyPr lIns="45719" rIns="45719" anchor="ctr"/>
          <a:lstStyle/>
          <a:p>
            <a:pPr algn="l" defTabSz="411480">
              <a:defRPr sz="1000">
                <a:latin typeface="Helvetica"/>
                <a:ea typeface="Helvetica"/>
                <a:cs typeface="Helvetica"/>
                <a:sym typeface="Helvetica"/>
              </a:defRPr>
            </a:pPr>
            <a:endParaRPr/>
          </a:p>
        </p:txBody>
      </p:sp>
      <p:grpSp>
        <p:nvGrpSpPr>
          <p:cNvPr id="460" name="Group 460"/>
          <p:cNvGrpSpPr/>
          <p:nvPr/>
        </p:nvGrpSpPr>
        <p:grpSpPr>
          <a:xfrm>
            <a:off x="332239" y="1513639"/>
            <a:ext cx="9191991" cy="2901189"/>
            <a:chOff x="0" y="0"/>
            <a:chExt cx="9191989" cy="2901187"/>
          </a:xfrm>
        </p:grpSpPr>
        <p:sp>
          <p:nvSpPr>
            <p:cNvPr id="410" name="Shape 410"/>
            <p:cNvSpPr/>
            <p:nvPr/>
          </p:nvSpPr>
          <p:spPr>
            <a:xfrm flipV="1">
              <a:off x="1503146" y="1326650"/>
              <a:ext cx="819134" cy="10796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11" name="Shape 411"/>
            <p:cNvSpPr/>
            <p:nvPr/>
          </p:nvSpPr>
          <p:spPr>
            <a:xfrm>
              <a:off x="907498" y="1655470"/>
              <a:ext cx="851504" cy="51748"/>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12" name="Shape 412"/>
            <p:cNvSpPr/>
            <p:nvPr/>
          </p:nvSpPr>
          <p:spPr>
            <a:xfrm>
              <a:off x="8268418" y="2204110"/>
              <a:ext cx="363000" cy="308076"/>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13" name="Shape 413"/>
            <p:cNvSpPr/>
            <p:nvPr/>
          </p:nvSpPr>
          <p:spPr>
            <a:xfrm>
              <a:off x="8249036" y="2843404"/>
              <a:ext cx="401765" cy="2"/>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14" name="Shape 414"/>
            <p:cNvSpPr/>
            <p:nvPr/>
          </p:nvSpPr>
          <p:spPr>
            <a:xfrm flipH="1" flipV="1">
              <a:off x="5076812" y="1629239"/>
              <a:ext cx="1504000" cy="126407"/>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15" name="Shape 415"/>
            <p:cNvSpPr/>
            <p:nvPr/>
          </p:nvSpPr>
          <p:spPr>
            <a:xfrm flipH="1" flipV="1">
              <a:off x="4007965" y="1151140"/>
              <a:ext cx="1052399" cy="134796"/>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16" name="Shape 416"/>
            <p:cNvSpPr/>
            <p:nvPr/>
          </p:nvSpPr>
          <p:spPr>
            <a:xfrm flipH="1" flipV="1">
              <a:off x="8241027" y="71283"/>
              <a:ext cx="11431" cy="1143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17" name="Shape 417"/>
            <p:cNvSpPr/>
            <p:nvPr/>
          </p:nvSpPr>
          <p:spPr>
            <a:xfrm flipH="1">
              <a:off x="6697979" y="1842864"/>
              <a:ext cx="1968231" cy="69058"/>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18" name="Shape 418"/>
            <p:cNvSpPr/>
            <p:nvPr/>
          </p:nvSpPr>
          <p:spPr>
            <a:xfrm flipH="1" flipV="1">
              <a:off x="8230942" y="773591"/>
              <a:ext cx="1" cy="2127597"/>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19" name="Shape 419"/>
            <p:cNvSpPr/>
            <p:nvPr/>
          </p:nvSpPr>
          <p:spPr>
            <a:xfrm flipH="1">
              <a:off x="7376975" y="1155593"/>
              <a:ext cx="1323313" cy="341186"/>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0" name="Shape 420"/>
            <p:cNvSpPr/>
            <p:nvPr/>
          </p:nvSpPr>
          <p:spPr>
            <a:xfrm flipH="1">
              <a:off x="6218548" y="0"/>
              <a:ext cx="1966975" cy="908720"/>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1" name="Shape 421"/>
            <p:cNvSpPr/>
            <p:nvPr/>
          </p:nvSpPr>
          <p:spPr>
            <a:xfrm flipH="1">
              <a:off x="7018277" y="1909809"/>
              <a:ext cx="1259056" cy="35808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2" name="Shape 422"/>
            <p:cNvSpPr/>
            <p:nvPr/>
          </p:nvSpPr>
          <p:spPr>
            <a:xfrm flipH="1">
              <a:off x="6972321" y="1488183"/>
              <a:ext cx="1202378" cy="104054"/>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3" name="Shape 423"/>
            <p:cNvSpPr/>
            <p:nvPr/>
          </p:nvSpPr>
          <p:spPr>
            <a:xfrm flipH="1" flipV="1">
              <a:off x="7600977" y="322261"/>
              <a:ext cx="1088067" cy="104177"/>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4" name="Shape 424"/>
            <p:cNvSpPr/>
            <p:nvPr/>
          </p:nvSpPr>
          <p:spPr>
            <a:xfrm flipH="1" flipV="1">
              <a:off x="7646863" y="1761461"/>
              <a:ext cx="619104" cy="151857"/>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5" name="Shape 425"/>
            <p:cNvSpPr/>
            <p:nvPr/>
          </p:nvSpPr>
          <p:spPr>
            <a:xfrm flipH="1">
              <a:off x="7544083" y="1896157"/>
              <a:ext cx="697862" cy="520313"/>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6" name="Shape 426"/>
            <p:cNvSpPr/>
            <p:nvPr/>
          </p:nvSpPr>
          <p:spPr>
            <a:xfrm flipH="1">
              <a:off x="8173118" y="1408491"/>
              <a:ext cx="1018872" cy="40563"/>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7" name="Shape 427"/>
            <p:cNvSpPr/>
            <p:nvPr/>
          </p:nvSpPr>
          <p:spPr>
            <a:xfrm flipH="1">
              <a:off x="5522657" y="743414"/>
              <a:ext cx="1485332" cy="1201164"/>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8" name="Shape 428"/>
            <p:cNvSpPr/>
            <p:nvPr/>
          </p:nvSpPr>
          <p:spPr>
            <a:xfrm flipH="1" flipV="1">
              <a:off x="8219088" y="786218"/>
              <a:ext cx="461661" cy="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29" name="Shape 429"/>
            <p:cNvSpPr/>
            <p:nvPr/>
          </p:nvSpPr>
          <p:spPr>
            <a:xfrm flipH="1">
              <a:off x="6139909" y="762969"/>
              <a:ext cx="2114826" cy="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0" name="Shape 430"/>
            <p:cNvSpPr/>
            <p:nvPr/>
          </p:nvSpPr>
          <p:spPr>
            <a:xfrm flipH="1" flipV="1">
              <a:off x="7613723" y="347529"/>
              <a:ext cx="616892" cy="436545"/>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1" name="Shape 431"/>
            <p:cNvSpPr/>
            <p:nvPr/>
          </p:nvSpPr>
          <p:spPr>
            <a:xfrm flipH="1" flipV="1">
              <a:off x="5577837" y="1934395"/>
              <a:ext cx="1853564" cy="40308"/>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2" name="Shape 432"/>
            <p:cNvSpPr/>
            <p:nvPr/>
          </p:nvSpPr>
          <p:spPr>
            <a:xfrm flipH="1">
              <a:off x="7169457" y="56749"/>
              <a:ext cx="1049249" cy="1093429"/>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3" name="Shape 433"/>
            <p:cNvSpPr/>
            <p:nvPr/>
          </p:nvSpPr>
          <p:spPr>
            <a:xfrm flipH="1">
              <a:off x="6854056" y="794138"/>
              <a:ext cx="1374551" cy="647546"/>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4" name="Shape 434"/>
            <p:cNvSpPr/>
            <p:nvPr/>
          </p:nvSpPr>
          <p:spPr>
            <a:xfrm flipH="1">
              <a:off x="6264190" y="347401"/>
              <a:ext cx="1388875" cy="595435"/>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5" name="Shape 435"/>
            <p:cNvSpPr/>
            <p:nvPr/>
          </p:nvSpPr>
          <p:spPr>
            <a:xfrm flipH="1" flipV="1">
              <a:off x="6150668" y="753195"/>
              <a:ext cx="2138195" cy="1571724"/>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6" name="Shape 436"/>
            <p:cNvSpPr/>
            <p:nvPr/>
          </p:nvSpPr>
          <p:spPr>
            <a:xfrm flipH="1">
              <a:off x="7016588" y="1487756"/>
              <a:ext cx="1204544" cy="801665"/>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7" name="Shape 437"/>
            <p:cNvSpPr/>
            <p:nvPr/>
          </p:nvSpPr>
          <p:spPr>
            <a:xfrm flipH="1" flipV="1">
              <a:off x="6984036" y="2317325"/>
              <a:ext cx="1281820" cy="23112"/>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8" name="Shape 438"/>
            <p:cNvSpPr/>
            <p:nvPr/>
          </p:nvSpPr>
          <p:spPr>
            <a:xfrm flipH="1" flipV="1">
              <a:off x="6218293" y="2218056"/>
              <a:ext cx="1950457" cy="674074"/>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39" name="Shape 439"/>
            <p:cNvSpPr/>
            <p:nvPr/>
          </p:nvSpPr>
          <p:spPr>
            <a:xfrm flipH="1">
              <a:off x="3966271" y="818998"/>
              <a:ext cx="2262867" cy="316397"/>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0" name="Shape 440"/>
            <p:cNvSpPr/>
            <p:nvPr/>
          </p:nvSpPr>
          <p:spPr>
            <a:xfrm flipH="1">
              <a:off x="3646176" y="1334049"/>
              <a:ext cx="1910087" cy="109398"/>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1" name="Shape 441"/>
            <p:cNvSpPr/>
            <p:nvPr/>
          </p:nvSpPr>
          <p:spPr>
            <a:xfrm flipH="1" flipV="1">
              <a:off x="5052336" y="1075354"/>
              <a:ext cx="1894353" cy="56007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2" name="Shape 442"/>
            <p:cNvSpPr/>
            <p:nvPr/>
          </p:nvSpPr>
          <p:spPr>
            <a:xfrm flipH="1" flipV="1">
              <a:off x="5555155" y="1944416"/>
              <a:ext cx="1998549" cy="466419"/>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3" name="Shape 443"/>
            <p:cNvSpPr/>
            <p:nvPr/>
          </p:nvSpPr>
          <p:spPr>
            <a:xfrm flipH="1" flipV="1">
              <a:off x="3691977" y="1464794"/>
              <a:ext cx="1222304" cy="202496"/>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4" name="Shape 444"/>
            <p:cNvSpPr/>
            <p:nvPr/>
          </p:nvSpPr>
          <p:spPr>
            <a:xfrm flipH="1">
              <a:off x="6252212" y="819804"/>
              <a:ext cx="1978909" cy="86340"/>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5" name="Shape 445"/>
            <p:cNvSpPr/>
            <p:nvPr/>
          </p:nvSpPr>
          <p:spPr>
            <a:xfrm flipH="1" flipV="1">
              <a:off x="5017781" y="1076841"/>
              <a:ext cx="2172805" cy="143820"/>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6" name="Shape 446"/>
            <p:cNvSpPr/>
            <p:nvPr/>
          </p:nvSpPr>
          <p:spPr>
            <a:xfrm flipH="1">
              <a:off x="4903465" y="1643060"/>
              <a:ext cx="11431" cy="1143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7" name="Shape 447"/>
            <p:cNvSpPr/>
            <p:nvPr/>
          </p:nvSpPr>
          <p:spPr>
            <a:xfrm flipH="1" flipV="1">
              <a:off x="3646381" y="1464209"/>
              <a:ext cx="1906487" cy="48970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8" name="Shape 448"/>
            <p:cNvSpPr/>
            <p:nvPr/>
          </p:nvSpPr>
          <p:spPr>
            <a:xfrm flipH="1">
              <a:off x="3303278" y="1036840"/>
              <a:ext cx="1795721" cy="109453"/>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49" name="Shape 449"/>
            <p:cNvSpPr/>
            <p:nvPr/>
          </p:nvSpPr>
          <p:spPr>
            <a:xfrm>
              <a:off x="1657346" y="1705944"/>
              <a:ext cx="11431" cy="1143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0" name="Shape 450"/>
            <p:cNvSpPr/>
            <p:nvPr/>
          </p:nvSpPr>
          <p:spPr>
            <a:xfrm flipH="1" flipV="1">
              <a:off x="2457501" y="1602202"/>
              <a:ext cx="1840531" cy="236162"/>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1" name="Shape 451"/>
            <p:cNvSpPr/>
            <p:nvPr/>
          </p:nvSpPr>
          <p:spPr>
            <a:xfrm flipV="1">
              <a:off x="2657398" y="1447860"/>
              <a:ext cx="1023755" cy="126544"/>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2" name="Shape 452"/>
            <p:cNvSpPr/>
            <p:nvPr/>
          </p:nvSpPr>
          <p:spPr>
            <a:xfrm flipV="1">
              <a:off x="2274782" y="1103615"/>
              <a:ext cx="1677775" cy="432592"/>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3" name="Shape 453"/>
            <p:cNvSpPr/>
            <p:nvPr/>
          </p:nvSpPr>
          <p:spPr>
            <a:xfrm flipV="1">
              <a:off x="0" y="1448519"/>
              <a:ext cx="1521747" cy="51920"/>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4" name="Shape 454"/>
            <p:cNvSpPr/>
            <p:nvPr/>
          </p:nvSpPr>
          <p:spPr>
            <a:xfrm>
              <a:off x="731516" y="1705944"/>
              <a:ext cx="11431" cy="1143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5" name="Shape 455"/>
            <p:cNvSpPr/>
            <p:nvPr/>
          </p:nvSpPr>
          <p:spPr>
            <a:xfrm flipV="1">
              <a:off x="2297537" y="1150147"/>
              <a:ext cx="1050912" cy="191266"/>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6" name="Shape 456"/>
            <p:cNvSpPr/>
            <p:nvPr/>
          </p:nvSpPr>
          <p:spPr>
            <a:xfrm flipH="1" flipV="1">
              <a:off x="756437" y="1378223"/>
              <a:ext cx="1468021" cy="357695"/>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7" name="Shape 457"/>
            <p:cNvSpPr/>
            <p:nvPr/>
          </p:nvSpPr>
          <p:spPr>
            <a:xfrm>
              <a:off x="1530371" y="1479620"/>
              <a:ext cx="1192195" cy="14955"/>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8" name="Shape 458"/>
            <p:cNvSpPr/>
            <p:nvPr/>
          </p:nvSpPr>
          <p:spPr>
            <a:xfrm flipH="1" flipV="1">
              <a:off x="2653243" y="1791174"/>
              <a:ext cx="2902915" cy="183844"/>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459" name="Shape 459"/>
            <p:cNvSpPr/>
            <p:nvPr/>
          </p:nvSpPr>
          <p:spPr>
            <a:xfrm>
              <a:off x="8321039" y="2265800"/>
              <a:ext cx="11431" cy="1143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grpSp>
      <p:sp>
        <p:nvSpPr>
          <p:cNvPr id="461" name="Shape 461"/>
          <p:cNvSpPr/>
          <p:nvPr/>
        </p:nvSpPr>
        <p:spPr>
          <a:xfrm>
            <a:off x="2763635" y="20955"/>
            <a:ext cx="3612206" cy="11811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defTabSz="411480">
              <a:buClr>
                <a:srgbClr val="FFFDA9"/>
              </a:buClr>
              <a:buFont typeface="Arial Narrow"/>
              <a:tabLst>
                <a:tab pos="3060700" algn="l"/>
              </a:tabLst>
              <a:defRPr sz="3000" b="1">
                <a:solidFill>
                  <a:srgbClr val="011A9A"/>
                </a:solidFill>
                <a:uFill>
                  <a:solidFill>
                    <a:srgbClr val="FFFDA9"/>
                  </a:solidFill>
                </a:uFill>
                <a:latin typeface="Arial Narrow"/>
                <a:ea typeface="Arial Narrow"/>
                <a:cs typeface="Arial Narrow"/>
                <a:sym typeface="Arial Narrow"/>
              </a:defRPr>
            </a:pPr>
            <a:r>
              <a:rPr>
                <a:latin typeface="Helvetica"/>
                <a:ea typeface="Helvetica"/>
                <a:cs typeface="Helvetica"/>
                <a:sym typeface="Helvetica"/>
              </a:rPr>
              <a:t>Western Scientists</a:t>
            </a:r>
          </a:p>
          <a:p>
            <a:pPr defTabSz="457200">
              <a:defRPr sz="3000">
                <a:solidFill>
                  <a:srgbClr val="011A9A"/>
                </a:solidFill>
                <a:latin typeface="Monlam Uni OuChan2"/>
                <a:ea typeface="Monlam Uni OuChan2"/>
                <a:cs typeface="Monlam Uni OuChan2"/>
                <a:sym typeface="Monlam Uni OuChan2"/>
              </a:defRPr>
            </a:pPr>
            <a:r>
              <a:t>ནུབ་ཕྱོགས་ཀྱི་ཚན་རིག་པ།</a:t>
            </a:r>
          </a:p>
        </p:txBody>
      </p:sp>
      <p:grpSp>
        <p:nvGrpSpPr>
          <p:cNvPr id="516" name="Group 516"/>
          <p:cNvGrpSpPr/>
          <p:nvPr/>
        </p:nvGrpSpPr>
        <p:grpSpPr>
          <a:xfrm>
            <a:off x="246613" y="1252453"/>
            <a:ext cx="8662205" cy="3232955"/>
            <a:chOff x="0" y="0"/>
            <a:chExt cx="8662203" cy="3232953"/>
          </a:xfrm>
        </p:grpSpPr>
        <p:sp>
          <p:nvSpPr>
            <p:cNvPr id="462" name="Shape 462"/>
            <p:cNvSpPr/>
            <p:nvPr/>
          </p:nvSpPr>
          <p:spPr>
            <a:xfrm>
              <a:off x="6012179" y="1520189"/>
              <a:ext cx="318305"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63" name="Shape 463"/>
            <p:cNvSpPr/>
            <p:nvPr/>
          </p:nvSpPr>
          <p:spPr>
            <a:xfrm>
              <a:off x="0" y="1588769"/>
              <a:ext cx="318304" cy="3183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64" name="Shape 464"/>
            <p:cNvSpPr/>
            <p:nvPr/>
          </p:nvSpPr>
          <p:spPr>
            <a:xfrm>
              <a:off x="3851909" y="1154429"/>
              <a:ext cx="352595" cy="35259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65" name="Shape 465"/>
            <p:cNvSpPr/>
            <p:nvPr/>
          </p:nvSpPr>
          <p:spPr>
            <a:xfrm>
              <a:off x="3348990" y="1188719"/>
              <a:ext cx="318304"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66" name="Shape 466"/>
            <p:cNvSpPr/>
            <p:nvPr/>
          </p:nvSpPr>
          <p:spPr>
            <a:xfrm>
              <a:off x="1428911" y="1497491"/>
              <a:ext cx="500861" cy="500861"/>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67" name="Shape 467"/>
            <p:cNvSpPr/>
            <p:nvPr/>
          </p:nvSpPr>
          <p:spPr>
            <a:xfrm>
              <a:off x="2731436" y="1909167"/>
              <a:ext cx="181811" cy="157569"/>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68" name="Shape 468"/>
            <p:cNvSpPr/>
            <p:nvPr/>
          </p:nvSpPr>
          <p:spPr>
            <a:xfrm>
              <a:off x="2274569" y="1863089"/>
              <a:ext cx="226865" cy="22686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69" name="Shape 469"/>
            <p:cNvSpPr/>
            <p:nvPr/>
          </p:nvSpPr>
          <p:spPr>
            <a:xfrm>
              <a:off x="571499" y="1463039"/>
              <a:ext cx="318305"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0" name="Shape 470"/>
            <p:cNvSpPr/>
            <p:nvPr/>
          </p:nvSpPr>
          <p:spPr>
            <a:xfrm>
              <a:off x="822960" y="1748789"/>
              <a:ext cx="318304" cy="3183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1" name="Shape 471"/>
            <p:cNvSpPr/>
            <p:nvPr/>
          </p:nvSpPr>
          <p:spPr>
            <a:xfrm>
              <a:off x="2720339" y="1634489"/>
              <a:ext cx="318305"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2" name="Shape 472"/>
            <p:cNvSpPr/>
            <p:nvPr/>
          </p:nvSpPr>
          <p:spPr>
            <a:xfrm>
              <a:off x="2274569" y="1428750"/>
              <a:ext cx="352595" cy="35259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3" name="Shape 473"/>
            <p:cNvSpPr/>
            <p:nvPr/>
          </p:nvSpPr>
          <p:spPr>
            <a:xfrm>
              <a:off x="6435089" y="1828799"/>
              <a:ext cx="318305"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4" name="Shape 474"/>
            <p:cNvSpPr/>
            <p:nvPr/>
          </p:nvSpPr>
          <p:spPr>
            <a:xfrm>
              <a:off x="6858000" y="1543049"/>
              <a:ext cx="318304"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5" name="Shape 475"/>
            <p:cNvSpPr/>
            <p:nvPr/>
          </p:nvSpPr>
          <p:spPr>
            <a:xfrm>
              <a:off x="6297929" y="2285999"/>
              <a:ext cx="318305" cy="3183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6" name="Shape 476"/>
            <p:cNvSpPr/>
            <p:nvPr/>
          </p:nvSpPr>
          <p:spPr>
            <a:xfrm>
              <a:off x="3200400" y="1805939"/>
              <a:ext cx="512614" cy="51261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7" name="Shape 477"/>
            <p:cNvSpPr/>
            <p:nvPr/>
          </p:nvSpPr>
          <p:spPr>
            <a:xfrm>
              <a:off x="4160519" y="1611629"/>
              <a:ext cx="318305" cy="3183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8" name="Shape 478"/>
            <p:cNvSpPr/>
            <p:nvPr/>
          </p:nvSpPr>
          <p:spPr>
            <a:xfrm>
              <a:off x="1691640" y="1794509"/>
              <a:ext cx="318304"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79" name="Shape 479"/>
            <p:cNvSpPr/>
            <p:nvPr/>
          </p:nvSpPr>
          <p:spPr>
            <a:xfrm>
              <a:off x="731519" y="1634489"/>
              <a:ext cx="318305"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0" name="Shape 480"/>
            <p:cNvSpPr/>
            <p:nvPr/>
          </p:nvSpPr>
          <p:spPr>
            <a:xfrm>
              <a:off x="525779" y="1703069"/>
              <a:ext cx="204005" cy="2040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1" name="Shape 481"/>
            <p:cNvSpPr/>
            <p:nvPr/>
          </p:nvSpPr>
          <p:spPr>
            <a:xfrm>
              <a:off x="3566159" y="1428750"/>
              <a:ext cx="546905" cy="5469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2" name="Shape 482"/>
            <p:cNvSpPr/>
            <p:nvPr/>
          </p:nvSpPr>
          <p:spPr>
            <a:xfrm>
              <a:off x="2366009" y="1520189"/>
              <a:ext cx="546905" cy="5469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3" name="Shape 483"/>
            <p:cNvSpPr/>
            <p:nvPr/>
          </p:nvSpPr>
          <p:spPr>
            <a:xfrm>
              <a:off x="6035039" y="742950"/>
              <a:ext cx="546905" cy="5469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4" name="Shape 484"/>
            <p:cNvSpPr/>
            <p:nvPr/>
          </p:nvSpPr>
          <p:spPr>
            <a:xfrm>
              <a:off x="4880609" y="1691639"/>
              <a:ext cx="386885" cy="38688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5" name="Shape 485"/>
            <p:cNvSpPr/>
            <p:nvPr/>
          </p:nvSpPr>
          <p:spPr>
            <a:xfrm>
              <a:off x="4937759" y="1028700"/>
              <a:ext cx="546905" cy="5469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6" name="Shape 486"/>
            <p:cNvSpPr/>
            <p:nvPr/>
          </p:nvSpPr>
          <p:spPr>
            <a:xfrm>
              <a:off x="7532369" y="365759"/>
              <a:ext cx="341165" cy="34116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7" name="Shape 487"/>
            <p:cNvSpPr/>
            <p:nvPr/>
          </p:nvSpPr>
          <p:spPr>
            <a:xfrm>
              <a:off x="4972050" y="1428750"/>
              <a:ext cx="204004" cy="2040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8" name="Shape 488"/>
            <p:cNvSpPr/>
            <p:nvPr/>
          </p:nvSpPr>
          <p:spPr>
            <a:xfrm>
              <a:off x="6606539" y="1028700"/>
              <a:ext cx="204005" cy="2040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89" name="Shape 489"/>
            <p:cNvSpPr/>
            <p:nvPr/>
          </p:nvSpPr>
          <p:spPr>
            <a:xfrm>
              <a:off x="7440929" y="1611629"/>
              <a:ext cx="204005" cy="2040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0" name="Shape 490"/>
            <p:cNvSpPr/>
            <p:nvPr/>
          </p:nvSpPr>
          <p:spPr>
            <a:xfrm>
              <a:off x="7120889" y="1828799"/>
              <a:ext cx="204005" cy="2040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1" name="Shape 491"/>
            <p:cNvSpPr/>
            <p:nvPr/>
          </p:nvSpPr>
          <p:spPr>
            <a:xfrm>
              <a:off x="8046719" y="2263139"/>
              <a:ext cx="204005" cy="2040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2" name="Shape 492"/>
            <p:cNvSpPr/>
            <p:nvPr/>
          </p:nvSpPr>
          <p:spPr>
            <a:xfrm>
              <a:off x="8046719" y="2480309"/>
              <a:ext cx="204005" cy="2040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3" name="Shape 493"/>
            <p:cNvSpPr/>
            <p:nvPr/>
          </p:nvSpPr>
          <p:spPr>
            <a:xfrm>
              <a:off x="6149339" y="1131569"/>
              <a:ext cx="272585" cy="27258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4" name="Shape 494"/>
            <p:cNvSpPr/>
            <p:nvPr/>
          </p:nvSpPr>
          <p:spPr>
            <a:xfrm>
              <a:off x="8069579" y="1337309"/>
              <a:ext cx="364025" cy="36402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5" name="Shape 495"/>
            <p:cNvSpPr/>
            <p:nvPr/>
          </p:nvSpPr>
          <p:spPr>
            <a:xfrm>
              <a:off x="5474969" y="1451610"/>
              <a:ext cx="249725" cy="24972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6" name="Shape 496"/>
            <p:cNvSpPr/>
            <p:nvPr/>
          </p:nvSpPr>
          <p:spPr>
            <a:xfrm>
              <a:off x="5554980" y="2034539"/>
              <a:ext cx="261154" cy="26115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7" name="Shape 497"/>
            <p:cNvSpPr/>
            <p:nvPr/>
          </p:nvSpPr>
          <p:spPr>
            <a:xfrm>
              <a:off x="7075169" y="1131569"/>
              <a:ext cx="546905" cy="5469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8" name="Shape 498"/>
            <p:cNvSpPr/>
            <p:nvPr/>
          </p:nvSpPr>
          <p:spPr>
            <a:xfrm>
              <a:off x="6606539" y="1920239"/>
              <a:ext cx="546905" cy="5469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499" name="Shape 499"/>
            <p:cNvSpPr/>
            <p:nvPr/>
          </p:nvSpPr>
          <p:spPr>
            <a:xfrm>
              <a:off x="6983729" y="2354579"/>
              <a:ext cx="306875" cy="30687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0" name="Shape 500"/>
            <p:cNvSpPr/>
            <p:nvPr/>
          </p:nvSpPr>
          <p:spPr>
            <a:xfrm>
              <a:off x="8286750" y="1588769"/>
              <a:ext cx="375454" cy="37545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1" name="Shape 501"/>
            <p:cNvSpPr/>
            <p:nvPr/>
          </p:nvSpPr>
          <p:spPr>
            <a:xfrm>
              <a:off x="8183879" y="2297429"/>
              <a:ext cx="352595" cy="35259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2" name="Shape 502"/>
            <p:cNvSpPr/>
            <p:nvPr/>
          </p:nvSpPr>
          <p:spPr>
            <a:xfrm>
              <a:off x="6663689" y="2354579"/>
              <a:ext cx="318305" cy="3183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3" name="Shape 503"/>
            <p:cNvSpPr/>
            <p:nvPr/>
          </p:nvSpPr>
          <p:spPr>
            <a:xfrm>
              <a:off x="7360919" y="2731769"/>
              <a:ext cx="318305" cy="3183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4" name="Shape 504"/>
            <p:cNvSpPr/>
            <p:nvPr/>
          </p:nvSpPr>
          <p:spPr>
            <a:xfrm>
              <a:off x="7646669" y="1805939"/>
              <a:ext cx="318305" cy="3183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5" name="Shape 505"/>
            <p:cNvSpPr/>
            <p:nvPr/>
          </p:nvSpPr>
          <p:spPr>
            <a:xfrm>
              <a:off x="6995159" y="788669"/>
              <a:ext cx="318305"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6" name="Shape 506"/>
            <p:cNvSpPr/>
            <p:nvPr/>
          </p:nvSpPr>
          <p:spPr>
            <a:xfrm>
              <a:off x="4320540" y="1920239"/>
              <a:ext cx="501184" cy="50118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7" name="Shape 507"/>
            <p:cNvSpPr/>
            <p:nvPr/>
          </p:nvSpPr>
          <p:spPr>
            <a:xfrm rot="82462">
              <a:off x="8195309" y="831848"/>
              <a:ext cx="341165" cy="34116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8" name="Shape 508"/>
            <p:cNvSpPr/>
            <p:nvPr/>
          </p:nvSpPr>
          <p:spPr>
            <a:xfrm>
              <a:off x="8115300" y="0"/>
              <a:ext cx="546904" cy="5469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09" name="Shape 509"/>
            <p:cNvSpPr/>
            <p:nvPr/>
          </p:nvSpPr>
          <p:spPr>
            <a:xfrm>
              <a:off x="6972300" y="1657349"/>
              <a:ext cx="318304"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10" name="Shape 510"/>
            <p:cNvSpPr/>
            <p:nvPr/>
          </p:nvSpPr>
          <p:spPr>
            <a:xfrm>
              <a:off x="7429500" y="2045969"/>
              <a:ext cx="318304" cy="31830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11" name="Shape 511"/>
            <p:cNvSpPr/>
            <p:nvPr/>
          </p:nvSpPr>
          <p:spPr>
            <a:xfrm>
              <a:off x="7749539" y="1211579"/>
              <a:ext cx="318305"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12" name="Shape 512"/>
            <p:cNvSpPr/>
            <p:nvPr/>
          </p:nvSpPr>
          <p:spPr>
            <a:xfrm>
              <a:off x="7658100" y="834389"/>
              <a:ext cx="318304"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13" name="Shape 513"/>
            <p:cNvSpPr/>
            <p:nvPr/>
          </p:nvSpPr>
          <p:spPr>
            <a:xfrm>
              <a:off x="7555229" y="2480309"/>
              <a:ext cx="318305"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14" name="Shape 514"/>
            <p:cNvSpPr/>
            <p:nvPr/>
          </p:nvSpPr>
          <p:spPr>
            <a:xfrm>
              <a:off x="8206739" y="2994660"/>
              <a:ext cx="238295" cy="238294"/>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sp>
          <p:nvSpPr>
            <p:cNvPr id="515" name="Shape 515"/>
            <p:cNvSpPr/>
            <p:nvPr/>
          </p:nvSpPr>
          <p:spPr>
            <a:xfrm>
              <a:off x="8263889" y="1965959"/>
              <a:ext cx="318305" cy="318305"/>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sz="2400">
                  <a:solidFill>
                    <a:srgbClr val="FFFFFF"/>
                  </a:solidFill>
                  <a:effectLst>
                    <a:outerShdw blurRad="38100" dist="12700" dir="5400000" rotWithShape="0">
                      <a:srgbClr val="000000">
                        <a:alpha val="50000"/>
                      </a:srgbClr>
                    </a:outerShdw>
                  </a:effectLst>
                </a:defRPr>
              </a:pPr>
              <a:endParaRPr/>
            </a:p>
          </p:txBody>
        </p:sp>
      </p:grpSp>
      <p:sp>
        <p:nvSpPr>
          <p:cNvPr id="517" name="Shape 517"/>
          <p:cNvSpPr/>
          <p:nvPr/>
        </p:nvSpPr>
        <p:spPr>
          <a:xfrm>
            <a:off x="118876" y="3011396"/>
            <a:ext cx="11431" cy="11431"/>
          </a:xfrm>
          <a:prstGeom prst="line">
            <a:avLst/>
          </a:prstGeom>
          <a:ln w="38100">
            <a:solidFill>
              <a:srgbClr val="FF2600"/>
            </a:solidFill>
            <a:miter lim="400000"/>
          </a:ln>
        </p:spPr>
        <p:txBody>
          <a:bodyPr lIns="45719" rIns="45719" anchor="ctr"/>
          <a:lstStyle/>
          <a:p>
            <a:pPr algn="l" defTabSz="411480">
              <a:defRPr sz="1000">
                <a:latin typeface="Helvetica"/>
                <a:ea typeface="Helvetica"/>
                <a:cs typeface="Helvetica"/>
                <a:sym typeface="Helvetica"/>
              </a:defRPr>
            </a:pPr>
            <a:endParaRPr/>
          </a:p>
        </p:txBody>
      </p:sp>
      <p:grpSp>
        <p:nvGrpSpPr>
          <p:cNvPr id="530" name="Group 530"/>
          <p:cNvGrpSpPr/>
          <p:nvPr/>
        </p:nvGrpSpPr>
        <p:grpSpPr>
          <a:xfrm>
            <a:off x="-90646" y="817880"/>
            <a:ext cx="9291796" cy="3530600"/>
            <a:chOff x="0" y="634"/>
            <a:chExt cx="9291795" cy="3530599"/>
          </a:xfrm>
        </p:grpSpPr>
        <p:sp>
          <p:nvSpPr>
            <p:cNvPr id="518" name="Shape 518"/>
            <p:cNvSpPr/>
            <p:nvPr/>
          </p:nvSpPr>
          <p:spPr>
            <a:xfrm rot="39238">
              <a:off x="660674" y="2513930"/>
              <a:ext cx="994411"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defTabSz="411480">
                <a:defRPr sz="1400">
                  <a:latin typeface="Helvetica"/>
                  <a:ea typeface="Helvetica"/>
                  <a:cs typeface="Helvetica"/>
                  <a:sym typeface="Helvetica"/>
                </a:defRPr>
              </a:pPr>
              <a:r>
                <a:t>Greek </a:t>
              </a:r>
            </a:p>
            <a:p>
              <a:pPr defTabSz="411480">
                <a:defRPr sz="1400">
                  <a:latin typeface="Helvetica"/>
                  <a:ea typeface="Helvetica"/>
                  <a:cs typeface="Helvetica"/>
                  <a:sym typeface="Helvetica"/>
                </a:defRPr>
              </a:pPr>
              <a:r>
                <a:t>Scientists</a:t>
              </a:r>
            </a:p>
          </p:txBody>
        </p:sp>
        <p:sp>
          <p:nvSpPr>
            <p:cNvPr id="519" name="Shape 519"/>
            <p:cNvSpPr/>
            <p:nvPr/>
          </p:nvSpPr>
          <p:spPr>
            <a:xfrm>
              <a:off x="1663141" y="2635250"/>
              <a:ext cx="1051561"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Leonardo da Vinci</a:t>
              </a:r>
            </a:p>
          </p:txBody>
        </p:sp>
        <p:sp>
          <p:nvSpPr>
            <p:cNvPr id="520" name="Shape 520"/>
            <p:cNvSpPr/>
            <p:nvPr/>
          </p:nvSpPr>
          <p:spPr>
            <a:xfrm>
              <a:off x="2508090" y="1246504"/>
              <a:ext cx="105156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Galilei</a:t>
              </a:r>
            </a:p>
          </p:txBody>
        </p:sp>
        <p:sp>
          <p:nvSpPr>
            <p:cNvPr id="521" name="Shape 521"/>
            <p:cNvSpPr/>
            <p:nvPr/>
          </p:nvSpPr>
          <p:spPr>
            <a:xfrm>
              <a:off x="3582510" y="1177924"/>
              <a:ext cx="105156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Newton</a:t>
              </a:r>
            </a:p>
          </p:txBody>
        </p:sp>
        <p:sp>
          <p:nvSpPr>
            <p:cNvPr id="522" name="Shape 522"/>
            <p:cNvSpPr/>
            <p:nvPr/>
          </p:nvSpPr>
          <p:spPr>
            <a:xfrm>
              <a:off x="4451190" y="2926714"/>
              <a:ext cx="105156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Darwin</a:t>
              </a:r>
            </a:p>
          </p:txBody>
        </p:sp>
        <p:sp>
          <p:nvSpPr>
            <p:cNvPr id="523" name="Shape 523"/>
            <p:cNvSpPr/>
            <p:nvPr/>
          </p:nvSpPr>
          <p:spPr>
            <a:xfrm>
              <a:off x="3365340" y="2732404"/>
              <a:ext cx="105156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Decartes</a:t>
              </a:r>
            </a:p>
          </p:txBody>
        </p:sp>
        <p:sp>
          <p:nvSpPr>
            <p:cNvPr id="524" name="Shape 524"/>
            <p:cNvSpPr/>
            <p:nvPr/>
          </p:nvSpPr>
          <p:spPr>
            <a:xfrm>
              <a:off x="5079840" y="1040764"/>
              <a:ext cx="105156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Dalton</a:t>
              </a:r>
            </a:p>
          </p:txBody>
        </p:sp>
        <p:sp>
          <p:nvSpPr>
            <p:cNvPr id="525" name="Shape 525"/>
            <p:cNvSpPr/>
            <p:nvPr/>
          </p:nvSpPr>
          <p:spPr>
            <a:xfrm>
              <a:off x="6085680" y="755014"/>
              <a:ext cx="113157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Mendeleev</a:t>
              </a:r>
            </a:p>
          </p:txBody>
        </p:sp>
        <p:sp>
          <p:nvSpPr>
            <p:cNvPr id="526" name="Shape 526"/>
            <p:cNvSpPr/>
            <p:nvPr/>
          </p:nvSpPr>
          <p:spPr>
            <a:xfrm>
              <a:off x="7228680" y="560704"/>
              <a:ext cx="105156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Einstein</a:t>
              </a:r>
            </a:p>
          </p:txBody>
        </p:sp>
        <p:sp>
          <p:nvSpPr>
            <p:cNvPr id="527" name="Shape 527"/>
            <p:cNvSpPr/>
            <p:nvPr/>
          </p:nvSpPr>
          <p:spPr>
            <a:xfrm>
              <a:off x="6708615" y="3223894"/>
              <a:ext cx="1040131"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Plank</a:t>
              </a:r>
            </a:p>
          </p:txBody>
        </p:sp>
        <p:sp>
          <p:nvSpPr>
            <p:cNvPr id="528" name="Shape 528"/>
            <p:cNvSpPr/>
            <p:nvPr/>
          </p:nvSpPr>
          <p:spPr>
            <a:xfrm>
              <a:off x="8251665" y="635"/>
              <a:ext cx="1040131" cy="307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Hawking</a:t>
              </a:r>
            </a:p>
          </p:txBody>
        </p:sp>
        <p:sp>
          <p:nvSpPr>
            <p:cNvPr id="529" name="Shape 529"/>
            <p:cNvSpPr/>
            <p:nvPr/>
          </p:nvSpPr>
          <p:spPr>
            <a:xfrm>
              <a:off x="0" y="1635124"/>
              <a:ext cx="1051560"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411480">
                <a:defRPr sz="1400">
                  <a:latin typeface="Helvetica"/>
                  <a:ea typeface="Helvetica"/>
                  <a:cs typeface="Helvetica"/>
                  <a:sym typeface="Helvetica"/>
                </a:defRPr>
              </a:lvl1pPr>
            </a:lstStyle>
            <a:p>
              <a:r>
                <a:t>Heron</a:t>
              </a:r>
            </a:p>
          </p:txBody>
        </p:sp>
      </p:grpSp>
      <p:sp>
        <p:nvSpPr>
          <p:cNvPr id="531" name="Shape 531"/>
          <p:cNvSpPr/>
          <p:nvPr/>
        </p:nvSpPr>
        <p:spPr>
          <a:xfrm flipV="1">
            <a:off x="232344" y="2952689"/>
            <a:ext cx="8835457" cy="50490"/>
          </a:xfrm>
          <a:prstGeom prst="line">
            <a:avLst/>
          </a:prstGeom>
          <a:ln w="25400">
            <a:solidFill>
              <a:srgbClr val="FF2600"/>
            </a:solidFill>
            <a:miter lim="400000"/>
          </a:ln>
        </p:spPr>
        <p:txBody>
          <a:bodyPr lIns="45719" rIns="45719" anchor="ctr"/>
          <a:lstStyle/>
          <a:p>
            <a:pPr algn="l" defTabSz="411480">
              <a:defRPr sz="1000">
                <a:latin typeface="Helvetica"/>
                <a:ea typeface="Helvetica"/>
                <a:cs typeface="Helvetica"/>
                <a:sym typeface="Helvetica"/>
              </a:defRPr>
            </a:pPr>
            <a:endParaRPr/>
          </a:p>
        </p:txBody>
      </p:sp>
      <p:grpSp>
        <p:nvGrpSpPr>
          <p:cNvPr id="536" name="Group 536"/>
          <p:cNvGrpSpPr/>
          <p:nvPr/>
        </p:nvGrpSpPr>
        <p:grpSpPr>
          <a:xfrm>
            <a:off x="72846" y="4763749"/>
            <a:ext cx="8963777" cy="526614"/>
            <a:chOff x="40029" y="0"/>
            <a:chExt cx="8963775" cy="526612"/>
          </a:xfrm>
        </p:grpSpPr>
        <p:sp>
          <p:nvSpPr>
            <p:cNvPr id="532" name="Shape 532"/>
            <p:cNvSpPr/>
            <p:nvPr/>
          </p:nvSpPr>
          <p:spPr>
            <a:xfrm flipH="1">
              <a:off x="287045" y="0"/>
              <a:ext cx="8462619" cy="2897"/>
            </a:xfrm>
            <a:prstGeom prst="line">
              <a:avLst/>
            </a:prstGeom>
            <a:noFill/>
            <a:ln w="254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33" name="Shape 533"/>
            <p:cNvSpPr/>
            <p:nvPr/>
          </p:nvSpPr>
          <p:spPr>
            <a:xfrm>
              <a:off x="3108435" y="95729"/>
              <a:ext cx="2857501" cy="4308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defTabSz="411480">
                <a:defRPr sz="2000">
                  <a:latin typeface="Helvetica"/>
                  <a:ea typeface="Helvetica"/>
                  <a:cs typeface="Helvetica"/>
                  <a:sym typeface="Helvetica"/>
                </a:defRPr>
              </a:pPr>
              <a:r>
                <a:rPr dirty="0"/>
                <a:t>Time axis</a:t>
              </a:r>
              <a:r>
                <a:rPr sz="1800" dirty="0"/>
                <a:t>  </a:t>
              </a:r>
              <a:r>
                <a:rPr sz="2200" dirty="0" err="1">
                  <a:latin typeface="Monlam Uni OuChan2"/>
                  <a:ea typeface="Monlam Uni OuChan2"/>
                  <a:cs typeface="Monlam Uni OuChan2"/>
                  <a:sym typeface="Monlam Uni OuChan2"/>
                </a:rPr>
                <a:t>དུས་ཀྱི་ཐིག</a:t>
              </a:r>
              <a:endParaRPr sz="2200" dirty="0">
                <a:latin typeface="Monlam Uni OuChan2"/>
                <a:ea typeface="Monlam Uni OuChan2"/>
                <a:cs typeface="Monlam Uni OuChan2"/>
                <a:sym typeface="Monlam Uni OuChan2"/>
              </a:endParaRPr>
            </a:p>
          </p:txBody>
        </p:sp>
        <p:sp>
          <p:nvSpPr>
            <p:cNvPr id="534" name="Shape 534"/>
            <p:cNvSpPr/>
            <p:nvPr/>
          </p:nvSpPr>
          <p:spPr>
            <a:xfrm>
              <a:off x="40029" y="61615"/>
              <a:ext cx="1120761"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defTabSz="411480">
                <a:defRPr sz="2000">
                  <a:latin typeface="Helvetica"/>
                  <a:ea typeface="Helvetica"/>
                  <a:cs typeface="Helvetica"/>
                  <a:sym typeface="Helvetica"/>
                </a:defRPr>
              </a:lvl1pPr>
            </a:lstStyle>
            <a:p>
              <a:r>
                <a:t>500 BCE</a:t>
              </a:r>
            </a:p>
          </p:txBody>
        </p:sp>
        <p:sp>
          <p:nvSpPr>
            <p:cNvPr id="535" name="Shape 535"/>
            <p:cNvSpPr/>
            <p:nvPr/>
          </p:nvSpPr>
          <p:spPr>
            <a:xfrm>
              <a:off x="8221875" y="73045"/>
              <a:ext cx="781929"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defTabSz="411480">
                <a:defRPr sz="2000">
                  <a:latin typeface="Helvetica"/>
                  <a:ea typeface="Helvetica"/>
                  <a:cs typeface="Helvetica"/>
                  <a:sym typeface="Helvetica"/>
                </a:defRPr>
              </a:lvl1pPr>
            </a:lstStyle>
            <a:p>
              <a:r>
                <a:t>Today</a:t>
              </a:r>
            </a:p>
          </p:txBody>
        </p:sp>
      </p:grpSp>
      <p:grpSp>
        <p:nvGrpSpPr>
          <p:cNvPr id="540" name="Group 540"/>
          <p:cNvGrpSpPr/>
          <p:nvPr/>
        </p:nvGrpSpPr>
        <p:grpSpPr>
          <a:xfrm>
            <a:off x="844748" y="5461136"/>
            <a:ext cx="7610648" cy="1080646"/>
            <a:chOff x="0" y="0"/>
            <a:chExt cx="7610647" cy="1080645"/>
          </a:xfrm>
        </p:grpSpPr>
        <p:sp>
          <p:nvSpPr>
            <p:cNvPr id="537" name="Shape 537"/>
            <p:cNvSpPr/>
            <p:nvPr/>
          </p:nvSpPr>
          <p:spPr>
            <a:xfrm>
              <a:off x="0" y="17144"/>
              <a:ext cx="7610647" cy="44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marL="40813" marR="40813" defTabSz="457200">
                <a:lnSpc>
                  <a:spcPct val="80000"/>
                </a:lnSpc>
                <a:buClr>
                  <a:srgbClr val="021EAA"/>
                </a:buClr>
                <a:buFont typeface="Arial Narrow"/>
                <a:defRPr sz="2200" b="1" i="1">
                  <a:solidFill>
                    <a:srgbClr val="021EAA"/>
                  </a:solidFill>
                  <a:uFill>
                    <a:solidFill>
                      <a:srgbClr val="021EAA"/>
                    </a:solidFill>
                  </a:uFill>
                  <a:latin typeface="Arial Narrow"/>
                  <a:ea typeface="Arial Narrow"/>
                  <a:cs typeface="Arial Narrow"/>
                  <a:sym typeface="Arial Narrow"/>
                </a:defRPr>
              </a:lvl1pPr>
            </a:lstStyle>
            <a:p>
              <a:r>
                <a:t>Quest for truth by means of observations and experiments</a:t>
              </a:r>
            </a:p>
          </p:txBody>
        </p:sp>
        <p:sp>
          <p:nvSpPr>
            <p:cNvPr id="538" name="Shape 538"/>
            <p:cNvSpPr/>
            <p:nvPr/>
          </p:nvSpPr>
          <p:spPr>
            <a:xfrm>
              <a:off x="1295161" y="432291"/>
              <a:ext cx="5020325" cy="6175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defTabSz="411480">
                <a:defRPr sz="2400">
                  <a:solidFill>
                    <a:srgbClr val="012DA4"/>
                  </a:solidFill>
                  <a:latin typeface="Monlam Uni OuChan2"/>
                  <a:ea typeface="Monlam Uni OuChan2"/>
                  <a:cs typeface="Monlam Uni OuChan2"/>
                  <a:sym typeface="Monlam Uni OuChan2"/>
                </a:defRPr>
              </a:pPr>
              <a:r>
                <a:rPr dirty="0" err="1">
                  <a:solidFill>
                    <a:srgbClr val="011993"/>
                  </a:solidFill>
                </a:rPr>
                <a:t>ལྟ་ཞིབ་དང་བརྟག་ད</a:t>
              </a:r>
              <a:r>
                <a:rPr dirty="0" err="1"/>
                <a:t>པྱད་ཀྱི་ལམ་ནས་བདེན་པ་འཚོལ་བ</a:t>
              </a:r>
              <a:r>
                <a:rPr dirty="0"/>
                <a:t>།</a:t>
              </a:r>
            </a:p>
          </p:txBody>
        </p:sp>
        <p:sp>
          <p:nvSpPr>
            <p:cNvPr id="539" name="Shape 539"/>
            <p:cNvSpPr/>
            <p:nvPr/>
          </p:nvSpPr>
          <p:spPr>
            <a:xfrm>
              <a:off x="404605" y="0"/>
              <a:ext cx="6801436" cy="1080646"/>
            </a:xfrm>
            <a:prstGeom prst="roundRect">
              <a:avLst>
                <a:gd name="adj" fmla="val 16174"/>
              </a:avLst>
            </a:prstGeom>
            <a:noFill/>
            <a:ln w="50800" cap="flat">
              <a:solidFill>
                <a:srgbClr val="0433FF"/>
              </a:solidFill>
              <a:prstDash val="solid"/>
              <a:round/>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grpSp>
      <p:sp>
        <p:nvSpPr>
          <p:cNvPr id="541" name="Shape 541"/>
          <p:cNvSpPr/>
          <p:nvPr/>
        </p:nvSpPr>
        <p:spPr>
          <a:xfrm>
            <a:off x="8334641" y="5259387"/>
            <a:ext cx="66283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l" defTabSz="411480">
              <a:defRPr sz="2200">
                <a:latin typeface="Helvetica"/>
                <a:ea typeface="Helvetica"/>
                <a:cs typeface="Helvetica"/>
                <a:sym typeface="Helvetica"/>
              </a:defRPr>
            </a:lvl1pPr>
          </a:lstStyle>
          <a:p>
            <a:r>
              <a:rPr dirty="0" err="1"/>
              <a:t>དེ་རིང</a:t>
            </a:r>
            <a:r>
              <a:rPr dirty="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3" animBg="1" advAuto="0"/>
      <p:bldP spid="516" grpId="1" animBg="1" advAuto="0"/>
      <p:bldP spid="530" grpId="2" animBg="1" advAuto="0"/>
      <p:bldP spid="531" grpId="4" animBg="1" advAuto="0"/>
      <p:bldP spid="540" grpId="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hape 543"/>
          <p:cNvSpPr>
            <a:spLocks noGrp="1"/>
          </p:cNvSpPr>
          <p:nvPr>
            <p:ph type="sldNum" sz="quarter" idx="2"/>
          </p:nvPr>
        </p:nvSpPr>
        <p:spPr>
          <a:xfrm>
            <a:off x="4461363" y="6667499"/>
            <a:ext cx="222544"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14</a:t>
            </a:fld>
            <a:endParaRPr/>
          </a:p>
        </p:txBody>
      </p:sp>
      <p:sp>
        <p:nvSpPr>
          <p:cNvPr id="544" name="Shape 544"/>
          <p:cNvSpPr/>
          <p:nvPr/>
        </p:nvSpPr>
        <p:spPr>
          <a:xfrm>
            <a:off x="2397343" y="-39370"/>
            <a:ext cx="4349314" cy="120015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defTabSz="411480">
              <a:buClr>
                <a:srgbClr val="FFFDA9"/>
              </a:buClr>
              <a:buFont typeface="Arial Narrow"/>
              <a:tabLst>
                <a:tab pos="3060700" algn="l"/>
              </a:tabLst>
              <a:defRPr sz="3200" b="1">
                <a:solidFill>
                  <a:srgbClr val="011A9A"/>
                </a:solidFill>
                <a:uFill>
                  <a:solidFill>
                    <a:srgbClr val="FFFDA9"/>
                  </a:solidFill>
                </a:uFill>
                <a:latin typeface="Arial Narrow"/>
                <a:ea typeface="Arial Narrow"/>
                <a:cs typeface="Arial Narrow"/>
                <a:sym typeface="Arial Narrow"/>
              </a:defRPr>
            </a:pPr>
            <a:r>
              <a:rPr>
                <a:latin typeface="Helvetica"/>
                <a:ea typeface="Helvetica"/>
                <a:cs typeface="Helvetica"/>
                <a:sym typeface="Helvetica"/>
              </a:rPr>
              <a:t>Masters of Buddhism</a:t>
            </a:r>
          </a:p>
          <a:p>
            <a:pPr defTabSz="457200">
              <a:defRPr sz="3600">
                <a:solidFill>
                  <a:srgbClr val="011A9A"/>
                </a:solidFill>
                <a:latin typeface="+mn-lt"/>
                <a:ea typeface="+mn-ea"/>
                <a:cs typeface="+mn-cs"/>
                <a:sym typeface="Arial"/>
              </a:defRPr>
            </a:pPr>
            <a:r>
              <a:t>ནང་པའི་སློབ་དཔོན།</a:t>
            </a:r>
          </a:p>
        </p:txBody>
      </p:sp>
      <p:sp>
        <p:nvSpPr>
          <p:cNvPr id="545" name="Shape 545"/>
          <p:cNvSpPr/>
          <p:nvPr/>
        </p:nvSpPr>
        <p:spPr>
          <a:xfrm>
            <a:off x="2983230" y="2171700"/>
            <a:ext cx="3268980" cy="3268980"/>
          </a:xfrm>
          <a:prstGeom prst="ellipse">
            <a:avLst/>
          </a:prstGeom>
          <a:ln w="38100">
            <a:solidFill>
              <a:srgbClr val="FF2600"/>
            </a:solidFill>
          </a:ln>
        </p:spPr>
        <p:txBody>
          <a:bodyPr lIns="45719" rIns="45719" anchor="ctr"/>
          <a:lstStyle/>
          <a:p>
            <a:pPr defTabSz="411480">
              <a:defRPr>
                <a:solidFill>
                  <a:srgbClr val="FFFFFF"/>
                </a:solidFill>
                <a:effectLst>
                  <a:outerShdw blurRad="38100" dist="12700" dir="5400000" rotWithShape="0">
                    <a:srgbClr val="000000">
                      <a:alpha val="50000"/>
                    </a:srgbClr>
                  </a:outerShdw>
                </a:effectLst>
              </a:defRPr>
            </a:pPr>
            <a:endParaRPr/>
          </a:p>
        </p:txBody>
      </p:sp>
      <p:grpSp>
        <p:nvGrpSpPr>
          <p:cNvPr id="556" name="Group 556"/>
          <p:cNvGrpSpPr/>
          <p:nvPr/>
        </p:nvGrpSpPr>
        <p:grpSpPr>
          <a:xfrm>
            <a:off x="3051810" y="2137410"/>
            <a:ext cx="3120390" cy="2960370"/>
            <a:chOff x="0" y="0"/>
            <a:chExt cx="3120389" cy="2960369"/>
          </a:xfrm>
        </p:grpSpPr>
        <p:sp>
          <p:nvSpPr>
            <p:cNvPr id="546" name="Shape 546"/>
            <p:cNvSpPr/>
            <p:nvPr/>
          </p:nvSpPr>
          <p:spPr>
            <a:xfrm>
              <a:off x="11429" y="1154429"/>
              <a:ext cx="560071" cy="178308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47" name="Shape 547"/>
            <p:cNvSpPr/>
            <p:nvPr/>
          </p:nvSpPr>
          <p:spPr>
            <a:xfrm flipH="1">
              <a:off x="571499" y="2937509"/>
              <a:ext cx="1977391" cy="1143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48" name="Shape 548"/>
            <p:cNvSpPr/>
            <p:nvPr/>
          </p:nvSpPr>
          <p:spPr>
            <a:xfrm flipV="1">
              <a:off x="2560319" y="1154429"/>
              <a:ext cx="560071" cy="178308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49" name="Shape 549"/>
            <p:cNvSpPr/>
            <p:nvPr/>
          </p:nvSpPr>
          <p:spPr>
            <a:xfrm>
              <a:off x="1531619" y="0"/>
              <a:ext cx="1588771" cy="1143000"/>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50" name="Shape 550"/>
            <p:cNvSpPr/>
            <p:nvPr/>
          </p:nvSpPr>
          <p:spPr>
            <a:xfrm flipV="1">
              <a:off x="0" y="0"/>
              <a:ext cx="1520190" cy="1143000"/>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51" name="Shape 551"/>
            <p:cNvSpPr/>
            <p:nvPr/>
          </p:nvSpPr>
          <p:spPr>
            <a:xfrm>
              <a:off x="0" y="1142999"/>
              <a:ext cx="3108960" cy="2286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52" name="Shape 552"/>
            <p:cNvSpPr/>
            <p:nvPr/>
          </p:nvSpPr>
          <p:spPr>
            <a:xfrm>
              <a:off x="1531619" y="0"/>
              <a:ext cx="1028701" cy="2937510"/>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53" name="Shape 553"/>
            <p:cNvSpPr/>
            <p:nvPr/>
          </p:nvSpPr>
          <p:spPr>
            <a:xfrm flipH="1">
              <a:off x="571499" y="11429"/>
              <a:ext cx="948691" cy="294894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54" name="Shape 554"/>
            <p:cNvSpPr/>
            <p:nvPr/>
          </p:nvSpPr>
          <p:spPr>
            <a:xfrm>
              <a:off x="0" y="1142999"/>
              <a:ext cx="2548890" cy="180594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555" name="Shape 555"/>
            <p:cNvSpPr/>
            <p:nvPr/>
          </p:nvSpPr>
          <p:spPr>
            <a:xfrm flipH="1">
              <a:off x="571499" y="1177289"/>
              <a:ext cx="2537461" cy="1783081"/>
            </a:xfrm>
            <a:prstGeom prst="line">
              <a:avLst/>
            </a:prstGeom>
            <a:noFill/>
            <a:ln w="25400" cap="flat">
              <a:solidFill>
                <a:srgbClr val="0433FF"/>
              </a:solidFill>
              <a:prstDash val="solid"/>
              <a:roun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grpSp>
      <p:grpSp>
        <p:nvGrpSpPr>
          <p:cNvPr id="562" name="Group 562"/>
          <p:cNvGrpSpPr/>
          <p:nvPr/>
        </p:nvGrpSpPr>
        <p:grpSpPr>
          <a:xfrm>
            <a:off x="2800350" y="1885950"/>
            <a:ext cx="3623310" cy="3463290"/>
            <a:chOff x="0" y="0"/>
            <a:chExt cx="3623309" cy="3463289"/>
          </a:xfrm>
        </p:grpSpPr>
        <p:sp>
          <p:nvSpPr>
            <p:cNvPr id="557" name="Shape 557"/>
            <p:cNvSpPr/>
            <p:nvPr/>
          </p:nvSpPr>
          <p:spPr>
            <a:xfrm>
              <a:off x="548639" y="2926079"/>
              <a:ext cx="537211" cy="537211"/>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558" name="Shape 558"/>
            <p:cNvSpPr/>
            <p:nvPr/>
          </p:nvSpPr>
          <p:spPr>
            <a:xfrm>
              <a:off x="0" y="1142999"/>
              <a:ext cx="537210" cy="537211"/>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559" name="Shape 559"/>
            <p:cNvSpPr/>
            <p:nvPr/>
          </p:nvSpPr>
          <p:spPr>
            <a:xfrm>
              <a:off x="2571749" y="2926079"/>
              <a:ext cx="537211" cy="537211"/>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560" name="Shape 560"/>
            <p:cNvSpPr/>
            <p:nvPr/>
          </p:nvSpPr>
          <p:spPr>
            <a:xfrm>
              <a:off x="3086099" y="1142999"/>
              <a:ext cx="537211" cy="537211"/>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561" name="Shape 561"/>
            <p:cNvSpPr/>
            <p:nvPr/>
          </p:nvSpPr>
          <p:spPr>
            <a:xfrm>
              <a:off x="1508759" y="0"/>
              <a:ext cx="537211" cy="537210"/>
            </a:xfrm>
            <a:prstGeom prst="ellipse">
              <a:avLst/>
            </a:prstGeom>
            <a:solidFill>
              <a:srgbClr val="FFFB00"/>
            </a:solidFill>
            <a:ln w="12700" cap="flat">
              <a:solidFill>
                <a:srgbClr val="000000"/>
              </a:solidFill>
              <a:prstDash val="solid"/>
              <a:miter lim="400000"/>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grpSp>
      <p:grpSp>
        <p:nvGrpSpPr>
          <p:cNvPr id="568" name="Group 568"/>
          <p:cNvGrpSpPr/>
          <p:nvPr/>
        </p:nvGrpSpPr>
        <p:grpSpPr>
          <a:xfrm>
            <a:off x="845876" y="1096645"/>
            <a:ext cx="8355274" cy="4424680"/>
            <a:chOff x="83231" y="39369"/>
            <a:chExt cx="8355273" cy="4424679"/>
          </a:xfrm>
        </p:grpSpPr>
        <p:sp>
          <p:nvSpPr>
            <p:cNvPr id="563" name="Shape 563"/>
            <p:cNvSpPr/>
            <p:nvPr/>
          </p:nvSpPr>
          <p:spPr>
            <a:xfrm>
              <a:off x="2822214" y="39369"/>
              <a:ext cx="2060971" cy="789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defTabSz="411480">
                <a:defRPr sz="2200">
                  <a:latin typeface="Helvetica"/>
                  <a:ea typeface="Helvetica"/>
                  <a:cs typeface="Helvetica"/>
                  <a:sym typeface="Helvetica"/>
                </a:defRPr>
              </a:pPr>
              <a:r>
                <a:rPr sz="1800"/>
                <a:t>Nagarjuna (2. cent)</a:t>
              </a:r>
              <a:r>
                <a:t/>
              </a:r>
              <a:br/>
              <a:r>
                <a:t>སློབ་དཔོན་ཀླུ་སྒྲུབ།</a:t>
              </a:r>
            </a:p>
          </p:txBody>
        </p:sp>
        <p:sp>
          <p:nvSpPr>
            <p:cNvPr id="564" name="Shape 564"/>
            <p:cNvSpPr/>
            <p:nvPr/>
          </p:nvSpPr>
          <p:spPr>
            <a:xfrm>
              <a:off x="83231" y="1582419"/>
              <a:ext cx="1781471" cy="789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defTabSz="411480">
                <a:defRPr sz="2200">
                  <a:latin typeface="Helvetica"/>
                  <a:ea typeface="Helvetica"/>
                  <a:cs typeface="Helvetica"/>
                  <a:sym typeface="Helvetica"/>
                </a:defRPr>
              </a:pPr>
              <a:r>
                <a:rPr sz="1800"/>
                <a:t>Asanga (4. cent)</a:t>
              </a:r>
              <a:r>
                <a:t/>
              </a:r>
              <a:br/>
              <a:r>
                <a:t>སློབ་དཔོན་ཐོགས་མེད།</a:t>
              </a:r>
            </a:p>
          </p:txBody>
        </p:sp>
        <p:sp>
          <p:nvSpPr>
            <p:cNvPr id="565" name="Shape 565"/>
            <p:cNvSpPr/>
            <p:nvPr/>
          </p:nvSpPr>
          <p:spPr>
            <a:xfrm>
              <a:off x="5443845" y="1582419"/>
              <a:ext cx="2994661" cy="789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defTabSz="411480">
                <a:defRPr sz="2200">
                  <a:latin typeface="Helvetica"/>
                  <a:ea typeface="Helvetica"/>
                  <a:cs typeface="Helvetica"/>
                  <a:sym typeface="Helvetica"/>
                </a:defRPr>
              </a:pPr>
              <a:r>
                <a:rPr sz="1800"/>
                <a:t>Vasubandhu (5. cent)</a:t>
              </a:r>
              <a:r>
                <a:t/>
              </a:r>
              <a:br/>
              <a:r>
                <a:t>སློབ་དཔོན་དབྱིག་གཉེན།</a:t>
              </a:r>
            </a:p>
          </p:txBody>
        </p:sp>
        <p:sp>
          <p:nvSpPr>
            <p:cNvPr id="566" name="Shape 566"/>
            <p:cNvSpPr/>
            <p:nvPr/>
          </p:nvSpPr>
          <p:spPr>
            <a:xfrm>
              <a:off x="5322017" y="3674109"/>
              <a:ext cx="2150044" cy="789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defTabSz="411480">
                <a:defRPr sz="2200">
                  <a:latin typeface="Helvetica"/>
                  <a:ea typeface="Helvetica"/>
                  <a:cs typeface="Helvetica"/>
                  <a:sym typeface="Helvetica"/>
                </a:defRPr>
              </a:pPr>
              <a:r>
                <a:rPr sz="1800"/>
                <a:t>Shantideva (7. cent)</a:t>
              </a:r>
              <a:r>
                <a:t/>
              </a:r>
              <a:br/>
              <a:r>
                <a:t>སློབ་དཔོན་ཞི་བ་ལྷ།</a:t>
              </a:r>
            </a:p>
          </p:txBody>
        </p:sp>
        <p:sp>
          <p:nvSpPr>
            <p:cNvPr id="567" name="Shape 567"/>
            <p:cNvSpPr/>
            <p:nvPr/>
          </p:nvSpPr>
          <p:spPr>
            <a:xfrm>
              <a:off x="186871" y="3674109"/>
              <a:ext cx="2174712" cy="789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defTabSz="411480">
                <a:defRPr sz="2200">
                  <a:latin typeface="Helvetica"/>
                  <a:ea typeface="Helvetica"/>
                  <a:cs typeface="Helvetica"/>
                  <a:sym typeface="Helvetica"/>
                </a:defRPr>
              </a:pPr>
              <a:r>
                <a:rPr sz="1800"/>
                <a:t>Dharmakirti (7. cent)</a:t>
              </a:r>
              <a:r>
                <a:t/>
              </a:r>
              <a:br/>
              <a:r>
                <a:t>སློབ་དཔོན་ཆོས་གྲགས།</a:t>
              </a:r>
            </a:p>
          </p:txBody>
        </p:sp>
      </p:grpSp>
      <p:grpSp>
        <p:nvGrpSpPr>
          <p:cNvPr id="572" name="Group 572"/>
          <p:cNvGrpSpPr/>
          <p:nvPr/>
        </p:nvGrpSpPr>
        <p:grpSpPr>
          <a:xfrm>
            <a:off x="1806266" y="5684057"/>
            <a:ext cx="5596093" cy="904661"/>
            <a:chOff x="0" y="75206"/>
            <a:chExt cx="5596092" cy="904660"/>
          </a:xfrm>
        </p:grpSpPr>
        <p:sp>
          <p:nvSpPr>
            <p:cNvPr id="569" name="Shape 569"/>
            <p:cNvSpPr/>
            <p:nvPr/>
          </p:nvSpPr>
          <p:spPr>
            <a:xfrm>
              <a:off x="109409" y="75206"/>
              <a:ext cx="5377275" cy="392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marL="40813" marR="40813" algn="l" defTabSz="457200">
                <a:lnSpc>
                  <a:spcPct val="80000"/>
                </a:lnSpc>
                <a:buClr>
                  <a:srgbClr val="021EAA"/>
                </a:buClr>
                <a:buFont typeface="Arial Narrow"/>
                <a:defRPr sz="2000" b="1" i="1">
                  <a:solidFill>
                    <a:srgbClr val="021EAA"/>
                  </a:solidFill>
                  <a:uFill>
                    <a:solidFill>
                      <a:srgbClr val="021EAA"/>
                    </a:solidFill>
                  </a:uFill>
                  <a:latin typeface="Arial Narrow"/>
                  <a:ea typeface="Arial Narrow"/>
                  <a:cs typeface="Arial Narrow"/>
                  <a:sym typeface="Arial Narrow"/>
                </a:defRPr>
              </a:lvl1pPr>
            </a:lstStyle>
            <a:p>
              <a:r>
                <a:t>Quest for truth by inside meditation and debating</a:t>
              </a:r>
            </a:p>
          </p:txBody>
        </p:sp>
        <p:sp>
          <p:nvSpPr>
            <p:cNvPr id="570" name="Shape 570"/>
            <p:cNvSpPr/>
            <p:nvPr/>
          </p:nvSpPr>
          <p:spPr>
            <a:xfrm>
              <a:off x="561840" y="486642"/>
              <a:ext cx="4472412" cy="4265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l" defTabSz="411480">
                <a:defRPr sz="2200">
                  <a:solidFill>
                    <a:srgbClr val="011993"/>
                  </a:solidFill>
                  <a:latin typeface="Monlam Uni OuChan2"/>
                  <a:ea typeface="Monlam Uni OuChan2"/>
                  <a:cs typeface="Monlam Uni OuChan2"/>
                  <a:sym typeface="Monlam Uni OuChan2"/>
                </a:defRPr>
              </a:lvl1pPr>
            </a:lstStyle>
            <a:p>
              <a:r>
                <a:t>སྒོམ་དང་རིགས་ལམ་གྱི་ལམ་ནས་བདེན་པ་འཚོལ་བ།</a:t>
              </a:r>
            </a:p>
          </p:txBody>
        </p:sp>
        <p:sp>
          <p:nvSpPr>
            <p:cNvPr id="571" name="Shape 571"/>
            <p:cNvSpPr/>
            <p:nvPr/>
          </p:nvSpPr>
          <p:spPr>
            <a:xfrm>
              <a:off x="0" y="80445"/>
              <a:ext cx="5596093" cy="899422"/>
            </a:xfrm>
            <a:prstGeom prst="roundRect">
              <a:avLst>
                <a:gd name="adj" fmla="val 19062"/>
              </a:avLst>
            </a:prstGeom>
            <a:noFill/>
            <a:ln w="50800" cap="flat">
              <a:solidFill>
                <a:srgbClr val="0433FF"/>
              </a:solidFill>
              <a:prstDash val="solid"/>
              <a:round/>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3" animBg="1" advAuto="0"/>
      <p:bldP spid="556" grpId="4" animBg="1" advAuto="0"/>
      <p:bldP spid="562" grpId="1" animBg="1" advAuto="0"/>
      <p:bldP spid="568" grpId="2" animBg="1" advAuto="0"/>
      <p:bldP spid="572" grpId="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hape 576"/>
          <p:cNvSpPr>
            <a:spLocks noGrp="1"/>
          </p:cNvSpPr>
          <p:nvPr>
            <p:ph type="sldNum" sz="quarter" idx="2"/>
          </p:nvPr>
        </p:nvSpPr>
        <p:spPr>
          <a:xfrm>
            <a:off x="4474845" y="6680199"/>
            <a:ext cx="195581" cy="195581"/>
          </a:xfrm>
          <a:prstGeom prst="rect">
            <a:avLst/>
          </a:prstGeom>
          <a:extLst>
            <a:ext uri="{C572A759-6A51-4108-AA02-DFA0A04FC94B}">
              <ma14:wrappingTextBoxFlag xmlns:ma14="http://schemas.microsoft.com/office/mac/drawingml/2011/main" val="1"/>
            </a:ext>
          </a:extLst>
        </p:spPr>
        <p:txBody>
          <a:bodyPr/>
          <a:lstStyle>
            <a:lvl1pPr>
              <a:lnSpc>
                <a:spcPct val="100000"/>
              </a:lnSpc>
              <a:tabLst/>
              <a:defRPr sz="900">
                <a:latin typeface="Gill Sans"/>
                <a:ea typeface="Gill Sans"/>
                <a:cs typeface="Gill Sans"/>
                <a:sym typeface="Gill Sans"/>
              </a:defRPr>
            </a:lvl1pPr>
          </a:lstStyle>
          <a:p>
            <a:fld id="{86CB4B4D-7CA3-9044-876B-883B54F8677D}" type="slidenum">
              <a:t>15</a:t>
            </a:fld>
            <a:endParaRPr/>
          </a:p>
        </p:txBody>
      </p:sp>
      <p:pic>
        <p:nvPicPr>
          <p:cNvPr id="577" name="dropp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4740" y="1930306"/>
            <a:ext cx="5200651" cy="1864454"/>
          </a:xfrm>
          <a:prstGeom prst="rect">
            <a:avLst/>
          </a:prstGeom>
          <a:ln w="12700">
            <a:miter lim="400000"/>
          </a:ln>
        </p:spPr>
      </p:pic>
      <p:pic>
        <p:nvPicPr>
          <p:cNvPr id="578" name="dropp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 y="1538829"/>
            <a:ext cx="2697480" cy="2655981"/>
          </a:xfrm>
          <a:prstGeom prst="rect">
            <a:avLst/>
          </a:prstGeom>
          <a:ln w="12700">
            <a:miter lim="400000"/>
          </a:ln>
        </p:spPr>
      </p:pic>
      <p:grpSp>
        <p:nvGrpSpPr>
          <p:cNvPr id="581" name="Group 581"/>
          <p:cNvGrpSpPr/>
          <p:nvPr/>
        </p:nvGrpSpPr>
        <p:grpSpPr>
          <a:xfrm>
            <a:off x="109107" y="4726575"/>
            <a:ext cx="3645126" cy="731140"/>
            <a:chOff x="0" y="5731"/>
            <a:chExt cx="3645125" cy="731138"/>
          </a:xfrm>
        </p:grpSpPr>
        <p:sp>
          <p:nvSpPr>
            <p:cNvPr id="579" name="Shape 579"/>
            <p:cNvSpPr/>
            <p:nvPr/>
          </p:nvSpPr>
          <p:spPr>
            <a:xfrm>
              <a:off x="0" y="5731"/>
              <a:ext cx="3645126" cy="731140"/>
            </a:xfrm>
            <a:prstGeom prst="roundRect">
              <a:avLst>
                <a:gd name="adj" fmla="val 18320"/>
              </a:avLst>
            </a:prstGeom>
            <a:solidFill>
              <a:srgbClr val="DDECFE"/>
            </a:solidFill>
            <a:ln w="25400" cap="flat">
              <a:solidFill>
                <a:srgbClr val="011993"/>
              </a:solidFill>
              <a:prstDash val="solid"/>
              <a:miter lim="400000"/>
            </a:ln>
            <a:effectLst/>
          </p:spPr>
          <p:txBody>
            <a:bodyPr wrap="square" lIns="35718" tIns="35718" rIns="35718" bIns="35718" numCol="1" anchor="ctr">
              <a:noAutofit/>
            </a:bodyPr>
            <a:lstStyle/>
            <a:p>
              <a:pPr defTabSz="410765">
                <a:defRPr sz="1600">
                  <a:solidFill>
                    <a:srgbClr val="DDECFE"/>
                  </a:solidFill>
                  <a:latin typeface="Helvetica Light"/>
                  <a:ea typeface="Helvetica Light"/>
                  <a:cs typeface="Helvetica Light"/>
                  <a:sym typeface="Helvetica Light"/>
                </a:defRPr>
              </a:pPr>
              <a:endParaRPr/>
            </a:p>
          </p:txBody>
        </p:sp>
        <p:sp>
          <p:nvSpPr>
            <p:cNvPr id="580" name="Shape 580"/>
            <p:cNvSpPr/>
            <p:nvPr/>
          </p:nvSpPr>
          <p:spPr>
            <a:xfrm>
              <a:off x="39534" y="7921"/>
              <a:ext cx="3566057" cy="726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8" tIns="35718" rIns="35718" bIns="35718" numCol="1" anchor="ctr">
              <a:spAutoFit/>
            </a:bodyPr>
            <a:lstStyle/>
            <a:p>
              <a:pPr marL="40813" marR="40813" defTabSz="457200">
                <a:lnSpc>
                  <a:spcPct val="80000"/>
                </a:lnSpc>
                <a:buClr>
                  <a:srgbClr val="021EAA"/>
                </a:buClr>
                <a:buFont typeface="Arial Narrow"/>
                <a:defRPr sz="2000" b="1" i="1">
                  <a:solidFill>
                    <a:srgbClr val="021EAA"/>
                  </a:solidFill>
                  <a:uFill>
                    <a:solidFill>
                      <a:srgbClr val="021EAA"/>
                    </a:solidFill>
                  </a:uFill>
                  <a:latin typeface="Arial Narrow"/>
                  <a:ea typeface="Arial Narrow"/>
                  <a:cs typeface="Arial Narrow"/>
                  <a:sym typeface="Arial Narrow"/>
                </a:defRPr>
              </a:pPr>
              <a:r>
                <a:rPr dirty="0"/>
                <a:t>Thinking with inner images</a:t>
              </a:r>
            </a:p>
            <a:p>
              <a:pPr marL="40813" marR="40813" defTabSz="457200">
                <a:lnSpc>
                  <a:spcPct val="80000"/>
                </a:lnSpc>
                <a:spcBef>
                  <a:spcPts val="700"/>
                </a:spcBef>
                <a:buClr>
                  <a:srgbClr val="021EAA"/>
                </a:buClr>
                <a:buFont typeface="Arial Narrow"/>
                <a:defRPr sz="2000" b="1" i="1">
                  <a:solidFill>
                    <a:srgbClr val="021EAA"/>
                  </a:solidFill>
                  <a:uFill>
                    <a:solidFill>
                      <a:srgbClr val="021EAA"/>
                    </a:solidFill>
                  </a:uFill>
                  <a:latin typeface="+mn-lt"/>
                  <a:ea typeface="+mn-ea"/>
                  <a:cs typeface="+mn-cs"/>
                  <a:sym typeface="Arial"/>
                </a:defRPr>
              </a:pPr>
              <a:r>
                <a:rPr dirty="0" err="1"/>
                <a:t>ནང་གི་གཟུགས་བརྙན་ཐོག་ལ་བསམ་ལོ་གཏོང་བ</a:t>
              </a:r>
              <a:r>
                <a:rPr dirty="0"/>
                <a:t>།</a:t>
              </a:r>
            </a:p>
          </p:txBody>
        </p:sp>
      </p:grpSp>
      <p:grpSp>
        <p:nvGrpSpPr>
          <p:cNvPr id="584" name="Group 584"/>
          <p:cNvGrpSpPr/>
          <p:nvPr/>
        </p:nvGrpSpPr>
        <p:grpSpPr>
          <a:xfrm>
            <a:off x="4938371" y="4702775"/>
            <a:ext cx="3931187" cy="781747"/>
            <a:chOff x="0" y="0"/>
            <a:chExt cx="3818776" cy="781745"/>
          </a:xfrm>
        </p:grpSpPr>
        <p:sp>
          <p:nvSpPr>
            <p:cNvPr id="582" name="Shape 582"/>
            <p:cNvSpPr/>
            <p:nvPr/>
          </p:nvSpPr>
          <p:spPr>
            <a:xfrm>
              <a:off x="0" y="6187"/>
              <a:ext cx="3818777" cy="775559"/>
            </a:xfrm>
            <a:prstGeom prst="roundRect">
              <a:avLst>
                <a:gd name="adj" fmla="val 18320"/>
              </a:avLst>
            </a:prstGeom>
            <a:solidFill>
              <a:srgbClr val="DDECFE"/>
            </a:solidFill>
            <a:ln w="25400" cap="flat">
              <a:solidFill>
                <a:srgbClr val="011993"/>
              </a:solidFill>
              <a:prstDash val="solid"/>
              <a:miter lim="400000"/>
            </a:ln>
            <a:effectLst/>
          </p:spPr>
          <p:txBody>
            <a:bodyPr wrap="square" lIns="35718" tIns="35718" rIns="35718" bIns="35718" numCol="1" anchor="ctr">
              <a:noAutofit/>
            </a:bodyPr>
            <a:lstStyle/>
            <a:p>
              <a:pPr defTabSz="410765">
                <a:defRPr sz="1600">
                  <a:solidFill>
                    <a:srgbClr val="DDECFE"/>
                  </a:solidFill>
                  <a:latin typeface="Helvetica Light"/>
                  <a:ea typeface="Helvetica Light"/>
                  <a:cs typeface="Helvetica Light"/>
                  <a:sym typeface="Helvetica Light"/>
                </a:defRPr>
              </a:pPr>
              <a:endParaRPr/>
            </a:p>
          </p:txBody>
        </p:sp>
        <p:sp>
          <p:nvSpPr>
            <p:cNvPr id="583" name="Shape 583"/>
            <p:cNvSpPr/>
            <p:nvPr/>
          </p:nvSpPr>
          <p:spPr>
            <a:xfrm>
              <a:off x="75395" y="0"/>
              <a:ext cx="3645127" cy="778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8" tIns="35718" rIns="35718" bIns="35718" numCol="1" anchor="ctr">
              <a:noAutofit/>
            </a:bodyPr>
            <a:lstStyle/>
            <a:p>
              <a:pPr marL="40813" marR="40813" defTabSz="457200">
                <a:lnSpc>
                  <a:spcPct val="80000"/>
                </a:lnSpc>
                <a:buClr>
                  <a:srgbClr val="021EAA"/>
                </a:buClr>
                <a:buFont typeface="Arial Narrow"/>
                <a:defRPr sz="2000" b="1" i="1">
                  <a:solidFill>
                    <a:srgbClr val="021EAA"/>
                  </a:solidFill>
                  <a:uFill>
                    <a:solidFill>
                      <a:srgbClr val="021EAA"/>
                    </a:solidFill>
                  </a:uFill>
                  <a:latin typeface="Arial Narrow"/>
                  <a:ea typeface="Arial Narrow"/>
                  <a:cs typeface="Arial Narrow"/>
                  <a:sym typeface="Arial Narrow"/>
                </a:defRPr>
              </a:pPr>
              <a:r>
                <a:rPr dirty="0"/>
                <a:t>Thinking in abstract models</a:t>
              </a:r>
            </a:p>
            <a:p>
              <a:pPr algn="l" defTabSz="411480">
                <a:spcBef>
                  <a:spcPts val="700"/>
                </a:spcBef>
                <a:defRPr sz="2000" b="1">
                  <a:solidFill>
                    <a:srgbClr val="011993"/>
                  </a:solidFill>
                  <a:latin typeface="+mn-lt"/>
                  <a:ea typeface="+mn-ea"/>
                  <a:cs typeface="+mn-cs"/>
                  <a:sym typeface="Arial"/>
                </a:defRPr>
              </a:pPr>
              <a:r>
                <a:rPr lang="en-US" i="1" dirty="0"/>
                <a:t>     </a:t>
              </a:r>
              <a:r>
                <a:rPr i="1" dirty="0" err="1"/>
                <a:t>སྤྱི་མཚན་གྱི་འདྲ་གཟུགས་ཐོག་ལ་བསམ་ལོ་གཏོང་བ</a:t>
              </a:r>
              <a:r>
                <a:rPr i="1" dirty="0"/>
                <a:t>།</a:t>
              </a:r>
            </a:p>
          </p:txBody>
        </p:sp>
      </p:grpSp>
      <p:sp>
        <p:nvSpPr>
          <p:cNvPr id="585" name="Shape 585"/>
          <p:cNvSpPr/>
          <p:nvPr/>
        </p:nvSpPr>
        <p:spPr>
          <a:xfrm>
            <a:off x="5819730" y="5664451"/>
            <a:ext cx="2033200" cy="72675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marL="40813" marR="40813" defTabSz="457200">
              <a:lnSpc>
                <a:spcPct val="80000"/>
              </a:lnSpc>
              <a:spcBef>
                <a:spcPts val="700"/>
              </a:spcBef>
              <a:buClr>
                <a:srgbClr val="021EAA"/>
              </a:buClr>
              <a:buFont typeface="Arial Narrow"/>
              <a:defRPr sz="2000" b="1" i="1">
                <a:solidFill>
                  <a:srgbClr val="021EAA"/>
                </a:solidFill>
                <a:uFill>
                  <a:solidFill>
                    <a:srgbClr val="021EAA"/>
                  </a:solidFill>
                </a:uFill>
                <a:latin typeface="Arial Narrow"/>
                <a:ea typeface="Arial Narrow"/>
                <a:cs typeface="Arial Narrow"/>
                <a:sym typeface="Arial Narrow"/>
              </a:defRPr>
            </a:pPr>
            <a:r>
              <a:t>analytical</a:t>
            </a:r>
          </a:p>
          <a:p>
            <a:pPr marL="40813" marR="40813" defTabSz="457200">
              <a:lnSpc>
                <a:spcPct val="80000"/>
              </a:lnSpc>
              <a:spcBef>
                <a:spcPts val="700"/>
              </a:spcBef>
              <a:buClr>
                <a:srgbClr val="021EAA"/>
              </a:buClr>
              <a:buFont typeface="Arial Narrow"/>
              <a:defRPr sz="2000" b="1" i="1">
                <a:solidFill>
                  <a:srgbClr val="021EAA"/>
                </a:solidFill>
                <a:uFill>
                  <a:solidFill>
                    <a:srgbClr val="021EAA"/>
                  </a:solidFill>
                </a:uFill>
                <a:latin typeface="Arial Narrow"/>
                <a:ea typeface="Arial Narrow"/>
                <a:cs typeface="Arial Narrow"/>
                <a:sym typeface="Arial Narrow"/>
              </a:defRPr>
            </a:pPr>
            <a:r>
              <a:t>དཔྱད་ཞིབ་ཀྱི་ལམ།</a:t>
            </a:r>
          </a:p>
        </p:txBody>
      </p:sp>
      <p:sp>
        <p:nvSpPr>
          <p:cNvPr id="586" name="Shape 586"/>
          <p:cNvSpPr/>
          <p:nvPr/>
        </p:nvSpPr>
        <p:spPr>
          <a:xfrm>
            <a:off x="3919526" y="4031348"/>
            <a:ext cx="571536" cy="2378530"/>
          </a:xfrm>
          <a:prstGeom prst="rect">
            <a:avLst/>
          </a:prstGeom>
          <a:solidFill>
            <a:srgbClr val="F62402"/>
          </a:solidFill>
          <a:ln w="12700">
            <a:miter lim="400000"/>
          </a:ln>
        </p:spPr>
        <p:txBody>
          <a:bodyPr lIns="35718" tIns="35718" rIns="35718" bIns="35718" anchor="ctr"/>
          <a:lstStyle/>
          <a:p>
            <a:pPr defTabSz="410765">
              <a:defRPr sz="1600">
                <a:solidFill>
                  <a:srgbClr val="F62402"/>
                </a:solidFill>
                <a:latin typeface="Helvetica Light"/>
                <a:ea typeface="Helvetica Light"/>
                <a:cs typeface="Helvetica Light"/>
                <a:sym typeface="Helvetica Light"/>
              </a:defRPr>
            </a:pPr>
            <a:endParaRPr/>
          </a:p>
        </p:txBody>
      </p:sp>
      <p:sp>
        <p:nvSpPr>
          <p:cNvPr id="587" name="Shape 587"/>
          <p:cNvSpPr/>
          <p:nvPr/>
        </p:nvSpPr>
        <p:spPr>
          <a:xfrm>
            <a:off x="-1235422" y="187415"/>
            <a:ext cx="6357700"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defTabSz="411480">
              <a:buClr>
                <a:srgbClr val="FFFDA9"/>
              </a:buClr>
              <a:buFont typeface="Arial Narrow"/>
              <a:tabLst>
                <a:tab pos="3060700" algn="l"/>
              </a:tabLst>
              <a:defRPr sz="2000" b="1">
                <a:solidFill>
                  <a:srgbClr val="011A9A"/>
                </a:solidFill>
                <a:uFill>
                  <a:solidFill>
                    <a:srgbClr val="FFFDA9"/>
                  </a:solidFill>
                </a:uFill>
                <a:latin typeface="Arial Narrow"/>
                <a:ea typeface="Arial Narrow"/>
                <a:cs typeface="Arial Narrow"/>
                <a:sym typeface="Arial Narrow"/>
              </a:defRPr>
            </a:pPr>
            <a:r>
              <a:rPr dirty="0">
                <a:latin typeface="Helvetica"/>
                <a:ea typeface="Helvetica"/>
                <a:cs typeface="Helvetica"/>
                <a:sym typeface="Helvetica"/>
              </a:rPr>
              <a:t>Masters of Buddhism</a:t>
            </a:r>
          </a:p>
          <a:p>
            <a:pPr defTabSz="457200">
              <a:defRPr sz="2400">
                <a:solidFill>
                  <a:srgbClr val="011A9A"/>
                </a:solidFill>
                <a:latin typeface="+mn-lt"/>
                <a:ea typeface="+mn-ea"/>
                <a:cs typeface="+mn-cs"/>
                <a:sym typeface="Arial"/>
              </a:defRPr>
            </a:pPr>
            <a:r>
              <a:rPr lang="en-US" dirty="0"/>
              <a:t> </a:t>
            </a:r>
            <a:r>
              <a:rPr dirty="0" err="1"/>
              <a:t>ནང་པའི་སློབ་དཔོན</a:t>
            </a:r>
            <a:r>
              <a:rPr dirty="0"/>
              <a:t>།</a:t>
            </a:r>
          </a:p>
        </p:txBody>
      </p:sp>
      <p:sp>
        <p:nvSpPr>
          <p:cNvPr id="588" name="Shape 588"/>
          <p:cNvSpPr/>
          <p:nvPr/>
        </p:nvSpPr>
        <p:spPr>
          <a:xfrm>
            <a:off x="3554866" y="198845"/>
            <a:ext cx="5601083"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defTabSz="411480">
              <a:buClr>
                <a:srgbClr val="FFFDA9"/>
              </a:buClr>
              <a:buFont typeface="Arial Narrow"/>
              <a:tabLst>
                <a:tab pos="3060700" algn="l"/>
              </a:tabLst>
              <a:defRPr sz="2000" b="1">
                <a:solidFill>
                  <a:srgbClr val="011A9A"/>
                </a:solidFill>
                <a:uFill>
                  <a:solidFill>
                    <a:srgbClr val="FFFDA9"/>
                  </a:solidFill>
                </a:uFill>
                <a:latin typeface="Arial Narrow"/>
                <a:ea typeface="Arial Narrow"/>
                <a:cs typeface="Arial Narrow"/>
                <a:sym typeface="Arial Narrow"/>
              </a:defRPr>
            </a:pPr>
            <a:r>
              <a:rPr dirty="0">
                <a:latin typeface="Helvetica"/>
                <a:ea typeface="Helvetica"/>
                <a:cs typeface="Helvetica"/>
                <a:sym typeface="Helvetica"/>
              </a:rPr>
              <a:t>Western Scientists</a:t>
            </a:r>
          </a:p>
          <a:p>
            <a:pPr defTabSz="457200">
              <a:defRPr sz="2400">
                <a:solidFill>
                  <a:srgbClr val="011A9A"/>
                </a:solidFill>
                <a:latin typeface="Monlam Uni OuChan2"/>
                <a:ea typeface="Monlam Uni OuChan2"/>
                <a:cs typeface="Monlam Uni OuChan2"/>
                <a:sym typeface="Monlam Uni OuChan2"/>
              </a:defRPr>
            </a:pPr>
            <a:r>
              <a:rPr lang="en-US" dirty="0"/>
              <a:t> </a:t>
            </a:r>
            <a:r>
              <a:rPr dirty="0" err="1"/>
              <a:t>ནུབ་ཕྱོགས་ཀྱི་ཚན་རིག་པ</a:t>
            </a:r>
            <a:r>
              <a:rPr dirty="0"/>
              <a:t>།</a:t>
            </a:r>
          </a:p>
        </p:txBody>
      </p:sp>
      <p:sp>
        <p:nvSpPr>
          <p:cNvPr id="589" name="Shape 589"/>
          <p:cNvSpPr/>
          <p:nvPr/>
        </p:nvSpPr>
        <p:spPr>
          <a:xfrm>
            <a:off x="3520440" y="582930"/>
            <a:ext cx="1417320" cy="1"/>
          </a:xfrm>
          <a:prstGeom prst="line">
            <a:avLst/>
          </a:prstGeom>
          <a:ln w="76200">
            <a:solidFill>
              <a:srgbClr val="011A9A"/>
            </a:solidFill>
            <a:miter lim="400000"/>
            <a:headEnd type="stealth"/>
            <a:tailEnd type="stealth"/>
          </a:ln>
        </p:spPr>
        <p:txBody>
          <a:bodyPr lIns="45719" rIns="45719" anchor="ctr"/>
          <a:lstStyle/>
          <a:p>
            <a:pPr algn="l" defTabSz="411480">
              <a:defRPr sz="1000">
                <a:latin typeface="Helvetica"/>
                <a:ea typeface="Helvetica"/>
                <a:cs typeface="Helvetica"/>
                <a:sym typeface="Helvetica"/>
              </a:defRPr>
            </a:pPr>
            <a:endParaRPr/>
          </a:p>
        </p:txBody>
      </p:sp>
      <p:sp>
        <p:nvSpPr>
          <p:cNvPr id="590" name="Shape 590"/>
          <p:cNvSpPr/>
          <p:nvPr/>
        </p:nvSpPr>
        <p:spPr>
          <a:xfrm>
            <a:off x="709452" y="5692963"/>
            <a:ext cx="2444437" cy="669733"/>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marL="40813" marR="40813" defTabSz="457200">
              <a:lnSpc>
                <a:spcPct val="80000"/>
              </a:lnSpc>
              <a:spcBef>
                <a:spcPts val="700"/>
              </a:spcBef>
              <a:buClr>
                <a:srgbClr val="021EAA"/>
              </a:buClr>
              <a:buFont typeface="Arial Narrow"/>
              <a:defRPr sz="2000" b="1" i="1">
                <a:solidFill>
                  <a:srgbClr val="021EAA"/>
                </a:solidFill>
                <a:uFill>
                  <a:solidFill>
                    <a:srgbClr val="021EAA"/>
                  </a:solidFill>
                </a:uFill>
                <a:latin typeface="Arial Narrow"/>
                <a:ea typeface="Arial Narrow"/>
                <a:cs typeface="Arial Narrow"/>
                <a:sym typeface="Arial Narrow"/>
              </a:defRPr>
            </a:pPr>
            <a:r>
              <a:rPr dirty="0"/>
              <a:t>integral</a:t>
            </a:r>
          </a:p>
          <a:p>
            <a:pPr marL="40813" marR="40813" defTabSz="457200">
              <a:lnSpc>
                <a:spcPct val="80000"/>
              </a:lnSpc>
              <a:spcBef>
                <a:spcPts val="700"/>
              </a:spcBef>
              <a:buClr>
                <a:srgbClr val="021EAA"/>
              </a:buClr>
              <a:buFont typeface="Arial Narrow"/>
              <a:defRPr sz="2000" b="1" i="1">
                <a:solidFill>
                  <a:srgbClr val="021EAA"/>
                </a:solidFill>
                <a:uFill>
                  <a:solidFill>
                    <a:srgbClr val="021EAA"/>
                  </a:solidFill>
                </a:uFill>
                <a:latin typeface="Arial Narrow"/>
                <a:ea typeface="Arial Narrow"/>
                <a:cs typeface="Arial Narrow"/>
                <a:sym typeface="Arial Narrow"/>
              </a:defRPr>
            </a:pPr>
            <a:r>
              <a:rPr dirty="0" err="1"/>
              <a:t>ནང་དོན་ཐོག་ལ་དགོངས་བཞེས</a:t>
            </a:r>
            <a:r>
              <a:rPr dirty="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586"/>
                                        </p:tgtEl>
                                        <p:attrNameLst>
                                          <p:attrName>style.visibility</p:attrName>
                                        </p:attrNameLst>
                                      </p:cBhvr>
                                      <p:to>
                                        <p:strVal val="visible"/>
                                      </p:to>
                                    </p:set>
                                    <p:anim calcmode="lin" valueType="num">
                                      <p:cBhvr>
                                        <p:cTn id="7" dur="1000" fill="hold"/>
                                        <p:tgtEl>
                                          <p:spTgt spid="586"/>
                                        </p:tgtEl>
                                        <p:attrNameLst>
                                          <p:attrName>ppt_w</p:attrName>
                                        </p:attrNameLst>
                                      </p:cBhvr>
                                      <p:tavLst>
                                        <p:tav tm="0">
                                          <p:val>
                                            <p:fltVal val="0"/>
                                          </p:val>
                                        </p:tav>
                                        <p:tav tm="100000">
                                          <p:val>
                                            <p:strVal val="#ppt_w"/>
                                          </p:val>
                                        </p:tav>
                                      </p:tavLst>
                                    </p:anim>
                                    <p:anim calcmode="lin" valueType="num">
                                      <p:cBhvr>
                                        <p:cTn id="8" dur="1000" fill="hold"/>
                                        <p:tgtEl>
                                          <p:spTgt spid="5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5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5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4" nodeType="clickEffect">
                                  <p:stCondLst>
                                    <p:cond delay="0"/>
                                  </p:stCondLst>
                                  <p:iterate>
                                    <p:tmAbs val="0"/>
                                  </p:iterate>
                                  <p:childTnLst>
                                    <p:set>
                                      <p:cBhvr>
                                        <p:cTn id="20" fill="hold"/>
                                        <p:tgtEl>
                                          <p:spTgt spid="5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5" nodeType="clickEffect">
                                  <p:stCondLst>
                                    <p:cond delay="0"/>
                                  </p:stCondLst>
                                  <p:iterate>
                                    <p:tmAbs val="0"/>
                                  </p:iterate>
                                  <p:childTnLst>
                                    <p:set>
                                      <p:cBhvr>
                                        <p:cTn id="24" fill="hold"/>
                                        <p:tgtEl>
                                          <p:spTgt spid="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2" animBg="1" advAuto="0"/>
      <p:bldP spid="584" grpId="3" animBg="1" advAuto="0"/>
      <p:bldP spid="585" grpId="4" animBg="1" advAuto="0"/>
      <p:bldP spid="586" grpId="1" animBg="1" advAuto="0"/>
      <p:bldP spid="590" grpId="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p:cNvSpPr>
          <p:nvPr>
            <p:ph type="sldNum" sz="quarter" idx="2"/>
          </p:nvPr>
        </p:nvSpPr>
        <p:spPr>
          <a:xfrm>
            <a:off x="4461363" y="6667499"/>
            <a:ext cx="222544"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16</a:t>
            </a:fld>
            <a:endParaRPr/>
          </a:p>
        </p:txBody>
      </p:sp>
      <p:sp>
        <p:nvSpPr>
          <p:cNvPr id="595" name="Shape 595"/>
          <p:cNvSpPr/>
          <p:nvPr/>
        </p:nvSpPr>
        <p:spPr>
          <a:xfrm>
            <a:off x="-1235422" y="187415"/>
            <a:ext cx="6357700"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defTabSz="411480">
              <a:buClr>
                <a:srgbClr val="FFFDA9"/>
              </a:buClr>
              <a:buFont typeface="Arial Narrow"/>
              <a:tabLst>
                <a:tab pos="3060700" algn="l"/>
              </a:tabLst>
              <a:defRPr sz="2000" b="1">
                <a:solidFill>
                  <a:srgbClr val="011A9A"/>
                </a:solidFill>
                <a:uFill>
                  <a:solidFill>
                    <a:srgbClr val="FFFDA9"/>
                  </a:solidFill>
                </a:uFill>
                <a:latin typeface="Arial Narrow"/>
                <a:ea typeface="Arial Narrow"/>
                <a:cs typeface="Arial Narrow"/>
                <a:sym typeface="Arial Narrow"/>
              </a:defRPr>
            </a:pPr>
            <a:r>
              <a:rPr dirty="0">
                <a:latin typeface="Helvetica"/>
                <a:ea typeface="Helvetica"/>
                <a:cs typeface="Helvetica"/>
                <a:sym typeface="Helvetica"/>
              </a:rPr>
              <a:t>Masters of Buddhism</a:t>
            </a:r>
          </a:p>
          <a:p>
            <a:pPr defTabSz="457200">
              <a:defRPr sz="2400">
                <a:solidFill>
                  <a:srgbClr val="011A9A"/>
                </a:solidFill>
                <a:latin typeface="+mn-lt"/>
                <a:ea typeface="+mn-ea"/>
                <a:cs typeface="+mn-cs"/>
                <a:sym typeface="Arial"/>
              </a:defRPr>
            </a:pPr>
            <a:r>
              <a:rPr lang="en-US" dirty="0"/>
              <a:t> </a:t>
            </a:r>
            <a:r>
              <a:rPr dirty="0" err="1"/>
              <a:t>ནང་པའི་སློབ་དཔོན</a:t>
            </a:r>
            <a:r>
              <a:rPr dirty="0"/>
              <a:t>།</a:t>
            </a:r>
          </a:p>
        </p:txBody>
      </p:sp>
      <p:sp>
        <p:nvSpPr>
          <p:cNvPr id="596" name="Shape 596"/>
          <p:cNvSpPr/>
          <p:nvPr/>
        </p:nvSpPr>
        <p:spPr>
          <a:xfrm>
            <a:off x="3427428" y="198845"/>
            <a:ext cx="5855960" cy="7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defTabSz="411480">
              <a:buClr>
                <a:srgbClr val="FFFDA9"/>
              </a:buClr>
              <a:buFont typeface="Arial Narrow"/>
              <a:tabLst>
                <a:tab pos="3060700" algn="l"/>
              </a:tabLst>
              <a:defRPr sz="2000" b="1">
                <a:solidFill>
                  <a:srgbClr val="011A9A"/>
                </a:solidFill>
                <a:uFill>
                  <a:solidFill>
                    <a:srgbClr val="FFFDA9"/>
                  </a:solidFill>
                </a:uFill>
                <a:latin typeface="Arial Narrow"/>
                <a:ea typeface="Arial Narrow"/>
                <a:cs typeface="Arial Narrow"/>
                <a:sym typeface="Arial Narrow"/>
              </a:defRPr>
            </a:pPr>
            <a:r>
              <a:rPr dirty="0">
                <a:latin typeface="Helvetica"/>
                <a:ea typeface="Helvetica"/>
                <a:cs typeface="Helvetica"/>
                <a:sym typeface="Helvetica"/>
              </a:rPr>
              <a:t>Western Scientists</a:t>
            </a:r>
          </a:p>
          <a:p>
            <a:pPr defTabSz="457200">
              <a:defRPr sz="2400">
                <a:solidFill>
                  <a:srgbClr val="011A9A"/>
                </a:solidFill>
                <a:latin typeface="Monlam Uni OuChan2"/>
                <a:ea typeface="Monlam Uni OuChan2"/>
                <a:cs typeface="Monlam Uni OuChan2"/>
                <a:sym typeface="Monlam Uni OuChan2"/>
              </a:defRPr>
            </a:pPr>
            <a:r>
              <a:rPr lang="en-US" dirty="0"/>
              <a:t> </a:t>
            </a:r>
            <a:r>
              <a:rPr dirty="0" err="1"/>
              <a:t>ནུབ་ཕྱོགས་ཀྱི་ཚན་རིག་པ</a:t>
            </a:r>
            <a:r>
              <a:rPr dirty="0"/>
              <a:t>།</a:t>
            </a:r>
          </a:p>
        </p:txBody>
      </p:sp>
      <p:sp>
        <p:nvSpPr>
          <p:cNvPr id="597" name="Shape 597"/>
          <p:cNvSpPr/>
          <p:nvPr/>
        </p:nvSpPr>
        <p:spPr>
          <a:xfrm>
            <a:off x="3520440" y="582930"/>
            <a:ext cx="1417320" cy="1"/>
          </a:xfrm>
          <a:prstGeom prst="line">
            <a:avLst/>
          </a:prstGeom>
          <a:ln w="76200">
            <a:solidFill>
              <a:srgbClr val="011A9A"/>
            </a:solidFill>
            <a:miter lim="400000"/>
            <a:headEnd type="stealth"/>
            <a:tailEnd type="stealth"/>
          </a:ln>
        </p:spPr>
        <p:txBody>
          <a:bodyPr lIns="45719" rIns="45719" anchor="ctr"/>
          <a:lstStyle/>
          <a:p>
            <a:pPr algn="l" defTabSz="411480">
              <a:defRPr sz="1000">
                <a:latin typeface="Helvetica"/>
                <a:ea typeface="Helvetica"/>
                <a:cs typeface="Helvetica"/>
                <a:sym typeface="Helvetica"/>
              </a:defRPr>
            </a:pPr>
            <a:endParaRPr/>
          </a:p>
        </p:txBody>
      </p:sp>
      <p:grpSp>
        <p:nvGrpSpPr>
          <p:cNvPr id="600" name="Group 600"/>
          <p:cNvGrpSpPr/>
          <p:nvPr/>
        </p:nvGrpSpPr>
        <p:grpSpPr>
          <a:xfrm>
            <a:off x="5617587" y="3664197"/>
            <a:ext cx="1475641" cy="2477194"/>
            <a:chOff x="18957" y="0"/>
            <a:chExt cx="1475640" cy="2477193"/>
          </a:xfrm>
        </p:grpSpPr>
        <p:sp>
          <p:nvSpPr>
            <p:cNvPr id="598" name="Shape 598"/>
            <p:cNvSpPr/>
            <p:nvPr/>
          </p:nvSpPr>
          <p:spPr>
            <a:xfrm>
              <a:off x="18957" y="1111041"/>
              <a:ext cx="1475642" cy="136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defTabSz="411480">
                <a:lnSpc>
                  <a:spcPct val="115000"/>
                </a:lnSpc>
                <a:spcBef>
                  <a:spcPts val="700"/>
                </a:spcBef>
                <a:tabLst>
                  <a:tab pos="673100" algn="l"/>
                </a:tabLst>
                <a:defRPr sz="2800">
                  <a:latin typeface="Monlam Uni OuChan2"/>
                  <a:ea typeface="Monlam Uni OuChan2"/>
                  <a:cs typeface="Monlam Uni OuChan2"/>
                  <a:sym typeface="Monlam Uni OuChan2"/>
                </a:defRPr>
              </a:pPr>
              <a:r>
                <a:rPr b="1">
                  <a:latin typeface="Helvetica"/>
                  <a:ea typeface="Helvetica"/>
                  <a:cs typeface="Helvetica"/>
                  <a:sym typeface="Helvetica"/>
                </a:rPr>
                <a:t>Models</a:t>
              </a:r>
              <a:r>
                <a:t/>
              </a:r>
              <a:br/>
              <a:r>
                <a:t>དཔེ་གཟུགས།</a:t>
              </a:r>
            </a:p>
          </p:txBody>
        </p:sp>
        <p:sp>
          <p:nvSpPr>
            <p:cNvPr id="599" name="Shape 599"/>
            <p:cNvSpPr/>
            <p:nvPr/>
          </p:nvSpPr>
          <p:spPr>
            <a:xfrm flipV="1">
              <a:off x="756778" y="-1"/>
              <a:ext cx="1" cy="836691"/>
            </a:xfrm>
            <a:prstGeom prst="line">
              <a:avLst/>
            </a:prstGeom>
            <a:noFill/>
            <a:ln w="50800" cap="flat">
              <a:solidFill>
                <a:srgbClr val="000000"/>
              </a:solidFill>
              <a:prstDash val="solid"/>
              <a:miter lim="400000"/>
              <a:headEnd type="triangle" w="med" len="med"/>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grpSp>
      <p:grpSp>
        <p:nvGrpSpPr>
          <p:cNvPr id="604" name="Group 604"/>
          <p:cNvGrpSpPr/>
          <p:nvPr/>
        </p:nvGrpSpPr>
        <p:grpSpPr>
          <a:xfrm>
            <a:off x="4133817" y="1657544"/>
            <a:ext cx="4443181" cy="1745933"/>
            <a:chOff x="2267721" y="-36049"/>
            <a:chExt cx="4443180" cy="1745931"/>
          </a:xfrm>
        </p:grpSpPr>
        <p:sp>
          <p:nvSpPr>
            <p:cNvPr id="601" name="Shape 601"/>
            <p:cNvSpPr/>
            <p:nvPr/>
          </p:nvSpPr>
          <p:spPr>
            <a:xfrm>
              <a:off x="2267721" y="-36050"/>
              <a:ext cx="4416700" cy="7939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marL="40813" marR="40813" defTabSz="457200">
                <a:lnSpc>
                  <a:spcPct val="80000"/>
                </a:lnSpc>
                <a:buClr>
                  <a:srgbClr val="021EAA"/>
                </a:buClr>
                <a:buFont typeface="Arial Narrow"/>
                <a:defRPr sz="2200" b="1" i="1">
                  <a:solidFill>
                    <a:srgbClr val="021EAA"/>
                  </a:solidFill>
                  <a:uFill>
                    <a:solidFill>
                      <a:srgbClr val="021EAA"/>
                    </a:solidFill>
                  </a:uFill>
                  <a:latin typeface="Arial Narrow"/>
                  <a:ea typeface="Arial Narrow"/>
                  <a:cs typeface="Arial Narrow"/>
                  <a:sym typeface="Arial Narrow"/>
                </a:defRPr>
              </a:lvl1pPr>
            </a:lstStyle>
            <a:p>
              <a:r>
                <a:t>Quest for truth by means of observations and experiments</a:t>
              </a:r>
            </a:p>
          </p:txBody>
        </p:sp>
        <p:sp>
          <p:nvSpPr>
            <p:cNvPr id="602" name="Shape 602"/>
            <p:cNvSpPr/>
            <p:nvPr/>
          </p:nvSpPr>
          <p:spPr>
            <a:xfrm>
              <a:off x="2458226" y="611289"/>
              <a:ext cx="4035690" cy="9135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defTabSz="411480">
                <a:defRPr sz="2400">
                  <a:solidFill>
                    <a:srgbClr val="012DA4"/>
                  </a:solidFill>
                  <a:latin typeface="Monlam Uni OuChan2"/>
                  <a:ea typeface="Monlam Uni OuChan2"/>
                  <a:cs typeface="Monlam Uni OuChan2"/>
                  <a:sym typeface="Monlam Uni OuChan2"/>
                </a:defRPr>
              </a:pPr>
              <a:r>
                <a:rPr dirty="0">
                  <a:solidFill>
                    <a:srgbClr val="011993"/>
                  </a:solidFill>
                </a:rPr>
                <a:t>ལྟ་ཞིབ་དང་བ</a:t>
              </a:r>
              <a:r>
                <a:rPr dirty="0"/>
                <a:t>རྟག་དཔྱད་ཀྱི་ལམ་ནས་བདེན་པ་འཚོལ་བ།</a:t>
              </a:r>
            </a:p>
          </p:txBody>
        </p:sp>
        <p:sp>
          <p:nvSpPr>
            <p:cNvPr id="603" name="Shape 603"/>
            <p:cNvSpPr/>
            <p:nvPr/>
          </p:nvSpPr>
          <p:spPr>
            <a:xfrm>
              <a:off x="2343055" y="0"/>
              <a:ext cx="4367847" cy="1709883"/>
            </a:xfrm>
            <a:prstGeom prst="roundRect">
              <a:avLst>
                <a:gd name="adj" fmla="val 10112"/>
              </a:avLst>
            </a:prstGeom>
            <a:noFill/>
            <a:ln w="50800" cap="flat">
              <a:solidFill>
                <a:srgbClr val="011993"/>
              </a:solidFill>
              <a:prstDash val="solid"/>
              <a:round/>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2" animBg="1" advAuto="0"/>
      <p:bldP spid="60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6" name="Shape 606"/>
          <p:cNvSpPr>
            <a:spLocks noGrp="1"/>
          </p:cNvSpPr>
          <p:nvPr>
            <p:ph type="sldNum" sz="quarter" idx="2"/>
          </p:nvPr>
        </p:nvSpPr>
        <p:spPr>
          <a:xfrm>
            <a:off x="4489641" y="6667499"/>
            <a:ext cx="165989"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17</a:t>
            </a:fld>
            <a:endParaRPr/>
          </a:p>
        </p:txBody>
      </p:sp>
      <p:sp>
        <p:nvSpPr>
          <p:cNvPr id="607" name="Shape 607"/>
          <p:cNvSpPr/>
          <p:nvPr/>
        </p:nvSpPr>
        <p:spPr>
          <a:xfrm>
            <a:off x="317222" y="213223"/>
            <a:ext cx="3094967" cy="1094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defTabSz="411480">
              <a:defRPr>
                <a:latin typeface="Helvetica"/>
                <a:ea typeface="Helvetica"/>
                <a:cs typeface="Helvetica"/>
                <a:sym typeface="Helvetica"/>
              </a:defRPr>
            </a:pPr>
            <a:r>
              <a:t>Dharmakirti (7. cent)</a:t>
            </a:r>
            <a:br/>
            <a:r>
              <a:rPr sz="3000">
                <a:latin typeface="Monlam Uni OuChan2"/>
                <a:ea typeface="Monlam Uni OuChan2"/>
                <a:cs typeface="Monlam Uni OuChan2"/>
                <a:sym typeface="Monlam Uni OuChan2"/>
              </a:rPr>
              <a:t>སློབ་དཔོན་ཆོས་གྲགས།</a:t>
            </a:r>
          </a:p>
        </p:txBody>
      </p:sp>
      <p:pic>
        <p:nvPicPr>
          <p:cNvPr id="608" name="past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8028" y="-66711"/>
            <a:ext cx="4250273" cy="67823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hape 612"/>
          <p:cNvSpPr>
            <a:spLocks noGrp="1"/>
          </p:cNvSpPr>
          <p:nvPr>
            <p:ph type="sldNum" sz="quarter" idx="2"/>
          </p:nvPr>
        </p:nvSpPr>
        <p:spPr>
          <a:xfrm>
            <a:off x="4468495" y="6673850"/>
            <a:ext cx="208281" cy="208281"/>
          </a:xfrm>
          <a:prstGeom prst="rect">
            <a:avLst/>
          </a:prstGeom>
          <a:extLst>
            <a:ext uri="{C572A759-6A51-4108-AA02-DFA0A04FC94B}">
              <ma14:wrappingTextBoxFlag xmlns:ma14="http://schemas.microsoft.com/office/mac/drawingml/2011/main" val="1"/>
            </a:ext>
          </a:extLst>
        </p:spPr>
        <p:txBody>
          <a:bodyPr/>
          <a:lstStyle>
            <a:lvl1pPr>
              <a:lnSpc>
                <a:spcPct val="100000"/>
              </a:lnSpc>
              <a:tabLst/>
              <a:defRPr>
                <a:latin typeface="Gill Sans"/>
                <a:ea typeface="Gill Sans"/>
                <a:cs typeface="Gill Sans"/>
                <a:sym typeface="Gill Sans"/>
              </a:defRPr>
            </a:lvl1pPr>
          </a:lstStyle>
          <a:p>
            <a:fld id="{86CB4B4D-7CA3-9044-876B-883B54F8677D}" type="slidenum">
              <a:t>18</a:t>
            </a:fld>
            <a:endParaRPr/>
          </a:p>
        </p:txBody>
      </p:sp>
      <p:sp>
        <p:nvSpPr>
          <p:cNvPr id="613" name="Shape 613"/>
          <p:cNvSpPr/>
          <p:nvPr/>
        </p:nvSpPr>
        <p:spPr>
          <a:xfrm>
            <a:off x="640367" y="144391"/>
            <a:ext cx="4921322" cy="10947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defTabSz="411480">
              <a:buClr>
                <a:srgbClr val="FFFDA9"/>
              </a:buClr>
              <a:buFont typeface="Arial Narrow"/>
              <a:tabLst>
                <a:tab pos="3060700" algn="l"/>
              </a:tabLst>
              <a:defRPr sz="2800" b="1">
                <a:solidFill>
                  <a:srgbClr val="011A9A"/>
                </a:solidFill>
                <a:uFill>
                  <a:solidFill>
                    <a:srgbClr val="FFFDA9"/>
                  </a:solidFill>
                </a:uFill>
                <a:latin typeface="Arial Narrow"/>
                <a:ea typeface="Arial Narrow"/>
                <a:cs typeface="Arial Narrow"/>
                <a:sym typeface="Arial Narrow"/>
              </a:defRPr>
            </a:pPr>
            <a:r>
              <a:rPr>
                <a:latin typeface="Helvetica"/>
                <a:ea typeface="Helvetica"/>
                <a:cs typeface="Helvetica"/>
                <a:sym typeface="Helvetica"/>
              </a:rPr>
              <a:t>What is a model?</a:t>
            </a:r>
            <a:br>
              <a:rPr>
                <a:latin typeface="Helvetica"/>
                <a:ea typeface="Helvetica"/>
                <a:cs typeface="Helvetica"/>
                <a:sym typeface="Helvetica"/>
              </a:rPr>
            </a:br>
            <a:r>
              <a:rPr b="0">
                <a:latin typeface="Monlam Uni OuChan2"/>
                <a:ea typeface="Monlam Uni OuChan2"/>
                <a:cs typeface="Monlam Uni OuChan2"/>
                <a:sym typeface="Monlam Uni OuChan2"/>
              </a:rPr>
              <a:t>དཔེ་གཟུགས་ཟེར་ན་གང་རེད་དམ།</a:t>
            </a:r>
          </a:p>
        </p:txBody>
      </p:sp>
      <p:sp>
        <p:nvSpPr>
          <p:cNvPr id="614" name="Shape 614"/>
          <p:cNvSpPr/>
          <p:nvPr/>
        </p:nvSpPr>
        <p:spPr>
          <a:xfrm>
            <a:off x="640367" y="1177607"/>
            <a:ext cx="4715767" cy="4830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411480">
              <a:lnSpc>
                <a:spcPts val="2600"/>
              </a:lnSpc>
              <a:tabLst>
                <a:tab pos="749300" algn="l"/>
              </a:tabLst>
              <a:defRPr sz="2200">
                <a:latin typeface="Helvetica"/>
                <a:ea typeface="Helvetica"/>
                <a:cs typeface="Helvetica"/>
                <a:sym typeface="Helvetica"/>
              </a:defRPr>
            </a:lvl1pPr>
          </a:lstStyle>
          <a:p>
            <a:r>
              <a:t>Example:	དཔེ་མཚོན།</a:t>
            </a:r>
          </a:p>
        </p:txBody>
      </p:sp>
      <p:pic>
        <p:nvPicPr>
          <p:cNvPr id="615" name="IMG_317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40367" y="1731024"/>
            <a:ext cx="7882367" cy="48807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a:spLocks noGrp="1"/>
          </p:cNvSpPr>
          <p:nvPr>
            <p:ph type="sldNum" sz="quarter" idx="2"/>
          </p:nvPr>
        </p:nvSpPr>
        <p:spPr>
          <a:xfrm>
            <a:off x="4443427" y="7378700"/>
            <a:ext cx="258416"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19</a:t>
            </a:fld>
            <a:endParaRPr/>
          </a:p>
        </p:txBody>
      </p:sp>
      <p:sp>
        <p:nvSpPr>
          <p:cNvPr id="620" name="Shape 620"/>
          <p:cNvSpPr/>
          <p:nvPr/>
        </p:nvSpPr>
        <p:spPr>
          <a:xfrm>
            <a:off x="4936892" y="1752600"/>
            <a:ext cx="3448059" cy="1056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ts val="2400"/>
              </a:lnSpc>
              <a:tabLst>
                <a:tab pos="749300" algn="l"/>
              </a:tabLst>
              <a:defRPr sz="2000">
                <a:latin typeface="Helvetica"/>
                <a:ea typeface="Helvetica"/>
                <a:cs typeface="Helvetica"/>
                <a:sym typeface="Helvetica"/>
              </a:defRPr>
            </a:pPr>
            <a:r>
              <a:rPr dirty="0"/>
              <a:t>Apparatus, machinery, </a:t>
            </a:r>
          </a:p>
          <a:p>
            <a:pPr>
              <a:lnSpc>
                <a:spcPts val="2400"/>
              </a:lnSpc>
              <a:tabLst>
                <a:tab pos="749300" algn="l"/>
              </a:tabLst>
              <a:defRPr sz="2000">
                <a:latin typeface="Helvetica"/>
                <a:ea typeface="Helvetica"/>
                <a:cs typeface="Helvetica"/>
                <a:sym typeface="Helvetica"/>
              </a:defRPr>
            </a:pPr>
            <a:r>
              <a:rPr dirty="0"/>
              <a:t>equipment, instruments, tools</a:t>
            </a:r>
          </a:p>
          <a:p>
            <a:pPr defTabSz="457200">
              <a:defRPr sz="2000">
                <a:latin typeface="Monlam Uni OuChan2"/>
                <a:ea typeface="Monlam Uni OuChan2"/>
                <a:cs typeface="Monlam Uni OuChan2"/>
                <a:sym typeface="Monlam Uni OuChan2"/>
              </a:defRPr>
            </a:pPr>
            <a:r>
              <a:rPr lang="bo-CN" sz="2200" dirty="0"/>
              <a:t>ཡོ་</a:t>
            </a:r>
            <a:r>
              <a:rPr sz="2200" dirty="0" err="1"/>
              <a:t>བྱད</a:t>
            </a:r>
            <a:r>
              <a:rPr sz="2200" dirty="0"/>
              <a:t>། </a:t>
            </a:r>
            <a:r>
              <a:rPr sz="2200" dirty="0" err="1"/>
              <a:t>འཕྲུལ་ཆས</a:t>
            </a:r>
            <a:r>
              <a:rPr sz="2200" dirty="0"/>
              <a:t>། </a:t>
            </a:r>
            <a:r>
              <a:rPr sz="2200" dirty="0" err="1"/>
              <a:t>མཁོ་ཆས</a:t>
            </a:r>
            <a:r>
              <a:rPr sz="2200" dirty="0"/>
              <a:t>། </a:t>
            </a:r>
            <a:r>
              <a:rPr sz="2200" dirty="0" err="1"/>
              <a:t>ཡོ་ཆས</a:t>
            </a:r>
            <a:r>
              <a:rPr sz="2200" dirty="0"/>
              <a:t>། </a:t>
            </a:r>
            <a:r>
              <a:rPr sz="2200" dirty="0" err="1"/>
              <a:t>ལག་ཆ</a:t>
            </a:r>
            <a:r>
              <a:rPr sz="2200" dirty="0"/>
              <a:t>། </a:t>
            </a:r>
          </a:p>
        </p:txBody>
      </p:sp>
      <p:pic>
        <p:nvPicPr>
          <p:cNvPr id="621" name="droppedImage.png"/>
          <p:cNvPicPr>
            <a:picLocks noChangeAspect="1"/>
          </p:cNvPicPr>
          <p:nvPr/>
        </p:nvPicPr>
        <p:blipFill>
          <a:blip r:embed="rId3"/>
          <a:stretch>
            <a:fillRect/>
          </a:stretch>
        </p:blipFill>
        <p:spPr>
          <a:xfrm rot="5397914">
            <a:off x="1197284" y="3166761"/>
            <a:ext cx="2413001" cy="3016251"/>
          </a:xfrm>
          <a:prstGeom prst="rect">
            <a:avLst/>
          </a:prstGeom>
          <a:ln w="12700">
            <a:miter lim="400000"/>
          </a:ln>
        </p:spPr>
      </p:pic>
      <p:pic>
        <p:nvPicPr>
          <p:cNvPr id="622" name="dropp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1635" y="3464242"/>
            <a:ext cx="3217335" cy="2413001"/>
          </a:xfrm>
          <a:prstGeom prst="rect">
            <a:avLst/>
          </a:prstGeom>
          <a:ln w="12700">
            <a:miter lim="400000"/>
          </a:ln>
        </p:spPr>
      </p:pic>
      <p:sp>
        <p:nvSpPr>
          <p:cNvPr id="623" name="Shape 623"/>
          <p:cNvSpPr/>
          <p:nvPr/>
        </p:nvSpPr>
        <p:spPr>
          <a:xfrm>
            <a:off x="3995449" y="1028700"/>
            <a:ext cx="1807965"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600"/>
              </a:lnSpc>
              <a:tabLst>
                <a:tab pos="749300" algn="l"/>
              </a:tabLst>
              <a:defRPr sz="3000" b="1">
                <a:latin typeface="Helvetica"/>
                <a:ea typeface="Helvetica"/>
                <a:cs typeface="Helvetica"/>
                <a:sym typeface="Helvetica"/>
              </a:defRPr>
            </a:lvl1pPr>
          </a:lstStyle>
          <a:p>
            <a:r>
              <a:t>                </a:t>
            </a:r>
          </a:p>
        </p:txBody>
      </p:sp>
      <p:sp>
        <p:nvSpPr>
          <p:cNvPr id="624" name="Shape 624"/>
          <p:cNvSpPr/>
          <p:nvPr/>
        </p:nvSpPr>
        <p:spPr>
          <a:xfrm>
            <a:off x="1098224" y="1651000"/>
            <a:ext cx="2580835" cy="142603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ts val="2400"/>
              </a:lnSpc>
              <a:tabLst>
                <a:tab pos="749300" algn="l"/>
              </a:tabLst>
              <a:defRPr sz="2000">
                <a:latin typeface="Helvetica"/>
                <a:ea typeface="Helvetica"/>
                <a:cs typeface="Helvetica"/>
                <a:sym typeface="Helvetica"/>
              </a:defRPr>
            </a:pPr>
            <a:r>
              <a:rPr dirty="0"/>
              <a:t>Basic Questions</a:t>
            </a:r>
          </a:p>
          <a:p>
            <a:pPr>
              <a:tabLst>
                <a:tab pos="749300" algn="l"/>
              </a:tabLst>
              <a:defRPr sz="2200">
                <a:latin typeface="Monlam Uni OuChan2"/>
                <a:ea typeface="Monlam Uni OuChan2"/>
                <a:cs typeface="Monlam Uni OuChan2"/>
                <a:sym typeface="Monlam Uni OuChan2"/>
              </a:defRPr>
            </a:pPr>
            <a:r>
              <a:rPr dirty="0" err="1"/>
              <a:t>གཞི་རྩའི་དྲི་བ</a:t>
            </a:r>
            <a:r>
              <a:rPr dirty="0"/>
              <a:t>།</a:t>
            </a:r>
          </a:p>
          <a:p>
            <a:pPr>
              <a:lnSpc>
                <a:spcPts val="2400"/>
              </a:lnSpc>
              <a:tabLst>
                <a:tab pos="749300" algn="l"/>
              </a:tabLst>
              <a:defRPr sz="2000">
                <a:latin typeface="Helvetica"/>
                <a:ea typeface="Helvetica"/>
                <a:cs typeface="Helvetica"/>
                <a:sym typeface="Helvetica"/>
              </a:defRPr>
            </a:pPr>
            <a:r>
              <a:rPr dirty="0"/>
              <a:t>Origin of life and spirit</a:t>
            </a:r>
          </a:p>
          <a:p>
            <a:pPr>
              <a:defRPr sz="2200">
                <a:latin typeface="Monlam Uni OuChan2"/>
                <a:ea typeface="Monlam Uni OuChan2"/>
                <a:cs typeface="Monlam Uni OuChan2"/>
                <a:sym typeface="Monlam Uni OuChan2"/>
              </a:defRPr>
            </a:pPr>
            <a:r>
              <a:rPr lang="bo-CN" sz="2400" dirty="0">
                <a:sym typeface="Helvetica"/>
              </a:rPr>
              <a:t>ཚེ་</a:t>
            </a:r>
            <a:r>
              <a:rPr dirty="0" err="1"/>
              <a:t>སྲོག་དང་རྣམ་ཤེས་ཀྱི་འབྱུང་ཁུངས</a:t>
            </a:r>
            <a:r>
              <a:rPr dirty="0"/>
              <a:t>།</a:t>
            </a:r>
          </a:p>
        </p:txBody>
      </p:sp>
      <p:grpSp>
        <p:nvGrpSpPr>
          <p:cNvPr id="632" name="Group 632"/>
          <p:cNvGrpSpPr/>
          <p:nvPr/>
        </p:nvGrpSpPr>
        <p:grpSpPr>
          <a:xfrm>
            <a:off x="2740056" y="292100"/>
            <a:ext cx="4295248" cy="1130300"/>
            <a:chOff x="0" y="0"/>
            <a:chExt cx="4295247" cy="1130300"/>
          </a:xfrm>
        </p:grpSpPr>
        <p:grpSp>
          <p:nvGrpSpPr>
            <p:cNvPr id="627" name="Group 627"/>
            <p:cNvGrpSpPr/>
            <p:nvPr/>
          </p:nvGrpSpPr>
          <p:grpSpPr>
            <a:xfrm>
              <a:off x="0" y="0"/>
              <a:ext cx="3860937" cy="431800"/>
              <a:chOff x="0" y="0"/>
              <a:chExt cx="3860936" cy="431800"/>
            </a:xfrm>
          </p:grpSpPr>
          <p:sp>
            <p:nvSpPr>
              <p:cNvPr id="625" name="Shape 625"/>
              <p:cNvSpPr/>
              <p:nvPr/>
            </p:nvSpPr>
            <p:spPr>
              <a:xfrm>
                <a:off x="0" y="0"/>
                <a:ext cx="3860937"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defTabSz="457200">
                  <a:lnSpc>
                    <a:spcPts val="2600"/>
                  </a:lnSpc>
                  <a:tabLst>
                    <a:tab pos="838200" algn="l"/>
                  </a:tabLst>
                  <a:defRPr sz="1800" b="1">
                    <a:latin typeface="Helvetica"/>
                    <a:ea typeface="Helvetica"/>
                    <a:cs typeface="Helvetica"/>
                    <a:sym typeface="Helvetica"/>
                  </a:defRPr>
                </a:pPr>
                <a:r>
                  <a:rPr sz="2200"/>
                  <a:t>Science</a:t>
                </a:r>
                <a:r>
                  <a:t>                  </a:t>
                </a:r>
                <a:r>
                  <a:rPr sz="2200"/>
                  <a:t>Technology</a:t>
                </a:r>
              </a:p>
            </p:txBody>
          </p:sp>
          <p:sp>
            <p:nvSpPr>
              <p:cNvPr id="626" name="Shape 626"/>
              <p:cNvSpPr/>
              <p:nvPr/>
            </p:nvSpPr>
            <p:spPr>
              <a:xfrm>
                <a:off x="1260443" y="215900"/>
                <a:ext cx="914401" cy="1"/>
              </a:xfrm>
              <a:prstGeom prst="line">
                <a:avLst/>
              </a:prstGeom>
              <a:noFill/>
              <a:ln w="38100" cap="flat">
                <a:solidFill>
                  <a:srgbClr val="000000"/>
                </a:solidFill>
                <a:prstDash val="solid"/>
                <a:miter lim="400000"/>
                <a:headEnd type="stealth" w="med" len="med"/>
                <a:tailEnd type="stealth"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grpSp>
          <p:nvGrpSpPr>
            <p:cNvPr id="631" name="Group 631"/>
            <p:cNvGrpSpPr/>
            <p:nvPr/>
          </p:nvGrpSpPr>
          <p:grpSpPr>
            <a:xfrm>
              <a:off x="53944" y="368300"/>
              <a:ext cx="4241303" cy="762000"/>
              <a:chOff x="0" y="0"/>
              <a:chExt cx="4241302" cy="762000"/>
            </a:xfrm>
          </p:grpSpPr>
          <p:sp>
            <p:nvSpPr>
              <p:cNvPr id="628" name="Shape 628"/>
              <p:cNvSpPr/>
              <p:nvPr/>
            </p:nvSpPr>
            <p:spPr>
              <a:xfrm>
                <a:off x="0" y="0"/>
                <a:ext cx="862416"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l" defTabSz="457200">
                  <a:defRPr sz="3200">
                    <a:latin typeface="Monlam Uni OuChan2"/>
                    <a:ea typeface="Monlam Uni OuChan2"/>
                    <a:cs typeface="Monlam Uni OuChan2"/>
                    <a:sym typeface="Monlam Uni OuChan2"/>
                  </a:defRPr>
                </a:lvl1pPr>
              </a:lstStyle>
              <a:p>
                <a:r>
                  <a:rPr dirty="0" err="1"/>
                  <a:t>ཚན་རིག</a:t>
                </a:r>
                <a:endParaRPr dirty="0"/>
              </a:p>
            </p:txBody>
          </p:sp>
          <p:sp>
            <p:nvSpPr>
              <p:cNvPr id="629" name="Shape 629"/>
              <p:cNvSpPr/>
              <p:nvPr/>
            </p:nvSpPr>
            <p:spPr>
              <a:xfrm>
                <a:off x="2222500" y="0"/>
                <a:ext cx="2018802" cy="762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l" defTabSz="457200">
                  <a:defRPr sz="3200">
                    <a:latin typeface="Monlam Uni OuChan2"/>
                    <a:ea typeface="Monlam Uni OuChan2"/>
                    <a:cs typeface="Monlam Uni OuChan2"/>
                    <a:sym typeface="Monlam Uni OuChan2"/>
                  </a:defRPr>
                </a:lvl1pPr>
              </a:lstStyle>
              <a:p>
                <a:r>
                  <a:t>བཟོ་ལས་རིག་པ།</a:t>
                </a:r>
              </a:p>
            </p:txBody>
          </p:sp>
          <p:sp>
            <p:nvSpPr>
              <p:cNvPr id="630" name="Shape 630"/>
              <p:cNvSpPr/>
              <p:nvPr/>
            </p:nvSpPr>
            <p:spPr>
              <a:xfrm>
                <a:off x="1219200" y="368300"/>
                <a:ext cx="914400" cy="1"/>
              </a:xfrm>
              <a:prstGeom prst="line">
                <a:avLst/>
              </a:prstGeom>
              <a:noFill/>
              <a:ln w="38100" cap="flat">
                <a:solidFill>
                  <a:srgbClr val="000000"/>
                </a:solidFill>
                <a:prstDash val="solid"/>
                <a:miter lim="400000"/>
                <a:headEnd type="stealth" w="med" len="med"/>
                <a:tailEnd type="stealth"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3" animBg="1" advAuto="0"/>
      <p:bldP spid="621" grpId="2" animBg="1" advAuto="0"/>
      <p:bldP spid="622" grpId="4" animBg="1" advAuto="0"/>
      <p:bldP spid="624"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0" name="Group 300"/>
          <p:cNvGrpSpPr/>
          <p:nvPr/>
        </p:nvGrpSpPr>
        <p:grpSpPr>
          <a:xfrm>
            <a:off x="445375" y="359607"/>
            <a:ext cx="8287145" cy="1541955"/>
            <a:chOff x="0" y="0"/>
            <a:chExt cx="8287143" cy="1541954"/>
          </a:xfrm>
        </p:grpSpPr>
        <p:pic>
          <p:nvPicPr>
            <p:cNvPr id="298" name="dropp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304237" cy="1541955"/>
            </a:xfrm>
            <a:prstGeom prst="rect">
              <a:avLst/>
            </a:prstGeom>
            <a:ln w="12700" cap="flat">
              <a:noFill/>
              <a:round/>
            </a:ln>
            <a:effectLst/>
          </p:spPr>
        </p:pic>
        <p:pic>
          <p:nvPicPr>
            <p:cNvPr id="299" name="dropp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9775" y="34092"/>
              <a:ext cx="1547369" cy="1451611"/>
            </a:xfrm>
            <a:prstGeom prst="rect">
              <a:avLst/>
            </a:prstGeom>
            <a:ln w="12700" cap="flat">
              <a:noFill/>
              <a:round/>
            </a:ln>
            <a:effectLst/>
          </p:spPr>
        </p:pic>
      </p:grpSp>
      <p:sp>
        <p:nvSpPr>
          <p:cNvPr id="301" name="Shape 301"/>
          <p:cNvSpPr/>
          <p:nvPr/>
        </p:nvSpPr>
        <p:spPr>
          <a:xfrm>
            <a:off x="2015896" y="4495800"/>
            <a:ext cx="5143501"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defRPr sz="1800">
                <a:uFill>
                  <a:solidFill>
                    <a:srgbClr val="000000"/>
                  </a:solidFill>
                </a:uFill>
                <a:latin typeface="Helvetica"/>
                <a:ea typeface="Helvetica"/>
                <a:cs typeface="Helvetica"/>
                <a:sym typeface="Helvetica"/>
              </a:defRPr>
            </a:pPr>
            <a:r>
              <a:t>Dr. Werner Nater</a:t>
            </a:r>
          </a:p>
          <a:p>
            <a:pPr marL="40639" marR="40639" defTabSz="914400">
              <a:defRPr sz="1800">
                <a:uFill>
                  <a:solidFill>
                    <a:srgbClr val="000000"/>
                  </a:solidFill>
                </a:uFill>
                <a:latin typeface="Helvetica"/>
                <a:ea typeface="Helvetica"/>
                <a:cs typeface="Helvetica"/>
                <a:sym typeface="Helvetica"/>
              </a:defRPr>
            </a:pPr>
            <a:r>
              <a:t>Project Manager "</a:t>
            </a:r>
            <a:r>
              <a:rPr i="1"/>
              <a:t>Science meets Dharma</a:t>
            </a:r>
            <a:r>
              <a:t>"</a:t>
            </a:r>
          </a:p>
          <a:p>
            <a:pPr marL="40639" marR="40639" defTabSz="914400">
              <a:defRPr sz="1800">
                <a:uFill>
                  <a:solidFill>
                    <a:srgbClr val="000000"/>
                  </a:solidFill>
                </a:uFill>
                <a:latin typeface="Helvetica"/>
                <a:ea typeface="Helvetica"/>
                <a:cs typeface="Helvetica"/>
                <a:sym typeface="Helvetica"/>
              </a:defRPr>
            </a:pPr>
            <a:r>
              <a:t>Tibet Institute Rikon, Switzerland</a:t>
            </a:r>
          </a:p>
        </p:txBody>
      </p:sp>
      <p:sp>
        <p:nvSpPr>
          <p:cNvPr id="302" name="Shape 302"/>
          <p:cNvSpPr/>
          <p:nvPr/>
        </p:nvSpPr>
        <p:spPr>
          <a:xfrm>
            <a:off x="494860" y="6248400"/>
            <a:ext cx="2476501" cy="41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639" marR="40639" algn="l" defTabSz="914400">
              <a:defRPr sz="1600">
                <a:uFill>
                  <a:solidFill>
                    <a:srgbClr val="000000"/>
                  </a:solidFill>
                </a:uFill>
                <a:latin typeface="Helvetica"/>
                <a:ea typeface="Helvetica"/>
                <a:cs typeface="Helvetica"/>
                <a:sym typeface="Helvetica"/>
              </a:defRPr>
            </a:lvl1pPr>
          </a:lstStyle>
          <a:p>
            <a:r>
              <a:t>Kathmandu</a:t>
            </a:r>
          </a:p>
        </p:txBody>
      </p:sp>
      <p:sp>
        <p:nvSpPr>
          <p:cNvPr id="303" name="Shape 303"/>
          <p:cNvSpPr/>
          <p:nvPr/>
        </p:nvSpPr>
        <p:spPr>
          <a:xfrm>
            <a:off x="6221290" y="6248400"/>
            <a:ext cx="2476501" cy="41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639" marR="40639" algn="r" defTabSz="914400">
              <a:defRPr sz="1600">
                <a:uFill>
                  <a:solidFill>
                    <a:srgbClr val="000000"/>
                  </a:solidFill>
                </a:uFill>
                <a:latin typeface="Helvetica"/>
                <a:ea typeface="Helvetica"/>
                <a:cs typeface="Helvetica"/>
                <a:sym typeface="Helvetica"/>
              </a:defRPr>
            </a:lvl1pPr>
          </a:lstStyle>
          <a:p>
            <a:r>
              <a:t>March 2020</a:t>
            </a:r>
          </a:p>
        </p:txBody>
      </p:sp>
      <p:sp>
        <p:nvSpPr>
          <p:cNvPr id="304" name="Shape 304"/>
          <p:cNvSpPr/>
          <p:nvPr/>
        </p:nvSpPr>
        <p:spPr>
          <a:xfrm>
            <a:off x="114300" y="1801680"/>
            <a:ext cx="8915400" cy="25955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2400">
                <a:latin typeface="Helvetica"/>
                <a:ea typeface="Helvetica"/>
                <a:cs typeface="Helvetica"/>
                <a:sym typeface="Helvetica"/>
              </a:defRPr>
            </a:pPr>
            <a:r>
              <a:rPr dirty="0">
                <a:solidFill>
                  <a:srgbClr val="011A9A"/>
                </a:solidFill>
              </a:rPr>
              <a:t> </a:t>
            </a:r>
            <a:r>
              <a:rPr b="1" dirty="0">
                <a:solidFill>
                  <a:srgbClr val="011A9A"/>
                </a:solidFill>
              </a:rPr>
              <a:t> </a:t>
            </a:r>
          </a:p>
          <a:p>
            <a:pPr defTabSz="457200">
              <a:spcAft>
                <a:spcPts val="1200"/>
              </a:spcAft>
              <a:defRPr sz="3200">
                <a:latin typeface="Monlam Uni OuChan3"/>
                <a:ea typeface="Monlam Uni OuChan3"/>
                <a:cs typeface="Monlam Uni OuChan3"/>
                <a:sym typeface="Monlam Uni OuChan3"/>
              </a:defRPr>
            </a:pPr>
            <a:r>
              <a:rPr sz="4000" dirty="0" err="1">
                <a:solidFill>
                  <a:srgbClr val="011A9A"/>
                </a:solidFill>
                <a:latin typeface="Monlam Uni OuChan2"/>
                <a:cs typeface="Monlam Uni OuChan2"/>
              </a:rPr>
              <a:t>ཚན་རིག་</a:t>
            </a:r>
            <a:r>
              <a:rPr sz="4000" dirty="0" err="1">
                <a:solidFill>
                  <a:srgbClr val="000080"/>
                </a:solidFill>
                <a:latin typeface="Monlam Uni OuChan2"/>
                <a:cs typeface="Monlam Uni OuChan2"/>
              </a:rPr>
              <a:t>ངོ་སྤྲོད་ཟབ་སྦྱོང</a:t>
            </a:r>
            <a:r>
              <a:rPr sz="4000" dirty="0">
                <a:solidFill>
                  <a:srgbClr val="000080"/>
                </a:solidFill>
                <a:latin typeface="Monlam Uni OuChan2"/>
                <a:cs typeface="Monlam Uni OuChan2"/>
              </a:rPr>
              <a:t>་། </a:t>
            </a:r>
            <a:r>
              <a:rPr lang="bo-CN" sz="4000" dirty="0">
                <a:solidFill>
                  <a:srgbClr val="000080"/>
                </a:solidFill>
                <a:latin typeface="Monlam Uni OuChan2"/>
                <a:cs typeface="Monlam Uni OuChan2"/>
              </a:rPr>
              <a:t>རིམ་པ་</a:t>
            </a:r>
            <a:r>
              <a:rPr sz="4000" dirty="0">
                <a:solidFill>
                  <a:srgbClr val="000080"/>
                </a:solidFill>
                <a:latin typeface="Monlam Uni OuChan2"/>
                <a:cs typeface="Monlam Uni OuChan2"/>
              </a:rPr>
              <a:t>གཉིས་པ།</a:t>
            </a:r>
            <a:r>
              <a:rPr lang="en-US" sz="4000" dirty="0">
                <a:solidFill>
                  <a:srgbClr val="000080"/>
                </a:solidFill>
                <a:latin typeface="Monlam Uni OuChan2"/>
                <a:cs typeface="Monlam Uni OuChan2"/>
              </a:rPr>
              <a:t> </a:t>
            </a:r>
            <a:br>
              <a:rPr lang="en-US" sz="4000" dirty="0">
                <a:solidFill>
                  <a:srgbClr val="000080"/>
                </a:solidFill>
                <a:latin typeface="Monlam Uni OuChan2"/>
                <a:cs typeface="Monlam Uni OuChan2"/>
              </a:rPr>
            </a:br>
            <a:r>
              <a:rPr lang="bo-CN" sz="4000" dirty="0">
                <a:solidFill>
                  <a:srgbClr val="000080"/>
                </a:solidFill>
                <a:latin typeface="Monlam Uni OuChan2"/>
                <a:cs typeface="Monlam Uni OuChan2"/>
              </a:rPr>
              <a:t>ངོ་སྤྲོད།</a:t>
            </a:r>
            <a:endParaRPr sz="4000" dirty="0">
              <a:solidFill>
                <a:srgbClr val="000080"/>
              </a:solidFill>
              <a:latin typeface="Monlam Uni OuChan2"/>
              <a:cs typeface="Monlam Uni OuChan2"/>
            </a:endParaRPr>
          </a:p>
          <a:p>
            <a:pPr>
              <a:defRPr sz="2400">
                <a:latin typeface="Monlam Uni OuChan2"/>
                <a:ea typeface="Monlam Uni OuChan2"/>
                <a:cs typeface="Monlam Uni OuChan2"/>
                <a:sym typeface="Monlam Uni OuChan2"/>
              </a:defRPr>
            </a:pPr>
            <a:r>
              <a:rPr b="1" dirty="0">
                <a:solidFill>
                  <a:srgbClr val="011A9A"/>
                </a:solidFill>
                <a:latin typeface="Helvetica"/>
                <a:ea typeface="Helvetica"/>
                <a:cs typeface="Helvetica"/>
                <a:sym typeface="Helvetica"/>
              </a:rPr>
              <a:t>Science Introduction Workshop 2</a:t>
            </a:r>
            <a:br>
              <a:rPr b="1" dirty="0">
                <a:solidFill>
                  <a:srgbClr val="011A9A"/>
                </a:solidFill>
                <a:latin typeface="Helvetica"/>
                <a:ea typeface="Helvetica"/>
                <a:cs typeface="Helvetica"/>
                <a:sym typeface="Helvetica"/>
              </a:rPr>
            </a:br>
            <a:r>
              <a:rPr b="1" dirty="0">
                <a:solidFill>
                  <a:srgbClr val="011A9A"/>
                </a:solidFill>
                <a:latin typeface="Helvetica"/>
                <a:ea typeface="Helvetica"/>
                <a:cs typeface="Helvetica"/>
                <a:sym typeface="Helvetica"/>
              </a:rPr>
              <a:t>Introduction</a:t>
            </a:r>
          </a:p>
        </p:txBody>
      </p:sp>
      <p:sp>
        <p:nvSpPr>
          <p:cNvPr id="305" name="Shape 305"/>
          <p:cNvSpPr/>
          <p:nvPr/>
        </p:nvSpPr>
        <p:spPr>
          <a:xfrm>
            <a:off x="2281336" y="5854700"/>
            <a:ext cx="4632128"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457200">
              <a:lnSpc>
                <a:spcPts val="1900"/>
              </a:lnSpc>
              <a:tabLst>
                <a:tab pos="838200" algn="l"/>
              </a:tabLst>
              <a:defRPr sz="1600">
                <a:latin typeface="Helvetica"/>
                <a:ea typeface="Helvetica"/>
                <a:cs typeface="Helvetica"/>
                <a:sym typeface="Helvetica"/>
              </a:defRPr>
            </a:lvl1pPr>
          </a:lstStyle>
          <a:p>
            <a:r>
              <a:t>Translations: Kalsang Gyatso, Tenzin Tsondue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6" name="Shape 636"/>
          <p:cNvSpPr>
            <a:spLocks noGrp="1"/>
          </p:cNvSpPr>
          <p:nvPr>
            <p:ph type="sldNum" sz="quarter" idx="2"/>
          </p:nvPr>
        </p:nvSpPr>
        <p:spPr>
          <a:xfrm>
            <a:off x="4489641" y="6667500"/>
            <a:ext cx="165989"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20</a:t>
            </a:fld>
            <a:endParaRPr/>
          </a:p>
        </p:txBody>
      </p:sp>
      <p:sp>
        <p:nvSpPr>
          <p:cNvPr id="637" name="Shape 637"/>
          <p:cNvSpPr/>
          <p:nvPr/>
        </p:nvSpPr>
        <p:spPr>
          <a:xfrm>
            <a:off x="1108710" y="1360170"/>
            <a:ext cx="2101658" cy="92710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11480">
              <a:defRPr sz="1800" b="1">
                <a:solidFill>
                  <a:srgbClr val="011A9A"/>
                </a:solidFill>
                <a:latin typeface="Helvetica"/>
                <a:ea typeface="Helvetica"/>
                <a:cs typeface="Helvetica"/>
                <a:sym typeface="Helvetica"/>
              </a:defRPr>
            </a:pPr>
            <a:r>
              <a:t>Natural sciences</a:t>
            </a:r>
          </a:p>
          <a:p>
            <a:pPr algn="l" defTabSz="411480">
              <a:defRPr sz="3000">
                <a:solidFill>
                  <a:srgbClr val="011993"/>
                </a:solidFill>
                <a:latin typeface="+mn-lt"/>
                <a:ea typeface="+mn-ea"/>
                <a:cs typeface="+mn-cs"/>
                <a:sym typeface="Arial"/>
              </a:defRPr>
            </a:pPr>
            <a:r>
              <a:t>རང་བྱུང་ཚན་རིག</a:t>
            </a:r>
          </a:p>
        </p:txBody>
      </p:sp>
      <p:sp>
        <p:nvSpPr>
          <p:cNvPr id="638" name="Shape 638"/>
          <p:cNvSpPr/>
          <p:nvPr/>
        </p:nvSpPr>
        <p:spPr>
          <a:xfrm>
            <a:off x="4572000" y="1314450"/>
            <a:ext cx="4572000" cy="2052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lnSpc>
                <a:spcPct val="90000"/>
              </a:lnSpc>
              <a:spcBef>
                <a:spcPts val="500"/>
              </a:spcBef>
              <a:defRPr sz="1800">
                <a:latin typeface="Helvetica"/>
                <a:ea typeface="Helvetica"/>
                <a:cs typeface="Helvetica"/>
                <a:sym typeface="Helvetica"/>
              </a:defRPr>
            </a:pPr>
            <a:r>
              <a:rPr b="1"/>
              <a:t>Physics			</a:t>
            </a:r>
            <a:r>
              <a:rPr sz="2200"/>
              <a:t>དངོས་ཁམས་རིག་པ།</a:t>
            </a:r>
            <a:r>
              <a:rPr sz="2200">
                <a:latin typeface="+mn-lt"/>
                <a:ea typeface="+mn-ea"/>
                <a:cs typeface="+mn-cs"/>
                <a:sym typeface="Arial"/>
              </a:rPr>
              <a:t/>
            </a:r>
            <a:br>
              <a:rPr sz="2200">
                <a:latin typeface="+mn-lt"/>
                <a:ea typeface="+mn-ea"/>
                <a:cs typeface="+mn-cs"/>
                <a:sym typeface="Arial"/>
              </a:rPr>
            </a:br>
            <a:r>
              <a:rPr sz="1600">
                <a:latin typeface="+mn-lt"/>
                <a:ea typeface="+mn-ea"/>
                <a:cs typeface="+mn-cs"/>
                <a:sym typeface="Arial"/>
              </a:rPr>
              <a:t>including Astronomy	</a:t>
            </a:r>
            <a:r>
              <a:t>སྐར་དཔྱད་རིག་པ་ཡང་ཚུད།</a:t>
            </a:r>
            <a:endParaRPr>
              <a:latin typeface="Microsoft Himalaya"/>
              <a:ea typeface="Microsoft Himalaya"/>
              <a:cs typeface="Microsoft Himalaya"/>
              <a:sym typeface="Microsoft Himalaya"/>
            </a:endParaRPr>
          </a:p>
          <a:p>
            <a:pPr algn="l" defTabSz="411480">
              <a:spcBef>
                <a:spcPts val="500"/>
              </a:spcBef>
              <a:defRPr sz="1800">
                <a:latin typeface="Helvetica"/>
                <a:ea typeface="Helvetica"/>
                <a:cs typeface="Helvetica"/>
                <a:sym typeface="Helvetica"/>
              </a:defRPr>
            </a:pPr>
            <a:r>
              <a:rPr b="1"/>
              <a:t>Chemistry		</a:t>
            </a:r>
            <a:r>
              <a:rPr sz="2200" b="1"/>
              <a:t>	</a:t>
            </a:r>
            <a:r>
              <a:rPr sz="2200">
                <a:latin typeface="+mn-lt"/>
                <a:ea typeface="+mn-ea"/>
                <a:cs typeface="+mn-cs"/>
                <a:sym typeface="Arial"/>
              </a:rPr>
              <a:t>རྫས་</a:t>
            </a:r>
            <a:r>
              <a:rPr sz="2200"/>
              <a:t>སྦྱོར་</a:t>
            </a:r>
            <a:r>
              <a:rPr sz="2200">
                <a:latin typeface="+mn-lt"/>
                <a:ea typeface="+mn-ea"/>
                <a:cs typeface="+mn-cs"/>
                <a:sym typeface="Arial"/>
              </a:rPr>
              <a:t>རིག་པ།</a:t>
            </a:r>
            <a:endParaRPr sz="2200">
              <a:latin typeface="Microsoft Himalaya"/>
              <a:ea typeface="Microsoft Himalaya"/>
              <a:cs typeface="Microsoft Himalaya"/>
              <a:sym typeface="Microsoft Himalaya"/>
            </a:endParaRPr>
          </a:p>
          <a:p>
            <a:pPr algn="l" defTabSz="411480">
              <a:spcBef>
                <a:spcPts val="500"/>
              </a:spcBef>
              <a:defRPr sz="1800">
                <a:latin typeface="Helvetica"/>
                <a:ea typeface="Helvetica"/>
                <a:cs typeface="Helvetica"/>
                <a:sym typeface="Helvetica"/>
              </a:defRPr>
            </a:pPr>
            <a:r>
              <a:rPr b="1"/>
              <a:t>Life sciences		</a:t>
            </a:r>
            <a:r>
              <a:rPr sz="2200">
                <a:latin typeface="+mn-lt"/>
                <a:ea typeface="+mn-ea"/>
                <a:cs typeface="+mn-cs"/>
                <a:sym typeface="Arial"/>
              </a:rPr>
              <a:t>སྐྱེ་དངོས་རིག་པ།</a:t>
            </a:r>
            <a:endParaRPr sz="3000">
              <a:latin typeface="Microsoft Himalaya"/>
              <a:ea typeface="Microsoft Himalaya"/>
              <a:cs typeface="Microsoft Himalaya"/>
              <a:sym typeface="Microsoft Himalaya"/>
            </a:endParaRPr>
          </a:p>
          <a:p>
            <a:pPr algn="l" defTabSz="411480">
              <a:lnSpc>
                <a:spcPct val="60000"/>
              </a:lnSpc>
              <a:spcBef>
                <a:spcPts val="500"/>
              </a:spcBef>
              <a:defRPr sz="1800">
                <a:latin typeface="Helvetica"/>
                <a:ea typeface="Helvetica"/>
                <a:cs typeface="Helvetica"/>
                <a:sym typeface="Helvetica"/>
              </a:defRPr>
            </a:pPr>
            <a:r>
              <a:rPr b="1"/>
              <a:t>Earth sciences		</a:t>
            </a:r>
            <a:r>
              <a:rPr sz="2200">
                <a:latin typeface="+mn-lt"/>
                <a:ea typeface="+mn-ea"/>
                <a:cs typeface="+mn-cs"/>
                <a:sym typeface="Arial"/>
              </a:rPr>
              <a:t>གོ་ལའི་ཚན་རིག</a:t>
            </a:r>
          </a:p>
        </p:txBody>
      </p:sp>
      <p:sp>
        <p:nvSpPr>
          <p:cNvPr id="639" name="Shape 639"/>
          <p:cNvSpPr/>
          <p:nvPr/>
        </p:nvSpPr>
        <p:spPr>
          <a:xfrm>
            <a:off x="554384" y="4355891"/>
            <a:ext cx="8071149" cy="17352"/>
          </a:xfrm>
          <a:prstGeom prst="line">
            <a:avLst/>
          </a:prstGeom>
          <a:ln w="38100">
            <a:solidFill>
              <a:srgbClr val="000000"/>
            </a:solidFill>
            <a:miter lim="400000"/>
          </a:ln>
        </p:spPr>
        <p:txBody>
          <a:bodyPr lIns="45719" rIns="45719" anchor="ctr"/>
          <a:lstStyle/>
          <a:p>
            <a:pPr algn="l" defTabSz="411480">
              <a:defRPr sz="1000">
                <a:latin typeface="Helvetica"/>
                <a:ea typeface="Helvetica"/>
                <a:cs typeface="Helvetica"/>
                <a:sym typeface="Helvetica"/>
              </a:defRPr>
            </a:pPr>
            <a:endParaRPr/>
          </a:p>
        </p:txBody>
      </p:sp>
      <p:sp>
        <p:nvSpPr>
          <p:cNvPr id="640" name="Shape 640"/>
          <p:cNvSpPr/>
          <p:nvPr/>
        </p:nvSpPr>
        <p:spPr>
          <a:xfrm>
            <a:off x="1104368" y="2400300"/>
            <a:ext cx="2388871" cy="1805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defRPr sz="1800" b="1">
                <a:solidFill>
                  <a:srgbClr val="011A9A"/>
                </a:solidFill>
                <a:latin typeface="Helvetica"/>
                <a:ea typeface="Helvetica"/>
                <a:cs typeface="Helvetica"/>
                <a:sym typeface="Helvetica"/>
              </a:defRPr>
            </a:pPr>
            <a:r>
              <a:rPr b="0"/>
              <a:t>normally called only</a:t>
            </a:r>
            <a:r>
              <a:t> sciences</a:t>
            </a:r>
            <a:r>
              <a:rPr sz="2400" b="0">
                <a:solidFill>
                  <a:srgbClr val="011993"/>
                </a:solidFill>
                <a:latin typeface="Monlam Uni OuChan2"/>
                <a:ea typeface="Monlam Uni OuChan2"/>
                <a:cs typeface="Monlam Uni OuChan2"/>
                <a:sym typeface="Monlam Uni OuChan2"/>
              </a:rPr>
              <a:t>  </a:t>
            </a:r>
          </a:p>
          <a:p>
            <a:pPr algn="l" defTabSz="411480">
              <a:defRPr sz="2800">
                <a:solidFill>
                  <a:srgbClr val="011993"/>
                </a:solidFill>
                <a:latin typeface="+mn-lt"/>
                <a:ea typeface="+mn-ea"/>
                <a:cs typeface="+mn-cs"/>
                <a:sym typeface="Arial"/>
              </a:defRPr>
            </a:pPr>
            <a:r>
              <a:t>སྤྱིར་བཏང་གི་</a:t>
            </a:r>
            <a:r>
              <a:rPr b="1"/>
              <a:t>ཚན་རིག་</a:t>
            </a:r>
          </a:p>
          <a:p>
            <a:pPr algn="l" defTabSz="411480">
              <a:defRPr sz="2800">
                <a:solidFill>
                  <a:srgbClr val="011993"/>
                </a:solidFill>
                <a:latin typeface="+mn-lt"/>
                <a:ea typeface="+mn-ea"/>
                <a:cs typeface="+mn-cs"/>
                <a:sym typeface="Arial"/>
              </a:defRPr>
            </a:pPr>
            <a:r>
              <a:t>ཞེས་བརྗོད།</a:t>
            </a:r>
          </a:p>
        </p:txBody>
      </p:sp>
      <p:sp>
        <p:nvSpPr>
          <p:cNvPr id="641" name="Shape 641"/>
          <p:cNvSpPr/>
          <p:nvPr/>
        </p:nvSpPr>
        <p:spPr>
          <a:xfrm>
            <a:off x="4583429" y="3509009"/>
            <a:ext cx="3126363" cy="866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11480">
              <a:spcBef>
                <a:spcPts val="600"/>
              </a:spcBef>
              <a:defRPr sz="1800" b="1">
                <a:solidFill>
                  <a:srgbClr val="F62402"/>
                </a:solidFill>
                <a:latin typeface="Helvetica"/>
                <a:ea typeface="Helvetica"/>
                <a:cs typeface="Helvetica"/>
                <a:sym typeface="Helvetica"/>
              </a:defRPr>
            </a:pPr>
            <a:r>
              <a:t>Tool for all: Mathematics</a:t>
            </a:r>
            <a:br/>
            <a:r>
              <a:rPr sz="2400" b="0">
                <a:latin typeface="Monlam Uni OuChan2"/>
                <a:ea typeface="Monlam Uni OuChan2"/>
                <a:cs typeface="Monlam Uni OuChan2"/>
                <a:sym typeface="Monlam Uni OuChan2"/>
              </a:rPr>
              <a:t>ཐམས་ཅད་ཀྱི་ལག་ཆ། </a:t>
            </a:r>
            <a:r>
              <a:rPr sz="2200" b="0">
                <a:latin typeface="Monlam Uni OuChan2"/>
                <a:ea typeface="Monlam Uni OuChan2"/>
                <a:cs typeface="Monlam Uni OuChan2"/>
                <a:sym typeface="Monlam Uni OuChan2"/>
              </a:rPr>
              <a:t>   </a:t>
            </a:r>
            <a:r>
              <a:rPr sz="2400" b="0">
                <a:latin typeface="Monlam Uni OuChan2"/>
                <a:ea typeface="Monlam Uni OuChan2"/>
                <a:cs typeface="Monlam Uni OuChan2"/>
                <a:sym typeface="Monlam Uni OuChan2"/>
              </a:rPr>
              <a:t>ཨང་རྩིས།</a:t>
            </a:r>
          </a:p>
        </p:txBody>
      </p:sp>
      <p:sp>
        <p:nvSpPr>
          <p:cNvPr id="642" name="Shape 642"/>
          <p:cNvSpPr/>
          <p:nvPr/>
        </p:nvSpPr>
        <p:spPr>
          <a:xfrm>
            <a:off x="1108710" y="171450"/>
            <a:ext cx="6549391" cy="10795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tabLst>
                <a:tab pos="317500" algn="l"/>
                <a:tab pos="635000" algn="l"/>
                <a:tab pos="952500" algn="l"/>
                <a:tab pos="1270000" algn="l"/>
                <a:tab pos="1600200" algn="l"/>
                <a:tab pos="1917700" algn="l"/>
                <a:tab pos="2235200" algn="l"/>
                <a:tab pos="2552700" algn="l"/>
                <a:tab pos="2870200" algn="l"/>
                <a:tab pos="3200400" algn="l"/>
                <a:tab pos="3517900" algn="l"/>
                <a:tab pos="3835400" algn="l"/>
              </a:tabLst>
              <a:defRPr sz="3200" b="1">
                <a:solidFill>
                  <a:srgbClr val="011A9A"/>
                </a:solidFill>
                <a:latin typeface="Helvetica"/>
                <a:ea typeface="Helvetica"/>
                <a:cs typeface="Helvetica"/>
                <a:sym typeface="Helvetica"/>
              </a:defRPr>
            </a:pPr>
            <a:r>
              <a:t>Disciplines of Natural Sciences</a:t>
            </a:r>
            <a:br/>
            <a:r>
              <a:rPr sz="3000"/>
              <a:t>རང་བྱུང་ཚན་རིག་གི་སློབ་གཞི།</a:t>
            </a:r>
          </a:p>
        </p:txBody>
      </p:sp>
      <p:sp>
        <p:nvSpPr>
          <p:cNvPr id="643" name="Shape 643"/>
          <p:cNvSpPr/>
          <p:nvPr/>
        </p:nvSpPr>
        <p:spPr>
          <a:xfrm>
            <a:off x="1108710" y="4503420"/>
            <a:ext cx="7641751" cy="131254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defRPr sz="1800" b="1">
                <a:solidFill>
                  <a:srgbClr val="011A9A"/>
                </a:solidFill>
                <a:latin typeface="Helvetica"/>
                <a:ea typeface="Helvetica"/>
                <a:cs typeface="Helvetica"/>
                <a:sym typeface="Helvetica"/>
              </a:defRPr>
            </a:pPr>
            <a:r>
              <a:t>Social sciences (Economics, Ethnology, etc.) </a:t>
            </a:r>
          </a:p>
          <a:p>
            <a:pPr algn="l" defTabSz="411480">
              <a:defRPr sz="2800">
                <a:solidFill>
                  <a:srgbClr val="011993"/>
                </a:solidFill>
                <a:latin typeface="Helvetica"/>
                <a:ea typeface="Helvetica"/>
                <a:cs typeface="Helvetica"/>
                <a:sym typeface="Helvetica"/>
              </a:defRPr>
            </a:pPr>
            <a:r>
              <a:t>སྤྱི་ཚོགས་ཚན་རིག (དཔལ་འབྱོར་རིག་པ། སྤྱི་ཚོགས་རིག་པ་ལ་སོགས།)</a:t>
            </a:r>
          </a:p>
        </p:txBody>
      </p:sp>
      <p:sp>
        <p:nvSpPr>
          <p:cNvPr id="644" name="Shape 644"/>
          <p:cNvSpPr/>
          <p:nvPr/>
        </p:nvSpPr>
        <p:spPr>
          <a:xfrm>
            <a:off x="1108710" y="5543550"/>
            <a:ext cx="6412231" cy="9271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defRPr sz="1800" b="1">
                <a:solidFill>
                  <a:srgbClr val="011A9A"/>
                </a:solidFill>
                <a:latin typeface="Helvetica"/>
                <a:ea typeface="Helvetica"/>
                <a:cs typeface="Helvetica"/>
                <a:sym typeface="Helvetica"/>
              </a:defRPr>
            </a:pPr>
            <a:r>
              <a:t>Humanities (Music, Poetry, Philosophy etc.)</a:t>
            </a:r>
          </a:p>
          <a:p>
            <a:pPr algn="l" defTabSz="411480">
              <a:defRPr sz="2800">
                <a:solidFill>
                  <a:srgbClr val="011993"/>
                </a:solidFill>
                <a:latin typeface="Helvetica"/>
                <a:ea typeface="Helvetica"/>
                <a:cs typeface="Helvetica"/>
                <a:sym typeface="Helvetica"/>
              </a:defRPr>
            </a:pPr>
            <a:r>
              <a:t>སྒྱུ་རྩལ་རིག་གནས། (རོལ་དབྱངས། སྙན་རྩོམ། ལྟ་གྲུབ་ལ་སོགས།)</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38">
                                            <p:bg/>
                                          </p:spTgt>
                                        </p:tgtEl>
                                        <p:attrNameLst>
                                          <p:attrName>style.visibility</p:attrName>
                                        </p:attrNameLst>
                                      </p:cBhvr>
                                      <p:to>
                                        <p:strVal val="visible"/>
                                      </p:to>
                                    </p:set>
                                  </p:childTnLst>
                                </p:cTn>
                              </p:par>
                              <p:par>
                                <p:cTn id="15" presetID="1" presetClass="entr" presetSubtype="0" fill="hold" grpId="3" nodeType="withEffect">
                                  <p:stCondLst>
                                    <p:cond delay="0"/>
                                  </p:stCondLst>
                                  <p:iterate>
                                    <p:tmAbs val="0"/>
                                  </p:iterate>
                                  <p:childTnLst>
                                    <p:set>
                                      <p:cBhvr>
                                        <p:cTn id="16" fill="hold"/>
                                        <p:tgtEl>
                                          <p:spTgt spid="63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63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63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63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4" nodeType="clickEffect">
                                  <p:stCondLst>
                                    <p:cond delay="0"/>
                                  </p:stCondLst>
                                  <p:iterate>
                                    <p:tmAbs val="0"/>
                                  </p:iterate>
                                  <p:childTnLst>
                                    <p:set>
                                      <p:cBhvr>
                                        <p:cTn id="32" fill="hold"/>
                                        <p:tgtEl>
                                          <p:spTgt spid="6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5" nodeType="clickEffect">
                                  <p:stCondLst>
                                    <p:cond delay="0"/>
                                  </p:stCondLst>
                                  <p:iterate>
                                    <p:tmAbs val="0"/>
                                  </p:iterate>
                                  <p:childTnLst>
                                    <p:set>
                                      <p:cBhvr>
                                        <p:cTn id="36" fill="hold"/>
                                        <p:tgtEl>
                                          <p:spTgt spid="6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6" nodeType="clickEffect">
                                  <p:stCondLst>
                                    <p:cond delay="0"/>
                                  </p:stCondLst>
                                  <p:iterate>
                                    <p:tmAbs val="0"/>
                                  </p:iterate>
                                  <p:childTnLst>
                                    <p:set>
                                      <p:cBhvr>
                                        <p:cTn id="40" fill="hold"/>
                                        <p:tgtEl>
                                          <p:spTgt spid="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 grpId="1" animBg="1" advAuto="0"/>
      <p:bldP spid="638" grpId="3" build="p" bldLvl="5" animBg="1" advAuto="0"/>
      <p:bldP spid="640" grpId="2" animBg="1" advAuto="0"/>
      <p:bldP spid="641" grpId="4" animBg="1" advAuto="0"/>
      <p:bldP spid="643" grpId="5" animBg="1" advAuto="0"/>
      <p:bldP spid="644" grpId="6" animBg="1" advAuto="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8" name="Shape 648"/>
          <p:cNvSpPr>
            <a:spLocks noGrp="1"/>
          </p:cNvSpPr>
          <p:nvPr>
            <p:ph type="sldNum" sz="quarter" idx="2"/>
          </p:nvPr>
        </p:nvSpPr>
        <p:spPr>
          <a:xfrm>
            <a:off x="4477360" y="6642100"/>
            <a:ext cx="190550"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21</a:t>
            </a:fld>
            <a:endParaRPr/>
          </a:p>
        </p:txBody>
      </p:sp>
      <p:sp>
        <p:nvSpPr>
          <p:cNvPr id="649" name="Shape 649"/>
          <p:cNvSpPr/>
          <p:nvPr/>
        </p:nvSpPr>
        <p:spPr>
          <a:xfrm>
            <a:off x="877315" y="2161949"/>
            <a:ext cx="7437640" cy="34900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3300"/>
              </a:lnSpc>
              <a:tabLst>
                <a:tab pos="749300" algn="l"/>
              </a:tabLst>
              <a:defRPr sz="2800" b="1">
                <a:latin typeface="Helvetica"/>
                <a:ea typeface="Helvetica"/>
                <a:cs typeface="Helvetica"/>
                <a:sym typeface="Helvetica"/>
              </a:defRPr>
            </a:pPr>
            <a:r>
              <a:rPr dirty="0"/>
              <a:t>One keyword for Biology</a:t>
            </a:r>
            <a:br>
              <a:rPr dirty="0"/>
            </a:br>
            <a:r>
              <a:rPr dirty="0" err="1"/>
              <a:t>སྐྱེ་དངོས་ཚན་རིག་གི་ཚིག</a:t>
            </a:r>
            <a:r>
              <a:rPr dirty="0"/>
              <a:t>་</a:t>
            </a:r>
            <a:r>
              <a:rPr lang="bo-CN" sz="2800" dirty="0">
                <a:sym typeface="Helvetica"/>
              </a:rPr>
              <a:t>གལ་ཆེན་པོ་</a:t>
            </a:r>
            <a:r>
              <a:rPr dirty="0" err="1"/>
              <a:t>གཅིག</a:t>
            </a:r>
            <a:r>
              <a:rPr dirty="0"/>
              <a:t/>
            </a:r>
            <a:br>
              <a:rPr dirty="0"/>
            </a:br>
            <a:endParaRPr dirty="0"/>
          </a:p>
          <a:p>
            <a:pPr algn="l">
              <a:lnSpc>
                <a:spcPts val="3300"/>
              </a:lnSpc>
              <a:tabLst>
                <a:tab pos="749300" algn="l"/>
              </a:tabLst>
              <a:defRPr sz="2800" b="1">
                <a:latin typeface="Helvetica"/>
                <a:ea typeface="Helvetica"/>
                <a:cs typeface="Helvetica"/>
                <a:sym typeface="Helvetica"/>
              </a:defRPr>
            </a:pPr>
            <a:r>
              <a:rPr dirty="0"/>
              <a:t>One keyword for Physics</a:t>
            </a:r>
            <a:br>
              <a:rPr dirty="0"/>
            </a:br>
            <a:r>
              <a:rPr dirty="0" err="1"/>
              <a:t>དངོས་ཁམས་ཚན་རིག་གི་ཚིག</a:t>
            </a:r>
            <a:r>
              <a:rPr dirty="0"/>
              <a:t>་</a:t>
            </a:r>
            <a:r>
              <a:rPr lang="bo-CN" sz="2800" dirty="0">
                <a:sym typeface="Helvetica"/>
              </a:rPr>
              <a:t>གལ་ཆེན་པོ་</a:t>
            </a:r>
            <a:r>
              <a:rPr dirty="0" err="1"/>
              <a:t>གཅིག</a:t>
            </a:r>
            <a:r>
              <a:rPr dirty="0"/>
              <a:t/>
            </a:r>
            <a:br>
              <a:rPr dirty="0"/>
            </a:br>
            <a:r>
              <a:rPr dirty="0"/>
              <a:t/>
            </a:r>
            <a:br>
              <a:rPr dirty="0"/>
            </a:br>
            <a:r>
              <a:rPr dirty="0"/>
              <a:t>One keyword for Chemistry</a:t>
            </a:r>
            <a:br>
              <a:rPr dirty="0"/>
            </a:br>
            <a:r>
              <a:rPr dirty="0" err="1"/>
              <a:t>རྫས་སྦྱོར་ཚན་རིག་གི་ཚིག</a:t>
            </a:r>
            <a:r>
              <a:rPr dirty="0"/>
              <a:t>་</a:t>
            </a:r>
            <a:r>
              <a:rPr lang="bo-CN" sz="2800" dirty="0">
                <a:sym typeface="Helvetica"/>
              </a:rPr>
              <a:t>གལ་ཆེན་པོ་</a:t>
            </a:r>
            <a:r>
              <a:rPr dirty="0" err="1"/>
              <a:t>གཅིག</a:t>
            </a:r>
            <a:endParaRPr dirty="0"/>
          </a:p>
        </p:txBody>
      </p:sp>
      <p:sp>
        <p:nvSpPr>
          <p:cNvPr id="650" name="Shape 650"/>
          <p:cNvSpPr/>
          <p:nvPr/>
        </p:nvSpPr>
        <p:spPr>
          <a:xfrm>
            <a:off x="1747017" y="433956"/>
            <a:ext cx="5586466" cy="823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ts val="2800"/>
              </a:lnSpc>
              <a:tabLst>
                <a:tab pos="749300" algn="l"/>
              </a:tabLst>
              <a:defRPr sz="2400" b="1">
                <a:latin typeface="Helvetica"/>
                <a:ea typeface="Helvetica"/>
                <a:cs typeface="Helvetica"/>
                <a:sym typeface="Helvetica"/>
              </a:defRPr>
            </a:pPr>
            <a:r>
              <a:rPr dirty="0"/>
              <a:t>Write on cards with one line per card:</a:t>
            </a:r>
            <a:br>
              <a:rPr dirty="0"/>
            </a:br>
            <a:r>
              <a:rPr dirty="0" err="1"/>
              <a:t>ཤོག་ཆུང་ནང་ཚིག་གྲུབ་གཅིག་ལས་མང་བ་མ་བྲི</a:t>
            </a:r>
            <a:r>
              <a:rPr lang="bo-CN" dirty="0"/>
              <a:t>ས</a:t>
            </a:r>
            <a:r>
              <a:rPr dirty="0"/>
              <a:t>་</a:t>
            </a:r>
            <a:r>
              <a:rPr dirty="0" err="1"/>
              <a:t>རོག</a:t>
            </a:r>
            <a:r>
              <a:rPr lang="bo-CN" dirty="0"/>
              <a:t>ས</a:t>
            </a:r>
            <a:r>
              <a:rPr lang="bo-CN" sz="2400" dirty="0">
                <a:latin typeface="+mn-lt"/>
                <a:ea typeface="+mn-ea"/>
                <a:cs typeface="+mn-cs"/>
                <a:sym typeface="Arial"/>
              </a:rPr>
              <a:t>།</a:t>
            </a:r>
            <a:endParaRPr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22</a:t>
            </a:fld>
            <a:endParaRPr/>
          </a:p>
        </p:txBody>
      </p:sp>
      <p:sp>
        <p:nvSpPr>
          <p:cNvPr id="653" name="Shape 653"/>
          <p:cNvSpPr/>
          <p:nvPr/>
        </p:nvSpPr>
        <p:spPr>
          <a:xfrm>
            <a:off x="1108710" y="1360170"/>
            <a:ext cx="2101658" cy="92710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11480">
              <a:defRPr sz="1800" b="1">
                <a:solidFill>
                  <a:srgbClr val="011A9A"/>
                </a:solidFill>
                <a:latin typeface="Helvetica"/>
                <a:ea typeface="Helvetica"/>
                <a:cs typeface="Helvetica"/>
                <a:sym typeface="Helvetica"/>
              </a:defRPr>
            </a:pPr>
            <a:r>
              <a:t>Natural sciences</a:t>
            </a:r>
          </a:p>
          <a:p>
            <a:pPr algn="l" defTabSz="411480">
              <a:defRPr sz="3000">
                <a:solidFill>
                  <a:srgbClr val="011993"/>
                </a:solidFill>
                <a:latin typeface="+mn-lt"/>
                <a:ea typeface="+mn-ea"/>
                <a:cs typeface="+mn-cs"/>
                <a:sym typeface="Arial"/>
              </a:defRPr>
            </a:pPr>
            <a:r>
              <a:t>རང་བྱུང་ཚན་རིག</a:t>
            </a:r>
          </a:p>
        </p:txBody>
      </p:sp>
      <p:sp>
        <p:nvSpPr>
          <p:cNvPr id="654" name="Shape 654"/>
          <p:cNvSpPr/>
          <p:nvPr/>
        </p:nvSpPr>
        <p:spPr>
          <a:xfrm>
            <a:off x="4572000" y="1314450"/>
            <a:ext cx="4572000" cy="2052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lnSpc>
                <a:spcPct val="90000"/>
              </a:lnSpc>
              <a:spcBef>
                <a:spcPts val="500"/>
              </a:spcBef>
              <a:defRPr sz="1800">
                <a:latin typeface="Helvetica"/>
                <a:ea typeface="Helvetica"/>
                <a:cs typeface="Helvetica"/>
                <a:sym typeface="Helvetica"/>
              </a:defRPr>
            </a:pPr>
            <a:r>
              <a:rPr b="1" dirty="0"/>
              <a:t>Physics			</a:t>
            </a:r>
            <a:r>
              <a:rPr sz="2200" dirty="0" err="1"/>
              <a:t>དངོས་ཁམས་རིག་པ</a:t>
            </a:r>
            <a:r>
              <a:rPr sz="2200" dirty="0"/>
              <a:t>།</a:t>
            </a:r>
            <a:r>
              <a:rPr sz="2200" dirty="0">
                <a:latin typeface="+mn-lt"/>
                <a:ea typeface="+mn-ea"/>
                <a:cs typeface="+mn-cs"/>
                <a:sym typeface="Arial"/>
              </a:rPr>
              <a:t/>
            </a:r>
            <a:br>
              <a:rPr sz="2200" dirty="0">
                <a:latin typeface="+mn-lt"/>
                <a:ea typeface="+mn-ea"/>
                <a:cs typeface="+mn-cs"/>
                <a:sym typeface="Arial"/>
              </a:rPr>
            </a:br>
            <a:r>
              <a:rPr sz="1600" dirty="0">
                <a:latin typeface="+mn-lt"/>
                <a:ea typeface="+mn-ea"/>
                <a:cs typeface="+mn-cs"/>
                <a:sym typeface="Arial"/>
              </a:rPr>
              <a:t>including Astronomy	</a:t>
            </a:r>
            <a:r>
              <a:rPr dirty="0" err="1"/>
              <a:t>སྐར་དཔྱད་རིག་པ་ཡང་ཚུད</a:t>
            </a:r>
            <a:r>
              <a:rPr dirty="0"/>
              <a:t>།</a:t>
            </a:r>
            <a:endParaRPr dirty="0">
              <a:latin typeface="Microsoft Himalaya"/>
              <a:ea typeface="Microsoft Himalaya"/>
              <a:cs typeface="Microsoft Himalaya"/>
              <a:sym typeface="Microsoft Himalaya"/>
            </a:endParaRPr>
          </a:p>
          <a:p>
            <a:pPr algn="l" defTabSz="411480">
              <a:spcBef>
                <a:spcPts val="500"/>
              </a:spcBef>
              <a:defRPr sz="1800">
                <a:latin typeface="Helvetica"/>
                <a:ea typeface="Helvetica"/>
                <a:cs typeface="Helvetica"/>
                <a:sym typeface="Helvetica"/>
              </a:defRPr>
            </a:pPr>
            <a:r>
              <a:rPr b="1" dirty="0"/>
              <a:t>Chemistry		</a:t>
            </a:r>
            <a:r>
              <a:rPr sz="2200" b="1" dirty="0"/>
              <a:t>	</a:t>
            </a:r>
            <a:r>
              <a:rPr sz="2200" dirty="0" err="1">
                <a:latin typeface="+mn-lt"/>
                <a:ea typeface="+mn-ea"/>
                <a:cs typeface="+mn-cs"/>
                <a:sym typeface="Arial"/>
              </a:rPr>
              <a:t>རྫས་</a:t>
            </a:r>
            <a:r>
              <a:rPr sz="2200" dirty="0" err="1"/>
              <a:t>སྦྱོར་</a:t>
            </a:r>
            <a:r>
              <a:rPr sz="2200" dirty="0" err="1">
                <a:latin typeface="+mn-lt"/>
                <a:ea typeface="+mn-ea"/>
                <a:cs typeface="+mn-cs"/>
                <a:sym typeface="Arial"/>
              </a:rPr>
              <a:t>རིག་པ</a:t>
            </a:r>
            <a:r>
              <a:rPr sz="2200" dirty="0">
                <a:latin typeface="+mn-lt"/>
                <a:ea typeface="+mn-ea"/>
                <a:cs typeface="+mn-cs"/>
                <a:sym typeface="Arial"/>
              </a:rPr>
              <a:t>།</a:t>
            </a:r>
            <a:endParaRPr sz="2200" dirty="0">
              <a:latin typeface="Microsoft Himalaya"/>
              <a:ea typeface="Microsoft Himalaya"/>
              <a:cs typeface="Microsoft Himalaya"/>
              <a:sym typeface="Microsoft Himalaya"/>
            </a:endParaRPr>
          </a:p>
          <a:p>
            <a:pPr algn="l" defTabSz="411480">
              <a:spcBef>
                <a:spcPts val="500"/>
              </a:spcBef>
              <a:defRPr sz="1800">
                <a:latin typeface="Helvetica"/>
                <a:ea typeface="Helvetica"/>
                <a:cs typeface="Helvetica"/>
                <a:sym typeface="Helvetica"/>
              </a:defRPr>
            </a:pPr>
            <a:r>
              <a:rPr b="1" dirty="0"/>
              <a:t>Life sciences		</a:t>
            </a:r>
            <a:r>
              <a:rPr sz="2200" dirty="0" err="1">
                <a:latin typeface="+mn-lt"/>
                <a:ea typeface="+mn-ea"/>
                <a:cs typeface="+mn-cs"/>
                <a:sym typeface="Arial"/>
              </a:rPr>
              <a:t>སྐྱེ་དངོས་རིག་པ</a:t>
            </a:r>
            <a:r>
              <a:rPr sz="2200" dirty="0">
                <a:latin typeface="+mn-lt"/>
                <a:ea typeface="+mn-ea"/>
                <a:cs typeface="+mn-cs"/>
                <a:sym typeface="Arial"/>
              </a:rPr>
              <a:t>།</a:t>
            </a:r>
            <a:endParaRPr sz="3000" dirty="0">
              <a:latin typeface="Microsoft Himalaya"/>
              <a:ea typeface="Microsoft Himalaya"/>
              <a:cs typeface="Microsoft Himalaya"/>
              <a:sym typeface="Microsoft Himalaya"/>
            </a:endParaRPr>
          </a:p>
          <a:p>
            <a:pPr algn="l" defTabSz="411480">
              <a:lnSpc>
                <a:spcPct val="60000"/>
              </a:lnSpc>
              <a:spcBef>
                <a:spcPts val="500"/>
              </a:spcBef>
              <a:defRPr sz="1800">
                <a:latin typeface="Helvetica"/>
                <a:ea typeface="Helvetica"/>
                <a:cs typeface="Helvetica"/>
                <a:sym typeface="Helvetica"/>
              </a:defRPr>
            </a:pPr>
            <a:r>
              <a:rPr b="1" dirty="0"/>
              <a:t>Earth sciences		</a:t>
            </a:r>
            <a:r>
              <a:rPr sz="2200" dirty="0" err="1">
                <a:latin typeface="+mn-lt"/>
                <a:ea typeface="+mn-ea"/>
                <a:cs typeface="+mn-cs"/>
                <a:sym typeface="Arial"/>
              </a:rPr>
              <a:t>གོ་ལའི་ཚན་རིག</a:t>
            </a:r>
            <a:endParaRPr sz="2200" dirty="0">
              <a:latin typeface="+mn-lt"/>
              <a:ea typeface="+mn-ea"/>
              <a:cs typeface="+mn-cs"/>
              <a:sym typeface="Arial"/>
            </a:endParaRPr>
          </a:p>
        </p:txBody>
      </p:sp>
      <p:sp>
        <p:nvSpPr>
          <p:cNvPr id="655" name="Shape 655"/>
          <p:cNvSpPr/>
          <p:nvPr/>
        </p:nvSpPr>
        <p:spPr>
          <a:xfrm>
            <a:off x="554384" y="4355891"/>
            <a:ext cx="8071149" cy="17352"/>
          </a:xfrm>
          <a:prstGeom prst="line">
            <a:avLst/>
          </a:prstGeom>
          <a:ln w="38100">
            <a:solidFill>
              <a:srgbClr val="000000"/>
            </a:solidFill>
            <a:miter lim="400000"/>
          </a:ln>
        </p:spPr>
        <p:txBody>
          <a:bodyPr lIns="45719" rIns="45719" anchor="ctr"/>
          <a:lstStyle/>
          <a:p>
            <a:pPr algn="l" defTabSz="411480">
              <a:defRPr sz="1000">
                <a:latin typeface="Helvetica"/>
                <a:ea typeface="Helvetica"/>
                <a:cs typeface="Helvetica"/>
                <a:sym typeface="Helvetica"/>
              </a:defRPr>
            </a:pPr>
            <a:endParaRPr/>
          </a:p>
        </p:txBody>
      </p:sp>
      <p:sp>
        <p:nvSpPr>
          <p:cNvPr id="656" name="Shape 656"/>
          <p:cNvSpPr/>
          <p:nvPr/>
        </p:nvSpPr>
        <p:spPr>
          <a:xfrm>
            <a:off x="1104368" y="2400300"/>
            <a:ext cx="2388871" cy="1805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defRPr sz="1800" b="1">
                <a:solidFill>
                  <a:srgbClr val="011A9A"/>
                </a:solidFill>
                <a:latin typeface="Helvetica"/>
                <a:ea typeface="Helvetica"/>
                <a:cs typeface="Helvetica"/>
                <a:sym typeface="Helvetica"/>
              </a:defRPr>
            </a:pPr>
            <a:r>
              <a:rPr b="0"/>
              <a:t>normally called only</a:t>
            </a:r>
            <a:r>
              <a:t> sciences</a:t>
            </a:r>
            <a:r>
              <a:rPr sz="2400" b="0">
                <a:solidFill>
                  <a:srgbClr val="011993"/>
                </a:solidFill>
                <a:latin typeface="Monlam Uni OuChan2"/>
                <a:ea typeface="Monlam Uni OuChan2"/>
                <a:cs typeface="Monlam Uni OuChan2"/>
                <a:sym typeface="Monlam Uni OuChan2"/>
              </a:rPr>
              <a:t>  </a:t>
            </a:r>
          </a:p>
          <a:p>
            <a:pPr algn="l" defTabSz="411480">
              <a:defRPr sz="2800">
                <a:solidFill>
                  <a:srgbClr val="011993"/>
                </a:solidFill>
                <a:latin typeface="+mn-lt"/>
                <a:ea typeface="+mn-ea"/>
                <a:cs typeface="+mn-cs"/>
                <a:sym typeface="Arial"/>
              </a:defRPr>
            </a:pPr>
            <a:r>
              <a:t>སྤྱིར་བཏང་གི་</a:t>
            </a:r>
            <a:r>
              <a:rPr b="1"/>
              <a:t>ཚན་རིག་</a:t>
            </a:r>
          </a:p>
          <a:p>
            <a:pPr algn="l" defTabSz="411480">
              <a:defRPr sz="2800">
                <a:solidFill>
                  <a:srgbClr val="011993"/>
                </a:solidFill>
                <a:latin typeface="+mn-lt"/>
                <a:ea typeface="+mn-ea"/>
                <a:cs typeface="+mn-cs"/>
                <a:sym typeface="Arial"/>
              </a:defRPr>
            </a:pPr>
            <a:r>
              <a:t>ཞེས་བརྗོད།</a:t>
            </a:r>
          </a:p>
        </p:txBody>
      </p:sp>
      <p:sp>
        <p:nvSpPr>
          <p:cNvPr id="657" name="Shape 657"/>
          <p:cNvSpPr/>
          <p:nvPr/>
        </p:nvSpPr>
        <p:spPr>
          <a:xfrm>
            <a:off x="4583429" y="3509009"/>
            <a:ext cx="3126363" cy="866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11480">
              <a:spcBef>
                <a:spcPts val="600"/>
              </a:spcBef>
              <a:defRPr sz="1800" b="1">
                <a:solidFill>
                  <a:srgbClr val="F62402"/>
                </a:solidFill>
                <a:latin typeface="Helvetica"/>
                <a:ea typeface="Helvetica"/>
                <a:cs typeface="Helvetica"/>
                <a:sym typeface="Helvetica"/>
              </a:defRPr>
            </a:pPr>
            <a:r>
              <a:t>Tool for all: Mathematics</a:t>
            </a:r>
            <a:br/>
            <a:r>
              <a:rPr sz="2400" b="0">
                <a:latin typeface="Monlam Uni OuChan2"/>
                <a:ea typeface="Monlam Uni OuChan2"/>
                <a:cs typeface="Monlam Uni OuChan2"/>
                <a:sym typeface="Monlam Uni OuChan2"/>
              </a:rPr>
              <a:t>ཐམས་ཅད་ཀྱི་ལག་ཆ། </a:t>
            </a:r>
            <a:r>
              <a:rPr sz="2200" b="0">
                <a:latin typeface="Monlam Uni OuChan2"/>
                <a:ea typeface="Monlam Uni OuChan2"/>
                <a:cs typeface="Monlam Uni OuChan2"/>
                <a:sym typeface="Monlam Uni OuChan2"/>
              </a:rPr>
              <a:t>   </a:t>
            </a:r>
            <a:r>
              <a:rPr sz="2400" b="0">
                <a:latin typeface="Monlam Uni OuChan2"/>
                <a:ea typeface="Monlam Uni OuChan2"/>
                <a:cs typeface="Monlam Uni OuChan2"/>
                <a:sym typeface="Monlam Uni OuChan2"/>
              </a:rPr>
              <a:t>ཨང་རྩིས།</a:t>
            </a:r>
          </a:p>
        </p:txBody>
      </p:sp>
      <p:sp>
        <p:nvSpPr>
          <p:cNvPr id="658" name="Shape 658"/>
          <p:cNvSpPr/>
          <p:nvPr/>
        </p:nvSpPr>
        <p:spPr>
          <a:xfrm>
            <a:off x="1108710" y="171450"/>
            <a:ext cx="6549391" cy="10795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tabLst>
                <a:tab pos="317500" algn="l"/>
                <a:tab pos="635000" algn="l"/>
                <a:tab pos="952500" algn="l"/>
                <a:tab pos="1270000" algn="l"/>
                <a:tab pos="1600200" algn="l"/>
                <a:tab pos="1917700" algn="l"/>
                <a:tab pos="2235200" algn="l"/>
                <a:tab pos="2552700" algn="l"/>
                <a:tab pos="2870200" algn="l"/>
                <a:tab pos="3200400" algn="l"/>
                <a:tab pos="3517900" algn="l"/>
                <a:tab pos="3835400" algn="l"/>
              </a:tabLst>
              <a:defRPr sz="3200" b="1">
                <a:solidFill>
                  <a:srgbClr val="011A9A"/>
                </a:solidFill>
                <a:latin typeface="Helvetica"/>
                <a:ea typeface="Helvetica"/>
                <a:cs typeface="Helvetica"/>
                <a:sym typeface="Helvetica"/>
              </a:defRPr>
            </a:pPr>
            <a:r>
              <a:t>Disciplines of Natural Sciences</a:t>
            </a:r>
            <a:br/>
            <a:r>
              <a:rPr sz="3000"/>
              <a:t>རང་བྱུང་ཚན་རིག་གི་སློབ་གཞི།</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54">
                                            <p:bg/>
                                          </p:spTgt>
                                        </p:tgtEl>
                                        <p:attrNameLst>
                                          <p:attrName>style.visibility</p:attrName>
                                        </p:attrNameLst>
                                      </p:cBhvr>
                                      <p:to>
                                        <p:strVal val="visible"/>
                                      </p:to>
                                    </p:set>
                                  </p:childTnLst>
                                </p:cTn>
                              </p:par>
                              <p:par>
                                <p:cTn id="15" presetID="1" presetClass="entr" presetSubtype="0" fill="hold" grpId="3" nodeType="withEffect">
                                  <p:stCondLst>
                                    <p:cond delay="0"/>
                                  </p:stCondLst>
                                  <p:iterate>
                                    <p:tmAbs val="0"/>
                                  </p:iterate>
                                  <p:childTnLst>
                                    <p:set>
                                      <p:cBhvr>
                                        <p:cTn id="16" fill="hold"/>
                                        <p:tgtEl>
                                          <p:spTgt spid="65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65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65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65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4" nodeType="clickEffect">
                                  <p:stCondLst>
                                    <p:cond delay="0"/>
                                  </p:stCondLst>
                                  <p:iterate>
                                    <p:tmAbs val="0"/>
                                  </p:iterate>
                                  <p:childTnLst>
                                    <p:set>
                                      <p:cBhvr>
                                        <p:cTn id="32" fill="hold"/>
                                        <p:tgtEl>
                                          <p:spTgt spid="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1" animBg="1" advAuto="0"/>
      <p:bldP spid="654" grpId="3" build="p" bldLvl="5" animBg="1" advAuto="0"/>
      <p:bldP spid="656" grpId="2" animBg="1" advAuto="0"/>
      <p:bldP spid="657" grpId="4" animBg="1" advAuto="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2" name="image.jpg"/>
          <p:cNvPicPr>
            <a:picLocks/>
          </p:cNvPicPr>
          <p:nvPr/>
        </p:nvPicPr>
        <p:blipFill>
          <a:blip r:embed="rId2" cstate="screen">
            <a:extLst>
              <a:ext uri="{28A0092B-C50C-407E-A947-70E740481C1C}">
                <a14:useLocalDpi xmlns:a14="http://schemas.microsoft.com/office/drawing/2010/main"/>
              </a:ext>
            </a:extLst>
          </a:blip>
          <a:srcRect/>
          <a:stretch>
            <a:fillRect/>
          </a:stretch>
        </p:blipFill>
        <p:spPr>
          <a:xfrm rot="23500">
            <a:off x="1560512" y="820819"/>
            <a:ext cx="6451593" cy="5770500"/>
          </a:xfrm>
          <a:prstGeom prst="rect">
            <a:avLst/>
          </a:prstGeom>
          <a:ln w="63500">
            <a:solidFill>
              <a:srgbClr val="000000"/>
            </a:solidFill>
            <a:miter lim="400000"/>
          </a:ln>
        </p:spPr>
      </p:pic>
      <p:grpSp>
        <p:nvGrpSpPr>
          <p:cNvPr id="665" name="Group 665"/>
          <p:cNvGrpSpPr/>
          <p:nvPr/>
        </p:nvGrpSpPr>
        <p:grpSpPr>
          <a:xfrm>
            <a:off x="1552891" y="-203200"/>
            <a:ext cx="6502401" cy="1079500"/>
            <a:chOff x="0" y="0"/>
            <a:chExt cx="6502400" cy="1079500"/>
          </a:xfrm>
        </p:grpSpPr>
        <p:sp>
          <p:nvSpPr>
            <p:cNvPr id="663" name="Shape 663"/>
            <p:cNvSpPr/>
            <p:nvPr/>
          </p:nvSpPr>
          <p:spPr>
            <a:xfrm>
              <a:off x="0" y="0"/>
              <a:ext cx="6502400" cy="1079500"/>
            </a:xfrm>
            <a:prstGeom prst="rect">
              <a:avLst/>
            </a:prstGeom>
            <a:solidFill>
              <a:srgbClr val="FFD300"/>
            </a:solidFill>
            <a:ln w="12700" cap="flat">
              <a:solidFill>
                <a:srgbClr val="000000"/>
              </a:solidFill>
              <a:prstDash val="solid"/>
              <a:miter lim="400000"/>
            </a:ln>
            <a:effectLst/>
          </p:spPr>
          <p:txBody>
            <a:bodyPr wrap="square" lIns="38100" tIns="38100" rIns="38100" bIns="38100" numCol="1" anchor="ctr">
              <a:noAutofit/>
            </a:bodyP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664" name="Shape 664"/>
            <p:cNvSpPr/>
            <p:nvPr/>
          </p:nvSpPr>
          <p:spPr>
            <a:xfrm>
              <a:off x="158755" y="190500"/>
              <a:ext cx="6134101" cy="85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nSpc>
                  <a:spcPts val="2800"/>
                </a:lnSpc>
                <a:buClr>
                  <a:srgbClr val="000000"/>
                </a:buClr>
                <a:buFont typeface="Helvetica"/>
                <a:tabLst>
                  <a:tab pos="749300" algn="l"/>
                </a:tabLst>
                <a:defRPr sz="2400" b="1">
                  <a:latin typeface="Helvetica"/>
                  <a:ea typeface="Helvetica"/>
                  <a:cs typeface="Helvetica"/>
                  <a:sym typeface="Helvetica"/>
                </a:defRPr>
              </a:pPr>
              <a:r>
                <a:t>Tree of Knowledge</a:t>
              </a:r>
            </a:p>
            <a:p>
              <a:pPr defTabSz="457200">
                <a:defRPr sz="2400">
                  <a:latin typeface="Helvetica"/>
                  <a:ea typeface="Helvetica"/>
                  <a:cs typeface="Helvetica"/>
                  <a:sym typeface="Helvetica"/>
                </a:defRPr>
              </a:pPr>
              <a:r>
                <a:t>ཤེས་ཡོན་གྱི་སྡོང་པོ།</a:t>
              </a:r>
            </a:p>
          </p:txBody>
        </p:sp>
      </p:grpSp>
      <p:sp>
        <p:nvSpPr>
          <p:cNvPr id="666" name="Shape 666"/>
          <p:cNvSpPr/>
          <p:nvPr/>
        </p:nvSpPr>
        <p:spPr>
          <a:xfrm>
            <a:off x="1562100" y="914400"/>
            <a:ext cx="6477000" cy="0"/>
          </a:xfrm>
          <a:prstGeom prst="line">
            <a:avLst/>
          </a:prstGeom>
          <a:ln w="63500">
            <a:solidFill>
              <a:srgbClr val="000000"/>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grpSp>
        <p:nvGrpSpPr>
          <p:cNvPr id="671" name="Group 671"/>
          <p:cNvGrpSpPr/>
          <p:nvPr/>
        </p:nvGrpSpPr>
        <p:grpSpPr>
          <a:xfrm>
            <a:off x="6027420" y="1932972"/>
            <a:ext cx="1879601" cy="799433"/>
            <a:chOff x="0" y="0"/>
            <a:chExt cx="1879600" cy="799432"/>
          </a:xfrm>
        </p:grpSpPr>
        <p:sp>
          <p:nvSpPr>
            <p:cNvPr id="667" name="Shape 667"/>
            <p:cNvSpPr/>
            <p:nvPr/>
          </p:nvSpPr>
          <p:spPr>
            <a:xfrm>
              <a:off x="0" y="7075"/>
              <a:ext cx="1879600" cy="774701"/>
            </a:xfrm>
            <a:prstGeom prst="rect">
              <a:avLst/>
            </a:prstGeom>
            <a:gradFill flip="none" rotWithShape="1">
              <a:gsLst>
                <a:gs pos="0">
                  <a:srgbClr val="CB8C8D"/>
                </a:gs>
                <a:gs pos="100000">
                  <a:srgbClr val="F9ACAE"/>
                </a:gs>
              </a:gsLst>
              <a:lin ang="0" scaled="0"/>
            </a:gradFill>
            <a:ln w="25400" cap="flat">
              <a:solidFill>
                <a:srgbClr val="000000"/>
              </a:solidFill>
              <a:prstDash val="solid"/>
              <a:miter lim="400000"/>
            </a:ln>
            <a:effectLst>
              <a:outerShdw blurRad="63500" dist="76200" dir="2700000" rotWithShape="0">
                <a:srgbClr val="000000">
                  <a:alpha val="74996"/>
                </a:srgbClr>
              </a:outerShdw>
            </a:effectLst>
          </p:spPr>
          <p:txBody>
            <a:bodyPr wrap="square" lIns="38100" tIns="38100" rIns="38100" bIns="38100" numCol="1" anchor="ctr">
              <a:noAutofit/>
            </a:bodyPr>
            <a:lstStyle/>
            <a:p>
              <a:pPr>
                <a:lnSpc>
                  <a:spcPts val="3300"/>
                </a:lnSpc>
                <a:tabLst>
                  <a:tab pos="749300" algn="l"/>
                </a:tabLst>
                <a:defRPr sz="2800">
                  <a:effectLst>
                    <a:outerShdw blurRad="38100" dist="12700" dir="5400000" rotWithShape="0">
                      <a:srgbClr val="000000">
                        <a:alpha val="50000"/>
                      </a:srgbClr>
                    </a:outerShdw>
                  </a:effectLst>
                </a:defRPr>
              </a:pPr>
              <a:endParaRPr/>
            </a:p>
          </p:txBody>
        </p:sp>
        <p:grpSp>
          <p:nvGrpSpPr>
            <p:cNvPr id="670" name="Group 670"/>
            <p:cNvGrpSpPr/>
            <p:nvPr/>
          </p:nvGrpSpPr>
          <p:grpSpPr>
            <a:xfrm>
              <a:off x="220816" y="0"/>
              <a:ext cx="1485901" cy="799433"/>
              <a:chOff x="0" y="0"/>
              <a:chExt cx="1485900" cy="799432"/>
            </a:xfrm>
          </p:grpSpPr>
          <p:sp>
            <p:nvSpPr>
              <p:cNvPr id="668" name="Shape 668"/>
              <p:cNvSpPr/>
              <p:nvPr/>
            </p:nvSpPr>
            <p:spPr>
              <a:xfrm>
                <a:off x="0" y="0"/>
                <a:ext cx="1485900"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nSpc>
                    <a:spcPts val="2400"/>
                  </a:lnSpc>
                  <a:buClr>
                    <a:srgbClr val="000000"/>
                  </a:buClr>
                  <a:buFont typeface="Arial"/>
                  <a:tabLst>
                    <a:tab pos="749300" algn="l"/>
                  </a:tabLst>
                  <a:defRPr sz="2000" b="1">
                    <a:latin typeface="+mn-lt"/>
                    <a:ea typeface="+mn-ea"/>
                    <a:cs typeface="+mn-cs"/>
                    <a:sym typeface="Arial"/>
                  </a:defRPr>
                </a:lvl1pPr>
              </a:lstStyle>
              <a:p>
                <a:r>
                  <a:t>MEDICINE</a:t>
                </a:r>
              </a:p>
            </p:txBody>
          </p:sp>
          <p:sp>
            <p:nvSpPr>
              <p:cNvPr id="669" name="Shape 669"/>
              <p:cNvSpPr/>
              <p:nvPr/>
            </p:nvSpPr>
            <p:spPr>
              <a:xfrm>
                <a:off x="508163" y="266032"/>
                <a:ext cx="51879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l" defTabSz="457200">
                  <a:defRPr>
                    <a:latin typeface="+mn-lt"/>
                    <a:ea typeface="+mn-ea"/>
                    <a:cs typeface="+mn-cs"/>
                    <a:sym typeface="Arial"/>
                  </a:defRPr>
                </a:lvl1pPr>
              </a:lstStyle>
              <a:p>
                <a:r>
                  <a:t>སྨན།</a:t>
                </a:r>
              </a:p>
            </p:txBody>
          </p:sp>
        </p:grpSp>
      </p:grpSp>
      <p:grpSp>
        <p:nvGrpSpPr>
          <p:cNvPr id="676" name="Group 676"/>
          <p:cNvGrpSpPr/>
          <p:nvPr/>
        </p:nvGrpSpPr>
        <p:grpSpPr>
          <a:xfrm>
            <a:off x="5676900" y="3188811"/>
            <a:ext cx="2006600" cy="1041401"/>
            <a:chOff x="0" y="0"/>
            <a:chExt cx="2006600" cy="1041400"/>
          </a:xfrm>
        </p:grpSpPr>
        <p:sp>
          <p:nvSpPr>
            <p:cNvPr id="672" name="Shape 672"/>
            <p:cNvSpPr/>
            <p:nvPr/>
          </p:nvSpPr>
          <p:spPr>
            <a:xfrm>
              <a:off x="0" y="5414"/>
              <a:ext cx="2006600" cy="1010719"/>
            </a:xfrm>
            <a:prstGeom prst="rect">
              <a:avLst/>
            </a:prstGeom>
            <a:gradFill flip="none" rotWithShape="1">
              <a:gsLst>
                <a:gs pos="0">
                  <a:srgbClr val="53B92E"/>
                </a:gs>
                <a:gs pos="100000">
                  <a:srgbClr val="73FA41"/>
                </a:gs>
              </a:gsLst>
              <a:lin ang="0" scaled="0"/>
            </a:gradFill>
            <a:ln w="25400" cap="flat">
              <a:solidFill>
                <a:srgbClr val="000000"/>
              </a:solidFill>
              <a:prstDash val="solid"/>
              <a:miter lim="400000"/>
            </a:ln>
            <a:effectLst>
              <a:outerShdw blurRad="63500" dist="76200" dir="2700000" rotWithShape="0">
                <a:srgbClr val="000000">
                  <a:alpha val="74996"/>
                </a:srgbClr>
              </a:outerShdw>
            </a:effectLst>
          </p:spPr>
          <p:txBody>
            <a:bodyPr wrap="square" lIns="38100" tIns="38100" rIns="38100" bIns="38100" numCol="1" anchor="ctr">
              <a:noAutofit/>
            </a:bodyPr>
            <a:lstStyle/>
            <a:p>
              <a:pPr>
                <a:lnSpc>
                  <a:spcPts val="3300"/>
                </a:lnSpc>
                <a:tabLst>
                  <a:tab pos="749300" algn="l"/>
                </a:tabLst>
                <a:defRPr sz="2800">
                  <a:effectLst>
                    <a:outerShdw blurRad="38100" dist="12700" dir="5400000" rotWithShape="0">
                      <a:srgbClr val="000000">
                        <a:alpha val="50000"/>
                      </a:srgbClr>
                    </a:outerShdw>
                  </a:effectLst>
                </a:defRPr>
              </a:pPr>
              <a:endParaRPr/>
            </a:p>
          </p:txBody>
        </p:sp>
        <p:grpSp>
          <p:nvGrpSpPr>
            <p:cNvPr id="675" name="Group 675"/>
            <p:cNvGrpSpPr/>
            <p:nvPr/>
          </p:nvGrpSpPr>
          <p:grpSpPr>
            <a:xfrm>
              <a:off x="219093" y="0"/>
              <a:ext cx="1562101" cy="1041400"/>
              <a:chOff x="0" y="0"/>
              <a:chExt cx="1562100" cy="1041399"/>
            </a:xfrm>
          </p:grpSpPr>
          <p:sp>
            <p:nvSpPr>
              <p:cNvPr id="673" name="Shape 673"/>
              <p:cNvSpPr/>
              <p:nvPr/>
            </p:nvSpPr>
            <p:spPr>
              <a:xfrm>
                <a:off x="98633" y="0"/>
                <a:ext cx="1371154" cy="49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nSpc>
                    <a:spcPts val="2400"/>
                  </a:lnSpc>
                  <a:buClr>
                    <a:srgbClr val="000000"/>
                  </a:buClr>
                  <a:buFont typeface="Arial"/>
                  <a:tabLst>
                    <a:tab pos="749300" algn="l"/>
                  </a:tabLst>
                  <a:defRPr sz="2000" b="1">
                    <a:latin typeface="+mn-lt"/>
                    <a:ea typeface="+mn-ea"/>
                    <a:cs typeface="+mn-cs"/>
                    <a:sym typeface="Arial"/>
                  </a:defRPr>
                </a:lvl1pPr>
              </a:lstStyle>
              <a:p>
                <a:r>
                  <a:t>BIOLOGY</a:t>
                </a:r>
              </a:p>
            </p:txBody>
          </p:sp>
          <p:sp>
            <p:nvSpPr>
              <p:cNvPr id="674" name="Shape 674"/>
              <p:cNvSpPr/>
              <p:nvPr/>
            </p:nvSpPr>
            <p:spPr>
              <a:xfrm>
                <a:off x="0" y="399674"/>
                <a:ext cx="1562100" cy="6417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a:latin typeface="+mn-lt"/>
                    <a:ea typeface="+mn-ea"/>
                    <a:cs typeface="+mn-cs"/>
                    <a:sym typeface="Arial"/>
                  </a:defRPr>
                </a:lvl1pPr>
              </a:lstStyle>
              <a:p>
                <a:r>
                  <a:t>སྐྱེ་དངོས་རིག་པ།</a:t>
                </a:r>
              </a:p>
            </p:txBody>
          </p:sp>
        </p:grpSp>
      </p:grpSp>
      <p:grpSp>
        <p:nvGrpSpPr>
          <p:cNvPr id="681" name="Group 681"/>
          <p:cNvGrpSpPr/>
          <p:nvPr/>
        </p:nvGrpSpPr>
        <p:grpSpPr>
          <a:xfrm>
            <a:off x="5334317" y="4466273"/>
            <a:ext cx="2172952" cy="1041401"/>
            <a:chOff x="0" y="0"/>
            <a:chExt cx="2172950" cy="1041400"/>
          </a:xfrm>
        </p:grpSpPr>
        <p:sp>
          <p:nvSpPr>
            <p:cNvPr id="677" name="Shape 677"/>
            <p:cNvSpPr/>
            <p:nvPr/>
          </p:nvSpPr>
          <p:spPr>
            <a:xfrm>
              <a:off x="0" y="0"/>
              <a:ext cx="1968500" cy="1041400"/>
            </a:xfrm>
            <a:prstGeom prst="rect">
              <a:avLst/>
            </a:prstGeom>
            <a:gradFill flip="none" rotWithShape="1">
              <a:gsLst>
                <a:gs pos="0">
                  <a:srgbClr val="B7B554"/>
                </a:gs>
                <a:gs pos="100000">
                  <a:srgbClr val="FFFC79"/>
                </a:gs>
              </a:gsLst>
              <a:lin ang="0" scaled="0"/>
            </a:gradFill>
            <a:ln w="25400" cap="flat">
              <a:solidFill>
                <a:srgbClr val="000000"/>
              </a:solidFill>
              <a:prstDash val="solid"/>
              <a:miter lim="400000"/>
            </a:ln>
            <a:effectLst>
              <a:outerShdw blurRad="63500" dist="63500" dir="2212194" rotWithShape="0">
                <a:srgbClr val="000000">
                  <a:alpha val="74996"/>
                </a:srgbClr>
              </a:outerShdw>
            </a:effectLst>
          </p:spPr>
          <p:txBody>
            <a:bodyPr wrap="square" lIns="38100" tIns="38100" rIns="38100" bIns="38100" numCol="1" anchor="ctr">
              <a:noAutofit/>
            </a:bodyPr>
            <a:lstStyle/>
            <a:p>
              <a:pPr>
                <a:lnSpc>
                  <a:spcPts val="3300"/>
                </a:lnSpc>
                <a:tabLst>
                  <a:tab pos="749300" algn="l"/>
                </a:tabLst>
                <a:defRPr sz="2800">
                  <a:effectLst>
                    <a:outerShdw blurRad="38100" dist="12700" dir="5400000" rotWithShape="0">
                      <a:srgbClr val="000000">
                        <a:alpha val="50000"/>
                      </a:srgbClr>
                    </a:outerShdw>
                  </a:effectLst>
                </a:defRPr>
              </a:pPr>
              <a:endParaRPr/>
            </a:p>
          </p:txBody>
        </p:sp>
        <p:grpSp>
          <p:nvGrpSpPr>
            <p:cNvPr id="680" name="Group 680"/>
            <p:cNvGrpSpPr/>
            <p:nvPr/>
          </p:nvGrpSpPr>
          <p:grpSpPr>
            <a:xfrm>
              <a:off x="65799" y="18790"/>
              <a:ext cx="2107152" cy="1022000"/>
              <a:chOff x="0" y="0"/>
              <a:chExt cx="2107151" cy="1021999"/>
            </a:xfrm>
          </p:grpSpPr>
          <p:sp>
            <p:nvSpPr>
              <p:cNvPr id="678" name="Shape 678"/>
              <p:cNvSpPr/>
              <p:nvPr/>
            </p:nvSpPr>
            <p:spPr>
              <a:xfrm>
                <a:off x="0" y="0"/>
                <a:ext cx="1854200" cy="4837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nSpc>
                    <a:spcPts val="2400"/>
                  </a:lnSpc>
                  <a:buClr>
                    <a:srgbClr val="000000"/>
                  </a:buClr>
                  <a:buFont typeface="Arial"/>
                  <a:tabLst>
                    <a:tab pos="749300" algn="l"/>
                  </a:tabLst>
                  <a:defRPr sz="2000" b="1">
                    <a:latin typeface="+mn-lt"/>
                    <a:ea typeface="+mn-ea"/>
                    <a:cs typeface="+mn-cs"/>
                    <a:sym typeface="Arial"/>
                  </a:defRPr>
                </a:lvl1pPr>
              </a:lstStyle>
              <a:p>
                <a:r>
                  <a:t>CHEMISTRY</a:t>
                </a:r>
              </a:p>
            </p:txBody>
          </p:sp>
          <p:sp>
            <p:nvSpPr>
              <p:cNvPr id="679" name="Shape 679"/>
              <p:cNvSpPr/>
              <p:nvPr/>
            </p:nvSpPr>
            <p:spPr>
              <a:xfrm>
                <a:off x="198532" y="377022"/>
                <a:ext cx="1908620" cy="6449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a:latin typeface="+mn-lt"/>
                    <a:ea typeface="+mn-ea"/>
                    <a:cs typeface="+mn-cs"/>
                    <a:sym typeface="Arial"/>
                  </a:defRPr>
                </a:lvl1pPr>
              </a:lstStyle>
              <a:p>
                <a:r>
                  <a:t>རྫས་སྦྱོར་རིག་པ།</a:t>
                </a:r>
              </a:p>
            </p:txBody>
          </p:sp>
        </p:grpSp>
      </p:grpSp>
      <p:grpSp>
        <p:nvGrpSpPr>
          <p:cNvPr id="686" name="Group 686"/>
          <p:cNvGrpSpPr/>
          <p:nvPr/>
        </p:nvGrpSpPr>
        <p:grpSpPr>
          <a:xfrm>
            <a:off x="5369559" y="5656900"/>
            <a:ext cx="2095501" cy="839149"/>
            <a:chOff x="381000" y="-6313"/>
            <a:chExt cx="2095500" cy="839147"/>
          </a:xfrm>
        </p:grpSpPr>
        <p:sp>
          <p:nvSpPr>
            <p:cNvPr id="682" name="Shape 682"/>
            <p:cNvSpPr/>
            <p:nvPr/>
          </p:nvSpPr>
          <p:spPr>
            <a:xfrm>
              <a:off x="381000" y="6860"/>
              <a:ext cx="2095500" cy="812801"/>
            </a:xfrm>
            <a:prstGeom prst="rect">
              <a:avLst/>
            </a:prstGeom>
            <a:gradFill flip="none" rotWithShape="1">
              <a:gsLst>
                <a:gs pos="0">
                  <a:srgbClr val="6FAECD"/>
                </a:gs>
                <a:gs pos="100000">
                  <a:srgbClr val="98DBE4"/>
                </a:gs>
              </a:gsLst>
              <a:lin ang="0" scaled="0"/>
            </a:gradFill>
            <a:ln w="25400" cap="flat">
              <a:solidFill>
                <a:srgbClr val="000000"/>
              </a:solidFill>
              <a:prstDash val="solid"/>
              <a:miter lim="400000"/>
            </a:ln>
            <a:effectLst>
              <a:outerShdw blurRad="63500" dist="63500" dir="2212194" rotWithShape="0">
                <a:srgbClr val="000000">
                  <a:alpha val="74996"/>
                </a:srgbClr>
              </a:outerShdw>
            </a:effectLst>
          </p:spPr>
          <p:txBody>
            <a:bodyPr wrap="square" lIns="38100" tIns="38100" rIns="38100" bIns="38100" numCol="1" anchor="ctr">
              <a:noAutofit/>
            </a:bodyPr>
            <a:lstStyle/>
            <a:p>
              <a:pPr>
                <a:lnSpc>
                  <a:spcPts val="3300"/>
                </a:lnSpc>
                <a:tabLst>
                  <a:tab pos="749300" algn="l"/>
                </a:tabLst>
                <a:defRPr sz="2800">
                  <a:effectLst>
                    <a:outerShdw blurRad="38100" dist="12700" dir="5400000" rotWithShape="0">
                      <a:srgbClr val="000000">
                        <a:alpha val="50000"/>
                      </a:srgbClr>
                    </a:outerShdw>
                  </a:effectLst>
                </a:defRPr>
              </a:pPr>
              <a:endParaRPr/>
            </a:p>
          </p:txBody>
        </p:sp>
        <p:grpSp>
          <p:nvGrpSpPr>
            <p:cNvPr id="685" name="Group 685"/>
            <p:cNvGrpSpPr/>
            <p:nvPr/>
          </p:nvGrpSpPr>
          <p:grpSpPr>
            <a:xfrm>
              <a:off x="388620" y="-6314"/>
              <a:ext cx="1957457" cy="839149"/>
              <a:chOff x="0" y="0"/>
              <a:chExt cx="1957456" cy="839147"/>
            </a:xfrm>
          </p:grpSpPr>
          <p:sp>
            <p:nvSpPr>
              <p:cNvPr id="683" name="Shape 683"/>
              <p:cNvSpPr/>
              <p:nvPr/>
            </p:nvSpPr>
            <p:spPr>
              <a:xfrm>
                <a:off x="0" y="0"/>
                <a:ext cx="1354733" cy="3517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nSpc>
                    <a:spcPts val="2400"/>
                  </a:lnSpc>
                  <a:buClr>
                    <a:srgbClr val="000000"/>
                  </a:buClr>
                  <a:buFont typeface="Arial"/>
                  <a:tabLst>
                    <a:tab pos="749300" algn="l"/>
                  </a:tabLst>
                  <a:defRPr sz="2000" b="1">
                    <a:latin typeface="+mn-lt"/>
                    <a:ea typeface="+mn-ea"/>
                    <a:cs typeface="+mn-cs"/>
                    <a:sym typeface="Arial"/>
                  </a:defRPr>
                </a:lvl1pPr>
              </a:lstStyle>
              <a:p>
                <a:r>
                  <a:t>PHYSICS</a:t>
                </a:r>
              </a:p>
            </p:txBody>
          </p:sp>
          <p:sp>
            <p:nvSpPr>
              <p:cNvPr id="684" name="Shape 684"/>
              <p:cNvSpPr/>
              <p:nvPr/>
            </p:nvSpPr>
            <p:spPr>
              <a:xfrm>
                <a:off x="20842" y="292043"/>
                <a:ext cx="1936615" cy="547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l" defTabSz="457200">
                  <a:defRPr>
                    <a:latin typeface="+mn-lt"/>
                    <a:ea typeface="+mn-ea"/>
                    <a:cs typeface="+mn-cs"/>
                    <a:sym typeface="Arial"/>
                  </a:defRPr>
                </a:pPr>
                <a:r>
                  <a:t>དངོས་ཁམས་རིག་པ།</a:t>
                </a:r>
              </a:p>
            </p:txBody>
          </p:sp>
        </p:grpSp>
      </p:grpSp>
      <p:grpSp>
        <p:nvGrpSpPr>
          <p:cNvPr id="691" name="Group 691"/>
          <p:cNvGrpSpPr/>
          <p:nvPr/>
        </p:nvGrpSpPr>
        <p:grpSpPr>
          <a:xfrm>
            <a:off x="1600200" y="978077"/>
            <a:ext cx="5600700" cy="939801"/>
            <a:chOff x="0" y="0"/>
            <a:chExt cx="5600700" cy="939800"/>
          </a:xfrm>
        </p:grpSpPr>
        <p:sp>
          <p:nvSpPr>
            <p:cNvPr id="687" name="Shape 687"/>
            <p:cNvSpPr/>
            <p:nvPr/>
          </p:nvSpPr>
          <p:spPr>
            <a:xfrm>
              <a:off x="0" y="0"/>
              <a:ext cx="5600700" cy="939800"/>
            </a:xfrm>
            <a:prstGeom prst="ellipse">
              <a:avLst/>
            </a:prstGeom>
            <a:blipFill rotWithShape="1">
              <a:blip r:embed="rId3"/>
              <a:srcRect/>
              <a:tile tx="0" ty="0" sx="100000" sy="100000" flip="none" algn="tl"/>
            </a:blipFill>
            <a:ln w="25400" cap="flat">
              <a:solidFill>
                <a:srgbClr val="000000"/>
              </a:solidFill>
              <a:prstDash val="solid"/>
              <a:miter lim="400000"/>
            </a:ln>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defRPr>
              </a:pPr>
              <a:endParaRPr/>
            </a:p>
          </p:txBody>
        </p:sp>
        <p:grpSp>
          <p:nvGrpSpPr>
            <p:cNvPr id="690" name="Group 690"/>
            <p:cNvGrpSpPr/>
            <p:nvPr/>
          </p:nvGrpSpPr>
          <p:grpSpPr>
            <a:xfrm>
              <a:off x="1584205" y="91744"/>
              <a:ext cx="2440393" cy="757125"/>
              <a:chOff x="0" y="0"/>
              <a:chExt cx="2440391" cy="757124"/>
            </a:xfrm>
          </p:grpSpPr>
          <p:sp>
            <p:nvSpPr>
              <p:cNvPr id="688" name="Shape 688"/>
              <p:cNvSpPr/>
              <p:nvPr/>
            </p:nvSpPr>
            <p:spPr>
              <a:xfrm>
                <a:off x="139140" y="0"/>
                <a:ext cx="2162110" cy="757125"/>
              </a:xfrm>
              <a:prstGeom prst="rect">
                <a:avLst/>
              </a:prstGeom>
              <a:gradFill flip="none" rotWithShape="1">
                <a:gsLst>
                  <a:gs pos="0">
                    <a:srgbClr val="C0C0C0"/>
                  </a:gs>
                  <a:gs pos="100000">
                    <a:srgbClr val="A9A9A9"/>
                  </a:gs>
                </a:gsLst>
                <a:lin ang="0" scaled="0"/>
              </a:gradFill>
              <a:ln w="25400" cap="flat">
                <a:solidFill>
                  <a:srgbClr val="000000"/>
                </a:solidFill>
                <a:prstDash val="solid"/>
                <a:miter lim="400000"/>
              </a:ln>
              <a:effectLst>
                <a:outerShdw blurRad="63500" dist="76200" dir="2700000" rotWithShape="0">
                  <a:srgbClr val="000000">
                    <a:alpha val="74996"/>
                  </a:srgbClr>
                </a:outerShdw>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defRPr>
                </a:pPr>
                <a:endParaRPr/>
              </a:p>
            </p:txBody>
          </p:sp>
          <p:sp>
            <p:nvSpPr>
              <p:cNvPr id="689" name="Shape 689"/>
              <p:cNvSpPr/>
              <p:nvPr/>
            </p:nvSpPr>
            <p:spPr>
              <a:xfrm>
                <a:off x="0" y="47768"/>
                <a:ext cx="2440392" cy="6687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buClr>
                    <a:srgbClr val="000000"/>
                  </a:buClr>
                  <a:buFont typeface="Arial"/>
                  <a:defRPr sz="2000" b="1">
                    <a:latin typeface="+mn-lt"/>
                    <a:ea typeface="+mn-ea"/>
                    <a:cs typeface="+mn-cs"/>
                    <a:sym typeface="Arial"/>
                  </a:defRPr>
                </a:pPr>
                <a:r>
                  <a:t>TECHNOLOGY</a:t>
                </a:r>
              </a:p>
              <a:p>
                <a:pPr>
                  <a:defRPr sz="2400">
                    <a:latin typeface="Monlam Uni OuChan2"/>
                    <a:ea typeface="Monlam Uni OuChan2"/>
                    <a:cs typeface="Monlam Uni OuChan2"/>
                    <a:sym typeface="Monlam Uni OuChan2"/>
                  </a:defRPr>
                </a:pPr>
                <a:r>
                  <a:t>བཟོ་ལས་རིག་པ།</a:t>
                </a:r>
              </a:p>
            </p:txBody>
          </p:sp>
        </p:grpSp>
      </p:grpSp>
      <p:sp>
        <p:nvSpPr>
          <p:cNvPr id="692" name="Shape 69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23</a:t>
            </a:fld>
            <a:endParaRPr/>
          </a:p>
        </p:txBody>
      </p:sp>
      <p:grpSp>
        <p:nvGrpSpPr>
          <p:cNvPr id="695" name="Group 695"/>
          <p:cNvGrpSpPr/>
          <p:nvPr/>
        </p:nvGrpSpPr>
        <p:grpSpPr>
          <a:xfrm>
            <a:off x="7993124" y="2873372"/>
            <a:ext cx="1179441" cy="2184644"/>
            <a:chOff x="0" y="0"/>
            <a:chExt cx="1179439" cy="2184642"/>
          </a:xfrm>
        </p:grpSpPr>
        <p:sp>
          <p:nvSpPr>
            <p:cNvPr id="693" name="Shape 693"/>
            <p:cNvSpPr/>
            <p:nvPr/>
          </p:nvSpPr>
          <p:spPr>
            <a:xfrm rot="16914119">
              <a:off x="-616887" y="857371"/>
              <a:ext cx="2133601"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2800"/>
                </a:lnSpc>
                <a:tabLst>
                  <a:tab pos="749300" algn="l"/>
                </a:tabLst>
                <a:defRPr sz="2400" b="1">
                  <a:solidFill>
                    <a:srgbClr val="FF9300"/>
                  </a:solidFill>
                  <a:latin typeface="Helvetica"/>
                  <a:ea typeface="Helvetica"/>
                  <a:cs typeface="Helvetica"/>
                  <a:sym typeface="Helvetica"/>
                </a:defRPr>
              </a:lvl1pPr>
            </a:lstStyle>
            <a:p>
              <a:r>
                <a:t>Mathematics</a:t>
              </a:r>
            </a:p>
          </p:txBody>
        </p:sp>
        <p:sp>
          <p:nvSpPr>
            <p:cNvPr id="694" name="Shape 694"/>
            <p:cNvSpPr/>
            <p:nvPr/>
          </p:nvSpPr>
          <p:spPr>
            <a:xfrm rot="16927180">
              <a:off x="280591" y="1331104"/>
              <a:ext cx="1023953"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l" defTabSz="457200">
                <a:lnSpc>
                  <a:spcPts val="3300"/>
                </a:lnSpc>
                <a:spcBef>
                  <a:spcPts val="1200"/>
                </a:spcBef>
                <a:tabLst>
                  <a:tab pos="228600" algn="l"/>
                </a:tabLst>
                <a:defRPr sz="2800">
                  <a:solidFill>
                    <a:srgbClr val="FF9300"/>
                  </a:solidFill>
                  <a:latin typeface="+mn-lt"/>
                  <a:ea typeface="+mn-ea"/>
                  <a:cs typeface="+mn-cs"/>
                  <a:sym typeface="Arial"/>
                </a:defRPr>
              </a:lvl1pPr>
            </a:lstStyle>
            <a:p>
              <a:pPr>
                <a:defRPr>
                  <a:latin typeface="Helvetica"/>
                  <a:ea typeface="Helvetica"/>
                  <a:cs typeface="Helvetica"/>
                  <a:sym typeface="Helvetica"/>
                </a:defRPr>
              </a:pPr>
              <a:r>
                <a:rPr dirty="0" err="1">
                  <a:latin typeface="+mn-lt"/>
                  <a:ea typeface="+mn-ea"/>
                  <a:cs typeface="+mn-cs"/>
                  <a:sym typeface="Arial"/>
                </a:rPr>
                <a:t>ཨང་རྩིས</a:t>
              </a:r>
              <a:r>
                <a:rPr dirty="0">
                  <a:latin typeface="+mn-lt"/>
                  <a:ea typeface="+mn-ea"/>
                  <a:cs typeface="+mn-cs"/>
                  <a:sym typeface="Arial"/>
                </a:rPr>
                <a:t>།</a:t>
              </a: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91"/>
                                        </p:tgtEl>
                                        <p:attrNameLst>
                                          <p:attrName>style.visibility</p:attrName>
                                        </p:attrNameLst>
                                      </p:cBhvr>
                                      <p:to>
                                        <p:strVal val="visible"/>
                                      </p:to>
                                    </p:set>
                                    <p:animEffect transition="in" filter="dissolve">
                                      <p:cBhvr>
                                        <p:cTn id="7" dur="1000"/>
                                        <p:tgtEl>
                                          <p:spTgt spid="6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695"/>
                                        </p:tgtEl>
                                        <p:attrNameLst>
                                          <p:attrName>style.visibility</p:attrName>
                                        </p:attrNameLst>
                                      </p:cBhvr>
                                      <p:to>
                                        <p:strVal val="visible"/>
                                      </p:to>
                                    </p:set>
                                    <p:anim calcmode="lin" valueType="num">
                                      <p:cBhvr>
                                        <p:cTn id="12" dur="1000" fill="hold"/>
                                        <p:tgtEl>
                                          <p:spTgt spid="695"/>
                                        </p:tgtEl>
                                        <p:attrNameLst>
                                          <p:attrName>ppt_w</p:attrName>
                                        </p:attrNameLst>
                                      </p:cBhvr>
                                      <p:tavLst>
                                        <p:tav tm="0">
                                          <p:val>
                                            <p:fltVal val="0"/>
                                          </p:val>
                                        </p:tav>
                                        <p:tav tm="100000">
                                          <p:val>
                                            <p:strVal val="#ppt_w"/>
                                          </p:val>
                                        </p:tav>
                                      </p:tavLst>
                                    </p:anim>
                                    <p:anim calcmode="lin" valueType="num">
                                      <p:cBhvr>
                                        <p:cTn id="13" dur="1000" fill="hold"/>
                                        <p:tgtEl>
                                          <p:spTgt spid="6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 grpId="1" animBg="1" advAuto="0"/>
      <p:bldP spid="695"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Shape 69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24</a:t>
            </a:fld>
            <a:endParaRPr/>
          </a:p>
        </p:txBody>
      </p:sp>
      <p:sp>
        <p:nvSpPr>
          <p:cNvPr id="698" name="Shape 698"/>
          <p:cNvSpPr/>
          <p:nvPr/>
        </p:nvSpPr>
        <p:spPr>
          <a:xfrm>
            <a:off x="342900" y="217169"/>
            <a:ext cx="6069330" cy="922370"/>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algn="l" defTabSz="411480">
              <a:defRPr sz="2000" b="1">
                <a:latin typeface="Helvetica"/>
                <a:ea typeface="Helvetica"/>
                <a:cs typeface="Helvetica"/>
                <a:sym typeface="Helvetica"/>
              </a:defRPr>
            </a:pPr>
            <a:r>
              <a:t>Key scientists of Western world</a:t>
            </a:r>
            <a:endParaRPr sz="3200">
              <a:latin typeface="+mn-lt"/>
              <a:ea typeface="+mn-ea"/>
              <a:cs typeface="+mn-cs"/>
              <a:sym typeface="Arial"/>
            </a:endParaRPr>
          </a:p>
          <a:p>
            <a:pPr algn="l" defTabSz="411480">
              <a:defRPr>
                <a:latin typeface="Monlam Uni OuChan2"/>
                <a:ea typeface="Monlam Uni OuChan2"/>
                <a:cs typeface="Monlam Uni OuChan2"/>
                <a:sym typeface="Monlam Uni OuChan2"/>
              </a:defRPr>
            </a:pPr>
            <a:r>
              <a:rPr>
                <a:latin typeface="+mn-lt"/>
                <a:ea typeface="+mn-ea"/>
                <a:cs typeface="+mn-cs"/>
                <a:sym typeface="Arial"/>
              </a:rPr>
              <a:t>ནུབ་ཕྱོགས་ཀྱི་ཚན་རིག་</a:t>
            </a:r>
            <a:r>
              <a:t>པ་</a:t>
            </a:r>
            <a:r>
              <a:rPr>
                <a:latin typeface="+mn-lt"/>
                <a:ea typeface="+mn-ea"/>
                <a:cs typeface="+mn-cs"/>
                <a:sym typeface="Arial"/>
              </a:rPr>
              <a:t>གཙོ་བོ་རྣམས།</a:t>
            </a:r>
          </a:p>
        </p:txBody>
      </p:sp>
      <p:sp>
        <p:nvSpPr>
          <p:cNvPr id="699" name="Shape 699"/>
          <p:cNvSpPr/>
          <p:nvPr/>
        </p:nvSpPr>
        <p:spPr>
          <a:xfrm>
            <a:off x="171449" y="5829299"/>
            <a:ext cx="1645922" cy="523239"/>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algn="l" defTabSz="411480">
              <a:tabLst>
                <a:tab pos="4699000" algn="l"/>
              </a:tabLst>
              <a:defRPr sz="1400">
                <a:latin typeface="Helvetica"/>
                <a:ea typeface="Helvetica"/>
                <a:cs typeface="Helvetica"/>
                <a:sym typeface="Helvetica"/>
              </a:defRPr>
            </a:pPr>
            <a:r>
              <a:t>Archimedes</a:t>
            </a:r>
          </a:p>
          <a:p>
            <a:pPr algn="l" defTabSz="411480">
              <a:defRPr sz="1400">
                <a:latin typeface="Helvetica"/>
                <a:ea typeface="Helvetica"/>
                <a:cs typeface="Helvetica"/>
                <a:sym typeface="Helvetica"/>
              </a:defRPr>
            </a:pPr>
            <a:r>
              <a:t>287-212 BC</a:t>
            </a:r>
          </a:p>
        </p:txBody>
      </p:sp>
      <p:sp>
        <p:nvSpPr>
          <p:cNvPr id="700" name="Shape 700"/>
          <p:cNvSpPr/>
          <p:nvPr/>
        </p:nvSpPr>
        <p:spPr>
          <a:xfrm>
            <a:off x="4309109" y="2651759"/>
            <a:ext cx="1645922" cy="533968"/>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algn="l" defTabSz="411480">
              <a:defRPr sz="1400">
                <a:latin typeface="Helvetica"/>
                <a:ea typeface="Helvetica"/>
                <a:cs typeface="Helvetica"/>
                <a:sym typeface="Helvetica"/>
              </a:defRPr>
            </a:pPr>
            <a:r>
              <a:t>Isaac Newton</a:t>
            </a:r>
          </a:p>
          <a:p>
            <a:pPr algn="l" defTabSz="411480">
              <a:lnSpc>
                <a:spcPts val="1800"/>
              </a:lnSpc>
              <a:tabLst>
                <a:tab pos="749300" algn="l"/>
              </a:tabLst>
              <a:defRPr sz="1400">
                <a:latin typeface="Helvetica"/>
                <a:ea typeface="Helvetica"/>
                <a:cs typeface="Helvetica"/>
                <a:sym typeface="Helvetica"/>
              </a:defRPr>
            </a:pPr>
            <a:r>
              <a:t>1643 - 1727</a:t>
            </a:r>
          </a:p>
        </p:txBody>
      </p:sp>
      <p:sp>
        <p:nvSpPr>
          <p:cNvPr id="701" name="Shape 701"/>
          <p:cNvSpPr/>
          <p:nvPr/>
        </p:nvSpPr>
        <p:spPr>
          <a:xfrm>
            <a:off x="4983479" y="2103120"/>
            <a:ext cx="1645921" cy="533967"/>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algn="l" defTabSz="411480">
              <a:defRPr sz="1400">
                <a:latin typeface="Helvetica"/>
                <a:ea typeface="Helvetica"/>
                <a:cs typeface="Helvetica"/>
                <a:sym typeface="Helvetica"/>
              </a:defRPr>
            </a:pPr>
            <a:r>
              <a:t>Charles Darwin</a:t>
            </a:r>
          </a:p>
          <a:p>
            <a:pPr algn="l" defTabSz="411480">
              <a:lnSpc>
                <a:spcPts val="1800"/>
              </a:lnSpc>
              <a:tabLst>
                <a:tab pos="749300" algn="l"/>
              </a:tabLst>
              <a:defRPr sz="1400">
                <a:latin typeface="Helvetica"/>
                <a:ea typeface="Helvetica"/>
                <a:cs typeface="Helvetica"/>
                <a:sym typeface="Helvetica"/>
              </a:defRPr>
            </a:pPr>
            <a:r>
              <a:t>1809 - 1882</a:t>
            </a:r>
          </a:p>
        </p:txBody>
      </p:sp>
      <p:sp>
        <p:nvSpPr>
          <p:cNvPr id="702" name="Shape 702"/>
          <p:cNvSpPr/>
          <p:nvPr/>
        </p:nvSpPr>
        <p:spPr>
          <a:xfrm>
            <a:off x="2800350" y="3806189"/>
            <a:ext cx="1645921" cy="533967"/>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algn="l" defTabSz="411480">
              <a:defRPr sz="1400">
                <a:latin typeface="Helvetica"/>
                <a:ea typeface="Helvetica"/>
                <a:cs typeface="Helvetica"/>
                <a:sym typeface="Helvetica"/>
              </a:defRPr>
            </a:pPr>
            <a:r>
              <a:t>Galileo Galilei</a:t>
            </a:r>
          </a:p>
          <a:p>
            <a:pPr algn="l" defTabSz="411480">
              <a:lnSpc>
                <a:spcPts val="1800"/>
              </a:lnSpc>
              <a:tabLst>
                <a:tab pos="749300" algn="l"/>
              </a:tabLst>
              <a:defRPr sz="1400">
                <a:latin typeface="Helvetica"/>
                <a:ea typeface="Helvetica"/>
                <a:cs typeface="Helvetica"/>
                <a:sym typeface="Helvetica"/>
              </a:defRPr>
            </a:pPr>
            <a:r>
              <a:t>1564 -1642</a:t>
            </a:r>
          </a:p>
        </p:txBody>
      </p:sp>
      <p:sp>
        <p:nvSpPr>
          <p:cNvPr id="703" name="Shape 703"/>
          <p:cNvSpPr/>
          <p:nvPr/>
        </p:nvSpPr>
        <p:spPr>
          <a:xfrm>
            <a:off x="3623310" y="3211829"/>
            <a:ext cx="1428350" cy="533968"/>
          </a:xfrm>
          <a:prstGeom prst="rect">
            <a:avLst/>
          </a:prstGeom>
          <a:ln w="12700">
            <a:miter lim="400000"/>
          </a:ln>
          <a:extLst>
            <a:ext uri="{C572A759-6A51-4108-AA02-DFA0A04FC94B}">
              <ma14:wrappingTextBoxFlag xmlns:ma14="http://schemas.microsoft.com/office/mac/drawingml/2011/main" val="1"/>
            </a:ext>
          </a:extLst>
        </p:spPr>
        <p:txBody>
          <a:bodyPr wrap="none" lIns="45719" tIns="45719" rIns="45719" bIns="45719">
            <a:spAutoFit/>
          </a:bodyPr>
          <a:lstStyle/>
          <a:p>
            <a:pPr algn="l" defTabSz="411480">
              <a:defRPr sz="1400">
                <a:latin typeface="Helvetica"/>
                <a:ea typeface="Helvetica"/>
                <a:cs typeface="Helvetica"/>
                <a:sym typeface="Helvetica"/>
              </a:defRPr>
            </a:pPr>
            <a:r>
              <a:t>René Descartes</a:t>
            </a:r>
          </a:p>
          <a:p>
            <a:pPr algn="l" defTabSz="411480">
              <a:lnSpc>
                <a:spcPts val="1800"/>
              </a:lnSpc>
              <a:tabLst>
                <a:tab pos="749300" algn="l"/>
              </a:tabLst>
              <a:defRPr sz="1400">
                <a:latin typeface="Helvetica"/>
                <a:ea typeface="Helvetica"/>
                <a:cs typeface="Helvetica"/>
                <a:sym typeface="Helvetica"/>
              </a:defRPr>
            </a:pPr>
            <a:r>
              <a:t>1596 - 1650</a:t>
            </a:r>
          </a:p>
        </p:txBody>
      </p:sp>
      <p:sp>
        <p:nvSpPr>
          <p:cNvPr id="704" name="Shape 704"/>
          <p:cNvSpPr/>
          <p:nvPr/>
        </p:nvSpPr>
        <p:spPr>
          <a:xfrm>
            <a:off x="6570967" y="914400"/>
            <a:ext cx="1299949" cy="533967"/>
          </a:xfrm>
          <a:prstGeom prst="rect">
            <a:avLst/>
          </a:prstGeom>
          <a:ln w="12700">
            <a:miter lim="400000"/>
          </a:ln>
          <a:extLst>
            <a:ext uri="{C572A759-6A51-4108-AA02-DFA0A04FC94B}">
              <ma14:wrappingTextBoxFlag xmlns:ma14="http://schemas.microsoft.com/office/mac/drawingml/2011/main" val="1"/>
            </a:ext>
          </a:extLst>
        </p:spPr>
        <p:txBody>
          <a:bodyPr wrap="none" lIns="45719" tIns="45719" rIns="45719" bIns="45719">
            <a:spAutoFit/>
          </a:bodyPr>
          <a:lstStyle/>
          <a:p>
            <a:pPr algn="l" defTabSz="411480">
              <a:defRPr sz="1400">
                <a:latin typeface="Helvetica"/>
                <a:ea typeface="Helvetica"/>
                <a:cs typeface="Helvetica"/>
                <a:sym typeface="Helvetica"/>
              </a:defRPr>
            </a:pPr>
            <a:r>
              <a:t>Albert Einstein</a:t>
            </a:r>
          </a:p>
          <a:p>
            <a:pPr algn="l" defTabSz="411480">
              <a:lnSpc>
                <a:spcPts val="1800"/>
              </a:lnSpc>
              <a:tabLst>
                <a:tab pos="749300" algn="l"/>
              </a:tabLst>
              <a:defRPr sz="1400">
                <a:latin typeface="Helvetica"/>
                <a:ea typeface="Helvetica"/>
                <a:cs typeface="Helvetica"/>
                <a:sym typeface="Helvetica"/>
              </a:defRPr>
            </a:pPr>
            <a:r>
              <a:t>1879 - 1955</a:t>
            </a:r>
          </a:p>
        </p:txBody>
      </p:sp>
      <p:sp>
        <p:nvSpPr>
          <p:cNvPr id="705" name="Shape 705"/>
          <p:cNvSpPr/>
          <p:nvPr/>
        </p:nvSpPr>
        <p:spPr>
          <a:xfrm>
            <a:off x="7418069" y="331469"/>
            <a:ext cx="1771651" cy="533968"/>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algn="l" defTabSz="411480">
              <a:defRPr sz="1400">
                <a:latin typeface="Helvetica"/>
                <a:ea typeface="Helvetica"/>
                <a:cs typeface="Helvetica"/>
                <a:sym typeface="Helvetica"/>
              </a:defRPr>
            </a:pPr>
            <a:r>
              <a:t>Stephen Hawking</a:t>
            </a:r>
          </a:p>
          <a:p>
            <a:pPr algn="l" defTabSz="411480">
              <a:lnSpc>
                <a:spcPts val="1800"/>
              </a:lnSpc>
              <a:tabLst>
                <a:tab pos="749300" algn="l"/>
              </a:tabLst>
              <a:defRPr sz="1400">
                <a:latin typeface="Helvetica"/>
                <a:ea typeface="Helvetica"/>
                <a:cs typeface="Helvetica"/>
                <a:sym typeface="Helvetica"/>
              </a:defRPr>
            </a:pPr>
            <a:r>
              <a:t>1942 - 2018</a:t>
            </a:r>
          </a:p>
        </p:txBody>
      </p:sp>
      <p:sp>
        <p:nvSpPr>
          <p:cNvPr id="706" name="Shape 706"/>
          <p:cNvSpPr/>
          <p:nvPr/>
        </p:nvSpPr>
        <p:spPr>
          <a:xfrm>
            <a:off x="5213761" y="6756925"/>
            <a:ext cx="236668" cy="236439"/>
          </a:xfrm>
          <a:prstGeom prst="rect">
            <a:avLst/>
          </a:prstGeom>
          <a:ln w="12700">
            <a:miter lim="400000"/>
          </a:ln>
          <a:extLst>
            <a:ext uri="{C572A759-6A51-4108-AA02-DFA0A04FC94B}">
              <ma14:wrappingTextBoxFlag xmlns:ma14="http://schemas.microsoft.com/office/mac/drawingml/2011/main" val="1"/>
            </a:ext>
          </a:extLst>
        </p:spPr>
        <p:txBody>
          <a:bodyPr wrap="none" lIns="34289" tIns="34289" rIns="34289" bIns="34289" anchor="ctr">
            <a:spAutoFit/>
          </a:bodyPr>
          <a:lstStyle>
            <a:lvl1pPr defTabSz="411480">
              <a:lnSpc>
                <a:spcPts val="1300"/>
              </a:lnSpc>
              <a:tabLst>
                <a:tab pos="749300" algn="l"/>
              </a:tabLst>
              <a:defRPr sz="1100">
                <a:solidFill>
                  <a:srgbClr val="0000EE"/>
                </a:solidFill>
                <a:latin typeface="Helvetica"/>
                <a:ea typeface="Helvetica"/>
                <a:cs typeface="Helvetica"/>
                <a:sym typeface="Helvetica"/>
              </a:defRPr>
            </a:lvl1pPr>
          </a:lstStyle>
          <a:p>
            <a:r>
              <a:t>25</a:t>
            </a:r>
          </a:p>
        </p:txBody>
      </p:sp>
      <p:pic>
        <p:nvPicPr>
          <p:cNvPr id="707" name="dropp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2701" y="5680709"/>
            <a:ext cx="721450" cy="971551"/>
          </a:xfrm>
          <a:prstGeom prst="rect">
            <a:avLst/>
          </a:prstGeom>
          <a:ln w="12700">
            <a:miter lim="400000"/>
          </a:ln>
        </p:spPr>
      </p:pic>
      <p:sp>
        <p:nvSpPr>
          <p:cNvPr id="708" name="Shape 708"/>
          <p:cNvSpPr/>
          <p:nvPr/>
        </p:nvSpPr>
        <p:spPr>
          <a:xfrm>
            <a:off x="1990229" y="4411979"/>
            <a:ext cx="1771651" cy="523239"/>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algn="l" defTabSz="411480">
              <a:defRPr sz="1400">
                <a:latin typeface="Helvetica"/>
                <a:ea typeface="Helvetica"/>
                <a:cs typeface="Helvetica"/>
                <a:sym typeface="Helvetica"/>
              </a:defRPr>
            </a:pPr>
            <a:r>
              <a:t>Leonardo da Vinci </a:t>
            </a:r>
          </a:p>
          <a:p>
            <a:pPr algn="l" defTabSz="411480">
              <a:defRPr sz="1400">
                <a:latin typeface="Helvetica"/>
                <a:ea typeface="Helvetica"/>
                <a:cs typeface="Helvetica"/>
                <a:sym typeface="Helvetica"/>
              </a:defRPr>
            </a:pPr>
            <a:r>
              <a:t>1452 - 1519</a:t>
            </a:r>
          </a:p>
        </p:txBody>
      </p:sp>
      <p:pic>
        <p:nvPicPr>
          <p:cNvPr id="709" name="image36.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3272" y="4854236"/>
            <a:ext cx="785816" cy="907481"/>
          </a:xfrm>
          <a:prstGeom prst="rect">
            <a:avLst/>
          </a:prstGeom>
          <a:ln w="12700">
            <a:miter lim="400000"/>
          </a:ln>
        </p:spPr>
      </p:pic>
      <p:pic>
        <p:nvPicPr>
          <p:cNvPr id="710" name="image37.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1950" y="4106226"/>
            <a:ext cx="791530" cy="890472"/>
          </a:xfrm>
          <a:prstGeom prst="rect">
            <a:avLst/>
          </a:prstGeom>
          <a:ln w="12700">
            <a:miter lim="400000"/>
          </a:ln>
        </p:spPr>
      </p:pic>
      <p:pic>
        <p:nvPicPr>
          <p:cNvPr id="711" name="droppedImag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5122" y="2245995"/>
            <a:ext cx="769557" cy="1014416"/>
          </a:xfrm>
          <a:prstGeom prst="rect">
            <a:avLst/>
          </a:prstGeom>
          <a:ln w="12700">
            <a:miter lim="400000"/>
          </a:ln>
        </p:spPr>
      </p:pic>
      <p:pic>
        <p:nvPicPr>
          <p:cNvPr id="712" name="droppedImag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26341" y="3497579"/>
            <a:ext cx="768672" cy="941229"/>
          </a:xfrm>
          <a:prstGeom prst="rect">
            <a:avLst/>
          </a:prstGeom>
          <a:ln w="12700">
            <a:miter lim="400000"/>
          </a:ln>
        </p:spPr>
      </p:pic>
      <p:pic>
        <p:nvPicPr>
          <p:cNvPr id="713" name="droppedImag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58897" y="1051560"/>
            <a:ext cx="752984" cy="941228"/>
          </a:xfrm>
          <a:prstGeom prst="rect">
            <a:avLst/>
          </a:prstGeom>
          <a:ln w="12700">
            <a:miter lim="400000"/>
          </a:ln>
        </p:spPr>
      </p:pic>
      <p:sp>
        <p:nvSpPr>
          <p:cNvPr id="714" name="Shape 714"/>
          <p:cNvSpPr/>
          <p:nvPr/>
        </p:nvSpPr>
        <p:spPr>
          <a:xfrm flipH="1">
            <a:off x="251459" y="244534"/>
            <a:ext cx="7263109" cy="5481897"/>
          </a:xfrm>
          <a:prstGeom prst="line">
            <a:avLst/>
          </a:prstGeom>
          <a:ln w="38100">
            <a:solidFill>
              <a:srgbClr val="000000"/>
            </a:solidFill>
            <a:miter lim="400000"/>
            <a:headEnd type="stealth"/>
          </a:ln>
        </p:spPr>
        <p:txBody>
          <a:bodyPr lIns="32146" tIns="32146" rIns="32146" bIns="32146"/>
          <a:lstStyle/>
          <a:p>
            <a:pPr defTabSz="411480"/>
            <a:endParaRPr/>
          </a:p>
        </p:txBody>
      </p:sp>
      <p:pic>
        <p:nvPicPr>
          <p:cNvPr id="715" name="image41.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60732" y="2800350"/>
            <a:ext cx="768956" cy="1028703"/>
          </a:xfrm>
          <a:prstGeom prst="rect">
            <a:avLst/>
          </a:prstGeom>
          <a:ln w="12700">
            <a:miter lim="400000"/>
          </a:ln>
        </p:spPr>
      </p:pic>
      <p:sp>
        <p:nvSpPr>
          <p:cNvPr id="716" name="Shape 716"/>
          <p:cNvSpPr/>
          <p:nvPr/>
        </p:nvSpPr>
        <p:spPr>
          <a:xfrm>
            <a:off x="1122477" y="5012054"/>
            <a:ext cx="2080262" cy="523239"/>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algn="l" defTabSz="411480">
              <a:defRPr sz="1400">
                <a:latin typeface="Helvetica"/>
                <a:ea typeface="Helvetica"/>
                <a:cs typeface="Helvetica"/>
                <a:sym typeface="Helvetica"/>
              </a:defRPr>
            </a:pPr>
            <a:r>
              <a:t>Hildegard von Bingen</a:t>
            </a:r>
          </a:p>
          <a:p>
            <a:pPr algn="l" defTabSz="411480">
              <a:defRPr sz="1400">
                <a:latin typeface="Helvetica"/>
                <a:ea typeface="Helvetica"/>
                <a:cs typeface="Helvetica"/>
                <a:sym typeface="Helvetica"/>
              </a:defRPr>
            </a:pPr>
            <a:r>
              <a:t>1098 - 1179</a:t>
            </a:r>
          </a:p>
        </p:txBody>
      </p:sp>
      <p:pic>
        <p:nvPicPr>
          <p:cNvPr id="717" name="droppedImage.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65545" y="5487147"/>
            <a:ext cx="706719" cy="1034379"/>
          </a:xfrm>
          <a:prstGeom prst="rect">
            <a:avLst/>
          </a:prstGeom>
          <a:ln w="12700">
            <a:miter lim="400000"/>
          </a:ln>
        </p:spPr>
      </p:pic>
      <p:sp>
        <p:nvSpPr>
          <p:cNvPr id="718" name="Shape 718"/>
          <p:cNvSpPr/>
          <p:nvPr/>
        </p:nvSpPr>
        <p:spPr>
          <a:xfrm>
            <a:off x="365760" y="1645920"/>
            <a:ext cx="2801824" cy="758312"/>
          </a:xfrm>
          <a:prstGeom prst="rect">
            <a:avLst/>
          </a:prstGeom>
          <a:ln w="12700">
            <a:miter lim="400000"/>
          </a:ln>
          <a:extLst>
            <a:ext uri="{C572A759-6A51-4108-AA02-DFA0A04FC94B}">
              <ma14:wrappingTextBoxFlag xmlns:ma14="http://schemas.microsoft.com/office/mac/drawingml/2011/main" val="1"/>
            </a:ext>
          </a:extLst>
        </p:spPr>
        <p:txBody>
          <a:bodyPr wrap="none" lIns="45719" tIns="45719" rIns="45719" bIns="45719">
            <a:spAutoFit/>
          </a:bodyPr>
          <a:lstStyle/>
          <a:p>
            <a:pPr algn="l" defTabSz="411480">
              <a:defRPr sz="1800">
                <a:solidFill>
                  <a:srgbClr val="FF2600"/>
                </a:solidFill>
                <a:latin typeface="Helvetica"/>
                <a:ea typeface="Helvetica"/>
                <a:cs typeface="Helvetica"/>
                <a:sym typeface="Helvetica"/>
              </a:defRPr>
            </a:pPr>
            <a:r>
              <a:t>"Cogito ergo sum"</a:t>
            </a:r>
            <a:endParaRPr sz="1400"/>
          </a:p>
          <a:p>
            <a:pPr algn="l" defTabSz="411480">
              <a:defRPr sz="2200">
                <a:solidFill>
                  <a:srgbClr val="FF2600"/>
                </a:solidFill>
                <a:latin typeface="+mn-lt"/>
                <a:ea typeface="+mn-ea"/>
                <a:cs typeface="+mn-cs"/>
                <a:sym typeface="Arial"/>
              </a:defRPr>
            </a:pPr>
            <a:r>
              <a:t> ང་ཡིས་རྟོགས་པའི་ཕྱིར་ན། ང་ཡིན་ནོ།</a:t>
            </a:r>
          </a:p>
        </p:txBody>
      </p:sp>
      <p:grpSp>
        <p:nvGrpSpPr>
          <p:cNvPr id="722" name="Group 722"/>
          <p:cNvGrpSpPr/>
          <p:nvPr/>
        </p:nvGrpSpPr>
        <p:grpSpPr>
          <a:xfrm>
            <a:off x="5459871" y="4452622"/>
            <a:ext cx="3578450" cy="1896415"/>
            <a:chOff x="0" y="0"/>
            <a:chExt cx="3578449" cy="1896413"/>
          </a:xfrm>
        </p:grpSpPr>
        <p:sp>
          <p:nvSpPr>
            <p:cNvPr id="719" name="Shape 719"/>
            <p:cNvSpPr/>
            <p:nvPr/>
          </p:nvSpPr>
          <p:spPr>
            <a:xfrm>
              <a:off x="520462" y="23970"/>
              <a:ext cx="3057988" cy="1872444"/>
            </a:xfrm>
            <a:prstGeom prst="rect">
              <a:avLst/>
            </a:prstGeom>
            <a:noFill/>
            <a:ln w="12700" cap="flat">
              <a:solidFill>
                <a:srgbClr val="FF2600"/>
              </a:solidFill>
              <a:prstDash val="solid"/>
              <a:miter lim="400000"/>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sp>
          <p:nvSpPr>
            <p:cNvPr id="720" name="Shape 720"/>
            <p:cNvSpPr/>
            <p:nvPr/>
          </p:nvSpPr>
          <p:spPr>
            <a:xfrm>
              <a:off x="0" y="0"/>
              <a:ext cx="466130" cy="793168"/>
            </a:xfrm>
            <a:custGeom>
              <a:avLst/>
              <a:gdLst/>
              <a:ahLst/>
              <a:cxnLst>
                <a:cxn ang="0">
                  <a:pos x="wd2" y="hd2"/>
                </a:cxn>
                <a:cxn ang="5400000">
                  <a:pos x="wd2" y="hd2"/>
                </a:cxn>
                <a:cxn ang="10800000">
                  <a:pos x="wd2" y="hd2"/>
                </a:cxn>
                <a:cxn ang="16200000">
                  <a:pos x="wd2" y="hd2"/>
                </a:cxn>
              </a:cxnLst>
              <a:rect l="0" t="0" r="r" b="b"/>
              <a:pathLst>
                <a:path w="21600" h="20509" extrusionOk="0">
                  <a:moveTo>
                    <a:pt x="21600" y="20367"/>
                  </a:moveTo>
                  <a:cubicBezTo>
                    <a:pt x="13534" y="21600"/>
                    <a:pt x="6334" y="14811"/>
                    <a:pt x="0" y="0"/>
                  </a:cubicBezTo>
                </a:path>
              </a:pathLst>
            </a:custGeom>
            <a:noFill/>
            <a:ln w="12700" cap="flat">
              <a:solidFill>
                <a:srgbClr val="FF2600"/>
              </a:solidFill>
              <a:prstDash val="solid"/>
              <a:miter lim="400000"/>
            </a:ln>
            <a:effectLst/>
          </p:spPr>
          <p:txBody>
            <a:bodyPr wrap="square" lIns="45719" tIns="45719" rIns="45719" bIns="45719" numCol="1" anchor="t">
              <a:noAutofit/>
            </a:bodyPr>
            <a:lstStyle/>
            <a:p>
              <a:pPr defTabSz="411480"/>
              <a:endParaRPr/>
            </a:p>
          </p:txBody>
        </p:sp>
        <p:sp>
          <p:nvSpPr>
            <p:cNvPr id="721" name="Shape 721"/>
            <p:cNvSpPr/>
            <p:nvPr/>
          </p:nvSpPr>
          <p:spPr>
            <a:xfrm rot="6514262">
              <a:off x="398861" y="702076"/>
              <a:ext cx="129353" cy="2056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2600"/>
            </a:solidFill>
            <a:ln w="12700" cap="flat">
              <a:noFill/>
              <a:miter lim="400000"/>
            </a:ln>
            <a:effectLst/>
          </p:spPr>
          <p:txBody>
            <a:bodyPr wrap="square" lIns="45719" tIns="45719" rIns="45719" bIns="45719" numCol="1" anchor="ctr">
              <a:noAutofit/>
            </a:bodyPr>
            <a:lstStyle/>
            <a:p>
              <a:pPr defTabSz="411480">
                <a:defRPr>
                  <a:solidFill>
                    <a:srgbClr val="FFFFFF"/>
                  </a:solidFill>
                  <a:effectLst>
                    <a:outerShdw blurRad="38100" dist="12700" dir="5400000" rotWithShape="0">
                      <a:srgbClr val="000000">
                        <a:alpha val="50000"/>
                      </a:srgbClr>
                    </a:outerShdw>
                  </a:effectLst>
                </a:defRPr>
              </a:pPr>
              <a:endParaRPr/>
            </a:p>
          </p:txBody>
        </p:sp>
      </p:grpSp>
      <p:pic>
        <p:nvPicPr>
          <p:cNvPr id="723" name="image43.tif"/>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41543" y="1705265"/>
            <a:ext cx="769558" cy="973972"/>
          </a:xfrm>
          <a:prstGeom prst="rect">
            <a:avLst/>
          </a:prstGeom>
          <a:ln w="12700">
            <a:miter lim="400000"/>
          </a:ln>
        </p:spPr>
      </p:pic>
      <p:sp>
        <p:nvSpPr>
          <p:cNvPr id="724" name="Shape 724"/>
          <p:cNvSpPr/>
          <p:nvPr/>
        </p:nvSpPr>
        <p:spPr>
          <a:xfrm>
            <a:off x="5778591" y="1540192"/>
            <a:ext cx="1072403" cy="533968"/>
          </a:xfrm>
          <a:prstGeom prst="rect">
            <a:avLst/>
          </a:prstGeom>
          <a:ln w="12700">
            <a:miter lim="400000"/>
          </a:ln>
          <a:extLst>
            <a:ext uri="{C572A759-6A51-4108-AA02-DFA0A04FC94B}">
              <ma14:wrappingTextBoxFlag xmlns:ma14="http://schemas.microsoft.com/office/mac/drawingml/2011/main" val="1"/>
            </a:ext>
          </a:extLst>
        </p:spPr>
        <p:txBody>
          <a:bodyPr wrap="none" lIns="45719" tIns="45719" rIns="45719" bIns="45719">
            <a:spAutoFit/>
          </a:bodyPr>
          <a:lstStyle/>
          <a:p>
            <a:pPr algn="l" defTabSz="411480">
              <a:defRPr sz="1400">
                <a:latin typeface="Helvetica"/>
                <a:ea typeface="Helvetica"/>
                <a:cs typeface="Helvetica"/>
                <a:sym typeface="Helvetica"/>
              </a:defRPr>
            </a:pPr>
            <a:r>
              <a:t>Marie Curie</a:t>
            </a:r>
          </a:p>
          <a:p>
            <a:pPr algn="l" defTabSz="411480">
              <a:lnSpc>
                <a:spcPts val="1800"/>
              </a:lnSpc>
              <a:tabLst>
                <a:tab pos="749300" algn="l"/>
              </a:tabLst>
              <a:defRPr sz="1400">
                <a:latin typeface="Helvetica"/>
                <a:ea typeface="Helvetica"/>
                <a:cs typeface="Helvetica"/>
                <a:sym typeface="Helvetica"/>
              </a:defRPr>
            </a:pPr>
            <a:r>
              <a:t>1867 - 1934</a:t>
            </a:r>
          </a:p>
        </p:txBody>
      </p:sp>
      <p:sp>
        <p:nvSpPr>
          <p:cNvPr id="725" name="Shape 725"/>
          <p:cNvSpPr/>
          <p:nvPr/>
        </p:nvSpPr>
        <p:spPr>
          <a:xfrm>
            <a:off x="6062775" y="4536375"/>
            <a:ext cx="1586330" cy="400108"/>
          </a:xfrm>
          <a:prstGeom prst="rect">
            <a:avLst/>
          </a:prstGeom>
          <a:ln w="12700">
            <a:miter lim="400000"/>
          </a:ln>
          <a:extLst>
            <a:ext uri="{C572A759-6A51-4108-AA02-DFA0A04FC94B}">
              <ma14:wrappingTextBoxFlag xmlns:ma14="http://schemas.microsoft.com/office/mac/drawingml/2011/main" val="1"/>
            </a:ext>
          </a:extLst>
        </p:spPr>
        <p:txBody>
          <a:bodyPr wrap="none" lIns="45719" tIns="45719" rIns="45719" bIns="45719" anchor="ctr">
            <a:spAutoFit/>
          </a:bodyPr>
          <a:lstStyle>
            <a:lvl1pPr marL="285750" indent="-285750" algn="l" defTabSz="411480">
              <a:defRPr sz="2000">
                <a:solidFill>
                  <a:srgbClr val="FF2600"/>
                </a:solidFill>
                <a:latin typeface="Helvetica"/>
                <a:ea typeface="Helvetica"/>
                <a:cs typeface="Helvetica"/>
                <a:sym typeface="Helvetica"/>
              </a:defRPr>
            </a:lvl1pPr>
          </a:lstStyle>
          <a:p>
            <a:r>
              <a:rPr dirty="0"/>
              <a:t>༡ </a:t>
            </a:r>
            <a:r>
              <a:rPr dirty="0" err="1"/>
              <a:t>དོགས་འཆར་རིང་ལུགས</a:t>
            </a:r>
            <a:r>
              <a:rPr dirty="0"/>
              <a:t>།</a:t>
            </a:r>
          </a:p>
        </p:txBody>
      </p:sp>
      <p:sp>
        <p:nvSpPr>
          <p:cNvPr id="726" name="Shape 726"/>
          <p:cNvSpPr/>
          <p:nvPr/>
        </p:nvSpPr>
        <p:spPr>
          <a:xfrm>
            <a:off x="6062775" y="4954280"/>
            <a:ext cx="1035574" cy="452027"/>
          </a:xfrm>
          <a:prstGeom prst="rect">
            <a:avLst/>
          </a:prstGeom>
          <a:ln w="12700">
            <a:miter lim="400000"/>
          </a:ln>
          <a:extLst>
            <a:ext uri="{C572A759-6A51-4108-AA02-DFA0A04FC94B}">
              <ma14:wrappingTextBoxFlag xmlns:ma14="http://schemas.microsoft.com/office/mac/drawingml/2011/main" val="1"/>
            </a:ext>
          </a:extLst>
        </p:spPr>
        <p:txBody>
          <a:bodyPr wrap="none" lIns="45719" tIns="45719" rIns="45719" bIns="45719" anchor="ctr">
            <a:spAutoFit/>
          </a:bodyPr>
          <a:lstStyle>
            <a:lvl1pPr marL="285750" indent="-285750" algn="l" defTabSz="411480">
              <a:defRPr sz="2000">
                <a:solidFill>
                  <a:srgbClr val="FF2600"/>
                </a:solidFill>
                <a:latin typeface="Helvetica"/>
                <a:ea typeface="Helvetica"/>
                <a:cs typeface="Helvetica"/>
                <a:sym typeface="Helvetica"/>
              </a:defRPr>
            </a:lvl1pPr>
          </a:lstStyle>
          <a:p>
            <a:r>
              <a:t>༢ དཔྱད་ཞིབ།</a:t>
            </a:r>
          </a:p>
        </p:txBody>
      </p:sp>
      <p:sp>
        <p:nvSpPr>
          <p:cNvPr id="727" name="Shape 727"/>
          <p:cNvSpPr/>
          <p:nvPr/>
        </p:nvSpPr>
        <p:spPr>
          <a:xfrm>
            <a:off x="6062775" y="5398145"/>
            <a:ext cx="1599977" cy="452026"/>
          </a:xfrm>
          <a:prstGeom prst="rect">
            <a:avLst/>
          </a:prstGeom>
          <a:ln w="12700">
            <a:miter lim="400000"/>
          </a:ln>
          <a:extLst>
            <a:ext uri="{C572A759-6A51-4108-AA02-DFA0A04FC94B}">
              <ma14:wrappingTextBoxFlag xmlns:ma14="http://schemas.microsoft.com/office/mac/drawingml/2011/main" val="1"/>
            </a:ext>
          </a:extLst>
        </p:spPr>
        <p:txBody>
          <a:bodyPr wrap="none" lIns="45719" tIns="45719" rIns="45719" bIns="45719" anchor="ctr">
            <a:spAutoFit/>
          </a:bodyPr>
          <a:lstStyle>
            <a:lvl1pPr marL="285750" indent="-285750" algn="l" defTabSz="411480">
              <a:defRPr sz="2000">
                <a:solidFill>
                  <a:srgbClr val="FF2600"/>
                </a:solidFill>
                <a:latin typeface="Helvetica"/>
                <a:ea typeface="Helvetica"/>
                <a:cs typeface="Helvetica"/>
                <a:sym typeface="Helvetica"/>
              </a:defRPr>
            </a:lvl1pPr>
          </a:lstStyle>
          <a:p>
            <a:r>
              <a:t>༣ བཟོ་སྐྲུན། སྒྲུབ་སྦྱོར།</a:t>
            </a:r>
          </a:p>
        </p:txBody>
      </p:sp>
      <p:sp>
        <p:nvSpPr>
          <p:cNvPr id="728" name="Shape 728"/>
          <p:cNvSpPr/>
          <p:nvPr/>
        </p:nvSpPr>
        <p:spPr>
          <a:xfrm>
            <a:off x="6062775" y="5842009"/>
            <a:ext cx="1418918" cy="452027"/>
          </a:xfrm>
          <a:prstGeom prst="rect">
            <a:avLst/>
          </a:prstGeom>
          <a:ln w="12700">
            <a:miter lim="400000"/>
          </a:ln>
          <a:extLst>
            <a:ext uri="{C572A759-6A51-4108-AA02-DFA0A04FC94B}">
              <ma14:wrappingTextBoxFlag xmlns:ma14="http://schemas.microsoft.com/office/mac/drawingml/2011/main" val="1"/>
            </a:ext>
          </a:extLst>
        </p:spPr>
        <p:txBody>
          <a:bodyPr wrap="none" lIns="45719" tIns="45719" rIns="45719" bIns="45719" anchor="ctr">
            <a:spAutoFit/>
          </a:bodyPr>
          <a:lstStyle>
            <a:lvl1pPr marL="285750" indent="-285750" algn="l" defTabSz="411480">
              <a:defRPr sz="2000">
                <a:solidFill>
                  <a:srgbClr val="FF2600"/>
                </a:solidFill>
                <a:latin typeface="Helvetica"/>
                <a:ea typeface="Helvetica"/>
                <a:cs typeface="Helvetica"/>
                <a:sym typeface="Helvetica"/>
              </a:defRPr>
            </a:lvl1pPr>
          </a:lstStyle>
          <a:p>
            <a:r>
              <a:t>༤ སྐྱར་ཟློས་རུང་བ།</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25</a:t>
            </a:fld>
            <a:endParaRPr/>
          </a:p>
        </p:txBody>
      </p:sp>
      <p:sp>
        <p:nvSpPr>
          <p:cNvPr id="733" name="Shape 733"/>
          <p:cNvSpPr/>
          <p:nvPr/>
        </p:nvSpPr>
        <p:spPr>
          <a:xfrm>
            <a:off x="408216" y="411272"/>
            <a:ext cx="2980782" cy="808841"/>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defTabSz="411480">
              <a:defRPr sz="2800" b="1">
                <a:latin typeface="+mn-lt"/>
                <a:ea typeface="+mn-ea"/>
                <a:cs typeface="+mn-cs"/>
                <a:sym typeface="Arial"/>
              </a:defRPr>
            </a:pPr>
            <a:r>
              <a:t>Galileo Galilei</a:t>
            </a:r>
          </a:p>
          <a:p>
            <a:pPr defTabSz="411480">
              <a:lnSpc>
                <a:spcPts val="2500"/>
              </a:lnSpc>
              <a:tabLst>
                <a:tab pos="749300" algn="l"/>
              </a:tabLst>
              <a:defRPr sz="2000">
                <a:latin typeface="+mn-lt"/>
                <a:ea typeface="+mn-ea"/>
                <a:cs typeface="+mn-cs"/>
                <a:sym typeface="Arial"/>
              </a:defRPr>
            </a:pPr>
            <a:r>
              <a:t>1564 -1642</a:t>
            </a:r>
          </a:p>
        </p:txBody>
      </p:sp>
      <p:sp>
        <p:nvSpPr>
          <p:cNvPr id="734" name="Shape 734"/>
          <p:cNvSpPr/>
          <p:nvPr/>
        </p:nvSpPr>
        <p:spPr>
          <a:xfrm>
            <a:off x="315551" y="5086581"/>
            <a:ext cx="3602410" cy="1082040"/>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algn="l" defTabSz="411480">
              <a:defRPr sz="2000">
                <a:latin typeface="+mn-lt"/>
                <a:ea typeface="+mn-ea"/>
                <a:cs typeface="+mn-cs"/>
                <a:sym typeface="Arial"/>
              </a:defRPr>
            </a:pPr>
            <a:r>
              <a:rPr dirty="0"/>
              <a:t>Italian astronomer and scientist</a:t>
            </a:r>
          </a:p>
          <a:p>
            <a:pPr algn="l" defTabSz="411480">
              <a:defRPr sz="2000">
                <a:latin typeface="Monlam Uni OuChan2"/>
                <a:ea typeface="Monlam Uni OuChan2"/>
                <a:cs typeface="Monlam Uni OuChan2"/>
                <a:sym typeface="Monlam Uni OuChan2"/>
              </a:defRPr>
            </a:pPr>
            <a:r>
              <a:rPr dirty="0" err="1"/>
              <a:t>ཨི་ཊ་ལིའི་སྐར་དཔྱད་རིག་པ་བ་དང་ཚན་རིག་པ</a:t>
            </a:r>
            <a:r>
              <a:rPr dirty="0"/>
              <a:t>།</a:t>
            </a:r>
          </a:p>
        </p:txBody>
      </p:sp>
      <p:pic>
        <p:nvPicPr>
          <p:cNvPr id="735" name="image37.png"/>
          <p:cNvPicPr>
            <a:picLocks noChangeAspect="1"/>
          </p:cNvPicPr>
          <p:nvPr/>
        </p:nvPicPr>
        <p:blipFill>
          <a:blip r:embed="rId3"/>
          <a:stretch>
            <a:fillRect/>
          </a:stretch>
        </p:blipFill>
        <p:spPr>
          <a:xfrm>
            <a:off x="315551" y="1371600"/>
            <a:ext cx="3166112" cy="3561874"/>
          </a:xfrm>
          <a:prstGeom prst="rect">
            <a:avLst/>
          </a:prstGeom>
          <a:ln w="12700">
            <a:miter lim="400000"/>
          </a:ln>
        </p:spPr>
      </p:pic>
      <p:sp>
        <p:nvSpPr>
          <p:cNvPr id="736" name="Shape 736"/>
          <p:cNvSpPr/>
          <p:nvPr/>
        </p:nvSpPr>
        <p:spPr>
          <a:xfrm>
            <a:off x="3954779" y="4556897"/>
            <a:ext cx="4754881" cy="1323437"/>
          </a:xfrm>
          <a:prstGeom prst="rect">
            <a:avLst/>
          </a:prstGeom>
          <a:ln w="12700">
            <a:miter lim="400000"/>
          </a:ln>
          <a:extLst>
            <a:ext uri="{C572A759-6A51-4108-AA02-DFA0A04FC94B}">
              <ma14:wrappingTextBoxFlag xmlns:ma14="http://schemas.microsoft.com/office/mac/drawingml/2011/main" val="1"/>
            </a:ext>
          </a:extLst>
        </p:spPr>
        <p:txBody>
          <a:bodyPr lIns="45719" tIns="45719" rIns="45719" bIns="45719">
            <a:spAutoFit/>
          </a:bodyPr>
          <a:lstStyle/>
          <a:p>
            <a:pPr defTabSz="411480">
              <a:defRPr sz="2000">
                <a:latin typeface="+mn-lt"/>
                <a:ea typeface="+mn-ea"/>
                <a:cs typeface="+mn-cs"/>
                <a:sym typeface="Arial"/>
              </a:defRPr>
            </a:pPr>
            <a:r>
              <a:rPr dirty="0"/>
              <a:t>" Measure what is measurable, and make measurable what is not so"</a:t>
            </a:r>
          </a:p>
          <a:p>
            <a:pPr defTabSz="411480">
              <a:defRPr sz="2000">
                <a:latin typeface="+mn-lt"/>
                <a:ea typeface="+mn-ea"/>
                <a:cs typeface="+mn-cs"/>
                <a:sym typeface="Arial"/>
              </a:defRPr>
            </a:pPr>
            <a:endParaRPr dirty="0"/>
          </a:p>
          <a:p>
            <a:pPr defTabSz="411480">
              <a:defRPr sz="2000">
                <a:latin typeface="Monlam Uni OuChan2"/>
                <a:ea typeface="Monlam Uni OuChan2"/>
                <a:cs typeface="Monlam Uni OuChan2"/>
                <a:sym typeface="Monlam Uni OuChan2"/>
              </a:defRPr>
            </a:pPr>
            <a:r>
              <a:rPr sz="2000" dirty="0" err="1"/>
              <a:t>ཚད་འཇལ་ཐུབ་པ་རྣམས་ཚད་འཇལ</a:t>
            </a:r>
            <a:r>
              <a:rPr sz="2000" dirty="0"/>
              <a:t>། </a:t>
            </a:r>
            <a:r>
              <a:rPr sz="2000" dirty="0" err="1"/>
              <a:t>ཚད་འཇལ་མི་ཐུབ་པ་རྣམས་ཐུབ་པ་བཟོས</a:t>
            </a:r>
            <a:r>
              <a:rPr sz="2000" dirty="0"/>
              <a:t>། </a:t>
            </a:r>
          </a:p>
        </p:txBody>
      </p:sp>
      <p:pic>
        <p:nvPicPr>
          <p:cNvPr id="737" name="image5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9050" y="1677758"/>
            <a:ext cx="5006341" cy="26988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 grpId="2" animBg="1" advAuto="0"/>
      <p:bldP spid="737"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p:nvPr/>
        </p:nvSpPr>
        <p:spPr>
          <a:xfrm>
            <a:off x="331470" y="422910"/>
            <a:ext cx="8663941" cy="6858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defRPr b="1">
                <a:latin typeface="Helvetica"/>
                <a:ea typeface="Helvetica"/>
                <a:cs typeface="Helvetica"/>
                <a:sym typeface="Helvetica"/>
              </a:defRPr>
            </a:pPr>
            <a:r>
              <a:t>Example: Falling object        </a:t>
            </a:r>
            <a:r>
              <a:rPr b="0">
                <a:latin typeface="Monlam Uni OuChan2"/>
                <a:ea typeface="Monlam Uni OuChan2"/>
                <a:cs typeface="Monlam Uni OuChan2"/>
                <a:sym typeface="Monlam Uni OuChan2"/>
              </a:rPr>
              <a:t>དཔེ། ལྷུང་བའི་དངོས་པོ།</a:t>
            </a:r>
          </a:p>
        </p:txBody>
      </p:sp>
      <p:sp>
        <p:nvSpPr>
          <p:cNvPr id="742" name="Shape 742"/>
          <p:cNvSpPr/>
          <p:nvPr/>
        </p:nvSpPr>
        <p:spPr>
          <a:xfrm>
            <a:off x="390007" y="1314450"/>
            <a:ext cx="2937510" cy="491491"/>
          </a:xfrm>
          <a:prstGeom prst="roundRect">
            <a:avLst>
              <a:gd name="adj" fmla="val 20930"/>
            </a:avLst>
          </a:prstGeom>
          <a:solidFill>
            <a:srgbClr val="FFFFFF"/>
          </a:solidFill>
          <a:ln w="25400">
            <a:solidFill>
              <a:srgbClr val="000000"/>
            </a:solidFill>
            <a:miter lim="400000"/>
          </a:ln>
        </p:spPr>
        <p:txBody>
          <a:bodyPr lIns="34290" tIns="34290" rIns="34290" bIns="34290" anchor="ct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grpSp>
        <p:nvGrpSpPr>
          <p:cNvPr id="745" name="Group 745"/>
          <p:cNvGrpSpPr/>
          <p:nvPr/>
        </p:nvGrpSpPr>
        <p:grpSpPr>
          <a:xfrm>
            <a:off x="390007" y="5440679"/>
            <a:ext cx="2937510" cy="937261"/>
            <a:chOff x="0" y="0"/>
            <a:chExt cx="2937509" cy="937259"/>
          </a:xfrm>
        </p:grpSpPr>
        <p:sp>
          <p:nvSpPr>
            <p:cNvPr id="743" name="Shape 743"/>
            <p:cNvSpPr/>
            <p:nvPr/>
          </p:nvSpPr>
          <p:spPr>
            <a:xfrm flipV="1">
              <a:off x="1476248"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744" name="Shape 744"/>
            <p:cNvSpPr/>
            <p:nvPr/>
          </p:nvSpPr>
          <p:spPr>
            <a:xfrm>
              <a:off x="0" y="445769"/>
              <a:ext cx="2937510"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grpSp>
      <p:grpSp>
        <p:nvGrpSpPr>
          <p:cNvPr id="748" name="Group 748"/>
          <p:cNvGrpSpPr/>
          <p:nvPr/>
        </p:nvGrpSpPr>
        <p:grpSpPr>
          <a:xfrm>
            <a:off x="390007" y="3623309"/>
            <a:ext cx="2937510" cy="925831"/>
            <a:chOff x="0" y="0"/>
            <a:chExt cx="2937509" cy="925830"/>
          </a:xfrm>
        </p:grpSpPr>
        <p:sp>
          <p:nvSpPr>
            <p:cNvPr id="746" name="Shape 746"/>
            <p:cNvSpPr/>
            <p:nvPr/>
          </p:nvSpPr>
          <p:spPr>
            <a:xfrm flipV="1">
              <a:off x="1476248"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747" name="Shape 747"/>
            <p:cNvSpPr/>
            <p:nvPr/>
          </p:nvSpPr>
          <p:spPr>
            <a:xfrm>
              <a:off x="0" y="434340"/>
              <a:ext cx="2937510"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grpSp>
      <p:grpSp>
        <p:nvGrpSpPr>
          <p:cNvPr id="751" name="Group 751"/>
          <p:cNvGrpSpPr/>
          <p:nvPr/>
        </p:nvGrpSpPr>
        <p:grpSpPr>
          <a:xfrm>
            <a:off x="390006" y="2708910"/>
            <a:ext cx="2937511" cy="925830"/>
            <a:chOff x="0" y="0"/>
            <a:chExt cx="2937509" cy="925829"/>
          </a:xfrm>
        </p:grpSpPr>
        <p:sp>
          <p:nvSpPr>
            <p:cNvPr id="749" name="Shape 749"/>
            <p:cNvSpPr/>
            <p:nvPr/>
          </p:nvSpPr>
          <p:spPr>
            <a:xfrm>
              <a:off x="0" y="434339"/>
              <a:ext cx="2937510"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sp>
          <p:nvSpPr>
            <p:cNvPr id="750" name="Shape 750"/>
            <p:cNvSpPr/>
            <p:nvPr/>
          </p:nvSpPr>
          <p:spPr>
            <a:xfrm flipV="1">
              <a:off x="1476250"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grpSp>
      <p:grpSp>
        <p:nvGrpSpPr>
          <p:cNvPr id="754" name="Group 754"/>
          <p:cNvGrpSpPr/>
          <p:nvPr/>
        </p:nvGrpSpPr>
        <p:grpSpPr>
          <a:xfrm>
            <a:off x="390007" y="1805939"/>
            <a:ext cx="2937510" cy="914401"/>
            <a:chOff x="0" y="0"/>
            <a:chExt cx="2937509" cy="914399"/>
          </a:xfrm>
        </p:grpSpPr>
        <p:sp>
          <p:nvSpPr>
            <p:cNvPr id="752" name="Shape 752"/>
            <p:cNvSpPr/>
            <p:nvPr/>
          </p:nvSpPr>
          <p:spPr>
            <a:xfrm flipV="1">
              <a:off x="1476248"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753" name="Shape 753"/>
            <p:cNvSpPr/>
            <p:nvPr/>
          </p:nvSpPr>
          <p:spPr>
            <a:xfrm>
              <a:off x="0" y="422909"/>
              <a:ext cx="2937510"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grpSp>
      <p:grpSp>
        <p:nvGrpSpPr>
          <p:cNvPr id="757" name="Group 757"/>
          <p:cNvGrpSpPr/>
          <p:nvPr/>
        </p:nvGrpSpPr>
        <p:grpSpPr>
          <a:xfrm>
            <a:off x="390007" y="4560570"/>
            <a:ext cx="2937510" cy="902970"/>
            <a:chOff x="0" y="0"/>
            <a:chExt cx="2937509" cy="902969"/>
          </a:xfrm>
        </p:grpSpPr>
        <p:sp>
          <p:nvSpPr>
            <p:cNvPr id="755" name="Shape 755"/>
            <p:cNvSpPr/>
            <p:nvPr/>
          </p:nvSpPr>
          <p:spPr>
            <a:xfrm flipV="1">
              <a:off x="1476249" y="-1"/>
              <a:ext cx="1" cy="434342"/>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756" name="Shape 756"/>
            <p:cNvSpPr/>
            <p:nvPr/>
          </p:nvSpPr>
          <p:spPr>
            <a:xfrm>
              <a:off x="0" y="411479"/>
              <a:ext cx="2937510"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grpSp>
      <p:grpSp>
        <p:nvGrpSpPr>
          <p:cNvPr id="760" name="Group 760"/>
          <p:cNvGrpSpPr/>
          <p:nvPr/>
        </p:nvGrpSpPr>
        <p:grpSpPr>
          <a:xfrm>
            <a:off x="2941479" y="3255963"/>
            <a:ext cx="254001" cy="1168401"/>
            <a:chOff x="0" y="0"/>
            <a:chExt cx="254000" cy="1168400"/>
          </a:xfrm>
        </p:grpSpPr>
        <p:sp>
          <p:nvSpPr>
            <p:cNvPr id="758" name="Shape 758"/>
            <p:cNvSpPr/>
            <p:nvPr/>
          </p:nvSpPr>
          <p:spPr>
            <a:xfrm>
              <a:off x="0" y="0"/>
              <a:ext cx="254000" cy="254000"/>
            </a:xfrm>
            <a:prstGeom prst="ellipse">
              <a:avLst/>
            </a:prstGeom>
            <a:solidFill>
              <a:srgbClr val="FF2600"/>
            </a:solidFill>
            <a:ln w="12700" cap="flat">
              <a:noFill/>
              <a:miter lim="400000"/>
            </a:ln>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defRPr>
              </a:pPr>
              <a:endParaRPr/>
            </a:p>
          </p:txBody>
        </p:sp>
        <p:sp>
          <p:nvSpPr>
            <p:cNvPr id="759" name="Shape 759"/>
            <p:cNvSpPr/>
            <p:nvPr/>
          </p:nvSpPr>
          <p:spPr>
            <a:xfrm>
              <a:off x="0" y="914400"/>
              <a:ext cx="254000" cy="254000"/>
            </a:xfrm>
            <a:prstGeom prst="ellipse">
              <a:avLst/>
            </a:prstGeom>
            <a:solidFill>
              <a:srgbClr val="FF2600"/>
            </a:solidFill>
            <a:ln w="12700" cap="flat">
              <a:noFill/>
              <a:miter lim="400000"/>
            </a:ln>
            <a:effectLst/>
          </p:spPr>
          <p:txBody>
            <a:bodyPr wrap="square" lIns="50800" tIns="50800" rIns="50800" bIns="50800" numCol="1" anchor="ctr">
              <a:noAutofit/>
            </a:bodyPr>
            <a:lstStyle/>
            <a:p>
              <a:pPr>
                <a:defRPr>
                  <a:solidFill>
                    <a:srgbClr val="FFFFFF"/>
                  </a:solidFill>
                  <a:effectLst>
                    <a:outerShdw blurRad="38100" dist="12700" dir="5400000" rotWithShape="0">
                      <a:srgbClr val="000000">
                        <a:alpha val="50000"/>
                      </a:srgbClr>
                    </a:outerShdw>
                  </a:effectLst>
                </a:defRPr>
              </a:pPr>
              <a:endParaRPr/>
            </a:p>
          </p:txBody>
        </p:sp>
      </p:grpSp>
      <p:sp>
        <p:nvSpPr>
          <p:cNvPr id="761" name="Shape 761"/>
          <p:cNvSpPr/>
          <p:nvPr/>
        </p:nvSpPr>
        <p:spPr>
          <a:xfrm>
            <a:off x="4018001" y="1324232"/>
            <a:ext cx="849592"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2400">
                <a:latin typeface="Monlam Uni OuChan2"/>
                <a:ea typeface="Monlam Uni OuChan2"/>
                <a:cs typeface="Monlam Uni OuChan2"/>
                <a:sym typeface="Monlam Uni OuChan2"/>
              </a:defRPr>
            </a:lvl1pPr>
          </a:lstStyle>
          <a:p>
            <a:pPr algn="l"/>
            <a:r>
              <a:rPr dirty="0" err="1"/>
              <a:t>མངོན་ཚུལ</a:t>
            </a:r>
            <a:r>
              <a:rPr dirty="0"/>
              <a:t>།</a:t>
            </a:r>
          </a:p>
        </p:txBody>
      </p:sp>
      <p:sp>
        <p:nvSpPr>
          <p:cNvPr id="762" name="Shape 762"/>
          <p:cNvSpPr/>
          <p:nvPr/>
        </p:nvSpPr>
        <p:spPr>
          <a:xfrm>
            <a:off x="4018001" y="2238633"/>
            <a:ext cx="2484655"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2400">
                <a:latin typeface="Monlam Uni OuChan2"/>
                <a:ea typeface="Monlam Uni OuChan2"/>
                <a:cs typeface="Monlam Uni OuChan2"/>
                <a:sym typeface="Monlam Uni OuChan2"/>
              </a:defRPr>
            </a:lvl1pPr>
          </a:lstStyle>
          <a:p>
            <a:pPr algn="l"/>
            <a:r>
              <a:rPr dirty="0" err="1"/>
              <a:t>དཀའ་ངལ་ངོས་འཛིན</a:t>
            </a:r>
            <a:r>
              <a:rPr dirty="0"/>
              <a:t>།  </a:t>
            </a:r>
            <a:r>
              <a:rPr dirty="0" err="1"/>
              <a:t>ཚོད་གཞག</a:t>
            </a:r>
            <a:r>
              <a:rPr dirty="0"/>
              <a:t>།</a:t>
            </a:r>
          </a:p>
        </p:txBody>
      </p:sp>
      <p:sp>
        <p:nvSpPr>
          <p:cNvPr id="763" name="Shape 763"/>
          <p:cNvSpPr/>
          <p:nvPr/>
        </p:nvSpPr>
        <p:spPr>
          <a:xfrm>
            <a:off x="4018001" y="3153033"/>
            <a:ext cx="1901161"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2400">
                <a:latin typeface="Monlam Uni OuChan2"/>
                <a:ea typeface="Monlam Uni OuChan2"/>
                <a:cs typeface="Monlam Uni OuChan2"/>
                <a:sym typeface="Monlam Uni OuChan2"/>
              </a:defRPr>
            </a:lvl1pPr>
          </a:lstStyle>
          <a:p>
            <a:pPr algn="l"/>
            <a:r>
              <a:rPr dirty="0" err="1"/>
              <a:t>ལྟ་ཞིབ་བརྒྱུད་བརྟག་དཔྱད</a:t>
            </a:r>
            <a:r>
              <a:rPr dirty="0"/>
              <a:t>།</a:t>
            </a:r>
          </a:p>
        </p:txBody>
      </p:sp>
      <p:sp>
        <p:nvSpPr>
          <p:cNvPr id="764" name="Shape 764"/>
          <p:cNvSpPr/>
          <p:nvPr/>
        </p:nvSpPr>
        <p:spPr>
          <a:xfrm>
            <a:off x="4018001" y="4118868"/>
            <a:ext cx="849592"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2400">
                <a:latin typeface="Monlam Uni OuChan2"/>
                <a:ea typeface="Monlam Uni OuChan2"/>
                <a:cs typeface="Monlam Uni OuChan2"/>
                <a:sym typeface="Monlam Uni OuChan2"/>
              </a:defRPr>
            </a:lvl1pPr>
          </a:lstStyle>
          <a:p>
            <a:pPr algn="l"/>
            <a:r>
              <a:rPr dirty="0" err="1"/>
              <a:t>ཚད་འཇལ</a:t>
            </a:r>
            <a:r>
              <a:rPr dirty="0"/>
              <a:t>།</a:t>
            </a:r>
          </a:p>
        </p:txBody>
      </p:sp>
      <p:sp>
        <p:nvSpPr>
          <p:cNvPr id="765" name="Shape 765"/>
          <p:cNvSpPr/>
          <p:nvPr/>
        </p:nvSpPr>
        <p:spPr>
          <a:xfrm>
            <a:off x="4018001" y="4797167"/>
            <a:ext cx="3337452"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400">
                <a:latin typeface="Monlam Uni OuChan2"/>
                <a:ea typeface="Monlam Uni OuChan2"/>
                <a:cs typeface="Monlam Uni OuChan2"/>
                <a:sym typeface="Monlam Uni OuChan2"/>
              </a:defRPr>
            </a:pPr>
            <a:r>
              <a:rPr dirty="0"/>
              <a:t>ཨང་རྩིས་ལ་བརྟེན་ནས་དཔེ་གཟུགས། རྣམ་གཞག</a:t>
            </a:r>
            <a:r>
              <a:rPr sz="800" dirty="0"/>
              <a:t> </a:t>
            </a:r>
            <a:r>
              <a:rPr lang="en-US" sz="800" dirty="0"/>
              <a:t> </a:t>
            </a:r>
            <a:br>
              <a:rPr lang="en-US" sz="800" dirty="0"/>
            </a:br>
            <a:r>
              <a:rPr lang="en-US" sz="800" dirty="0"/>
              <a:t> </a:t>
            </a:r>
            <a:r>
              <a:rPr lang="bo-CN" sz="2400" dirty="0">
                <a:latin typeface="Arial" panose="020B0604020202020204" pitchFamily="34" charset="0"/>
              </a:rPr>
              <a:t>གཏན་</a:t>
            </a:r>
            <a:r>
              <a:rPr dirty="0" err="1"/>
              <a:t>ཁྲིམས</a:t>
            </a:r>
            <a:r>
              <a:rPr dirty="0"/>
              <a:t>།</a:t>
            </a:r>
          </a:p>
        </p:txBody>
      </p:sp>
      <p:sp>
        <p:nvSpPr>
          <p:cNvPr id="766" name="Shape 766"/>
          <p:cNvSpPr/>
          <p:nvPr/>
        </p:nvSpPr>
        <p:spPr>
          <a:xfrm>
            <a:off x="4018001" y="5807709"/>
            <a:ext cx="998819"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2400">
                <a:latin typeface="Monlam Uni OuChan2"/>
                <a:ea typeface="Monlam Uni OuChan2"/>
                <a:cs typeface="Monlam Uni OuChan2"/>
                <a:sym typeface="Monlam Uni OuChan2"/>
              </a:defRPr>
            </a:lvl1pPr>
          </a:lstStyle>
          <a:p>
            <a:r>
              <a:rPr dirty="0" err="1"/>
              <a:t>སྔོན་དཔག</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7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7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7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7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7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7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7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7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7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 grpId="1" animBg="1" advAuto="0"/>
      <p:bldP spid="745" grpId="11" animBg="1" advAuto="0"/>
      <p:bldP spid="748" grpId="7" animBg="1" advAuto="0"/>
      <p:bldP spid="751" grpId="5" animBg="1" advAuto="0"/>
      <p:bldP spid="754" grpId="3" animBg="1" advAuto="0"/>
      <p:bldP spid="757" grpId="9" animBg="1" advAuto="0"/>
      <p:bldP spid="760" grpId="13" animBg="1" advAuto="0"/>
      <p:bldP spid="761" grpId="2" animBg="1" advAuto="0"/>
      <p:bldP spid="762" grpId="4" animBg="1" advAuto="0"/>
      <p:bldP spid="763" grpId="6" animBg="1" advAuto="0"/>
      <p:bldP spid="764" grpId="8" animBg="1" advAuto="0"/>
      <p:bldP spid="765" grpId="10" animBg="1" advAuto="0"/>
      <p:bldP spid="766" grpId="1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Shape 770"/>
          <p:cNvSpPr>
            <a:spLocks noGrp="1"/>
          </p:cNvSpPr>
          <p:nvPr>
            <p:ph type="sldNum" sz="quarter" idx="2"/>
          </p:nvPr>
        </p:nvSpPr>
        <p:spPr>
          <a:xfrm>
            <a:off x="4461363" y="6667499"/>
            <a:ext cx="222544" cy="220981"/>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rPr/>
              <a:t>27</a:t>
            </a:fld>
            <a:endParaRPr/>
          </a:p>
        </p:txBody>
      </p:sp>
      <p:sp>
        <p:nvSpPr>
          <p:cNvPr id="771" name="Shape 771"/>
          <p:cNvSpPr/>
          <p:nvPr/>
        </p:nvSpPr>
        <p:spPr>
          <a:xfrm>
            <a:off x="331470" y="422910"/>
            <a:ext cx="8663940" cy="6858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defRPr b="1">
                <a:latin typeface="Helvetica"/>
                <a:ea typeface="Helvetica"/>
                <a:cs typeface="Helvetica"/>
                <a:sym typeface="Helvetica"/>
              </a:defRPr>
            </a:pPr>
            <a:r>
              <a:rPr dirty="0"/>
              <a:t>Example: Falling object        </a:t>
            </a:r>
            <a:r>
              <a:rPr b="0" dirty="0" err="1">
                <a:latin typeface="Monlam Uni OuChan2"/>
                <a:ea typeface="Monlam Uni OuChan2"/>
                <a:cs typeface="Monlam Uni OuChan2"/>
                <a:sym typeface="Monlam Uni OuChan2"/>
              </a:rPr>
              <a:t>དཔེ</a:t>
            </a:r>
            <a:r>
              <a:rPr b="0" dirty="0">
                <a:latin typeface="Monlam Uni OuChan2"/>
                <a:ea typeface="Monlam Uni OuChan2"/>
                <a:cs typeface="Monlam Uni OuChan2"/>
                <a:sym typeface="Monlam Uni OuChan2"/>
              </a:rPr>
              <a:t>། </a:t>
            </a:r>
            <a:r>
              <a:rPr b="0" dirty="0" err="1">
                <a:latin typeface="Monlam Uni OuChan2"/>
                <a:ea typeface="Monlam Uni OuChan2"/>
                <a:cs typeface="Monlam Uni OuChan2"/>
                <a:sym typeface="Monlam Uni OuChan2"/>
              </a:rPr>
              <a:t>ལྷུང་བའི་དངོས་པོ</a:t>
            </a:r>
            <a:r>
              <a:rPr b="0" dirty="0">
                <a:latin typeface="Monlam Uni OuChan2"/>
                <a:ea typeface="Monlam Uni OuChan2"/>
                <a:cs typeface="Monlam Uni OuChan2"/>
                <a:sym typeface="Monlam Uni OuChan2"/>
              </a:rPr>
              <a:t>།</a:t>
            </a:r>
          </a:p>
        </p:txBody>
      </p:sp>
      <p:sp>
        <p:nvSpPr>
          <p:cNvPr id="772" name="Shape 772"/>
          <p:cNvSpPr/>
          <p:nvPr/>
        </p:nvSpPr>
        <p:spPr>
          <a:xfrm>
            <a:off x="3515018" y="1160145"/>
            <a:ext cx="4869181" cy="1018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lnSpc>
                <a:spcPts val="2100"/>
              </a:lnSpc>
              <a:tabLst>
                <a:tab pos="749300" algn="l"/>
              </a:tabLst>
              <a:defRPr sz="1800">
                <a:latin typeface="Helvetica"/>
                <a:ea typeface="Helvetica"/>
                <a:cs typeface="Helvetica"/>
                <a:sym typeface="Helvetica"/>
              </a:defRPr>
            </a:pPr>
            <a:r>
              <a:t>On earth an object falls to the ground.</a:t>
            </a:r>
            <a:br/>
            <a:r>
              <a:rPr>
                <a:latin typeface="Monlam Uni OuChan2"/>
                <a:ea typeface="Monlam Uni OuChan2"/>
                <a:cs typeface="Monlam Uni OuChan2"/>
                <a:sym typeface="Monlam Uni OuChan2"/>
              </a:rPr>
              <a:t>དངོས་པོ་གཅིག་སའི་སྟེང་དུ་ལྷུང་བ།</a:t>
            </a:r>
          </a:p>
        </p:txBody>
      </p:sp>
      <p:sp>
        <p:nvSpPr>
          <p:cNvPr id="773" name="Shape 773"/>
          <p:cNvSpPr/>
          <p:nvPr/>
        </p:nvSpPr>
        <p:spPr>
          <a:xfrm>
            <a:off x="3515018" y="1823085"/>
            <a:ext cx="5596175" cy="1475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tabLst>
                <a:tab pos="749300" algn="l"/>
              </a:tabLst>
              <a:defRPr sz="1600">
                <a:latin typeface="Helvetica"/>
                <a:ea typeface="Helvetica"/>
                <a:cs typeface="Helvetica"/>
                <a:sym typeface="Helvetica"/>
              </a:defRPr>
            </a:pPr>
            <a:r>
              <a:t>Why does it fall down? What kind of movement is it? What influences the fall? =&gt; Hypothesis: Acceleration</a:t>
            </a:r>
            <a:br/>
            <a:r>
              <a:rPr>
                <a:latin typeface="Monlam Uni OuChan2"/>
                <a:ea typeface="Monlam Uni OuChan2"/>
                <a:cs typeface="Monlam Uni OuChan2"/>
                <a:sym typeface="Monlam Uni OuChan2"/>
              </a:rPr>
              <a:t>དེ་གང་བྱས་ནས་ལྷུང་བ་ཡིན་ནམ།  གཡོ་འགུལ་དེ་གང་རེད་དམ། </a:t>
            </a:r>
            <a:br>
              <a:rPr>
                <a:latin typeface="Monlam Uni OuChan2"/>
                <a:ea typeface="Monlam Uni OuChan2"/>
                <a:cs typeface="Monlam Uni OuChan2"/>
                <a:sym typeface="Monlam Uni OuChan2"/>
              </a:rPr>
            </a:br>
            <a:r>
              <a:rPr>
                <a:latin typeface="Monlam Uni OuChan2"/>
                <a:ea typeface="Monlam Uni OuChan2"/>
                <a:cs typeface="Monlam Uni OuChan2"/>
                <a:sym typeface="Monlam Uni OuChan2"/>
              </a:rPr>
              <a:t>ལྷུང་བའི་ཤུགས་རྐྱེན་དེ་གང་ཡིན་ནམ། ཚོད་གཞག : མྱུར་སྣོན།</a:t>
            </a:r>
          </a:p>
        </p:txBody>
      </p:sp>
      <p:sp>
        <p:nvSpPr>
          <p:cNvPr id="774" name="Shape 774"/>
          <p:cNvSpPr/>
          <p:nvPr/>
        </p:nvSpPr>
        <p:spPr>
          <a:xfrm>
            <a:off x="3515018" y="3943349"/>
            <a:ext cx="3952362" cy="63286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11480">
              <a:lnSpc>
                <a:spcPts val="2100"/>
              </a:lnSpc>
              <a:tabLst>
                <a:tab pos="749300" algn="l"/>
              </a:tabLst>
              <a:defRPr sz="1800"/>
            </a:pPr>
            <a:r>
              <a:rPr dirty="0">
                <a:latin typeface="Helvetica"/>
                <a:ea typeface="Helvetica"/>
                <a:cs typeface="Helvetica"/>
                <a:sym typeface="Helvetica"/>
              </a:rPr>
              <a:t>Measure time (</a:t>
            </a:r>
            <a:r>
              <a:rPr i="1" dirty="0">
                <a:latin typeface="Times"/>
                <a:ea typeface="Times"/>
                <a:cs typeface="Times"/>
                <a:sym typeface="Times"/>
              </a:rPr>
              <a:t>t</a:t>
            </a:r>
            <a:r>
              <a:rPr dirty="0">
                <a:latin typeface="Helvetica"/>
                <a:ea typeface="Helvetica"/>
                <a:cs typeface="Helvetica"/>
                <a:sym typeface="Helvetica"/>
              </a:rPr>
              <a:t>) and path (</a:t>
            </a:r>
            <a:r>
              <a:rPr i="1" dirty="0">
                <a:latin typeface="Times"/>
                <a:ea typeface="Times"/>
                <a:cs typeface="Times"/>
                <a:sym typeface="Times"/>
              </a:rPr>
              <a:t>h</a:t>
            </a:r>
            <a:r>
              <a:rPr dirty="0">
                <a:latin typeface="Helvetica"/>
                <a:ea typeface="Helvetica"/>
                <a:cs typeface="Helvetica"/>
                <a:sym typeface="Helvetica"/>
              </a:rPr>
              <a:t>) =&gt; Data</a:t>
            </a:r>
            <a:br>
              <a:rPr dirty="0">
                <a:latin typeface="Helvetica"/>
                <a:ea typeface="Helvetica"/>
                <a:cs typeface="Helvetica"/>
                <a:sym typeface="Helvetica"/>
              </a:rPr>
            </a:br>
            <a:r>
              <a:rPr dirty="0" err="1">
                <a:latin typeface="Monlam Uni OuChan2"/>
                <a:ea typeface="Monlam Uni OuChan2"/>
                <a:cs typeface="Monlam Uni OuChan2"/>
                <a:sym typeface="Monlam Uni OuChan2"/>
              </a:rPr>
              <a:t>དུས་འཇལ་བ</a:t>
            </a:r>
            <a:r>
              <a:rPr dirty="0">
                <a:latin typeface="Monlam Uni OuChan2"/>
                <a:ea typeface="Monlam Uni OuChan2"/>
                <a:cs typeface="Monlam Uni OuChan2"/>
                <a:sym typeface="Monlam Uni OuChan2"/>
              </a:rPr>
              <a:t>། (</a:t>
            </a:r>
            <a:r>
              <a:rPr i="1" dirty="0">
                <a:latin typeface="Times"/>
                <a:ea typeface="Monlam Uni OuChan2"/>
                <a:cs typeface="Times"/>
                <a:sym typeface="Monlam Uni OuChan2"/>
              </a:rPr>
              <a:t>t</a:t>
            </a:r>
            <a:r>
              <a:rPr dirty="0">
                <a:latin typeface="Monlam Uni OuChan2"/>
                <a:ea typeface="Monlam Uni OuChan2"/>
                <a:cs typeface="Monlam Uni OuChan2"/>
                <a:sym typeface="Monlam Uni OuChan2"/>
              </a:rPr>
              <a:t>) </a:t>
            </a:r>
            <a:r>
              <a:rPr dirty="0" err="1">
                <a:latin typeface="Monlam Uni OuChan2"/>
                <a:ea typeface="Monlam Uni OuChan2"/>
                <a:cs typeface="Monlam Uni OuChan2"/>
                <a:sym typeface="Monlam Uni OuChan2"/>
              </a:rPr>
              <a:t>དང་ལམ་འཇལ་བ</a:t>
            </a:r>
            <a:r>
              <a:rPr dirty="0">
                <a:latin typeface="Monlam Uni OuChan2"/>
                <a:ea typeface="Monlam Uni OuChan2"/>
                <a:cs typeface="Monlam Uni OuChan2"/>
                <a:sym typeface="Monlam Uni OuChan2"/>
              </a:rPr>
              <a:t>། (</a:t>
            </a:r>
            <a:r>
              <a:rPr i="1" dirty="0">
                <a:latin typeface="Times"/>
                <a:ea typeface="Monlam Uni OuChan2"/>
                <a:cs typeface="Times"/>
                <a:sym typeface="Monlam Uni OuChan2"/>
              </a:rPr>
              <a:t>h</a:t>
            </a:r>
            <a:r>
              <a:rPr dirty="0">
                <a:latin typeface="Monlam Uni OuChan2"/>
                <a:ea typeface="Monlam Uni OuChan2"/>
                <a:cs typeface="Monlam Uni OuChan2"/>
                <a:sym typeface="Monlam Uni OuChan2"/>
              </a:rPr>
              <a:t>) =&gt; </a:t>
            </a:r>
            <a:r>
              <a:rPr dirty="0" err="1"/>
              <a:t>གྲངས་ཐོ</a:t>
            </a:r>
            <a:r>
              <a:rPr dirty="0"/>
              <a:t>།</a:t>
            </a:r>
          </a:p>
        </p:txBody>
      </p:sp>
      <p:sp>
        <p:nvSpPr>
          <p:cNvPr id="775" name="Shape 775"/>
          <p:cNvSpPr/>
          <p:nvPr/>
        </p:nvSpPr>
        <p:spPr>
          <a:xfrm>
            <a:off x="3515018" y="3000375"/>
            <a:ext cx="5429251" cy="9180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11480">
              <a:lnSpc>
                <a:spcPts val="1900"/>
              </a:lnSpc>
              <a:tabLst>
                <a:tab pos="749300" algn="l"/>
              </a:tabLst>
              <a:defRPr sz="1600">
                <a:latin typeface="Helvetica"/>
                <a:ea typeface="Helvetica"/>
                <a:cs typeface="Helvetica"/>
                <a:sym typeface="Helvetica"/>
              </a:defRPr>
            </a:pPr>
            <a:r>
              <a:t>What kind of experiment can I do? How can I reduce it to</a:t>
            </a:r>
            <a:br/>
            <a:r>
              <a:t>the most simple?</a:t>
            </a:r>
            <a:br/>
            <a:r>
              <a:t> </a:t>
            </a:r>
            <a:r>
              <a:rPr>
                <a:latin typeface="Monlam Uni OuChan2"/>
                <a:ea typeface="Monlam Uni OuChan2"/>
                <a:cs typeface="Monlam Uni OuChan2"/>
                <a:sym typeface="Monlam Uni OuChan2"/>
              </a:rPr>
              <a:t>དེ་ལ་ངའི་བརྟག་དཔྱད་གང་བྱེད་ཐུབ། དེ་སྟབས་བདེ་པོའི་ངང་ཇི་ལྟར་བཟོ་ཐུབ་བམ།</a:t>
            </a:r>
          </a:p>
        </p:txBody>
      </p:sp>
      <p:grpSp>
        <p:nvGrpSpPr>
          <p:cNvPr id="778" name="Group 778"/>
          <p:cNvGrpSpPr/>
          <p:nvPr/>
        </p:nvGrpSpPr>
        <p:grpSpPr>
          <a:xfrm>
            <a:off x="3515018" y="4846319"/>
            <a:ext cx="4965047" cy="739141"/>
            <a:chOff x="0" y="0"/>
            <a:chExt cx="4965045" cy="739140"/>
          </a:xfrm>
        </p:grpSpPr>
        <p:sp>
          <p:nvSpPr>
            <p:cNvPr id="776" name="Shape 776"/>
            <p:cNvSpPr/>
            <p:nvPr/>
          </p:nvSpPr>
          <p:spPr>
            <a:xfrm>
              <a:off x="0" y="0"/>
              <a:ext cx="2379090" cy="739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l" defTabSz="411480">
                <a:lnSpc>
                  <a:spcPts val="2100"/>
                </a:lnSpc>
                <a:tabLst>
                  <a:tab pos="749300" algn="l"/>
                </a:tabLst>
                <a:defRPr sz="1800">
                  <a:latin typeface="Helvetica"/>
                  <a:ea typeface="Helvetica"/>
                  <a:cs typeface="Helvetica"/>
                  <a:sym typeface="Helvetica"/>
                </a:defRPr>
              </a:pPr>
              <a:r>
                <a:t>Analyzing the data =&gt; </a:t>
              </a:r>
              <a:br/>
              <a:r>
                <a:rPr>
                  <a:latin typeface="Monlam Uni OuChan2"/>
                  <a:ea typeface="Monlam Uni OuChan2"/>
                  <a:cs typeface="Monlam Uni OuChan2"/>
                  <a:sym typeface="Monlam Uni OuChan2"/>
                </a:rPr>
                <a:t>གྲངས་ཐོ་ལ་དཔྱད་ཞིབ་བྱེད་པ།</a:t>
              </a:r>
            </a:p>
          </p:txBody>
        </p:sp>
        <p:pic>
          <p:nvPicPr>
            <p:cNvPr id="777" name="dropp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099" y="57149"/>
              <a:ext cx="2084947" cy="598291"/>
            </a:xfrm>
            <a:prstGeom prst="rect">
              <a:avLst/>
            </a:prstGeom>
            <a:ln w="12700" cap="flat">
              <a:noFill/>
              <a:miter lim="400000"/>
            </a:ln>
            <a:effectLst/>
          </p:spPr>
        </p:pic>
      </p:grpSp>
      <p:grpSp>
        <p:nvGrpSpPr>
          <p:cNvPr id="781" name="Group 781"/>
          <p:cNvGrpSpPr/>
          <p:nvPr/>
        </p:nvGrpSpPr>
        <p:grpSpPr>
          <a:xfrm>
            <a:off x="3515018" y="5703569"/>
            <a:ext cx="4561881" cy="1090875"/>
            <a:chOff x="0" y="0"/>
            <a:chExt cx="4561879" cy="1090873"/>
          </a:xfrm>
        </p:grpSpPr>
        <p:sp>
          <p:nvSpPr>
            <p:cNvPr id="779" name="Shape 779"/>
            <p:cNvSpPr/>
            <p:nvPr/>
          </p:nvSpPr>
          <p:spPr>
            <a:xfrm>
              <a:off x="0" y="45719"/>
              <a:ext cx="1057050" cy="1045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l" defTabSz="411480">
                <a:lnSpc>
                  <a:spcPts val="2100"/>
                </a:lnSpc>
                <a:tabLst>
                  <a:tab pos="749300" algn="l"/>
                </a:tabLst>
                <a:defRPr sz="1800">
                  <a:latin typeface="Helvetica"/>
                  <a:ea typeface="Helvetica"/>
                  <a:cs typeface="Helvetica"/>
                  <a:sym typeface="Helvetica"/>
                </a:defRPr>
              </a:pPr>
              <a:r>
                <a:t>Example:</a:t>
              </a:r>
              <a:br/>
              <a:r>
                <a:rPr>
                  <a:latin typeface="Monlam Uni OuChan2"/>
                  <a:ea typeface="Monlam Uni OuChan2"/>
                  <a:cs typeface="Monlam Uni OuChan2"/>
                  <a:sym typeface="Monlam Uni OuChan2"/>
                </a:rPr>
                <a:t>དཔེ</a:t>
              </a:r>
              <a:r>
                <a:t>་མཚོན</a:t>
              </a:r>
              <a:r>
                <a:rPr>
                  <a:latin typeface="Monlam Uni OuChan2"/>
                  <a:ea typeface="Monlam Uni OuChan2"/>
                  <a:cs typeface="Monlam Uni OuChan2"/>
                  <a:sym typeface="Monlam Uni OuChan2"/>
                </a:rPr>
                <a:t>།</a:t>
              </a:r>
              <a:r>
                <a:t> </a:t>
              </a:r>
              <a:br/>
              <a:endParaRPr/>
            </a:p>
          </p:txBody>
        </p:sp>
        <p:sp>
          <p:nvSpPr>
            <p:cNvPr id="780" name="Shape 780"/>
            <p:cNvSpPr/>
            <p:nvPr/>
          </p:nvSpPr>
          <p:spPr>
            <a:xfrm>
              <a:off x="1738315" y="0"/>
              <a:ext cx="2823565" cy="383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defTabSz="411480">
                <a:lnSpc>
                  <a:spcPts val="2100"/>
                </a:lnSpc>
                <a:tabLst>
                  <a:tab pos="749300" algn="l"/>
                </a:tabLst>
              </a:pPr>
              <a:r>
                <a:rPr sz="1800" i="1">
                  <a:latin typeface="Times"/>
                  <a:ea typeface="Times"/>
                  <a:cs typeface="Times"/>
                  <a:sym typeface="Times"/>
                </a:rPr>
                <a:t>t</a:t>
              </a:r>
              <a:r>
                <a:rPr sz="1800"/>
                <a:t> </a:t>
              </a:r>
              <a:r>
                <a:rPr sz="1800">
                  <a:latin typeface="Helvetica"/>
                  <a:ea typeface="Helvetica"/>
                  <a:cs typeface="Helvetica"/>
                  <a:sym typeface="Helvetica"/>
                </a:rPr>
                <a:t>= 1 second =&gt;  </a:t>
              </a:r>
              <a:r>
                <a:rPr sz="1800" i="1">
                  <a:latin typeface="Times"/>
                  <a:ea typeface="Times"/>
                  <a:cs typeface="Times"/>
                  <a:sym typeface="Times"/>
                </a:rPr>
                <a:t>h</a:t>
              </a:r>
              <a:r>
                <a:rPr sz="1800"/>
                <a:t> </a:t>
              </a:r>
              <a:r>
                <a:rPr sz="1800">
                  <a:latin typeface="Helvetica"/>
                  <a:ea typeface="Helvetica"/>
                  <a:cs typeface="Helvetica"/>
                  <a:sym typeface="Helvetica"/>
                </a:rPr>
                <a:t>= 4.9 m</a:t>
              </a:r>
              <a:r>
                <a:rPr sz="1800"/>
                <a:t> </a:t>
              </a:r>
            </a:p>
          </p:txBody>
        </p:sp>
      </p:grpSp>
      <p:sp>
        <p:nvSpPr>
          <p:cNvPr id="782" name="Shape 782"/>
          <p:cNvSpPr/>
          <p:nvPr/>
        </p:nvSpPr>
        <p:spPr>
          <a:xfrm>
            <a:off x="5175256" y="6035039"/>
            <a:ext cx="3234088" cy="42291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11480">
              <a:lnSpc>
                <a:spcPts val="2100"/>
              </a:lnSpc>
              <a:tabLst>
                <a:tab pos="749300" algn="l"/>
              </a:tabLst>
            </a:pPr>
            <a:r>
              <a:rPr sz="1800" i="1">
                <a:latin typeface="Times"/>
                <a:ea typeface="Times"/>
                <a:cs typeface="Times"/>
                <a:sym typeface="Times"/>
              </a:rPr>
              <a:t>t</a:t>
            </a:r>
            <a:r>
              <a:rPr sz="1800"/>
              <a:t> </a:t>
            </a:r>
            <a:r>
              <a:rPr sz="1800">
                <a:latin typeface="Helvetica"/>
                <a:ea typeface="Helvetica"/>
                <a:cs typeface="Helvetica"/>
                <a:sym typeface="Helvetica"/>
              </a:rPr>
              <a:t>= 3 second =&gt;</a:t>
            </a:r>
            <a:r>
              <a:rPr sz="1800"/>
              <a:t>  </a:t>
            </a:r>
            <a:r>
              <a:rPr sz="1800" i="1">
                <a:latin typeface="Times"/>
                <a:ea typeface="Times"/>
                <a:cs typeface="Times"/>
                <a:sym typeface="Times"/>
              </a:rPr>
              <a:t>h</a:t>
            </a:r>
            <a:r>
              <a:rPr sz="1800">
                <a:latin typeface="Helvetica"/>
                <a:ea typeface="Helvetica"/>
                <a:cs typeface="Helvetica"/>
                <a:sym typeface="Helvetica"/>
              </a:rPr>
              <a:t> = 44.2 m</a:t>
            </a:r>
            <a:r>
              <a:rPr sz="1800"/>
              <a:t> </a:t>
            </a:r>
          </a:p>
        </p:txBody>
      </p:sp>
      <p:grpSp>
        <p:nvGrpSpPr>
          <p:cNvPr id="786" name="Group 786"/>
          <p:cNvGrpSpPr/>
          <p:nvPr/>
        </p:nvGrpSpPr>
        <p:grpSpPr>
          <a:xfrm>
            <a:off x="390007" y="1120140"/>
            <a:ext cx="2937510" cy="788671"/>
            <a:chOff x="0" y="0"/>
            <a:chExt cx="2937509" cy="788669"/>
          </a:xfrm>
        </p:grpSpPr>
        <p:sp>
          <p:nvSpPr>
            <p:cNvPr id="783" name="Shape 783"/>
            <p:cNvSpPr/>
            <p:nvPr/>
          </p:nvSpPr>
          <p:spPr>
            <a:xfrm>
              <a:off x="0" y="194309"/>
              <a:ext cx="2937510"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sp>
          <p:nvSpPr>
            <p:cNvPr id="784" name="Shape 784"/>
            <p:cNvSpPr/>
            <p:nvPr/>
          </p:nvSpPr>
          <p:spPr>
            <a:xfrm>
              <a:off x="907635" y="228599"/>
              <a:ext cx="1147171" cy="560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defRPr sz="1800">
                  <a:latin typeface="+mn-lt"/>
                  <a:ea typeface="+mn-ea"/>
                  <a:cs typeface="+mn-cs"/>
                  <a:sym typeface="Arial"/>
                </a:defRPr>
              </a:lvl1pPr>
            </a:lstStyle>
            <a:p>
              <a:r>
                <a:t>མངོན་ཚུལ།</a:t>
              </a:r>
            </a:p>
          </p:txBody>
        </p:sp>
        <p:sp>
          <p:nvSpPr>
            <p:cNvPr id="785" name="Shape 785"/>
            <p:cNvSpPr/>
            <p:nvPr/>
          </p:nvSpPr>
          <p:spPr>
            <a:xfrm>
              <a:off x="942" y="0"/>
              <a:ext cx="963523" cy="228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defTabSz="411480">
                <a:lnSpc>
                  <a:spcPts val="900"/>
                </a:lnSpc>
                <a:tabLst>
                  <a:tab pos="749300" algn="l"/>
                </a:tabLst>
                <a:defRPr sz="800">
                  <a:solidFill>
                    <a:srgbClr val="000000">
                      <a:alpha val="69000"/>
                    </a:srgbClr>
                  </a:solidFill>
                </a:defRPr>
              </a:lvl1pPr>
            </a:lstStyle>
            <a:p>
              <a:r>
                <a:t>phenomenon</a:t>
              </a:r>
            </a:p>
          </p:txBody>
        </p:sp>
      </p:grpSp>
      <p:grpSp>
        <p:nvGrpSpPr>
          <p:cNvPr id="791" name="Group 791"/>
          <p:cNvGrpSpPr/>
          <p:nvPr/>
        </p:nvGrpSpPr>
        <p:grpSpPr>
          <a:xfrm>
            <a:off x="383974" y="5440679"/>
            <a:ext cx="2943543" cy="937261"/>
            <a:chOff x="0" y="0"/>
            <a:chExt cx="2943542" cy="937259"/>
          </a:xfrm>
        </p:grpSpPr>
        <p:sp>
          <p:nvSpPr>
            <p:cNvPr id="787" name="Shape 787"/>
            <p:cNvSpPr/>
            <p:nvPr/>
          </p:nvSpPr>
          <p:spPr>
            <a:xfrm flipV="1">
              <a:off x="1482281" y="0"/>
              <a:ext cx="1" cy="434340"/>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788" name="Shape 788"/>
            <p:cNvSpPr/>
            <p:nvPr/>
          </p:nvSpPr>
          <p:spPr>
            <a:xfrm>
              <a:off x="6032" y="445769"/>
              <a:ext cx="2937511"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sp>
          <p:nvSpPr>
            <p:cNvPr id="789" name="Shape 789"/>
            <p:cNvSpPr/>
            <p:nvPr/>
          </p:nvSpPr>
          <p:spPr>
            <a:xfrm>
              <a:off x="1130842" y="514367"/>
              <a:ext cx="702878" cy="3542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defTabSz="411480">
                <a:defRPr sz="1800">
                  <a:latin typeface="+mn-lt"/>
                  <a:ea typeface="+mn-ea"/>
                  <a:cs typeface="+mn-cs"/>
                  <a:sym typeface="Arial"/>
                </a:defRPr>
              </a:lvl1pPr>
            </a:lstStyle>
            <a:p>
              <a:r>
                <a:t>སྔོན་དཔག</a:t>
              </a:r>
            </a:p>
          </p:txBody>
        </p:sp>
        <p:sp>
          <p:nvSpPr>
            <p:cNvPr id="790" name="Shape 790"/>
            <p:cNvSpPr/>
            <p:nvPr/>
          </p:nvSpPr>
          <p:spPr>
            <a:xfrm>
              <a:off x="0" y="251459"/>
              <a:ext cx="748688"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defTabSz="411480">
                <a:lnSpc>
                  <a:spcPts val="900"/>
                </a:lnSpc>
                <a:tabLst>
                  <a:tab pos="749300" algn="l"/>
                </a:tabLst>
                <a:defRPr sz="800">
                  <a:solidFill>
                    <a:srgbClr val="000000">
                      <a:alpha val="69000"/>
                    </a:srgbClr>
                  </a:solidFill>
                </a:defRPr>
              </a:lvl1pPr>
            </a:lstStyle>
            <a:p>
              <a:r>
                <a:t>prediction</a:t>
              </a:r>
            </a:p>
          </p:txBody>
        </p:sp>
      </p:grpSp>
      <p:grpSp>
        <p:nvGrpSpPr>
          <p:cNvPr id="796" name="Group 796"/>
          <p:cNvGrpSpPr/>
          <p:nvPr/>
        </p:nvGrpSpPr>
        <p:grpSpPr>
          <a:xfrm>
            <a:off x="385559" y="3623309"/>
            <a:ext cx="2941958" cy="1028701"/>
            <a:chOff x="0" y="0"/>
            <a:chExt cx="2941957" cy="1028699"/>
          </a:xfrm>
        </p:grpSpPr>
        <p:sp>
          <p:nvSpPr>
            <p:cNvPr id="792" name="Shape 792"/>
            <p:cNvSpPr/>
            <p:nvPr/>
          </p:nvSpPr>
          <p:spPr>
            <a:xfrm flipV="1">
              <a:off x="1480696" y="0"/>
              <a:ext cx="1" cy="434340"/>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793" name="Shape 793"/>
            <p:cNvSpPr/>
            <p:nvPr/>
          </p:nvSpPr>
          <p:spPr>
            <a:xfrm>
              <a:off x="4447" y="434339"/>
              <a:ext cx="2937511"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sp>
          <p:nvSpPr>
            <p:cNvPr id="794" name="Shape 794"/>
            <p:cNvSpPr/>
            <p:nvPr/>
          </p:nvSpPr>
          <p:spPr>
            <a:xfrm>
              <a:off x="0" y="240029"/>
              <a:ext cx="1002901"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defTabSz="411480">
                <a:lnSpc>
                  <a:spcPts val="900"/>
                </a:lnSpc>
                <a:tabLst>
                  <a:tab pos="749300" algn="l"/>
                </a:tabLst>
                <a:defRPr sz="800">
                  <a:solidFill>
                    <a:srgbClr val="000000">
                      <a:alpha val="69000"/>
                    </a:srgbClr>
                  </a:solidFill>
                </a:defRPr>
              </a:lvl1pPr>
            </a:lstStyle>
            <a:p>
              <a:r>
                <a:t>measurement</a:t>
              </a:r>
            </a:p>
          </p:txBody>
        </p:sp>
        <p:sp>
          <p:nvSpPr>
            <p:cNvPr id="795" name="Shape 795"/>
            <p:cNvSpPr/>
            <p:nvPr/>
          </p:nvSpPr>
          <p:spPr>
            <a:xfrm>
              <a:off x="797692" y="468629"/>
              <a:ext cx="1361317" cy="560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defRPr sz="1800">
                  <a:latin typeface="+mn-lt"/>
                  <a:ea typeface="+mn-ea"/>
                  <a:cs typeface="+mn-cs"/>
                  <a:sym typeface="Arial"/>
                </a:defRPr>
              </a:lvl1pPr>
            </a:lstStyle>
            <a:p>
              <a:r>
                <a:t>ཚད་འཇལ།</a:t>
              </a:r>
            </a:p>
          </p:txBody>
        </p:sp>
      </p:grpSp>
      <p:grpSp>
        <p:nvGrpSpPr>
          <p:cNvPr id="801" name="Group 801"/>
          <p:cNvGrpSpPr/>
          <p:nvPr/>
        </p:nvGrpSpPr>
        <p:grpSpPr>
          <a:xfrm>
            <a:off x="384239" y="2748915"/>
            <a:ext cx="2943013" cy="1280160"/>
            <a:chOff x="0" y="0"/>
            <a:chExt cx="2943011" cy="1280159"/>
          </a:xfrm>
        </p:grpSpPr>
        <p:sp>
          <p:nvSpPr>
            <p:cNvPr id="797" name="Shape 797"/>
            <p:cNvSpPr/>
            <p:nvPr/>
          </p:nvSpPr>
          <p:spPr>
            <a:xfrm>
              <a:off x="5501" y="434339"/>
              <a:ext cx="2937511"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sp>
          <p:nvSpPr>
            <p:cNvPr id="798" name="Shape 798"/>
            <p:cNvSpPr/>
            <p:nvPr/>
          </p:nvSpPr>
          <p:spPr>
            <a:xfrm flipV="1">
              <a:off x="1481752" y="0"/>
              <a:ext cx="1" cy="434340"/>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799" name="Shape 799"/>
            <p:cNvSpPr/>
            <p:nvPr/>
          </p:nvSpPr>
          <p:spPr>
            <a:xfrm>
              <a:off x="0" y="240029"/>
              <a:ext cx="1805757"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defTabSz="411480">
                <a:lnSpc>
                  <a:spcPts val="900"/>
                </a:lnSpc>
                <a:tabLst>
                  <a:tab pos="749300" algn="l"/>
                </a:tabLst>
                <a:defRPr sz="800">
                  <a:solidFill>
                    <a:srgbClr val="000000">
                      <a:alpha val="69000"/>
                    </a:srgbClr>
                  </a:solidFill>
                </a:defRPr>
              </a:lvl1pPr>
            </a:lstStyle>
            <a:p>
              <a:r>
                <a:t>experiment by observation</a:t>
              </a:r>
            </a:p>
          </p:txBody>
        </p:sp>
        <p:sp>
          <p:nvSpPr>
            <p:cNvPr id="800" name="Shape 800"/>
            <p:cNvSpPr/>
            <p:nvPr/>
          </p:nvSpPr>
          <p:spPr>
            <a:xfrm>
              <a:off x="134930" y="480059"/>
              <a:ext cx="2674621" cy="800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defRPr sz="1800">
                  <a:latin typeface="+mn-lt"/>
                  <a:ea typeface="+mn-ea"/>
                  <a:cs typeface="+mn-cs"/>
                  <a:sym typeface="Arial"/>
                </a:defRPr>
              </a:lvl1pPr>
            </a:lstStyle>
            <a:p>
              <a:r>
                <a:rPr dirty="0" err="1"/>
                <a:t>ལྟ་ཞིབ་བརྒྱུད་བརྟག་དཔྱད</a:t>
              </a:r>
              <a:r>
                <a:rPr dirty="0"/>
                <a:t>།</a:t>
              </a:r>
            </a:p>
          </p:txBody>
        </p:sp>
      </p:grpSp>
      <p:grpSp>
        <p:nvGrpSpPr>
          <p:cNvPr id="807" name="Group 807"/>
          <p:cNvGrpSpPr/>
          <p:nvPr/>
        </p:nvGrpSpPr>
        <p:grpSpPr>
          <a:xfrm>
            <a:off x="390007" y="1805940"/>
            <a:ext cx="2998709" cy="1017271"/>
            <a:chOff x="0" y="0"/>
            <a:chExt cx="2998708" cy="1017269"/>
          </a:xfrm>
        </p:grpSpPr>
        <p:sp>
          <p:nvSpPr>
            <p:cNvPr id="802" name="Shape 802"/>
            <p:cNvSpPr/>
            <p:nvPr/>
          </p:nvSpPr>
          <p:spPr>
            <a:xfrm flipV="1">
              <a:off x="1476248" y="0"/>
              <a:ext cx="1" cy="434340"/>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803" name="Shape 803"/>
            <p:cNvSpPr/>
            <p:nvPr/>
          </p:nvSpPr>
          <p:spPr>
            <a:xfrm>
              <a:off x="0" y="422909"/>
              <a:ext cx="2937510"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sp>
          <p:nvSpPr>
            <p:cNvPr id="804" name="Shape 804"/>
            <p:cNvSpPr/>
            <p:nvPr/>
          </p:nvSpPr>
          <p:spPr>
            <a:xfrm>
              <a:off x="23101" y="457199"/>
              <a:ext cx="2880361" cy="560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defRPr sz="1800">
                  <a:latin typeface="+mn-lt"/>
                  <a:ea typeface="+mn-ea"/>
                  <a:cs typeface="+mn-cs"/>
                  <a:sym typeface="Arial"/>
                </a:defRPr>
              </a:lvl1pPr>
            </a:lstStyle>
            <a:p>
              <a:r>
                <a:t>དཀའ་ངལ་ངོས་འཛིན།  ཚོད་གཞག</a:t>
              </a:r>
            </a:p>
          </p:txBody>
        </p:sp>
        <p:sp>
          <p:nvSpPr>
            <p:cNvPr id="805" name="Shape 805"/>
            <p:cNvSpPr/>
            <p:nvPr/>
          </p:nvSpPr>
          <p:spPr>
            <a:xfrm>
              <a:off x="132" y="228599"/>
              <a:ext cx="1479907"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defTabSz="411480">
                <a:lnSpc>
                  <a:spcPts val="900"/>
                </a:lnSpc>
                <a:tabLst>
                  <a:tab pos="749300" algn="l"/>
                </a:tabLst>
                <a:defRPr sz="800">
                  <a:solidFill>
                    <a:srgbClr val="000000">
                      <a:alpha val="69000"/>
                    </a:srgbClr>
                  </a:solidFill>
                </a:defRPr>
              </a:lvl1pPr>
            </a:lstStyle>
            <a:p>
              <a:r>
                <a:t>problem identification</a:t>
              </a:r>
            </a:p>
          </p:txBody>
        </p:sp>
        <p:sp>
          <p:nvSpPr>
            <p:cNvPr id="806" name="Shape 806"/>
            <p:cNvSpPr/>
            <p:nvPr/>
          </p:nvSpPr>
          <p:spPr>
            <a:xfrm>
              <a:off x="1518803" y="228599"/>
              <a:ext cx="1479906"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lnSpc>
                  <a:spcPts val="900"/>
                </a:lnSpc>
                <a:tabLst>
                  <a:tab pos="749300" algn="l"/>
                </a:tabLst>
                <a:defRPr sz="800">
                  <a:solidFill>
                    <a:srgbClr val="000000">
                      <a:alpha val="69000"/>
                    </a:srgbClr>
                  </a:solidFill>
                </a:defRPr>
              </a:lvl1pPr>
            </a:lstStyle>
            <a:p>
              <a:r>
                <a:t>hypothesis</a:t>
              </a:r>
            </a:p>
          </p:txBody>
        </p:sp>
      </p:grpSp>
      <p:grpSp>
        <p:nvGrpSpPr>
          <p:cNvPr id="813" name="Group 813"/>
          <p:cNvGrpSpPr/>
          <p:nvPr/>
        </p:nvGrpSpPr>
        <p:grpSpPr>
          <a:xfrm>
            <a:off x="359537" y="4560569"/>
            <a:ext cx="3059649" cy="902971"/>
            <a:chOff x="0" y="0"/>
            <a:chExt cx="3059648" cy="902969"/>
          </a:xfrm>
        </p:grpSpPr>
        <p:sp>
          <p:nvSpPr>
            <p:cNvPr id="808" name="Shape 808"/>
            <p:cNvSpPr/>
            <p:nvPr/>
          </p:nvSpPr>
          <p:spPr>
            <a:xfrm flipV="1">
              <a:off x="1483161" y="0"/>
              <a:ext cx="1" cy="434340"/>
            </a:xfrm>
            <a:prstGeom prst="line">
              <a:avLst/>
            </a:prstGeom>
            <a:noFill/>
            <a:ln w="63500" cap="flat">
              <a:solidFill>
                <a:srgbClr val="000000"/>
              </a:solidFill>
              <a:prstDash val="solid"/>
              <a:miter lim="400000"/>
              <a:headEnd type="stealth" w="med" len="med"/>
            </a:ln>
            <a:effectLst/>
          </p:spPr>
          <p:txBody>
            <a:bodyPr wrap="square" lIns="45719" tIns="45719" rIns="45719" bIns="45719" numCol="1" anchor="ctr">
              <a:noAutofit/>
            </a:bodyPr>
            <a:lstStyle/>
            <a:p>
              <a:pPr algn="l" defTabSz="411480">
                <a:defRPr sz="1000">
                  <a:latin typeface="Helvetica"/>
                  <a:ea typeface="Helvetica"/>
                  <a:cs typeface="Helvetica"/>
                  <a:sym typeface="Helvetica"/>
                </a:defRPr>
              </a:pPr>
              <a:endParaRPr/>
            </a:p>
          </p:txBody>
        </p:sp>
        <p:sp>
          <p:nvSpPr>
            <p:cNvPr id="809" name="Shape 809"/>
            <p:cNvSpPr/>
            <p:nvPr/>
          </p:nvSpPr>
          <p:spPr>
            <a:xfrm>
              <a:off x="6912" y="411479"/>
              <a:ext cx="2937511" cy="491491"/>
            </a:xfrm>
            <a:prstGeom prst="roundRect">
              <a:avLst>
                <a:gd name="adj" fmla="val 20930"/>
              </a:avLst>
            </a:prstGeom>
            <a:solidFill>
              <a:srgbClr val="FFFFFF"/>
            </a:solidFill>
            <a:ln w="25400" cap="flat">
              <a:solidFill>
                <a:srgbClr val="000000"/>
              </a:solidFill>
              <a:prstDash val="solid"/>
              <a:miter lim="400000"/>
            </a:ln>
            <a:effectLst/>
          </p:spPr>
          <p:txBody>
            <a:bodyPr wrap="square" lIns="34290" tIns="34290" rIns="34290" bIns="34290" numCol="1" anchor="ctr">
              <a:noAutofit/>
            </a:bodyPr>
            <a:lstStyle/>
            <a:p>
              <a:pPr defTabSz="411480">
                <a:lnSpc>
                  <a:spcPts val="3100"/>
                </a:lnSpc>
                <a:tabLst>
                  <a:tab pos="749300" algn="l"/>
                </a:tabLst>
                <a:defRPr>
                  <a:effectLst>
                    <a:outerShdw blurRad="38100" dist="12700" dir="5400000" rotWithShape="0">
                      <a:srgbClr val="000000">
                        <a:alpha val="50000"/>
                      </a:srgbClr>
                    </a:outerShdw>
                  </a:effectLst>
                </a:defRPr>
              </a:pPr>
              <a:endParaRPr/>
            </a:p>
          </p:txBody>
        </p:sp>
        <p:sp>
          <p:nvSpPr>
            <p:cNvPr id="810" name="Shape 810"/>
            <p:cNvSpPr/>
            <p:nvPr/>
          </p:nvSpPr>
          <p:spPr>
            <a:xfrm>
              <a:off x="4345" y="468629"/>
              <a:ext cx="2971801" cy="320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defTabSz="411480">
                <a:defRPr sz="1400">
                  <a:latin typeface="Monlam Uni OuChan2"/>
                  <a:ea typeface="Monlam Uni OuChan2"/>
                  <a:cs typeface="Monlam Uni OuChan2"/>
                  <a:sym typeface="Monlam Uni OuChan2"/>
                </a:defRPr>
              </a:pPr>
              <a:r>
                <a:rPr dirty="0"/>
                <a:t>ཨང་རྩིས་ལ་བརྟེན་ནས་དཔེ་གཟུགས། རྣམ་གཞག</a:t>
              </a:r>
              <a:r>
                <a:rPr lang="en-US" dirty="0"/>
                <a:t> </a:t>
              </a:r>
              <a:endParaRPr dirty="0"/>
            </a:p>
          </p:txBody>
        </p:sp>
        <p:sp>
          <p:nvSpPr>
            <p:cNvPr id="811" name="Shape 811"/>
            <p:cNvSpPr/>
            <p:nvPr/>
          </p:nvSpPr>
          <p:spPr>
            <a:xfrm>
              <a:off x="0" y="217169"/>
              <a:ext cx="1408203"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defTabSz="411480">
                <a:lnSpc>
                  <a:spcPts val="900"/>
                </a:lnSpc>
                <a:tabLst>
                  <a:tab pos="749300" algn="l"/>
                </a:tabLst>
                <a:defRPr sz="800">
                  <a:solidFill>
                    <a:srgbClr val="000000">
                      <a:alpha val="69000"/>
                    </a:srgbClr>
                  </a:solidFill>
                </a:defRPr>
              </a:lvl1pPr>
            </a:lstStyle>
            <a:p>
              <a:r>
                <a:t>mathematical model</a:t>
              </a:r>
            </a:p>
          </p:txBody>
        </p:sp>
        <p:sp>
          <p:nvSpPr>
            <p:cNvPr id="812" name="Shape 812"/>
            <p:cNvSpPr/>
            <p:nvPr/>
          </p:nvSpPr>
          <p:spPr>
            <a:xfrm>
              <a:off x="1651445" y="217169"/>
              <a:ext cx="1408204"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411480">
                <a:lnSpc>
                  <a:spcPts val="900"/>
                </a:lnSpc>
                <a:tabLst>
                  <a:tab pos="749300" algn="l"/>
                </a:tabLst>
                <a:defRPr sz="800">
                  <a:solidFill>
                    <a:srgbClr val="000000">
                      <a:alpha val="69000"/>
                    </a:srgbClr>
                  </a:solidFill>
                </a:defRPr>
              </a:lvl1pPr>
            </a:lstStyle>
            <a:p>
              <a:r>
                <a:t>theory,</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8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7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8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7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7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7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8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7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7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7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 grpId="2" animBg="1" advAuto="0"/>
      <p:bldP spid="773" grpId="4" animBg="1" advAuto="0"/>
      <p:bldP spid="774" grpId="8" animBg="1" advAuto="0"/>
      <p:bldP spid="775" grpId="6" animBg="1" advAuto="0"/>
      <p:bldP spid="778" grpId="10" animBg="1" advAuto="0"/>
      <p:bldP spid="781" grpId="12" animBg="1" advAuto="0"/>
      <p:bldP spid="782" grpId="13" animBg="1" advAuto="0"/>
      <p:bldP spid="786" grpId="1" animBg="1" advAuto="0"/>
      <p:bldP spid="791" grpId="11" animBg="1" advAuto="0"/>
      <p:bldP spid="796" grpId="7" animBg="1" advAuto="0"/>
      <p:bldP spid="801" grpId="5" animBg="1" advAuto="0"/>
      <p:bldP spid="807" grpId="3" animBg="1" advAuto="0"/>
      <p:bldP spid="813" grpId="9"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rPr/>
              <a:t>28</a:t>
            </a:fld>
            <a:endParaRPr/>
          </a:p>
        </p:txBody>
      </p:sp>
      <p:sp>
        <p:nvSpPr>
          <p:cNvPr id="818" name="Shape 818"/>
          <p:cNvSpPr/>
          <p:nvPr/>
        </p:nvSpPr>
        <p:spPr>
          <a:xfrm>
            <a:off x="267034" y="1914672"/>
            <a:ext cx="7885923" cy="44114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p>
            <a:pPr algn="l">
              <a:defRPr sz="2000">
                <a:latin typeface="Helvetica"/>
                <a:ea typeface="Helvetica"/>
                <a:cs typeface="Helvetica"/>
                <a:sym typeface="Helvetica"/>
              </a:defRPr>
            </a:pPr>
            <a:r>
              <a:rPr dirty="0"/>
              <a:t>Justification, Motivation</a:t>
            </a:r>
            <a:br>
              <a:rPr dirty="0"/>
            </a:br>
            <a:r>
              <a:rPr dirty="0" err="1">
                <a:latin typeface="Monlam Uni OuChan2"/>
                <a:cs typeface="Monlam Uni OuChan2"/>
              </a:rPr>
              <a:t>བདེན་པ་དག་སྐྱེལ</a:t>
            </a:r>
            <a:r>
              <a:rPr dirty="0">
                <a:latin typeface="Monlam Uni OuChan2"/>
                <a:cs typeface="Monlam Uni OuChan2"/>
              </a:rPr>
              <a:t>། </a:t>
            </a:r>
            <a:r>
              <a:rPr dirty="0" err="1">
                <a:latin typeface="Monlam Uni OuChan2"/>
                <a:cs typeface="Monlam Uni OuChan2"/>
              </a:rPr>
              <a:t>ཀུན་ནས་སློང་བའི་བྱ་སྤྱོད</a:t>
            </a:r>
            <a:r>
              <a:rPr dirty="0">
                <a:latin typeface="Monlam Uni OuChan2"/>
                <a:cs typeface="Monlam Uni OuChan2"/>
              </a:rPr>
              <a:t>།</a:t>
            </a:r>
            <a:br>
              <a:rPr dirty="0">
                <a:latin typeface="Monlam Uni OuChan2"/>
                <a:cs typeface="Monlam Uni OuChan2"/>
              </a:rPr>
            </a:br>
            <a:endParaRPr dirty="0">
              <a:latin typeface="Monlam Uni OuChan2"/>
              <a:cs typeface="Monlam Uni OuChan2"/>
            </a:endParaRPr>
          </a:p>
          <a:p>
            <a:pPr algn="l">
              <a:defRPr sz="2000">
                <a:latin typeface="Helvetica"/>
                <a:ea typeface="Helvetica"/>
                <a:cs typeface="Helvetica"/>
                <a:sym typeface="Helvetica"/>
              </a:defRPr>
            </a:pPr>
            <a:r>
              <a:rPr dirty="0"/>
              <a:t>Biology: Observation, Germination, Flower, Plant </a:t>
            </a:r>
            <a:r>
              <a:rPr lang="de-CH" dirty="0"/>
              <a:t>(</a:t>
            </a:r>
            <a:r>
              <a:rPr dirty="0"/>
              <a:t>-&gt; Symmetry)</a:t>
            </a:r>
            <a:br>
              <a:rPr dirty="0"/>
            </a:br>
            <a:r>
              <a:rPr dirty="0">
                <a:latin typeface="Monlam Uni OuChan2"/>
                <a:cs typeface="Monlam Uni OuChan2"/>
              </a:rPr>
              <a:t>སྐྱེ་དངོས་རིག</a:t>
            </a:r>
            <a:r>
              <a:rPr lang="bo-CN" dirty="0">
                <a:latin typeface="Monlam Uni OuChan2"/>
                <a:cs typeface="Monlam Uni OuChan2"/>
              </a:rPr>
              <a:t>་པ།</a:t>
            </a:r>
            <a:r>
              <a:rPr dirty="0">
                <a:latin typeface="Monlam Uni OuChan2"/>
                <a:cs typeface="Monlam Uni OuChan2"/>
              </a:rPr>
              <a:t> </a:t>
            </a:r>
            <a:r>
              <a:rPr lang="bo-CN" dirty="0">
                <a:latin typeface="Monlam Uni OuChan2"/>
                <a:cs typeface="Monlam Uni OuChan2"/>
              </a:rPr>
              <a:t>ལྟ་ཞིབ། </a:t>
            </a:r>
            <a:r>
              <a:rPr lang="bo-CN" dirty="0">
                <a:latin typeface="Monlam Uni OuChan2"/>
                <a:ea typeface="Monlam Uni OuChan2"/>
                <a:cs typeface="Monlam Uni OuChan2"/>
                <a:sym typeface="Monlam Uni OuChan2"/>
              </a:rPr>
              <a:t>མྱུ་གུ་</a:t>
            </a:r>
            <a:r>
              <a:rPr lang="bo-CN" sz="2000" dirty="0">
                <a:latin typeface="Monlam Uni OuChan2"/>
                <a:cs typeface="Monlam Uni OuChan2"/>
                <a:sym typeface="Monlam Uni OuChan2"/>
              </a:rPr>
              <a:t>འབུས་པ</a:t>
            </a:r>
            <a:r>
              <a:rPr lang="bo-CN" dirty="0">
                <a:latin typeface="Monlam Uni OuChan2"/>
                <a:ea typeface="Monlam Uni OuChan2"/>
                <a:cs typeface="Monlam Uni OuChan2"/>
                <a:sym typeface="Monlam Uni OuChan2"/>
              </a:rPr>
              <a:t>།</a:t>
            </a:r>
            <a:r>
              <a:rPr lang="en-US" dirty="0">
                <a:latin typeface="Monlam Uni OuChan2"/>
                <a:ea typeface="Monlam Uni OuChan2"/>
                <a:cs typeface="Monlam Uni OuChan2"/>
                <a:sym typeface="Monlam Uni OuChan2"/>
              </a:rPr>
              <a:t> </a:t>
            </a:r>
            <a:r>
              <a:rPr lang="bo-CN" sz="2000" dirty="0">
                <a:latin typeface="Monlam Uni OuChan2"/>
                <a:cs typeface="Monlam Uni OuChan2"/>
              </a:rPr>
              <a:t>མེ་ཏོག</a:t>
            </a:r>
            <a:r>
              <a:rPr lang="bo-CN" dirty="0">
                <a:latin typeface="Monlam Uni OuChan2"/>
                <a:ea typeface="Monlam Uni OuChan2"/>
                <a:cs typeface="Monlam Uni OuChan2"/>
                <a:sym typeface="Monlam Uni OuChan2"/>
              </a:rPr>
              <a:t> </a:t>
            </a:r>
            <a:r>
              <a:rPr dirty="0" err="1">
                <a:latin typeface="Monlam Uni OuChan2"/>
                <a:cs typeface="Monlam Uni OuChan2"/>
              </a:rPr>
              <a:t>རྩི་ཤིང</a:t>
            </a:r>
            <a:r>
              <a:rPr dirty="0">
                <a:latin typeface="Monlam Uni OuChan2"/>
                <a:cs typeface="Monlam Uni OuChan2"/>
              </a:rPr>
              <a:t>་།</a:t>
            </a:r>
            <a:r>
              <a:rPr lang="en-US" dirty="0">
                <a:latin typeface="Monlam Uni OuChan2"/>
                <a:cs typeface="Monlam Uni OuChan2"/>
              </a:rPr>
              <a:t> </a:t>
            </a:r>
            <a:r>
              <a:rPr lang="en-IN" dirty="0">
                <a:latin typeface="Monlam Uni OuChan2"/>
                <a:cs typeface="Monlam Uni OuChan2"/>
              </a:rPr>
              <a:t>(-&gt; </a:t>
            </a:r>
            <a:r>
              <a:rPr lang="bo-CN" sz="2000" dirty="0">
                <a:latin typeface="Monlam Uni OuChan2"/>
                <a:cs typeface="Monlam Uni OuChan2"/>
              </a:rPr>
              <a:t>རྣམ་མཚུངས།</a:t>
            </a:r>
            <a:r>
              <a:rPr lang="en-US" sz="2000" dirty="0">
                <a:latin typeface="Monlam Uni OuChan2"/>
                <a:cs typeface="Monlam Uni OuChan2"/>
              </a:rPr>
              <a:t> )</a:t>
            </a:r>
            <a:endParaRPr lang="bo-CN" sz="2000" dirty="0">
              <a:latin typeface="Monlam Uni OuChan2"/>
              <a:cs typeface="Monlam Uni OuChan2"/>
            </a:endParaRPr>
          </a:p>
          <a:p>
            <a:pPr algn="l">
              <a:defRPr sz="2000">
                <a:latin typeface="Helvetica"/>
                <a:ea typeface="Helvetica"/>
                <a:cs typeface="Helvetica"/>
                <a:sym typeface="Helvetica"/>
              </a:defRPr>
            </a:pPr>
            <a:endParaRPr dirty="0"/>
          </a:p>
          <a:p>
            <a:pPr algn="l">
              <a:defRPr sz="2000">
                <a:latin typeface="Helvetica"/>
                <a:ea typeface="Helvetica"/>
                <a:cs typeface="Helvetica"/>
                <a:sym typeface="Helvetica"/>
              </a:defRPr>
            </a:pPr>
            <a:r>
              <a:rPr dirty="0"/>
              <a:t>Physics: Light propagation, Reflection (-&gt; Symmetry), </a:t>
            </a:r>
            <a:r>
              <a:rPr dirty="0" err="1"/>
              <a:t>Colours</a:t>
            </a:r>
            <a:r>
              <a:rPr dirty="0"/>
              <a:t> </a:t>
            </a:r>
            <a:br>
              <a:rPr dirty="0"/>
            </a:br>
            <a:r>
              <a:rPr dirty="0" err="1">
                <a:latin typeface="Monlam Uni OuChan2"/>
                <a:cs typeface="Monlam Uni OuChan2"/>
              </a:rPr>
              <a:t>དངོས་ཁམས་རིག</a:t>
            </a:r>
            <a:r>
              <a:rPr lang="bo-CN" dirty="0">
                <a:latin typeface="Monlam Uni OuChan2"/>
                <a:cs typeface="Monlam Uni OuChan2"/>
              </a:rPr>
              <a:t>་པ།</a:t>
            </a:r>
            <a:r>
              <a:rPr dirty="0">
                <a:latin typeface="Monlam Uni OuChan2"/>
                <a:cs typeface="Monlam Uni OuChan2"/>
              </a:rPr>
              <a:t>  </a:t>
            </a:r>
            <a:r>
              <a:rPr dirty="0" err="1">
                <a:latin typeface="Monlam Uni OuChan2"/>
                <a:cs typeface="Monlam Uni OuChan2"/>
              </a:rPr>
              <a:t>འོད་ཀྱི</a:t>
            </a:r>
            <a:r>
              <a:rPr dirty="0">
                <a:latin typeface="Monlam Uni OuChan2"/>
                <a:cs typeface="Monlam Uni OuChan2"/>
              </a:rPr>
              <a:t>་</a:t>
            </a:r>
            <a:r>
              <a:rPr lang="de-DE" sz="2000" dirty="0">
                <a:latin typeface="Monlam Uni OuChan2"/>
                <a:cs typeface="Monlam Uni OuChan2"/>
                <a:sym typeface="Helvetica"/>
              </a:rPr>
              <a:t>ཁྱབ་གདལ། </a:t>
            </a:r>
            <a:r>
              <a:rPr dirty="0" err="1">
                <a:latin typeface="Monlam Uni OuChan2"/>
                <a:cs typeface="Monlam Uni OuChan2"/>
              </a:rPr>
              <a:t>ལྡོག་འཕྲོ</a:t>
            </a:r>
            <a:r>
              <a:rPr dirty="0">
                <a:latin typeface="Monlam Uni OuChan2"/>
                <a:cs typeface="Monlam Uni OuChan2"/>
              </a:rPr>
              <a:t>། (-&gt;</a:t>
            </a:r>
            <a:r>
              <a:rPr lang="en-US" dirty="0">
                <a:latin typeface="Monlam Uni OuChan2"/>
                <a:cs typeface="Monlam Uni OuChan2"/>
              </a:rPr>
              <a:t> </a:t>
            </a:r>
            <a:r>
              <a:rPr lang="bo-CN" sz="2000" dirty="0">
                <a:latin typeface="Monlam Uni OuChan2"/>
                <a:cs typeface="Monlam Uni OuChan2"/>
              </a:rPr>
              <a:t>རྣམ་མཚུངས།</a:t>
            </a:r>
            <a:r>
              <a:rPr dirty="0">
                <a:latin typeface="Monlam Uni OuChan2"/>
                <a:cs typeface="Monlam Uni OuChan2"/>
              </a:rPr>
              <a:t>) </a:t>
            </a:r>
            <a:r>
              <a:rPr dirty="0" err="1">
                <a:latin typeface="Monlam Uni OuChan2"/>
                <a:cs typeface="Monlam Uni OuChan2"/>
              </a:rPr>
              <a:t>ཁ་དོག</a:t>
            </a:r>
            <a:r>
              <a:rPr dirty="0">
                <a:latin typeface="Monlam Uni OuChan2"/>
                <a:cs typeface="Monlam Uni OuChan2"/>
              </a:rPr>
              <a:t/>
            </a:r>
            <a:br>
              <a:rPr dirty="0">
                <a:latin typeface="Monlam Uni OuChan2"/>
                <a:cs typeface="Monlam Uni OuChan2"/>
              </a:rPr>
            </a:br>
            <a:endParaRPr dirty="0">
              <a:latin typeface="Monlam Uni OuChan2"/>
              <a:cs typeface="Monlam Uni OuChan2"/>
            </a:endParaRPr>
          </a:p>
          <a:p>
            <a:pPr algn="l">
              <a:defRPr sz="2000">
                <a:latin typeface="Helvetica"/>
                <a:ea typeface="Helvetica"/>
                <a:cs typeface="Helvetica"/>
                <a:sym typeface="Helvetica"/>
              </a:defRPr>
            </a:pPr>
            <a:r>
              <a:rPr dirty="0"/>
              <a:t>Chemistry: Substance, Simple Change, Transformation, Combustion</a:t>
            </a:r>
            <a:br>
              <a:rPr dirty="0"/>
            </a:br>
            <a:r>
              <a:rPr dirty="0" err="1">
                <a:latin typeface="Monlam Uni OuChan2"/>
                <a:cs typeface="Monlam Uni OuChan2"/>
              </a:rPr>
              <a:t>རྫས་སྦྱོར་རིག</a:t>
            </a:r>
            <a:r>
              <a:rPr lang="bo-CN" dirty="0">
                <a:latin typeface="Monlam Uni OuChan2"/>
                <a:cs typeface="Monlam Uni OuChan2"/>
              </a:rPr>
              <a:t>་པ།</a:t>
            </a:r>
            <a:r>
              <a:rPr dirty="0">
                <a:latin typeface="Monlam Uni OuChan2"/>
                <a:cs typeface="Monlam Uni OuChan2"/>
              </a:rPr>
              <a:t> </a:t>
            </a:r>
            <a:r>
              <a:rPr dirty="0" err="1">
                <a:latin typeface="Monlam Uni OuChan2"/>
                <a:cs typeface="Monlam Uni OuChan2"/>
              </a:rPr>
              <a:t>བེམ</a:t>
            </a:r>
            <a:r>
              <a:rPr dirty="0">
                <a:latin typeface="Monlam Uni OuChan2"/>
                <a:cs typeface="Monlam Uni OuChan2"/>
              </a:rPr>
              <a:t>་</a:t>
            </a:r>
            <a:r>
              <a:rPr lang="bo-CN" dirty="0">
                <a:latin typeface="Monlam Uni OuChan2"/>
                <a:cs typeface="Monlam Uni OuChan2"/>
              </a:rPr>
              <a:t>རྫས།</a:t>
            </a:r>
            <a:r>
              <a:rPr dirty="0">
                <a:latin typeface="Monlam Uni OuChan2"/>
                <a:cs typeface="Monlam Uni OuChan2"/>
              </a:rPr>
              <a:t> </a:t>
            </a:r>
            <a:r>
              <a:rPr lang="bo-CN" sz="2000" dirty="0">
                <a:latin typeface="Monlam Uni OuChan2"/>
                <a:cs typeface="Monlam Uni OuChan2"/>
                <a:sym typeface="Helvetica"/>
              </a:rPr>
              <a:t>འགྱུར་བ་སྟབས་བདེ། </a:t>
            </a:r>
            <a:r>
              <a:rPr lang="de-DE" sz="2000" dirty="0">
                <a:latin typeface="Monlam Uni OuChan2"/>
                <a:cs typeface="Monlam Uni OuChan2"/>
                <a:sym typeface="Helvetica"/>
              </a:rPr>
              <a:t>འཕོ་འགྱུར</a:t>
            </a:r>
            <a:r>
              <a:rPr lang="bo-CN" dirty="0">
                <a:latin typeface="Monlam Uni OuChan2"/>
                <a:cs typeface="Monlam Uni OuChan2"/>
              </a:rPr>
              <a:t>།</a:t>
            </a:r>
            <a:r>
              <a:rPr lang="de-DE" sz="2000" dirty="0">
                <a:latin typeface="Monlam Uni OuChan2"/>
                <a:cs typeface="Monlam Uni OuChan2"/>
                <a:sym typeface="Helvetica"/>
              </a:rPr>
              <a:t> </a:t>
            </a:r>
            <a:r>
              <a:rPr lang="de-DE" sz="2000" dirty="0" err="1">
                <a:latin typeface="Monlam Uni OuChan2"/>
                <a:cs typeface="Monlam Uni OuChan2"/>
                <a:sym typeface="Helvetica"/>
              </a:rPr>
              <a:t>འབར་སྲེག</a:t>
            </a:r>
            <a:endParaRPr lang="de-DE" sz="2000" dirty="0">
              <a:latin typeface="Monlam Uni OuChan2"/>
              <a:cs typeface="Monlam Uni OuChan2"/>
              <a:sym typeface="Helvetica"/>
            </a:endParaRPr>
          </a:p>
          <a:p>
            <a:pPr algn="l">
              <a:defRPr sz="2000">
                <a:latin typeface="Helvetica"/>
                <a:ea typeface="Helvetica"/>
                <a:cs typeface="Helvetica"/>
                <a:sym typeface="Helvetica"/>
              </a:defRPr>
            </a:pPr>
            <a:endParaRPr dirty="0">
              <a:highlight>
                <a:srgbClr val="FFFF00"/>
              </a:highlight>
            </a:endParaRPr>
          </a:p>
          <a:p>
            <a:pPr algn="l">
              <a:defRPr sz="2000">
                <a:latin typeface="Helvetica"/>
                <a:ea typeface="Helvetica"/>
                <a:cs typeface="Helvetica"/>
                <a:sym typeface="Helvetica"/>
              </a:defRPr>
            </a:pPr>
            <a:r>
              <a:rPr dirty="0"/>
              <a:t>Mathematics: Geometry-&gt;Symmetry</a:t>
            </a:r>
            <a:br>
              <a:rPr dirty="0"/>
            </a:br>
            <a:r>
              <a:rPr lang="bo-CN" sz="2000" dirty="0">
                <a:latin typeface="Monlam Uni OuChan2"/>
                <a:cs typeface="Monlam Uni OuChan2"/>
                <a:sym typeface="Arial"/>
              </a:rPr>
              <a:t>ཨང་</a:t>
            </a:r>
            <a:r>
              <a:rPr dirty="0" err="1">
                <a:latin typeface="Monlam Uni OuChan2"/>
                <a:cs typeface="Monlam Uni OuChan2"/>
              </a:rPr>
              <a:t>རྩིས</a:t>
            </a:r>
            <a:r>
              <a:rPr lang="bo-CN" dirty="0">
                <a:latin typeface="Monlam Uni OuChan2"/>
                <a:cs typeface="Monlam Uni OuChan2"/>
              </a:rPr>
              <a:t>།</a:t>
            </a:r>
            <a:r>
              <a:rPr dirty="0">
                <a:latin typeface="Monlam Uni OuChan2"/>
                <a:cs typeface="Monlam Uni OuChan2"/>
              </a:rPr>
              <a:t> </a:t>
            </a:r>
            <a:r>
              <a:rPr lang="bo-CN" sz="2000" dirty="0">
                <a:latin typeface="Monlam Uni OuChan2"/>
                <a:cs typeface="Monlam Uni OuChan2"/>
              </a:rPr>
              <a:t>དབྱིབས་</a:t>
            </a:r>
            <a:r>
              <a:rPr lang="bo-CN" dirty="0">
                <a:latin typeface="Monlam Uni OuChan2"/>
                <a:cs typeface="Monlam Uni OuChan2"/>
              </a:rPr>
              <a:t>རྩིས་རིག་པ།</a:t>
            </a:r>
            <a:r>
              <a:rPr lang="bo-CN" b="1" dirty="0">
                <a:latin typeface="Monlam Uni OuChan2"/>
                <a:cs typeface="Monlam Uni OuChan2"/>
              </a:rPr>
              <a:t> </a:t>
            </a:r>
            <a:r>
              <a:rPr lang="en-US" dirty="0">
                <a:latin typeface="Monlam Uni OuChan2"/>
                <a:cs typeface="Monlam Uni OuChan2"/>
              </a:rPr>
              <a:t>-&gt; </a:t>
            </a:r>
            <a:r>
              <a:rPr lang="bo-CN" sz="2000" dirty="0">
                <a:latin typeface="Monlam Uni OuChan2"/>
                <a:cs typeface="Monlam Uni OuChan2"/>
              </a:rPr>
              <a:t>རྣམ་མཚུངས།</a:t>
            </a:r>
            <a:endParaRPr dirty="0">
              <a:latin typeface="Monlam Uni OuChan2"/>
              <a:cs typeface="Monlam Uni OuChan2"/>
            </a:endParaRPr>
          </a:p>
        </p:txBody>
      </p:sp>
      <p:sp>
        <p:nvSpPr>
          <p:cNvPr id="819" name="Shape 819"/>
          <p:cNvSpPr/>
          <p:nvPr/>
        </p:nvSpPr>
        <p:spPr>
          <a:xfrm>
            <a:off x="840298" y="86501"/>
            <a:ext cx="7511673" cy="964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b="1">
                <a:latin typeface="Helvetica"/>
                <a:ea typeface="Helvetica"/>
                <a:cs typeface="Helvetica"/>
                <a:sym typeface="Helvetica"/>
              </a:defRPr>
            </a:pPr>
            <a:r>
              <a:rPr dirty="0"/>
              <a:t>Topics of Science Introduction Workshop 1</a:t>
            </a:r>
            <a:br>
              <a:rPr dirty="0"/>
            </a:br>
            <a:r>
              <a:rPr dirty="0" err="1">
                <a:latin typeface="Monlam Uni OuChan2"/>
                <a:cs typeface="Monlam Uni OuChan2"/>
              </a:rPr>
              <a:t>ཚན་རིག་ངོ་སྤྲོད་ཟབ་སྦྱོང</a:t>
            </a:r>
            <a:r>
              <a:rPr dirty="0">
                <a:latin typeface="Monlam Uni OuChan2"/>
                <a:cs typeface="Monlam Uni OuChan2"/>
              </a:rPr>
              <a:t>་</a:t>
            </a:r>
            <a:r>
              <a:rPr lang="bo-CN" dirty="0">
                <a:latin typeface="Monlam Uni OuChan2"/>
                <a:cs typeface="Monlam Uni OuChan2"/>
              </a:rPr>
              <a:t>རིམ་པ་</a:t>
            </a:r>
            <a:r>
              <a:rPr dirty="0" err="1">
                <a:latin typeface="Monlam Uni OuChan2"/>
                <a:cs typeface="Monlam Uni OuChan2"/>
              </a:rPr>
              <a:t>དང</a:t>
            </a:r>
            <a:r>
              <a:rPr dirty="0">
                <a:latin typeface="Monlam Uni OuChan2"/>
                <a:cs typeface="Monlam Uni OuChan2"/>
              </a:rPr>
              <a:t>་</a:t>
            </a:r>
            <a:r>
              <a:rPr lang="bo-CN" b="1" dirty="0">
                <a:latin typeface="Monlam Uni OuChan2"/>
                <a:ea typeface="Monlam Uni OuChan2"/>
                <a:cs typeface="Monlam Uni OuChan2"/>
                <a:sym typeface="Monlam Uni OuChan2"/>
              </a:rPr>
              <a:t>པོ</a:t>
            </a:r>
            <a:r>
              <a:rPr dirty="0" err="1">
                <a:latin typeface="Monlam Uni OuChan2"/>
                <a:cs typeface="Monlam Uni OuChan2"/>
              </a:rPr>
              <a:t>འི་བརྗོད་གཞི</a:t>
            </a:r>
            <a:r>
              <a:rPr dirty="0">
                <a:latin typeface="Monlam Uni OuChan2"/>
                <a:cs typeface="Monlam Uni OuChan2"/>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Shape 82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29</a:t>
            </a:fld>
            <a:endParaRPr/>
          </a:p>
        </p:txBody>
      </p:sp>
      <p:sp>
        <p:nvSpPr>
          <p:cNvPr id="823" name="Shape 823"/>
          <p:cNvSpPr/>
          <p:nvPr/>
        </p:nvSpPr>
        <p:spPr>
          <a:xfrm>
            <a:off x="3026706" y="2053426"/>
            <a:ext cx="3090590" cy="9028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b="1">
                <a:latin typeface="Helvetica"/>
                <a:ea typeface="Helvetica"/>
                <a:cs typeface="Helvetica"/>
                <a:sym typeface="Helvetica"/>
              </a:defRPr>
            </a:pPr>
            <a:r>
              <a:rPr sz="2400" dirty="0"/>
              <a:t>Main Focus: Senses</a:t>
            </a:r>
            <a:br>
              <a:rPr sz="2400" dirty="0"/>
            </a:br>
            <a:r>
              <a:rPr lang="bo-CN" sz="2800" dirty="0">
                <a:latin typeface="Monlam Uni OuChan2"/>
                <a:cs typeface="Monlam Uni OuChan2"/>
                <a:sym typeface="Helvetica"/>
              </a:rPr>
              <a:t>དམིགས་ཡུལ་</a:t>
            </a:r>
            <a:r>
              <a:rPr sz="2800" dirty="0" err="1">
                <a:latin typeface="Monlam Uni OuChan2"/>
                <a:cs typeface="Monlam Uni OuChan2"/>
              </a:rPr>
              <a:t>གཅོ་བོ</a:t>
            </a:r>
            <a:r>
              <a:rPr sz="2800" dirty="0">
                <a:latin typeface="Monlam Uni OuChan2"/>
                <a:cs typeface="Monlam Uni OuChan2"/>
              </a:rPr>
              <a:t>། </a:t>
            </a:r>
            <a:r>
              <a:rPr lang="en-IN" sz="2800" dirty="0">
                <a:latin typeface="Monlam Uni OuChan2"/>
                <a:cs typeface="Monlam Uni OuChan2"/>
              </a:rPr>
              <a:t>:</a:t>
            </a:r>
            <a:r>
              <a:rPr sz="2800" dirty="0">
                <a:latin typeface="Monlam Uni OuChan2"/>
                <a:cs typeface="Monlam Uni OuChan2"/>
              </a:rPr>
              <a:t> </a:t>
            </a:r>
            <a:r>
              <a:rPr sz="2800" dirty="0" err="1">
                <a:latin typeface="Monlam Uni OuChan2"/>
                <a:cs typeface="Monlam Uni OuChan2"/>
              </a:rPr>
              <a:t>དབང་ཚོར་ཁག</a:t>
            </a:r>
            <a:endParaRPr sz="2800" dirty="0">
              <a:latin typeface="Monlam Uni OuChan2"/>
              <a:cs typeface="Monlam Uni OuChan2"/>
            </a:endParaRPr>
          </a:p>
        </p:txBody>
      </p:sp>
      <p:sp>
        <p:nvSpPr>
          <p:cNvPr id="824" name="Shape 824"/>
          <p:cNvSpPr/>
          <p:nvPr/>
        </p:nvSpPr>
        <p:spPr>
          <a:xfrm>
            <a:off x="752134" y="4191028"/>
            <a:ext cx="7688002" cy="9028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b="1">
                <a:latin typeface="Helvetica"/>
                <a:ea typeface="Helvetica"/>
                <a:cs typeface="Helvetica"/>
                <a:sym typeface="Helvetica"/>
              </a:defRPr>
            </a:pPr>
            <a:r>
              <a:rPr sz="2400" dirty="0"/>
              <a:t>How are we connected with the environment/world?</a:t>
            </a:r>
            <a:br>
              <a:rPr sz="2400" dirty="0"/>
            </a:br>
            <a:r>
              <a:rPr sz="2800" dirty="0" err="1">
                <a:latin typeface="Monlam Uni OuChan2"/>
                <a:cs typeface="Monlam Uni OuChan2"/>
              </a:rPr>
              <a:t>ང་ཚོ་དང་ཁོར་ཡུག</a:t>
            </a:r>
            <a:r>
              <a:rPr sz="2800" dirty="0">
                <a:latin typeface="Monlam Uni OuChan2"/>
                <a:cs typeface="Monlam Uni OuChan2"/>
              </a:rPr>
              <a:t>་</a:t>
            </a:r>
            <a:r>
              <a:rPr lang="bo-CN" sz="2800" dirty="0">
                <a:latin typeface="Monlam Uni OuChan2"/>
                <a:cs typeface="Monlam Uni OuChan2"/>
              </a:rPr>
              <a:t>གམ་འཛམ་གླིང་</a:t>
            </a:r>
            <a:r>
              <a:rPr lang="bo-CN" sz="2800" dirty="0">
                <a:latin typeface="Monlam Uni OuChan2"/>
                <a:cs typeface="Monlam Uni OuChan2"/>
                <a:sym typeface="Helvetica"/>
              </a:rPr>
              <a:t>ད</a:t>
            </a:r>
            <a:r>
              <a:rPr lang="bo-CN" sz="2800" dirty="0">
                <a:latin typeface="Monlam Uni OuChan2"/>
                <a:cs typeface="Monlam Uni OuChan2"/>
              </a:rPr>
              <a:t>བར་གང་འདྲ་བྱེད་ནས་</a:t>
            </a:r>
            <a:r>
              <a:rPr sz="2800" dirty="0" err="1">
                <a:latin typeface="Monlam Uni OuChan2"/>
                <a:cs typeface="Monlam Uni OuChan2"/>
              </a:rPr>
              <a:t>འབྲེལ་བ་ཆགས</a:t>
            </a:r>
            <a:r>
              <a:rPr sz="2800" dirty="0">
                <a:latin typeface="Monlam Uni OuChan2"/>
                <a:cs typeface="Monlam Uni OuChan2"/>
              </a:rPr>
              <a:t>་</a:t>
            </a:r>
            <a:r>
              <a:rPr lang="bo-CN" sz="2800" dirty="0">
                <a:latin typeface="Monlam Uni OuChan2"/>
                <a:cs typeface="Monlam Uni OuChan2"/>
                <a:sym typeface="Helvetica"/>
              </a:rPr>
              <a:t>ཡོད་དམ</a:t>
            </a:r>
            <a:r>
              <a:rPr sz="2800" dirty="0">
                <a:latin typeface="Monlam Uni OuChan2"/>
                <a:cs typeface="Monlam Uni OuChan2"/>
              </a:rPr>
              <a:t>།</a:t>
            </a:r>
          </a:p>
        </p:txBody>
      </p:sp>
      <p:sp>
        <p:nvSpPr>
          <p:cNvPr id="6" name="Shape 819"/>
          <p:cNvSpPr/>
          <p:nvPr/>
        </p:nvSpPr>
        <p:spPr>
          <a:xfrm>
            <a:off x="844092" y="55723"/>
            <a:ext cx="7504082"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b="1">
                <a:latin typeface="Helvetica"/>
                <a:ea typeface="Helvetica"/>
                <a:cs typeface="Helvetica"/>
                <a:sym typeface="Helvetica"/>
              </a:defRPr>
            </a:pPr>
            <a:r>
              <a:rPr dirty="0"/>
              <a:t>Topics of Science Introduction Workshop </a:t>
            </a:r>
            <a:r>
              <a:rPr lang="de-CH" dirty="0"/>
              <a:t>2</a:t>
            </a:r>
          </a:p>
          <a:p>
            <a:pPr>
              <a:defRPr sz="2800" b="1">
                <a:latin typeface="Helvetica"/>
                <a:ea typeface="Helvetica"/>
                <a:cs typeface="Helvetica"/>
                <a:sym typeface="Helvetica"/>
              </a:defRPr>
            </a:pPr>
            <a:r>
              <a:rPr lang="de-DE" sz="3200" b="1" dirty="0" err="1">
                <a:latin typeface="Monlam Uni OuChan2"/>
                <a:cs typeface="Monlam Uni OuChan2"/>
                <a:sym typeface="Helvetica"/>
              </a:rPr>
              <a:t>ཚན་རིག་ངོ་སྤྲད་ཟབ་སྦྱང་རིམ་པ་གཉིས་པའི་བརྗོད་གཞི</a:t>
            </a:r>
            <a:r>
              <a:rPr lang="de-DE" sz="3200" b="1" dirty="0">
                <a:latin typeface="Monlam Uni OuChan2"/>
                <a:cs typeface="Monlam Uni OuChan2"/>
                <a:sym typeface="Helvetica"/>
              </a:rPr>
              <a:t>།</a:t>
            </a:r>
            <a:endParaRPr sz="3200" dirty="0">
              <a:latin typeface="Monlam Uni OuChan2"/>
              <a:cs typeface="Monlam Uni OuChan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 grpId="1" animBg="1" advAuto="0"/>
      <p:bldP spid="824"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defRPr>
                <a:solidFill>
                  <a:srgbClr val="0000EE"/>
                </a:solidFill>
              </a:defRPr>
            </a:lvl1pPr>
          </a:lstStyle>
          <a:p>
            <a:fld id="{86CB4B4D-7CA3-9044-876B-883B54F8677D}" type="slidenum">
              <a:t>3</a:t>
            </a:fld>
            <a:endParaRPr/>
          </a:p>
        </p:txBody>
      </p:sp>
      <p:sp>
        <p:nvSpPr>
          <p:cNvPr id="310" name="Shape 310"/>
          <p:cNvSpPr/>
          <p:nvPr/>
        </p:nvSpPr>
        <p:spPr>
          <a:xfrm>
            <a:off x="153923" y="2705100"/>
            <a:ext cx="8836153" cy="25237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ts val="3800"/>
              </a:lnSpc>
              <a:tabLst>
                <a:tab pos="749300" algn="l"/>
              </a:tabLst>
              <a:defRPr sz="3200" b="1">
                <a:solidFill>
                  <a:srgbClr val="011A9A"/>
                </a:solidFill>
                <a:latin typeface="Helvetica"/>
                <a:ea typeface="Helvetica"/>
                <a:cs typeface="Helvetica"/>
                <a:sym typeface="Helvetica"/>
              </a:defRPr>
            </a:pPr>
            <a:r>
              <a:rPr dirty="0"/>
              <a:t>Why is Western science education important</a:t>
            </a:r>
            <a:br>
              <a:rPr dirty="0"/>
            </a:br>
            <a:r>
              <a:rPr dirty="0"/>
              <a:t> for Buddhist nuns and monks?</a:t>
            </a:r>
          </a:p>
          <a:p>
            <a:pPr defTabSz="457200">
              <a:lnSpc>
                <a:spcPct val="150000"/>
              </a:lnSpc>
              <a:defRPr sz="3200">
                <a:solidFill>
                  <a:srgbClr val="011A9A"/>
                </a:solidFill>
                <a:latin typeface="Monlam Uni OuChan3"/>
                <a:ea typeface="Monlam Uni OuChan3"/>
                <a:cs typeface="Monlam Uni OuChan3"/>
                <a:sym typeface="Monlam Uni OuChan3"/>
              </a:defRPr>
            </a:pPr>
            <a:r>
              <a:rPr dirty="0">
                <a:latin typeface="Monlam Uni OuChan2"/>
                <a:cs typeface="Monlam Uni OuChan2"/>
              </a:rPr>
              <a:t>ནང་པའི་དགེ་འདུན་པ་དང་བཙུན་མ་ཚོར་ནུབ་ཕྱོགས་ཀྱི་ཚན་རིག་</a:t>
            </a:r>
            <a:r>
              <a:rPr lang="de-CH" dirty="0">
                <a:latin typeface="Monlam Uni OuChan2"/>
                <a:cs typeface="Monlam Uni OuChan2"/>
              </a:rPr>
              <a:t/>
            </a:r>
            <a:br>
              <a:rPr lang="de-CH" dirty="0">
                <a:latin typeface="Monlam Uni OuChan2"/>
                <a:cs typeface="Monlam Uni OuChan2"/>
              </a:rPr>
            </a:br>
            <a:r>
              <a:rPr dirty="0">
                <a:latin typeface="Monlam Uni OuChan2"/>
                <a:cs typeface="Monlam Uni OuChan2"/>
              </a:rPr>
              <a:t>གི་ཤེས་བྱ་ཅིའི་ཕྱིར་གལ་ཆེན་པོ་ཡིན། </a:t>
            </a:r>
          </a:p>
        </p:txBody>
      </p:sp>
      <p:sp>
        <p:nvSpPr>
          <p:cNvPr id="311" name="Shape 311"/>
          <p:cNvSpPr/>
          <p:nvPr/>
        </p:nvSpPr>
        <p:spPr>
          <a:xfrm>
            <a:off x="267136" y="1003300"/>
            <a:ext cx="8609728" cy="8617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ts val="2800"/>
              </a:lnSpc>
              <a:tabLst>
                <a:tab pos="749300" algn="l"/>
              </a:tabLst>
              <a:defRPr sz="2400" b="1">
                <a:solidFill>
                  <a:srgbClr val="011A9A"/>
                </a:solidFill>
                <a:latin typeface="Helvetica"/>
                <a:ea typeface="Helvetica"/>
                <a:cs typeface="Helvetica"/>
                <a:sym typeface="Helvetica"/>
              </a:defRPr>
            </a:pPr>
            <a:r>
              <a:rPr dirty="0"/>
              <a:t>Give an answer by writing on cards with one line per card:</a:t>
            </a:r>
          </a:p>
          <a:p>
            <a:pPr defTabSz="457200">
              <a:defRPr>
                <a:solidFill>
                  <a:srgbClr val="011A9A"/>
                </a:solidFill>
                <a:latin typeface="Monlam Uni OuChan3"/>
                <a:ea typeface="Monlam Uni OuChan3"/>
                <a:cs typeface="Monlam Uni OuChan3"/>
                <a:sym typeface="Monlam Uni OuChan3"/>
              </a:defRPr>
            </a:pPr>
            <a:r>
              <a:rPr dirty="0" err="1">
                <a:latin typeface="Monlam Uni OuChan2"/>
                <a:cs typeface="Monlam Uni OuChan2"/>
              </a:rPr>
              <a:t>ཚིག་གྲུབ་</a:t>
            </a:r>
            <a:r>
              <a:rPr dirty="0" err="1">
                <a:solidFill>
                  <a:srgbClr val="011A9A"/>
                </a:solidFill>
                <a:latin typeface="Monlam Uni OuChan2"/>
                <a:cs typeface="Monlam Uni OuChan2"/>
              </a:rPr>
              <a:t>གཅིག</a:t>
            </a:r>
            <a:r>
              <a:rPr dirty="0" err="1">
                <a:latin typeface="Monlam Uni OuChan2"/>
                <a:cs typeface="Monlam Uni OuChan2"/>
              </a:rPr>
              <a:t>་གི་ནང་ལ་ལན་</a:t>
            </a:r>
            <a:r>
              <a:rPr dirty="0" err="1">
                <a:solidFill>
                  <a:srgbClr val="000080"/>
                </a:solidFill>
                <a:latin typeface="Monlam Uni OuChan2"/>
                <a:cs typeface="Monlam Uni OuChan2"/>
              </a:rPr>
              <a:t>འདེབས་གནང་ཐུབ་པ</a:t>
            </a:r>
            <a:r>
              <a:rPr lang="bo-CN" dirty="0">
                <a:solidFill>
                  <a:srgbClr val="000080"/>
                </a:solidFill>
                <a:latin typeface="Monlam Uni OuChan2"/>
                <a:cs typeface="Monlam Uni OuChan2"/>
              </a:rPr>
              <a:t>ར</a:t>
            </a:r>
            <a:r>
              <a:rPr dirty="0">
                <a:solidFill>
                  <a:srgbClr val="000080"/>
                </a:solidFill>
                <a:latin typeface="Monlam Uni OuChan2"/>
                <a:cs typeface="Monlam Uni OuChan2"/>
              </a:rPr>
              <a:t>་</a:t>
            </a:r>
            <a:r>
              <a:rPr dirty="0" err="1">
                <a:solidFill>
                  <a:srgbClr val="000080"/>
                </a:solidFill>
                <a:latin typeface="Monlam Uni OuChan2"/>
                <a:cs typeface="Monlam Uni OuChan2"/>
              </a:rPr>
              <a:t>བྱེད</a:t>
            </a:r>
            <a:r>
              <a:rPr dirty="0">
                <a:latin typeface="Monlam Uni OuChan2"/>
                <a:cs typeface="Monlam Uni OuChan2"/>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Shape 82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30</a:t>
            </a:fld>
            <a:endParaRPr/>
          </a:p>
        </p:txBody>
      </p:sp>
      <p:pic>
        <p:nvPicPr>
          <p:cNvPr id="827" name="Homepage_Gossul-Gompa_red.jpg"/>
          <p:cNvPicPr>
            <a:picLocks noChangeAspect="1"/>
          </p:cNvPicPr>
          <p:nvPr/>
        </p:nvPicPr>
        <p:blipFill>
          <a:blip r:embed="rId2"/>
          <a:stretch>
            <a:fillRect/>
          </a:stretch>
        </p:blipFill>
        <p:spPr>
          <a:xfrm>
            <a:off x="-88900" y="0"/>
            <a:ext cx="9309100" cy="6858000"/>
          </a:xfrm>
          <a:prstGeom prst="rect">
            <a:avLst/>
          </a:prstGeom>
          <a:ln w="12700">
            <a:miter lim="400000"/>
          </a:ln>
        </p:spPr>
      </p:pic>
      <p:sp>
        <p:nvSpPr>
          <p:cNvPr id="828" name="Shape 828"/>
          <p:cNvSpPr/>
          <p:nvPr/>
        </p:nvSpPr>
        <p:spPr>
          <a:xfrm>
            <a:off x="5910033" y="6502400"/>
            <a:ext cx="3197064"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600"/>
              </a:lnSpc>
              <a:tabLst>
                <a:tab pos="749300" algn="l"/>
              </a:tabLst>
              <a:defRPr sz="1400" b="1">
                <a:latin typeface="Helvetica"/>
                <a:ea typeface="Helvetica"/>
                <a:cs typeface="Helvetica"/>
                <a:sym typeface="Helvetica"/>
              </a:defRPr>
            </a:lvl1pPr>
          </a:lstStyle>
          <a:p>
            <a:r>
              <a:t>Gossul Gompa und Manasarova See</a:t>
            </a:r>
          </a:p>
        </p:txBody>
      </p:sp>
      <p:sp>
        <p:nvSpPr>
          <p:cNvPr id="829" name="Shape 829"/>
          <p:cNvSpPr/>
          <p:nvPr/>
        </p:nvSpPr>
        <p:spPr>
          <a:xfrm>
            <a:off x="5691153" y="863600"/>
            <a:ext cx="3619501"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solidFill>
                  <a:srgbClr val="FFFFFF"/>
                </a:solidFill>
                <a:latin typeface="Helvetica"/>
                <a:ea typeface="Helvetica"/>
                <a:cs typeface="Helvetica"/>
                <a:sym typeface="Helvetica"/>
              </a:defRPr>
            </a:lvl1pPr>
          </a:lstStyle>
          <a:p>
            <a:r>
              <a:t>ཐུགས་རྗེ་ཆེ།</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29">
                                            <p:bg/>
                                          </p:spTgt>
                                        </p:tgtEl>
                                        <p:attrNameLst>
                                          <p:attrName>style.visibility</p:attrName>
                                        </p:attrNameLst>
                                      </p:cBhvr>
                                      <p:to>
                                        <p:strVal val="visible"/>
                                      </p:to>
                                    </p:set>
                                    <p:animEffect transition="in" filter="dissolve">
                                      <p:cBhvr>
                                        <p:cTn id="7" dur="1000"/>
                                        <p:tgtEl>
                                          <p:spTgt spid="829">
                                            <p:bg/>
                                          </p:spTgt>
                                        </p:tgtEl>
                                      </p:cBhvr>
                                    </p:animEffect>
                                  </p:childTnLst>
                                </p:cTn>
                              </p:par>
                              <p:par>
                                <p:cTn id="8" presetID="9" presetClass="entr" presetSubtype="0" fill="hold" grpId="1" nodeType="withEffect">
                                  <p:stCondLst>
                                    <p:cond delay="0"/>
                                  </p:stCondLst>
                                  <p:iterate>
                                    <p:tmAbs val="0"/>
                                  </p:iterate>
                                  <p:childTnLst>
                                    <p:set>
                                      <p:cBhvr>
                                        <p:cTn id="9" fill="hold"/>
                                        <p:tgtEl>
                                          <p:spTgt spid="829">
                                            <p:txEl>
                                              <p:pRg st="0" end="0"/>
                                            </p:txEl>
                                          </p:spTgt>
                                        </p:tgtEl>
                                        <p:attrNameLst>
                                          <p:attrName>style.visibility</p:attrName>
                                        </p:attrNameLst>
                                      </p:cBhvr>
                                      <p:to>
                                        <p:strVal val="visible"/>
                                      </p:to>
                                    </p:set>
                                    <p:animEffect transition="in" filter="dissolve">
                                      <p:cBhvr>
                                        <p:cTn id="10" dur="1000"/>
                                        <p:tgtEl>
                                          <p:spTgt spid="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Shape 831"/>
          <p:cNvSpPr/>
          <p:nvPr/>
        </p:nvSpPr>
        <p:spPr>
          <a:xfrm>
            <a:off x="-38100" y="-25400"/>
            <a:ext cx="9207500" cy="6908800"/>
          </a:xfrm>
          <a:prstGeom prst="rect">
            <a:avLst/>
          </a:prstGeom>
          <a:solidFill>
            <a:srgbClr val="000000"/>
          </a:solidFill>
          <a:ln w="254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832" name="Shape 83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31</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102_0246.jpg"/>
          <p:cNvPicPr>
            <a:picLocks noChangeAspect="1"/>
          </p:cNvPicPr>
          <p:nvPr/>
        </p:nvPicPr>
        <p:blipFill>
          <a:blip r:embed="rId2"/>
          <a:stretch>
            <a:fillRect/>
          </a:stretch>
        </p:blipFill>
        <p:spPr>
          <a:xfrm>
            <a:off x="4038600" y="609600"/>
            <a:ext cx="4758267" cy="3568700"/>
          </a:xfrm>
          <a:prstGeom prst="rect">
            <a:avLst/>
          </a:prstGeom>
          <a:ln w="12700">
            <a:miter lim="400000"/>
          </a:ln>
        </p:spPr>
      </p:pic>
      <p:sp>
        <p:nvSpPr>
          <p:cNvPr id="314" name="Shape 314"/>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4</a:t>
            </a:fld>
            <a:endParaRPr/>
          </a:p>
        </p:txBody>
      </p:sp>
      <p:pic>
        <p:nvPicPr>
          <p:cNvPr id="315" name="pasted-image.tiff"/>
          <p:cNvPicPr>
            <a:picLocks noChangeAspect="1"/>
          </p:cNvPicPr>
          <p:nvPr/>
        </p:nvPicPr>
        <p:blipFill>
          <a:blip r:embed="rId3"/>
          <a:stretch>
            <a:fillRect/>
          </a:stretch>
        </p:blipFill>
        <p:spPr>
          <a:xfrm>
            <a:off x="317500" y="685800"/>
            <a:ext cx="3403600" cy="3403600"/>
          </a:xfrm>
          <a:prstGeom prst="rect">
            <a:avLst/>
          </a:prstGeom>
          <a:ln w="12700">
            <a:miter lim="400000"/>
          </a:ln>
        </p:spPr>
      </p:pic>
      <p:sp>
        <p:nvSpPr>
          <p:cNvPr id="316" name="Shape 316"/>
          <p:cNvSpPr/>
          <p:nvPr/>
        </p:nvSpPr>
        <p:spPr>
          <a:xfrm>
            <a:off x="482600" y="4070940"/>
            <a:ext cx="8178800" cy="17722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ts val="4200"/>
              </a:lnSpc>
              <a:tabLst>
                <a:tab pos="749300" algn="l"/>
              </a:tabLst>
              <a:defRPr sz="2800" b="1">
                <a:latin typeface="Helvetica"/>
                <a:ea typeface="Helvetica"/>
                <a:cs typeface="Helvetica"/>
                <a:sym typeface="Helvetica"/>
              </a:defRPr>
            </a:pPr>
            <a:r>
              <a:rPr dirty="0"/>
              <a:t>Globalization does not stop</a:t>
            </a:r>
          </a:p>
          <a:p>
            <a:pPr>
              <a:lnSpc>
                <a:spcPts val="4200"/>
              </a:lnSpc>
              <a:tabLst>
                <a:tab pos="749300" algn="l"/>
              </a:tabLst>
              <a:defRPr sz="2800" b="1">
                <a:latin typeface="Helvetica"/>
                <a:ea typeface="Helvetica"/>
                <a:cs typeface="Helvetica"/>
                <a:sym typeface="Helvetica"/>
              </a:defRPr>
            </a:pPr>
            <a:r>
              <a:rPr dirty="0"/>
              <a:t>outside the monastery walls!!! </a:t>
            </a:r>
          </a:p>
          <a:p>
            <a:pPr defTabSz="457200">
              <a:lnSpc>
                <a:spcPct val="150000"/>
              </a:lnSpc>
              <a:defRPr sz="2800">
                <a:latin typeface="Monlam Uni OuChan2"/>
                <a:ea typeface="Monlam Uni OuChan2"/>
                <a:cs typeface="Monlam Uni OuChan2"/>
                <a:sym typeface="Monlam Uni OuChan2"/>
              </a:defRPr>
            </a:pPr>
            <a:r>
              <a:rPr lang="fr-FR" sz="2800" dirty="0">
                <a:sym typeface="Monlam Uni OuChan2"/>
              </a:rPr>
              <a:t>གོ་ལ་གཅིག་གྱུར་གྱི་འགྱུར་འགྲོས་དེ་དགོན་པའི་ལྕག་རིས་བཀག་ཐུབ་ཀྱི་མ་རེད།</a:t>
            </a:r>
            <a:endParaRPr dirty="0">
              <a:solidFill>
                <a:schemeClr val="tx1"/>
              </a:solidFill>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5</a:t>
            </a:fld>
            <a:endParaRPr/>
          </a:p>
        </p:txBody>
      </p:sp>
      <p:pic>
        <p:nvPicPr>
          <p:cNvPr id="319" name="droppedIma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9000" y="2279650"/>
            <a:ext cx="939800" cy="939800"/>
          </a:xfrm>
          <a:prstGeom prst="rect">
            <a:avLst/>
          </a:prstGeom>
          <a:ln w="12700">
            <a:miter lim="400000"/>
          </a:ln>
        </p:spPr>
      </p:pic>
      <p:pic>
        <p:nvPicPr>
          <p:cNvPr id="320" name="droppedImage.png"/>
          <p:cNvPicPr>
            <a:picLocks noChangeAspect="1"/>
          </p:cNvPicPr>
          <p:nvPr/>
        </p:nvPicPr>
        <p:blipFill>
          <a:blip r:embed="rId3"/>
          <a:stretch>
            <a:fillRect/>
          </a:stretch>
        </p:blipFill>
        <p:spPr>
          <a:xfrm>
            <a:off x="914400" y="1409700"/>
            <a:ext cx="2679700" cy="2679700"/>
          </a:xfrm>
          <a:prstGeom prst="rect">
            <a:avLst/>
          </a:prstGeom>
          <a:ln w="12700">
            <a:miter lim="400000"/>
          </a:ln>
        </p:spPr>
      </p:pic>
      <p:sp>
        <p:nvSpPr>
          <p:cNvPr id="321" name="Shape 321"/>
          <p:cNvSpPr/>
          <p:nvPr/>
        </p:nvSpPr>
        <p:spPr>
          <a:xfrm>
            <a:off x="927100" y="1422400"/>
            <a:ext cx="2654300" cy="2654300"/>
          </a:xfrm>
          <a:prstGeom prst="ellipse">
            <a:avLst/>
          </a:prstGeom>
          <a:ln w="762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pic>
        <p:nvPicPr>
          <p:cNvPr id="322" name="dropp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9280">
            <a:off x="5588496" y="2358292"/>
            <a:ext cx="939801" cy="791774"/>
          </a:xfrm>
          <a:prstGeom prst="rect">
            <a:avLst/>
          </a:prstGeom>
          <a:ln w="12700">
            <a:miter lim="400000"/>
          </a:ln>
        </p:spPr>
      </p:pic>
      <p:grpSp>
        <p:nvGrpSpPr>
          <p:cNvPr id="325" name="Group 325"/>
          <p:cNvGrpSpPr/>
          <p:nvPr/>
        </p:nvGrpSpPr>
        <p:grpSpPr>
          <a:xfrm>
            <a:off x="269565" y="4153642"/>
            <a:ext cx="1905001" cy="882924"/>
            <a:chOff x="0" y="0"/>
            <a:chExt cx="1905000" cy="882924"/>
          </a:xfrm>
        </p:grpSpPr>
        <p:sp>
          <p:nvSpPr>
            <p:cNvPr id="323" name="Shape 323"/>
            <p:cNvSpPr/>
            <p:nvPr/>
          </p:nvSpPr>
          <p:spPr>
            <a:xfrm>
              <a:off x="0" y="0"/>
              <a:ext cx="19050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2600"/>
                </a:lnSpc>
                <a:tabLst>
                  <a:tab pos="749300" algn="l"/>
                </a:tabLst>
                <a:defRPr sz="2200" b="1">
                  <a:solidFill>
                    <a:srgbClr val="E82100"/>
                  </a:solidFill>
                  <a:latin typeface="Helvetica"/>
                  <a:ea typeface="Helvetica"/>
                  <a:cs typeface="Helvetica"/>
                  <a:sym typeface="Helvetica"/>
                </a:defRPr>
              </a:lvl1pPr>
            </a:lstStyle>
            <a:p>
              <a:r>
                <a:t>Conclusion:</a:t>
              </a:r>
            </a:p>
          </p:txBody>
        </p:sp>
        <p:sp>
          <p:nvSpPr>
            <p:cNvPr id="324" name="Shape 324"/>
            <p:cNvSpPr/>
            <p:nvPr/>
          </p:nvSpPr>
          <p:spPr>
            <a:xfrm>
              <a:off x="124134" y="355600"/>
              <a:ext cx="846386" cy="5273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l" defTabSz="457200">
                <a:lnSpc>
                  <a:spcPct val="115000"/>
                </a:lnSpc>
                <a:spcBef>
                  <a:spcPts val="1000"/>
                </a:spcBef>
                <a:defRPr sz="2400">
                  <a:latin typeface="Monlam Uni OuChan2"/>
                  <a:ea typeface="Monlam Uni OuChan2"/>
                  <a:cs typeface="Monlam Uni OuChan2"/>
                  <a:sym typeface="Monlam Uni OuChan2"/>
                </a:defRPr>
              </a:lvl1pPr>
            </a:lstStyle>
            <a:p>
              <a:r>
                <a:rPr lang="bo-CN" dirty="0"/>
                <a:t>མ</a:t>
              </a:r>
              <a:r>
                <a:rPr dirty="0" err="1"/>
                <a:t>ཇུག་སྡོམ</a:t>
              </a:r>
              <a:r>
                <a:rPr dirty="0"/>
                <a:t>།</a:t>
              </a:r>
            </a:p>
          </p:txBody>
        </p:sp>
      </p:grpSp>
      <p:sp>
        <p:nvSpPr>
          <p:cNvPr id="326" name="Shape 326"/>
          <p:cNvSpPr/>
          <p:nvPr/>
        </p:nvSpPr>
        <p:spPr>
          <a:xfrm>
            <a:off x="260594" y="177800"/>
            <a:ext cx="8432801" cy="129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05460" indent="-505460" algn="l">
              <a:defRPr sz="3600" b="1">
                <a:solidFill>
                  <a:srgbClr val="011A9A"/>
                </a:solidFill>
                <a:latin typeface="+mn-lt"/>
                <a:ea typeface="+mn-ea"/>
                <a:cs typeface="+mn-cs"/>
                <a:sym typeface="Arial"/>
              </a:defRPr>
            </a:pPr>
            <a:r>
              <a:t>Monastics and Tibetan Lay People</a:t>
            </a:r>
          </a:p>
          <a:p>
            <a:pPr defTabSz="457200">
              <a:defRPr sz="2400">
                <a:latin typeface="Helvetica"/>
                <a:ea typeface="Helvetica"/>
                <a:cs typeface="Helvetica"/>
                <a:sym typeface="Helvetica"/>
              </a:defRPr>
            </a:pPr>
            <a:r>
              <a:t>					</a:t>
            </a:r>
            <a:r>
              <a:rPr sz="3200"/>
              <a:t>	</a:t>
            </a:r>
            <a:r>
              <a:rPr sz="3200">
                <a:solidFill>
                  <a:srgbClr val="011993"/>
                </a:solidFill>
              </a:rPr>
              <a:t>དགོན་སྡེ་དང། བོད་མི་སྐྱ་བོ།</a:t>
            </a:r>
          </a:p>
        </p:txBody>
      </p:sp>
      <p:sp>
        <p:nvSpPr>
          <p:cNvPr id="327" name="Shape 327"/>
          <p:cNvSpPr/>
          <p:nvPr/>
        </p:nvSpPr>
        <p:spPr>
          <a:xfrm>
            <a:off x="2120160" y="4166342"/>
            <a:ext cx="7019626" cy="297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2600"/>
              </a:lnSpc>
              <a:spcBef>
                <a:spcPts val="1000"/>
              </a:spcBef>
              <a:tabLst>
                <a:tab pos="749300" algn="l"/>
              </a:tabLst>
              <a:defRPr sz="2200">
                <a:solidFill>
                  <a:srgbClr val="E82100"/>
                </a:solidFill>
                <a:latin typeface="Helvetica"/>
                <a:ea typeface="Helvetica"/>
                <a:cs typeface="Helvetica"/>
                <a:sym typeface="Helvetica"/>
              </a:defRPr>
            </a:pPr>
            <a:r>
              <a:rPr dirty="0"/>
              <a:t>To reduce the growing gap between Tibetan lay </a:t>
            </a:r>
            <a:br>
              <a:rPr dirty="0"/>
            </a:br>
            <a:r>
              <a:rPr dirty="0"/>
              <a:t>people and monastics, the nuns and monks have to understand in which world they are living. </a:t>
            </a:r>
          </a:p>
          <a:p>
            <a:pPr algn="l" defTabSz="457200">
              <a:defRPr sz="2300">
                <a:latin typeface="Monlam Uni OuChan2"/>
                <a:ea typeface="Monlam Uni OuChan2"/>
                <a:cs typeface="Monlam Uni OuChan2"/>
                <a:sym typeface="Monlam Uni OuChan2"/>
              </a:defRPr>
            </a:pPr>
            <a:r>
              <a:rPr dirty="0"/>
              <a:t>བོད་ཀྱི་དགོན་སྡེ་དང་མང་ཚོགས་དབར་གྱི་བར་ཐག་རིང་དུ་འགྲོ་བཞིན་པ་དེ་འགོག་པ་ལ། </a:t>
            </a:r>
            <a:br>
              <a:rPr dirty="0"/>
            </a:br>
            <a:r>
              <a:rPr dirty="0"/>
              <a:t>དགེ་འདུན་པ་དང་བཙུན་མ་རྣམས་སྐྱ་བོ་ཚོར་ཁོར་ཡུག་ག་འདྲའི་ནང་གནས་ཡོད་པ་དེ་ཤེས་དགོས།</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animBg="1" advAuto="0"/>
      <p:bldP spid="327"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6</a:t>
            </a:fld>
            <a:endParaRPr/>
          </a:p>
        </p:txBody>
      </p:sp>
      <p:pic>
        <p:nvPicPr>
          <p:cNvPr id="330" name="droppedIma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9000" y="2279650"/>
            <a:ext cx="939800" cy="939800"/>
          </a:xfrm>
          <a:prstGeom prst="rect">
            <a:avLst/>
          </a:prstGeom>
          <a:ln w="12700">
            <a:miter lim="400000"/>
          </a:ln>
        </p:spPr>
      </p:pic>
      <p:pic>
        <p:nvPicPr>
          <p:cNvPr id="331" name="droppedImage.png"/>
          <p:cNvPicPr>
            <a:picLocks noChangeAspect="1"/>
          </p:cNvPicPr>
          <p:nvPr/>
        </p:nvPicPr>
        <p:blipFill>
          <a:blip r:embed="rId3"/>
          <a:stretch>
            <a:fillRect/>
          </a:stretch>
        </p:blipFill>
        <p:spPr>
          <a:xfrm>
            <a:off x="914400" y="1409700"/>
            <a:ext cx="2679700" cy="2679700"/>
          </a:xfrm>
          <a:prstGeom prst="rect">
            <a:avLst/>
          </a:prstGeom>
          <a:ln w="12700">
            <a:miter lim="400000"/>
          </a:ln>
        </p:spPr>
      </p:pic>
      <p:sp>
        <p:nvSpPr>
          <p:cNvPr id="332" name="Shape 332"/>
          <p:cNvSpPr/>
          <p:nvPr/>
        </p:nvSpPr>
        <p:spPr>
          <a:xfrm>
            <a:off x="927100" y="1422400"/>
            <a:ext cx="2654300" cy="2654300"/>
          </a:xfrm>
          <a:prstGeom prst="ellipse">
            <a:avLst/>
          </a:prstGeom>
          <a:ln w="762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pic>
        <p:nvPicPr>
          <p:cNvPr id="333" name="droppedIm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9280">
            <a:off x="5588496" y="2358292"/>
            <a:ext cx="939801" cy="791774"/>
          </a:xfrm>
          <a:prstGeom prst="rect">
            <a:avLst/>
          </a:prstGeom>
          <a:ln w="12700">
            <a:miter lim="400000"/>
          </a:ln>
        </p:spPr>
      </p:pic>
      <p:sp>
        <p:nvSpPr>
          <p:cNvPr id="334" name="Shape 334"/>
          <p:cNvSpPr/>
          <p:nvPr/>
        </p:nvSpPr>
        <p:spPr>
          <a:xfrm>
            <a:off x="260594" y="177800"/>
            <a:ext cx="8432801" cy="129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05460" indent="-505460" algn="l">
              <a:defRPr sz="3600" b="1">
                <a:solidFill>
                  <a:srgbClr val="011A9A"/>
                </a:solidFill>
                <a:latin typeface="+mn-lt"/>
                <a:ea typeface="+mn-ea"/>
                <a:cs typeface="+mn-cs"/>
                <a:sym typeface="Arial"/>
              </a:defRPr>
            </a:pPr>
            <a:r>
              <a:t>Monastics and Tibetan Lay People</a:t>
            </a:r>
          </a:p>
          <a:p>
            <a:pPr defTabSz="457200">
              <a:defRPr sz="2400">
                <a:latin typeface="Helvetica"/>
                <a:ea typeface="Helvetica"/>
                <a:cs typeface="Helvetica"/>
                <a:sym typeface="Helvetica"/>
              </a:defRPr>
            </a:pPr>
            <a:r>
              <a:t>					</a:t>
            </a:r>
            <a:r>
              <a:rPr sz="3200"/>
              <a:t>	</a:t>
            </a:r>
            <a:r>
              <a:rPr sz="3200">
                <a:solidFill>
                  <a:srgbClr val="011993"/>
                </a:solidFill>
              </a:rPr>
              <a:t>དགོན་སྡེ་དང། བོད་མི་སྐྱ་བོ།</a:t>
            </a:r>
          </a:p>
        </p:txBody>
      </p:sp>
      <p:grpSp>
        <p:nvGrpSpPr>
          <p:cNvPr id="337" name="Group 337"/>
          <p:cNvGrpSpPr/>
          <p:nvPr/>
        </p:nvGrpSpPr>
        <p:grpSpPr>
          <a:xfrm>
            <a:off x="269565" y="4152900"/>
            <a:ext cx="1905001" cy="882924"/>
            <a:chOff x="0" y="0"/>
            <a:chExt cx="1905000" cy="882924"/>
          </a:xfrm>
        </p:grpSpPr>
        <p:sp>
          <p:nvSpPr>
            <p:cNvPr id="335" name="Shape 335"/>
            <p:cNvSpPr/>
            <p:nvPr/>
          </p:nvSpPr>
          <p:spPr>
            <a:xfrm>
              <a:off x="0" y="0"/>
              <a:ext cx="190500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2600"/>
                </a:lnSpc>
                <a:tabLst>
                  <a:tab pos="749300" algn="l"/>
                </a:tabLst>
                <a:defRPr sz="2200" b="1">
                  <a:solidFill>
                    <a:srgbClr val="E82100"/>
                  </a:solidFill>
                  <a:latin typeface="Helvetica"/>
                  <a:ea typeface="Helvetica"/>
                  <a:cs typeface="Helvetica"/>
                  <a:sym typeface="Helvetica"/>
                </a:defRPr>
              </a:lvl1pPr>
            </a:lstStyle>
            <a:p>
              <a:r>
                <a:t>Conclusion:</a:t>
              </a:r>
            </a:p>
          </p:txBody>
        </p:sp>
        <p:sp>
          <p:nvSpPr>
            <p:cNvPr id="336" name="Shape 336"/>
            <p:cNvSpPr/>
            <p:nvPr/>
          </p:nvSpPr>
          <p:spPr>
            <a:xfrm>
              <a:off x="124134" y="355600"/>
              <a:ext cx="846386" cy="5273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l" defTabSz="457200">
                <a:lnSpc>
                  <a:spcPct val="115000"/>
                </a:lnSpc>
                <a:spcBef>
                  <a:spcPts val="1000"/>
                </a:spcBef>
                <a:defRPr sz="2400">
                  <a:latin typeface="Monlam Uni OuChan2"/>
                  <a:ea typeface="Monlam Uni OuChan2"/>
                  <a:cs typeface="Monlam Uni OuChan2"/>
                  <a:sym typeface="Monlam Uni OuChan2"/>
                </a:defRPr>
              </a:lvl1pPr>
            </a:lstStyle>
            <a:p>
              <a:r>
                <a:rPr lang="bo-CN" dirty="0"/>
                <a:t>མ</a:t>
              </a:r>
              <a:r>
                <a:rPr dirty="0" err="1"/>
                <a:t>ཇུག་སྡོམ</a:t>
              </a:r>
              <a:r>
                <a:rPr dirty="0"/>
                <a:t>།</a:t>
              </a:r>
            </a:p>
          </p:txBody>
        </p:sp>
      </p:grpSp>
      <p:sp>
        <p:nvSpPr>
          <p:cNvPr id="338" name="Shape 338"/>
          <p:cNvSpPr/>
          <p:nvPr/>
        </p:nvSpPr>
        <p:spPr>
          <a:xfrm>
            <a:off x="2161220" y="4161366"/>
            <a:ext cx="6819900"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2600"/>
              </a:lnSpc>
              <a:spcBef>
                <a:spcPts val="1000"/>
              </a:spcBef>
              <a:tabLst>
                <a:tab pos="749300" algn="l"/>
              </a:tabLst>
              <a:defRPr sz="2200">
                <a:solidFill>
                  <a:srgbClr val="E82100"/>
                </a:solidFill>
                <a:latin typeface="Helvetica"/>
                <a:ea typeface="Helvetica"/>
                <a:cs typeface="Helvetica"/>
                <a:sym typeface="Helvetica"/>
              </a:defRPr>
            </a:pPr>
            <a:r>
              <a:rPr dirty="0"/>
              <a:t>The monastics have to make a step towards them!</a:t>
            </a:r>
          </a:p>
          <a:p>
            <a:pPr algn="l" defTabSz="457200">
              <a:defRPr sz="2200">
                <a:latin typeface="Monlam Uni OuChan2"/>
                <a:ea typeface="Monlam Uni OuChan2"/>
                <a:cs typeface="Monlam Uni OuChan2"/>
                <a:sym typeface="Monlam Uni OuChan2"/>
              </a:defRPr>
            </a:pPr>
            <a:r>
              <a:rPr dirty="0"/>
              <a:t>དགོན་སྡེ་ཁག་གིས་བོད་མི་སྐྱ་བོའི་ཕྱོགས་ལ་གོམ་པ་མདུན་སྤོས་རྒྱབ་དགོས།</a:t>
            </a:r>
          </a:p>
        </p:txBody>
      </p:sp>
      <p:sp>
        <p:nvSpPr>
          <p:cNvPr id="339" name="Shape 339"/>
          <p:cNvSpPr/>
          <p:nvPr/>
        </p:nvSpPr>
        <p:spPr>
          <a:xfrm>
            <a:off x="2161220" y="4889500"/>
            <a:ext cx="6713376" cy="7745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ts val="2600"/>
              </a:lnSpc>
              <a:spcBef>
                <a:spcPts val="1000"/>
              </a:spcBef>
              <a:tabLst>
                <a:tab pos="749300" algn="l"/>
              </a:tabLst>
              <a:defRPr sz="2200">
                <a:solidFill>
                  <a:srgbClr val="E82100"/>
                </a:solidFill>
                <a:latin typeface="Helvetica"/>
                <a:ea typeface="Helvetica"/>
                <a:cs typeface="Helvetica"/>
                <a:sym typeface="Helvetica"/>
              </a:defRPr>
            </a:pPr>
            <a:r>
              <a:rPr dirty="0"/>
              <a:t>They have to learn how Western people are thinking!</a:t>
            </a:r>
          </a:p>
          <a:p>
            <a:pPr algn="l" defTabSz="457200">
              <a:defRPr sz="2200">
                <a:latin typeface="Monlam Uni OuChan2"/>
                <a:ea typeface="Monlam Uni OuChan2"/>
                <a:cs typeface="Monlam Uni OuChan2"/>
                <a:sym typeface="Monlam Uni OuChan2"/>
              </a:defRPr>
            </a:pPr>
            <a:r>
              <a:rPr lang="bo-CN" dirty="0"/>
              <a:t>དེ་ཡང་</a:t>
            </a:r>
            <a:r>
              <a:rPr dirty="0" err="1"/>
              <a:t>ནུབ་ཕྱོགས་པ་ཚོའི་བསམ་བློ་གཏོང་སྟངས་དེ་སྦྱོང་དགོས</a:t>
            </a:r>
            <a:r>
              <a:rPr dirty="0"/>
              <a:t>།</a:t>
            </a:r>
          </a:p>
        </p:txBody>
      </p:sp>
      <p:sp>
        <p:nvSpPr>
          <p:cNvPr id="340" name="Shape 340"/>
          <p:cNvSpPr/>
          <p:nvPr/>
        </p:nvSpPr>
        <p:spPr>
          <a:xfrm>
            <a:off x="2161220" y="5740400"/>
            <a:ext cx="68834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2600"/>
              </a:lnSpc>
              <a:spcBef>
                <a:spcPts val="1000"/>
              </a:spcBef>
              <a:tabLst>
                <a:tab pos="749300" algn="l"/>
              </a:tabLst>
              <a:defRPr sz="2200">
                <a:solidFill>
                  <a:srgbClr val="E82100"/>
                </a:solidFill>
                <a:latin typeface="Helvetica"/>
                <a:ea typeface="Helvetica"/>
                <a:cs typeface="Helvetica"/>
                <a:sym typeface="Helvetica"/>
              </a:defRPr>
            </a:pPr>
            <a:r>
              <a:rPr dirty="0"/>
              <a:t>This is done by learning Western natural science.</a:t>
            </a:r>
          </a:p>
          <a:p>
            <a:pPr algn="l" defTabSz="457200">
              <a:defRPr sz="2200">
                <a:latin typeface="Monlam Uni OuChan2"/>
                <a:ea typeface="Monlam Uni OuChan2"/>
                <a:cs typeface="Monlam Uni OuChan2"/>
                <a:sym typeface="Monlam Uni OuChan2"/>
              </a:defRPr>
            </a:pPr>
            <a:r>
              <a:rPr dirty="0"/>
              <a:t>དེ་དག་རྣམས་ནུབ་ཕྱོགས་ཀྱི་རང་འབྱུང་ཚན་རིག་ལ་སློབ་སྦྱོང་བྱེད་པ་ལས་ཡོང་ཐུབ།</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1" animBg="1" advAuto="0"/>
      <p:bldP spid="340"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2" name="Shape 34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7</a:t>
            </a:fld>
            <a:endParaRPr/>
          </a:p>
        </p:txBody>
      </p:sp>
      <p:pic>
        <p:nvPicPr>
          <p:cNvPr id="343" name="IMG_197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8546"/>
            <a:ext cx="5068538" cy="6756401"/>
          </a:xfrm>
          <a:prstGeom prst="rect">
            <a:avLst/>
          </a:prstGeom>
          <a:ln w="12700">
            <a:miter lim="400000"/>
          </a:ln>
        </p:spPr>
      </p:pic>
      <p:grpSp>
        <p:nvGrpSpPr>
          <p:cNvPr id="346" name="Group 346"/>
          <p:cNvGrpSpPr/>
          <p:nvPr/>
        </p:nvGrpSpPr>
        <p:grpSpPr>
          <a:xfrm>
            <a:off x="5219700" y="736600"/>
            <a:ext cx="4089400" cy="3810000"/>
            <a:chOff x="0" y="0"/>
            <a:chExt cx="4089400" cy="3810000"/>
          </a:xfrm>
        </p:grpSpPr>
        <p:sp>
          <p:nvSpPr>
            <p:cNvPr id="344" name="Shape 344"/>
            <p:cNvSpPr/>
            <p:nvPr/>
          </p:nvSpPr>
          <p:spPr>
            <a:xfrm>
              <a:off x="2864" y="0"/>
              <a:ext cx="3556001" cy="1282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lnSpc>
                  <a:spcPts val="3100"/>
                </a:lnSpc>
                <a:tabLst>
                  <a:tab pos="749300" algn="l"/>
                </a:tabLst>
                <a:defRPr>
                  <a:solidFill>
                    <a:srgbClr val="E82100"/>
                  </a:solidFill>
                  <a:latin typeface="Helvetica"/>
                  <a:ea typeface="Helvetica"/>
                  <a:cs typeface="Helvetica"/>
                  <a:sym typeface="Helvetica"/>
                </a:defRPr>
              </a:lvl1pPr>
            </a:lstStyle>
            <a:p>
              <a:r>
                <a:t>Tibetan Buddhism will become a museum and will be isolated</a:t>
              </a:r>
            </a:p>
          </p:txBody>
        </p:sp>
        <p:sp>
          <p:nvSpPr>
            <p:cNvPr id="345" name="Shape 345"/>
            <p:cNvSpPr/>
            <p:nvPr/>
          </p:nvSpPr>
          <p:spPr>
            <a:xfrm>
              <a:off x="0" y="2463800"/>
              <a:ext cx="4089400" cy="1346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l" defTabSz="457200">
                <a:defRPr>
                  <a:solidFill>
                    <a:srgbClr val="F62402"/>
                  </a:solidFill>
                </a:defRPr>
              </a:pPr>
              <a:r>
                <a:t>བོད་ཀྱི་ནང་ཆོས་དེ་ལོགས་སུ་འདོན་པ་དང་</a:t>
              </a:r>
            </a:p>
            <a:p>
              <a:pPr algn="l" defTabSz="457200">
                <a:defRPr>
                  <a:solidFill>
                    <a:srgbClr val="F62402"/>
                  </a:solidFill>
                </a:defRPr>
              </a:pPr>
              <a:r>
                <a:t>འགྲེམ་སྟོན་ཙམ་དུ་འགྱུར་གྱི་རེད།</a:t>
              </a:r>
            </a:p>
          </p:txBody>
        </p:sp>
      </p:grpSp>
      <p:grpSp>
        <p:nvGrpSpPr>
          <p:cNvPr id="349" name="Group 349"/>
          <p:cNvGrpSpPr/>
          <p:nvPr/>
        </p:nvGrpSpPr>
        <p:grpSpPr>
          <a:xfrm>
            <a:off x="5239243" y="94590"/>
            <a:ext cx="2243541" cy="3039446"/>
            <a:chOff x="0" y="0"/>
            <a:chExt cx="2243539" cy="3039445"/>
          </a:xfrm>
        </p:grpSpPr>
        <p:sp>
          <p:nvSpPr>
            <p:cNvPr id="347" name="Shape 347"/>
            <p:cNvSpPr/>
            <p:nvPr/>
          </p:nvSpPr>
          <p:spPr>
            <a:xfrm>
              <a:off x="0" y="2500634"/>
              <a:ext cx="2243540" cy="5388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defTabSz="457200">
                <a:defRPr sz="2400">
                  <a:solidFill>
                    <a:srgbClr val="F62402"/>
                  </a:solidFill>
                  <a:latin typeface="Monlam Uni OuChan2"/>
                  <a:ea typeface="Monlam Uni OuChan2"/>
                  <a:cs typeface="Monlam Uni OuChan2"/>
                  <a:sym typeface="Monlam Uni OuChan2"/>
                </a:defRPr>
              </a:lvl1pPr>
            </a:lstStyle>
            <a:p>
              <a:r>
                <a:t>གལ་ཏེ་དེ་འདྲ་མ་བྱེད་ན།</a:t>
              </a:r>
            </a:p>
          </p:txBody>
        </p:sp>
        <p:sp>
          <p:nvSpPr>
            <p:cNvPr id="348" name="Shape 348"/>
            <p:cNvSpPr/>
            <p:nvPr/>
          </p:nvSpPr>
          <p:spPr>
            <a:xfrm>
              <a:off x="0" y="0"/>
              <a:ext cx="1121632" cy="5388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a:lnSpc>
                  <a:spcPts val="3100"/>
                </a:lnSpc>
                <a:tabLst>
                  <a:tab pos="749300" algn="l"/>
                </a:tabLst>
                <a:defRPr b="1">
                  <a:solidFill>
                    <a:srgbClr val="E82100"/>
                  </a:solidFill>
                  <a:latin typeface="Helvetica"/>
                  <a:ea typeface="Helvetica"/>
                  <a:cs typeface="Helvetica"/>
                  <a:sym typeface="Helvetica"/>
                </a:defRPr>
              </a:lvl1pPr>
            </a:lstStyle>
            <a:p>
              <a:pPr>
                <a:defRPr sz="3600"/>
              </a:pPr>
              <a:r>
                <a:rPr sz="2600"/>
                <a:t>If not:</a:t>
              </a: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1" name="Shape 351"/>
          <p:cNvSpPr/>
          <p:nvPr/>
        </p:nvSpPr>
        <p:spPr>
          <a:xfrm rot="21544041">
            <a:off x="4682384" y="1130518"/>
            <a:ext cx="4781551" cy="3140884"/>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lstStyle>
            <a:lvl1pPr marL="38992" marR="47365" algn="l" defTabSz="914400">
              <a:buClr>
                <a:srgbClr val="000000"/>
              </a:buClr>
              <a:buFont typeface="Arial"/>
              <a:defRPr sz="1400">
                <a:uFill>
                  <a:solidFill>
                    <a:srgbClr val="000000"/>
                  </a:solidFill>
                </a:uFill>
                <a:latin typeface="+mn-lt"/>
                <a:ea typeface="+mn-ea"/>
                <a:cs typeface="+mn-cs"/>
                <a:sym typeface="Arial"/>
              </a:defRPr>
            </a:lvl1pPr>
          </a:lstStyle>
          <a:p>
            <a:r>
              <a:t> </a:t>
            </a:r>
          </a:p>
        </p:txBody>
      </p:sp>
      <p:grpSp>
        <p:nvGrpSpPr>
          <p:cNvPr id="358" name="Group 358"/>
          <p:cNvGrpSpPr/>
          <p:nvPr/>
        </p:nvGrpSpPr>
        <p:grpSpPr>
          <a:xfrm>
            <a:off x="1771177" y="-2219325"/>
            <a:ext cx="10364467" cy="6570846"/>
            <a:chOff x="0" y="0"/>
            <a:chExt cx="10364465" cy="6570845"/>
          </a:xfrm>
        </p:grpSpPr>
        <p:sp>
          <p:nvSpPr>
            <p:cNvPr id="352" name="Shape 352"/>
            <p:cNvSpPr/>
            <p:nvPr/>
          </p:nvSpPr>
          <p:spPr>
            <a:xfrm rot="21544041">
              <a:off x="50490" y="211669"/>
              <a:ext cx="9563101" cy="6281764"/>
            </a:xfrm>
            <a:custGeom>
              <a:avLst/>
              <a:gdLst/>
              <a:ahLst/>
              <a:cxnLst>
                <a:cxn ang="0">
                  <a:pos x="wd2" y="hd2"/>
                </a:cxn>
                <a:cxn ang="5400000">
                  <a:pos x="wd2" y="hd2"/>
                </a:cxn>
                <a:cxn ang="10800000">
                  <a:pos x="wd2" y="hd2"/>
                </a:cxn>
                <a:cxn ang="16200000">
                  <a:pos x="wd2" y="hd2"/>
                </a:cxn>
              </a:cxnLst>
              <a:rect l="0" t="0" r="r" b="b"/>
              <a:pathLst>
                <a:path w="21600" h="21600" extrusionOk="0">
                  <a:moveTo>
                    <a:pt x="12779" y="0"/>
                  </a:moveTo>
                  <a:lnTo>
                    <a:pt x="0" y="21600"/>
                  </a:lnTo>
                  <a:lnTo>
                    <a:pt x="21600" y="21600"/>
                  </a:lnTo>
                  <a:close/>
                </a:path>
              </a:pathLst>
            </a:custGeom>
            <a:gradFill flip="none" rotWithShape="1">
              <a:gsLst>
                <a:gs pos="0">
                  <a:srgbClr val="C6E6E9">
                    <a:alpha val="29998"/>
                  </a:srgbClr>
                </a:gs>
                <a:gs pos="100000">
                  <a:srgbClr val="6A7B7C">
                    <a:alpha val="61999"/>
                  </a:srgbClr>
                </a:gs>
              </a:gsLst>
              <a:lin ang="2700000" scaled="0"/>
            </a:gradFill>
            <a:ln w="12700" cap="flat">
              <a:solidFill>
                <a:srgbClr val="000000"/>
              </a:solidFill>
              <a:prstDash val="solid"/>
              <a:round/>
            </a:ln>
            <a:effectLst/>
          </p:spPr>
          <p:txBody>
            <a:bodyPr wrap="square" lIns="50800" tIns="50800" rIns="50800" bIns="50800" numCol="1" anchor="ctr">
              <a:noAutofit/>
            </a:bodyPr>
            <a:lstStyle/>
            <a:p>
              <a:pPr marL="40639" marR="40639" algn="l" defTabSz="914400">
                <a:defRPr sz="1400">
                  <a:uFill>
                    <a:solidFill>
                      <a:srgbClr val="000000"/>
                    </a:solidFill>
                  </a:uFill>
                  <a:latin typeface="+mn-lt"/>
                  <a:ea typeface="+mn-ea"/>
                  <a:cs typeface="+mn-cs"/>
                  <a:sym typeface="Arial"/>
                </a:defRPr>
              </a:pPr>
              <a:endParaRPr/>
            </a:p>
          </p:txBody>
        </p:sp>
        <p:grpSp>
          <p:nvGrpSpPr>
            <p:cNvPr id="355" name="Group 355"/>
            <p:cNvGrpSpPr/>
            <p:nvPr/>
          </p:nvGrpSpPr>
          <p:grpSpPr>
            <a:xfrm>
              <a:off x="865659" y="0"/>
              <a:ext cx="9498808" cy="6529388"/>
              <a:chOff x="0" y="0"/>
              <a:chExt cx="9498806" cy="6529387"/>
            </a:xfrm>
          </p:grpSpPr>
          <p:pic>
            <p:nvPicPr>
              <p:cNvPr id="353" name="Weltkugel-filtered.png"/>
              <p:cNvPicPr>
                <a:picLocks/>
              </p:cNvPicPr>
              <p:nvPr/>
            </p:nvPicPr>
            <p:blipFill>
              <a:blip r:embed="rId3"/>
              <a:stretch>
                <a:fillRect/>
              </a:stretch>
            </p:blipFill>
            <p:spPr>
              <a:xfrm>
                <a:off x="2996406" y="0"/>
                <a:ext cx="6502401" cy="6426200"/>
              </a:xfrm>
              <a:prstGeom prst="rect">
                <a:avLst/>
              </a:prstGeom>
              <a:ln w="12700" cap="flat">
                <a:noFill/>
                <a:miter lim="400000"/>
              </a:ln>
              <a:effectLst/>
            </p:spPr>
          </p:pic>
          <p:pic>
            <p:nvPicPr>
              <p:cNvPr id="354" name="Weltkugel-filtered.png"/>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5343525"/>
                <a:ext cx="1185863" cy="1185863"/>
              </a:xfrm>
              <a:prstGeom prst="rect">
                <a:avLst/>
              </a:prstGeom>
              <a:ln w="12700" cap="flat">
                <a:noFill/>
                <a:miter lim="400000"/>
              </a:ln>
              <a:effectLst/>
            </p:spPr>
          </p:pic>
        </p:grpSp>
        <p:sp>
          <p:nvSpPr>
            <p:cNvPr id="356" name="Shape 356"/>
            <p:cNvSpPr/>
            <p:nvPr/>
          </p:nvSpPr>
          <p:spPr>
            <a:xfrm flipV="1">
              <a:off x="138584" y="738187"/>
              <a:ext cx="5068889" cy="5764214"/>
            </a:xfrm>
            <a:prstGeom prst="line">
              <a:avLst/>
            </a:prstGeom>
            <a:noFill/>
            <a:ln w="25400" cap="flat">
              <a:solidFill>
                <a:srgbClr val="FFFDA9"/>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sp>
          <p:nvSpPr>
            <p:cNvPr id="357" name="Shape 357"/>
            <p:cNvSpPr/>
            <p:nvPr/>
          </p:nvSpPr>
          <p:spPr>
            <a:xfrm flipV="1">
              <a:off x="184622" y="6430962"/>
              <a:ext cx="7997826" cy="128588"/>
            </a:xfrm>
            <a:prstGeom prst="line">
              <a:avLst/>
            </a:prstGeom>
            <a:noFill/>
            <a:ln w="25400" cap="flat">
              <a:solidFill>
                <a:srgbClr val="FFFDA9"/>
              </a:solidFill>
              <a:prstDash val="solid"/>
              <a:roun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pic>
        <p:nvPicPr>
          <p:cNvPr id="359" name="droppedImage.png"/>
          <p:cNvPicPr>
            <a:picLocks noChangeAspect="1"/>
          </p:cNvPicPr>
          <p:nvPr/>
        </p:nvPicPr>
        <p:blipFill>
          <a:blip r:embed="rId5"/>
          <a:stretch>
            <a:fillRect/>
          </a:stretch>
        </p:blipFill>
        <p:spPr>
          <a:xfrm>
            <a:off x="723900" y="4076700"/>
            <a:ext cx="1460500" cy="1803400"/>
          </a:xfrm>
          <a:prstGeom prst="rect">
            <a:avLst/>
          </a:prstGeom>
          <a:ln w="12700"/>
        </p:spPr>
      </p:pic>
      <p:sp>
        <p:nvSpPr>
          <p:cNvPr id="360" name="Shape 360"/>
          <p:cNvSpPr/>
          <p:nvPr/>
        </p:nvSpPr>
        <p:spPr>
          <a:xfrm>
            <a:off x="230244" y="114300"/>
            <a:ext cx="6438901" cy="180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3600" b="1">
                <a:solidFill>
                  <a:srgbClr val="011993"/>
                </a:solidFill>
                <a:latin typeface="+mn-lt"/>
                <a:ea typeface="+mn-ea"/>
                <a:cs typeface="+mn-cs"/>
                <a:sym typeface="Arial"/>
              </a:defRPr>
            </a:pPr>
            <a:r>
              <a:t>4. Limit of Western</a:t>
            </a:r>
          </a:p>
          <a:p>
            <a:pPr algn="l">
              <a:defRPr sz="3600" b="1">
                <a:solidFill>
                  <a:srgbClr val="011993"/>
                </a:solidFill>
                <a:latin typeface="+mn-lt"/>
                <a:ea typeface="+mn-ea"/>
                <a:cs typeface="+mn-cs"/>
                <a:sym typeface="Arial"/>
              </a:defRPr>
            </a:pPr>
            <a:r>
              <a:t>    Science</a:t>
            </a:r>
            <a:br/>
            <a:r>
              <a:t>	 </a:t>
            </a:r>
            <a:r>
              <a:rPr sz="2800" b="0">
                <a:latin typeface="Helvetica"/>
                <a:ea typeface="Helvetica"/>
                <a:cs typeface="Helvetica"/>
                <a:sym typeface="Helvetica"/>
              </a:rPr>
              <a:t>ནུབ་ཕྱོགས་ཚན་རིག་ཀྱི་ཚད།</a:t>
            </a:r>
          </a:p>
        </p:txBody>
      </p:sp>
      <p:sp>
        <p:nvSpPr>
          <p:cNvPr id="361" name="Shape 361"/>
          <p:cNvSpPr>
            <a:spLocks noGrp="1"/>
          </p:cNvSpPr>
          <p:nvPr>
            <p:ph type="sldNum" sz="quarter" idx="2"/>
          </p:nvPr>
        </p:nvSpPr>
        <p:spPr>
          <a:xfrm>
            <a:off x="4477360" y="6642100"/>
            <a:ext cx="190550"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8</a:t>
            </a:fld>
            <a:endParaRPr/>
          </a:p>
        </p:txBody>
      </p:sp>
      <p:grpSp>
        <p:nvGrpSpPr>
          <p:cNvPr id="364" name="Group 364"/>
          <p:cNvGrpSpPr/>
          <p:nvPr/>
        </p:nvGrpSpPr>
        <p:grpSpPr>
          <a:xfrm>
            <a:off x="3287133" y="489856"/>
            <a:ext cx="6081662" cy="2648123"/>
            <a:chOff x="0" y="0"/>
            <a:chExt cx="6081661" cy="2648121"/>
          </a:xfrm>
        </p:grpSpPr>
        <p:sp>
          <p:nvSpPr>
            <p:cNvPr id="362" name="Shape 362"/>
            <p:cNvSpPr/>
            <p:nvPr/>
          </p:nvSpPr>
          <p:spPr>
            <a:xfrm>
              <a:off x="2897839" y="0"/>
              <a:ext cx="3061583" cy="1612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marL="40639" marR="40639" algn="l" defTabSz="914400">
                <a:buClr>
                  <a:srgbClr val="FFFFFF"/>
                </a:buClr>
                <a:buFont typeface="Arial Narrow"/>
                <a:defRPr sz="3200" b="1" i="1">
                  <a:solidFill>
                    <a:srgbClr val="FFFFFF"/>
                  </a:solidFill>
                  <a:uFill>
                    <a:solidFill>
                      <a:srgbClr val="FFFFFF"/>
                    </a:solidFill>
                  </a:uFill>
                  <a:latin typeface="Arial Narrow"/>
                  <a:ea typeface="Arial Narrow"/>
                  <a:cs typeface="Arial Narrow"/>
                  <a:sym typeface="Arial Narrow"/>
                </a:defRPr>
              </a:pPr>
              <a:r>
                <a:t>The “Reality”</a:t>
              </a:r>
            </a:p>
            <a:p>
              <a:pPr marL="40639" marR="40639" algn="l" defTabSz="914400">
                <a:buClr>
                  <a:srgbClr val="FFFFFF"/>
                </a:buClr>
                <a:buFont typeface="Arial Narrow"/>
                <a:defRPr sz="3200" b="1" i="1">
                  <a:solidFill>
                    <a:srgbClr val="FFFFFF"/>
                  </a:solidFill>
                  <a:uFill>
                    <a:solidFill>
                      <a:srgbClr val="FFFFFF"/>
                    </a:solidFill>
                  </a:uFill>
                  <a:latin typeface="Arial Narrow"/>
                  <a:ea typeface="Arial Narrow"/>
                  <a:cs typeface="Arial Narrow"/>
                  <a:sym typeface="Arial Narrow"/>
                </a:defRPr>
              </a:pPr>
              <a:r>
                <a:t>always is incom-prehensible !</a:t>
              </a:r>
            </a:p>
          </p:txBody>
        </p:sp>
        <p:sp>
          <p:nvSpPr>
            <p:cNvPr id="363" name="Shape 363"/>
            <p:cNvSpPr/>
            <p:nvPr/>
          </p:nvSpPr>
          <p:spPr>
            <a:xfrm>
              <a:off x="0" y="2048679"/>
              <a:ext cx="6081662" cy="599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sz="3600">
                  <a:solidFill>
                    <a:srgbClr val="FFFFFF"/>
                  </a:solidFill>
                </a:defRPr>
              </a:lvl1pPr>
            </a:lstStyle>
            <a:p>
              <a:r>
                <a:t>དངོས་དོན་ནི་བསམ་བརྗོད་ལས་འདས་པ་རེད།</a:t>
              </a:r>
            </a:p>
          </p:txBody>
        </p:sp>
      </p:grpSp>
      <p:grpSp>
        <p:nvGrpSpPr>
          <p:cNvPr id="367" name="Group 367"/>
          <p:cNvGrpSpPr/>
          <p:nvPr/>
        </p:nvGrpSpPr>
        <p:grpSpPr>
          <a:xfrm>
            <a:off x="2318559" y="4435362"/>
            <a:ext cx="6744521" cy="1184531"/>
            <a:chOff x="-111903" y="-15987"/>
            <a:chExt cx="6744519" cy="1184529"/>
          </a:xfrm>
        </p:grpSpPr>
        <p:sp>
          <p:nvSpPr>
            <p:cNvPr id="365" name="Shape 365"/>
            <p:cNvSpPr/>
            <p:nvPr/>
          </p:nvSpPr>
          <p:spPr>
            <a:xfrm>
              <a:off x="-111903" y="-15987"/>
              <a:ext cx="6744519"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buClr>
                  <a:srgbClr val="FFFFFF"/>
                </a:buClr>
                <a:buFont typeface="Arial Narrow"/>
                <a:defRPr sz="3200" b="1" i="1">
                  <a:uFill>
                    <a:solidFill>
                      <a:srgbClr val="FFFFFF"/>
                    </a:solidFill>
                  </a:uFill>
                  <a:latin typeface="Arial Narrow"/>
                  <a:ea typeface="Arial Narrow"/>
                  <a:cs typeface="Arial Narrow"/>
                  <a:sym typeface="Arial Narrow"/>
                </a:defRPr>
              </a:lvl1pPr>
            </a:lstStyle>
            <a:p>
              <a:r>
                <a:t>We capture only our model conceptions !</a:t>
              </a:r>
            </a:p>
          </p:txBody>
        </p:sp>
        <p:sp>
          <p:nvSpPr>
            <p:cNvPr id="366" name="Shape 366"/>
            <p:cNvSpPr/>
            <p:nvPr/>
          </p:nvSpPr>
          <p:spPr>
            <a:xfrm>
              <a:off x="-40021" y="605825"/>
              <a:ext cx="4985338" cy="5627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l" defTabSz="457200">
                <a:lnSpc>
                  <a:spcPct val="115000"/>
                </a:lnSpc>
                <a:spcBef>
                  <a:spcPts val="1000"/>
                </a:spcBef>
                <a:defRPr sz="3300">
                  <a:latin typeface="Helvetica"/>
                  <a:ea typeface="Helvetica"/>
                  <a:cs typeface="Helvetica"/>
                  <a:sym typeface="Helvetica"/>
                </a:defRPr>
              </a:lvl1pPr>
            </a:lstStyle>
            <a:p>
              <a:r>
                <a:rPr lang="bo-CN" sz="2600" dirty="0">
                  <a:latin typeface="Monlam Uni OuChan2"/>
                  <a:cs typeface="Monlam Uni OuChan2"/>
                </a:rPr>
                <a:t>ང་ཚོས་རང་གི་བློའི་འཆར་སྣང་</a:t>
              </a:r>
              <a:r>
                <a:rPr lang="bo-CN" sz="2600" b="0" i="0" u="none" strike="noStrike" dirty="0">
                  <a:effectLst/>
                  <a:latin typeface="Monlam Uni OuChan2"/>
                  <a:cs typeface="Monlam Uni OuChan2"/>
                </a:rPr>
                <a:t>རྣམས་</a:t>
              </a:r>
              <a:r>
                <a:rPr lang="bo-CN" sz="2600" dirty="0">
                  <a:latin typeface="Monlam Uni OuChan2"/>
                  <a:cs typeface="Monlam Uni OuChan2"/>
                </a:rPr>
                <a:t>མ་དཔེ་</a:t>
              </a:r>
              <a:r>
                <a:rPr lang="bo-CN" sz="2600" b="0" i="0" u="none" strike="noStrike" dirty="0">
                  <a:effectLst/>
                  <a:latin typeface="Monlam Uni OuChan2"/>
                  <a:cs typeface="Monlam Uni OuChan2"/>
                </a:rPr>
                <a:t>བཞིན་</a:t>
              </a:r>
              <a:r>
                <a:rPr lang="bo-CN" sz="2600" dirty="0">
                  <a:latin typeface="Monlam Uni OuChan2"/>
                  <a:cs typeface="Monlam Uni OuChan2"/>
                </a:rPr>
                <a:t>དཔེ་ལེན་གྱི་ཡོད།</a:t>
              </a: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2" animBg="1" advAuto="0"/>
      <p:bldP spid="359" grpId="1" animBg="1" advAuto="0"/>
      <p:bldP spid="364" grpId="3" animBg="1" advAuto="0"/>
      <p:bldP spid="367"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1" name="Shape 371"/>
          <p:cNvSpPr/>
          <p:nvPr/>
        </p:nvSpPr>
        <p:spPr>
          <a:xfrm>
            <a:off x="344487" y="311150"/>
            <a:ext cx="8458201" cy="58322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20000"/>
              </a:lnSpc>
              <a:buClr>
                <a:srgbClr val="C6E6E9"/>
              </a:buClr>
              <a:buFont typeface="Arial Narrow"/>
              <a:tabLst>
                <a:tab pos="749300" algn="l"/>
              </a:tabLst>
              <a:defRPr sz="3600" b="1" i="1">
                <a:solidFill>
                  <a:srgbClr val="00DCFF"/>
                </a:solidFill>
                <a:uFill>
                  <a:solidFill>
                    <a:srgbClr val="00DCFF"/>
                  </a:solidFill>
                </a:uFill>
                <a:latin typeface="Arial Narrow"/>
                <a:ea typeface="Arial Narrow"/>
                <a:cs typeface="Arial Narrow"/>
                <a:sym typeface="Arial Narrow"/>
              </a:defRPr>
            </a:pPr>
            <a:r>
              <a:rPr dirty="0"/>
              <a:t>Scientific research and development</a:t>
            </a:r>
          </a:p>
          <a:p>
            <a:pPr algn="l">
              <a:lnSpc>
                <a:spcPct val="120000"/>
              </a:lnSpc>
              <a:buClr>
                <a:srgbClr val="FFFFFF"/>
              </a:buClr>
              <a:buFont typeface="Arial Narrow"/>
              <a:tabLst>
                <a:tab pos="749300" algn="l"/>
              </a:tabLst>
              <a:defRPr sz="3600" b="1" i="1">
                <a:uFill>
                  <a:solidFill>
                    <a:srgbClr val="EBEBEB"/>
                  </a:solidFill>
                </a:uFill>
                <a:latin typeface="Arial Narrow"/>
                <a:ea typeface="Arial Narrow"/>
                <a:cs typeface="Arial Narrow"/>
                <a:sym typeface="Arial Narrow"/>
              </a:defRPr>
            </a:pPr>
            <a:r>
              <a:rPr dirty="0"/>
              <a:t>should work together with </a:t>
            </a:r>
          </a:p>
          <a:p>
            <a:pPr algn="l">
              <a:lnSpc>
                <a:spcPct val="120000"/>
              </a:lnSpc>
              <a:buClr>
                <a:srgbClr val="FFFB00"/>
              </a:buClr>
              <a:buFont typeface="Arial Narrow"/>
              <a:tabLst>
                <a:tab pos="749300" algn="l"/>
              </a:tabLst>
              <a:defRPr sz="2800"/>
            </a:pPr>
            <a:r>
              <a:rPr sz="3600" b="1" i="1" dirty="0">
                <a:solidFill>
                  <a:srgbClr val="FFFB00"/>
                </a:solidFill>
                <a:uFill>
                  <a:solidFill>
                    <a:srgbClr val="FFFB00"/>
                  </a:solidFill>
                </a:uFill>
                <a:latin typeface="Arial Narrow"/>
                <a:ea typeface="Arial Narrow"/>
                <a:cs typeface="Arial Narrow"/>
                <a:sym typeface="Arial Narrow"/>
              </a:rPr>
              <a:t>meditative research and development</a:t>
            </a:r>
            <a:r>
              <a:rPr sz="3600" b="1" i="1" dirty="0">
                <a:solidFill>
                  <a:srgbClr val="FFFFFF"/>
                </a:solidFill>
                <a:uFill>
                  <a:solidFill>
                    <a:srgbClr val="FFFFFF"/>
                  </a:solidFill>
                </a:uFill>
                <a:latin typeface="Arial Narrow"/>
                <a:ea typeface="Arial Narrow"/>
                <a:cs typeface="Arial Narrow"/>
                <a:sym typeface="Arial Narrow"/>
              </a:rPr>
              <a:t> </a:t>
            </a:r>
            <a:endParaRPr sz="3600" dirty="0"/>
          </a:p>
          <a:p>
            <a:pPr algn="l">
              <a:lnSpc>
                <a:spcPct val="120000"/>
              </a:lnSpc>
              <a:buClr>
                <a:srgbClr val="FFFFFF"/>
              </a:buClr>
              <a:buFont typeface="Arial Narrow"/>
              <a:tabLst>
                <a:tab pos="749300" algn="l"/>
              </a:tabLst>
              <a:defRPr sz="3600" b="1" i="1">
                <a:uFill>
                  <a:solidFill>
                    <a:srgbClr val="FFFFFF"/>
                  </a:solidFill>
                </a:uFill>
                <a:latin typeface="Arial Narrow"/>
                <a:ea typeface="Arial Narrow"/>
                <a:cs typeface="Arial Narrow"/>
                <a:sym typeface="Arial Narrow"/>
              </a:defRPr>
            </a:pPr>
            <a:r>
              <a:rPr dirty="0">
                <a:uFill>
                  <a:solidFill>
                    <a:srgbClr val="EBEBEB"/>
                  </a:solidFill>
                </a:uFill>
              </a:rPr>
              <a:t>since both are concerned with similar objects.</a:t>
            </a:r>
            <a:r>
              <a:rPr dirty="0"/>
              <a:t> </a:t>
            </a:r>
            <a:endParaRPr sz="3600" dirty="0"/>
          </a:p>
          <a:p>
            <a:pPr algn="l">
              <a:lnSpc>
                <a:spcPct val="120000"/>
              </a:lnSpc>
              <a:buClr>
                <a:srgbClr val="FFFFFF"/>
              </a:buClr>
              <a:buFont typeface="Arial Narrow"/>
              <a:tabLst>
                <a:tab pos="749300" algn="l"/>
              </a:tabLst>
              <a:defRPr sz="3600" b="1" i="1">
                <a:uFill>
                  <a:solidFill>
                    <a:srgbClr val="EBEBEB"/>
                  </a:solidFill>
                </a:uFill>
                <a:latin typeface="Arial Narrow"/>
                <a:ea typeface="Arial Narrow"/>
                <a:cs typeface="Arial Narrow"/>
                <a:sym typeface="Arial Narrow"/>
              </a:defRPr>
            </a:pPr>
            <a:r>
              <a:rPr dirty="0"/>
              <a:t>The one proceeds through </a:t>
            </a:r>
          </a:p>
          <a:p>
            <a:pPr algn="l">
              <a:lnSpc>
                <a:spcPct val="120000"/>
              </a:lnSpc>
              <a:buClr>
                <a:srgbClr val="C6E6E9"/>
              </a:buClr>
              <a:buFont typeface="Arial Narrow"/>
              <a:tabLst>
                <a:tab pos="749300" algn="l"/>
              </a:tabLst>
              <a:defRPr sz="2800"/>
            </a:pPr>
            <a:r>
              <a:rPr sz="3600" b="1" i="1" dirty="0">
                <a:solidFill>
                  <a:srgbClr val="00DCFF"/>
                </a:solidFill>
                <a:uFill>
                  <a:solidFill>
                    <a:srgbClr val="00DCFF"/>
                  </a:solidFill>
                </a:uFill>
                <a:latin typeface="Arial Narrow"/>
                <a:ea typeface="Arial Narrow"/>
                <a:cs typeface="Arial Narrow"/>
                <a:sym typeface="Arial Narrow"/>
              </a:rPr>
              <a:t>experiments by instruments, </a:t>
            </a:r>
            <a:endParaRPr sz="3600" dirty="0"/>
          </a:p>
          <a:p>
            <a:pPr algn="l">
              <a:lnSpc>
                <a:spcPct val="120000"/>
              </a:lnSpc>
              <a:buClr>
                <a:srgbClr val="FFFFFF"/>
              </a:buClr>
              <a:buFont typeface="Arial Narrow"/>
              <a:tabLst>
                <a:tab pos="749300" algn="l"/>
              </a:tabLst>
              <a:defRPr sz="3600" b="1" i="1">
                <a:uFill>
                  <a:solidFill>
                    <a:srgbClr val="EBEBEB"/>
                  </a:solidFill>
                </a:uFill>
                <a:latin typeface="Arial Narrow"/>
                <a:ea typeface="Arial Narrow"/>
                <a:cs typeface="Arial Narrow"/>
                <a:sym typeface="Arial Narrow"/>
              </a:defRPr>
            </a:pPr>
            <a:r>
              <a:rPr dirty="0"/>
              <a:t>and the other through </a:t>
            </a:r>
          </a:p>
          <a:p>
            <a:pPr algn="l">
              <a:lnSpc>
                <a:spcPct val="120000"/>
              </a:lnSpc>
              <a:buClr>
                <a:srgbClr val="FFFB00"/>
              </a:buClr>
              <a:buFont typeface="Arial Narrow"/>
              <a:tabLst>
                <a:tab pos="749300" algn="l"/>
              </a:tabLst>
              <a:defRPr sz="2800"/>
            </a:pPr>
            <a:r>
              <a:rPr sz="3600" b="1" i="1" dirty="0">
                <a:solidFill>
                  <a:srgbClr val="FFFB00"/>
                </a:solidFill>
                <a:uFill>
                  <a:solidFill>
                    <a:srgbClr val="FFFB00"/>
                  </a:solidFill>
                </a:uFill>
                <a:latin typeface="Arial Narrow"/>
                <a:ea typeface="Arial Narrow"/>
                <a:cs typeface="Arial Narrow"/>
                <a:sym typeface="Arial Narrow"/>
              </a:rPr>
              <a:t>inner experience and meditation</a:t>
            </a:r>
            <a:r>
              <a:rPr sz="3600" b="1" i="1" dirty="0">
                <a:solidFill>
                  <a:srgbClr val="FFFFFF"/>
                </a:solidFill>
                <a:uFill>
                  <a:solidFill>
                    <a:srgbClr val="FFFFFF"/>
                  </a:solidFill>
                </a:uFill>
                <a:latin typeface="Arial Narrow"/>
                <a:ea typeface="Arial Narrow"/>
                <a:cs typeface="Arial Narrow"/>
                <a:sym typeface="Arial Narrow"/>
              </a:rPr>
              <a:t>.</a:t>
            </a:r>
          </a:p>
          <a:p>
            <a:pPr algn="l">
              <a:lnSpc>
                <a:spcPct val="120000"/>
              </a:lnSpc>
              <a:buClr>
                <a:srgbClr val="FFFFFF"/>
              </a:buClr>
              <a:buFont typeface="Arial"/>
              <a:tabLst>
                <a:tab pos="749300" algn="l"/>
              </a:tabLst>
              <a:defRPr sz="2800"/>
            </a:pPr>
            <a:r>
              <a:rPr sz="2400" dirty="0">
                <a:solidFill>
                  <a:srgbClr val="FFFFFF"/>
                </a:solidFill>
                <a:uFill>
                  <a:solidFill>
                    <a:srgbClr val="FFFFFF"/>
                  </a:solidFill>
                </a:uFill>
              </a:rPr>
              <a:t>                                                              </a:t>
            </a:r>
            <a:r>
              <a:rPr sz="2400" dirty="0">
                <a:uFill>
                  <a:solidFill>
                    <a:srgbClr val="FFFFFF"/>
                  </a:solidFill>
                </a:uFill>
              </a:rPr>
              <a:t>    </a:t>
            </a:r>
            <a:r>
              <a:rPr sz="2400" b="1" dirty="0">
                <a:uFill>
                  <a:solidFill>
                    <a:srgbClr val="EBEBEB"/>
                  </a:solidFill>
                </a:uFill>
                <a:latin typeface="+mn-lt"/>
                <a:ea typeface="+mn-ea"/>
                <a:cs typeface="+mn-cs"/>
                <a:sym typeface="Arial"/>
              </a:rPr>
              <a:t>The Dalai Lama</a:t>
            </a:r>
            <a:r>
              <a:rPr sz="1800" b="1" dirty="0">
                <a:latin typeface="+mn-lt"/>
                <a:ea typeface="+mn-ea"/>
                <a:cs typeface="+mn-cs"/>
                <a:sym typeface="Arial"/>
              </a:rPr>
              <a:t> </a:t>
            </a:r>
          </a:p>
        </p:txBody>
      </p:sp>
      <p:sp>
        <p:nvSpPr>
          <p:cNvPr id="372" name="Shape 372"/>
          <p:cNvSpPr>
            <a:spLocks noGrp="1"/>
          </p:cNvSpPr>
          <p:nvPr>
            <p:ph type="sldNum" sz="quarter" idx="2"/>
          </p:nvPr>
        </p:nvSpPr>
        <p:spPr>
          <a:xfrm>
            <a:off x="4477360" y="6642100"/>
            <a:ext cx="190550"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9</a:t>
            </a:fld>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2385</Words>
  <Application>Microsoft Macintosh PowerPoint</Application>
  <PresentationFormat>Bildschirmpräsentation (4:3)</PresentationFormat>
  <Paragraphs>320</Paragraphs>
  <Slides>31</Slides>
  <Notes>14</Notes>
  <HiddenSlides>8</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Werner Nater</cp:lastModifiedBy>
  <cp:revision>22</cp:revision>
  <dcterms:modified xsi:type="dcterms:W3CDTF">2021-11-01T17:07:55Z</dcterms:modified>
</cp:coreProperties>
</file>